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8" r:id="rId2"/>
    <p:sldId id="257" r:id="rId3"/>
    <p:sldId id="263" r:id="rId4"/>
    <p:sldId id="258" r:id="rId5"/>
    <p:sldId id="259" r:id="rId6"/>
    <p:sldId id="260" r:id="rId7"/>
    <p:sldId id="261" r:id="rId8"/>
    <p:sldId id="262" r:id="rId9"/>
    <p:sldId id="271" r:id="rId10"/>
    <p:sldId id="264" r:id="rId11"/>
    <p:sldId id="278" r:id="rId12"/>
    <p:sldId id="279" r:id="rId13"/>
    <p:sldId id="280" r:id="rId14"/>
    <p:sldId id="281" r:id="rId15"/>
    <p:sldId id="282" r:id="rId16"/>
    <p:sldId id="273" r:id="rId17"/>
    <p:sldId id="283" r:id="rId18"/>
    <p:sldId id="284" r:id="rId19"/>
    <p:sldId id="285" r:id="rId20"/>
    <p:sldId id="274" r:id="rId21"/>
    <p:sldId id="286" r:id="rId22"/>
    <p:sldId id="287" r:id="rId23"/>
    <p:sldId id="288" r:id="rId24"/>
    <p:sldId id="300" r:id="rId25"/>
    <p:sldId id="289" r:id="rId26"/>
    <p:sldId id="275" r:id="rId27"/>
    <p:sldId id="290" r:id="rId28"/>
    <p:sldId id="301" r:id="rId29"/>
    <p:sldId id="291" r:id="rId30"/>
    <p:sldId id="292" r:id="rId31"/>
    <p:sldId id="276" r:id="rId32"/>
    <p:sldId id="293" r:id="rId33"/>
    <p:sldId id="294" r:id="rId34"/>
    <p:sldId id="277" r:id="rId35"/>
    <p:sldId id="297" r:id="rId36"/>
    <p:sldId id="298" r:id="rId37"/>
    <p:sldId id="26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66" autoAdjust="0"/>
  </p:normalViewPr>
  <p:slideViewPr>
    <p:cSldViewPr snapToGrid="0">
      <p:cViewPr varScale="1">
        <p:scale>
          <a:sx n="114" d="100"/>
          <a:sy n="114" d="100"/>
        </p:scale>
        <p:origin x="438"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65EBD-C93B-4CE6-89C1-AFEE9E29516B}" type="datetimeFigureOut">
              <a:rPr lang="zh-CN" altLang="en-US" smtClean="0"/>
              <a:t>2020/6/9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FD90B-B8DD-41F6-A9C1-0D4CD63E391C}" type="slidenum">
              <a:rPr lang="zh-CN" altLang="en-US" smtClean="0"/>
              <a:t>‹#›</a:t>
            </a:fld>
            <a:endParaRPr lang="zh-CN" altLang="en-US"/>
          </a:p>
        </p:txBody>
      </p:sp>
    </p:spTree>
    <p:extLst>
      <p:ext uri="{BB962C8B-B14F-4D97-AF65-F5344CB8AC3E}">
        <p14:creationId xmlns:p14="http://schemas.microsoft.com/office/powerpoint/2010/main" val="289329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4</a:t>
            </a:fld>
            <a:endParaRPr lang="zh-CN" altLang="en-US"/>
          </a:p>
        </p:txBody>
      </p:sp>
    </p:spTree>
    <p:extLst>
      <p:ext uri="{BB962C8B-B14F-4D97-AF65-F5344CB8AC3E}">
        <p14:creationId xmlns:p14="http://schemas.microsoft.com/office/powerpoint/2010/main" val="402838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24</a:t>
            </a:fld>
            <a:endParaRPr lang="zh-CN" altLang="en-US"/>
          </a:p>
        </p:txBody>
      </p:sp>
    </p:spTree>
    <p:extLst>
      <p:ext uri="{BB962C8B-B14F-4D97-AF65-F5344CB8AC3E}">
        <p14:creationId xmlns:p14="http://schemas.microsoft.com/office/powerpoint/2010/main" val="1068262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ElasticSearch</a:t>
            </a:r>
            <a:r>
              <a:rPr lang="zh-CN" altLang="en-US" dirty="0"/>
              <a:t>实际上就类似一种</a:t>
            </a:r>
            <a:r>
              <a:rPr lang="en-US" altLang="zh-CN" dirty="0"/>
              <a:t>NoSQL</a:t>
            </a:r>
            <a:r>
              <a:rPr lang="zh-CN" altLang="en-US" dirty="0"/>
              <a:t>数据库，可以进行增删改查，也具有一定的数据存储功能。只不过它最大的优势在于查询，在权限控制和事务操作方面是不如关系数据库的。</a:t>
            </a:r>
            <a:endParaRPr lang="en-US" altLang="zh-CN" dirty="0"/>
          </a:p>
          <a:p>
            <a:endParaRPr lang="en-US" altLang="zh-CN" dirty="0"/>
          </a:p>
          <a:p>
            <a:r>
              <a:rPr lang="zh-CN" altLang="en-US" dirty="0"/>
              <a:t>这里由于时间关系，我只讲几个本项目中需要理解的关键点，具体的使用及细节，有兴趣的同学可以课后了解一下，</a:t>
            </a:r>
            <a:r>
              <a:rPr lang="en-US" altLang="zh-CN" dirty="0" err="1"/>
              <a:t>ElasticSearch</a:t>
            </a:r>
            <a:r>
              <a:rPr lang="zh-CN" altLang="en-US" dirty="0"/>
              <a:t>现在在企业里用的还是非常多的。</a:t>
            </a:r>
            <a:endParaRPr lang="en-US" altLang="zh-CN" dirty="0"/>
          </a:p>
          <a:p>
            <a:r>
              <a:rPr lang="zh-CN" altLang="en-US" dirty="0"/>
              <a:t>在实现的时候就是和</a:t>
            </a:r>
            <a:r>
              <a:rPr lang="en-US" altLang="zh-CN" dirty="0" err="1"/>
              <a:t>Mysql</a:t>
            </a:r>
            <a:r>
              <a:rPr lang="zh-CN" altLang="en-US" dirty="0"/>
              <a:t>差不多，定义一个</a:t>
            </a:r>
            <a:r>
              <a:rPr lang="en-US" altLang="zh-CN" dirty="0"/>
              <a:t>Pipeline</a:t>
            </a:r>
            <a:r>
              <a:rPr lang="zh-CN" altLang="en-US" dirty="0"/>
              <a:t>将数据按照</a:t>
            </a:r>
            <a:r>
              <a:rPr lang="en-US" altLang="zh-CN" dirty="0"/>
              <a:t>ES</a:t>
            </a:r>
            <a:r>
              <a:rPr lang="zh-CN" altLang="en-US" dirty="0"/>
              <a:t>的格式写入其中。</a:t>
            </a:r>
          </a:p>
        </p:txBody>
      </p:sp>
      <p:sp>
        <p:nvSpPr>
          <p:cNvPr id="4" name="灯片编号占位符 3"/>
          <p:cNvSpPr>
            <a:spLocks noGrp="1"/>
          </p:cNvSpPr>
          <p:nvPr>
            <p:ph type="sldNum" sz="quarter" idx="5"/>
          </p:nvPr>
        </p:nvSpPr>
        <p:spPr/>
        <p:txBody>
          <a:bodyPr/>
          <a:lstStyle/>
          <a:p>
            <a:fld id="{2BEFD90B-B8DD-41F6-A9C1-0D4CD63E391C}" type="slidenum">
              <a:rPr lang="zh-CN" altLang="en-US" smtClean="0"/>
              <a:t>26</a:t>
            </a:fld>
            <a:endParaRPr lang="zh-CN" altLang="en-US"/>
          </a:p>
        </p:txBody>
      </p:sp>
    </p:spTree>
    <p:extLst>
      <p:ext uri="{BB962C8B-B14F-4D97-AF65-F5344CB8AC3E}">
        <p14:creationId xmlns:p14="http://schemas.microsoft.com/office/powerpoint/2010/main" val="10320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传统的为了查询关键词，就需要遍历每一个记录的每一个值。</a:t>
            </a:r>
            <a:endParaRPr lang="en-US" altLang="zh-CN" dirty="0"/>
          </a:p>
          <a:p>
            <a:endParaRPr lang="en-US" altLang="zh-CN" dirty="0"/>
          </a:p>
          <a:p>
            <a:r>
              <a:rPr lang="zh-CN" altLang="en-US" dirty="0"/>
              <a:t>而倒排索引在文件存储之前先对文件内容进行分析（包括分词）每一项包括一个属性和包含整个属性的各记录的地址。</a:t>
            </a:r>
            <a:endParaRPr lang="en-US" altLang="zh-CN" dirty="0"/>
          </a:p>
          <a:p>
            <a:endParaRPr lang="en-US" altLang="zh-CN" dirty="0"/>
          </a:p>
          <a:p>
            <a:r>
              <a:rPr lang="zh-CN" altLang="en-US" dirty="0"/>
              <a:t>每一项包括一个属性和包含整个属性的各记录的地址，实际上每一项记录中还会存储在该文档中这个词的词频（</a:t>
            </a:r>
            <a:r>
              <a:rPr lang="en-US" altLang="zh-CN" dirty="0"/>
              <a:t>TF</a:t>
            </a:r>
            <a:r>
              <a:rPr lang="zh-CN" altLang="en-US" dirty="0"/>
              <a:t>），用来计算权重打分（</a:t>
            </a:r>
            <a:r>
              <a:rPr lang="en-US" altLang="zh-CN" dirty="0"/>
              <a:t>TF-IDF</a:t>
            </a:r>
            <a:r>
              <a:rPr lang="zh-CN" altLang="en-US" dirty="0"/>
              <a:t>）。</a:t>
            </a:r>
          </a:p>
        </p:txBody>
      </p:sp>
      <p:sp>
        <p:nvSpPr>
          <p:cNvPr id="4" name="灯片编号占位符 3"/>
          <p:cNvSpPr>
            <a:spLocks noGrp="1"/>
          </p:cNvSpPr>
          <p:nvPr>
            <p:ph type="sldNum" sz="quarter" idx="5"/>
          </p:nvPr>
        </p:nvSpPr>
        <p:spPr/>
        <p:txBody>
          <a:bodyPr/>
          <a:lstStyle/>
          <a:p>
            <a:fld id="{2BEFD90B-B8DD-41F6-A9C1-0D4CD63E391C}" type="slidenum">
              <a:rPr lang="zh-CN" altLang="en-US" smtClean="0"/>
              <a:t>27</a:t>
            </a:fld>
            <a:endParaRPr lang="zh-CN" altLang="en-US"/>
          </a:p>
        </p:txBody>
      </p:sp>
    </p:spTree>
    <p:extLst>
      <p:ext uri="{BB962C8B-B14F-4D97-AF65-F5344CB8AC3E}">
        <p14:creationId xmlns:p14="http://schemas.microsoft.com/office/powerpoint/2010/main" val="408593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28</a:t>
            </a:fld>
            <a:endParaRPr lang="zh-CN" altLang="en-US"/>
          </a:p>
        </p:txBody>
      </p:sp>
    </p:spTree>
    <p:extLst>
      <p:ext uri="{BB962C8B-B14F-4D97-AF65-F5344CB8AC3E}">
        <p14:creationId xmlns:p14="http://schemas.microsoft.com/office/powerpoint/2010/main" val="167210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大概的实现过程就是：用</a:t>
            </a:r>
            <a:r>
              <a:rPr lang="en-US" altLang="zh-CN" dirty="0"/>
              <a:t>Ajax</a:t>
            </a:r>
            <a:r>
              <a:rPr lang="zh-CN" altLang="en-US" dirty="0"/>
              <a:t>获取输入框中实时输入的搜索词，然后用该对该词进行分词，用分词后的结果，请求</a:t>
            </a:r>
            <a:r>
              <a:rPr lang="en-US" altLang="zh-CN" dirty="0" err="1"/>
              <a:t>elasticsearch</a:t>
            </a:r>
            <a:r>
              <a:rPr lang="zh-CN" altLang="en-US" dirty="0"/>
              <a:t>提供的</a:t>
            </a:r>
            <a:r>
              <a:rPr lang="en-US" altLang="zh-CN" dirty="0" err="1"/>
              <a:t>api</a:t>
            </a:r>
            <a:r>
              <a:rPr lang="zh-CN" altLang="en-US" dirty="0"/>
              <a:t>。</a:t>
            </a:r>
            <a:endParaRPr lang="en-US" altLang="zh-CN" dirty="0"/>
          </a:p>
          <a:p>
            <a:endParaRPr lang="en-US" altLang="zh-CN" dirty="0"/>
          </a:p>
          <a:p>
            <a:r>
              <a:rPr lang="en-US" altLang="zh-CN" dirty="0" err="1"/>
              <a:t>ElasticSearch</a:t>
            </a:r>
            <a:r>
              <a:rPr lang="zh-CN" altLang="en-US" dirty="0"/>
              <a:t>是提供此功能的，按照文档去实现即可，这里也不做详细的介绍了，然后与</a:t>
            </a:r>
            <a:r>
              <a:rPr lang="en-US" altLang="zh-CN" dirty="0"/>
              <a:t>ES</a:t>
            </a:r>
            <a:r>
              <a:rPr lang="zh-CN" altLang="en-US" dirty="0"/>
              <a:t>的</a:t>
            </a:r>
            <a:r>
              <a:rPr lang="en-US" altLang="zh-CN" dirty="0"/>
              <a:t>suggest</a:t>
            </a:r>
            <a:r>
              <a:rPr lang="zh-CN" altLang="en-US" dirty="0"/>
              <a:t>字段进行比较，并返回结果。</a:t>
            </a:r>
          </a:p>
        </p:txBody>
      </p:sp>
      <p:sp>
        <p:nvSpPr>
          <p:cNvPr id="4" name="灯片编号占位符 3"/>
          <p:cNvSpPr>
            <a:spLocks noGrp="1"/>
          </p:cNvSpPr>
          <p:nvPr>
            <p:ph type="sldNum" sz="quarter" idx="5"/>
          </p:nvPr>
        </p:nvSpPr>
        <p:spPr/>
        <p:txBody>
          <a:bodyPr/>
          <a:lstStyle/>
          <a:p>
            <a:fld id="{2BEFD90B-B8DD-41F6-A9C1-0D4CD63E391C}" type="slidenum">
              <a:rPr lang="zh-CN" altLang="en-US" smtClean="0"/>
              <a:t>29</a:t>
            </a:fld>
            <a:endParaRPr lang="zh-CN" altLang="en-US"/>
          </a:p>
        </p:txBody>
      </p:sp>
    </p:spTree>
    <p:extLst>
      <p:ext uri="{BB962C8B-B14F-4D97-AF65-F5344CB8AC3E}">
        <p14:creationId xmlns:p14="http://schemas.microsoft.com/office/powerpoint/2010/main" val="1720013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一亿条就需要将近</a:t>
            </a:r>
            <a:r>
              <a:rPr lang="en-US" altLang="zh-CN" dirty="0"/>
              <a:t>2</a:t>
            </a:r>
            <a:r>
              <a:rPr lang="zh-CN" altLang="en-US" dirty="0"/>
              <a:t>个</a:t>
            </a:r>
            <a:r>
              <a:rPr lang="en-US" altLang="zh-CN" dirty="0"/>
              <a:t>G</a:t>
            </a:r>
            <a:r>
              <a:rPr lang="zh-CN" altLang="en-US" dirty="0"/>
              <a:t>的内存，还是比较大的</a:t>
            </a:r>
          </a:p>
        </p:txBody>
      </p:sp>
      <p:sp>
        <p:nvSpPr>
          <p:cNvPr id="4" name="灯片编号占位符 3"/>
          <p:cNvSpPr>
            <a:spLocks noGrp="1"/>
          </p:cNvSpPr>
          <p:nvPr>
            <p:ph type="sldNum" sz="quarter" idx="5"/>
          </p:nvPr>
        </p:nvSpPr>
        <p:spPr/>
        <p:txBody>
          <a:bodyPr/>
          <a:lstStyle/>
          <a:p>
            <a:fld id="{2BEFD90B-B8DD-41F6-A9C1-0D4CD63E391C}" type="slidenum">
              <a:rPr lang="zh-CN" altLang="en-US" smtClean="0"/>
              <a:t>35</a:t>
            </a:fld>
            <a:endParaRPr lang="zh-CN" altLang="en-US"/>
          </a:p>
        </p:txBody>
      </p:sp>
    </p:spTree>
    <p:extLst>
      <p:ext uri="{BB962C8B-B14F-4D97-AF65-F5344CB8AC3E}">
        <p14:creationId xmlns:p14="http://schemas.microsoft.com/office/powerpoint/2010/main" val="2012710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36</a:t>
            </a:fld>
            <a:endParaRPr lang="zh-CN" altLang="en-US"/>
          </a:p>
        </p:txBody>
      </p:sp>
    </p:spTree>
    <p:extLst>
      <p:ext uri="{BB962C8B-B14F-4D97-AF65-F5344CB8AC3E}">
        <p14:creationId xmlns:p14="http://schemas.microsoft.com/office/powerpoint/2010/main" val="47793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5</a:t>
            </a:fld>
            <a:endParaRPr lang="zh-CN" altLang="en-US"/>
          </a:p>
        </p:txBody>
      </p:sp>
    </p:spTree>
    <p:extLst>
      <p:ext uri="{BB962C8B-B14F-4D97-AF65-F5344CB8AC3E}">
        <p14:creationId xmlns:p14="http://schemas.microsoft.com/office/powerpoint/2010/main" val="243199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由于设计的东西比较多，所以就主要讲一下关键的地方，如果大家之前用过这些东西，应该就会比较好理解一点。</a:t>
            </a:r>
          </a:p>
        </p:txBody>
      </p:sp>
      <p:sp>
        <p:nvSpPr>
          <p:cNvPr id="4" name="灯片编号占位符 3"/>
          <p:cNvSpPr>
            <a:spLocks noGrp="1"/>
          </p:cNvSpPr>
          <p:nvPr>
            <p:ph type="sldNum" sz="quarter" idx="5"/>
          </p:nvPr>
        </p:nvSpPr>
        <p:spPr/>
        <p:txBody>
          <a:bodyPr/>
          <a:lstStyle/>
          <a:p>
            <a:fld id="{2BEFD90B-B8DD-41F6-A9C1-0D4CD63E391C}" type="slidenum">
              <a:rPr lang="zh-CN" altLang="en-US" smtClean="0"/>
              <a:t>9</a:t>
            </a:fld>
            <a:endParaRPr lang="zh-CN" altLang="en-US"/>
          </a:p>
        </p:txBody>
      </p:sp>
    </p:spTree>
    <p:extLst>
      <p:ext uri="{BB962C8B-B14F-4D97-AF65-F5344CB8AC3E}">
        <p14:creationId xmlns:p14="http://schemas.microsoft.com/office/powerpoint/2010/main" val="72846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11</a:t>
            </a:fld>
            <a:endParaRPr lang="zh-CN" altLang="en-US"/>
          </a:p>
        </p:txBody>
      </p:sp>
    </p:spTree>
    <p:extLst>
      <p:ext uri="{BB962C8B-B14F-4D97-AF65-F5344CB8AC3E}">
        <p14:creationId xmlns:p14="http://schemas.microsoft.com/office/powerpoint/2010/main" val="285571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这是我找的一个免费的代理池，叫做西刺代理。因为是免费的，所以在速度很稳定性方面都不是很好，因为本项目对</a:t>
            </a:r>
            <a:r>
              <a:rPr lang="en-US" altLang="zh-CN" dirty="0"/>
              <a:t>IP</a:t>
            </a:r>
            <a:r>
              <a:rPr lang="zh-CN" altLang="en-US" dirty="0"/>
              <a:t>代理的需求不是特别大，如果有需要可以使用付费的代理。</a:t>
            </a:r>
            <a:endParaRPr lang="en-US" altLang="zh-CN" dirty="0"/>
          </a:p>
          <a:p>
            <a:pPr algn="ctr"/>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12</a:t>
            </a:fld>
            <a:endParaRPr lang="zh-CN" altLang="en-US"/>
          </a:p>
        </p:txBody>
      </p:sp>
    </p:spTree>
    <p:extLst>
      <p:ext uri="{BB962C8B-B14F-4D97-AF65-F5344CB8AC3E}">
        <p14:creationId xmlns:p14="http://schemas.microsoft.com/office/powerpoint/2010/main" val="376131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在爬取嘶吼的过程中</a:t>
            </a:r>
          </a:p>
        </p:txBody>
      </p:sp>
      <p:sp>
        <p:nvSpPr>
          <p:cNvPr id="4" name="灯片编号占位符 3"/>
          <p:cNvSpPr>
            <a:spLocks noGrp="1"/>
          </p:cNvSpPr>
          <p:nvPr>
            <p:ph type="sldNum" sz="quarter" idx="5"/>
          </p:nvPr>
        </p:nvSpPr>
        <p:spPr/>
        <p:txBody>
          <a:bodyPr/>
          <a:lstStyle/>
          <a:p>
            <a:fld id="{2BEFD90B-B8DD-41F6-A9C1-0D4CD63E391C}" type="slidenum">
              <a:rPr lang="zh-CN" altLang="en-US" smtClean="0"/>
              <a:t>13</a:t>
            </a:fld>
            <a:endParaRPr lang="zh-CN" altLang="en-US"/>
          </a:p>
        </p:txBody>
      </p:sp>
    </p:spTree>
    <p:extLst>
      <p:ext uri="{BB962C8B-B14F-4D97-AF65-F5344CB8AC3E}">
        <p14:creationId xmlns:p14="http://schemas.microsoft.com/office/powerpoint/2010/main" val="3222318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14</a:t>
            </a:fld>
            <a:endParaRPr lang="zh-CN" altLang="en-US"/>
          </a:p>
        </p:txBody>
      </p:sp>
    </p:spTree>
    <p:extLst>
      <p:ext uri="{BB962C8B-B14F-4D97-AF65-F5344CB8AC3E}">
        <p14:creationId xmlns:p14="http://schemas.microsoft.com/office/powerpoint/2010/main" val="94431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通常验证码的识别方式分为这三种，第一种就是通过一些图像或者文字识别算法训练模型，然后用于检测，</a:t>
            </a:r>
            <a:r>
              <a:rPr lang="en-US" altLang="zh-CN" sz="1200" dirty="0"/>
              <a:t>tesseract-</a:t>
            </a:r>
            <a:r>
              <a:rPr lang="en-US" altLang="zh-CN" sz="1200" dirty="0" err="1"/>
              <a:t>ocr</a:t>
            </a:r>
            <a:r>
              <a:rPr lang="zh-CN" altLang="en-US" sz="1200" dirty="0"/>
              <a:t>是谷歌开发的一个识别验证码的包，但是对于噪音较大的验证码。准确度并不是特别高。</a:t>
            </a:r>
            <a:endParaRPr lang="en-US" altLang="zh-CN" sz="1200" dirty="0"/>
          </a:p>
          <a:p>
            <a:r>
              <a:rPr lang="zh-CN" altLang="en-US" sz="1200" dirty="0"/>
              <a:t>在线打码，即利用一些公司专门提供验证码识别的服务，通过他们的</a:t>
            </a:r>
            <a:r>
              <a:rPr lang="en-US" altLang="zh-CN" sz="1200" dirty="0" err="1"/>
              <a:t>api</a:t>
            </a:r>
            <a:r>
              <a:rPr lang="zh-CN" altLang="en-US" sz="1200" dirty="0"/>
              <a:t>可以对验证码进行识别，准确度一般来说较高，价格也不是很贵。</a:t>
            </a:r>
            <a:endParaRPr lang="en-US" altLang="zh-CN" sz="1200" dirty="0"/>
          </a:p>
          <a:p>
            <a:r>
              <a:rPr lang="zh-CN" altLang="en-US" sz="1200" dirty="0"/>
              <a:t>人工打码，就是让一群真人来兼职打码，即把你上传的验证码下发给真人，他们人工识别完之后告诉你结果。最准确，但是成本也最高。</a:t>
            </a:r>
            <a:endParaRPr lang="zh-CN" altLang="en-US" dirty="0"/>
          </a:p>
        </p:txBody>
      </p:sp>
      <p:sp>
        <p:nvSpPr>
          <p:cNvPr id="4" name="灯片编号占位符 3"/>
          <p:cNvSpPr>
            <a:spLocks noGrp="1"/>
          </p:cNvSpPr>
          <p:nvPr>
            <p:ph type="sldNum" sz="quarter" idx="5"/>
          </p:nvPr>
        </p:nvSpPr>
        <p:spPr/>
        <p:txBody>
          <a:bodyPr/>
          <a:lstStyle/>
          <a:p>
            <a:fld id="{2BEFD90B-B8DD-41F6-A9C1-0D4CD63E391C}" type="slidenum">
              <a:rPr lang="zh-CN" altLang="en-US" smtClean="0"/>
              <a:t>15</a:t>
            </a:fld>
            <a:endParaRPr lang="zh-CN" altLang="en-US"/>
          </a:p>
        </p:txBody>
      </p:sp>
    </p:spTree>
    <p:extLst>
      <p:ext uri="{BB962C8B-B14F-4D97-AF65-F5344CB8AC3E}">
        <p14:creationId xmlns:p14="http://schemas.microsoft.com/office/powerpoint/2010/main" val="239588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）我们随着一次请求的</a:t>
            </a:r>
            <a:r>
              <a:rPr lang="en-US" altLang="zh-CN" dirty="0"/>
              <a:t>size</a:t>
            </a:r>
            <a:r>
              <a:rPr lang="zh-CN" altLang="en-US" dirty="0"/>
              <a:t>为</a:t>
            </a:r>
            <a:r>
              <a:rPr lang="en-US" altLang="zh-CN" dirty="0"/>
              <a:t>500</a:t>
            </a:r>
            <a:r>
              <a:rPr lang="zh-CN" altLang="en-US" dirty="0"/>
              <a:t>，所以设置 </a:t>
            </a:r>
            <a:r>
              <a:rPr lang="en-US" altLang="zh-CN" dirty="0" err="1"/>
              <a:t>start_url</a:t>
            </a:r>
            <a:r>
              <a:rPr lang="en-US" altLang="zh-CN" dirty="0"/>
              <a:t> </a:t>
            </a:r>
            <a:r>
              <a:rPr lang="zh-CN" altLang="en-US" dirty="0"/>
              <a:t>为 </a:t>
            </a:r>
            <a:r>
              <a:rPr lang="en-US" altLang="zh-CN" dirty="0"/>
              <a:t>`https://api.anquanke.com/data/v1/</a:t>
            </a:r>
            <a:r>
              <a:rPr lang="en-US" altLang="zh-CN" dirty="0" err="1"/>
              <a:t>posts?size</a:t>
            </a:r>
            <a:r>
              <a:rPr lang="en-US" altLang="zh-CN" dirty="0"/>
              <a:t>=500`</a:t>
            </a:r>
            <a:r>
              <a:rPr lang="zh-CN" altLang="en-US" dirty="0"/>
              <a:t>，这样返回的</a:t>
            </a:r>
            <a:r>
              <a:rPr lang="en-US" altLang="zh-CN" dirty="0"/>
              <a:t>next </a:t>
            </a:r>
            <a:r>
              <a:rPr lang="en-US" altLang="zh-CN" dirty="0" err="1"/>
              <a:t>url</a:t>
            </a:r>
            <a:r>
              <a:rPr lang="zh-CN" altLang="en-US" dirty="0"/>
              <a:t>为：</a:t>
            </a:r>
            <a:r>
              <a:rPr lang="en-US" altLang="zh-CN" dirty="0"/>
              <a:t>`https://api.anquanke.com/data/v1/</a:t>
            </a:r>
            <a:r>
              <a:rPr lang="en-US" altLang="zh-CN" dirty="0" err="1"/>
              <a:t>posts?page</a:t>
            </a:r>
            <a:r>
              <a:rPr lang="en-US" altLang="zh-CN" dirty="0"/>
              <a:t>=2&amp;size=500`</a:t>
            </a:r>
            <a:r>
              <a:rPr lang="zh-CN" altLang="en-US" dirty="0"/>
              <a:t>，这样我们直接从前一次返回的结果中获取下一页的</a:t>
            </a:r>
            <a:r>
              <a:rPr lang="en-US" altLang="zh-CN" dirty="0" err="1"/>
              <a:t>url</a:t>
            </a:r>
            <a:r>
              <a:rPr lang="zh-CN" altLang="en-US" dirty="0"/>
              <a:t>进行爬取即可。</a:t>
            </a:r>
            <a:endParaRPr lang="en-US" altLang="zh-CN" dirty="0"/>
          </a:p>
          <a:p>
            <a:endParaRPr lang="en-US" altLang="zh-CN" dirty="0"/>
          </a:p>
          <a:p>
            <a:r>
              <a:rPr lang="zh-CN" altLang="en-US" dirty="0"/>
              <a:t>（</a:t>
            </a:r>
            <a:r>
              <a:rPr lang="en-US" altLang="zh-CN" dirty="0"/>
              <a:t>2</a:t>
            </a:r>
            <a:r>
              <a:rPr lang="zh-CN" altLang="en-US" dirty="0"/>
              <a:t>）每一页爬取下来的</a:t>
            </a:r>
            <a:r>
              <a:rPr lang="en-US" altLang="zh-CN" dirty="0"/>
              <a:t>json</a:t>
            </a:r>
            <a:r>
              <a:rPr lang="zh-CN" altLang="en-US" dirty="0"/>
              <a:t>进行解析，将</a:t>
            </a:r>
            <a:r>
              <a:rPr lang="en-US" altLang="zh-CN" dirty="0"/>
              <a:t>id</a:t>
            </a:r>
            <a:r>
              <a:rPr lang="zh-CN" altLang="en-US" dirty="0"/>
              <a:t>前面加上</a:t>
            </a:r>
            <a:r>
              <a:rPr lang="en-US" altLang="zh-CN" dirty="0"/>
              <a:t>`https://www.anquanke.com/post/id/xxx`</a:t>
            </a:r>
            <a:r>
              <a:rPr lang="zh-CN" altLang="en-US" dirty="0"/>
              <a:t>即为文章的</a:t>
            </a:r>
            <a:r>
              <a:rPr lang="en-US" altLang="zh-CN" dirty="0" err="1"/>
              <a:t>url</a:t>
            </a:r>
            <a:r>
              <a:rPr lang="zh-CN" altLang="en-US" dirty="0"/>
              <a:t>，然后对该</a:t>
            </a:r>
            <a:r>
              <a:rPr lang="en-US" altLang="zh-CN" dirty="0" err="1"/>
              <a:t>url</a:t>
            </a:r>
            <a:r>
              <a:rPr lang="zh-CN" altLang="en-US" dirty="0"/>
              <a:t>进行</a:t>
            </a:r>
            <a:r>
              <a:rPr lang="en-US" altLang="zh-CN" dirty="0"/>
              <a:t>md5</a:t>
            </a:r>
            <a:r>
              <a:rPr lang="zh-CN" altLang="en-US" dirty="0"/>
              <a:t>作为主键，然后在设置</a:t>
            </a:r>
            <a:r>
              <a:rPr lang="en-US" altLang="zh-CN" dirty="0"/>
              <a:t>content</a:t>
            </a:r>
            <a:r>
              <a:rPr lang="zh-CN" altLang="en-US" dirty="0"/>
              <a:t>字段前还需要通过此</a:t>
            </a:r>
            <a:r>
              <a:rPr lang="en-US" altLang="zh-CN" dirty="0" err="1"/>
              <a:t>url</a:t>
            </a:r>
            <a:r>
              <a:rPr lang="zh-CN" altLang="en-US" dirty="0"/>
              <a:t>异步请求获取数据。</a:t>
            </a:r>
          </a:p>
        </p:txBody>
      </p:sp>
      <p:sp>
        <p:nvSpPr>
          <p:cNvPr id="4" name="灯片编号占位符 3"/>
          <p:cNvSpPr>
            <a:spLocks noGrp="1"/>
          </p:cNvSpPr>
          <p:nvPr>
            <p:ph type="sldNum" sz="quarter" idx="5"/>
          </p:nvPr>
        </p:nvSpPr>
        <p:spPr/>
        <p:txBody>
          <a:bodyPr/>
          <a:lstStyle/>
          <a:p>
            <a:fld id="{2BEFD90B-B8DD-41F6-A9C1-0D4CD63E391C}" type="slidenum">
              <a:rPr lang="zh-CN" altLang="en-US" smtClean="0"/>
              <a:t>18</a:t>
            </a:fld>
            <a:endParaRPr lang="zh-CN" altLang="en-US"/>
          </a:p>
        </p:txBody>
      </p:sp>
    </p:spTree>
    <p:extLst>
      <p:ext uri="{BB962C8B-B14F-4D97-AF65-F5344CB8AC3E}">
        <p14:creationId xmlns:p14="http://schemas.microsoft.com/office/powerpoint/2010/main" val="113967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65294-0A1B-4F7A-A7D0-9B4BA2BC59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2313D7-2F19-4E8C-8F80-1A70130A2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6D779B-4F65-4D58-95F6-685CA84EFA32}"/>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3751658C-4F4B-4530-9A8D-C1B5C350A4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A3AD0-FE2C-4696-A6AD-F4740C0A267E}"/>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16451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92E9E-2451-4FCD-BDC3-CDB3AD256D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179B06-2459-48E1-9C1B-D578C50CD4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55F317-986B-4267-8467-C2AD210964CF}"/>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BC762D9B-7907-47B2-A331-329E22E4A9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8150F9-73F5-466F-A4A2-6C8155B50ED5}"/>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152680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648280-4FD4-434F-AD71-F5ED706783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3DFA1A-1729-4301-B856-50AC3470F7C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E5B96-2A02-495B-B5C1-6E21D8F873AB}"/>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9C36A8CA-3741-414F-9173-9D253155CD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3A4B86-894A-41C1-97D7-002365AD7CC3}"/>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52734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A638E-F7C8-494D-8FCF-CCDC2D046F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63B2A2-2169-454E-AEE0-DD9B98E1C2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AA19AE-1460-4A64-A94E-A3C2F7937759}"/>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3E117074-D103-4F88-BC1F-07D506CAF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6FD296-C520-41AE-8153-42DC072622B8}"/>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9395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4B2BD-E42D-425C-B46C-88F6049E78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3A7230-36B2-4F01-8621-F9515A2D5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515E5A-9377-4BB7-96FC-63209ABF9265}"/>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A053EDFB-6849-4D1C-ABBC-756ACFF565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C69C3-789B-4B67-A64D-8F6ED71BF415}"/>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286987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57366-20CB-460A-B2F3-59336DF60F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34187E-F4B3-491C-978B-2EA368036FF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90F98F-1A97-44EC-B595-4CFA3C798AE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94A62F-BE78-4F16-879C-03BCB862DCE6}"/>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1F36E3BB-B65B-4628-8215-BB1EC50329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6048B2-557A-4407-974B-80353F0C01B3}"/>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424815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B6AE8-64CB-4157-B495-F06A96AF7F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D793EF-5FF4-4A61-AD70-D3A64CC46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321A1C-8A19-4B32-A1E5-A60FB9F0E9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035E8F-64A6-486C-9610-277C8A012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01092C-ABD2-493C-98CC-4C27323CA9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06B79A-73F5-4541-9848-1B99CCDF2A20}"/>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8" name="页脚占位符 7">
            <a:extLst>
              <a:ext uri="{FF2B5EF4-FFF2-40B4-BE49-F238E27FC236}">
                <a16:creationId xmlns:a16="http://schemas.microsoft.com/office/drawing/2014/main" id="{EC11AF62-2CF2-4A12-95AB-0BC074387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C67526-C127-40DA-9EF1-E4FBDB69BFB2}"/>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253353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637C2-6F63-4E3F-9231-6C70AF239D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5A037C-9322-4220-B349-770545C7F53A}"/>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4" name="页脚占位符 3">
            <a:extLst>
              <a:ext uri="{FF2B5EF4-FFF2-40B4-BE49-F238E27FC236}">
                <a16:creationId xmlns:a16="http://schemas.microsoft.com/office/drawing/2014/main" id="{38EE24FD-B1EE-443A-9594-DF16FC0161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D5E981-0EDC-49F1-9023-AF5BB0E3D722}"/>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3589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AAC314-9A28-49BE-98C9-86A5FA691572}"/>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3" name="页脚占位符 2">
            <a:extLst>
              <a:ext uri="{FF2B5EF4-FFF2-40B4-BE49-F238E27FC236}">
                <a16:creationId xmlns:a16="http://schemas.microsoft.com/office/drawing/2014/main" id="{56CB004E-5861-4396-B426-9B1406159A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94B4DEA-1107-4FFB-AD02-78DC6541A88D}"/>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157605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94423-2E6D-48B2-A031-BC806DAF4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B28998-7416-4E39-9669-FAA46AE37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125754-F474-4D46-A859-17B40C622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4CA5FA-3CD1-4216-B2F4-0AF1C53F2ED3}"/>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5558EACB-284C-4908-AB95-DA40DD2370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7D5F2D-ADB9-4055-AE41-3692BDF1B46F}"/>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375655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B7C5A-6236-4E94-864B-DE2FFB94FC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2D2F31-73C4-4266-993C-8474BC965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9ADAEB-97BC-432C-9706-2BF631759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06D599-0C63-4F3B-A97A-BB1E7B1104EB}"/>
              </a:ext>
            </a:extLst>
          </p:cNvPr>
          <p:cNvSpPr>
            <a:spLocks noGrp="1"/>
          </p:cNvSpPr>
          <p:nvPr>
            <p:ph type="dt" sz="half" idx="10"/>
          </p:nvPr>
        </p:nvSpPr>
        <p:spPr/>
        <p:txBody>
          <a:bodyPr/>
          <a:lstStyle/>
          <a:p>
            <a:fld id="{42022563-8D30-45EA-BFB9-BF01524DF0E6}"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BF95E891-0876-4233-9ED0-82440733C1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16608B-0E51-428A-B170-4FE743A23EC0}"/>
              </a:ext>
            </a:extLst>
          </p:cNvPr>
          <p:cNvSpPr>
            <a:spLocks noGrp="1"/>
          </p:cNvSpPr>
          <p:nvPr>
            <p:ph type="sldNum" sz="quarter" idx="12"/>
          </p:nvPr>
        </p:nvSpPr>
        <p:spPr/>
        <p:txBody>
          <a:body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240912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D0074F-444F-4190-A20D-A2E4E356B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753610-3F02-4969-92EF-6B43CB2772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01A514-713A-40B1-8CD9-6EF286B932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22563-8D30-45EA-BFB9-BF01524DF0E6}"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C3195DDF-204B-48FF-A1FA-3A3262132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5C38E7-89A6-456D-8763-0AF948959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46C47-0301-461F-B23F-20FFD7AD7620}" type="slidenum">
              <a:rPr lang="zh-CN" altLang="en-US" smtClean="0"/>
              <a:t>‹#›</a:t>
            </a:fld>
            <a:endParaRPr lang="zh-CN" altLang="en-US"/>
          </a:p>
        </p:txBody>
      </p:sp>
    </p:spTree>
    <p:extLst>
      <p:ext uri="{BB962C8B-B14F-4D97-AF65-F5344CB8AC3E}">
        <p14:creationId xmlns:p14="http://schemas.microsoft.com/office/powerpoint/2010/main" val="217948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ellysmile/fake-useragen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api.anquanke.com/data/v1/posts?size=20&amp;page=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hyperlink" Target="https://www.elastic.co/guide/cn/elasticsearch/guide/cn/scoring-theory.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LetheSec/ArticleSpider"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403934" y="1894309"/>
            <a:ext cx="11896078" cy="1171853"/>
          </a:xfrm>
        </p:spPr>
        <p:txBody>
          <a:bodyPr>
            <a:noAutofit/>
          </a:bodyPr>
          <a:lstStyle/>
          <a:p>
            <a:br>
              <a:rPr lang="zh-CN" altLang="en-US" sz="6600" dirty="0"/>
            </a:br>
            <a:r>
              <a:rPr lang="zh-CN" altLang="en-US" sz="4400" b="1" dirty="0"/>
              <a:t>基于分布式爬虫的信安技术文章搜索引擎</a:t>
            </a:r>
            <a:endParaRPr lang="zh-CN" altLang="en-US" sz="6600"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051D96EA-5F5A-42C5-B078-47C4DC18CE10}"/>
              </a:ext>
            </a:extLst>
          </p:cNvPr>
          <p:cNvSpPr>
            <a:spLocks noGrp="1"/>
          </p:cNvSpPr>
          <p:nvPr>
            <p:ph type="subTitle" idx="1"/>
          </p:nvPr>
        </p:nvSpPr>
        <p:spPr>
          <a:xfrm>
            <a:off x="3005091" y="3161522"/>
            <a:ext cx="6181817" cy="534956"/>
          </a:xfrm>
        </p:spPr>
        <p:txBody>
          <a:bodyPr/>
          <a:lstStyle/>
          <a:p>
            <a:r>
              <a:rPr lang="en-US" altLang="zh-CN" dirty="0">
                <a:latin typeface="Times New Roman" panose="02020603050405020304" pitchFamily="18" charset="0"/>
                <a:cs typeface="Times New Roman" panose="02020603050405020304" pitchFamily="18" charset="0"/>
              </a:rPr>
              <a:t>Information  Security  Articles  Search  Engine</a:t>
            </a:r>
            <a:endParaRPr lang="zh-CN" altLang="en-US" dirty="0"/>
          </a:p>
        </p:txBody>
      </p:sp>
      <p:sp>
        <p:nvSpPr>
          <p:cNvPr id="6" name="文本框 5">
            <a:extLst>
              <a:ext uri="{FF2B5EF4-FFF2-40B4-BE49-F238E27FC236}">
                <a16:creationId xmlns:a16="http://schemas.microsoft.com/office/drawing/2014/main" id="{FFC46302-E8A7-4109-A739-F39064055BCE}"/>
              </a:ext>
            </a:extLst>
          </p:cNvPr>
          <p:cNvSpPr txBox="1"/>
          <p:nvPr/>
        </p:nvSpPr>
        <p:spPr>
          <a:xfrm>
            <a:off x="9493188" y="5115758"/>
            <a:ext cx="2343704" cy="369332"/>
          </a:xfrm>
          <a:prstGeom prst="rect">
            <a:avLst/>
          </a:prstGeom>
          <a:noFill/>
        </p:spPr>
        <p:txBody>
          <a:bodyPr wrap="square" rtlCol="0">
            <a:spAutoFit/>
          </a:bodyPr>
          <a:lstStyle/>
          <a:p>
            <a:r>
              <a:rPr lang="zh-CN" altLang="en-US" dirty="0"/>
              <a:t>汇报人：袁孝健</a:t>
            </a:r>
          </a:p>
        </p:txBody>
      </p:sp>
    </p:spTree>
    <p:extLst>
      <p:ext uri="{BB962C8B-B14F-4D97-AF65-F5344CB8AC3E}">
        <p14:creationId xmlns:p14="http://schemas.microsoft.com/office/powerpoint/2010/main" val="329450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52425"/>
            <a:ext cx="9144000" cy="1138238"/>
          </a:xfrm>
        </p:spPr>
        <p:txBody>
          <a:bodyPr/>
          <a:lstStyle/>
          <a:p>
            <a:r>
              <a:rPr lang="en-US" altLang="zh-CN" dirty="0"/>
              <a:t>2.1 </a:t>
            </a:r>
            <a:r>
              <a:rPr lang="zh-CN" altLang="en-US" dirty="0"/>
              <a:t>处理反爬</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410075" y="2105025"/>
            <a:ext cx="4895850" cy="2981325"/>
          </a:xfrm>
        </p:spPr>
        <p:txBody>
          <a:bodyPr>
            <a:normAutofit/>
          </a:bodyPr>
          <a:lstStyle/>
          <a:p>
            <a:pPr algn="just"/>
            <a:r>
              <a:rPr lang="en-US" altLang="zh-CN" sz="2800" dirty="0"/>
              <a:t>2.1.1 </a:t>
            </a:r>
            <a:r>
              <a:rPr lang="zh-CN" altLang="en-US" sz="2800" dirty="0"/>
              <a:t>更换随机</a:t>
            </a:r>
            <a:r>
              <a:rPr lang="en-US" altLang="zh-CN" sz="2800" dirty="0"/>
              <a:t>User-Agent</a:t>
            </a:r>
          </a:p>
          <a:p>
            <a:pPr algn="just"/>
            <a:r>
              <a:rPr lang="en-US" altLang="zh-CN" sz="2800" dirty="0"/>
              <a:t>2.1.2 </a:t>
            </a:r>
            <a:r>
              <a:rPr lang="zh-CN" altLang="en-US" sz="2800" dirty="0"/>
              <a:t>使用</a:t>
            </a:r>
            <a:r>
              <a:rPr lang="en-US" altLang="zh-CN" sz="2800" dirty="0"/>
              <a:t>IP</a:t>
            </a:r>
            <a:r>
              <a:rPr lang="zh-CN" altLang="en-US" sz="2800" dirty="0"/>
              <a:t>代理池</a:t>
            </a:r>
            <a:endParaRPr lang="en-US" altLang="zh-CN" sz="2800" dirty="0"/>
          </a:p>
          <a:p>
            <a:pPr algn="just"/>
            <a:r>
              <a:rPr lang="en-US" altLang="zh-CN" sz="2800" dirty="0"/>
              <a:t>2.1.3 </a:t>
            </a:r>
            <a:r>
              <a:rPr lang="zh-CN" altLang="en-US" sz="2800" dirty="0"/>
              <a:t>访问频率限制</a:t>
            </a:r>
            <a:endParaRPr lang="en-US" altLang="zh-CN" sz="2800" dirty="0"/>
          </a:p>
          <a:p>
            <a:pPr algn="just"/>
            <a:r>
              <a:rPr lang="en-US" altLang="zh-CN" sz="2800" dirty="0"/>
              <a:t>2.1.4 Cookie</a:t>
            </a:r>
            <a:r>
              <a:rPr lang="zh-CN" altLang="en-US" sz="2800" dirty="0"/>
              <a:t>的禁用</a:t>
            </a:r>
            <a:endParaRPr lang="en-US" altLang="zh-CN" sz="2800" dirty="0"/>
          </a:p>
          <a:p>
            <a:pPr algn="just"/>
            <a:r>
              <a:rPr lang="en-US" altLang="zh-CN" sz="2800" dirty="0"/>
              <a:t>2.1.5 </a:t>
            </a:r>
            <a:r>
              <a:rPr lang="zh-CN" altLang="en-US" sz="2800" dirty="0"/>
              <a:t>验证码识别</a:t>
            </a:r>
          </a:p>
        </p:txBody>
      </p:sp>
    </p:spTree>
    <p:extLst>
      <p:ext uri="{BB962C8B-B14F-4D97-AF65-F5344CB8AC3E}">
        <p14:creationId xmlns:p14="http://schemas.microsoft.com/office/powerpoint/2010/main" val="10603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1122363"/>
            <a:ext cx="9144000" cy="839787"/>
          </a:xfrm>
        </p:spPr>
        <p:txBody>
          <a:bodyPr>
            <a:normAutofit fontScale="90000"/>
          </a:bodyPr>
          <a:lstStyle/>
          <a:p>
            <a:r>
              <a:rPr lang="en-US" altLang="zh-CN" dirty="0"/>
              <a:t>2.1.1 </a:t>
            </a:r>
            <a:r>
              <a:rPr lang="zh-CN" altLang="en-US" dirty="0"/>
              <a:t>更换随机</a:t>
            </a:r>
            <a:r>
              <a:rPr lang="en-US" altLang="zh-CN" dirty="0"/>
              <a:t>User-Agent</a:t>
            </a:r>
            <a:br>
              <a:rPr lang="en-US" altLang="zh-CN" dirty="0"/>
            </a:br>
            <a:endParaRPr lang="zh-CN" altLang="en-US" dirty="0"/>
          </a:p>
        </p:txBody>
      </p:sp>
      <p:sp>
        <p:nvSpPr>
          <p:cNvPr id="5" name="文本框 4">
            <a:extLst>
              <a:ext uri="{FF2B5EF4-FFF2-40B4-BE49-F238E27FC236}">
                <a16:creationId xmlns:a16="http://schemas.microsoft.com/office/drawing/2014/main" id="{9D9FA08E-C50B-4AC5-A4C0-020483D168AD}"/>
              </a:ext>
            </a:extLst>
          </p:cNvPr>
          <p:cNvSpPr txBox="1"/>
          <p:nvPr/>
        </p:nvSpPr>
        <p:spPr>
          <a:xfrm>
            <a:off x="323850" y="2428691"/>
            <a:ext cx="4794997" cy="3970318"/>
          </a:xfrm>
          <a:prstGeom prst="rect">
            <a:avLst/>
          </a:prstGeom>
          <a:noFill/>
        </p:spPr>
        <p:txBody>
          <a:bodyPr wrap="square" rtlCol="0">
            <a:spAutoFit/>
          </a:bodyPr>
          <a:lstStyle/>
          <a:p>
            <a:r>
              <a:rPr lang="zh-CN" altLang="en-US" b="1" dirty="0"/>
              <a:t>应对措施：</a:t>
            </a:r>
            <a:endParaRPr lang="en-US" altLang="zh-CN" b="1" dirty="0"/>
          </a:p>
          <a:p>
            <a:r>
              <a:rPr lang="zh-CN" altLang="en-US" dirty="0"/>
              <a:t>在</a:t>
            </a:r>
            <a:r>
              <a:rPr lang="en-US" altLang="zh-CN" dirty="0" err="1"/>
              <a:t>Scrapy</a:t>
            </a:r>
            <a:r>
              <a:rPr lang="zh-CN" altLang="en-US" dirty="0"/>
              <a:t>的</a:t>
            </a:r>
            <a:r>
              <a:rPr lang="en-US" altLang="zh-CN" dirty="0"/>
              <a:t>middlewares.py</a:t>
            </a:r>
            <a:r>
              <a:rPr lang="zh-CN" altLang="en-US" dirty="0"/>
              <a:t>中自定义</a:t>
            </a:r>
            <a:r>
              <a:rPr lang="en-US" altLang="zh-CN" dirty="0" err="1"/>
              <a:t>RandomUserAgentMiddleware</a:t>
            </a:r>
            <a:r>
              <a:rPr lang="zh-CN" altLang="en-US" dirty="0"/>
              <a:t>类，并作为</a:t>
            </a:r>
            <a:r>
              <a:rPr lang="en-US" altLang="zh-CN" dirty="0"/>
              <a:t>Download Middleware</a:t>
            </a:r>
            <a:r>
              <a:rPr lang="zh-CN" altLang="en-US" dirty="0"/>
              <a:t>启用。</a:t>
            </a:r>
            <a:br>
              <a:rPr lang="zh-CN" altLang="en-US" dirty="0"/>
            </a:br>
            <a:endParaRPr lang="en-US" altLang="zh-CN" dirty="0"/>
          </a:p>
          <a:p>
            <a:r>
              <a:rPr lang="en-US" altLang="zh-CN" dirty="0"/>
              <a:t>Download </a:t>
            </a:r>
            <a:r>
              <a:rPr lang="en-US" altLang="zh-CN" dirty="0" err="1"/>
              <a:t>Middware</a:t>
            </a:r>
            <a:r>
              <a:rPr lang="zh-CN" altLang="en-US" dirty="0"/>
              <a:t>是引擎和下载器的中间件，每个</a:t>
            </a:r>
            <a:r>
              <a:rPr lang="en-US" altLang="zh-CN" dirty="0"/>
              <a:t>Request</a:t>
            </a:r>
            <a:r>
              <a:rPr lang="zh-CN" altLang="en-US" dirty="0"/>
              <a:t>在爬取之前都会调用其中开启的类，从而对</a:t>
            </a:r>
            <a:r>
              <a:rPr lang="en-US" altLang="zh-CN" dirty="0"/>
              <a:t>Request</a:t>
            </a:r>
            <a:r>
              <a:rPr lang="zh-CN" altLang="en-US" dirty="0"/>
              <a:t>进行一定的处理。</a:t>
            </a:r>
            <a:endParaRPr lang="en-US" altLang="zh-CN" dirty="0"/>
          </a:p>
          <a:p>
            <a:endParaRPr lang="en-US" altLang="zh-CN" dirty="0"/>
          </a:p>
          <a:p>
            <a:r>
              <a:rPr lang="zh-CN" altLang="en-US" dirty="0"/>
              <a:t>通过</a:t>
            </a:r>
            <a:r>
              <a:rPr lang="en-US" altLang="zh-CN" dirty="0" err="1">
                <a:solidFill>
                  <a:srgbClr val="FF0000"/>
                </a:solidFill>
              </a:rPr>
              <a:t>fake_useragent</a:t>
            </a:r>
            <a:r>
              <a:rPr lang="zh-CN" altLang="en-US" dirty="0"/>
              <a:t>库获取随机的</a:t>
            </a:r>
            <a:r>
              <a:rPr lang="en-US" altLang="zh-CN" dirty="0"/>
              <a:t>UA</a:t>
            </a:r>
            <a:r>
              <a:rPr lang="zh-CN" altLang="en-US" dirty="0"/>
              <a:t>：</a:t>
            </a:r>
            <a:r>
              <a:rPr lang="en-US" altLang="zh-CN" dirty="0">
                <a:hlinkClick r:id="rId3"/>
              </a:rPr>
              <a:t>https://github.com/hellysmile/fake-useragent</a:t>
            </a:r>
            <a:endParaRPr lang="en-US" altLang="zh-CN" dirty="0"/>
          </a:p>
          <a:p>
            <a:endParaRPr lang="en-US" altLang="zh-CN" dirty="0"/>
          </a:p>
          <a:p>
            <a:r>
              <a:rPr lang="en-US" altLang="zh-CN" dirty="0"/>
              <a:t>http://fake-useragent.herokuapp.com/browsers/0.1.11</a:t>
            </a:r>
            <a:endParaRPr lang="zh-CN" altLang="en-US" dirty="0"/>
          </a:p>
        </p:txBody>
      </p:sp>
      <p:pic>
        <p:nvPicPr>
          <p:cNvPr id="1028" name="Picture 4" descr="在这里插入图片描述">
            <a:extLst>
              <a:ext uri="{FF2B5EF4-FFF2-40B4-BE49-F238E27FC236}">
                <a16:creationId xmlns:a16="http://schemas.microsoft.com/office/drawing/2014/main" id="{30B878E1-6341-4170-A0B3-6F4CAAF39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740" y="1392627"/>
            <a:ext cx="6837259" cy="1855397"/>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DEE38DA2-EFC1-482C-9BF5-D10EFD050CFE}"/>
              </a:ext>
            </a:extLst>
          </p:cNvPr>
          <p:cNvPicPr>
            <a:picLocks noChangeAspect="1"/>
          </p:cNvPicPr>
          <p:nvPr/>
        </p:nvPicPr>
        <p:blipFill>
          <a:blip r:embed="rId5"/>
          <a:stretch>
            <a:fillRect/>
          </a:stretch>
        </p:blipFill>
        <p:spPr>
          <a:xfrm>
            <a:off x="5354740" y="3317216"/>
            <a:ext cx="6837260" cy="3540784"/>
          </a:xfrm>
          <a:prstGeom prst="rect">
            <a:avLst/>
          </a:prstGeom>
        </p:spPr>
      </p:pic>
      <p:sp>
        <p:nvSpPr>
          <p:cNvPr id="11" name="文本框 10">
            <a:extLst>
              <a:ext uri="{FF2B5EF4-FFF2-40B4-BE49-F238E27FC236}">
                <a16:creationId xmlns:a16="http://schemas.microsoft.com/office/drawing/2014/main" id="{BA7AFA8B-0297-46BA-B975-8160EB942BA6}"/>
              </a:ext>
            </a:extLst>
          </p:cNvPr>
          <p:cNvSpPr txBox="1"/>
          <p:nvPr/>
        </p:nvSpPr>
        <p:spPr>
          <a:xfrm>
            <a:off x="323850" y="1392627"/>
            <a:ext cx="4686299" cy="646331"/>
          </a:xfrm>
          <a:prstGeom prst="rect">
            <a:avLst/>
          </a:prstGeom>
          <a:noFill/>
        </p:spPr>
        <p:txBody>
          <a:bodyPr wrap="square" rtlCol="0">
            <a:spAutoFit/>
          </a:bodyPr>
          <a:lstStyle/>
          <a:p>
            <a:r>
              <a:rPr lang="zh-CN" altLang="en-US" b="1" dirty="0"/>
              <a:t>反爬措施：</a:t>
            </a:r>
            <a:r>
              <a:rPr lang="zh-CN" altLang="en-US" dirty="0"/>
              <a:t>通过检测</a:t>
            </a:r>
            <a:r>
              <a:rPr lang="en-US" altLang="zh-CN" dirty="0"/>
              <a:t>User-agent</a:t>
            </a:r>
            <a:r>
              <a:rPr lang="zh-CN" altLang="en-US" dirty="0"/>
              <a:t>来拒绝非浏览器的访问</a:t>
            </a:r>
          </a:p>
        </p:txBody>
      </p:sp>
    </p:spTree>
    <p:extLst>
      <p:ext uri="{BB962C8B-B14F-4D97-AF65-F5344CB8AC3E}">
        <p14:creationId xmlns:p14="http://schemas.microsoft.com/office/powerpoint/2010/main" val="10825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659167"/>
            <a:ext cx="9144000" cy="1160756"/>
          </a:xfrm>
        </p:spPr>
        <p:txBody>
          <a:bodyPr>
            <a:normAutofit fontScale="90000"/>
          </a:bodyPr>
          <a:lstStyle/>
          <a:p>
            <a:r>
              <a:rPr lang="en-US" altLang="zh-CN" dirty="0"/>
              <a:t>2.1.2 </a:t>
            </a:r>
            <a:r>
              <a:rPr lang="zh-CN" altLang="en-US" dirty="0"/>
              <a:t>使用</a:t>
            </a:r>
            <a:r>
              <a:rPr lang="en-US" altLang="zh-CN" dirty="0"/>
              <a:t>IP</a:t>
            </a:r>
            <a:r>
              <a:rPr lang="zh-CN" altLang="en-US" dirty="0"/>
              <a:t>代理池</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710214" y="1292811"/>
            <a:ext cx="10972800" cy="429457"/>
          </a:xfrm>
        </p:spPr>
        <p:txBody>
          <a:bodyPr>
            <a:normAutofit/>
          </a:bodyPr>
          <a:lstStyle/>
          <a:p>
            <a:pPr algn="l"/>
            <a:r>
              <a:rPr lang="zh-CN" altLang="en-US" sz="1800" b="1" dirty="0"/>
              <a:t>反爬措施：</a:t>
            </a:r>
            <a:r>
              <a:rPr lang="zh-CN" altLang="en-US" sz="1800" dirty="0"/>
              <a:t>如果同一个</a:t>
            </a:r>
            <a:r>
              <a:rPr lang="en-US" altLang="zh-CN" sz="1800" dirty="0"/>
              <a:t>IP</a:t>
            </a:r>
            <a:r>
              <a:rPr lang="zh-CN" altLang="en-US" sz="1800" dirty="0"/>
              <a:t>地址访问过于频繁时，就直接将访问的</a:t>
            </a:r>
            <a:r>
              <a:rPr lang="en-US" altLang="zh-CN" sz="1800" dirty="0"/>
              <a:t>IP</a:t>
            </a:r>
            <a:r>
              <a:rPr lang="zh-CN" altLang="en-US" sz="1800" dirty="0"/>
              <a:t>地址进行封锁，短期内进行访问。</a:t>
            </a:r>
          </a:p>
        </p:txBody>
      </p:sp>
      <p:sp>
        <p:nvSpPr>
          <p:cNvPr id="4" name="文本框 3">
            <a:extLst>
              <a:ext uri="{FF2B5EF4-FFF2-40B4-BE49-F238E27FC236}">
                <a16:creationId xmlns:a16="http://schemas.microsoft.com/office/drawing/2014/main" id="{566FBA8E-086D-40DC-B223-B326428F3622}"/>
              </a:ext>
            </a:extLst>
          </p:cNvPr>
          <p:cNvSpPr txBox="1"/>
          <p:nvPr/>
        </p:nvSpPr>
        <p:spPr>
          <a:xfrm>
            <a:off x="680621" y="1722268"/>
            <a:ext cx="9987379" cy="369332"/>
          </a:xfrm>
          <a:prstGeom prst="rect">
            <a:avLst/>
          </a:prstGeom>
          <a:noFill/>
        </p:spPr>
        <p:txBody>
          <a:bodyPr wrap="square" rtlCol="0">
            <a:spAutoFit/>
          </a:bodyPr>
          <a:lstStyle/>
          <a:p>
            <a:r>
              <a:rPr lang="zh-CN" altLang="en-US" b="1" dirty="0"/>
              <a:t>应对措施：</a:t>
            </a:r>
            <a:r>
              <a:rPr lang="zh-CN" altLang="en-US" dirty="0"/>
              <a:t>维护一个</a:t>
            </a:r>
            <a:r>
              <a:rPr lang="en-US" altLang="zh-CN" dirty="0"/>
              <a:t>IP</a:t>
            </a:r>
            <a:r>
              <a:rPr lang="zh-CN" altLang="en-US" dirty="0"/>
              <a:t>代理池，当</a:t>
            </a:r>
            <a:r>
              <a:rPr lang="en-US" altLang="zh-CN" dirty="0"/>
              <a:t>IP</a:t>
            </a:r>
            <a:r>
              <a:rPr lang="zh-CN" altLang="en-US" dirty="0"/>
              <a:t>被封锁时进行</a:t>
            </a:r>
            <a:r>
              <a:rPr lang="en-US" altLang="zh-CN" dirty="0"/>
              <a:t>IP</a:t>
            </a:r>
            <a:r>
              <a:rPr lang="zh-CN" altLang="en-US" dirty="0"/>
              <a:t>的更换，或者通过代理隐藏自己的</a:t>
            </a:r>
            <a:r>
              <a:rPr lang="en-US" altLang="zh-CN" dirty="0"/>
              <a:t>IP</a:t>
            </a:r>
            <a:r>
              <a:rPr lang="zh-CN" altLang="en-US" dirty="0"/>
              <a:t>。</a:t>
            </a:r>
          </a:p>
        </p:txBody>
      </p:sp>
      <p:pic>
        <p:nvPicPr>
          <p:cNvPr id="2050" name="Picture 2">
            <a:extLst>
              <a:ext uri="{FF2B5EF4-FFF2-40B4-BE49-F238E27FC236}">
                <a16:creationId xmlns:a16="http://schemas.microsoft.com/office/drawing/2014/main" id="{14723627-7C84-42D2-95E2-C4FCB09AC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11" y="2216029"/>
            <a:ext cx="4995922" cy="439918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00BC51F-6936-4854-8C30-6032D9537B46}"/>
              </a:ext>
            </a:extLst>
          </p:cNvPr>
          <p:cNvSpPr txBox="1"/>
          <p:nvPr/>
        </p:nvSpPr>
        <p:spPr>
          <a:xfrm>
            <a:off x="5434612" y="2297098"/>
            <a:ext cx="7278210" cy="338554"/>
          </a:xfrm>
          <a:prstGeom prst="rect">
            <a:avLst/>
          </a:prstGeom>
          <a:noFill/>
        </p:spPr>
        <p:txBody>
          <a:bodyPr wrap="square" rtlCol="0">
            <a:spAutoFit/>
          </a:bodyPr>
          <a:lstStyle/>
          <a:p>
            <a:r>
              <a:rPr lang="zh-CN" altLang="en-US" sz="1600" dirty="0"/>
              <a:t>单独写一个小爬虫将该网站提供的</a:t>
            </a:r>
            <a:r>
              <a:rPr lang="en-US" altLang="zh-CN" sz="1600" dirty="0"/>
              <a:t>http</a:t>
            </a:r>
            <a:r>
              <a:rPr lang="zh-CN" altLang="en-US" sz="1600" dirty="0"/>
              <a:t>代理爬取到数据库</a:t>
            </a:r>
            <a:r>
              <a:rPr lang="en-US" altLang="zh-CN" sz="1600" dirty="0" err="1"/>
              <a:t>proxy_ip</a:t>
            </a:r>
            <a:r>
              <a:rPr lang="zh-CN" altLang="en-US" sz="1600" dirty="0"/>
              <a:t>中：</a:t>
            </a:r>
          </a:p>
        </p:txBody>
      </p:sp>
      <p:pic>
        <p:nvPicPr>
          <p:cNvPr id="2052" name="Picture 4" descr="在这里插入图片描述">
            <a:extLst>
              <a:ext uri="{FF2B5EF4-FFF2-40B4-BE49-F238E27FC236}">
                <a16:creationId xmlns:a16="http://schemas.microsoft.com/office/drawing/2014/main" id="{21329676-96FA-4431-A52A-901B9D927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349" y="2666430"/>
            <a:ext cx="3843754" cy="502399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966CC1C-52D7-4152-83E7-7E2612FD521C}"/>
              </a:ext>
            </a:extLst>
          </p:cNvPr>
          <p:cNvSpPr txBox="1"/>
          <p:nvPr/>
        </p:nvSpPr>
        <p:spPr>
          <a:xfrm>
            <a:off x="9293019" y="2841150"/>
            <a:ext cx="2898981" cy="1477328"/>
          </a:xfrm>
          <a:prstGeom prst="rect">
            <a:avLst/>
          </a:prstGeom>
          <a:noFill/>
        </p:spPr>
        <p:txBody>
          <a:bodyPr wrap="square" rtlCol="0">
            <a:spAutoFit/>
          </a:bodyPr>
          <a:lstStyle/>
          <a:p>
            <a:r>
              <a:rPr lang="zh-CN" altLang="en-US" dirty="0"/>
              <a:t>同样是以</a:t>
            </a:r>
            <a:r>
              <a:rPr lang="en-US" altLang="zh-CN" dirty="0">
                <a:solidFill>
                  <a:srgbClr val="FF0000"/>
                </a:solidFill>
              </a:rPr>
              <a:t>Download Middleware</a:t>
            </a:r>
            <a:r>
              <a:rPr lang="zh-CN" altLang="en-US" dirty="0"/>
              <a:t>的方式，在</a:t>
            </a:r>
            <a:r>
              <a:rPr lang="en-US" altLang="zh-CN" dirty="0"/>
              <a:t>Request</a:t>
            </a:r>
            <a:r>
              <a:rPr lang="zh-CN" altLang="en-US" dirty="0"/>
              <a:t>爬取前，从数据库中随机取出一个代理，通过代理进行访问并爬取。</a:t>
            </a:r>
          </a:p>
        </p:txBody>
      </p:sp>
    </p:spTree>
    <p:extLst>
      <p:ext uri="{BB962C8B-B14F-4D97-AF65-F5344CB8AC3E}">
        <p14:creationId xmlns:p14="http://schemas.microsoft.com/office/powerpoint/2010/main" val="195436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1244754"/>
            <a:ext cx="9144000" cy="580103"/>
          </a:xfrm>
        </p:spPr>
        <p:txBody>
          <a:bodyPr>
            <a:normAutofit fontScale="90000"/>
          </a:bodyPr>
          <a:lstStyle/>
          <a:p>
            <a:r>
              <a:rPr lang="en-US" altLang="zh-CN" dirty="0"/>
              <a:t>2.1.3 </a:t>
            </a:r>
            <a:r>
              <a:rPr lang="zh-CN" altLang="en-US" dirty="0"/>
              <a:t>访问频率限制</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1307689" y="1244754"/>
            <a:ext cx="10678123" cy="580103"/>
          </a:xfrm>
        </p:spPr>
        <p:txBody>
          <a:bodyPr>
            <a:noAutofit/>
          </a:bodyPr>
          <a:lstStyle/>
          <a:p>
            <a:pPr algn="l"/>
            <a:r>
              <a:rPr lang="zh-CN" altLang="en-US" sz="1800" b="1" dirty="0"/>
              <a:t>反爬措施：</a:t>
            </a:r>
            <a:r>
              <a:rPr lang="zh-CN" altLang="en-US" sz="1800" dirty="0"/>
              <a:t>如果访问过快的话，会返回其他状态码</a:t>
            </a:r>
            <a:r>
              <a:rPr lang="en-US" altLang="zh-CN" sz="1800" dirty="0"/>
              <a:t>/</a:t>
            </a:r>
            <a:r>
              <a:rPr lang="zh-CN" altLang="en-US" sz="1800" dirty="0"/>
              <a:t>跳转等（</a:t>
            </a:r>
            <a:r>
              <a:rPr lang="en-US" altLang="zh-CN" sz="1800" dirty="0"/>
              <a:t>302</a:t>
            </a:r>
            <a:r>
              <a:rPr lang="zh-CN" altLang="en-US" sz="1800" dirty="0"/>
              <a:t>、</a:t>
            </a:r>
            <a:r>
              <a:rPr lang="en-US" altLang="zh-CN" sz="1800" dirty="0"/>
              <a:t>429</a:t>
            </a:r>
            <a:r>
              <a:rPr lang="zh-CN" altLang="en-US" sz="1800" dirty="0"/>
              <a:t>等）来阻止你继续访问内容页面</a:t>
            </a:r>
          </a:p>
        </p:txBody>
      </p:sp>
      <p:sp>
        <p:nvSpPr>
          <p:cNvPr id="4" name="副标题 2">
            <a:extLst>
              <a:ext uri="{FF2B5EF4-FFF2-40B4-BE49-F238E27FC236}">
                <a16:creationId xmlns:a16="http://schemas.microsoft.com/office/drawing/2014/main" id="{C45EB046-7CC1-4FD0-A886-956DEE12BE11}"/>
              </a:ext>
            </a:extLst>
          </p:cNvPr>
          <p:cNvSpPr txBox="1">
            <a:spLocks/>
          </p:cNvSpPr>
          <p:nvPr/>
        </p:nvSpPr>
        <p:spPr>
          <a:xfrm>
            <a:off x="1307689" y="1652793"/>
            <a:ext cx="9497962" cy="13534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b="1" dirty="0"/>
              <a:t>应对措施：</a:t>
            </a:r>
            <a:endParaRPr lang="en-US" altLang="zh-CN" sz="1800" b="1" dirty="0"/>
          </a:p>
          <a:p>
            <a:pPr algn="l"/>
            <a:r>
              <a:rPr lang="zh-CN" altLang="en-US" sz="1800" dirty="0"/>
              <a:t>（</a:t>
            </a:r>
            <a:r>
              <a:rPr lang="en-US" altLang="zh-CN" sz="1800" dirty="0"/>
              <a:t>1</a:t>
            </a:r>
            <a:r>
              <a:rPr lang="zh-CN" altLang="en-US" sz="1800" dirty="0"/>
              <a:t>）在</a:t>
            </a:r>
            <a:r>
              <a:rPr lang="en-US" altLang="zh-CN" sz="1800" dirty="0" err="1"/>
              <a:t>Scrapy</a:t>
            </a:r>
            <a:r>
              <a:rPr lang="zh-CN" altLang="en-US" sz="1800" dirty="0"/>
              <a:t>中可以直接设置每次请求之间的间隔来降低频率。</a:t>
            </a:r>
            <a:endParaRPr lang="en-US" altLang="zh-CN" sz="1800" dirty="0"/>
          </a:p>
          <a:p>
            <a:pPr algn="l"/>
            <a:r>
              <a:rPr lang="zh-CN" altLang="en-US" sz="1800" dirty="0"/>
              <a:t>（</a:t>
            </a:r>
            <a:r>
              <a:rPr lang="en-US" altLang="zh-CN" sz="1800" dirty="0"/>
              <a:t>2</a:t>
            </a:r>
            <a:r>
              <a:rPr lang="zh-CN" altLang="en-US" sz="1800" dirty="0"/>
              <a:t>）自定义</a:t>
            </a:r>
            <a:r>
              <a:rPr lang="en-US" altLang="zh-CN" sz="1800" dirty="0"/>
              <a:t>Middleware</a:t>
            </a:r>
            <a:r>
              <a:rPr lang="zh-CN" altLang="en-US" sz="1800" dirty="0"/>
              <a:t>在每次接收到的</a:t>
            </a:r>
            <a:r>
              <a:rPr lang="en-US" altLang="zh-CN" sz="1800" dirty="0"/>
              <a:t>Response</a:t>
            </a:r>
            <a:r>
              <a:rPr lang="zh-CN" altLang="en-US" sz="1800" dirty="0"/>
              <a:t>被跳转时，将爬虫暂停一段时间再继续爬取。</a:t>
            </a:r>
          </a:p>
        </p:txBody>
      </p:sp>
      <p:pic>
        <p:nvPicPr>
          <p:cNvPr id="5" name="图片 4">
            <a:extLst>
              <a:ext uri="{FF2B5EF4-FFF2-40B4-BE49-F238E27FC236}">
                <a16:creationId xmlns:a16="http://schemas.microsoft.com/office/drawing/2014/main" id="{5230C704-941C-4891-B2C5-34FF30528968}"/>
              </a:ext>
            </a:extLst>
          </p:cNvPr>
          <p:cNvPicPr>
            <a:picLocks noChangeAspect="1"/>
          </p:cNvPicPr>
          <p:nvPr/>
        </p:nvPicPr>
        <p:blipFill>
          <a:blip r:embed="rId3"/>
          <a:stretch>
            <a:fillRect/>
          </a:stretch>
        </p:blipFill>
        <p:spPr>
          <a:xfrm>
            <a:off x="4146100" y="2769425"/>
            <a:ext cx="7909046" cy="4088575"/>
          </a:xfrm>
          <a:prstGeom prst="rect">
            <a:avLst/>
          </a:prstGeom>
        </p:spPr>
      </p:pic>
      <p:pic>
        <p:nvPicPr>
          <p:cNvPr id="12290" name="Picture 2" descr="在这里插入图片描述">
            <a:extLst>
              <a:ext uri="{FF2B5EF4-FFF2-40B4-BE49-F238E27FC236}">
                <a16:creationId xmlns:a16="http://schemas.microsoft.com/office/drawing/2014/main" id="{2FF007BF-FC0E-4F5D-838C-E0CFB1FA1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28" y="3429000"/>
            <a:ext cx="4548628" cy="183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58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1122363"/>
            <a:ext cx="9360310" cy="814592"/>
          </a:xfrm>
        </p:spPr>
        <p:txBody>
          <a:bodyPr>
            <a:normAutofit fontScale="90000"/>
          </a:bodyPr>
          <a:lstStyle/>
          <a:p>
            <a:r>
              <a:rPr lang="en-US" altLang="zh-CN" dirty="0"/>
              <a:t>2.1.4 Cookie</a:t>
            </a:r>
            <a:r>
              <a:rPr lang="zh-CN" altLang="en-US" dirty="0"/>
              <a:t>的禁用</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968477" y="1529659"/>
            <a:ext cx="10471355" cy="1655762"/>
          </a:xfrm>
        </p:spPr>
        <p:txBody>
          <a:bodyPr/>
          <a:lstStyle/>
          <a:p>
            <a:pPr algn="l"/>
            <a:r>
              <a:rPr lang="zh-CN" altLang="en-US" b="1" dirty="0"/>
              <a:t>反爬措施：</a:t>
            </a:r>
            <a:r>
              <a:rPr lang="zh-CN" altLang="en-US" dirty="0"/>
              <a:t>有些网站可以通过跟踪 </a:t>
            </a:r>
            <a:r>
              <a:rPr lang="en-US" altLang="zh-CN" dirty="0"/>
              <a:t>Cookie </a:t>
            </a:r>
            <a:r>
              <a:rPr lang="zh-CN" altLang="en-US" dirty="0"/>
              <a:t>来识别是否是同一个客户端。如果同一个客户端在单位时间内的请求过于频繁，则判断为爬虫，对此客户端进行禁止。</a:t>
            </a:r>
          </a:p>
        </p:txBody>
      </p:sp>
      <p:sp>
        <p:nvSpPr>
          <p:cNvPr id="6" name="副标题 2">
            <a:extLst>
              <a:ext uri="{FF2B5EF4-FFF2-40B4-BE49-F238E27FC236}">
                <a16:creationId xmlns:a16="http://schemas.microsoft.com/office/drawing/2014/main" id="{FA4712EB-137D-496B-B277-0027AC90CFA4}"/>
              </a:ext>
            </a:extLst>
          </p:cNvPr>
          <p:cNvSpPr txBox="1">
            <a:spLocks/>
          </p:cNvSpPr>
          <p:nvPr/>
        </p:nvSpPr>
        <p:spPr>
          <a:xfrm>
            <a:off x="968476" y="2844699"/>
            <a:ext cx="1047135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1" dirty="0"/>
              <a:t>应对措施：</a:t>
            </a:r>
            <a:r>
              <a:rPr lang="en-US" altLang="zh-CN" dirty="0" err="1"/>
              <a:t>Scrapy</a:t>
            </a:r>
            <a:r>
              <a:rPr lang="en-US" altLang="zh-CN" dirty="0"/>
              <a:t> </a:t>
            </a:r>
            <a:r>
              <a:rPr lang="zh-CN" altLang="en-US" dirty="0"/>
              <a:t>默认开启了 </a:t>
            </a:r>
            <a:r>
              <a:rPr lang="en-US" altLang="zh-CN" dirty="0"/>
              <a:t>Cookie</a:t>
            </a:r>
            <a:r>
              <a:rPr lang="zh-CN" altLang="en-US" dirty="0"/>
              <a:t>，而如果爬取过程中不需要登录的话，就可以在</a:t>
            </a:r>
            <a:r>
              <a:rPr lang="en-US" altLang="zh-CN" dirty="0"/>
              <a:t>setting.py</a:t>
            </a:r>
            <a:r>
              <a:rPr lang="zh-CN" altLang="en-US" dirty="0"/>
              <a:t>文件中将</a:t>
            </a:r>
            <a:r>
              <a:rPr lang="zh-CN" altLang="zh-CN" dirty="0">
                <a:solidFill>
                  <a:srgbClr val="1A1A1A"/>
                </a:solidFill>
                <a:ea typeface="Menlo"/>
              </a:rPr>
              <a:t>COOKIES_ENABLED </a:t>
            </a:r>
            <a:r>
              <a:rPr lang="zh-CN" altLang="en-US" dirty="0">
                <a:solidFill>
                  <a:srgbClr val="1A1A1A"/>
                </a:solidFill>
                <a:latin typeface="+mn-ea"/>
              </a:rPr>
              <a:t>设置为</a:t>
            </a:r>
            <a:r>
              <a:rPr lang="zh-CN" altLang="zh-CN" dirty="0">
                <a:solidFill>
                  <a:srgbClr val="1A1A1A"/>
                </a:solidFill>
                <a:ea typeface="Menlo"/>
              </a:rPr>
              <a:t>False</a:t>
            </a:r>
            <a:r>
              <a:rPr kumimoji="0" lang="zh-CN" altLang="zh-CN" sz="1800" i="0" u="none" strike="noStrike" cap="none" normalizeH="0" baseline="0" dirty="0">
                <a:ln>
                  <a:noFill/>
                </a:ln>
                <a:solidFill>
                  <a:schemeClr val="tx1"/>
                </a:solidFill>
                <a:effectLst/>
              </a:rPr>
              <a:t> </a:t>
            </a:r>
            <a:endParaRPr kumimoji="0" lang="zh-CN" altLang="zh-CN" sz="4800" i="0" u="none" strike="noStrike" cap="none" normalizeH="0" baseline="0" dirty="0">
              <a:ln>
                <a:noFill/>
              </a:ln>
              <a:solidFill>
                <a:schemeClr val="tx1"/>
              </a:solidFill>
              <a:effectLst/>
            </a:endParaRPr>
          </a:p>
          <a:p>
            <a:pPr algn="l"/>
            <a:endParaRPr lang="zh-CN" altLang="en-US" dirty="0"/>
          </a:p>
        </p:txBody>
      </p:sp>
      <p:pic>
        <p:nvPicPr>
          <p:cNvPr id="12" name="图片 11">
            <a:extLst>
              <a:ext uri="{FF2B5EF4-FFF2-40B4-BE49-F238E27FC236}">
                <a16:creationId xmlns:a16="http://schemas.microsoft.com/office/drawing/2014/main" id="{70D1D1EB-8372-4857-8EF5-14F57DD83B75}"/>
              </a:ext>
            </a:extLst>
          </p:cNvPr>
          <p:cNvPicPr>
            <a:picLocks noChangeAspect="1"/>
          </p:cNvPicPr>
          <p:nvPr/>
        </p:nvPicPr>
        <p:blipFill>
          <a:blip r:embed="rId3"/>
          <a:stretch>
            <a:fillRect/>
          </a:stretch>
        </p:blipFill>
        <p:spPr>
          <a:xfrm>
            <a:off x="3047858" y="4109985"/>
            <a:ext cx="6918566" cy="1298220"/>
          </a:xfrm>
          <a:prstGeom prst="rect">
            <a:avLst/>
          </a:prstGeom>
        </p:spPr>
      </p:pic>
    </p:spTree>
    <p:extLst>
      <p:ext uri="{BB962C8B-B14F-4D97-AF65-F5344CB8AC3E}">
        <p14:creationId xmlns:p14="http://schemas.microsoft.com/office/powerpoint/2010/main" val="316422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691149" y="566328"/>
            <a:ext cx="9144000" cy="1206910"/>
          </a:xfrm>
        </p:spPr>
        <p:txBody>
          <a:bodyPr>
            <a:normAutofit fontScale="90000"/>
          </a:bodyPr>
          <a:lstStyle/>
          <a:p>
            <a:r>
              <a:rPr lang="en-US" altLang="zh-CN" dirty="0"/>
              <a:t>2.1.5 </a:t>
            </a:r>
            <a:r>
              <a:rPr lang="zh-CN" altLang="en-US" dirty="0"/>
              <a:t>验证码识别</a:t>
            </a:r>
            <a:br>
              <a:rPr lang="zh-CN" altLang="en-US"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1278193" y="1242296"/>
            <a:ext cx="9144000" cy="625833"/>
          </a:xfrm>
        </p:spPr>
        <p:txBody>
          <a:bodyPr>
            <a:normAutofit/>
          </a:bodyPr>
          <a:lstStyle/>
          <a:p>
            <a:pPr algn="l"/>
            <a:r>
              <a:rPr lang="zh-CN" altLang="en-US" sz="1800" b="1" dirty="0"/>
              <a:t>反爬措施：</a:t>
            </a:r>
            <a:r>
              <a:rPr lang="zh-CN" altLang="en-US" sz="1800" dirty="0"/>
              <a:t>在进行登录等操作时，要求用户输入随机生成的验证码，验证码输入正确才能进行下一步的操作。</a:t>
            </a:r>
          </a:p>
        </p:txBody>
      </p:sp>
      <p:sp>
        <p:nvSpPr>
          <p:cNvPr id="5" name="副标题 2">
            <a:extLst>
              <a:ext uri="{FF2B5EF4-FFF2-40B4-BE49-F238E27FC236}">
                <a16:creationId xmlns:a16="http://schemas.microsoft.com/office/drawing/2014/main" id="{07C4763D-765D-4E6A-8E88-8FC46406C859}"/>
              </a:ext>
            </a:extLst>
          </p:cNvPr>
          <p:cNvSpPr txBox="1">
            <a:spLocks/>
          </p:cNvSpPr>
          <p:nvPr/>
        </p:nvSpPr>
        <p:spPr>
          <a:xfrm>
            <a:off x="1278193" y="1994464"/>
            <a:ext cx="9144000" cy="6258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b="1" dirty="0"/>
              <a:t>应对措施：</a:t>
            </a:r>
            <a:r>
              <a:rPr lang="zh-CN" altLang="en-US" sz="1800" dirty="0"/>
              <a:t>在进行登录等操作时，要求用户输入随机生成的验证码，验证码输入正确才能进行下一步的操作。</a:t>
            </a:r>
          </a:p>
        </p:txBody>
      </p:sp>
      <p:sp>
        <p:nvSpPr>
          <p:cNvPr id="7" name="文本框 6">
            <a:extLst>
              <a:ext uri="{FF2B5EF4-FFF2-40B4-BE49-F238E27FC236}">
                <a16:creationId xmlns:a16="http://schemas.microsoft.com/office/drawing/2014/main" id="{9BD5D393-0D34-4B18-84BF-A01FD88C14E0}"/>
              </a:ext>
            </a:extLst>
          </p:cNvPr>
          <p:cNvSpPr txBox="1"/>
          <p:nvPr/>
        </p:nvSpPr>
        <p:spPr>
          <a:xfrm>
            <a:off x="1278193" y="2667987"/>
            <a:ext cx="5525729"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编码实现 </a:t>
            </a:r>
            <a:r>
              <a:rPr lang="en-US" altLang="zh-CN" sz="2000" dirty="0"/>
              <a:t>(tesseract-</a:t>
            </a:r>
            <a:r>
              <a:rPr lang="en-US" altLang="zh-CN" sz="2000" dirty="0" err="1"/>
              <a:t>ocr</a:t>
            </a:r>
            <a:r>
              <a:rPr lang="en-US" altLang="zh-CN" sz="2000" dirty="0"/>
              <a:t>)</a:t>
            </a:r>
          </a:p>
          <a:p>
            <a:pPr marL="285750" indent="-285750">
              <a:buFont typeface="Arial" panose="020B0604020202020204" pitchFamily="34" charset="0"/>
              <a:buChar char="•"/>
            </a:pPr>
            <a:r>
              <a:rPr lang="zh-CN" altLang="en-US" sz="2000" dirty="0">
                <a:solidFill>
                  <a:srgbClr val="FF0000"/>
                </a:solidFill>
              </a:rPr>
              <a:t>在线打码</a:t>
            </a:r>
            <a:endParaRPr lang="en-US" altLang="zh-CN" sz="2000" dirty="0">
              <a:solidFill>
                <a:srgbClr val="FF0000"/>
              </a:solidFill>
            </a:endParaRPr>
          </a:p>
          <a:p>
            <a:pPr marL="285750" indent="-285750">
              <a:buFont typeface="Arial" panose="020B0604020202020204" pitchFamily="34" charset="0"/>
              <a:buChar char="•"/>
            </a:pPr>
            <a:r>
              <a:rPr lang="zh-CN" altLang="en-US" sz="2000" dirty="0"/>
              <a:t>人工打码</a:t>
            </a:r>
          </a:p>
        </p:txBody>
      </p:sp>
      <p:pic>
        <p:nvPicPr>
          <p:cNvPr id="4098" name="Picture 2" descr="在这里插入图片描述">
            <a:extLst>
              <a:ext uri="{FF2B5EF4-FFF2-40B4-BE49-F238E27FC236}">
                <a16:creationId xmlns:a16="http://schemas.microsoft.com/office/drawing/2014/main" id="{88FC6F35-BBBE-48FF-9227-FC42C7BA9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23" y="3731340"/>
            <a:ext cx="4967270" cy="317435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23A3041A-14C5-4E13-870F-6E01F4678E5F}"/>
              </a:ext>
            </a:extLst>
          </p:cNvPr>
          <p:cNvPicPr>
            <a:picLocks noChangeAspect="1"/>
          </p:cNvPicPr>
          <p:nvPr/>
        </p:nvPicPr>
        <p:blipFill>
          <a:blip r:embed="rId4"/>
          <a:stretch>
            <a:fillRect/>
          </a:stretch>
        </p:blipFill>
        <p:spPr>
          <a:xfrm>
            <a:off x="7586006" y="3088797"/>
            <a:ext cx="1905000" cy="476250"/>
          </a:xfrm>
          <a:prstGeom prst="rect">
            <a:avLst/>
          </a:prstGeom>
        </p:spPr>
      </p:pic>
      <p:pic>
        <p:nvPicPr>
          <p:cNvPr id="9" name="图片 8">
            <a:extLst>
              <a:ext uri="{FF2B5EF4-FFF2-40B4-BE49-F238E27FC236}">
                <a16:creationId xmlns:a16="http://schemas.microsoft.com/office/drawing/2014/main" id="{319AABED-551D-4913-B99B-C8AE9070EA80}"/>
              </a:ext>
            </a:extLst>
          </p:cNvPr>
          <p:cNvPicPr>
            <a:picLocks noChangeAspect="1"/>
          </p:cNvPicPr>
          <p:nvPr/>
        </p:nvPicPr>
        <p:blipFill>
          <a:blip r:embed="rId5"/>
          <a:stretch>
            <a:fillRect/>
          </a:stretch>
        </p:blipFill>
        <p:spPr>
          <a:xfrm>
            <a:off x="6263149" y="4119493"/>
            <a:ext cx="4817282" cy="1838855"/>
          </a:xfrm>
          <a:prstGeom prst="rect">
            <a:avLst/>
          </a:prstGeom>
        </p:spPr>
      </p:pic>
    </p:spTree>
    <p:extLst>
      <p:ext uri="{BB962C8B-B14F-4D97-AF65-F5344CB8AC3E}">
        <p14:creationId xmlns:p14="http://schemas.microsoft.com/office/powerpoint/2010/main" val="226160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52425"/>
            <a:ext cx="9144000" cy="1138238"/>
          </a:xfrm>
        </p:spPr>
        <p:txBody>
          <a:bodyPr/>
          <a:lstStyle/>
          <a:p>
            <a:r>
              <a:rPr lang="en-US" altLang="zh-CN" dirty="0"/>
              <a:t>2.2 </a:t>
            </a:r>
            <a:r>
              <a:rPr lang="zh-CN" altLang="en-US" dirty="0"/>
              <a:t>抓取数据</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410075" y="2105025"/>
            <a:ext cx="4895850" cy="2981325"/>
          </a:xfrm>
        </p:spPr>
        <p:txBody>
          <a:bodyPr>
            <a:normAutofit/>
          </a:bodyPr>
          <a:lstStyle/>
          <a:p>
            <a:pPr algn="just"/>
            <a:r>
              <a:rPr lang="en-US" altLang="zh-CN" sz="2800" dirty="0"/>
              <a:t>2.2.1 </a:t>
            </a:r>
            <a:r>
              <a:rPr lang="zh-CN" altLang="en-US" sz="2800" dirty="0"/>
              <a:t>先知社区</a:t>
            </a:r>
            <a:endParaRPr lang="en-US" altLang="zh-CN" sz="2800" dirty="0"/>
          </a:p>
          <a:p>
            <a:pPr algn="just"/>
            <a:r>
              <a:rPr lang="en-US" altLang="zh-CN" sz="2800" dirty="0"/>
              <a:t>2.2.2 </a:t>
            </a:r>
            <a:r>
              <a:rPr lang="zh-CN" altLang="en-US" sz="2800" dirty="0"/>
              <a:t>安全客</a:t>
            </a:r>
            <a:endParaRPr lang="en-US" altLang="zh-CN" sz="2800" dirty="0"/>
          </a:p>
          <a:p>
            <a:pPr algn="just"/>
            <a:r>
              <a:rPr lang="en-US" altLang="zh-CN" sz="2800" dirty="0"/>
              <a:t>2.2.3 </a:t>
            </a:r>
            <a:r>
              <a:rPr lang="zh-CN" altLang="en-US" sz="2800" dirty="0"/>
              <a:t>嘶吼</a:t>
            </a:r>
            <a:endParaRPr lang="en-US" altLang="zh-CN" sz="2800" dirty="0"/>
          </a:p>
        </p:txBody>
      </p:sp>
    </p:spTree>
    <p:extLst>
      <p:ext uri="{BB962C8B-B14F-4D97-AF65-F5344CB8AC3E}">
        <p14:creationId xmlns:p14="http://schemas.microsoft.com/office/powerpoint/2010/main" val="181517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307690" y="619431"/>
            <a:ext cx="9144000" cy="1130557"/>
          </a:xfrm>
        </p:spPr>
        <p:txBody>
          <a:bodyPr>
            <a:normAutofit fontScale="90000"/>
          </a:bodyPr>
          <a:lstStyle/>
          <a:p>
            <a:r>
              <a:rPr lang="en-US" altLang="zh-CN" dirty="0"/>
              <a:t>2.2.1 </a:t>
            </a:r>
            <a:r>
              <a:rPr lang="zh-CN" altLang="en-US" dirty="0"/>
              <a:t>先知社区</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2457723" y="4272460"/>
            <a:ext cx="9144000" cy="3318465"/>
          </a:xfrm>
        </p:spPr>
        <p:txBody>
          <a:bodyPr>
            <a:normAutofit/>
          </a:bodyPr>
          <a:lstStyle/>
          <a:p>
            <a:pPr algn="l"/>
            <a:r>
              <a:rPr lang="zh-CN" altLang="en-US" sz="1800" dirty="0"/>
              <a:t>每个分类的</a:t>
            </a:r>
            <a:r>
              <a:rPr lang="en-US" altLang="zh-CN" sz="1800" dirty="0"/>
              <a:t>tab</a:t>
            </a:r>
            <a:r>
              <a:rPr lang="zh-CN" altLang="en-US" sz="1800" dirty="0"/>
              <a:t>序号不同，通过</a:t>
            </a:r>
            <a:r>
              <a:rPr lang="en-US" altLang="zh-CN" sz="1800" dirty="0"/>
              <a:t>/tab/1</a:t>
            </a:r>
            <a:r>
              <a:rPr lang="zh-CN" altLang="en-US" sz="1800" dirty="0"/>
              <a:t>的方式可获取不同种类的文章。</a:t>
            </a:r>
            <a:endParaRPr lang="en-US" altLang="zh-CN" sz="1800" dirty="0"/>
          </a:p>
          <a:p>
            <a:pPr algn="l"/>
            <a:r>
              <a:rPr lang="zh-CN" altLang="en-US" sz="1800" dirty="0"/>
              <a:t>分页也是通过</a:t>
            </a:r>
            <a:r>
              <a:rPr lang="en-US" altLang="zh-CN" sz="1800" dirty="0"/>
              <a:t>?page=2</a:t>
            </a:r>
            <a:r>
              <a:rPr lang="zh-CN" altLang="en-US" sz="1800" dirty="0"/>
              <a:t>参数进行分页，也比较清晰。</a:t>
            </a:r>
            <a:endParaRPr lang="en-US" altLang="zh-CN" sz="1800" dirty="0"/>
          </a:p>
          <a:p>
            <a:pPr algn="l"/>
            <a:r>
              <a:rPr lang="zh-CN" altLang="en-US" sz="1800" dirty="0"/>
              <a:t>过程：</a:t>
            </a:r>
            <a:endParaRPr lang="en-US" altLang="zh-CN" sz="1800" dirty="0"/>
          </a:p>
          <a:p>
            <a:pPr algn="l"/>
            <a:r>
              <a:rPr lang="zh-CN" altLang="en-US" sz="1800" dirty="0"/>
              <a:t>（</a:t>
            </a:r>
            <a:r>
              <a:rPr lang="en-US" altLang="zh-CN" sz="1800" dirty="0"/>
              <a:t>1</a:t>
            </a:r>
            <a:r>
              <a:rPr lang="zh-CN" altLang="en-US" sz="1800" dirty="0"/>
              <a:t>）遍历每一个</a:t>
            </a:r>
            <a:r>
              <a:rPr lang="en-US" altLang="zh-CN" sz="1800" dirty="0"/>
              <a:t>tab</a:t>
            </a:r>
            <a:r>
              <a:rPr lang="zh-CN" altLang="en-US" sz="1800" dirty="0"/>
              <a:t>页面</a:t>
            </a:r>
            <a:endParaRPr lang="en-US" altLang="zh-CN" sz="1800" dirty="0"/>
          </a:p>
          <a:p>
            <a:pPr algn="l"/>
            <a:r>
              <a:rPr lang="zh-CN" altLang="en-US" sz="1800" dirty="0"/>
              <a:t>（</a:t>
            </a:r>
            <a:r>
              <a:rPr lang="en-US" altLang="zh-CN" sz="1800" dirty="0"/>
              <a:t>2</a:t>
            </a:r>
            <a:r>
              <a:rPr lang="zh-CN" altLang="en-US" sz="1800" dirty="0"/>
              <a:t>）对页面中的每个文章信息进行爬取，包括文章链接。</a:t>
            </a:r>
            <a:endParaRPr lang="en-US" altLang="zh-CN" sz="1800" dirty="0"/>
          </a:p>
          <a:p>
            <a:pPr algn="l"/>
            <a:r>
              <a:rPr lang="zh-CN" altLang="en-US" sz="1800" dirty="0"/>
              <a:t>（</a:t>
            </a:r>
            <a:r>
              <a:rPr lang="en-US" altLang="zh-CN" sz="1800" dirty="0"/>
              <a:t>3</a:t>
            </a:r>
            <a:r>
              <a:rPr lang="zh-CN" altLang="en-US" sz="1800" dirty="0"/>
              <a:t>）对</a:t>
            </a:r>
            <a:r>
              <a:rPr lang="en-US" altLang="zh-CN" sz="1800" dirty="0"/>
              <a:t>2</a:t>
            </a:r>
            <a:r>
              <a:rPr lang="zh-CN" altLang="en-US" sz="1800" dirty="0"/>
              <a:t>中提取的每个文章页面再进行爬取，取得文章具体信息。</a:t>
            </a:r>
            <a:endParaRPr lang="en-US" altLang="zh-CN" sz="1800" dirty="0"/>
          </a:p>
          <a:p>
            <a:pPr algn="l"/>
            <a:r>
              <a:rPr lang="zh-CN" altLang="en-US" sz="1800" dirty="0"/>
              <a:t>（</a:t>
            </a:r>
            <a:r>
              <a:rPr lang="en-US" altLang="zh-CN" sz="1800" dirty="0"/>
              <a:t>4</a:t>
            </a:r>
            <a:r>
              <a:rPr lang="zh-CN" altLang="en-US" sz="1800" dirty="0"/>
              <a:t>）当前页面爬取完后，判断是否存在“下一页”按钮来判断是否爬取完成。</a:t>
            </a:r>
          </a:p>
        </p:txBody>
      </p:sp>
      <p:pic>
        <p:nvPicPr>
          <p:cNvPr id="4" name="图片 3">
            <a:extLst>
              <a:ext uri="{FF2B5EF4-FFF2-40B4-BE49-F238E27FC236}">
                <a16:creationId xmlns:a16="http://schemas.microsoft.com/office/drawing/2014/main" id="{F386D19B-0117-4565-BA21-A4B34D0665CC}"/>
              </a:ext>
            </a:extLst>
          </p:cNvPr>
          <p:cNvPicPr>
            <a:picLocks noChangeAspect="1"/>
          </p:cNvPicPr>
          <p:nvPr/>
        </p:nvPicPr>
        <p:blipFill>
          <a:blip r:embed="rId2"/>
          <a:stretch>
            <a:fillRect/>
          </a:stretch>
        </p:blipFill>
        <p:spPr>
          <a:xfrm>
            <a:off x="0" y="931188"/>
            <a:ext cx="5426723" cy="3318465"/>
          </a:xfrm>
          <a:prstGeom prst="rect">
            <a:avLst/>
          </a:prstGeom>
        </p:spPr>
      </p:pic>
      <p:pic>
        <p:nvPicPr>
          <p:cNvPr id="5" name="图片 4">
            <a:extLst>
              <a:ext uri="{FF2B5EF4-FFF2-40B4-BE49-F238E27FC236}">
                <a16:creationId xmlns:a16="http://schemas.microsoft.com/office/drawing/2014/main" id="{68F67C4A-8B22-45B6-A612-E2C6578DEC51}"/>
              </a:ext>
            </a:extLst>
          </p:cNvPr>
          <p:cNvPicPr>
            <a:picLocks noChangeAspect="1"/>
          </p:cNvPicPr>
          <p:nvPr/>
        </p:nvPicPr>
        <p:blipFill>
          <a:blip r:embed="rId3"/>
          <a:stretch>
            <a:fillRect/>
          </a:stretch>
        </p:blipFill>
        <p:spPr>
          <a:xfrm>
            <a:off x="5647525" y="1345104"/>
            <a:ext cx="6956720" cy="2347049"/>
          </a:xfrm>
          <a:prstGeom prst="rect">
            <a:avLst/>
          </a:prstGeom>
        </p:spPr>
      </p:pic>
    </p:spTree>
    <p:extLst>
      <p:ext uri="{BB962C8B-B14F-4D97-AF65-F5344CB8AC3E}">
        <p14:creationId xmlns:p14="http://schemas.microsoft.com/office/powerpoint/2010/main" val="250147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546663"/>
            <a:ext cx="9144000" cy="1307537"/>
          </a:xfrm>
        </p:spPr>
        <p:txBody>
          <a:bodyPr>
            <a:normAutofit fontScale="90000"/>
          </a:bodyPr>
          <a:lstStyle/>
          <a:p>
            <a:r>
              <a:rPr lang="en-US" altLang="zh-CN" dirty="0"/>
              <a:t>2.2.2 </a:t>
            </a:r>
            <a:r>
              <a:rPr lang="zh-CN" altLang="en-US" dirty="0"/>
              <a:t>安全客</a:t>
            </a:r>
            <a:br>
              <a:rPr lang="en-US" altLang="zh-CN" dirty="0"/>
            </a:br>
            <a:endParaRPr lang="zh-CN" altLang="en-US" dirty="0"/>
          </a:p>
        </p:txBody>
      </p:sp>
      <p:sp>
        <p:nvSpPr>
          <p:cNvPr id="4" name="文本框 3">
            <a:extLst>
              <a:ext uri="{FF2B5EF4-FFF2-40B4-BE49-F238E27FC236}">
                <a16:creationId xmlns:a16="http://schemas.microsoft.com/office/drawing/2014/main" id="{43363B6F-1EEF-4B1E-85AB-EF7BC87569E8}"/>
              </a:ext>
            </a:extLst>
          </p:cNvPr>
          <p:cNvSpPr txBox="1"/>
          <p:nvPr/>
        </p:nvSpPr>
        <p:spPr>
          <a:xfrm>
            <a:off x="580564" y="1094717"/>
            <a:ext cx="11198481" cy="1754326"/>
          </a:xfrm>
          <a:prstGeom prst="rect">
            <a:avLst/>
          </a:prstGeom>
          <a:noFill/>
        </p:spPr>
        <p:txBody>
          <a:bodyPr wrap="square" rtlCol="0">
            <a:spAutoFit/>
          </a:bodyPr>
          <a:lstStyle/>
          <a:p>
            <a:r>
              <a:rPr lang="zh-CN" altLang="en-US" dirty="0"/>
              <a:t>安全客是鼠标点击“加载更多”来分页的，但是通过分析很容易可以知道它是通过请求</a:t>
            </a:r>
            <a:r>
              <a:rPr lang="en-US" altLang="zh-CN" dirty="0" err="1"/>
              <a:t>api</a:t>
            </a:r>
            <a:r>
              <a:rPr lang="zh-CN" altLang="en-US" dirty="0"/>
              <a:t>来获取文章内容，如下：</a:t>
            </a:r>
            <a:endParaRPr lang="en-US" altLang="zh-CN" dirty="0"/>
          </a:p>
          <a:p>
            <a:r>
              <a:rPr lang="en-US" altLang="zh-CN" dirty="0">
                <a:hlinkClick r:id="rId3"/>
              </a:rPr>
              <a:t>https://api.anquanke.com/data/v1/posts?size=20&amp;page=2</a:t>
            </a:r>
            <a:endParaRPr lang="en-US" altLang="zh-CN" dirty="0"/>
          </a:p>
          <a:p>
            <a:endParaRPr lang="en-US" altLang="zh-CN" dirty="0"/>
          </a:p>
          <a:p>
            <a:r>
              <a:rPr lang="zh-CN" altLang="en-US" dirty="0"/>
              <a:t>我们观察一下此</a:t>
            </a:r>
            <a:r>
              <a:rPr lang="en-US" altLang="zh-CN" dirty="0" err="1"/>
              <a:t>api</a:t>
            </a:r>
            <a:r>
              <a:rPr lang="zh-CN" altLang="en-US" dirty="0"/>
              <a:t>返回来的</a:t>
            </a:r>
            <a:r>
              <a:rPr lang="en-US" altLang="zh-CN" dirty="0"/>
              <a:t>json</a:t>
            </a:r>
            <a:r>
              <a:rPr lang="zh-CN" altLang="en-US" dirty="0"/>
              <a:t>，可以看出参数</a:t>
            </a:r>
            <a:r>
              <a:rPr lang="en-US" altLang="zh-CN" dirty="0"/>
              <a:t>size</a:t>
            </a:r>
            <a:r>
              <a:rPr lang="zh-CN" altLang="en-US" dirty="0"/>
              <a:t>指的是一页请求的文章数量，参数</a:t>
            </a:r>
            <a:r>
              <a:rPr lang="en-US" altLang="zh-CN" dirty="0"/>
              <a:t>page</a:t>
            </a:r>
            <a:r>
              <a:rPr lang="zh-CN" altLang="en-US" dirty="0"/>
              <a:t>则是表示页数，并且返回了下一页的</a:t>
            </a:r>
            <a:r>
              <a:rPr lang="en-US" altLang="zh-CN" dirty="0" err="1"/>
              <a:t>api</a:t>
            </a:r>
            <a:r>
              <a:rPr lang="zh-CN" altLang="en-US" dirty="0"/>
              <a:t>请求</a:t>
            </a:r>
            <a:r>
              <a:rPr lang="en-US" altLang="zh-CN" dirty="0" err="1"/>
              <a:t>url</a:t>
            </a:r>
            <a:r>
              <a:rPr lang="zh-CN" altLang="en-US" dirty="0"/>
              <a:t>，大大方便了我们的爬取。</a:t>
            </a:r>
            <a:endParaRPr lang="en-US" altLang="zh-CN" dirty="0"/>
          </a:p>
          <a:p>
            <a:endParaRPr lang="zh-CN" altLang="en-US" dirty="0"/>
          </a:p>
        </p:txBody>
      </p:sp>
      <p:pic>
        <p:nvPicPr>
          <p:cNvPr id="5124" name="Picture 4">
            <a:extLst>
              <a:ext uri="{FF2B5EF4-FFF2-40B4-BE49-F238E27FC236}">
                <a16:creationId xmlns:a16="http://schemas.microsoft.com/office/drawing/2014/main" id="{909A9073-1A75-4947-9443-B32DEB4A4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55" y="2770384"/>
            <a:ext cx="8485699" cy="375551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D7F93AB-23FE-4D9B-A715-62F5B46770EF}"/>
              </a:ext>
            </a:extLst>
          </p:cNvPr>
          <p:cNvSpPr txBox="1"/>
          <p:nvPr/>
        </p:nvSpPr>
        <p:spPr>
          <a:xfrm>
            <a:off x="8898655" y="2694039"/>
            <a:ext cx="3170442" cy="3693319"/>
          </a:xfrm>
          <a:prstGeom prst="rect">
            <a:avLst/>
          </a:prstGeom>
          <a:noFill/>
        </p:spPr>
        <p:txBody>
          <a:bodyPr wrap="square" rtlCol="0">
            <a:spAutoFit/>
          </a:bodyPr>
          <a:lstStyle/>
          <a:p>
            <a:r>
              <a:rPr lang="zh-CN" altLang="en-US" dirty="0"/>
              <a:t>除了没有直接给出文章的</a:t>
            </a:r>
            <a:r>
              <a:rPr lang="en-US" altLang="zh-CN" dirty="0" err="1"/>
              <a:t>url</a:t>
            </a:r>
            <a:r>
              <a:rPr lang="zh-CN" altLang="en-US" dirty="0"/>
              <a:t>以及文章内容之外，所需要的信息都可以直接获取：</a:t>
            </a:r>
            <a:endParaRPr lang="en-US" altLang="zh-CN" dirty="0"/>
          </a:p>
          <a:p>
            <a:endParaRPr lang="en-US" altLang="zh-CN" dirty="0"/>
          </a:p>
          <a:p>
            <a:r>
              <a:rPr lang="zh-CN" altLang="en-US" dirty="0"/>
              <a:t>（</a:t>
            </a:r>
            <a:r>
              <a:rPr lang="en-US" altLang="zh-CN" dirty="0"/>
              <a:t>1</a:t>
            </a:r>
            <a:r>
              <a:rPr lang="zh-CN" altLang="en-US" dirty="0"/>
              <a:t>）虽然没有给出文章</a:t>
            </a:r>
            <a:r>
              <a:rPr lang="en-US" altLang="zh-CN" dirty="0" err="1"/>
              <a:t>url</a:t>
            </a:r>
            <a:r>
              <a:rPr lang="zh-CN" altLang="en-US" dirty="0"/>
              <a:t>但是给出了</a:t>
            </a:r>
            <a:r>
              <a:rPr lang="en-US" altLang="zh-CN" dirty="0"/>
              <a:t>id</a:t>
            </a:r>
            <a:r>
              <a:rPr lang="zh-CN" altLang="en-US" dirty="0"/>
              <a:t>，我们容易得到固定的文章</a:t>
            </a:r>
            <a:r>
              <a:rPr lang="en-US" altLang="zh-CN" dirty="0" err="1"/>
              <a:t>url</a:t>
            </a:r>
            <a:r>
              <a:rPr lang="zh-CN" altLang="en-US" dirty="0"/>
              <a:t>格式为：</a:t>
            </a:r>
            <a:r>
              <a:rPr lang="en-US" altLang="zh-CN" dirty="0"/>
              <a:t>/post/id/206483</a:t>
            </a:r>
            <a:r>
              <a:rPr lang="zh-CN" altLang="en-US" dirty="0"/>
              <a:t>，即我们可以通过</a:t>
            </a:r>
            <a:r>
              <a:rPr lang="en-US" altLang="zh-CN" dirty="0"/>
              <a:t>id</a:t>
            </a:r>
            <a:r>
              <a:rPr lang="zh-CN" altLang="en-US" dirty="0"/>
              <a:t>来得到文章</a:t>
            </a:r>
            <a:r>
              <a:rPr lang="en-US" altLang="zh-CN" dirty="0" err="1"/>
              <a:t>url</a:t>
            </a:r>
            <a:r>
              <a:rPr lang="zh-CN" altLang="en-US" dirty="0"/>
              <a:t>。</a:t>
            </a:r>
            <a:endParaRPr lang="en-US" altLang="zh-CN" dirty="0"/>
          </a:p>
          <a:p>
            <a:endParaRPr lang="en-US" altLang="zh-CN" dirty="0"/>
          </a:p>
          <a:p>
            <a:r>
              <a:rPr lang="zh-CN" altLang="en-US" dirty="0"/>
              <a:t>（</a:t>
            </a:r>
            <a:r>
              <a:rPr lang="en-US" altLang="zh-CN" dirty="0"/>
              <a:t>2</a:t>
            </a:r>
            <a:r>
              <a:rPr lang="zh-CN" altLang="en-US" dirty="0"/>
              <a:t>）而文章的内容，我们则需要先用</a:t>
            </a:r>
            <a:r>
              <a:rPr lang="en-US" altLang="zh-CN" dirty="0"/>
              <a:t>id</a:t>
            </a:r>
            <a:r>
              <a:rPr lang="zh-CN" altLang="en-US" dirty="0"/>
              <a:t>构造文章</a:t>
            </a:r>
            <a:r>
              <a:rPr lang="en-US" altLang="zh-CN" dirty="0" err="1"/>
              <a:t>url</a:t>
            </a:r>
            <a:r>
              <a:rPr lang="zh-CN" altLang="en-US" dirty="0"/>
              <a:t>，然后异步发送请求来获取</a:t>
            </a:r>
            <a:r>
              <a:rPr lang="en-US" altLang="zh-CN" dirty="0"/>
              <a:t>content</a:t>
            </a:r>
            <a:r>
              <a:rPr lang="zh-CN" altLang="en-US" dirty="0"/>
              <a:t>。</a:t>
            </a:r>
          </a:p>
        </p:txBody>
      </p:sp>
    </p:spTree>
    <p:extLst>
      <p:ext uri="{BB962C8B-B14F-4D97-AF65-F5344CB8AC3E}">
        <p14:creationId xmlns:p14="http://schemas.microsoft.com/office/powerpoint/2010/main" val="241864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566327"/>
            <a:ext cx="9144000" cy="1287873"/>
          </a:xfrm>
        </p:spPr>
        <p:txBody>
          <a:bodyPr>
            <a:normAutofit fontScale="90000"/>
          </a:bodyPr>
          <a:lstStyle/>
          <a:p>
            <a:r>
              <a:rPr lang="en-US" altLang="zh-CN" dirty="0"/>
              <a:t>2.2.3 </a:t>
            </a:r>
            <a:r>
              <a:rPr lang="zh-CN" altLang="en-US" dirty="0"/>
              <a:t>嘶吼</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1366684" y="1517600"/>
            <a:ext cx="9301316" cy="1655762"/>
          </a:xfrm>
        </p:spPr>
        <p:txBody>
          <a:bodyPr/>
          <a:lstStyle/>
          <a:p>
            <a:pPr algn="l"/>
            <a:r>
              <a:rPr lang="zh-CN" altLang="en-US" dirty="0"/>
              <a:t>爬取思路和安全客类似，分页也是通过点击“加载更多”，但是分析后可知同样是用</a:t>
            </a:r>
            <a:r>
              <a:rPr lang="en-US" altLang="zh-CN" dirty="0"/>
              <a:t>?page=2</a:t>
            </a:r>
            <a:r>
              <a:rPr lang="zh-CN" altLang="en-US" dirty="0"/>
              <a:t>进行分页。</a:t>
            </a:r>
            <a:endParaRPr lang="en-US" altLang="zh-CN" dirty="0"/>
          </a:p>
          <a:p>
            <a:pPr algn="l"/>
            <a:endParaRPr lang="en-US" altLang="zh-CN" dirty="0"/>
          </a:p>
          <a:p>
            <a:pPr algn="l"/>
            <a:endParaRPr lang="zh-CN" altLang="en-US" dirty="0"/>
          </a:p>
        </p:txBody>
      </p:sp>
      <p:sp>
        <p:nvSpPr>
          <p:cNvPr id="4" name="文本框 3">
            <a:extLst>
              <a:ext uri="{FF2B5EF4-FFF2-40B4-BE49-F238E27FC236}">
                <a16:creationId xmlns:a16="http://schemas.microsoft.com/office/drawing/2014/main" id="{4D6484E0-A697-4C0E-9C07-75FC7DE972D6}"/>
              </a:ext>
            </a:extLst>
          </p:cNvPr>
          <p:cNvSpPr txBox="1"/>
          <p:nvPr/>
        </p:nvSpPr>
        <p:spPr>
          <a:xfrm>
            <a:off x="1366684" y="2668976"/>
            <a:ext cx="9714271" cy="2031325"/>
          </a:xfrm>
          <a:prstGeom prst="rect">
            <a:avLst/>
          </a:prstGeom>
          <a:noFill/>
        </p:spPr>
        <p:txBody>
          <a:bodyPr wrap="square" rtlCol="0">
            <a:spAutoFit/>
          </a:bodyPr>
          <a:lstStyle/>
          <a:p>
            <a:r>
              <a:rPr lang="zh-CN" altLang="en-US" dirty="0"/>
              <a:t>不一样的地方时，如何判断最后一页？</a:t>
            </a:r>
            <a:endParaRPr lang="en-US" altLang="zh-CN" dirty="0"/>
          </a:p>
          <a:p>
            <a:r>
              <a:rPr lang="zh-CN" altLang="en-US" dirty="0"/>
              <a:t>（</a:t>
            </a:r>
            <a:r>
              <a:rPr lang="en-US" altLang="zh-CN" dirty="0"/>
              <a:t>1</a:t>
            </a:r>
            <a:r>
              <a:rPr lang="zh-CN" altLang="en-US" dirty="0"/>
              <a:t>）首先考虑设置一个变量</a:t>
            </a:r>
            <a:r>
              <a:rPr lang="en-US" altLang="zh-CN" dirty="0"/>
              <a:t>page</a:t>
            </a:r>
            <a:r>
              <a:rPr lang="zh-CN" altLang="en-US" dirty="0"/>
              <a:t>，每次翻页时加一，当页面的文章列表为空的时候判断为最后一页，但是</a:t>
            </a:r>
            <a:r>
              <a:rPr lang="en-US" altLang="zh-CN" dirty="0" err="1"/>
              <a:t>Scrapy</a:t>
            </a:r>
            <a:r>
              <a:rPr lang="zh-CN" altLang="en-US" dirty="0"/>
              <a:t>是</a:t>
            </a:r>
            <a:r>
              <a:rPr lang="zh-CN" altLang="en-US" dirty="0">
                <a:solidFill>
                  <a:srgbClr val="FF0000"/>
                </a:solidFill>
              </a:rPr>
              <a:t>异步</a:t>
            </a:r>
            <a:r>
              <a:rPr lang="zh-CN" altLang="en-US" dirty="0"/>
              <a:t>框架，在快速爬取的过程中</a:t>
            </a:r>
            <a:r>
              <a:rPr lang="en-US" altLang="zh-CN" dirty="0"/>
              <a:t>page</a:t>
            </a:r>
            <a:r>
              <a:rPr lang="zh-CN" altLang="en-US" dirty="0"/>
              <a:t>的使用会混乱。</a:t>
            </a:r>
            <a:endParaRPr lang="en-US" altLang="zh-CN" dirty="0"/>
          </a:p>
          <a:p>
            <a:endParaRPr lang="en-US" altLang="zh-CN" dirty="0"/>
          </a:p>
          <a:p>
            <a:r>
              <a:rPr lang="zh-CN" altLang="en-US" dirty="0"/>
              <a:t>（</a:t>
            </a:r>
            <a:r>
              <a:rPr lang="en-US" altLang="zh-CN" dirty="0"/>
              <a:t>2</a:t>
            </a:r>
            <a:r>
              <a:rPr lang="zh-CN" altLang="en-US" dirty="0"/>
              <a:t>）于是考虑</a:t>
            </a:r>
            <a:r>
              <a:rPr lang="zh-CN" altLang="en-US" dirty="0">
                <a:solidFill>
                  <a:srgbClr val="FF0000"/>
                </a:solidFill>
              </a:rPr>
              <a:t>设定一个最大的</a:t>
            </a:r>
            <a:r>
              <a:rPr lang="en-US" altLang="zh-CN" dirty="0">
                <a:solidFill>
                  <a:srgbClr val="FF0000"/>
                </a:solidFill>
              </a:rPr>
              <a:t>page</a:t>
            </a:r>
            <a:r>
              <a:rPr lang="zh-CN" altLang="en-US" dirty="0">
                <a:solidFill>
                  <a:srgbClr val="FF0000"/>
                </a:solidFill>
              </a:rPr>
              <a:t>数</a:t>
            </a:r>
            <a:r>
              <a:rPr lang="zh-CN" altLang="en-US" dirty="0"/>
              <a:t>，这里页数最多的是</a:t>
            </a:r>
            <a:r>
              <a:rPr lang="en-US" altLang="zh-CN" dirty="0"/>
              <a:t>web</a:t>
            </a:r>
            <a:r>
              <a:rPr lang="zh-CN" altLang="en-US" dirty="0"/>
              <a:t>安全分类</a:t>
            </a:r>
            <a:r>
              <a:rPr lang="en-US" altLang="zh-CN" dirty="0"/>
              <a:t>(126</a:t>
            </a:r>
            <a:r>
              <a:rPr lang="zh-CN" altLang="en-US" dirty="0"/>
              <a:t>页</a:t>
            </a:r>
            <a:r>
              <a:rPr lang="en-US" altLang="zh-CN" dirty="0"/>
              <a:t>)</a:t>
            </a:r>
            <a:r>
              <a:rPr lang="zh-CN" altLang="en-US" dirty="0"/>
              <a:t>，所以我们就默认爬取的每个分类页数都设置为大于</a:t>
            </a:r>
            <a:r>
              <a:rPr lang="en-US" altLang="zh-CN" dirty="0"/>
              <a:t>126</a:t>
            </a:r>
            <a:r>
              <a:rPr lang="zh-CN" altLang="en-US" dirty="0"/>
              <a:t>的数（或者更大一些），然后再判断是否存在文章列表，存在就继续爬取，否则就转到下一页。</a:t>
            </a:r>
          </a:p>
        </p:txBody>
      </p:sp>
    </p:spTree>
    <p:extLst>
      <p:ext uri="{BB962C8B-B14F-4D97-AF65-F5344CB8AC3E}">
        <p14:creationId xmlns:p14="http://schemas.microsoft.com/office/powerpoint/2010/main" val="169807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2868967" y="1447060"/>
            <a:ext cx="6454065" cy="3586578"/>
          </a:xfrm>
        </p:spPr>
        <p:txBody>
          <a:bodyPr>
            <a:normAutofit/>
          </a:bodyPr>
          <a:lstStyle/>
          <a:p>
            <a:r>
              <a:rPr lang="en-US" altLang="zh-CN" sz="4800" dirty="0"/>
              <a:t>1 </a:t>
            </a:r>
            <a:r>
              <a:rPr lang="zh-CN" altLang="en-US" sz="4800" dirty="0"/>
              <a:t>技术选型</a:t>
            </a:r>
            <a:br>
              <a:rPr lang="en-US" altLang="zh-CN" sz="4800" dirty="0"/>
            </a:br>
            <a:br>
              <a:rPr lang="en-US" altLang="zh-CN" sz="4800" dirty="0"/>
            </a:br>
            <a:r>
              <a:rPr lang="en-US" altLang="zh-CN" sz="4800" dirty="0"/>
              <a:t>2 </a:t>
            </a:r>
            <a:r>
              <a:rPr lang="zh-CN" altLang="en-US" sz="4800" dirty="0"/>
              <a:t>实现细节</a:t>
            </a:r>
            <a:br>
              <a:rPr lang="en-US" altLang="zh-CN" sz="4800" dirty="0"/>
            </a:br>
            <a:br>
              <a:rPr lang="en-US" altLang="zh-CN" sz="4800" dirty="0"/>
            </a:br>
            <a:r>
              <a:rPr lang="en-US" altLang="zh-CN" sz="4800" dirty="0"/>
              <a:t>3 </a:t>
            </a:r>
            <a:r>
              <a:rPr lang="zh-CN" altLang="en-US" sz="4800" dirty="0"/>
              <a:t>系统展示</a:t>
            </a:r>
          </a:p>
        </p:txBody>
      </p:sp>
    </p:spTree>
    <p:extLst>
      <p:ext uri="{BB962C8B-B14F-4D97-AF65-F5344CB8AC3E}">
        <p14:creationId xmlns:p14="http://schemas.microsoft.com/office/powerpoint/2010/main" val="339342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52425"/>
            <a:ext cx="9144000" cy="1138238"/>
          </a:xfrm>
        </p:spPr>
        <p:txBody>
          <a:bodyPr/>
          <a:lstStyle/>
          <a:p>
            <a:r>
              <a:rPr lang="en-US" altLang="zh-CN" dirty="0"/>
              <a:t>2.3 </a:t>
            </a:r>
            <a:r>
              <a:rPr lang="zh-CN" altLang="en-US" dirty="0"/>
              <a:t>重构分布式爬虫</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038600" y="2162175"/>
            <a:ext cx="4895850" cy="2981325"/>
          </a:xfrm>
        </p:spPr>
        <p:txBody>
          <a:bodyPr>
            <a:normAutofit/>
          </a:bodyPr>
          <a:lstStyle/>
          <a:p>
            <a:pPr algn="just"/>
            <a:r>
              <a:rPr lang="en-US" altLang="zh-CN" sz="2800" dirty="0"/>
              <a:t>2.3.1 </a:t>
            </a:r>
            <a:r>
              <a:rPr lang="zh-CN" altLang="en-US" sz="2800" dirty="0"/>
              <a:t>需要解决的问题</a:t>
            </a:r>
            <a:endParaRPr lang="en-US" altLang="zh-CN" sz="2800" dirty="0"/>
          </a:p>
          <a:p>
            <a:pPr algn="just"/>
            <a:r>
              <a:rPr lang="en-US" altLang="zh-CN" sz="2800" dirty="0"/>
              <a:t>2.3.2 </a:t>
            </a:r>
            <a:r>
              <a:rPr lang="zh-CN" altLang="en-US" sz="2800" dirty="0"/>
              <a:t>分布式的原理</a:t>
            </a:r>
            <a:endParaRPr lang="en-US" altLang="zh-CN" sz="2800" dirty="0"/>
          </a:p>
          <a:p>
            <a:pPr algn="just"/>
            <a:r>
              <a:rPr lang="en-US" altLang="zh-CN" sz="2800" dirty="0"/>
              <a:t>2.3.3 </a:t>
            </a:r>
            <a:r>
              <a:rPr lang="zh-CN" altLang="en-US" sz="2800" dirty="0"/>
              <a:t>分布式的实现</a:t>
            </a:r>
            <a:endParaRPr lang="en-US" altLang="zh-CN" sz="2800" dirty="0"/>
          </a:p>
          <a:p>
            <a:pPr algn="just"/>
            <a:r>
              <a:rPr lang="en-US" altLang="zh-CN" sz="2800" dirty="0"/>
              <a:t>2.3.4 </a:t>
            </a:r>
            <a:r>
              <a:rPr lang="zh-CN" altLang="en-US" sz="2800" dirty="0"/>
              <a:t>展示分布式</a:t>
            </a:r>
            <a:endParaRPr lang="en-US" altLang="zh-CN" sz="2800" dirty="0"/>
          </a:p>
        </p:txBody>
      </p:sp>
    </p:spTree>
    <p:extLst>
      <p:ext uri="{BB962C8B-B14F-4D97-AF65-F5344CB8AC3E}">
        <p14:creationId xmlns:p14="http://schemas.microsoft.com/office/powerpoint/2010/main" val="46693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838633" y="1133244"/>
            <a:ext cx="9144000" cy="933911"/>
          </a:xfrm>
        </p:spPr>
        <p:txBody>
          <a:bodyPr>
            <a:normAutofit fontScale="90000"/>
          </a:bodyPr>
          <a:lstStyle/>
          <a:p>
            <a:r>
              <a:rPr lang="en-US" altLang="zh-CN" dirty="0"/>
              <a:t>2.3.1 </a:t>
            </a:r>
            <a:r>
              <a:rPr lang="zh-CN" altLang="en-US" dirty="0"/>
              <a:t>需要解决的问题</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1641987" y="1877883"/>
            <a:ext cx="9144000" cy="1655762"/>
          </a:xfrm>
        </p:spPr>
        <p:txBody>
          <a:bodyPr>
            <a:normAutofit fontScale="77500" lnSpcReduction="20000"/>
          </a:bodyPr>
          <a:lstStyle/>
          <a:p>
            <a:pPr algn="l">
              <a:lnSpc>
                <a:spcPts val="2640"/>
              </a:lnSpc>
            </a:pPr>
            <a:r>
              <a:rPr lang="zh-CN" altLang="en-US" dirty="0"/>
              <a:t>（</a:t>
            </a:r>
            <a:r>
              <a:rPr lang="en-US" altLang="zh-CN" dirty="0"/>
              <a:t>1</a:t>
            </a:r>
            <a:r>
              <a:rPr lang="zh-CN" altLang="en-US" dirty="0"/>
              <a:t>）</a:t>
            </a:r>
            <a:r>
              <a:rPr lang="en-US" altLang="zh-CN" dirty="0"/>
              <a:t>Request </a:t>
            </a:r>
            <a:r>
              <a:rPr lang="zh-CN" altLang="en-US" dirty="0"/>
              <a:t>队列集中管理：</a:t>
            </a:r>
            <a:r>
              <a:rPr lang="en-US" altLang="zh-CN" dirty="0"/>
              <a:t>scheduler </a:t>
            </a:r>
            <a:r>
              <a:rPr lang="zh-CN" altLang="en-US" dirty="0"/>
              <a:t>以队列形式存储在内存中，而其他服务器无法拿到当前服务器内存中的内容。</a:t>
            </a:r>
            <a:endParaRPr lang="en-US" altLang="zh-CN" dirty="0"/>
          </a:p>
          <a:p>
            <a:pPr algn="l"/>
            <a:endParaRPr lang="zh-CN" altLang="en-US" dirty="0"/>
          </a:p>
          <a:p>
            <a:pPr algn="l"/>
            <a:r>
              <a:rPr lang="zh-CN" altLang="en-US" dirty="0"/>
              <a:t>（</a:t>
            </a:r>
            <a:r>
              <a:rPr lang="en-US" altLang="zh-CN" dirty="0"/>
              <a:t>2</a:t>
            </a:r>
            <a:r>
              <a:rPr lang="zh-CN" altLang="en-US" dirty="0"/>
              <a:t>）</a:t>
            </a:r>
            <a:r>
              <a:rPr lang="en-US" altLang="zh-CN" dirty="0" err="1"/>
              <a:t>scrapy</a:t>
            </a:r>
            <a:r>
              <a:rPr lang="zh-CN" altLang="en-US" dirty="0"/>
              <a:t>的去重队列也是放在内存中，如何对去重队列进行集中管理。</a:t>
            </a:r>
            <a:br>
              <a:rPr lang="zh-CN" altLang="en-US" dirty="0"/>
            </a:br>
            <a:endParaRPr lang="zh-CN" altLang="en-US" dirty="0"/>
          </a:p>
        </p:txBody>
      </p:sp>
      <p:sp>
        <p:nvSpPr>
          <p:cNvPr id="4" name="文本框 3">
            <a:extLst>
              <a:ext uri="{FF2B5EF4-FFF2-40B4-BE49-F238E27FC236}">
                <a16:creationId xmlns:a16="http://schemas.microsoft.com/office/drawing/2014/main" id="{968B58EA-7556-43E6-9C68-260C504A4A76}"/>
              </a:ext>
            </a:extLst>
          </p:cNvPr>
          <p:cNvSpPr txBox="1"/>
          <p:nvPr/>
        </p:nvSpPr>
        <p:spPr>
          <a:xfrm>
            <a:off x="1740309" y="3966265"/>
            <a:ext cx="8711381" cy="1754326"/>
          </a:xfrm>
          <a:prstGeom prst="rect">
            <a:avLst/>
          </a:prstGeom>
          <a:noFill/>
        </p:spPr>
        <p:txBody>
          <a:bodyPr wrap="square" rtlCol="0">
            <a:spAutoFit/>
          </a:bodyPr>
          <a:lstStyle/>
          <a:p>
            <a:r>
              <a:rPr lang="zh-CN" altLang="en-US" b="1" dirty="0"/>
              <a:t>解决办法：</a:t>
            </a:r>
            <a:endParaRPr lang="en-US" altLang="zh-CN" b="1" dirty="0"/>
          </a:p>
          <a:p>
            <a:r>
              <a:rPr lang="zh-CN" altLang="en-US" dirty="0"/>
              <a:t>将 </a:t>
            </a:r>
            <a:r>
              <a:rPr lang="en-US" altLang="zh-CN" dirty="0"/>
              <a:t>request </a:t>
            </a:r>
            <a:r>
              <a:rPr lang="zh-CN" altLang="en-US" dirty="0"/>
              <a:t>队列和去重独立的放到第三方组件中，采用 </a:t>
            </a:r>
            <a:r>
              <a:rPr lang="en-US" altLang="zh-CN" dirty="0">
                <a:solidFill>
                  <a:srgbClr val="FF0000"/>
                </a:solidFill>
              </a:rPr>
              <a:t>Redis</a:t>
            </a:r>
            <a:r>
              <a:rPr lang="zh-CN" altLang="en-US" dirty="0"/>
              <a:t>进行集中管理。</a:t>
            </a:r>
            <a:r>
              <a:rPr lang="en-US" altLang="zh-CN" dirty="0"/>
              <a:t>(</a:t>
            </a:r>
            <a:r>
              <a:rPr lang="zh-CN" altLang="en-US" dirty="0"/>
              <a:t>内存数据库，读取速度更快</a:t>
            </a:r>
            <a:r>
              <a:rPr lang="en-US" altLang="zh-CN" dirty="0"/>
              <a:t>)</a:t>
            </a:r>
            <a:r>
              <a:rPr lang="zh-CN" altLang="en-US" dirty="0"/>
              <a:t>。</a:t>
            </a:r>
          </a:p>
          <a:p>
            <a:endParaRPr lang="en-US" altLang="zh-CN" dirty="0"/>
          </a:p>
          <a:p>
            <a:r>
              <a:rPr lang="en-US" altLang="zh-CN" dirty="0" err="1">
                <a:solidFill>
                  <a:srgbClr val="FF0000"/>
                </a:solidFill>
              </a:rPr>
              <a:t>redis</a:t>
            </a:r>
            <a:r>
              <a:rPr lang="zh-CN" altLang="en-US" dirty="0"/>
              <a:t>是一个</a:t>
            </a:r>
            <a:r>
              <a:rPr lang="en-US" altLang="zh-CN" dirty="0"/>
              <a:t>key-value</a:t>
            </a:r>
            <a:r>
              <a:rPr lang="zh-CN" altLang="en-US" dirty="0"/>
              <a:t>存储系统，放在内存中（内存数据库），让不同程序从内存中使用数据。</a:t>
            </a:r>
          </a:p>
        </p:txBody>
      </p:sp>
    </p:spTree>
    <p:extLst>
      <p:ext uri="{BB962C8B-B14F-4D97-AF65-F5344CB8AC3E}">
        <p14:creationId xmlns:p14="http://schemas.microsoft.com/office/powerpoint/2010/main" val="949060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632155" y="373625"/>
            <a:ext cx="9144000" cy="1740309"/>
          </a:xfrm>
        </p:spPr>
        <p:txBody>
          <a:bodyPr>
            <a:normAutofit/>
          </a:bodyPr>
          <a:lstStyle/>
          <a:p>
            <a:r>
              <a:rPr lang="en-US" altLang="zh-CN" dirty="0"/>
              <a:t>2.3.2 </a:t>
            </a:r>
            <a:r>
              <a:rPr lang="zh-CN" altLang="en-US" dirty="0"/>
              <a:t>分布式的原理</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81781" y="1317523"/>
            <a:ext cx="10785987" cy="5166852"/>
          </a:xfrm>
        </p:spPr>
        <p:txBody>
          <a:bodyPr>
            <a:normAutofit/>
          </a:bodyPr>
          <a:lstStyle/>
          <a:p>
            <a:pPr algn="just"/>
            <a:r>
              <a:rPr lang="zh-CN" altLang="en-US" sz="1800" dirty="0">
                <a:latin typeface="+mn-ea"/>
              </a:rPr>
              <a:t>（</a:t>
            </a:r>
            <a:r>
              <a:rPr lang="en-US" altLang="zh-CN" sz="1800" dirty="0">
                <a:latin typeface="+mn-ea"/>
              </a:rPr>
              <a:t>1</a:t>
            </a:r>
            <a:r>
              <a:rPr lang="zh-CN" altLang="en-US" sz="1800" dirty="0">
                <a:latin typeface="+mn-ea"/>
              </a:rPr>
              <a:t>）把自己的核心服务器称为</a:t>
            </a:r>
            <a:r>
              <a:rPr lang="en-US" altLang="zh-CN" sz="1800" dirty="0">
                <a:solidFill>
                  <a:srgbClr val="FF0000"/>
                </a:solidFill>
                <a:latin typeface="+mn-ea"/>
              </a:rPr>
              <a:t>master</a:t>
            </a:r>
            <a:r>
              <a:rPr lang="zh-CN" altLang="en-US" sz="1800" dirty="0">
                <a:latin typeface="+mn-ea"/>
              </a:rPr>
              <a:t>，而把用于跑爬虫程序的机器称为</a:t>
            </a:r>
            <a:r>
              <a:rPr lang="en-US" altLang="zh-CN" sz="1800" dirty="0">
                <a:solidFill>
                  <a:srgbClr val="FF0000"/>
                </a:solidFill>
                <a:latin typeface="+mn-ea"/>
              </a:rPr>
              <a:t>slave</a:t>
            </a:r>
            <a:r>
              <a:rPr lang="zh-CN" altLang="en-US" sz="1800" dirty="0">
                <a:latin typeface="+mn-ea"/>
              </a:rPr>
              <a:t>。</a:t>
            </a:r>
          </a:p>
          <a:p>
            <a:pPr algn="just"/>
            <a:endParaRPr lang="en-US" altLang="zh-CN" sz="1800" dirty="0">
              <a:latin typeface="+mn-ea"/>
            </a:endParaRPr>
          </a:p>
          <a:p>
            <a:pPr algn="just"/>
            <a:r>
              <a:rPr lang="zh-CN" altLang="en-US" sz="1800" dirty="0">
                <a:latin typeface="+mn-ea"/>
              </a:rPr>
              <a:t>（</a:t>
            </a:r>
            <a:r>
              <a:rPr lang="en-US" altLang="zh-CN" sz="1800" dirty="0">
                <a:latin typeface="+mn-ea"/>
              </a:rPr>
              <a:t>2</a:t>
            </a:r>
            <a:r>
              <a:rPr lang="zh-CN" altLang="en-US" sz="1800" dirty="0">
                <a:latin typeface="+mn-ea"/>
              </a:rPr>
              <a:t>）采用</a:t>
            </a:r>
            <a:r>
              <a:rPr lang="en-US" altLang="zh-CN" sz="1800" dirty="0" err="1">
                <a:latin typeface="+mn-ea"/>
              </a:rPr>
              <a:t>scrapy</a:t>
            </a:r>
            <a:r>
              <a:rPr lang="zh-CN" altLang="en-US" sz="1800" dirty="0">
                <a:latin typeface="+mn-ea"/>
              </a:rPr>
              <a:t>框架抓取网页，我们需要首先给定它一些</a:t>
            </a:r>
            <a:r>
              <a:rPr lang="en-US" altLang="zh-CN" sz="1800" dirty="0" err="1">
                <a:solidFill>
                  <a:srgbClr val="FF0000"/>
                </a:solidFill>
                <a:latin typeface="+mn-ea"/>
              </a:rPr>
              <a:t>start_urls</a:t>
            </a:r>
            <a:r>
              <a:rPr lang="zh-CN" altLang="en-US" sz="1800" dirty="0">
                <a:latin typeface="+mn-ea"/>
              </a:rPr>
              <a:t>，爬虫首先访问</a:t>
            </a:r>
            <a:r>
              <a:rPr lang="en-US" altLang="zh-CN" sz="1800" dirty="0" err="1">
                <a:latin typeface="+mn-ea"/>
              </a:rPr>
              <a:t>start_urls</a:t>
            </a:r>
            <a:r>
              <a:rPr lang="zh-CN" altLang="en-US" sz="1800" dirty="0">
                <a:latin typeface="+mn-ea"/>
              </a:rPr>
              <a:t>里面的</a:t>
            </a:r>
            <a:r>
              <a:rPr lang="en-US" altLang="zh-CN" sz="1800" dirty="0" err="1">
                <a:latin typeface="+mn-ea"/>
              </a:rPr>
              <a:t>url</a:t>
            </a:r>
            <a:r>
              <a:rPr lang="zh-CN" altLang="en-US" sz="1800" dirty="0">
                <a:latin typeface="+mn-ea"/>
              </a:rPr>
              <a:t>，再根据我们的具体逻辑，对里面的元素、或者是其他的二级、三级页面进行抓取。</a:t>
            </a:r>
            <a:endParaRPr lang="en-US" altLang="zh-CN" sz="1800" dirty="0">
              <a:latin typeface="+mn-ea"/>
            </a:endParaRPr>
          </a:p>
          <a:p>
            <a:pPr algn="just"/>
            <a:r>
              <a:rPr lang="zh-CN" altLang="en-US" sz="1800" dirty="0">
                <a:latin typeface="+mn-ea"/>
              </a:rPr>
              <a:t>而要实现分布式，我们只需要在这个</a:t>
            </a:r>
            <a:r>
              <a:rPr lang="en-US" altLang="zh-CN" sz="1800" dirty="0" err="1">
                <a:latin typeface="+mn-ea"/>
              </a:rPr>
              <a:t>starts_urls</a:t>
            </a:r>
            <a:r>
              <a:rPr lang="zh-CN" altLang="en-US" sz="1800" dirty="0">
                <a:latin typeface="+mn-ea"/>
              </a:rPr>
              <a:t>里面做文章就行了。</a:t>
            </a:r>
          </a:p>
          <a:p>
            <a:pPr algn="just"/>
            <a:endParaRPr lang="en-US" altLang="zh-CN" sz="1800" dirty="0">
              <a:latin typeface="+mn-ea"/>
            </a:endParaRPr>
          </a:p>
          <a:p>
            <a:pPr algn="just"/>
            <a:r>
              <a:rPr lang="zh-CN" altLang="en-US" sz="1800" dirty="0">
                <a:latin typeface="+mn-ea"/>
              </a:rPr>
              <a:t>（</a:t>
            </a:r>
            <a:r>
              <a:rPr lang="en-US" altLang="zh-CN" sz="1800" dirty="0">
                <a:latin typeface="+mn-ea"/>
              </a:rPr>
              <a:t>3</a:t>
            </a:r>
            <a:r>
              <a:rPr lang="zh-CN" altLang="en-US" sz="1800" dirty="0">
                <a:latin typeface="+mn-ea"/>
              </a:rPr>
              <a:t>）我们</a:t>
            </a:r>
            <a:r>
              <a:rPr lang="zh-CN" altLang="en-US" sz="1800" dirty="0">
                <a:solidFill>
                  <a:srgbClr val="FF0000"/>
                </a:solidFill>
                <a:latin typeface="+mn-ea"/>
              </a:rPr>
              <a:t>在</a:t>
            </a:r>
            <a:r>
              <a:rPr lang="en-US" altLang="zh-CN" sz="1800" dirty="0">
                <a:solidFill>
                  <a:srgbClr val="FF0000"/>
                </a:solidFill>
                <a:latin typeface="+mn-ea"/>
              </a:rPr>
              <a:t>master</a:t>
            </a:r>
            <a:r>
              <a:rPr lang="zh-CN" altLang="en-US" sz="1800" dirty="0">
                <a:solidFill>
                  <a:srgbClr val="FF0000"/>
                </a:solidFill>
                <a:latin typeface="+mn-ea"/>
              </a:rPr>
              <a:t>上搭建一个</a:t>
            </a:r>
            <a:r>
              <a:rPr lang="en-US" altLang="zh-CN" sz="1800" dirty="0" err="1">
                <a:solidFill>
                  <a:srgbClr val="FF0000"/>
                </a:solidFill>
                <a:latin typeface="+mn-ea"/>
              </a:rPr>
              <a:t>redis</a:t>
            </a:r>
            <a:r>
              <a:rPr lang="zh-CN" altLang="en-US" sz="1800" dirty="0">
                <a:solidFill>
                  <a:srgbClr val="FF0000"/>
                </a:solidFill>
                <a:latin typeface="+mn-ea"/>
              </a:rPr>
              <a:t>数据库</a:t>
            </a:r>
            <a:r>
              <a:rPr lang="zh-CN" altLang="en-US" sz="1800" dirty="0">
                <a:latin typeface="+mn-ea"/>
              </a:rPr>
              <a:t>（只用作</a:t>
            </a:r>
            <a:r>
              <a:rPr lang="en-US" altLang="zh-CN" sz="1800" dirty="0" err="1">
                <a:latin typeface="+mn-ea"/>
              </a:rPr>
              <a:t>url</a:t>
            </a:r>
            <a:r>
              <a:rPr lang="zh-CN" altLang="en-US" sz="1800" dirty="0">
                <a:latin typeface="+mn-ea"/>
              </a:rPr>
              <a:t>的存储，不关心爬取的具体数据），并对每一个需要爬取的网站类型，都开辟一个单独的列表字段。</a:t>
            </a:r>
            <a:endParaRPr lang="en-US" altLang="zh-CN" sz="1800" dirty="0">
              <a:latin typeface="+mn-ea"/>
            </a:endParaRPr>
          </a:p>
          <a:p>
            <a:pPr algn="just"/>
            <a:endParaRPr lang="en-US" altLang="zh-CN" sz="1800" dirty="0">
              <a:latin typeface="+mn-ea"/>
            </a:endParaRPr>
          </a:p>
          <a:p>
            <a:pPr algn="just"/>
            <a:r>
              <a:rPr lang="zh-CN" altLang="en-US" sz="1800" dirty="0">
                <a:latin typeface="+mn-ea"/>
              </a:rPr>
              <a:t>（</a:t>
            </a:r>
            <a:r>
              <a:rPr lang="en-US" altLang="zh-CN" sz="1800" dirty="0">
                <a:latin typeface="+mn-ea"/>
              </a:rPr>
              <a:t>4</a:t>
            </a:r>
            <a:r>
              <a:rPr lang="zh-CN" altLang="en-US" sz="1800" dirty="0">
                <a:latin typeface="+mn-ea"/>
              </a:rPr>
              <a:t>）这样尽管有多个</a:t>
            </a:r>
            <a:r>
              <a:rPr lang="en-US" altLang="zh-CN" sz="1800" dirty="0">
                <a:latin typeface="+mn-ea"/>
              </a:rPr>
              <a:t>slave</a:t>
            </a:r>
            <a:r>
              <a:rPr lang="zh-CN" altLang="en-US" sz="1800" dirty="0">
                <a:latin typeface="+mn-ea"/>
              </a:rPr>
              <a:t>，我们都可以设置其</a:t>
            </a:r>
            <a:r>
              <a:rPr lang="en-US" altLang="zh-CN" sz="1800" dirty="0" err="1">
                <a:latin typeface="+mn-ea"/>
              </a:rPr>
              <a:t>scrapy-redis</a:t>
            </a:r>
            <a:r>
              <a:rPr lang="zh-CN" altLang="en-US" sz="1800" dirty="0">
                <a:latin typeface="+mn-ea"/>
              </a:rPr>
              <a:t>从</a:t>
            </a:r>
            <a:r>
              <a:rPr lang="en-US" altLang="zh-CN" sz="1800" dirty="0">
                <a:latin typeface="+mn-ea"/>
              </a:rPr>
              <a:t>master</a:t>
            </a:r>
            <a:r>
              <a:rPr lang="zh-CN" altLang="en-US" sz="1800" dirty="0">
                <a:latin typeface="+mn-ea"/>
              </a:rPr>
              <a:t>的</a:t>
            </a:r>
            <a:r>
              <a:rPr lang="en-US" altLang="zh-CN" sz="1800" dirty="0" err="1">
                <a:latin typeface="+mn-ea"/>
              </a:rPr>
              <a:t>redis</a:t>
            </a:r>
            <a:r>
              <a:rPr lang="zh-CN" altLang="en-US" sz="1800" dirty="0">
                <a:latin typeface="+mn-ea"/>
              </a:rPr>
              <a:t>服务器中获取</a:t>
            </a:r>
            <a:r>
              <a:rPr lang="en-US" altLang="zh-CN" sz="1800" dirty="0" err="1">
                <a:latin typeface="+mn-ea"/>
              </a:rPr>
              <a:t>url</a:t>
            </a:r>
            <a:r>
              <a:rPr lang="zh-CN" altLang="en-US" sz="1800" dirty="0">
                <a:latin typeface="+mn-ea"/>
              </a:rPr>
              <a:t>。实际上除了</a:t>
            </a:r>
            <a:r>
              <a:rPr lang="en-US" altLang="zh-CN" sz="1800" dirty="0" err="1">
                <a:latin typeface="+mn-ea"/>
              </a:rPr>
              <a:t>url</a:t>
            </a:r>
            <a:r>
              <a:rPr lang="zh-CN" altLang="en-US" sz="1800" dirty="0">
                <a:latin typeface="+mn-ea"/>
              </a:rPr>
              <a:t>，</a:t>
            </a:r>
            <a:r>
              <a:rPr lang="en-US" altLang="zh-CN" sz="1800" dirty="0" err="1">
                <a:latin typeface="+mn-ea"/>
              </a:rPr>
              <a:t>scrapy-redis</a:t>
            </a:r>
            <a:r>
              <a:rPr lang="zh-CN" altLang="en-US" sz="1800" dirty="0">
                <a:latin typeface="+mn-ea"/>
              </a:rPr>
              <a:t>还会在</a:t>
            </a:r>
            <a:r>
              <a:rPr lang="en-US" altLang="zh-CN" sz="1800" dirty="0" err="1">
                <a:latin typeface="+mn-ea"/>
              </a:rPr>
              <a:t>redis</a:t>
            </a:r>
            <a:r>
              <a:rPr lang="zh-CN" altLang="en-US" sz="1800" dirty="0">
                <a:latin typeface="+mn-ea"/>
              </a:rPr>
              <a:t>服务器上存储</a:t>
            </a:r>
            <a:r>
              <a:rPr lang="zh-CN" altLang="en-US" sz="1800" dirty="0">
                <a:solidFill>
                  <a:srgbClr val="FF0000"/>
                </a:solidFill>
                <a:latin typeface="+mn-ea"/>
              </a:rPr>
              <a:t>去重队列</a:t>
            </a:r>
            <a:r>
              <a:rPr lang="zh-CN" altLang="en-US" sz="1800" dirty="0">
                <a:latin typeface="+mn-ea"/>
              </a:rPr>
              <a:t>，以及一个</a:t>
            </a:r>
            <a:r>
              <a:rPr lang="en-US" altLang="zh-CN" sz="1800" dirty="0">
                <a:latin typeface="+mn-ea"/>
              </a:rPr>
              <a:t>items</a:t>
            </a:r>
            <a:r>
              <a:rPr lang="zh-CN" altLang="en-US" sz="1800" dirty="0">
                <a:latin typeface="+mn-ea"/>
              </a:rPr>
              <a:t>数据库。</a:t>
            </a:r>
            <a:endParaRPr lang="en-US" altLang="zh-CN" sz="1800" dirty="0">
              <a:latin typeface="+mn-ea"/>
            </a:endParaRPr>
          </a:p>
          <a:p>
            <a:pPr algn="just"/>
            <a:endParaRPr lang="zh-CN" altLang="en-US" sz="1800" dirty="0">
              <a:latin typeface="+mn-ea"/>
            </a:endParaRPr>
          </a:p>
          <a:p>
            <a:pPr algn="just"/>
            <a:r>
              <a:rPr lang="zh-CN" altLang="en-US" sz="1800" dirty="0">
                <a:latin typeface="+mn-ea"/>
              </a:rPr>
              <a:t>（</a:t>
            </a:r>
            <a:r>
              <a:rPr lang="en-US" altLang="zh-CN" sz="1800" dirty="0">
                <a:latin typeface="+mn-ea"/>
              </a:rPr>
              <a:t>5</a:t>
            </a:r>
            <a:r>
              <a:rPr lang="zh-CN" altLang="en-US" sz="1800" dirty="0">
                <a:latin typeface="+mn-ea"/>
              </a:rPr>
              <a:t>）程序移植性强，把</a:t>
            </a:r>
            <a:r>
              <a:rPr lang="en-US" altLang="zh-CN" sz="1800" dirty="0">
                <a:latin typeface="+mn-ea"/>
              </a:rPr>
              <a:t>slave</a:t>
            </a:r>
            <a:r>
              <a:rPr lang="zh-CN" altLang="en-US" sz="1800" dirty="0">
                <a:latin typeface="+mn-ea"/>
              </a:rPr>
              <a:t>上的程序移植到另一台机器上运行非常的简单。</a:t>
            </a:r>
            <a:endParaRPr lang="en-US" altLang="zh-CN" sz="1800" dirty="0">
              <a:latin typeface="+mn-ea"/>
            </a:endParaRPr>
          </a:p>
          <a:p>
            <a:pPr algn="just"/>
            <a:endParaRPr lang="zh-CN" altLang="en-US" sz="1800" dirty="0">
              <a:latin typeface="+mn-ea"/>
            </a:endParaRPr>
          </a:p>
        </p:txBody>
      </p:sp>
    </p:spTree>
    <p:extLst>
      <p:ext uri="{BB962C8B-B14F-4D97-AF65-F5344CB8AC3E}">
        <p14:creationId xmlns:p14="http://schemas.microsoft.com/office/powerpoint/2010/main" val="938715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02342"/>
            <a:ext cx="9144000" cy="1828800"/>
          </a:xfrm>
        </p:spPr>
        <p:txBody>
          <a:bodyPr>
            <a:normAutofit/>
          </a:bodyPr>
          <a:lstStyle/>
          <a:p>
            <a:r>
              <a:rPr lang="en-US" altLang="zh-CN" dirty="0"/>
              <a:t>2.3.2 </a:t>
            </a:r>
            <a:r>
              <a:rPr lang="zh-CN" altLang="en-US" dirty="0"/>
              <a:t>分布式的原理</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p:txBody>
          <a:bodyPr/>
          <a:lstStyle/>
          <a:p>
            <a:endParaRPr lang="zh-CN" altLang="en-US"/>
          </a:p>
        </p:txBody>
      </p:sp>
      <p:pic>
        <p:nvPicPr>
          <p:cNvPr id="6146" name="Picture 2">
            <a:extLst>
              <a:ext uri="{FF2B5EF4-FFF2-40B4-BE49-F238E27FC236}">
                <a16:creationId xmlns:a16="http://schemas.microsoft.com/office/drawing/2014/main" id="{EF42B989-A6F4-4B10-95AB-7CD2949A7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66" y="1348521"/>
            <a:ext cx="7344697" cy="550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4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632155" y="373625"/>
            <a:ext cx="9144000" cy="1740309"/>
          </a:xfrm>
        </p:spPr>
        <p:txBody>
          <a:bodyPr>
            <a:normAutofit/>
          </a:bodyPr>
          <a:lstStyle/>
          <a:p>
            <a:r>
              <a:rPr lang="en-US" altLang="zh-CN" dirty="0"/>
              <a:t>2.3.3 </a:t>
            </a:r>
            <a:r>
              <a:rPr lang="zh-CN" altLang="en-US" dirty="0"/>
              <a:t>分布式的实现</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81781" y="1317523"/>
            <a:ext cx="11002296" cy="5166852"/>
          </a:xfrm>
        </p:spPr>
        <p:txBody>
          <a:bodyPr>
            <a:normAutofit/>
          </a:bodyPr>
          <a:lstStyle/>
          <a:p>
            <a:pPr algn="just"/>
            <a:r>
              <a:rPr lang="zh-CN" altLang="en-US" sz="1800" dirty="0"/>
              <a:t>（</a:t>
            </a:r>
            <a:r>
              <a:rPr lang="en-US" altLang="zh-CN" sz="1800" dirty="0"/>
              <a:t>1</a:t>
            </a:r>
            <a:r>
              <a:rPr lang="zh-CN" altLang="en-US" sz="1800" dirty="0"/>
              <a:t>）使用两台机器，一台是</a:t>
            </a:r>
            <a:r>
              <a:rPr lang="en-US" altLang="zh-CN" sz="1800" dirty="0"/>
              <a:t>win10(</a:t>
            </a:r>
            <a:r>
              <a:rPr lang="zh-CN" altLang="en-US" sz="1800" dirty="0"/>
              <a:t>本机</a:t>
            </a:r>
            <a:r>
              <a:rPr lang="en-US" altLang="zh-CN" sz="1800" dirty="0"/>
              <a:t>)</a:t>
            </a:r>
            <a:r>
              <a:rPr lang="zh-CN" altLang="en-US" sz="1800" dirty="0"/>
              <a:t>，一台是</a:t>
            </a:r>
            <a:r>
              <a:rPr lang="en-US" altLang="zh-CN" sz="1800" dirty="0"/>
              <a:t>(ubuntu)</a:t>
            </a:r>
            <a:r>
              <a:rPr lang="zh-CN" altLang="en-US" sz="1800" dirty="0"/>
              <a:t>，分别在两台机器上部署</a:t>
            </a:r>
            <a:r>
              <a:rPr lang="en-US" altLang="zh-CN" sz="1800" dirty="0" err="1"/>
              <a:t>scrapy</a:t>
            </a:r>
            <a:r>
              <a:rPr lang="zh-CN" altLang="en-US" sz="1800" dirty="0"/>
              <a:t>来进行分布式抓取一个网站</a:t>
            </a:r>
            <a:endParaRPr lang="en-US" altLang="zh-CN" sz="1800" dirty="0"/>
          </a:p>
          <a:p>
            <a:pPr algn="just"/>
            <a:endParaRPr lang="en-US" altLang="zh-CN" sz="1800" dirty="0"/>
          </a:p>
          <a:p>
            <a:pPr algn="just"/>
            <a:r>
              <a:rPr lang="zh-CN" altLang="en-US" sz="1800" dirty="0"/>
              <a:t>（</a:t>
            </a:r>
            <a:r>
              <a:rPr lang="en-US" altLang="zh-CN" sz="1800" dirty="0"/>
              <a:t>2</a:t>
            </a:r>
            <a:r>
              <a:rPr lang="zh-CN" altLang="en-US" sz="1800" dirty="0"/>
              <a:t>）</a:t>
            </a:r>
            <a:r>
              <a:rPr lang="en-US" altLang="zh-CN" sz="1800" dirty="0">
                <a:solidFill>
                  <a:srgbClr val="FF0000"/>
                </a:solidFill>
              </a:rPr>
              <a:t>Win10</a:t>
            </a:r>
            <a:r>
              <a:rPr lang="zh-CN" altLang="en-US" sz="1800" dirty="0">
                <a:solidFill>
                  <a:srgbClr val="FF0000"/>
                </a:solidFill>
              </a:rPr>
              <a:t>作为</a:t>
            </a:r>
            <a:r>
              <a:rPr lang="en-US" altLang="zh-CN" sz="1800" dirty="0">
                <a:solidFill>
                  <a:srgbClr val="FF0000"/>
                </a:solidFill>
              </a:rPr>
              <a:t>Master</a:t>
            </a:r>
            <a:r>
              <a:rPr lang="zh-CN" altLang="en-US" sz="1800" dirty="0">
                <a:solidFill>
                  <a:srgbClr val="FF0000"/>
                </a:solidFill>
              </a:rPr>
              <a:t>，开启</a:t>
            </a:r>
            <a:r>
              <a:rPr lang="en-US" altLang="zh-CN" sz="1800" dirty="0" err="1">
                <a:solidFill>
                  <a:srgbClr val="FF0000"/>
                </a:solidFill>
              </a:rPr>
              <a:t>redis</a:t>
            </a:r>
            <a:r>
              <a:rPr lang="zh-CN" altLang="en-US" sz="1800" dirty="0">
                <a:solidFill>
                  <a:srgbClr val="FF0000"/>
                </a:solidFill>
              </a:rPr>
              <a:t>服务</a:t>
            </a:r>
            <a:r>
              <a:rPr lang="zh-CN" altLang="en-US" sz="1800" dirty="0"/>
              <a:t>，同时也作为一个</a:t>
            </a:r>
            <a:r>
              <a:rPr lang="en-US" altLang="zh-CN" sz="1800" dirty="0"/>
              <a:t>slave</a:t>
            </a:r>
            <a:r>
              <a:rPr lang="zh-CN" altLang="en-US" sz="1800" dirty="0"/>
              <a:t>进行抓取；</a:t>
            </a:r>
            <a:r>
              <a:rPr lang="en-US" altLang="zh-CN" sz="1800" dirty="0"/>
              <a:t>Ubuntu</a:t>
            </a:r>
            <a:r>
              <a:rPr lang="zh-CN" altLang="en-US" sz="1800" dirty="0"/>
              <a:t>作为一个</a:t>
            </a:r>
            <a:r>
              <a:rPr lang="en-US" altLang="zh-CN" sz="1800" dirty="0"/>
              <a:t>slave</a:t>
            </a:r>
            <a:r>
              <a:rPr lang="zh-CN" altLang="en-US" sz="1800" dirty="0"/>
              <a:t>来进行抓取，两台机器的爬虫均从</a:t>
            </a:r>
            <a:r>
              <a:rPr lang="en-US" altLang="zh-CN" sz="1800" dirty="0" err="1"/>
              <a:t>redis</a:t>
            </a:r>
            <a:r>
              <a:rPr lang="zh-CN" altLang="en-US" sz="1800" dirty="0"/>
              <a:t>服务端中获取</a:t>
            </a:r>
            <a:r>
              <a:rPr lang="en-US" altLang="zh-CN" sz="1800" dirty="0" err="1"/>
              <a:t>url</a:t>
            </a:r>
            <a:r>
              <a:rPr lang="zh-CN" altLang="en-US" sz="1800" dirty="0"/>
              <a:t>。</a:t>
            </a:r>
          </a:p>
          <a:p>
            <a:pPr algn="just"/>
            <a:endParaRPr lang="en-US" altLang="zh-CN" sz="1800" dirty="0"/>
          </a:p>
          <a:p>
            <a:pPr algn="just"/>
            <a:r>
              <a:rPr lang="zh-CN" altLang="en-US" sz="1800" dirty="0"/>
              <a:t>（</a:t>
            </a:r>
            <a:r>
              <a:rPr lang="en-US" altLang="zh-CN" sz="1800" dirty="0"/>
              <a:t>3</a:t>
            </a:r>
            <a:r>
              <a:rPr lang="zh-CN" altLang="en-US" sz="1800" dirty="0"/>
              <a:t>）</a:t>
            </a:r>
            <a:r>
              <a:rPr lang="en-US" altLang="zh-CN" sz="1800" dirty="0"/>
              <a:t>master</a:t>
            </a:r>
            <a:r>
              <a:rPr lang="zh-CN" altLang="en-US" sz="1800" dirty="0"/>
              <a:t>的爬虫运行时会把提取到的</a:t>
            </a:r>
            <a:r>
              <a:rPr lang="en-US" altLang="zh-CN" sz="1800" dirty="0" err="1"/>
              <a:t>url</a:t>
            </a:r>
            <a:r>
              <a:rPr lang="zh-CN" altLang="en-US" sz="1800" dirty="0"/>
              <a:t>封装成</a:t>
            </a:r>
            <a:r>
              <a:rPr lang="en-US" altLang="zh-CN" sz="1800" dirty="0"/>
              <a:t>request</a:t>
            </a:r>
            <a:r>
              <a:rPr lang="zh-CN" altLang="en-US" sz="1800" dirty="0"/>
              <a:t>放到</a:t>
            </a:r>
            <a:r>
              <a:rPr lang="en-US" altLang="zh-CN" sz="1800" dirty="0" err="1"/>
              <a:t>redis</a:t>
            </a:r>
            <a:r>
              <a:rPr lang="zh-CN" altLang="en-US" sz="1800" dirty="0"/>
              <a:t>中的数据库，并且从该数据库中不断的提取</a:t>
            </a:r>
            <a:r>
              <a:rPr lang="en-US" altLang="zh-CN" sz="1800" dirty="0"/>
              <a:t>request</a:t>
            </a:r>
            <a:r>
              <a:rPr lang="zh-CN" altLang="en-US" sz="1800" dirty="0"/>
              <a:t>后下载网页，再把网页的内容存放到</a:t>
            </a:r>
            <a:r>
              <a:rPr lang="en-US" altLang="zh-CN" sz="1800" dirty="0" err="1"/>
              <a:t>redis</a:t>
            </a:r>
            <a:r>
              <a:rPr lang="zh-CN" altLang="en-US" sz="1800" dirty="0"/>
              <a:t>的另一个</a:t>
            </a:r>
            <a:r>
              <a:rPr lang="en-US" altLang="zh-CN" sz="1800" dirty="0"/>
              <a:t>items</a:t>
            </a:r>
            <a:r>
              <a:rPr lang="zh-CN" altLang="en-US" sz="1800" dirty="0"/>
              <a:t>数据库中。</a:t>
            </a:r>
            <a:endParaRPr lang="en-US" altLang="zh-CN" sz="1800" dirty="0"/>
          </a:p>
          <a:p>
            <a:pPr algn="just"/>
            <a:endParaRPr lang="en-US" altLang="zh-CN" sz="1800" dirty="0"/>
          </a:p>
          <a:p>
            <a:pPr algn="just"/>
            <a:r>
              <a:rPr lang="zh-CN" altLang="en-US" sz="1800" dirty="0"/>
              <a:t>（</a:t>
            </a:r>
            <a:r>
              <a:rPr lang="en-US" altLang="zh-CN" sz="1800" dirty="0"/>
              <a:t>4</a:t>
            </a:r>
            <a:r>
              <a:rPr lang="zh-CN" altLang="en-US" sz="1800" dirty="0"/>
              <a:t>）</a:t>
            </a:r>
            <a:r>
              <a:rPr lang="en-US" altLang="zh-CN" sz="1800" dirty="0"/>
              <a:t>slave</a:t>
            </a:r>
            <a:r>
              <a:rPr lang="zh-CN" altLang="en-US" sz="1800" dirty="0"/>
              <a:t>从</a:t>
            </a:r>
            <a:r>
              <a:rPr lang="en-US" altLang="zh-CN" sz="1800" dirty="0"/>
              <a:t>master</a:t>
            </a:r>
            <a:r>
              <a:rPr lang="zh-CN" altLang="en-US" sz="1800" dirty="0"/>
              <a:t>的</a:t>
            </a:r>
            <a:r>
              <a:rPr lang="en-US" altLang="zh-CN" sz="1800" dirty="0" err="1"/>
              <a:t>redis</a:t>
            </a:r>
            <a:r>
              <a:rPr lang="zh-CN" altLang="en-US" sz="1800" dirty="0"/>
              <a:t>中取出待抓取的</a:t>
            </a:r>
            <a:r>
              <a:rPr lang="en-US" altLang="zh-CN" sz="1800" dirty="0"/>
              <a:t>request</a:t>
            </a:r>
            <a:r>
              <a:rPr lang="zh-CN" altLang="en-US" sz="1800" dirty="0"/>
              <a:t>，下载完网页之后就把网页的内容发送回</a:t>
            </a:r>
            <a:r>
              <a:rPr lang="en-US" altLang="zh-CN" sz="1800" dirty="0"/>
              <a:t>master</a:t>
            </a:r>
            <a:r>
              <a:rPr lang="zh-CN" altLang="en-US" sz="1800" dirty="0"/>
              <a:t>的</a:t>
            </a:r>
            <a:r>
              <a:rPr lang="en-US" altLang="zh-CN" sz="1800" dirty="0" err="1"/>
              <a:t>redis</a:t>
            </a:r>
            <a:r>
              <a:rPr lang="zh-CN" altLang="en-US" sz="1800" dirty="0"/>
              <a:t>。</a:t>
            </a:r>
            <a:endParaRPr lang="en-US" altLang="zh-CN" sz="1800" dirty="0"/>
          </a:p>
          <a:p>
            <a:pPr algn="just"/>
            <a:endParaRPr lang="en-US" altLang="zh-CN" sz="1800" dirty="0"/>
          </a:p>
          <a:p>
            <a:pPr algn="just"/>
            <a:r>
              <a:rPr lang="zh-CN" altLang="en-US" sz="1800" dirty="0"/>
              <a:t>（</a:t>
            </a:r>
            <a:r>
              <a:rPr lang="en-US" altLang="zh-CN" sz="1800" dirty="0"/>
              <a:t>5</a:t>
            </a:r>
            <a:r>
              <a:rPr lang="zh-CN" altLang="en-US" sz="1800" dirty="0"/>
              <a:t>）重复上面的</a:t>
            </a:r>
            <a:r>
              <a:rPr lang="en-US" altLang="zh-CN" sz="1800" dirty="0"/>
              <a:t>3</a:t>
            </a:r>
            <a:r>
              <a:rPr lang="zh-CN" altLang="en-US" sz="1800" dirty="0"/>
              <a:t>和</a:t>
            </a:r>
            <a:r>
              <a:rPr lang="en-US" altLang="zh-CN" sz="1800" dirty="0"/>
              <a:t>4</a:t>
            </a:r>
            <a:r>
              <a:rPr lang="zh-CN" altLang="en-US" sz="1800" dirty="0"/>
              <a:t>，直到</a:t>
            </a:r>
            <a:r>
              <a:rPr lang="en-US" altLang="zh-CN" sz="1800" dirty="0"/>
              <a:t>master</a:t>
            </a:r>
            <a:r>
              <a:rPr lang="zh-CN" altLang="en-US" sz="1800" dirty="0"/>
              <a:t>的</a:t>
            </a:r>
            <a:r>
              <a:rPr lang="en-US" altLang="zh-CN" sz="1800" dirty="0" err="1"/>
              <a:t>redis</a:t>
            </a:r>
            <a:r>
              <a:rPr lang="zh-CN" altLang="en-US" sz="1800" dirty="0"/>
              <a:t>中的</a:t>
            </a:r>
            <a:r>
              <a:rPr lang="en-US" altLang="zh-CN" sz="1800" dirty="0"/>
              <a:t>request</a:t>
            </a:r>
            <a:r>
              <a:rPr lang="zh-CN" altLang="en-US" sz="1800" dirty="0"/>
              <a:t>数据库为空，再把</a:t>
            </a:r>
            <a:r>
              <a:rPr lang="en-US" altLang="zh-CN" sz="1800" dirty="0"/>
              <a:t>master</a:t>
            </a:r>
            <a:r>
              <a:rPr lang="zh-CN" altLang="en-US" sz="1800" dirty="0"/>
              <a:t>的</a:t>
            </a:r>
            <a:r>
              <a:rPr lang="en-US" altLang="zh-CN" sz="1800" dirty="0" err="1"/>
              <a:t>redis</a:t>
            </a:r>
            <a:r>
              <a:rPr lang="zh-CN" altLang="en-US" sz="1800" dirty="0"/>
              <a:t>中的</a:t>
            </a:r>
            <a:r>
              <a:rPr lang="en-US" altLang="zh-CN" sz="1800" dirty="0"/>
              <a:t>items</a:t>
            </a:r>
            <a:r>
              <a:rPr lang="zh-CN" altLang="en-US" sz="1800" dirty="0"/>
              <a:t>数据库写入到</a:t>
            </a:r>
            <a:r>
              <a:rPr lang="en-US" altLang="zh-CN" sz="1800" dirty="0" err="1"/>
              <a:t>Mysql</a:t>
            </a:r>
            <a:r>
              <a:rPr lang="zh-CN" altLang="en-US" sz="1800" dirty="0"/>
              <a:t>数据库中。</a:t>
            </a:r>
          </a:p>
          <a:p>
            <a:pPr algn="just"/>
            <a:r>
              <a:rPr lang="zh-CN" altLang="en-US" sz="1800" dirty="0"/>
              <a:t>（</a:t>
            </a:r>
            <a:r>
              <a:rPr lang="en-US" altLang="zh-CN" sz="1800" dirty="0"/>
              <a:t>6</a:t>
            </a:r>
            <a:r>
              <a:rPr lang="zh-CN" altLang="en-US" sz="1800" dirty="0"/>
              <a:t>）</a:t>
            </a:r>
            <a:r>
              <a:rPr lang="en-US" altLang="zh-CN" sz="1800" dirty="0"/>
              <a:t>Raster</a:t>
            </a:r>
            <a:r>
              <a:rPr lang="zh-CN" altLang="en-US" sz="1800" dirty="0"/>
              <a:t>里的</a:t>
            </a:r>
            <a:r>
              <a:rPr lang="en-US" altLang="zh-CN" sz="1800" dirty="0" err="1"/>
              <a:t>reids</a:t>
            </a:r>
            <a:r>
              <a:rPr lang="zh-CN" altLang="en-US" sz="1800" dirty="0"/>
              <a:t>还有一个</a:t>
            </a:r>
            <a:r>
              <a:rPr lang="en-US" altLang="zh-CN" sz="1800" dirty="0" err="1"/>
              <a:t>dupefilter</a:t>
            </a:r>
            <a:r>
              <a:rPr lang="zh-CN" altLang="en-US" sz="1800" dirty="0"/>
              <a:t>数据库，用来存储抓取过的</a:t>
            </a:r>
            <a:r>
              <a:rPr lang="en-US" altLang="zh-CN" sz="1800" dirty="0" err="1"/>
              <a:t>url</a:t>
            </a:r>
            <a:r>
              <a:rPr lang="zh-CN" altLang="en-US" sz="1800" dirty="0"/>
              <a:t>的指纹（使用哈希函数将</a:t>
            </a:r>
            <a:r>
              <a:rPr lang="en-US" altLang="zh-CN" sz="1800" dirty="0" err="1"/>
              <a:t>url</a:t>
            </a:r>
            <a:r>
              <a:rPr lang="zh-CN" altLang="en-US" sz="1800" dirty="0"/>
              <a:t>运算后的结果），用来去重的。</a:t>
            </a:r>
            <a:endParaRPr lang="zh-CN" altLang="en-US" sz="1800" dirty="0">
              <a:latin typeface="+mn-ea"/>
            </a:endParaRPr>
          </a:p>
        </p:txBody>
      </p:sp>
    </p:spTree>
    <p:extLst>
      <p:ext uri="{BB962C8B-B14F-4D97-AF65-F5344CB8AC3E}">
        <p14:creationId xmlns:p14="http://schemas.microsoft.com/office/powerpoint/2010/main" val="1356463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2036763"/>
            <a:ext cx="9144000" cy="2387600"/>
          </a:xfrm>
        </p:spPr>
        <p:txBody>
          <a:bodyPr/>
          <a:lstStyle/>
          <a:p>
            <a:r>
              <a:rPr lang="en-US" altLang="zh-CN" dirty="0"/>
              <a:t>2.3.4 </a:t>
            </a:r>
            <a:r>
              <a:rPr lang="zh-CN" altLang="en-US" dirty="0"/>
              <a:t>展示分布式</a:t>
            </a:r>
            <a:br>
              <a:rPr lang="en-US" altLang="zh-CN" dirty="0"/>
            </a:br>
            <a:endParaRPr lang="zh-CN" altLang="en-US" dirty="0"/>
          </a:p>
        </p:txBody>
      </p:sp>
    </p:spTree>
    <p:extLst>
      <p:ext uri="{BB962C8B-B14F-4D97-AF65-F5344CB8AC3E}">
        <p14:creationId xmlns:p14="http://schemas.microsoft.com/office/powerpoint/2010/main" val="351498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52425"/>
            <a:ext cx="9144000" cy="1138238"/>
          </a:xfrm>
        </p:spPr>
        <p:txBody>
          <a:bodyPr/>
          <a:lstStyle/>
          <a:p>
            <a:r>
              <a:rPr lang="en-US" altLang="zh-CN" dirty="0"/>
              <a:t>2.4 </a:t>
            </a:r>
            <a:r>
              <a:rPr lang="zh-CN" altLang="en-US" dirty="0"/>
              <a:t>搜索引擎</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764036" y="2223013"/>
            <a:ext cx="4895850" cy="2981325"/>
          </a:xfrm>
        </p:spPr>
        <p:txBody>
          <a:bodyPr>
            <a:normAutofit/>
          </a:bodyPr>
          <a:lstStyle/>
          <a:p>
            <a:pPr algn="just"/>
            <a:r>
              <a:rPr lang="en-US" altLang="zh-CN" sz="2800" dirty="0"/>
              <a:t>2.4.1 </a:t>
            </a:r>
            <a:r>
              <a:rPr lang="zh-CN" altLang="en-US" sz="2800" dirty="0"/>
              <a:t>倒排索引</a:t>
            </a:r>
            <a:endParaRPr lang="en-US" altLang="zh-CN" sz="2800" dirty="0"/>
          </a:p>
          <a:p>
            <a:pPr algn="just"/>
            <a:r>
              <a:rPr lang="en-US" altLang="zh-CN" sz="2800" dirty="0"/>
              <a:t>2.4.2 </a:t>
            </a:r>
            <a:r>
              <a:rPr lang="zh-CN" altLang="en-US" sz="2800" dirty="0"/>
              <a:t>排序评分</a:t>
            </a:r>
            <a:endParaRPr lang="en-US" altLang="zh-CN" sz="2800" dirty="0"/>
          </a:p>
          <a:p>
            <a:pPr algn="just"/>
            <a:r>
              <a:rPr lang="en-US" altLang="zh-CN" sz="2800" dirty="0"/>
              <a:t>2.4.3 </a:t>
            </a:r>
            <a:r>
              <a:rPr lang="zh-CN" altLang="en-US" sz="2800" dirty="0"/>
              <a:t>搜索提示</a:t>
            </a:r>
            <a:endParaRPr lang="en-US" altLang="zh-CN" sz="2800" dirty="0"/>
          </a:p>
          <a:p>
            <a:pPr algn="just"/>
            <a:r>
              <a:rPr lang="en-US" altLang="zh-CN" sz="2800" dirty="0"/>
              <a:t>2.4.4 </a:t>
            </a:r>
            <a:r>
              <a:rPr lang="zh-CN" altLang="en-US" sz="2800" dirty="0"/>
              <a:t>模糊搜索</a:t>
            </a:r>
            <a:endParaRPr lang="en-US" altLang="zh-CN" sz="2800" dirty="0"/>
          </a:p>
        </p:txBody>
      </p:sp>
    </p:spTree>
    <p:extLst>
      <p:ext uri="{BB962C8B-B14F-4D97-AF65-F5344CB8AC3E}">
        <p14:creationId xmlns:p14="http://schemas.microsoft.com/office/powerpoint/2010/main" val="2387075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63794"/>
            <a:ext cx="9144000" cy="963408"/>
          </a:xfrm>
        </p:spPr>
        <p:txBody>
          <a:bodyPr/>
          <a:lstStyle/>
          <a:p>
            <a:r>
              <a:rPr lang="en-US" altLang="zh-CN" dirty="0"/>
              <a:t>2.4.1 </a:t>
            </a:r>
            <a:r>
              <a:rPr lang="zh-CN" altLang="en-US" dirty="0"/>
              <a:t>倒排索引</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266353" y="1157497"/>
            <a:ext cx="10844981" cy="1655762"/>
          </a:xfrm>
        </p:spPr>
        <p:txBody>
          <a:bodyPr>
            <a:normAutofit/>
          </a:bodyPr>
          <a:lstStyle/>
          <a:p>
            <a:pPr algn="just"/>
            <a:endParaRPr lang="en-US" altLang="zh-CN" sz="2000" dirty="0"/>
          </a:p>
          <a:p>
            <a:pPr algn="just"/>
            <a:r>
              <a:rPr lang="zh-CN" altLang="en-US" sz="2000" dirty="0">
                <a:solidFill>
                  <a:srgbClr val="FF0000"/>
                </a:solidFill>
              </a:rPr>
              <a:t>倒排索引</a:t>
            </a:r>
            <a:r>
              <a:rPr lang="en-US" altLang="zh-CN" sz="2000" dirty="0"/>
              <a:t>(Inverted index)</a:t>
            </a:r>
            <a:r>
              <a:rPr lang="zh-CN" altLang="en-US" sz="2000" dirty="0"/>
              <a:t>，也常被称为反向索引、置入档案或反向档案，是一种索引方法，被用来存储在全文搜索下某个单词在一个文档或者一组文档中的存储位置的映射。它是文档检索系统中最常用的数据结构。</a:t>
            </a:r>
            <a:endParaRPr lang="zh-CN" altLang="en-US" sz="2800" dirty="0"/>
          </a:p>
        </p:txBody>
      </p:sp>
      <p:pic>
        <p:nvPicPr>
          <p:cNvPr id="4" name="图片 3">
            <a:extLst>
              <a:ext uri="{FF2B5EF4-FFF2-40B4-BE49-F238E27FC236}">
                <a16:creationId xmlns:a16="http://schemas.microsoft.com/office/drawing/2014/main" id="{7E9150ED-CE8E-45A3-9286-74127745C237}"/>
              </a:ext>
            </a:extLst>
          </p:cNvPr>
          <p:cNvPicPr>
            <a:picLocks noChangeAspect="1"/>
          </p:cNvPicPr>
          <p:nvPr/>
        </p:nvPicPr>
        <p:blipFill>
          <a:blip r:embed="rId3"/>
          <a:stretch>
            <a:fillRect/>
          </a:stretch>
        </p:blipFill>
        <p:spPr>
          <a:xfrm>
            <a:off x="266353" y="2643554"/>
            <a:ext cx="4974241" cy="1929579"/>
          </a:xfrm>
          <a:prstGeom prst="rect">
            <a:avLst/>
          </a:prstGeom>
        </p:spPr>
      </p:pic>
      <p:pic>
        <p:nvPicPr>
          <p:cNvPr id="5" name="图片 4">
            <a:extLst>
              <a:ext uri="{FF2B5EF4-FFF2-40B4-BE49-F238E27FC236}">
                <a16:creationId xmlns:a16="http://schemas.microsoft.com/office/drawing/2014/main" id="{0C4E178B-5249-48B3-ACC0-047444FC3818}"/>
              </a:ext>
            </a:extLst>
          </p:cNvPr>
          <p:cNvPicPr>
            <a:picLocks noChangeAspect="1"/>
          </p:cNvPicPr>
          <p:nvPr/>
        </p:nvPicPr>
        <p:blipFill>
          <a:blip r:embed="rId4"/>
          <a:stretch>
            <a:fillRect/>
          </a:stretch>
        </p:blipFill>
        <p:spPr>
          <a:xfrm>
            <a:off x="4951464" y="2492442"/>
            <a:ext cx="3552381" cy="1933333"/>
          </a:xfrm>
          <a:prstGeom prst="rect">
            <a:avLst/>
          </a:prstGeom>
        </p:spPr>
      </p:pic>
      <p:pic>
        <p:nvPicPr>
          <p:cNvPr id="6" name="图片 5">
            <a:extLst>
              <a:ext uri="{FF2B5EF4-FFF2-40B4-BE49-F238E27FC236}">
                <a16:creationId xmlns:a16="http://schemas.microsoft.com/office/drawing/2014/main" id="{BE0315DE-F665-4558-B938-8E7DC262B177}"/>
              </a:ext>
            </a:extLst>
          </p:cNvPr>
          <p:cNvPicPr>
            <a:picLocks noChangeAspect="1"/>
          </p:cNvPicPr>
          <p:nvPr/>
        </p:nvPicPr>
        <p:blipFill>
          <a:blip r:embed="rId5"/>
          <a:stretch>
            <a:fillRect/>
          </a:stretch>
        </p:blipFill>
        <p:spPr>
          <a:xfrm>
            <a:off x="8843978" y="2481381"/>
            <a:ext cx="2723809" cy="1895238"/>
          </a:xfrm>
          <a:prstGeom prst="rect">
            <a:avLst/>
          </a:prstGeom>
        </p:spPr>
      </p:pic>
      <p:sp>
        <p:nvSpPr>
          <p:cNvPr id="7" name="文本框 6">
            <a:extLst>
              <a:ext uri="{FF2B5EF4-FFF2-40B4-BE49-F238E27FC236}">
                <a16:creationId xmlns:a16="http://schemas.microsoft.com/office/drawing/2014/main" id="{802595BB-170D-481F-B500-6EE28C8EF3FC}"/>
              </a:ext>
            </a:extLst>
          </p:cNvPr>
          <p:cNvSpPr txBox="1"/>
          <p:nvPr/>
        </p:nvSpPr>
        <p:spPr>
          <a:xfrm>
            <a:off x="353962" y="4815808"/>
            <a:ext cx="8937522" cy="1754326"/>
          </a:xfrm>
          <a:prstGeom prst="rect">
            <a:avLst/>
          </a:prstGeom>
          <a:noFill/>
        </p:spPr>
        <p:txBody>
          <a:bodyPr wrap="square" rtlCol="0">
            <a:spAutoFit/>
          </a:bodyPr>
          <a:lstStyle/>
          <a:p>
            <a:r>
              <a:rPr lang="zh-CN" altLang="en-US" b="1" dirty="0"/>
              <a:t>倒排索引待解决问题</a:t>
            </a:r>
            <a:endParaRPr lang="en-US" altLang="zh-CN" dirty="0"/>
          </a:p>
          <a:p>
            <a:pPr marL="285750" indent="-285750">
              <a:buFont typeface="Arial" panose="020B0604020202020204" pitchFamily="34" charset="0"/>
              <a:buChar char="•"/>
            </a:pPr>
            <a:r>
              <a:rPr lang="zh-CN" altLang="en-US" dirty="0"/>
              <a:t>大小写转换问题，如 </a:t>
            </a:r>
            <a:r>
              <a:rPr lang="en-US" altLang="zh-CN" dirty="0"/>
              <a:t>python </a:t>
            </a:r>
            <a:r>
              <a:rPr lang="zh-CN" altLang="en-US" dirty="0"/>
              <a:t>和 </a:t>
            </a:r>
            <a:r>
              <a:rPr lang="en-US" altLang="zh-CN" dirty="0"/>
              <a:t>PYTHON </a:t>
            </a:r>
            <a:r>
              <a:rPr lang="zh-CN" altLang="en-US" dirty="0"/>
              <a:t>应该为一个词</a:t>
            </a:r>
          </a:p>
          <a:p>
            <a:pPr marL="285750" indent="-285750">
              <a:buFont typeface="Arial" panose="020B0604020202020204" pitchFamily="34" charset="0"/>
              <a:buChar char="•"/>
            </a:pPr>
            <a:r>
              <a:rPr lang="zh-CN" altLang="en-US" dirty="0"/>
              <a:t>词干抽取，</a:t>
            </a:r>
            <a:r>
              <a:rPr lang="en-US" altLang="zh-CN" dirty="0"/>
              <a:t>looking </a:t>
            </a:r>
            <a:r>
              <a:rPr lang="zh-CN" altLang="en-US" dirty="0"/>
              <a:t>和 </a:t>
            </a:r>
            <a:r>
              <a:rPr lang="en-US" altLang="zh-CN" dirty="0"/>
              <a:t>look </a:t>
            </a:r>
            <a:r>
              <a:rPr lang="zh-CN" altLang="en-US" dirty="0"/>
              <a:t>应该处理为一个词</a:t>
            </a:r>
          </a:p>
          <a:p>
            <a:pPr marL="285750" indent="-285750">
              <a:buFont typeface="Arial" panose="020B0604020202020204" pitchFamily="34" charset="0"/>
              <a:buChar char="•"/>
            </a:pPr>
            <a:r>
              <a:rPr lang="zh-CN" altLang="en-US" dirty="0"/>
              <a:t>分词</a:t>
            </a:r>
          </a:p>
          <a:p>
            <a:pPr marL="285750" indent="-285750">
              <a:buFont typeface="Arial" panose="020B0604020202020204" pitchFamily="34" charset="0"/>
              <a:buChar char="•"/>
            </a:pPr>
            <a:r>
              <a:rPr lang="zh-CN" altLang="en-US" dirty="0"/>
              <a:t>倒排索引文件过大，压缩编码</a:t>
            </a:r>
          </a:p>
          <a:p>
            <a:endParaRPr lang="zh-CN" altLang="en-US" dirty="0"/>
          </a:p>
        </p:txBody>
      </p:sp>
    </p:spTree>
    <p:extLst>
      <p:ext uri="{BB962C8B-B14F-4D97-AF65-F5344CB8AC3E}">
        <p14:creationId xmlns:p14="http://schemas.microsoft.com/office/powerpoint/2010/main" val="2600934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63794"/>
            <a:ext cx="9144000" cy="963408"/>
          </a:xfrm>
        </p:spPr>
        <p:txBody>
          <a:bodyPr/>
          <a:lstStyle/>
          <a:p>
            <a:r>
              <a:rPr lang="en-US" altLang="zh-CN" dirty="0"/>
              <a:t>2.4.2 </a:t>
            </a:r>
            <a:r>
              <a:rPr lang="zh-CN" altLang="en-US" dirty="0"/>
              <a:t>排序评分</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266353" y="1184304"/>
            <a:ext cx="11453699" cy="2748599"/>
          </a:xfrm>
        </p:spPr>
        <p:txBody>
          <a:bodyPr>
            <a:normAutofit/>
          </a:bodyPr>
          <a:lstStyle/>
          <a:p>
            <a:pPr algn="just"/>
            <a:r>
              <a:rPr lang="zh-CN" altLang="en-US" sz="2800" dirty="0"/>
              <a:t>​</a:t>
            </a:r>
            <a:r>
              <a:rPr lang="zh-CN" altLang="en-US" sz="1900" dirty="0"/>
              <a:t>使用</a:t>
            </a:r>
            <a:r>
              <a:rPr lang="en-US" altLang="zh-CN" sz="1900" dirty="0"/>
              <a:t>ES</a:t>
            </a:r>
            <a:r>
              <a:rPr lang="zh-CN" altLang="en-US" sz="1900" dirty="0"/>
              <a:t>时，对于查询出的文档无疑会有文档相似度之别。而理想的排序是和查询条件</a:t>
            </a:r>
            <a:r>
              <a:rPr lang="zh-CN" altLang="en-US" sz="1900" dirty="0">
                <a:solidFill>
                  <a:srgbClr val="FF0000"/>
                </a:solidFill>
              </a:rPr>
              <a:t>相关性越高排序越靠前</a:t>
            </a:r>
            <a:r>
              <a:rPr lang="zh-CN" altLang="en-US" sz="1900" dirty="0"/>
              <a:t>，而这个排序的依据就是</a:t>
            </a:r>
            <a:r>
              <a:rPr lang="en-US" altLang="zh-CN" sz="1900" dirty="0">
                <a:solidFill>
                  <a:srgbClr val="FF0000"/>
                </a:solidFill>
              </a:rPr>
              <a:t>_score</a:t>
            </a:r>
            <a:r>
              <a:rPr lang="zh-CN" altLang="en-US" sz="1900" dirty="0"/>
              <a:t>。</a:t>
            </a:r>
            <a:endParaRPr lang="en-US" altLang="zh-CN" sz="1900" dirty="0"/>
          </a:p>
          <a:p>
            <a:pPr algn="just"/>
            <a:r>
              <a:rPr lang="en-US" altLang="zh-CN" sz="1900" dirty="0"/>
              <a:t>Elasticsearch</a:t>
            </a:r>
            <a:r>
              <a:rPr lang="zh-CN" altLang="en-US" sz="1900" dirty="0"/>
              <a:t>使用布尔模型查找匹配文档，并用一个名为</a:t>
            </a:r>
            <a:r>
              <a:rPr lang="zh-CN" altLang="en-US" sz="1900" dirty="0">
                <a:solidFill>
                  <a:srgbClr val="FF0000"/>
                </a:solidFill>
              </a:rPr>
              <a:t>实用评分函数</a:t>
            </a:r>
            <a:r>
              <a:rPr lang="zh-CN" altLang="en-US" sz="1900" dirty="0"/>
              <a:t>的公式来计算相关度。这个公式借鉴了</a:t>
            </a:r>
            <a:r>
              <a:rPr lang="zh-CN" altLang="en-US" sz="1900" dirty="0">
                <a:solidFill>
                  <a:srgbClr val="FF0000"/>
                </a:solidFill>
              </a:rPr>
              <a:t>词频</a:t>
            </a:r>
            <a:r>
              <a:rPr lang="en-US" altLang="zh-CN" sz="1900" dirty="0">
                <a:solidFill>
                  <a:srgbClr val="FF0000"/>
                </a:solidFill>
              </a:rPr>
              <a:t>/</a:t>
            </a:r>
            <a:r>
              <a:rPr lang="zh-CN" altLang="en-US" sz="1900" dirty="0">
                <a:solidFill>
                  <a:srgbClr val="FF0000"/>
                </a:solidFill>
              </a:rPr>
              <a:t>逆向文档频率</a:t>
            </a:r>
            <a:r>
              <a:rPr lang="en-US" altLang="zh-CN" sz="1900" dirty="0">
                <a:solidFill>
                  <a:srgbClr val="FF0000"/>
                </a:solidFill>
              </a:rPr>
              <a:t>(TF-IDF)</a:t>
            </a:r>
            <a:r>
              <a:rPr lang="zh-CN" altLang="en-US" sz="1900" dirty="0">
                <a:solidFill>
                  <a:srgbClr val="FF0000"/>
                </a:solidFill>
              </a:rPr>
              <a:t> </a:t>
            </a:r>
            <a:r>
              <a:rPr lang="zh-CN" altLang="en-US" sz="1900" dirty="0"/>
              <a:t>和 </a:t>
            </a:r>
            <a:r>
              <a:rPr lang="zh-CN" altLang="en-US" sz="1900" dirty="0">
                <a:solidFill>
                  <a:srgbClr val="FF0000"/>
                </a:solidFill>
              </a:rPr>
              <a:t>向量空间模型</a:t>
            </a:r>
            <a:r>
              <a:rPr lang="zh-CN" altLang="en-US" sz="1900" dirty="0"/>
              <a:t>，同时也加入了一些现代的新特性，如</a:t>
            </a:r>
            <a:r>
              <a:rPr lang="zh-CN" altLang="en-US" sz="1900" dirty="0">
                <a:solidFill>
                  <a:srgbClr val="FF0000"/>
                </a:solidFill>
              </a:rPr>
              <a:t>协调因子、字段长度归一化</a:t>
            </a:r>
            <a:r>
              <a:rPr lang="zh-CN" altLang="en-US" sz="1900" dirty="0"/>
              <a:t>以及</a:t>
            </a:r>
            <a:r>
              <a:rPr lang="zh-CN" altLang="en-US" sz="1900" dirty="0">
                <a:solidFill>
                  <a:srgbClr val="FF0000"/>
                </a:solidFill>
              </a:rPr>
              <a:t>词或查询语句权重提升</a:t>
            </a:r>
            <a:r>
              <a:rPr lang="zh-CN" altLang="en-US" sz="1900" dirty="0"/>
              <a:t>。</a:t>
            </a:r>
            <a:endParaRPr lang="en-US" altLang="zh-CN" sz="1900" dirty="0"/>
          </a:p>
          <a:p>
            <a:pPr algn="just"/>
            <a:r>
              <a:rPr lang="zh-CN" altLang="en-US" sz="1900" dirty="0"/>
              <a:t>官方参考：</a:t>
            </a:r>
            <a:r>
              <a:rPr lang="en-US" altLang="zh-CN" sz="2000" dirty="0">
                <a:hlinkClick r:id="rId3"/>
              </a:rPr>
              <a:t>https://www.elastic.co/guide/cn/elasticsearch/guide/cn/scoring-theory.html</a:t>
            </a:r>
            <a:endParaRPr lang="en-US" altLang="zh-CN" sz="1900" dirty="0"/>
          </a:p>
        </p:txBody>
      </p:sp>
      <p:pic>
        <p:nvPicPr>
          <p:cNvPr id="12" name="图片 11">
            <a:extLst>
              <a:ext uri="{FF2B5EF4-FFF2-40B4-BE49-F238E27FC236}">
                <a16:creationId xmlns:a16="http://schemas.microsoft.com/office/drawing/2014/main" id="{5624CE4E-2EFC-4A6F-8F70-0D455B956BAB}"/>
              </a:ext>
            </a:extLst>
          </p:cNvPr>
          <p:cNvPicPr>
            <a:picLocks noChangeAspect="1"/>
          </p:cNvPicPr>
          <p:nvPr/>
        </p:nvPicPr>
        <p:blipFill>
          <a:blip r:embed="rId4"/>
          <a:stretch>
            <a:fillRect/>
          </a:stretch>
        </p:blipFill>
        <p:spPr>
          <a:xfrm>
            <a:off x="873905" y="3723060"/>
            <a:ext cx="4352381" cy="2676190"/>
          </a:xfrm>
          <a:prstGeom prst="rect">
            <a:avLst/>
          </a:prstGeom>
        </p:spPr>
      </p:pic>
      <p:pic>
        <p:nvPicPr>
          <p:cNvPr id="13" name="图片 12">
            <a:extLst>
              <a:ext uri="{FF2B5EF4-FFF2-40B4-BE49-F238E27FC236}">
                <a16:creationId xmlns:a16="http://schemas.microsoft.com/office/drawing/2014/main" id="{5339F73C-5AB5-427A-A3AF-6E41257B7F6B}"/>
              </a:ext>
            </a:extLst>
          </p:cNvPr>
          <p:cNvPicPr>
            <a:picLocks noChangeAspect="1"/>
          </p:cNvPicPr>
          <p:nvPr/>
        </p:nvPicPr>
        <p:blipFill>
          <a:blip r:embed="rId5"/>
          <a:stretch>
            <a:fillRect/>
          </a:stretch>
        </p:blipFill>
        <p:spPr>
          <a:xfrm>
            <a:off x="5833838" y="3723060"/>
            <a:ext cx="5015362" cy="2593278"/>
          </a:xfrm>
          <a:prstGeom prst="rect">
            <a:avLst/>
          </a:prstGeom>
        </p:spPr>
      </p:pic>
    </p:spTree>
    <p:extLst>
      <p:ext uri="{BB962C8B-B14F-4D97-AF65-F5344CB8AC3E}">
        <p14:creationId xmlns:p14="http://schemas.microsoft.com/office/powerpoint/2010/main" val="331886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366683" y="719240"/>
            <a:ext cx="9144000" cy="1129224"/>
          </a:xfrm>
        </p:spPr>
        <p:txBody>
          <a:bodyPr>
            <a:normAutofit fontScale="90000"/>
          </a:bodyPr>
          <a:lstStyle/>
          <a:p>
            <a:r>
              <a:rPr lang="en-US" altLang="zh-CN" dirty="0"/>
              <a:t>2.4.3 </a:t>
            </a:r>
            <a:r>
              <a:rPr lang="zh-CN" altLang="en-US" dirty="0"/>
              <a:t>搜索提示</a:t>
            </a:r>
            <a:br>
              <a:rPr lang="en-US" altLang="zh-CN" dirty="0"/>
            </a:br>
            <a:endParaRPr lang="zh-CN" altLang="en-US" dirty="0"/>
          </a:p>
        </p:txBody>
      </p:sp>
      <p:pic>
        <p:nvPicPr>
          <p:cNvPr id="5" name="图片 4">
            <a:extLst>
              <a:ext uri="{FF2B5EF4-FFF2-40B4-BE49-F238E27FC236}">
                <a16:creationId xmlns:a16="http://schemas.microsoft.com/office/drawing/2014/main" id="{31D522DE-FF44-488A-8E43-6E66B7586ABA}"/>
              </a:ext>
            </a:extLst>
          </p:cNvPr>
          <p:cNvPicPr>
            <a:picLocks noChangeAspect="1"/>
          </p:cNvPicPr>
          <p:nvPr/>
        </p:nvPicPr>
        <p:blipFill>
          <a:blip r:embed="rId3"/>
          <a:stretch>
            <a:fillRect/>
          </a:stretch>
        </p:blipFill>
        <p:spPr>
          <a:xfrm>
            <a:off x="129159" y="2486076"/>
            <a:ext cx="4208665" cy="2752881"/>
          </a:xfrm>
          <a:prstGeom prst="rect">
            <a:avLst/>
          </a:prstGeom>
        </p:spPr>
      </p:pic>
      <p:sp>
        <p:nvSpPr>
          <p:cNvPr id="6" name="文本框 5">
            <a:extLst>
              <a:ext uri="{FF2B5EF4-FFF2-40B4-BE49-F238E27FC236}">
                <a16:creationId xmlns:a16="http://schemas.microsoft.com/office/drawing/2014/main" id="{9ABD73CA-44D4-42DC-9A04-0F3A36C149E4}"/>
              </a:ext>
            </a:extLst>
          </p:cNvPr>
          <p:cNvSpPr txBox="1"/>
          <p:nvPr/>
        </p:nvSpPr>
        <p:spPr>
          <a:xfrm>
            <a:off x="639097" y="1324800"/>
            <a:ext cx="10913806" cy="1200329"/>
          </a:xfrm>
          <a:prstGeom prst="rect">
            <a:avLst/>
          </a:prstGeom>
          <a:noFill/>
        </p:spPr>
        <p:txBody>
          <a:bodyPr wrap="square" rtlCol="0">
            <a:spAutoFit/>
          </a:bodyPr>
          <a:lstStyle/>
          <a:p>
            <a:r>
              <a:rPr lang="zh-CN" altLang="en-US" dirty="0"/>
              <a:t>（</a:t>
            </a:r>
            <a:r>
              <a:rPr lang="en-US" altLang="zh-CN" dirty="0"/>
              <a:t>1</a:t>
            </a:r>
            <a:r>
              <a:rPr lang="zh-CN" altLang="en-US" dirty="0"/>
              <a:t>）首先需要在每个</a:t>
            </a:r>
            <a:r>
              <a:rPr lang="en-US" altLang="zh-CN" dirty="0"/>
              <a:t>mapping</a:t>
            </a:r>
            <a:r>
              <a:rPr lang="zh-CN" altLang="en-US" dirty="0"/>
              <a:t>中增加一个</a:t>
            </a:r>
            <a:r>
              <a:rPr lang="en-US" altLang="zh-CN" dirty="0"/>
              <a:t>suggest</a:t>
            </a:r>
            <a:r>
              <a:rPr lang="zh-CN" altLang="en-US" dirty="0"/>
              <a:t>字段类型为</a:t>
            </a:r>
            <a:r>
              <a:rPr lang="en-US" altLang="zh-CN" dirty="0"/>
              <a:t>Completion</a:t>
            </a:r>
            <a:r>
              <a:rPr lang="zh-CN" altLang="en-US" dirty="0"/>
              <a:t>。</a:t>
            </a:r>
            <a:endParaRPr lang="en-US" altLang="zh-CN" dirty="0"/>
          </a:p>
          <a:p>
            <a:endParaRPr lang="en-US" altLang="zh-CN" dirty="0"/>
          </a:p>
          <a:p>
            <a:r>
              <a:rPr lang="zh-CN" altLang="en-US" dirty="0"/>
              <a:t>（</a:t>
            </a:r>
            <a:r>
              <a:rPr lang="en-US" altLang="zh-CN" dirty="0"/>
              <a:t>2</a:t>
            </a:r>
            <a:r>
              <a:rPr lang="zh-CN" altLang="en-US" dirty="0"/>
              <a:t>）在</a:t>
            </a:r>
            <a:r>
              <a:rPr lang="en-US" altLang="zh-CN" dirty="0"/>
              <a:t>items.py</a:t>
            </a:r>
            <a:r>
              <a:rPr lang="zh-CN" altLang="en-US" dirty="0"/>
              <a:t>中为每个类增加</a:t>
            </a:r>
            <a:r>
              <a:rPr lang="en-US" altLang="zh-CN" dirty="0"/>
              <a:t>suggest</a:t>
            </a:r>
            <a:r>
              <a:rPr lang="zh-CN" altLang="en-US" dirty="0"/>
              <a:t>字段，创建一个函数（</a:t>
            </a:r>
            <a:r>
              <a:rPr lang="en-US" altLang="zh-CN" dirty="0" err="1"/>
              <a:t>gen_suggests</a:t>
            </a:r>
            <a:r>
              <a:rPr lang="zh-CN" altLang="en-US" dirty="0"/>
              <a:t>）来生成</a:t>
            </a:r>
            <a:r>
              <a:rPr lang="en-US" altLang="zh-CN" dirty="0"/>
              <a:t>suggest</a:t>
            </a:r>
            <a:r>
              <a:rPr lang="zh-CN" altLang="en-US" dirty="0"/>
              <a:t>的数组（可以使用</a:t>
            </a:r>
            <a:r>
              <a:rPr lang="en-US" altLang="zh-CN" dirty="0"/>
              <a:t>_analyze</a:t>
            </a:r>
            <a:r>
              <a:rPr lang="zh-CN" altLang="en-US" dirty="0"/>
              <a:t>接口自动分词获得相应的关键词数组</a:t>
            </a:r>
            <a:r>
              <a:rPr lang="en-US" altLang="zh-CN" dirty="0"/>
              <a:t>)</a:t>
            </a:r>
            <a:r>
              <a:rPr lang="zh-CN" altLang="en-US" dirty="0"/>
              <a:t>，并且可以对搜索字段设置权重</a:t>
            </a:r>
            <a:r>
              <a:rPr lang="en-US" altLang="zh-CN" dirty="0"/>
              <a:t>weight</a:t>
            </a:r>
            <a:r>
              <a:rPr lang="zh-CN" altLang="en-US" dirty="0"/>
              <a:t>。</a:t>
            </a:r>
            <a:endParaRPr lang="en-US" altLang="zh-CN" dirty="0"/>
          </a:p>
        </p:txBody>
      </p:sp>
      <p:pic>
        <p:nvPicPr>
          <p:cNvPr id="8" name="Picture 2" descr="在这里插入图片描述">
            <a:extLst>
              <a:ext uri="{FF2B5EF4-FFF2-40B4-BE49-F238E27FC236}">
                <a16:creationId xmlns:a16="http://schemas.microsoft.com/office/drawing/2014/main" id="{E7BB1F7A-2AF1-4A24-9214-EF9282FE3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295" y="4402123"/>
            <a:ext cx="9416546" cy="219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56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724025" y="2907506"/>
            <a:ext cx="9144000" cy="1042988"/>
          </a:xfrm>
        </p:spPr>
        <p:txBody>
          <a:bodyPr/>
          <a:lstStyle/>
          <a:p>
            <a:r>
              <a:rPr lang="en-US" altLang="zh-CN" dirty="0"/>
              <a:t>1 </a:t>
            </a:r>
            <a:r>
              <a:rPr lang="zh-CN" altLang="en-US" dirty="0"/>
              <a:t>技术选型</a:t>
            </a:r>
          </a:p>
        </p:txBody>
      </p:sp>
    </p:spTree>
    <p:extLst>
      <p:ext uri="{BB962C8B-B14F-4D97-AF65-F5344CB8AC3E}">
        <p14:creationId xmlns:p14="http://schemas.microsoft.com/office/powerpoint/2010/main" val="2913787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297173"/>
            <a:ext cx="9144000" cy="1074427"/>
          </a:xfrm>
        </p:spPr>
        <p:txBody>
          <a:bodyPr/>
          <a:lstStyle/>
          <a:p>
            <a:r>
              <a:rPr lang="en-US" altLang="zh-CN" dirty="0"/>
              <a:t>2.4.4 </a:t>
            </a:r>
            <a:r>
              <a:rPr lang="zh-CN" altLang="en-US" dirty="0"/>
              <a:t>模糊搜索</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869795" y="1647592"/>
            <a:ext cx="10835269" cy="4429823"/>
          </a:xfrm>
        </p:spPr>
        <p:txBody>
          <a:bodyPr>
            <a:normAutofit/>
          </a:bodyPr>
          <a:lstStyle/>
          <a:p>
            <a:pPr algn="just"/>
            <a:r>
              <a:rPr lang="zh-CN" altLang="en-US" sz="1800" dirty="0"/>
              <a:t>模糊搜索的实现主要是根据编辑距离来判断。</a:t>
            </a:r>
            <a:endParaRPr lang="en-US" altLang="zh-CN" sz="1800" dirty="0"/>
          </a:p>
          <a:p>
            <a:pPr algn="just"/>
            <a:endParaRPr lang="en-US" altLang="zh-CN" sz="1800" dirty="0"/>
          </a:p>
          <a:p>
            <a:pPr algn="just"/>
            <a:r>
              <a:rPr lang="zh-CN" altLang="en-US" sz="1800" dirty="0">
                <a:solidFill>
                  <a:srgbClr val="FF0000"/>
                </a:solidFill>
              </a:rPr>
              <a:t>编辑距离</a:t>
            </a:r>
            <a:r>
              <a:rPr lang="zh-CN" altLang="en-US" sz="1800" dirty="0"/>
              <a:t>是一种字符串之间相似程度的计算方法。</a:t>
            </a:r>
            <a:endParaRPr lang="en-US" altLang="zh-CN" sz="1800" dirty="0"/>
          </a:p>
          <a:p>
            <a:pPr algn="just"/>
            <a:r>
              <a:rPr lang="zh-CN" altLang="en-US" sz="1800" dirty="0"/>
              <a:t>即两个字符串之间的编辑距离等于使一个字符串变成另一个字符串而需要进行 </a:t>
            </a:r>
            <a:r>
              <a:rPr lang="zh-CN" altLang="en-US" sz="1800" dirty="0">
                <a:solidFill>
                  <a:srgbClr val="FF0000"/>
                </a:solidFill>
              </a:rPr>
              <a:t>插入</a:t>
            </a:r>
            <a:r>
              <a:rPr lang="en-US" altLang="zh-CN" sz="1800" dirty="0">
                <a:solidFill>
                  <a:srgbClr val="FF0000"/>
                </a:solidFill>
              </a:rPr>
              <a:t>/</a:t>
            </a:r>
            <a:r>
              <a:rPr lang="zh-CN" altLang="en-US" sz="1800" dirty="0">
                <a:solidFill>
                  <a:srgbClr val="FF0000"/>
                </a:solidFill>
              </a:rPr>
              <a:t>删除</a:t>
            </a:r>
            <a:r>
              <a:rPr lang="en-US" altLang="zh-CN" sz="1800" dirty="0">
                <a:solidFill>
                  <a:srgbClr val="FF0000"/>
                </a:solidFill>
              </a:rPr>
              <a:t>/</a:t>
            </a:r>
            <a:r>
              <a:rPr lang="zh-CN" altLang="en-US" sz="1800" dirty="0">
                <a:solidFill>
                  <a:srgbClr val="FF0000"/>
                </a:solidFill>
              </a:rPr>
              <a:t>替换</a:t>
            </a:r>
            <a:r>
              <a:rPr lang="en-US" altLang="zh-CN" sz="1800" dirty="0">
                <a:solidFill>
                  <a:srgbClr val="FF0000"/>
                </a:solidFill>
              </a:rPr>
              <a:t>/</a:t>
            </a:r>
            <a:r>
              <a:rPr lang="zh-CN" altLang="en-US" sz="1800" dirty="0">
                <a:solidFill>
                  <a:srgbClr val="FF0000"/>
                </a:solidFill>
              </a:rPr>
              <a:t>相邻字符串交换位置</a:t>
            </a:r>
            <a:r>
              <a:rPr lang="zh-CN" altLang="en-US" sz="1800" dirty="0"/>
              <a:t> 四种操作的最少次数。</a:t>
            </a:r>
            <a:r>
              <a:rPr lang="en-US" altLang="zh-CN" sz="1800" dirty="0"/>
              <a:t>Linux</a:t>
            </a:r>
            <a:r>
              <a:rPr lang="zh-CN" altLang="en-US" sz="1800" dirty="0"/>
              <a:t>与</a:t>
            </a:r>
            <a:r>
              <a:rPr lang="en-US" altLang="zh-CN" sz="1800" dirty="0" err="1"/>
              <a:t>linx</a:t>
            </a:r>
            <a:r>
              <a:rPr lang="zh-CN" altLang="en-US" sz="1800" dirty="0"/>
              <a:t>的编辑距离是</a:t>
            </a:r>
            <a:r>
              <a:rPr lang="en-US" altLang="zh-CN" sz="1800" dirty="0"/>
              <a:t>1</a:t>
            </a:r>
            <a:r>
              <a:rPr lang="zh-CN" altLang="en-US" sz="1800" dirty="0"/>
              <a:t>，进行</a:t>
            </a:r>
            <a:r>
              <a:rPr lang="en-US" altLang="zh-CN" sz="1800" dirty="0"/>
              <a:t>1</a:t>
            </a:r>
            <a:r>
              <a:rPr lang="zh-CN" altLang="en-US" sz="1800" dirty="0"/>
              <a:t>步操作。关于编辑距离的求法，普遍采用的是动态规划。</a:t>
            </a:r>
            <a:endParaRPr lang="en-US" altLang="zh-CN" sz="1800" dirty="0"/>
          </a:p>
          <a:p>
            <a:pPr algn="just"/>
            <a:endParaRPr lang="en-US" altLang="zh-CN" sz="1800" dirty="0"/>
          </a:p>
          <a:p>
            <a:pPr algn="just"/>
            <a:r>
              <a:rPr lang="zh-CN" altLang="en-US" sz="1800" dirty="0"/>
              <a:t>在</a:t>
            </a:r>
            <a:r>
              <a:rPr lang="en-US" altLang="zh-CN" sz="1800" dirty="0"/>
              <a:t>ES</a:t>
            </a:r>
            <a:r>
              <a:rPr lang="zh-CN" altLang="en-US" sz="1800" dirty="0"/>
              <a:t>中需要设置：</a:t>
            </a:r>
            <a:endParaRPr lang="en-US" altLang="zh-CN" sz="1800" dirty="0"/>
          </a:p>
          <a:p>
            <a:pPr marL="285750" indent="-285750" algn="just">
              <a:buFont typeface="Arial" panose="020B0604020202020204" pitchFamily="34" charset="0"/>
              <a:buChar char="•"/>
            </a:pPr>
            <a:r>
              <a:rPr lang="en-US" altLang="zh-CN" sz="1800" dirty="0"/>
              <a:t>fuzziness</a:t>
            </a:r>
            <a:r>
              <a:rPr lang="zh-CN" altLang="en-US" sz="1800" dirty="0"/>
              <a:t>：表示最小编辑距离，小于最小编辑距离的可以模糊搜索到，</a:t>
            </a:r>
            <a:r>
              <a:rPr lang="zh-CN" altLang="en-US" sz="1800" b="1" dirty="0"/>
              <a:t>可设置为</a:t>
            </a:r>
            <a:r>
              <a:rPr lang="en-US" altLang="zh-CN" sz="1800" b="1" dirty="0"/>
              <a:t>AUTO</a:t>
            </a:r>
          </a:p>
          <a:p>
            <a:pPr marL="285750" indent="-285750" algn="just">
              <a:buFont typeface="Arial" panose="020B0604020202020204" pitchFamily="34" charset="0"/>
              <a:buChar char="•"/>
            </a:pPr>
            <a:r>
              <a:rPr lang="en-US" altLang="zh-CN" sz="1800" dirty="0" err="1"/>
              <a:t>prefix_length</a:t>
            </a:r>
            <a:r>
              <a:rPr lang="zh-CN" altLang="en-US" sz="1800" dirty="0"/>
              <a:t>：前边不参与模糊查询的词长度为多少。（例如在查询</a:t>
            </a:r>
            <a:r>
              <a:rPr lang="en-US" altLang="zh-CN" sz="1800" b="1" dirty="0" err="1"/>
              <a:t>footbal</a:t>
            </a:r>
            <a:r>
              <a:rPr lang="zh-CN" altLang="en-US" sz="1800" dirty="0"/>
              <a:t>时，若该参数设为</a:t>
            </a:r>
            <a:r>
              <a:rPr lang="en-US" altLang="zh-CN" sz="1800" dirty="0"/>
              <a:t>3</a:t>
            </a:r>
            <a:r>
              <a:rPr lang="zh-CN" altLang="en-US" sz="1800" dirty="0"/>
              <a:t>，则</a:t>
            </a:r>
            <a:r>
              <a:rPr lang="en-US" altLang="zh-CN" sz="1800" b="1" dirty="0" err="1"/>
              <a:t>foatball</a:t>
            </a:r>
            <a:r>
              <a:rPr lang="zh-CN" altLang="en-US" sz="1800" dirty="0"/>
              <a:t>将不能匹配到）</a:t>
            </a:r>
          </a:p>
          <a:p>
            <a:pPr algn="just"/>
            <a:endParaRPr lang="zh-CN" altLang="en-US" sz="1800" dirty="0"/>
          </a:p>
        </p:txBody>
      </p:sp>
    </p:spTree>
    <p:extLst>
      <p:ext uri="{BB962C8B-B14F-4D97-AF65-F5344CB8AC3E}">
        <p14:creationId xmlns:p14="http://schemas.microsoft.com/office/powerpoint/2010/main" val="1264187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52425"/>
            <a:ext cx="9144000" cy="1138238"/>
          </a:xfrm>
        </p:spPr>
        <p:txBody>
          <a:bodyPr/>
          <a:lstStyle/>
          <a:p>
            <a:r>
              <a:rPr lang="en-US" altLang="zh-CN" dirty="0"/>
              <a:t>2. 5 </a:t>
            </a:r>
            <a:r>
              <a:rPr lang="zh-CN" altLang="en-US" dirty="0"/>
              <a:t>网页搭建</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410075" y="2105025"/>
            <a:ext cx="4895850" cy="2981325"/>
          </a:xfrm>
        </p:spPr>
        <p:txBody>
          <a:bodyPr>
            <a:normAutofit/>
          </a:bodyPr>
          <a:lstStyle/>
          <a:p>
            <a:pPr algn="just"/>
            <a:r>
              <a:rPr lang="en-US" altLang="zh-CN" sz="2800" dirty="0"/>
              <a:t>2.5.1 </a:t>
            </a:r>
            <a:r>
              <a:rPr lang="zh-CN" altLang="en-US" sz="2800" dirty="0"/>
              <a:t>爬虫统计数据</a:t>
            </a:r>
            <a:endParaRPr lang="en-US" altLang="zh-CN" sz="2800" dirty="0"/>
          </a:p>
          <a:p>
            <a:pPr algn="just"/>
            <a:r>
              <a:rPr lang="en-US" altLang="zh-CN" sz="2800" dirty="0"/>
              <a:t>2.5.2 </a:t>
            </a:r>
            <a:r>
              <a:rPr lang="zh-CN" altLang="en-US" sz="2800" dirty="0"/>
              <a:t>热门搜索</a:t>
            </a:r>
            <a:endParaRPr lang="en-US" altLang="zh-CN" sz="2800" dirty="0"/>
          </a:p>
        </p:txBody>
      </p:sp>
    </p:spTree>
    <p:extLst>
      <p:ext uri="{BB962C8B-B14F-4D97-AF65-F5344CB8AC3E}">
        <p14:creationId xmlns:p14="http://schemas.microsoft.com/office/powerpoint/2010/main" val="4032271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97534"/>
            <a:ext cx="9144000" cy="1330905"/>
          </a:xfrm>
        </p:spPr>
        <p:txBody>
          <a:bodyPr/>
          <a:lstStyle/>
          <a:p>
            <a:r>
              <a:rPr lang="en-US" altLang="zh-CN" dirty="0"/>
              <a:t>2.5.1 </a:t>
            </a:r>
            <a:r>
              <a:rPr lang="zh-CN" altLang="en-US" dirty="0"/>
              <a:t>爬虫统计数据</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5052825" y="2057401"/>
            <a:ext cx="6560634" cy="3072161"/>
          </a:xfrm>
        </p:spPr>
        <p:txBody>
          <a:bodyPr>
            <a:normAutofit/>
          </a:bodyPr>
          <a:lstStyle/>
          <a:p>
            <a:pPr algn="just"/>
            <a:r>
              <a:rPr lang="zh-CN" altLang="en-US" sz="1800" dirty="0"/>
              <a:t>每个爬虫在</a:t>
            </a:r>
            <a:r>
              <a:rPr lang="en-US" altLang="zh-CN" sz="1800" dirty="0" err="1"/>
              <a:t>redis</a:t>
            </a:r>
            <a:r>
              <a:rPr lang="zh-CN" altLang="en-US" sz="1800" dirty="0"/>
              <a:t>中维护一个</a:t>
            </a:r>
            <a:r>
              <a:rPr lang="zh-CN" altLang="en-US" sz="1800" dirty="0">
                <a:solidFill>
                  <a:srgbClr val="FF0000"/>
                </a:solidFill>
              </a:rPr>
              <a:t>全局变量</a:t>
            </a:r>
            <a:r>
              <a:rPr lang="zh-CN" altLang="en-US" sz="1800" dirty="0"/>
              <a:t>，每次存储一个数据时就在</a:t>
            </a:r>
            <a:r>
              <a:rPr lang="en-US" altLang="zh-CN" sz="1800" dirty="0" err="1"/>
              <a:t>redis</a:t>
            </a:r>
            <a:r>
              <a:rPr lang="zh-CN" altLang="en-US" sz="1800" dirty="0"/>
              <a:t>中对一个全局变量加</a:t>
            </a:r>
            <a:r>
              <a:rPr lang="en-US" altLang="zh-CN" sz="1800" dirty="0"/>
              <a:t>1</a:t>
            </a:r>
            <a:r>
              <a:rPr lang="zh-CN" altLang="en-US" sz="1800" dirty="0"/>
              <a:t>。</a:t>
            </a:r>
            <a:endParaRPr lang="en-US" altLang="zh-CN" sz="1800" dirty="0"/>
          </a:p>
          <a:p>
            <a:pPr algn="just"/>
            <a:endParaRPr lang="en-US" altLang="zh-CN" sz="1800" dirty="0"/>
          </a:p>
          <a:p>
            <a:pPr algn="just"/>
            <a:r>
              <a:rPr lang="zh-CN" altLang="en-US" sz="1800" dirty="0"/>
              <a:t>最后显示的时候，从</a:t>
            </a:r>
            <a:r>
              <a:rPr lang="en-US" altLang="zh-CN" sz="1800" dirty="0" err="1"/>
              <a:t>redis</a:t>
            </a:r>
            <a:r>
              <a:rPr lang="zh-CN" altLang="en-US" sz="1800" dirty="0"/>
              <a:t>中读取该变变量即可获得统计数据，这样就避免了每次都去检索</a:t>
            </a:r>
          </a:p>
        </p:txBody>
      </p:sp>
      <p:pic>
        <p:nvPicPr>
          <p:cNvPr id="4" name="图片 3">
            <a:extLst>
              <a:ext uri="{FF2B5EF4-FFF2-40B4-BE49-F238E27FC236}">
                <a16:creationId xmlns:a16="http://schemas.microsoft.com/office/drawing/2014/main" id="{9EE07BA2-83AB-4027-BDBA-63E763650B00}"/>
              </a:ext>
            </a:extLst>
          </p:cNvPr>
          <p:cNvPicPr>
            <a:picLocks noChangeAspect="1"/>
          </p:cNvPicPr>
          <p:nvPr/>
        </p:nvPicPr>
        <p:blipFill>
          <a:blip r:embed="rId2"/>
          <a:stretch>
            <a:fillRect/>
          </a:stretch>
        </p:blipFill>
        <p:spPr>
          <a:xfrm>
            <a:off x="1280563" y="1728439"/>
            <a:ext cx="3101866" cy="2159888"/>
          </a:xfrm>
          <a:prstGeom prst="rect">
            <a:avLst/>
          </a:prstGeom>
        </p:spPr>
      </p:pic>
      <p:pic>
        <p:nvPicPr>
          <p:cNvPr id="10248" name="Picture 8" descr="在这里插入图片描述">
            <a:extLst>
              <a:ext uri="{FF2B5EF4-FFF2-40B4-BE49-F238E27FC236}">
                <a16:creationId xmlns:a16="http://schemas.microsoft.com/office/drawing/2014/main" id="{2CCD1916-9F8E-49FE-84F5-6D19DF495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420" y="3888327"/>
            <a:ext cx="6479159" cy="2864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08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543505"/>
            <a:ext cx="9144000" cy="1056695"/>
          </a:xfrm>
        </p:spPr>
        <p:txBody>
          <a:bodyPr/>
          <a:lstStyle/>
          <a:p>
            <a:r>
              <a:rPr lang="en-US" altLang="zh-CN" dirty="0"/>
              <a:t>2.5.2 </a:t>
            </a:r>
            <a:r>
              <a:rPr lang="zh-CN" altLang="en-US" dirty="0"/>
              <a:t>热门搜索</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3352800" y="1773237"/>
            <a:ext cx="8738586" cy="1191905"/>
          </a:xfrm>
        </p:spPr>
        <p:txBody>
          <a:bodyPr>
            <a:normAutofit/>
          </a:bodyPr>
          <a:lstStyle/>
          <a:p>
            <a:pPr algn="l"/>
            <a:r>
              <a:rPr lang="en-US" altLang="zh-CN" sz="2000" dirty="0"/>
              <a:t>Top n</a:t>
            </a:r>
            <a:r>
              <a:rPr lang="zh-CN" altLang="en-US" sz="2000" dirty="0"/>
              <a:t>问题，用</a:t>
            </a:r>
            <a:r>
              <a:rPr lang="en-US" altLang="zh-CN" sz="2000" dirty="0" err="1"/>
              <a:t>redis</a:t>
            </a:r>
            <a:r>
              <a:rPr lang="zh-CN" altLang="en-US" sz="2000" dirty="0"/>
              <a:t>非常简单高效。</a:t>
            </a:r>
            <a:endParaRPr lang="en-US" altLang="zh-CN" sz="2000" dirty="0"/>
          </a:p>
          <a:p>
            <a:pPr algn="l"/>
            <a:r>
              <a:rPr lang="zh-CN" altLang="en-US" sz="2000" dirty="0"/>
              <a:t>利用</a:t>
            </a:r>
            <a:r>
              <a:rPr lang="en-US" altLang="zh-CN" sz="2000" dirty="0" err="1"/>
              <a:t>redis</a:t>
            </a:r>
            <a:r>
              <a:rPr lang="zh-CN" altLang="en-US" sz="2000" dirty="0"/>
              <a:t>中可以排序的列表，每次查询一个关键词时，就将其加到列表中，同时加上相应的分数，最后取得时候按分数排序即可取出热门搜索。</a:t>
            </a:r>
          </a:p>
        </p:txBody>
      </p:sp>
      <p:pic>
        <p:nvPicPr>
          <p:cNvPr id="4" name="图片 3">
            <a:extLst>
              <a:ext uri="{FF2B5EF4-FFF2-40B4-BE49-F238E27FC236}">
                <a16:creationId xmlns:a16="http://schemas.microsoft.com/office/drawing/2014/main" id="{49F9212F-03B9-4F66-A4D4-BB8971F72DE8}"/>
              </a:ext>
            </a:extLst>
          </p:cNvPr>
          <p:cNvPicPr>
            <a:picLocks noChangeAspect="1"/>
          </p:cNvPicPr>
          <p:nvPr/>
        </p:nvPicPr>
        <p:blipFill>
          <a:blip r:embed="rId2"/>
          <a:stretch>
            <a:fillRect/>
          </a:stretch>
        </p:blipFill>
        <p:spPr>
          <a:xfrm>
            <a:off x="407061" y="1600200"/>
            <a:ext cx="2523809" cy="4580952"/>
          </a:xfrm>
          <a:prstGeom prst="rect">
            <a:avLst/>
          </a:prstGeom>
        </p:spPr>
      </p:pic>
      <p:sp>
        <p:nvSpPr>
          <p:cNvPr id="6" name="副标题 2">
            <a:extLst>
              <a:ext uri="{FF2B5EF4-FFF2-40B4-BE49-F238E27FC236}">
                <a16:creationId xmlns:a16="http://schemas.microsoft.com/office/drawing/2014/main" id="{AA215707-59B3-46E1-96C2-812ACFAA65A0}"/>
              </a:ext>
            </a:extLst>
          </p:cNvPr>
          <p:cNvSpPr txBox="1">
            <a:spLocks/>
          </p:cNvSpPr>
          <p:nvPr/>
        </p:nvSpPr>
        <p:spPr>
          <a:xfrm>
            <a:off x="3453414" y="3816580"/>
            <a:ext cx="8738586" cy="11919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dirty="0"/>
              <a:t>至于“我的搜索”，就时单纯利用</a:t>
            </a:r>
            <a:r>
              <a:rPr lang="en-US" altLang="zh-CN" sz="2000" dirty="0"/>
              <a:t>JS</a:t>
            </a:r>
            <a:r>
              <a:rPr lang="zh-CN" altLang="en-US" sz="2000" dirty="0"/>
              <a:t>来生成了。</a:t>
            </a:r>
          </a:p>
        </p:txBody>
      </p:sp>
    </p:spTree>
    <p:extLst>
      <p:ext uri="{BB962C8B-B14F-4D97-AF65-F5344CB8AC3E}">
        <p14:creationId xmlns:p14="http://schemas.microsoft.com/office/powerpoint/2010/main" val="175652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352425"/>
            <a:ext cx="9144000" cy="1138238"/>
          </a:xfrm>
        </p:spPr>
        <p:txBody>
          <a:bodyPr/>
          <a:lstStyle/>
          <a:p>
            <a:r>
              <a:rPr lang="en-US" altLang="zh-CN" dirty="0"/>
              <a:t>2.6 </a:t>
            </a:r>
            <a:r>
              <a:rPr lang="zh-CN" altLang="en-US" dirty="0"/>
              <a:t>其他技术</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4410075" y="2105025"/>
            <a:ext cx="4895850" cy="2981325"/>
          </a:xfrm>
        </p:spPr>
        <p:txBody>
          <a:bodyPr>
            <a:normAutofit/>
          </a:bodyPr>
          <a:lstStyle/>
          <a:p>
            <a:pPr algn="just"/>
            <a:r>
              <a:rPr lang="en-US" altLang="zh-CN" sz="2800" dirty="0"/>
              <a:t>2.6.1 URL</a:t>
            </a:r>
            <a:r>
              <a:rPr lang="zh-CN" altLang="en-US" sz="2800" dirty="0"/>
              <a:t>去重策略</a:t>
            </a:r>
            <a:endParaRPr lang="en-US" altLang="zh-CN" sz="2800" dirty="0"/>
          </a:p>
          <a:p>
            <a:pPr algn="just"/>
            <a:r>
              <a:rPr lang="en-US" altLang="zh-CN" sz="2800" dirty="0"/>
              <a:t>2.6.2 </a:t>
            </a:r>
            <a:r>
              <a:rPr lang="en-US" altLang="zh-CN" sz="2800" dirty="0" err="1"/>
              <a:t>BloomFilter</a:t>
            </a:r>
            <a:r>
              <a:rPr lang="zh-CN" altLang="en-US" sz="2800" dirty="0"/>
              <a:t>使用</a:t>
            </a:r>
            <a:endParaRPr lang="en-US" altLang="zh-CN" sz="2800" dirty="0"/>
          </a:p>
          <a:p>
            <a:pPr algn="just"/>
            <a:endParaRPr lang="en-US" altLang="zh-CN" sz="2800" dirty="0"/>
          </a:p>
        </p:txBody>
      </p:sp>
    </p:spTree>
    <p:extLst>
      <p:ext uri="{BB962C8B-B14F-4D97-AF65-F5344CB8AC3E}">
        <p14:creationId xmlns:p14="http://schemas.microsoft.com/office/powerpoint/2010/main" val="3009317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398494" y="1117838"/>
            <a:ext cx="9144000" cy="1061544"/>
          </a:xfrm>
        </p:spPr>
        <p:txBody>
          <a:bodyPr>
            <a:normAutofit fontScale="90000"/>
          </a:bodyPr>
          <a:lstStyle/>
          <a:p>
            <a:r>
              <a:rPr lang="en-US" altLang="zh-CN" dirty="0"/>
              <a:t>2.6.1 URL</a:t>
            </a:r>
            <a:r>
              <a:rPr lang="zh-CN" altLang="en-US" dirty="0"/>
              <a:t>去重策略</a:t>
            </a:r>
            <a:br>
              <a:rPr lang="en-US" altLang="zh-CN" dirty="0"/>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2895600" y="2344814"/>
            <a:ext cx="9144000" cy="2168371"/>
          </a:xfrm>
        </p:spPr>
        <p:txBody>
          <a:bodyPr>
            <a:normAutofit/>
          </a:bodyPr>
          <a:lstStyle/>
          <a:p>
            <a:pPr marL="342900" indent="-342900" algn="l">
              <a:buFont typeface="Arial" panose="020B0604020202020204" pitchFamily="34" charset="0"/>
              <a:buChar char="•"/>
            </a:pPr>
            <a:r>
              <a:rPr lang="zh-CN" altLang="en-US" sz="2000" dirty="0"/>
              <a:t>将访问过的</a:t>
            </a:r>
            <a:r>
              <a:rPr lang="en-US" altLang="zh-CN" sz="2000" dirty="0"/>
              <a:t>URL</a:t>
            </a:r>
            <a:r>
              <a:rPr lang="zh-CN" altLang="en-US" sz="2000" dirty="0"/>
              <a:t>保存到数据库中；</a:t>
            </a:r>
          </a:p>
          <a:p>
            <a:pPr marL="342900" indent="-342900" algn="l">
              <a:buFont typeface="Arial" panose="020B0604020202020204" pitchFamily="34" charset="0"/>
              <a:buChar char="•"/>
            </a:pPr>
            <a:r>
              <a:rPr lang="zh-CN" altLang="en-US" sz="2000" dirty="0"/>
              <a:t>将访问过的</a:t>
            </a:r>
            <a:r>
              <a:rPr lang="en-US" altLang="zh-CN" sz="2000" dirty="0"/>
              <a:t>URL</a:t>
            </a:r>
            <a:r>
              <a:rPr lang="zh-CN" altLang="en-US" sz="2000" dirty="0"/>
              <a:t>保存到</a:t>
            </a:r>
            <a:r>
              <a:rPr lang="en-US" altLang="zh-CN" sz="2000" dirty="0"/>
              <a:t>set</a:t>
            </a:r>
            <a:r>
              <a:rPr lang="zh-CN" altLang="en-US" sz="2000" dirty="0"/>
              <a:t>中，只需要</a:t>
            </a:r>
            <a:r>
              <a:rPr lang="en-US" altLang="zh-CN" sz="2000" dirty="0"/>
              <a:t>O(1)</a:t>
            </a:r>
            <a:r>
              <a:rPr lang="zh-CN" altLang="en-US" sz="2000" dirty="0"/>
              <a:t>的代价就可以查询</a:t>
            </a:r>
            <a:r>
              <a:rPr lang="en-US" altLang="zh-CN" sz="2000" dirty="0"/>
              <a:t>URL</a:t>
            </a:r>
            <a:r>
              <a:rPr lang="zh-CN" altLang="en-US" sz="2000" dirty="0"/>
              <a:t>；</a:t>
            </a:r>
          </a:p>
          <a:p>
            <a:pPr marL="342900" indent="-342900" algn="l">
              <a:buFont typeface="Arial" panose="020B0604020202020204" pitchFamily="34" charset="0"/>
              <a:buChar char="•"/>
            </a:pPr>
            <a:r>
              <a:rPr lang="en-US" altLang="zh-CN" sz="2000" dirty="0"/>
              <a:t>URL</a:t>
            </a:r>
            <a:r>
              <a:rPr lang="zh-CN" altLang="en-US" sz="2000" dirty="0"/>
              <a:t>经过</a:t>
            </a:r>
            <a:r>
              <a:rPr lang="en-US" altLang="zh-CN" sz="2000" dirty="0"/>
              <a:t>md5</a:t>
            </a:r>
            <a:r>
              <a:rPr lang="zh-CN" altLang="en-US" sz="2000" dirty="0"/>
              <a:t>等方法哈希后保存到</a:t>
            </a:r>
            <a:r>
              <a:rPr lang="en-US" altLang="zh-CN" sz="2000" dirty="0"/>
              <a:t>set</a:t>
            </a:r>
            <a:r>
              <a:rPr lang="zh-CN" altLang="en-US" sz="2000" dirty="0"/>
              <a:t>中</a:t>
            </a:r>
            <a:r>
              <a:rPr lang="en-US" altLang="zh-CN" sz="2000" dirty="0">
                <a:solidFill>
                  <a:srgbClr val="FF0000"/>
                </a:solidFill>
              </a:rPr>
              <a:t>(</a:t>
            </a:r>
            <a:r>
              <a:rPr lang="en-US" altLang="zh-CN" sz="2000" dirty="0" err="1">
                <a:solidFill>
                  <a:srgbClr val="FF0000"/>
                </a:solidFill>
              </a:rPr>
              <a:t>scrapy-redis</a:t>
            </a:r>
            <a:r>
              <a:rPr lang="zh-CN" altLang="en-US" sz="2000" dirty="0">
                <a:solidFill>
                  <a:srgbClr val="FF0000"/>
                </a:solidFill>
              </a:rPr>
              <a:t>默认</a:t>
            </a:r>
            <a:r>
              <a:rPr lang="en-US" altLang="zh-CN" sz="2000" dirty="0">
                <a:solidFill>
                  <a:srgbClr val="FF0000"/>
                </a:solidFill>
              </a:rPr>
              <a:t>)</a:t>
            </a:r>
            <a:endParaRPr lang="zh-CN" altLang="en-US" sz="2000" dirty="0">
              <a:solidFill>
                <a:srgbClr val="FF0000"/>
              </a:solidFill>
            </a:endParaRPr>
          </a:p>
          <a:p>
            <a:pPr marL="342900" indent="-342900" algn="l">
              <a:buFont typeface="Arial" panose="020B0604020202020204" pitchFamily="34" charset="0"/>
              <a:buChar char="•"/>
            </a:pPr>
            <a:r>
              <a:rPr lang="zh-CN" altLang="en-US" sz="2000" dirty="0"/>
              <a:t>用</a:t>
            </a:r>
            <a:r>
              <a:rPr lang="en-US" altLang="zh-CN" sz="2000" dirty="0"/>
              <a:t>bitmap</a:t>
            </a:r>
            <a:r>
              <a:rPr lang="zh-CN" altLang="en-US" sz="2000" dirty="0"/>
              <a:t>方法将访问过的</a:t>
            </a:r>
            <a:r>
              <a:rPr lang="en-US" altLang="zh-CN" sz="2000" dirty="0"/>
              <a:t>URL</a:t>
            </a:r>
            <a:r>
              <a:rPr lang="zh-CN" altLang="en-US" sz="2000" dirty="0"/>
              <a:t>通过</a:t>
            </a:r>
            <a:r>
              <a:rPr lang="en-US" altLang="zh-CN" sz="2000" dirty="0"/>
              <a:t>hash</a:t>
            </a:r>
            <a:r>
              <a:rPr lang="zh-CN" altLang="en-US" sz="2000" dirty="0"/>
              <a:t>函数映射到某一位；</a:t>
            </a:r>
          </a:p>
          <a:p>
            <a:pPr marL="342900" indent="-342900" algn="l">
              <a:buFont typeface="Arial" panose="020B0604020202020204" pitchFamily="34" charset="0"/>
              <a:buChar char="•"/>
            </a:pPr>
            <a:r>
              <a:rPr lang="en-US" altLang="zh-CN" sz="2000" dirty="0" err="1">
                <a:solidFill>
                  <a:srgbClr val="FF0000"/>
                </a:solidFill>
              </a:rPr>
              <a:t>bloomfilter</a:t>
            </a:r>
            <a:r>
              <a:rPr lang="zh-CN" altLang="en-US" sz="2000" dirty="0">
                <a:solidFill>
                  <a:srgbClr val="FF0000"/>
                </a:solidFill>
              </a:rPr>
              <a:t>方法对</a:t>
            </a:r>
            <a:r>
              <a:rPr lang="en-US" altLang="zh-CN" sz="2000" dirty="0">
                <a:solidFill>
                  <a:srgbClr val="FF0000"/>
                </a:solidFill>
              </a:rPr>
              <a:t>bitmap</a:t>
            </a:r>
            <a:r>
              <a:rPr lang="zh-CN" altLang="en-US" sz="2000" dirty="0">
                <a:solidFill>
                  <a:srgbClr val="FF0000"/>
                </a:solidFill>
              </a:rPr>
              <a:t>进行改进，多重</a:t>
            </a:r>
            <a:r>
              <a:rPr lang="en-US" altLang="zh-CN" sz="2000" dirty="0">
                <a:solidFill>
                  <a:srgbClr val="FF0000"/>
                </a:solidFill>
              </a:rPr>
              <a:t>hash</a:t>
            </a:r>
            <a:r>
              <a:rPr lang="zh-CN" altLang="en-US" sz="2000" dirty="0">
                <a:solidFill>
                  <a:srgbClr val="FF0000"/>
                </a:solidFill>
              </a:rPr>
              <a:t>函数降低冲突。</a:t>
            </a:r>
          </a:p>
          <a:p>
            <a:pPr marL="342900" indent="-342900" algn="l">
              <a:buFont typeface="Arial" panose="020B0604020202020204" pitchFamily="34" charset="0"/>
              <a:buChar char="•"/>
            </a:pPr>
            <a:endParaRPr lang="zh-CN" altLang="en-US" sz="1800" dirty="0"/>
          </a:p>
        </p:txBody>
      </p:sp>
    </p:spTree>
    <p:extLst>
      <p:ext uri="{BB962C8B-B14F-4D97-AF65-F5344CB8AC3E}">
        <p14:creationId xmlns:p14="http://schemas.microsoft.com/office/powerpoint/2010/main" val="829675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373080" y="479394"/>
            <a:ext cx="9144000" cy="855540"/>
          </a:xfrm>
        </p:spPr>
        <p:txBody>
          <a:bodyPr>
            <a:normAutofit/>
          </a:bodyPr>
          <a:lstStyle/>
          <a:p>
            <a:r>
              <a:rPr lang="zh-CN" altLang="en-US" sz="4800" dirty="0"/>
              <a:t>集成</a:t>
            </a:r>
            <a:r>
              <a:rPr lang="en-US" altLang="zh-CN" sz="4800" dirty="0"/>
              <a:t>Bloom Filter</a:t>
            </a:r>
            <a:r>
              <a:rPr lang="zh-CN" altLang="en-US" sz="4800" dirty="0"/>
              <a:t>到分布式爬虫中</a:t>
            </a:r>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710214" y="1773238"/>
            <a:ext cx="10866268" cy="756898"/>
          </a:xfrm>
        </p:spPr>
        <p:txBody>
          <a:bodyPr>
            <a:normAutofit/>
          </a:bodyPr>
          <a:lstStyle/>
          <a:p>
            <a:pPr algn="just"/>
            <a:r>
              <a:rPr lang="en-US" altLang="zh-CN" sz="1800" dirty="0" err="1">
                <a:solidFill>
                  <a:srgbClr val="FF0000"/>
                </a:solidFill>
              </a:rPr>
              <a:t>BloomFilter</a:t>
            </a:r>
            <a:r>
              <a:rPr lang="zh-CN" altLang="en-US" sz="1800" dirty="0">
                <a:solidFill>
                  <a:srgbClr val="FF0000"/>
                </a:solidFill>
              </a:rPr>
              <a:t>算法</a:t>
            </a:r>
            <a:r>
              <a:rPr lang="zh-CN" altLang="en-US" sz="1800" dirty="0"/>
              <a:t>：创建一个</a:t>
            </a:r>
            <a:r>
              <a:rPr lang="en-US" altLang="zh-CN" sz="1800" dirty="0"/>
              <a:t>m</a:t>
            </a:r>
            <a:r>
              <a:rPr lang="zh-CN" altLang="en-US" sz="1800" dirty="0"/>
              <a:t>位的</a:t>
            </a:r>
            <a:r>
              <a:rPr lang="en-US" altLang="zh-CN" sz="1800" dirty="0" err="1"/>
              <a:t>BitSet</a:t>
            </a:r>
            <a:r>
              <a:rPr lang="zh-CN" altLang="en-US" sz="1800" dirty="0"/>
              <a:t>，先将所有位初始化为</a:t>
            </a:r>
            <a:r>
              <a:rPr lang="en-US" altLang="zh-CN" sz="1800" dirty="0"/>
              <a:t>0</a:t>
            </a:r>
            <a:r>
              <a:rPr lang="zh-CN" altLang="en-US" sz="1800" dirty="0"/>
              <a:t>，然后选择 </a:t>
            </a:r>
            <a:r>
              <a:rPr lang="en-US" altLang="zh-CN" sz="1800" dirty="0"/>
              <a:t>k </a:t>
            </a:r>
            <a:r>
              <a:rPr lang="zh-CN" altLang="en-US" sz="1800" dirty="0"/>
              <a:t>个不同的哈希函数。第 </a:t>
            </a:r>
            <a:r>
              <a:rPr lang="en-US" altLang="zh-CN" sz="1800" dirty="0" err="1"/>
              <a:t>i</a:t>
            </a:r>
            <a:r>
              <a:rPr lang="en-US" altLang="zh-CN" sz="1800" dirty="0"/>
              <a:t> </a:t>
            </a:r>
            <a:r>
              <a:rPr lang="zh-CN" altLang="en-US" sz="1800" dirty="0"/>
              <a:t>个哈希函数对字符串 </a:t>
            </a:r>
            <a:r>
              <a:rPr lang="en-US" altLang="zh-CN" sz="1800" dirty="0"/>
              <a:t>str </a:t>
            </a:r>
            <a:r>
              <a:rPr lang="zh-CN" altLang="en-US" sz="1800" dirty="0"/>
              <a:t>哈希的结果记为 </a:t>
            </a:r>
            <a:r>
              <a:rPr lang="en-US" altLang="zh-CN" sz="1800" dirty="0"/>
              <a:t>h(</a:t>
            </a:r>
            <a:r>
              <a:rPr lang="en-US" altLang="zh-CN" sz="1800" dirty="0" err="1"/>
              <a:t>i</a:t>
            </a:r>
            <a:r>
              <a:rPr lang="en-US" altLang="zh-CN" sz="1800" dirty="0"/>
              <a:t>, str)</a:t>
            </a:r>
            <a:r>
              <a:rPr lang="zh-CN" altLang="en-US" sz="1800" dirty="0"/>
              <a:t>，且 </a:t>
            </a:r>
            <a:r>
              <a:rPr lang="en-US" altLang="zh-CN" sz="1800" dirty="0"/>
              <a:t>h(</a:t>
            </a:r>
            <a:r>
              <a:rPr lang="en-US" altLang="zh-CN" sz="1800" dirty="0" err="1"/>
              <a:t>i,str</a:t>
            </a:r>
            <a:r>
              <a:rPr lang="en-US" altLang="zh-CN" sz="1800" dirty="0"/>
              <a:t>) </a:t>
            </a:r>
            <a:r>
              <a:rPr lang="zh-CN" altLang="en-US" sz="1800" dirty="0"/>
              <a:t>的范围是 </a:t>
            </a:r>
            <a:r>
              <a:rPr lang="en-US" altLang="zh-CN" sz="1800" dirty="0"/>
              <a:t>0~m-1 </a:t>
            </a:r>
            <a:r>
              <a:rPr lang="zh-CN" altLang="en-US" sz="1800" dirty="0"/>
              <a:t>。</a:t>
            </a:r>
          </a:p>
        </p:txBody>
      </p:sp>
      <p:sp>
        <p:nvSpPr>
          <p:cNvPr id="4" name="文本框 3">
            <a:extLst>
              <a:ext uri="{FF2B5EF4-FFF2-40B4-BE49-F238E27FC236}">
                <a16:creationId xmlns:a16="http://schemas.microsoft.com/office/drawing/2014/main" id="{F4BBA9B4-BA53-4EF6-9714-DBFCFDADA21E}"/>
              </a:ext>
            </a:extLst>
          </p:cNvPr>
          <p:cNvSpPr txBox="1"/>
          <p:nvPr/>
        </p:nvSpPr>
        <p:spPr>
          <a:xfrm>
            <a:off x="461639" y="2599108"/>
            <a:ext cx="3400147" cy="369332"/>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err="1"/>
              <a:t>BloomFIlter</a:t>
            </a:r>
            <a:r>
              <a:rPr lang="zh-CN" altLang="en-US" dirty="0"/>
              <a:t>加入字符串</a:t>
            </a:r>
          </a:p>
        </p:txBody>
      </p:sp>
      <p:pic>
        <p:nvPicPr>
          <p:cNvPr id="5" name="图片 4">
            <a:extLst>
              <a:ext uri="{FF2B5EF4-FFF2-40B4-BE49-F238E27FC236}">
                <a16:creationId xmlns:a16="http://schemas.microsoft.com/office/drawing/2014/main" id="{51C352BE-6BDB-46A8-864B-377D2E485253}"/>
              </a:ext>
            </a:extLst>
          </p:cNvPr>
          <p:cNvPicPr>
            <a:picLocks noChangeAspect="1"/>
          </p:cNvPicPr>
          <p:nvPr/>
        </p:nvPicPr>
        <p:blipFill>
          <a:blip r:embed="rId3"/>
          <a:stretch>
            <a:fillRect/>
          </a:stretch>
        </p:blipFill>
        <p:spPr>
          <a:xfrm>
            <a:off x="316917" y="3258386"/>
            <a:ext cx="5826431" cy="2422162"/>
          </a:xfrm>
          <a:prstGeom prst="rect">
            <a:avLst/>
          </a:prstGeom>
        </p:spPr>
      </p:pic>
      <p:sp>
        <p:nvSpPr>
          <p:cNvPr id="6" name="文本框 5">
            <a:extLst>
              <a:ext uri="{FF2B5EF4-FFF2-40B4-BE49-F238E27FC236}">
                <a16:creationId xmlns:a16="http://schemas.microsoft.com/office/drawing/2014/main" id="{FA9C15F4-FC82-42FA-A32A-91FBA9050CCA}"/>
              </a:ext>
            </a:extLst>
          </p:cNvPr>
          <p:cNvSpPr txBox="1"/>
          <p:nvPr/>
        </p:nvSpPr>
        <p:spPr>
          <a:xfrm>
            <a:off x="484721" y="5970494"/>
            <a:ext cx="5611279" cy="369332"/>
          </a:xfrm>
          <a:prstGeom prst="rect">
            <a:avLst/>
          </a:prstGeom>
          <a:noFill/>
        </p:spPr>
        <p:txBody>
          <a:bodyPr wrap="square" rtlCol="0">
            <a:spAutoFit/>
          </a:bodyPr>
          <a:lstStyle/>
          <a:p>
            <a:r>
              <a:rPr lang="zh-CN" altLang="en-US" dirty="0"/>
              <a:t>这样字符串</a:t>
            </a:r>
            <a:r>
              <a:rPr lang="en-US" altLang="zh-CN" dirty="0"/>
              <a:t>str</a:t>
            </a:r>
            <a:r>
              <a:rPr lang="zh-CN" altLang="en-US" dirty="0"/>
              <a:t>映射到了</a:t>
            </a:r>
            <a:r>
              <a:rPr lang="en-US" altLang="zh-CN" dirty="0" err="1"/>
              <a:t>BitSet</a:t>
            </a:r>
            <a:r>
              <a:rPr lang="zh-CN" altLang="en-US" dirty="0"/>
              <a:t>中的</a:t>
            </a:r>
            <a:r>
              <a:rPr lang="en-US" altLang="zh-CN" dirty="0"/>
              <a:t>k</a:t>
            </a:r>
            <a:r>
              <a:rPr lang="zh-CN" altLang="en-US" dirty="0"/>
              <a:t>个二进制位了。</a:t>
            </a:r>
          </a:p>
        </p:txBody>
      </p:sp>
      <p:sp>
        <p:nvSpPr>
          <p:cNvPr id="7" name="文本框 6">
            <a:extLst>
              <a:ext uri="{FF2B5EF4-FFF2-40B4-BE49-F238E27FC236}">
                <a16:creationId xmlns:a16="http://schemas.microsoft.com/office/drawing/2014/main" id="{37F4EE9D-2D8B-4EEC-9D28-6D5ACE26FBB0}"/>
              </a:ext>
            </a:extLst>
          </p:cNvPr>
          <p:cNvSpPr txBox="1"/>
          <p:nvPr/>
        </p:nvSpPr>
        <p:spPr>
          <a:xfrm>
            <a:off x="5835181" y="2524929"/>
            <a:ext cx="3400147" cy="369332"/>
          </a:xfrm>
          <a:prstGeom prst="rect">
            <a:avLst/>
          </a:prstGeom>
          <a:noFill/>
        </p:spPr>
        <p:txBody>
          <a:bodyPr wrap="square" rtlCol="0">
            <a:spAutoFit/>
          </a:bodyPr>
          <a:lstStyle/>
          <a:p>
            <a:r>
              <a:rPr lang="zh-CN" altLang="en-US" dirty="0"/>
              <a:t>（</a:t>
            </a:r>
            <a:r>
              <a:rPr lang="en-US" altLang="zh-CN" dirty="0"/>
              <a:t>2</a:t>
            </a:r>
            <a:r>
              <a:rPr lang="zh-CN" altLang="en-US" dirty="0"/>
              <a:t>）检测字符串是否重复</a:t>
            </a:r>
          </a:p>
        </p:txBody>
      </p:sp>
      <p:pic>
        <p:nvPicPr>
          <p:cNvPr id="8" name="图片 7">
            <a:extLst>
              <a:ext uri="{FF2B5EF4-FFF2-40B4-BE49-F238E27FC236}">
                <a16:creationId xmlns:a16="http://schemas.microsoft.com/office/drawing/2014/main" id="{347ED2F6-FC06-45E6-8D58-0D44F5382A9E}"/>
              </a:ext>
            </a:extLst>
          </p:cNvPr>
          <p:cNvPicPr>
            <a:picLocks noChangeAspect="1"/>
          </p:cNvPicPr>
          <p:nvPr/>
        </p:nvPicPr>
        <p:blipFill>
          <a:blip r:embed="rId4"/>
          <a:stretch>
            <a:fillRect/>
          </a:stretch>
        </p:blipFill>
        <p:spPr>
          <a:xfrm>
            <a:off x="6270638" y="3112883"/>
            <a:ext cx="5731419" cy="2633493"/>
          </a:xfrm>
          <a:prstGeom prst="rect">
            <a:avLst/>
          </a:prstGeom>
        </p:spPr>
      </p:pic>
      <p:sp>
        <p:nvSpPr>
          <p:cNvPr id="9" name="文本框 8">
            <a:extLst>
              <a:ext uri="{FF2B5EF4-FFF2-40B4-BE49-F238E27FC236}">
                <a16:creationId xmlns:a16="http://schemas.microsoft.com/office/drawing/2014/main" id="{6064912C-1DB9-4C8D-A33B-30DEFD952C78}"/>
              </a:ext>
            </a:extLst>
          </p:cNvPr>
          <p:cNvSpPr txBox="1"/>
          <p:nvPr/>
        </p:nvSpPr>
        <p:spPr>
          <a:xfrm>
            <a:off x="5835181" y="6061279"/>
            <a:ext cx="6602332" cy="338554"/>
          </a:xfrm>
          <a:prstGeom prst="rect">
            <a:avLst/>
          </a:prstGeom>
          <a:noFill/>
        </p:spPr>
        <p:txBody>
          <a:bodyPr wrap="square" rtlCol="0">
            <a:spAutoFit/>
          </a:bodyPr>
          <a:lstStyle/>
          <a:p>
            <a:r>
              <a:rPr lang="zh-CN" altLang="en-US" sz="1600" dirty="0"/>
              <a:t>若判断</a:t>
            </a:r>
            <a:r>
              <a:rPr lang="en-US" altLang="zh-CN" sz="1600" dirty="0" err="1"/>
              <a:t>url</a:t>
            </a:r>
            <a:r>
              <a:rPr lang="zh-CN" altLang="en-US" sz="1600" dirty="0"/>
              <a:t>未重复一定不会出错；判断</a:t>
            </a:r>
            <a:r>
              <a:rPr lang="en-US" altLang="zh-CN" sz="1600" dirty="0" err="1"/>
              <a:t>url</a:t>
            </a:r>
            <a:r>
              <a:rPr lang="zh-CN" altLang="en-US" sz="1600" dirty="0"/>
              <a:t>已重复，会有很小的概率出错。</a:t>
            </a:r>
          </a:p>
        </p:txBody>
      </p:sp>
    </p:spTree>
    <p:extLst>
      <p:ext uri="{BB962C8B-B14F-4D97-AF65-F5344CB8AC3E}">
        <p14:creationId xmlns:p14="http://schemas.microsoft.com/office/powerpoint/2010/main" val="3856582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647825" y="544513"/>
            <a:ext cx="9144000" cy="1309688"/>
          </a:xfrm>
        </p:spPr>
        <p:txBody>
          <a:bodyPr/>
          <a:lstStyle/>
          <a:p>
            <a:r>
              <a:rPr lang="en-US" altLang="zh-CN" dirty="0"/>
              <a:t>3 </a:t>
            </a:r>
            <a:r>
              <a:rPr lang="zh-CN" altLang="en-US" dirty="0"/>
              <a:t>系统展示</a:t>
            </a:r>
          </a:p>
        </p:txBody>
      </p:sp>
      <p:sp>
        <p:nvSpPr>
          <p:cNvPr id="4" name="文本框 3">
            <a:extLst>
              <a:ext uri="{FF2B5EF4-FFF2-40B4-BE49-F238E27FC236}">
                <a16:creationId xmlns:a16="http://schemas.microsoft.com/office/drawing/2014/main" id="{09946B40-669E-4559-B32F-3486ADAAFA81}"/>
              </a:ext>
            </a:extLst>
          </p:cNvPr>
          <p:cNvSpPr txBox="1"/>
          <p:nvPr/>
        </p:nvSpPr>
        <p:spPr>
          <a:xfrm>
            <a:off x="1900518" y="4473387"/>
            <a:ext cx="9332259" cy="646331"/>
          </a:xfrm>
          <a:prstGeom prst="rect">
            <a:avLst/>
          </a:prstGeom>
          <a:noFill/>
        </p:spPr>
        <p:txBody>
          <a:bodyPr wrap="square" rtlCol="0">
            <a:spAutoFit/>
          </a:bodyPr>
          <a:lstStyle/>
          <a:p>
            <a:r>
              <a:rPr lang="zh-CN" altLang="en-US" dirty="0"/>
              <a:t>系统完整代码，已上传到我的</a:t>
            </a:r>
            <a:r>
              <a:rPr lang="en-US" altLang="zh-CN" dirty="0"/>
              <a:t>GitHub</a:t>
            </a:r>
            <a:r>
              <a:rPr lang="zh-CN" altLang="en-US" dirty="0"/>
              <a:t>上了：</a:t>
            </a:r>
            <a:r>
              <a:rPr lang="en-US" altLang="zh-CN" dirty="0">
                <a:hlinkClick r:id="rId2"/>
              </a:rPr>
              <a:t>https://github.com/LetheSec/ArticleSpider</a:t>
            </a:r>
            <a:endParaRPr lang="en-US" altLang="zh-CN" dirty="0"/>
          </a:p>
          <a:p>
            <a:endParaRPr lang="en-US" altLang="zh-CN" dirty="0"/>
          </a:p>
        </p:txBody>
      </p:sp>
    </p:spTree>
    <p:extLst>
      <p:ext uri="{BB962C8B-B14F-4D97-AF65-F5344CB8AC3E}">
        <p14:creationId xmlns:p14="http://schemas.microsoft.com/office/powerpoint/2010/main" val="259320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9E67762-EF38-41E7-859D-77F6E42D2487}"/>
              </a:ext>
            </a:extLst>
          </p:cNvPr>
          <p:cNvPicPr>
            <a:picLocks noChangeAspect="1"/>
          </p:cNvPicPr>
          <p:nvPr/>
        </p:nvPicPr>
        <p:blipFill>
          <a:blip r:embed="rId3"/>
          <a:stretch>
            <a:fillRect/>
          </a:stretch>
        </p:blipFill>
        <p:spPr>
          <a:xfrm>
            <a:off x="6413774" y="1068600"/>
            <a:ext cx="5261630" cy="3300757"/>
          </a:xfrm>
          <a:prstGeom prst="rect">
            <a:avLst/>
          </a:prstGeom>
        </p:spPr>
      </p:pic>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472697" y="346230"/>
            <a:ext cx="10747900" cy="2095129"/>
          </a:xfrm>
        </p:spPr>
        <p:txBody>
          <a:bodyPr>
            <a:normAutofit fontScale="90000"/>
          </a:bodyPr>
          <a:lstStyle/>
          <a:p>
            <a:r>
              <a:rPr lang="en-US" altLang="zh-CN" dirty="0"/>
              <a:t>1.1 </a:t>
            </a:r>
            <a:r>
              <a:rPr lang="zh-CN" altLang="en-US" dirty="0"/>
              <a:t>爬虫方式</a:t>
            </a:r>
            <a:r>
              <a:rPr lang="en-US" altLang="zh-CN" dirty="0"/>
              <a:t>(</a:t>
            </a:r>
            <a:r>
              <a:rPr lang="en-US" altLang="zh-CN" dirty="0" err="1"/>
              <a:t>Scrapy</a:t>
            </a:r>
            <a:r>
              <a:rPr lang="en-US" altLang="zh-CN" dirty="0"/>
              <a:t>)</a:t>
            </a:r>
            <a:br>
              <a:rPr lang="en-US" altLang="zh-CN" dirty="0"/>
            </a:br>
            <a:br>
              <a:rPr lang="en-US" altLang="zh-CN" dirty="0">
                <a:latin typeface="Times New Roman" panose="02020603050405020304" pitchFamily="18" charset="0"/>
                <a:cs typeface="Times New Roman" panose="02020603050405020304" pitchFamily="18" charset="0"/>
              </a:rPr>
            </a:b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949014" y="4063050"/>
            <a:ext cx="7163420" cy="2448720"/>
          </a:xfrm>
        </p:spPr>
        <p:txBody>
          <a:bodyPr>
            <a:normAutofit fontScale="92500" lnSpcReduction="20000"/>
          </a:bodyPr>
          <a:lstStyle/>
          <a:p>
            <a:pPr marL="342900"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requests </a:t>
            </a:r>
            <a:r>
              <a:rPr lang="zh-CN" altLang="en-US" dirty="0">
                <a:latin typeface="宋体" panose="02010600030101010101" pitchFamily="2" charset="-122"/>
                <a:ea typeface="宋体" panose="02010600030101010101" pitchFamily="2" charset="-122"/>
              </a:rPr>
              <a:t>和 </a:t>
            </a:r>
            <a:r>
              <a:rPr lang="en-US" altLang="zh-CN" dirty="0" err="1">
                <a:latin typeface="宋体" panose="02010600030101010101" pitchFamily="2" charset="-122"/>
                <a:ea typeface="宋体" panose="02010600030101010101" pitchFamily="2" charset="-122"/>
              </a:rPr>
              <a:t>beautifulsoup</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都是库，</a:t>
            </a:r>
            <a:r>
              <a:rPr lang="en-US" altLang="zh-CN" dirty="0" err="1">
                <a:latin typeface="宋体" panose="02010600030101010101" pitchFamily="2" charset="-122"/>
                <a:ea typeface="宋体" panose="02010600030101010101" pitchFamily="2" charset="-122"/>
              </a:rPr>
              <a:t>scrapy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是框架。</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scrapy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框架中可以加入</a:t>
            </a:r>
            <a:r>
              <a:rPr lang="en-US" altLang="zh-CN" dirty="0">
                <a:latin typeface="宋体" panose="02010600030101010101" pitchFamily="2" charset="-122"/>
                <a:ea typeface="宋体" panose="02010600030101010101" pitchFamily="2" charset="-122"/>
              </a:rPr>
              <a:t>requests </a:t>
            </a:r>
            <a:r>
              <a:rPr lang="zh-CN" altLang="en-US" dirty="0">
                <a:latin typeface="宋体" panose="02010600030101010101" pitchFamily="2" charset="-122"/>
                <a:ea typeface="宋体" panose="02010600030101010101" pitchFamily="2" charset="-122"/>
              </a:rPr>
              <a:t>和 </a:t>
            </a:r>
            <a:r>
              <a:rPr lang="en-US" altLang="zh-CN" dirty="0" err="1">
                <a:latin typeface="宋体" panose="02010600030101010101" pitchFamily="2" charset="-122"/>
                <a:ea typeface="宋体" panose="02010600030101010101" pitchFamily="2" charset="-122"/>
              </a:rPr>
              <a:t>beautifulsoup</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scrapy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方便扩展，提供了很多内置的功能。</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scrapy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基于 </a:t>
            </a:r>
            <a:r>
              <a:rPr lang="en-US" altLang="zh-CN" dirty="0">
                <a:latin typeface="宋体" panose="02010600030101010101" pitchFamily="2" charset="-122"/>
                <a:ea typeface="宋体" panose="02010600030101010101" pitchFamily="2" charset="-122"/>
              </a:rPr>
              <a:t>twisted</a:t>
            </a:r>
            <a:r>
              <a:rPr lang="zh-CN" altLang="en-US" dirty="0">
                <a:latin typeface="宋体" panose="02010600030101010101" pitchFamily="2" charset="-122"/>
                <a:ea typeface="宋体" panose="02010600030101010101" pitchFamily="2" charset="-122"/>
              </a:rPr>
              <a:t>，异步进行操作，性能是最大优势。</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dirty="0" err="1">
                <a:latin typeface="宋体" panose="02010600030101010101" pitchFamily="2" charset="-122"/>
                <a:ea typeface="宋体" panose="02010600030101010101" pitchFamily="2" charset="-122"/>
                <a:cs typeface="Times New Roman" panose="02020603050405020304" pitchFamily="18" charset="0"/>
              </a:rPr>
              <a:t>scrapy</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内置的 </a:t>
            </a:r>
            <a:r>
              <a:rPr lang="en-US" altLang="zh-CN" dirty="0" err="1">
                <a:latin typeface="宋体" panose="02010600030101010101" pitchFamily="2" charset="-122"/>
                <a:ea typeface="宋体" panose="02010600030101010101" pitchFamily="2" charset="-122"/>
                <a:cs typeface="Times New Roman" panose="02020603050405020304" pitchFamily="18" charset="0"/>
              </a:rPr>
              <a:t>css</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和 </a:t>
            </a:r>
            <a:r>
              <a:rPr lang="en-US" altLang="zh-CN" dirty="0" err="1">
                <a:latin typeface="宋体" panose="02010600030101010101" pitchFamily="2" charset="-122"/>
                <a:ea typeface="宋体" panose="02010600030101010101" pitchFamily="2" charset="-122"/>
                <a:cs typeface="Times New Roman" panose="02020603050405020304" pitchFamily="18" charset="0"/>
              </a:rPr>
              <a:t>xpath</a:t>
            </a:r>
            <a:r>
              <a:rPr lang="zh-CN" altLang="en-US" dirty="0">
                <a:latin typeface="宋体" panose="02010600030101010101" pitchFamily="2" charset="-122"/>
                <a:ea typeface="宋体" panose="02010600030101010101" pitchFamily="2" charset="-122"/>
                <a:cs typeface="Times New Roman" panose="02020603050405020304" pitchFamily="18" charset="0"/>
              </a:rPr>
              <a:t>的</a:t>
            </a:r>
            <a:r>
              <a:rPr lang="en-US" altLang="zh-CN" dirty="0">
                <a:latin typeface="宋体" panose="02010600030101010101" pitchFamily="2" charset="-122"/>
                <a:ea typeface="宋体" panose="02010600030101010101" pitchFamily="2" charset="-122"/>
                <a:cs typeface="Times New Roman" panose="02020603050405020304" pitchFamily="18" charset="0"/>
              </a:rPr>
              <a:t>selector </a:t>
            </a:r>
            <a:r>
              <a:rPr lang="zh-CN" altLang="en-US" dirty="0">
                <a:latin typeface="宋体" panose="02010600030101010101" pitchFamily="2" charset="-122"/>
                <a:ea typeface="宋体" panose="02010600030101010101" pitchFamily="2" charset="-122"/>
                <a:cs typeface="Times New Roman" panose="02020603050405020304" pitchFamily="18" charset="0"/>
              </a:rPr>
              <a:t>非常方便，</a:t>
            </a:r>
            <a:r>
              <a:rPr lang="en-US" altLang="zh-CN" dirty="0" err="1">
                <a:latin typeface="宋体" panose="02010600030101010101" pitchFamily="2" charset="-122"/>
                <a:ea typeface="宋体" panose="02010600030101010101" pitchFamily="2" charset="-122"/>
                <a:cs typeface="Times New Roman" panose="02020603050405020304" pitchFamily="18" charset="0"/>
              </a:rPr>
              <a:t>beautifulsoup</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最大的缺点就是慢。</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A4210966-10F0-4E54-A542-FFF5E71AAB36}"/>
              </a:ext>
            </a:extLst>
          </p:cNvPr>
          <p:cNvSpPr txBox="1"/>
          <p:nvPr/>
        </p:nvSpPr>
        <p:spPr>
          <a:xfrm>
            <a:off x="516596" y="1625751"/>
            <a:ext cx="4660776" cy="1631216"/>
          </a:xfrm>
          <a:prstGeom prst="rect">
            <a:avLst/>
          </a:prstGeom>
          <a:noFill/>
        </p:spPr>
        <p:txBody>
          <a:bodyPr wrap="square" rtlCol="0">
            <a:spAutoFit/>
          </a:bodyPr>
          <a:lstStyle/>
          <a:p>
            <a:pPr algn="ctr"/>
            <a:r>
              <a:rPr lang="en-US" altLang="zh-CN" sz="2800" dirty="0" err="1">
                <a:latin typeface="Times New Roman" panose="02020603050405020304" pitchFamily="18" charset="0"/>
                <a:cs typeface="Times New Roman" panose="02020603050405020304" pitchFamily="18" charset="0"/>
              </a:rPr>
              <a:t>Scrapy</a:t>
            </a:r>
            <a:r>
              <a:rPr lang="en-US" altLang="zh-CN" sz="2800" dirty="0">
                <a:latin typeface="Times New Roman" panose="02020603050405020304" pitchFamily="18" charset="0"/>
                <a:cs typeface="Times New Roman" panose="02020603050405020304" pitchFamily="18" charset="0"/>
              </a:rPr>
              <a:t> </a:t>
            </a:r>
            <a:br>
              <a:rPr lang="en-US" altLang="zh-CN" sz="2800" dirty="0">
                <a:latin typeface="Times New Roman" panose="02020603050405020304" pitchFamily="18" charset="0"/>
                <a:cs typeface="Times New Roman" panose="02020603050405020304" pitchFamily="18" charset="0"/>
              </a:rPr>
            </a:br>
            <a:r>
              <a:rPr lang="en-US" altLang="zh-CN" sz="4400" b="1" dirty="0">
                <a:solidFill>
                  <a:srgbClr val="FF0000"/>
                </a:solidFill>
                <a:latin typeface="Times New Roman" panose="02020603050405020304" pitchFamily="18" charset="0"/>
                <a:cs typeface="Times New Roman" panose="02020603050405020304" pitchFamily="18" charset="0"/>
              </a:rPr>
              <a:t>vs</a:t>
            </a:r>
            <a:r>
              <a:rPr lang="en-US" altLang="zh-CN" sz="2800" b="1" dirty="0">
                <a:latin typeface="Times New Roman" panose="02020603050405020304" pitchFamily="18" charset="0"/>
                <a:cs typeface="Times New Roman" panose="02020603050405020304" pitchFamily="18" charset="0"/>
              </a:rPr>
              <a:t> </a:t>
            </a:r>
            <a:br>
              <a:rPr lang="en-US" altLang="zh-CN" sz="2800" b="1"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requests + </a:t>
            </a:r>
            <a:r>
              <a:rPr lang="en-US" altLang="zh-CN" sz="2800" dirty="0" err="1">
                <a:latin typeface="Times New Roman" panose="02020603050405020304" pitchFamily="18" charset="0"/>
                <a:cs typeface="Times New Roman" panose="02020603050405020304" pitchFamily="18" charset="0"/>
              </a:rPr>
              <a:t>beautifulsoup</a:t>
            </a:r>
            <a:endParaRPr lang="zh-CN" altLang="en-US" sz="2800" dirty="0"/>
          </a:p>
        </p:txBody>
      </p:sp>
    </p:spTree>
    <p:extLst>
      <p:ext uri="{BB962C8B-B14F-4D97-AF65-F5344CB8AC3E}">
        <p14:creationId xmlns:p14="http://schemas.microsoft.com/office/powerpoint/2010/main" val="304524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310936" y="346228"/>
            <a:ext cx="9144000" cy="988705"/>
          </a:xfrm>
        </p:spPr>
        <p:txBody>
          <a:bodyPr/>
          <a:lstStyle/>
          <a:p>
            <a:r>
              <a:rPr lang="en-US" altLang="zh-CN" dirty="0"/>
              <a:t>1.2 </a:t>
            </a:r>
            <a:r>
              <a:rPr lang="zh-CN" altLang="en-US" dirty="0"/>
              <a:t>数据存储</a:t>
            </a:r>
            <a:r>
              <a:rPr lang="en-US" altLang="zh-CN" dirty="0"/>
              <a:t>(MySQL)</a:t>
            </a: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511945" y="1731146"/>
            <a:ext cx="3669437" cy="4332303"/>
          </a:xfrm>
        </p:spPr>
        <p:txBody>
          <a:bodyPr>
            <a:normAutofit/>
          </a:bodyPr>
          <a:lstStyle/>
          <a:p>
            <a:pPr algn="l"/>
            <a:r>
              <a:rPr lang="zh-CN" altLang="en-US" sz="2000" dirty="0"/>
              <a:t>我们要爬取的数据至少包括：</a:t>
            </a:r>
            <a:endParaRPr lang="en-US" altLang="zh-CN" sz="2000" dirty="0"/>
          </a:p>
          <a:p>
            <a:pPr marL="342900" indent="-342900" algn="l">
              <a:buFont typeface="Arial" panose="020B0604020202020204" pitchFamily="34" charset="0"/>
              <a:buChar char="•"/>
            </a:pPr>
            <a:r>
              <a:rPr lang="zh-CN" altLang="en-US" sz="2000" dirty="0"/>
              <a:t>文章题目</a:t>
            </a:r>
            <a:endParaRPr lang="en-US" altLang="zh-CN" sz="2000" dirty="0"/>
          </a:p>
          <a:p>
            <a:pPr marL="342900" indent="-342900" algn="l">
              <a:buFont typeface="Arial" panose="020B0604020202020204" pitchFamily="34" charset="0"/>
              <a:buChar char="•"/>
            </a:pPr>
            <a:r>
              <a:rPr lang="zh-CN" altLang="en-US" sz="2000" dirty="0"/>
              <a:t>文章内容</a:t>
            </a:r>
            <a:endParaRPr lang="en-US" altLang="zh-CN" sz="2000" dirty="0"/>
          </a:p>
          <a:p>
            <a:pPr marL="342900" indent="-342900" algn="l">
              <a:buFont typeface="Arial" panose="020B0604020202020204" pitchFamily="34" charset="0"/>
              <a:buChar char="•"/>
            </a:pPr>
            <a:r>
              <a:rPr lang="zh-CN" altLang="en-US" sz="2000" dirty="0"/>
              <a:t>文章连接</a:t>
            </a:r>
            <a:endParaRPr lang="en-US" altLang="zh-CN" sz="2000" dirty="0"/>
          </a:p>
          <a:p>
            <a:pPr marL="342900" indent="-342900" algn="l">
              <a:buFont typeface="Arial" panose="020B0604020202020204" pitchFamily="34" charset="0"/>
              <a:buChar char="•"/>
            </a:pPr>
            <a:r>
              <a:rPr lang="zh-CN" altLang="en-US" sz="2000" dirty="0"/>
              <a:t>文章标签</a:t>
            </a:r>
            <a:endParaRPr lang="en-US" altLang="zh-CN" sz="2000" dirty="0"/>
          </a:p>
          <a:p>
            <a:pPr marL="342900" indent="-342900" algn="l">
              <a:buFont typeface="Arial" panose="020B0604020202020204" pitchFamily="34" charset="0"/>
              <a:buChar char="•"/>
            </a:pPr>
            <a:r>
              <a:rPr lang="zh-CN" altLang="en-US" sz="2000" dirty="0"/>
              <a:t>作者</a:t>
            </a:r>
            <a:endParaRPr lang="en-US" altLang="zh-CN" sz="2000" dirty="0"/>
          </a:p>
          <a:p>
            <a:pPr marL="342900" indent="-342900" algn="l">
              <a:buFont typeface="Arial" panose="020B0604020202020204" pitchFamily="34" charset="0"/>
              <a:buChar char="•"/>
            </a:pPr>
            <a:r>
              <a:rPr lang="zh-CN" altLang="en-US" sz="2000" dirty="0"/>
              <a:t>发表时间</a:t>
            </a:r>
            <a:endParaRPr lang="en-US" altLang="zh-CN" sz="2000" dirty="0"/>
          </a:p>
          <a:p>
            <a:pPr marL="342900" indent="-342900" algn="l">
              <a:buFont typeface="Arial" panose="020B0604020202020204" pitchFamily="34" charset="0"/>
              <a:buChar char="•"/>
            </a:pPr>
            <a:r>
              <a:rPr lang="zh-CN" altLang="en-US" sz="2000" dirty="0"/>
              <a:t>访问量</a:t>
            </a:r>
            <a:endParaRPr lang="en-US" altLang="zh-CN" sz="2000" dirty="0"/>
          </a:p>
          <a:p>
            <a:pPr marL="342900" indent="-342900" algn="l">
              <a:buFont typeface="Arial" panose="020B0604020202020204" pitchFamily="34" charset="0"/>
              <a:buChar char="•"/>
            </a:pPr>
            <a:r>
              <a:rPr lang="zh-CN" altLang="en-US" sz="2000" dirty="0"/>
              <a:t>封面图</a:t>
            </a:r>
            <a:endParaRPr lang="en-US" altLang="zh-CN" sz="2000" dirty="0"/>
          </a:p>
          <a:p>
            <a:pPr marL="342900" indent="-342900" algn="l">
              <a:buFont typeface="Arial" panose="020B0604020202020204" pitchFamily="34" charset="0"/>
              <a:buChar char="•"/>
            </a:pPr>
            <a:r>
              <a:rPr lang="en-US" altLang="zh-CN" sz="2000" dirty="0"/>
              <a:t>…</a:t>
            </a:r>
          </a:p>
          <a:p>
            <a:endParaRPr lang="zh-CN" altLang="en-US" dirty="0"/>
          </a:p>
        </p:txBody>
      </p:sp>
      <p:sp>
        <p:nvSpPr>
          <p:cNvPr id="4" name="文本框 3">
            <a:extLst>
              <a:ext uri="{FF2B5EF4-FFF2-40B4-BE49-F238E27FC236}">
                <a16:creationId xmlns:a16="http://schemas.microsoft.com/office/drawing/2014/main" id="{A51E4EBD-D72F-4EAE-B215-2303D9B5AB9A}"/>
              </a:ext>
            </a:extLst>
          </p:cNvPr>
          <p:cNvSpPr txBox="1"/>
          <p:nvPr/>
        </p:nvSpPr>
        <p:spPr>
          <a:xfrm>
            <a:off x="4181382" y="1672285"/>
            <a:ext cx="6754430" cy="4247317"/>
          </a:xfrm>
          <a:prstGeom prst="rect">
            <a:avLst/>
          </a:prstGeom>
          <a:noFill/>
        </p:spPr>
        <p:txBody>
          <a:bodyPr wrap="square" rtlCol="0">
            <a:spAutoFit/>
          </a:bodyPr>
          <a:lstStyle/>
          <a:p>
            <a:r>
              <a:rPr lang="zh-CN" altLang="en-US" dirty="0"/>
              <a:t>使用</a:t>
            </a:r>
            <a:r>
              <a:rPr lang="en-US" altLang="zh-CN" dirty="0">
                <a:solidFill>
                  <a:srgbClr val="FF0000"/>
                </a:solidFill>
              </a:rPr>
              <a:t>MySQL</a:t>
            </a:r>
            <a:r>
              <a:rPr lang="zh-CN" altLang="en-US" dirty="0"/>
              <a:t>对爬取下来的数据进行长期稳定的存储，利用</a:t>
            </a:r>
            <a:r>
              <a:rPr lang="en-US" altLang="zh-CN" dirty="0" err="1"/>
              <a:t>scrapy</a:t>
            </a:r>
            <a:r>
              <a:rPr lang="zh-CN" altLang="en-US" dirty="0"/>
              <a:t>可以异步进行数据的存储。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99BA9D28-1F12-42ED-918B-7F3BE66B09C1}"/>
              </a:ext>
            </a:extLst>
          </p:cNvPr>
          <p:cNvPicPr>
            <a:picLocks noChangeAspect="1"/>
          </p:cNvPicPr>
          <p:nvPr/>
        </p:nvPicPr>
        <p:blipFill>
          <a:blip r:embed="rId3"/>
          <a:stretch>
            <a:fillRect/>
          </a:stretch>
        </p:blipFill>
        <p:spPr>
          <a:xfrm>
            <a:off x="2865464" y="2363073"/>
            <a:ext cx="9028796" cy="2822642"/>
          </a:xfrm>
          <a:prstGeom prst="rect">
            <a:avLst/>
          </a:prstGeom>
        </p:spPr>
      </p:pic>
      <p:pic>
        <p:nvPicPr>
          <p:cNvPr id="6" name="图片 5">
            <a:extLst>
              <a:ext uri="{FF2B5EF4-FFF2-40B4-BE49-F238E27FC236}">
                <a16:creationId xmlns:a16="http://schemas.microsoft.com/office/drawing/2014/main" id="{AD82254E-DC9A-4C26-872B-F4A855F74BDD}"/>
              </a:ext>
            </a:extLst>
          </p:cNvPr>
          <p:cNvPicPr>
            <a:picLocks noChangeAspect="1"/>
          </p:cNvPicPr>
          <p:nvPr/>
        </p:nvPicPr>
        <p:blipFill>
          <a:blip r:embed="rId4"/>
          <a:stretch>
            <a:fillRect/>
          </a:stretch>
        </p:blipFill>
        <p:spPr>
          <a:xfrm>
            <a:off x="2865464" y="5239824"/>
            <a:ext cx="9100540" cy="1455552"/>
          </a:xfrm>
          <a:prstGeom prst="rect">
            <a:avLst/>
          </a:prstGeom>
        </p:spPr>
      </p:pic>
    </p:spTree>
    <p:extLst>
      <p:ext uri="{BB962C8B-B14F-4D97-AF65-F5344CB8AC3E}">
        <p14:creationId xmlns:p14="http://schemas.microsoft.com/office/powerpoint/2010/main" val="368599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603899" y="239697"/>
            <a:ext cx="9144000" cy="970949"/>
          </a:xfrm>
        </p:spPr>
        <p:txBody>
          <a:bodyPr/>
          <a:lstStyle/>
          <a:p>
            <a:r>
              <a:rPr lang="en-US" altLang="zh-CN" dirty="0"/>
              <a:t>1.3 </a:t>
            </a:r>
            <a:r>
              <a:rPr lang="zh-CN" altLang="en-US" dirty="0"/>
              <a:t>分布式爬虫</a:t>
            </a:r>
            <a:r>
              <a:rPr lang="en-US" altLang="zh-CN" dirty="0"/>
              <a:t>(Redis)</a:t>
            </a:r>
            <a:endParaRPr lang="zh-CN" altLang="en-US" dirty="0"/>
          </a:p>
        </p:txBody>
      </p:sp>
      <p:pic>
        <p:nvPicPr>
          <p:cNvPr id="5" name="图片 4">
            <a:extLst>
              <a:ext uri="{FF2B5EF4-FFF2-40B4-BE49-F238E27FC236}">
                <a16:creationId xmlns:a16="http://schemas.microsoft.com/office/drawing/2014/main" id="{5D3286C6-A0A5-4255-810F-D983A95C4405}"/>
              </a:ext>
            </a:extLst>
          </p:cNvPr>
          <p:cNvPicPr>
            <a:picLocks noChangeAspect="1"/>
          </p:cNvPicPr>
          <p:nvPr/>
        </p:nvPicPr>
        <p:blipFill>
          <a:blip r:embed="rId2"/>
          <a:stretch>
            <a:fillRect/>
          </a:stretch>
        </p:blipFill>
        <p:spPr>
          <a:xfrm>
            <a:off x="3678057" y="3195961"/>
            <a:ext cx="5377419" cy="3524435"/>
          </a:xfrm>
          <a:prstGeom prst="rect">
            <a:avLst/>
          </a:prstGeom>
        </p:spPr>
      </p:pic>
      <p:sp>
        <p:nvSpPr>
          <p:cNvPr id="7" name="文本框 6">
            <a:extLst>
              <a:ext uri="{FF2B5EF4-FFF2-40B4-BE49-F238E27FC236}">
                <a16:creationId xmlns:a16="http://schemas.microsoft.com/office/drawing/2014/main" id="{CBFFDC45-2288-4C19-BF41-688F946A5DF9}"/>
              </a:ext>
            </a:extLst>
          </p:cNvPr>
          <p:cNvSpPr txBox="1"/>
          <p:nvPr/>
        </p:nvSpPr>
        <p:spPr>
          <a:xfrm>
            <a:off x="1740023" y="1386721"/>
            <a:ext cx="10287854" cy="923330"/>
          </a:xfrm>
          <a:prstGeom prst="rect">
            <a:avLst/>
          </a:prstGeom>
          <a:noFill/>
        </p:spPr>
        <p:txBody>
          <a:bodyPr wrap="square" rtlCol="0">
            <a:spAutoFit/>
          </a:bodyPr>
          <a:lstStyle/>
          <a:p>
            <a:r>
              <a:rPr lang="en-US" altLang="zh-CN" dirty="0" err="1">
                <a:solidFill>
                  <a:srgbClr val="FF0000"/>
                </a:solidFill>
              </a:rPr>
              <a:t>Scrapy</a:t>
            </a:r>
            <a:r>
              <a:rPr lang="en-US" altLang="zh-CN" dirty="0">
                <a:solidFill>
                  <a:srgbClr val="FF0000"/>
                </a:solidFill>
              </a:rPr>
              <a:t>-Redis</a:t>
            </a:r>
            <a:r>
              <a:rPr lang="zh-CN" altLang="en-US" dirty="0"/>
              <a:t>是为了更方便地实现</a:t>
            </a:r>
            <a:r>
              <a:rPr lang="en-US" altLang="zh-CN" dirty="0" err="1"/>
              <a:t>Scrapy</a:t>
            </a:r>
            <a:r>
              <a:rPr lang="zh-CN" altLang="en-US" dirty="0"/>
              <a:t>分布式爬取，而提供了一些以</a:t>
            </a:r>
            <a:r>
              <a:rPr lang="en-US" altLang="zh-CN" dirty="0" err="1">
                <a:solidFill>
                  <a:srgbClr val="FF0000"/>
                </a:solidFill>
              </a:rPr>
              <a:t>redis</a:t>
            </a:r>
            <a:r>
              <a:rPr lang="zh-CN" altLang="en-US" dirty="0"/>
              <a:t>为基础的组件。</a:t>
            </a:r>
            <a:endParaRPr lang="en-US" altLang="zh-CN" dirty="0"/>
          </a:p>
          <a:p>
            <a:r>
              <a:rPr lang="en-US" altLang="zh-CN" dirty="0" err="1">
                <a:solidFill>
                  <a:srgbClr val="FF0000"/>
                </a:solidFill>
              </a:rPr>
              <a:t>redis</a:t>
            </a:r>
            <a:r>
              <a:rPr lang="zh-CN" altLang="en-US" dirty="0"/>
              <a:t>是一个</a:t>
            </a:r>
            <a:r>
              <a:rPr lang="en-US" altLang="zh-CN" dirty="0"/>
              <a:t>key-value</a:t>
            </a:r>
            <a:r>
              <a:rPr lang="zh-CN" altLang="en-US" dirty="0"/>
              <a:t>存储系统，放在内存中（内存数据库），让不同程序从内存中使用数据。</a:t>
            </a:r>
          </a:p>
          <a:p>
            <a:endParaRPr lang="zh-CN" altLang="en-US" dirty="0"/>
          </a:p>
        </p:txBody>
      </p:sp>
      <p:sp>
        <p:nvSpPr>
          <p:cNvPr id="10" name="副标题 2">
            <a:extLst>
              <a:ext uri="{FF2B5EF4-FFF2-40B4-BE49-F238E27FC236}">
                <a16:creationId xmlns:a16="http://schemas.microsoft.com/office/drawing/2014/main" id="{CE8BD616-EA8F-4FA0-9824-705C93FEEA00}"/>
              </a:ext>
            </a:extLst>
          </p:cNvPr>
          <p:cNvSpPr txBox="1">
            <a:spLocks/>
          </p:cNvSpPr>
          <p:nvPr/>
        </p:nvSpPr>
        <p:spPr>
          <a:xfrm>
            <a:off x="1740023" y="2144886"/>
            <a:ext cx="7963269" cy="12162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t>分布式爬虫的</a:t>
            </a:r>
            <a:r>
              <a:rPr lang="zh-CN" altLang="en-US" sz="1800" dirty="0">
                <a:solidFill>
                  <a:srgbClr val="FF0000"/>
                </a:solidFill>
              </a:rPr>
              <a:t>优点</a:t>
            </a:r>
            <a:r>
              <a:rPr lang="zh-CN" altLang="en-US" sz="1800" dirty="0"/>
              <a:t>：</a:t>
            </a:r>
            <a:endParaRPr lang="en-US" altLang="zh-CN" sz="1800" dirty="0"/>
          </a:p>
          <a:p>
            <a:pPr algn="l"/>
            <a:r>
              <a:rPr lang="zh-CN" altLang="en-US" sz="1800" dirty="0"/>
              <a:t>（</a:t>
            </a:r>
            <a:r>
              <a:rPr lang="en-US" altLang="zh-CN" sz="1800" dirty="0"/>
              <a:t>1</a:t>
            </a:r>
            <a:r>
              <a:rPr lang="zh-CN" altLang="en-US" sz="1800" dirty="0"/>
              <a:t>）充分利用多机器的宽度来加速爬取。</a:t>
            </a:r>
            <a:endParaRPr lang="en-US" altLang="zh-CN" sz="1800" dirty="0"/>
          </a:p>
          <a:p>
            <a:pPr algn="l"/>
            <a:r>
              <a:rPr lang="zh-CN" altLang="en-US" sz="1800" dirty="0"/>
              <a:t>（</a:t>
            </a:r>
            <a:r>
              <a:rPr lang="en-US" altLang="zh-CN" sz="1800" dirty="0"/>
              <a:t>2</a:t>
            </a:r>
            <a:r>
              <a:rPr lang="zh-CN" altLang="en-US" sz="1800" dirty="0"/>
              <a:t>）充分利用多机器的</a:t>
            </a:r>
            <a:r>
              <a:rPr lang="en-US" altLang="zh-CN" sz="1800" dirty="0"/>
              <a:t>IP</a:t>
            </a:r>
            <a:r>
              <a:rPr lang="zh-CN" altLang="en-US" sz="1800" dirty="0"/>
              <a:t>加速爬取速度</a:t>
            </a:r>
            <a:r>
              <a:rPr lang="zh-CN" altLang="en-US" sz="2000" dirty="0"/>
              <a:t>。</a:t>
            </a:r>
          </a:p>
        </p:txBody>
      </p:sp>
    </p:spTree>
    <p:extLst>
      <p:ext uri="{BB962C8B-B14F-4D97-AF65-F5344CB8AC3E}">
        <p14:creationId xmlns:p14="http://schemas.microsoft.com/office/powerpoint/2010/main" val="85057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266328"/>
            <a:ext cx="9144000" cy="1041971"/>
          </a:xfrm>
        </p:spPr>
        <p:txBody>
          <a:bodyPr/>
          <a:lstStyle/>
          <a:p>
            <a:r>
              <a:rPr lang="en-US" altLang="zh-CN" dirty="0"/>
              <a:t>1.4 </a:t>
            </a:r>
            <a:r>
              <a:rPr lang="zh-CN" altLang="en-US" dirty="0"/>
              <a:t>搜索引擎</a:t>
            </a:r>
            <a:r>
              <a:rPr lang="en-US" altLang="zh-CN" dirty="0"/>
              <a:t>(</a:t>
            </a:r>
            <a:r>
              <a:rPr lang="en-US" altLang="zh-CN" dirty="0" err="1"/>
              <a:t>ElasticSearch</a:t>
            </a:r>
            <a:r>
              <a:rPr lang="en-US" altLang="zh-CN" dirty="0"/>
              <a:t>)</a:t>
            </a: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594803" y="3807991"/>
            <a:ext cx="5803039" cy="2223206"/>
          </a:xfrm>
        </p:spPr>
        <p:txBody>
          <a:bodyPr>
            <a:noAutofit/>
          </a:bodyPr>
          <a:lstStyle/>
          <a:p>
            <a:pPr algn="l"/>
            <a:r>
              <a:rPr lang="zh-CN" altLang="en-US" sz="1800" dirty="0"/>
              <a:t>为什么不能用传统的关系数据库完成搜索功能？</a:t>
            </a:r>
            <a:endParaRPr lang="en-US" altLang="zh-CN" sz="1800" dirty="0"/>
          </a:p>
          <a:p>
            <a:pPr marL="342900" indent="-342900" algn="l">
              <a:buFont typeface="Arial" panose="020B0604020202020204" pitchFamily="34" charset="0"/>
              <a:buChar char="•"/>
            </a:pPr>
            <a:r>
              <a:rPr lang="zh-CN" altLang="en-US" sz="1800" dirty="0"/>
              <a:t>无法打分</a:t>
            </a:r>
            <a:endParaRPr lang="en-US" altLang="zh-CN" sz="1800" dirty="0"/>
          </a:p>
          <a:p>
            <a:pPr marL="342900" indent="-342900" algn="l">
              <a:buFont typeface="Arial" panose="020B0604020202020204" pitchFamily="34" charset="0"/>
              <a:buChar char="•"/>
            </a:pPr>
            <a:r>
              <a:rPr lang="zh-CN" altLang="en-US" sz="1800" dirty="0"/>
              <a:t>无分布式</a:t>
            </a:r>
            <a:endParaRPr lang="en-US" altLang="zh-CN" sz="1800" dirty="0"/>
          </a:p>
          <a:p>
            <a:pPr marL="342900" indent="-342900" algn="l">
              <a:buFont typeface="Arial" panose="020B0604020202020204" pitchFamily="34" charset="0"/>
              <a:buChar char="•"/>
            </a:pPr>
            <a:r>
              <a:rPr lang="zh-CN" altLang="en-US" sz="1800" dirty="0"/>
              <a:t>无法解析请求搜索</a:t>
            </a:r>
            <a:endParaRPr lang="en-US" altLang="zh-CN" sz="1800" dirty="0"/>
          </a:p>
          <a:p>
            <a:pPr marL="342900" indent="-342900" algn="l">
              <a:buFont typeface="Arial" panose="020B0604020202020204" pitchFamily="34" charset="0"/>
              <a:buChar char="•"/>
            </a:pPr>
            <a:r>
              <a:rPr lang="zh-CN" altLang="en-US" sz="1800" dirty="0"/>
              <a:t>效率低</a:t>
            </a:r>
            <a:endParaRPr lang="en-US" altLang="zh-CN" sz="1800" dirty="0"/>
          </a:p>
          <a:p>
            <a:pPr marL="342900" indent="-342900" algn="l">
              <a:buFont typeface="Arial" panose="020B0604020202020204" pitchFamily="34" charset="0"/>
              <a:buChar char="•"/>
            </a:pPr>
            <a:r>
              <a:rPr lang="zh-CN" altLang="en-US" sz="1800" dirty="0"/>
              <a:t>需要单独实现分词</a:t>
            </a:r>
          </a:p>
        </p:txBody>
      </p:sp>
      <p:sp>
        <p:nvSpPr>
          <p:cNvPr id="4" name="文本框 3">
            <a:extLst>
              <a:ext uri="{FF2B5EF4-FFF2-40B4-BE49-F238E27FC236}">
                <a16:creationId xmlns:a16="http://schemas.microsoft.com/office/drawing/2014/main" id="{2397D83E-DD29-4DB2-9883-C72E89DE56C5}"/>
              </a:ext>
            </a:extLst>
          </p:cNvPr>
          <p:cNvSpPr txBox="1"/>
          <p:nvPr/>
        </p:nvSpPr>
        <p:spPr>
          <a:xfrm>
            <a:off x="594803" y="1620825"/>
            <a:ext cx="7720615" cy="1754326"/>
          </a:xfrm>
          <a:prstGeom prst="rect">
            <a:avLst/>
          </a:prstGeom>
          <a:noFill/>
        </p:spPr>
        <p:txBody>
          <a:bodyPr wrap="square" rtlCol="0">
            <a:spAutoFit/>
          </a:bodyPr>
          <a:lstStyle/>
          <a:p>
            <a:r>
              <a:rPr lang="zh-CN" altLang="en-US" dirty="0"/>
              <a:t>我们对于搜索引擎</a:t>
            </a:r>
            <a:r>
              <a:rPr lang="zh-CN" altLang="en-US" dirty="0">
                <a:solidFill>
                  <a:srgbClr val="FF0000"/>
                </a:solidFill>
              </a:rPr>
              <a:t>需求</a:t>
            </a:r>
            <a:r>
              <a:rPr lang="zh-CN" altLang="en-US" dirty="0"/>
              <a:t>：</a:t>
            </a:r>
            <a:endParaRPr lang="en-US" altLang="zh-CN" dirty="0"/>
          </a:p>
          <a:p>
            <a:pPr marL="285750" indent="-285750">
              <a:buFont typeface="Arial" panose="020B0604020202020204" pitchFamily="34" charset="0"/>
              <a:buChar char="•"/>
            </a:pPr>
            <a:r>
              <a:rPr lang="zh-CN" altLang="en-US" dirty="0"/>
              <a:t>高效</a:t>
            </a:r>
          </a:p>
          <a:p>
            <a:pPr marL="285750" indent="-285750">
              <a:buFont typeface="Arial" panose="020B0604020202020204" pitchFamily="34" charset="0"/>
              <a:buChar char="•"/>
            </a:pPr>
            <a:r>
              <a:rPr lang="zh-CN" altLang="en-US" dirty="0"/>
              <a:t>零配置、完全免费</a:t>
            </a:r>
          </a:p>
          <a:p>
            <a:pPr marL="285750" indent="-285750">
              <a:buFont typeface="Arial" panose="020B0604020202020204" pitchFamily="34" charset="0"/>
              <a:buChar char="•"/>
            </a:pPr>
            <a:r>
              <a:rPr lang="zh-CN" altLang="en-US" dirty="0"/>
              <a:t>能够简单通过</a:t>
            </a:r>
            <a:r>
              <a:rPr lang="en-US" altLang="zh-CN" dirty="0"/>
              <a:t>json</a:t>
            </a:r>
            <a:r>
              <a:rPr lang="zh-CN" altLang="en-US" dirty="0"/>
              <a:t>和</a:t>
            </a:r>
            <a:r>
              <a:rPr lang="en-US" altLang="zh-CN" dirty="0"/>
              <a:t>http</a:t>
            </a:r>
            <a:r>
              <a:rPr lang="zh-CN" altLang="en-US" dirty="0"/>
              <a:t>与搜索引擎交互</a:t>
            </a:r>
          </a:p>
          <a:p>
            <a:pPr marL="285750" indent="-285750">
              <a:buFont typeface="Arial" panose="020B0604020202020204" pitchFamily="34" charset="0"/>
              <a:buChar char="•"/>
            </a:pPr>
            <a:r>
              <a:rPr lang="zh-CN" altLang="en-US" dirty="0"/>
              <a:t>搜索服务器稳定</a:t>
            </a:r>
          </a:p>
          <a:p>
            <a:pPr marL="285750" indent="-285750">
              <a:buFont typeface="Arial" panose="020B0604020202020204" pitchFamily="34" charset="0"/>
              <a:buChar char="•"/>
            </a:pPr>
            <a:r>
              <a:rPr lang="zh-CN" altLang="en-US" dirty="0"/>
              <a:t>能够简单的将一台服务器扩展到上百台</a:t>
            </a:r>
          </a:p>
        </p:txBody>
      </p:sp>
      <p:sp>
        <p:nvSpPr>
          <p:cNvPr id="6" name="矩形 5">
            <a:extLst>
              <a:ext uri="{FF2B5EF4-FFF2-40B4-BE49-F238E27FC236}">
                <a16:creationId xmlns:a16="http://schemas.microsoft.com/office/drawing/2014/main" id="{CB00F5A5-9F47-49A6-9696-7961939E8C44}"/>
              </a:ext>
            </a:extLst>
          </p:cNvPr>
          <p:cNvSpPr/>
          <p:nvPr/>
        </p:nvSpPr>
        <p:spPr>
          <a:xfrm>
            <a:off x="6687845" y="1743935"/>
            <a:ext cx="7152442" cy="1508105"/>
          </a:xfrm>
          <a:prstGeom prst="rect">
            <a:avLst/>
          </a:prstGeom>
        </p:spPr>
        <p:txBody>
          <a:bodyPr wrap="square">
            <a:spAutoFit/>
          </a:bodyPr>
          <a:lstStyle/>
          <a:p>
            <a:r>
              <a:rPr lang="en-US" altLang="zh-CN" sz="2000" b="1" dirty="0" err="1">
                <a:solidFill>
                  <a:srgbClr val="FF0000"/>
                </a:solidFill>
              </a:rPr>
              <a:t>ElasticSearch</a:t>
            </a:r>
            <a:endParaRPr lang="zh-CN" altLang="en-US" sz="2000" b="1" dirty="0"/>
          </a:p>
          <a:p>
            <a:pPr marL="285750" indent="-285750">
              <a:buFont typeface="Arial" panose="020B0604020202020204" pitchFamily="34" charset="0"/>
              <a:buChar char="•"/>
            </a:pPr>
            <a:r>
              <a:rPr lang="zh-CN" altLang="en-US" dirty="0"/>
              <a:t>基于 </a:t>
            </a:r>
            <a:r>
              <a:rPr lang="en-US" altLang="zh-CN" dirty="0"/>
              <a:t>Lucene </a:t>
            </a:r>
            <a:r>
              <a:rPr lang="zh-CN" altLang="en-US" dirty="0"/>
              <a:t>的搜索服务器</a:t>
            </a:r>
          </a:p>
          <a:p>
            <a:pPr marL="285750" indent="-285750">
              <a:buFont typeface="Arial" panose="020B0604020202020204" pitchFamily="34" charset="0"/>
              <a:buChar char="•"/>
            </a:pPr>
            <a:r>
              <a:rPr lang="zh-CN" altLang="en-US" dirty="0"/>
              <a:t>提供了一个分布式多用户能力的全文搜索引擎</a:t>
            </a:r>
          </a:p>
          <a:p>
            <a:pPr marL="285750" indent="-285750">
              <a:buFont typeface="Arial" panose="020B0604020202020204" pitchFamily="34" charset="0"/>
              <a:buChar char="•"/>
            </a:pPr>
            <a:r>
              <a:rPr lang="zh-CN" altLang="en-US" dirty="0"/>
              <a:t>基于 </a:t>
            </a:r>
            <a:r>
              <a:rPr lang="en-US" altLang="zh-CN" dirty="0"/>
              <a:t>RESTful web </a:t>
            </a:r>
            <a:r>
              <a:rPr lang="zh-CN" altLang="en-US" dirty="0"/>
              <a:t>接口</a:t>
            </a:r>
          </a:p>
          <a:p>
            <a:pPr marL="285750" indent="-285750">
              <a:buFont typeface="Arial" panose="020B0604020202020204" pitchFamily="34" charset="0"/>
              <a:buChar char="•"/>
            </a:pPr>
            <a:r>
              <a:rPr lang="zh-CN" altLang="en-US" dirty="0"/>
              <a:t>是用 </a:t>
            </a:r>
            <a:r>
              <a:rPr lang="en-US" altLang="zh-CN" dirty="0"/>
              <a:t>Java </a:t>
            </a:r>
            <a:r>
              <a:rPr lang="zh-CN" altLang="en-US" dirty="0"/>
              <a:t>开发的，并且是开放源代码的</a:t>
            </a:r>
          </a:p>
        </p:txBody>
      </p:sp>
      <p:sp>
        <p:nvSpPr>
          <p:cNvPr id="9" name="文本框 8">
            <a:extLst>
              <a:ext uri="{FF2B5EF4-FFF2-40B4-BE49-F238E27FC236}">
                <a16:creationId xmlns:a16="http://schemas.microsoft.com/office/drawing/2014/main" id="{F5F57CEF-A37F-45FA-A862-BC77B91667BD}"/>
              </a:ext>
            </a:extLst>
          </p:cNvPr>
          <p:cNvSpPr txBox="1"/>
          <p:nvPr/>
        </p:nvSpPr>
        <p:spPr>
          <a:xfrm>
            <a:off x="5421298" y="2144044"/>
            <a:ext cx="674702" cy="707886"/>
          </a:xfrm>
          <a:prstGeom prst="rect">
            <a:avLst/>
          </a:prstGeom>
          <a:noFill/>
        </p:spPr>
        <p:txBody>
          <a:bodyPr wrap="square" rtlCol="0">
            <a:spAutoFit/>
          </a:bodyPr>
          <a:lstStyle/>
          <a:p>
            <a:r>
              <a:rPr lang="zh-CN" altLang="en-US" sz="4000" b="1" dirty="0"/>
              <a:t>→</a:t>
            </a:r>
          </a:p>
        </p:txBody>
      </p:sp>
      <p:pic>
        <p:nvPicPr>
          <p:cNvPr id="10" name="图片 9">
            <a:extLst>
              <a:ext uri="{FF2B5EF4-FFF2-40B4-BE49-F238E27FC236}">
                <a16:creationId xmlns:a16="http://schemas.microsoft.com/office/drawing/2014/main" id="{B68AEC5B-8617-437C-9681-02654F79FB4E}"/>
              </a:ext>
            </a:extLst>
          </p:cNvPr>
          <p:cNvPicPr>
            <a:picLocks noChangeAspect="1"/>
          </p:cNvPicPr>
          <p:nvPr/>
        </p:nvPicPr>
        <p:blipFill>
          <a:blip r:embed="rId2"/>
          <a:stretch>
            <a:fillRect/>
          </a:stretch>
        </p:blipFill>
        <p:spPr>
          <a:xfrm>
            <a:off x="6492444" y="3687676"/>
            <a:ext cx="5506385" cy="2783681"/>
          </a:xfrm>
          <a:prstGeom prst="rect">
            <a:avLst/>
          </a:prstGeom>
        </p:spPr>
      </p:pic>
    </p:spTree>
    <p:extLst>
      <p:ext uri="{BB962C8B-B14F-4D97-AF65-F5344CB8AC3E}">
        <p14:creationId xmlns:p14="http://schemas.microsoft.com/office/powerpoint/2010/main" val="265114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524000" y="409575"/>
            <a:ext cx="9144000" cy="1023938"/>
          </a:xfrm>
        </p:spPr>
        <p:txBody>
          <a:bodyPr/>
          <a:lstStyle/>
          <a:p>
            <a:r>
              <a:rPr lang="en-US" altLang="zh-CN" dirty="0"/>
              <a:t>1.5 </a:t>
            </a:r>
            <a:r>
              <a:rPr lang="zh-CN" altLang="en-US" dirty="0"/>
              <a:t>可视化搭建</a:t>
            </a:r>
            <a:r>
              <a:rPr lang="en-US" altLang="zh-CN" dirty="0"/>
              <a:t>(Django)</a:t>
            </a:r>
            <a:endParaRPr lang="zh-CN" altLang="en-US" dirty="0"/>
          </a:p>
        </p:txBody>
      </p:sp>
      <p:sp>
        <p:nvSpPr>
          <p:cNvPr id="3" name="副标题 2">
            <a:extLst>
              <a:ext uri="{FF2B5EF4-FFF2-40B4-BE49-F238E27FC236}">
                <a16:creationId xmlns:a16="http://schemas.microsoft.com/office/drawing/2014/main" id="{E6FF876D-BAF5-4C25-84FD-87F01BD1B773}"/>
              </a:ext>
            </a:extLst>
          </p:cNvPr>
          <p:cNvSpPr>
            <a:spLocks noGrp="1"/>
          </p:cNvSpPr>
          <p:nvPr>
            <p:ph type="subTitle" idx="1"/>
          </p:nvPr>
        </p:nvSpPr>
        <p:spPr>
          <a:xfrm>
            <a:off x="1819275" y="1828800"/>
            <a:ext cx="11077575" cy="2093353"/>
          </a:xfrm>
        </p:spPr>
        <p:txBody>
          <a:bodyPr>
            <a:normAutofit/>
          </a:bodyPr>
          <a:lstStyle/>
          <a:p>
            <a:pPr marL="342900" indent="-342900" algn="just">
              <a:buFont typeface="Arial" panose="020B0604020202020204" pitchFamily="34" charset="0"/>
              <a:buChar char="•"/>
            </a:pPr>
            <a:r>
              <a:rPr lang="en-US" altLang="zh-CN" sz="2000" dirty="0"/>
              <a:t>Django</a:t>
            </a:r>
            <a:r>
              <a:rPr lang="zh-CN" altLang="en-US" sz="2000" dirty="0"/>
              <a:t>是一个开放源代码的</a:t>
            </a:r>
            <a:r>
              <a:rPr lang="en-US" altLang="zh-CN" sz="2000" dirty="0"/>
              <a:t>Web</a:t>
            </a:r>
            <a:r>
              <a:rPr lang="zh-CN" altLang="en-US" sz="2000" dirty="0"/>
              <a:t>应用框架，由</a:t>
            </a:r>
            <a:r>
              <a:rPr lang="en-US" altLang="zh-CN" sz="2000" dirty="0"/>
              <a:t>Python</a:t>
            </a:r>
            <a:r>
              <a:rPr lang="zh-CN" altLang="en-US" sz="2000" dirty="0"/>
              <a:t>写成。</a:t>
            </a:r>
            <a:endParaRPr lang="en-US" altLang="zh-CN" sz="2000" dirty="0"/>
          </a:p>
          <a:p>
            <a:pPr marL="342900" indent="-342900" algn="just">
              <a:buFont typeface="Arial" panose="020B0604020202020204" pitchFamily="34" charset="0"/>
              <a:buChar char="•"/>
            </a:pPr>
            <a:r>
              <a:rPr lang="zh-CN" altLang="en-US" sz="2000" dirty="0"/>
              <a:t>采用了</a:t>
            </a:r>
            <a:r>
              <a:rPr lang="en-US" altLang="zh-CN" sz="2000" dirty="0"/>
              <a:t>MTV</a:t>
            </a:r>
            <a:r>
              <a:rPr lang="zh-CN" altLang="en-US" sz="2000" dirty="0"/>
              <a:t>的框架模式，即模型</a:t>
            </a:r>
            <a:r>
              <a:rPr lang="en-US" altLang="zh-CN" sz="2000" dirty="0"/>
              <a:t>M</a:t>
            </a:r>
            <a:r>
              <a:rPr lang="zh-CN" altLang="en-US" sz="2000" dirty="0"/>
              <a:t>，视图</a:t>
            </a:r>
            <a:r>
              <a:rPr lang="en-US" altLang="zh-CN" sz="2000" dirty="0"/>
              <a:t>V</a:t>
            </a:r>
            <a:r>
              <a:rPr lang="zh-CN" altLang="en-US" sz="2000" dirty="0"/>
              <a:t>和模版</a:t>
            </a:r>
            <a:r>
              <a:rPr lang="en-US" altLang="zh-CN" sz="2000" dirty="0"/>
              <a:t>T</a:t>
            </a:r>
            <a:r>
              <a:rPr lang="zh-CN" altLang="en-US" sz="2000" dirty="0"/>
              <a:t>，易于维护。</a:t>
            </a:r>
            <a:endParaRPr lang="en-US" altLang="zh-CN" sz="2000" dirty="0"/>
          </a:p>
          <a:p>
            <a:pPr marL="342900" indent="-342900" algn="just">
              <a:buFont typeface="Arial" panose="020B0604020202020204" pitchFamily="34" charset="0"/>
              <a:buChar char="•"/>
            </a:pPr>
            <a:r>
              <a:rPr lang="zh-CN" altLang="en-US" sz="2000" dirty="0"/>
              <a:t>许多功能强大的第三方插件，使得</a:t>
            </a:r>
            <a:r>
              <a:rPr lang="en-US" altLang="zh-CN" sz="2000" dirty="0"/>
              <a:t>Django</a:t>
            </a:r>
            <a:r>
              <a:rPr lang="zh-CN" altLang="en-US" sz="2000" dirty="0"/>
              <a:t>具有较强的可扩展性。</a:t>
            </a:r>
            <a:endParaRPr lang="en-US" altLang="zh-CN" sz="2000" dirty="0"/>
          </a:p>
          <a:p>
            <a:pPr marL="342900" indent="-342900" algn="just">
              <a:buFont typeface="Arial" panose="020B0604020202020204" pitchFamily="34" charset="0"/>
              <a:buChar char="•"/>
            </a:pPr>
            <a:r>
              <a:rPr lang="en-US" altLang="zh-CN" sz="2000" dirty="0" err="1"/>
              <a:t>Scrapy</a:t>
            </a:r>
            <a:r>
              <a:rPr lang="zh-CN" altLang="en-US" sz="2000" dirty="0"/>
              <a:t>与</a:t>
            </a:r>
            <a:r>
              <a:rPr lang="en-US" altLang="zh-CN" sz="2000" dirty="0"/>
              <a:t>Django</a:t>
            </a:r>
            <a:r>
              <a:rPr lang="zh-CN" altLang="en-US" sz="2000" dirty="0"/>
              <a:t>的代码模式有些类似，如</a:t>
            </a:r>
            <a:r>
              <a:rPr lang="en-US" altLang="zh-CN" sz="2000" dirty="0"/>
              <a:t>Django</a:t>
            </a:r>
            <a:r>
              <a:rPr lang="zh-CN" altLang="en-US" sz="2000" dirty="0"/>
              <a:t>中的</a:t>
            </a:r>
            <a:r>
              <a:rPr lang="en-US" altLang="zh-CN" sz="2000" dirty="0"/>
              <a:t>Model</a:t>
            </a:r>
            <a:r>
              <a:rPr lang="zh-CN" altLang="en-US" sz="2000" dirty="0"/>
              <a:t>与</a:t>
            </a:r>
            <a:r>
              <a:rPr lang="en-US" altLang="zh-CN" sz="2000" dirty="0" err="1"/>
              <a:t>Scrapy</a:t>
            </a:r>
            <a:r>
              <a:rPr lang="zh-CN" altLang="en-US" sz="2000" dirty="0"/>
              <a:t>中的</a:t>
            </a:r>
            <a:r>
              <a:rPr lang="en-US" altLang="zh-CN" sz="2000" dirty="0"/>
              <a:t>Item</a:t>
            </a:r>
            <a:r>
              <a:rPr lang="zh-CN" altLang="en-US" sz="2000" dirty="0"/>
              <a:t>。</a:t>
            </a:r>
          </a:p>
        </p:txBody>
      </p:sp>
      <p:pic>
        <p:nvPicPr>
          <p:cNvPr id="4" name="图片 3">
            <a:extLst>
              <a:ext uri="{FF2B5EF4-FFF2-40B4-BE49-F238E27FC236}">
                <a16:creationId xmlns:a16="http://schemas.microsoft.com/office/drawing/2014/main" id="{FF0ECA63-D7B4-4744-A133-915CA5533473}"/>
              </a:ext>
            </a:extLst>
          </p:cNvPr>
          <p:cNvPicPr>
            <a:picLocks noChangeAspect="1"/>
          </p:cNvPicPr>
          <p:nvPr/>
        </p:nvPicPr>
        <p:blipFill>
          <a:blip r:embed="rId2"/>
          <a:stretch>
            <a:fillRect/>
          </a:stretch>
        </p:blipFill>
        <p:spPr>
          <a:xfrm>
            <a:off x="1409700" y="4095750"/>
            <a:ext cx="9258300" cy="2093353"/>
          </a:xfrm>
          <a:prstGeom prst="rect">
            <a:avLst/>
          </a:prstGeom>
        </p:spPr>
      </p:pic>
    </p:spTree>
    <p:extLst>
      <p:ext uri="{BB962C8B-B14F-4D97-AF65-F5344CB8AC3E}">
        <p14:creationId xmlns:p14="http://schemas.microsoft.com/office/powerpoint/2010/main" val="287694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9D9C-454A-49CE-BEC3-441483B1100E}"/>
              </a:ext>
            </a:extLst>
          </p:cNvPr>
          <p:cNvSpPr>
            <a:spLocks noGrp="1"/>
          </p:cNvSpPr>
          <p:nvPr>
            <p:ph type="ctrTitle"/>
          </p:nvPr>
        </p:nvSpPr>
        <p:spPr>
          <a:xfrm>
            <a:off x="1724025" y="2907506"/>
            <a:ext cx="9144000" cy="1042988"/>
          </a:xfrm>
        </p:spPr>
        <p:txBody>
          <a:bodyPr/>
          <a:lstStyle/>
          <a:p>
            <a:r>
              <a:rPr lang="en-US" altLang="zh-CN" dirty="0"/>
              <a:t>2 </a:t>
            </a:r>
            <a:r>
              <a:rPr lang="zh-CN" altLang="en-US" dirty="0"/>
              <a:t>实现细节</a:t>
            </a:r>
          </a:p>
        </p:txBody>
      </p:sp>
    </p:spTree>
    <p:extLst>
      <p:ext uri="{BB962C8B-B14F-4D97-AF65-F5344CB8AC3E}">
        <p14:creationId xmlns:p14="http://schemas.microsoft.com/office/powerpoint/2010/main" val="28659328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3554</Words>
  <Application>Microsoft Office PowerPoint</Application>
  <PresentationFormat>宽屏</PresentationFormat>
  <Paragraphs>261</Paragraphs>
  <Slides>37</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等线</vt:lpstr>
      <vt:lpstr>等线 Light</vt:lpstr>
      <vt:lpstr>宋体</vt:lpstr>
      <vt:lpstr>Arial</vt:lpstr>
      <vt:lpstr>Times New Roman</vt:lpstr>
      <vt:lpstr>Office 主题​​</vt:lpstr>
      <vt:lpstr> 基于分布式爬虫的信安技术文章搜索引擎</vt:lpstr>
      <vt:lpstr>1 技术选型  2 实现细节  3 系统展示</vt:lpstr>
      <vt:lpstr>1 技术选型</vt:lpstr>
      <vt:lpstr>1.1 爬虫方式(Scrapy)  </vt:lpstr>
      <vt:lpstr>1.2 数据存储(MySQL)</vt:lpstr>
      <vt:lpstr>1.3 分布式爬虫(Redis)</vt:lpstr>
      <vt:lpstr>1.4 搜索引擎(ElasticSearch)</vt:lpstr>
      <vt:lpstr>1.5 可视化搭建(Django)</vt:lpstr>
      <vt:lpstr>2 实现细节</vt:lpstr>
      <vt:lpstr>2.1 处理反爬</vt:lpstr>
      <vt:lpstr>2.1.1 更换随机User-Agent </vt:lpstr>
      <vt:lpstr>2.1.2 使用IP代理池 </vt:lpstr>
      <vt:lpstr>2.1.3 访问频率限制 </vt:lpstr>
      <vt:lpstr>2.1.4 Cookie的禁用 </vt:lpstr>
      <vt:lpstr>2.1.5 验证码识别 </vt:lpstr>
      <vt:lpstr>2.2 抓取数据</vt:lpstr>
      <vt:lpstr>2.2.1 先知社区 </vt:lpstr>
      <vt:lpstr>2.2.2 安全客 </vt:lpstr>
      <vt:lpstr>2.2.3 嘶吼 </vt:lpstr>
      <vt:lpstr>2.3 重构分布式爬虫</vt:lpstr>
      <vt:lpstr>2.3.1 需要解决的问题 </vt:lpstr>
      <vt:lpstr>2.3.2 分布式的原理 </vt:lpstr>
      <vt:lpstr>2.3.2 分布式的原理 </vt:lpstr>
      <vt:lpstr>2.3.3 分布式的实现 </vt:lpstr>
      <vt:lpstr>2.3.4 展示分布式 </vt:lpstr>
      <vt:lpstr>2.4 搜索引擎</vt:lpstr>
      <vt:lpstr>2.4.1 倒排索引</vt:lpstr>
      <vt:lpstr>2.4.2 排序评分</vt:lpstr>
      <vt:lpstr>2.4.3 搜索提示 </vt:lpstr>
      <vt:lpstr>2.4.4 模糊搜索</vt:lpstr>
      <vt:lpstr>2. 5 网页搭建</vt:lpstr>
      <vt:lpstr>2.5.1 爬虫统计数据</vt:lpstr>
      <vt:lpstr>2.5.2 热门搜索</vt:lpstr>
      <vt:lpstr>2.6 其他技术</vt:lpstr>
      <vt:lpstr>2.6.1 URL去重策略 </vt:lpstr>
      <vt:lpstr>集成Bloom Filter到分布式爬虫中</vt:lpstr>
      <vt:lpstr>3 系统展示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 孝健</dc:creator>
  <cp:lastModifiedBy>袁 孝健</cp:lastModifiedBy>
  <cp:revision>58</cp:revision>
  <dcterms:created xsi:type="dcterms:W3CDTF">2020-06-08T09:54:48Z</dcterms:created>
  <dcterms:modified xsi:type="dcterms:W3CDTF">2020-06-09T00:28:15Z</dcterms:modified>
</cp:coreProperties>
</file>