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301" r:id="rId3"/>
    <p:sldId id="302" r:id="rId4"/>
    <p:sldId id="257" r:id="rId5"/>
    <p:sldId id="264" r:id="rId6"/>
    <p:sldId id="262" r:id="rId7"/>
    <p:sldId id="334" r:id="rId8"/>
    <p:sldId id="335" r:id="rId9"/>
    <p:sldId id="336" r:id="rId10"/>
    <p:sldId id="330" r:id="rId11"/>
    <p:sldId id="331" r:id="rId12"/>
    <p:sldId id="332" r:id="rId13"/>
    <p:sldId id="263" r:id="rId14"/>
    <p:sldId id="266" r:id="rId15"/>
    <p:sldId id="269" r:id="rId16"/>
    <p:sldId id="337" r:id="rId17"/>
    <p:sldId id="338" r:id="rId18"/>
    <p:sldId id="339" r:id="rId19"/>
    <p:sldId id="340" r:id="rId20"/>
    <p:sldId id="267" r:id="rId21"/>
    <p:sldId id="270" r:id="rId22"/>
    <p:sldId id="274" r:id="rId23"/>
    <p:sldId id="276" r:id="rId24"/>
    <p:sldId id="277" r:id="rId25"/>
    <p:sldId id="275" r:id="rId26"/>
    <p:sldId id="272" r:id="rId27"/>
    <p:sldId id="283" r:id="rId28"/>
    <p:sldId id="284" r:id="rId29"/>
    <p:sldId id="285" r:id="rId30"/>
    <p:sldId id="320" r:id="rId31"/>
    <p:sldId id="287" r:id="rId32"/>
    <p:sldId id="295" r:id="rId33"/>
    <p:sldId id="296" r:id="rId34"/>
    <p:sldId id="297" r:id="rId35"/>
    <p:sldId id="298" r:id="rId36"/>
    <p:sldId id="299" r:id="rId37"/>
    <p:sldId id="300" r:id="rId38"/>
    <p:sldId id="321" r:id="rId39"/>
    <p:sldId id="288" r:id="rId40"/>
    <p:sldId id="289" r:id="rId41"/>
    <p:sldId id="290" r:id="rId42"/>
    <p:sldId id="291" r:id="rId43"/>
    <p:sldId id="286" r:id="rId44"/>
    <p:sldId id="322" r:id="rId45"/>
    <p:sldId id="323" r:id="rId46"/>
    <p:sldId id="324" r:id="rId47"/>
    <p:sldId id="325" r:id="rId48"/>
    <p:sldId id="326" r:id="rId49"/>
    <p:sldId id="327" r:id="rId50"/>
    <p:sldId id="328" r:id="rId51"/>
    <p:sldId id="329" r:id="rId52"/>
    <p:sldId id="293" r:id="rId53"/>
    <p:sldId id="304" r:id="rId54"/>
    <p:sldId id="260" r:id="rId55"/>
  </p:sldIdLst>
  <p:sldSz cx="9144000" cy="6858000" type="screen4x3"/>
  <p:notesSz cx="6858000" cy="9144000"/>
  <p:defaultTextStyle>
    <a:defPPr>
      <a:defRPr lang="en-US"/>
    </a:defPPr>
    <a:lvl1pPr algn="l" rtl="0" fontAlgn="base">
      <a:spcBef>
        <a:spcPct val="0"/>
      </a:spcBef>
      <a:spcAft>
        <a:spcPct val="0"/>
      </a:spcAft>
      <a:defRPr sz="1400" kern="1200">
        <a:solidFill>
          <a:schemeClr val="tx1"/>
        </a:solidFill>
        <a:latin typeface="Arial" charset="0"/>
        <a:ea typeface="宋体" pitchFamily="2" charset="-122"/>
        <a:cs typeface="+mn-cs"/>
      </a:defRPr>
    </a:lvl1pPr>
    <a:lvl2pPr marL="457200" algn="l" rtl="0" fontAlgn="base">
      <a:spcBef>
        <a:spcPct val="0"/>
      </a:spcBef>
      <a:spcAft>
        <a:spcPct val="0"/>
      </a:spcAft>
      <a:defRPr sz="1400" kern="1200">
        <a:solidFill>
          <a:schemeClr val="tx1"/>
        </a:solidFill>
        <a:latin typeface="Arial" charset="0"/>
        <a:ea typeface="宋体" pitchFamily="2" charset="-122"/>
        <a:cs typeface="+mn-cs"/>
      </a:defRPr>
    </a:lvl2pPr>
    <a:lvl3pPr marL="914400" algn="l" rtl="0" fontAlgn="base">
      <a:spcBef>
        <a:spcPct val="0"/>
      </a:spcBef>
      <a:spcAft>
        <a:spcPct val="0"/>
      </a:spcAft>
      <a:defRPr sz="1400" kern="1200">
        <a:solidFill>
          <a:schemeClr val="tx1"/>
        </a:solidFill>
        <a:latin typeface="Arial" charset="0"/>
        <a:ea typeface="宋体" pitchFamily="2" charset="-122"/>
        <a:cs typeface="+mn-cs"/>
      </a:defRPr>
    </a:lvl3pPr>
    <a:lvl4pPr marL="1371600" algn="l" rtl="0" fontAlgn="base">
      <a:spcBef>
        <a:spcPct val="0"/>
      </a:spcBef>
      <a:spcAft>
        <a:spcPct val="0"/>
      </a:spcAft>
      <a:defRPr sz="1400" kern="1200">
        <a:solidFill>
          <a:schemeClr val="tx1"/>
        </a:solidFill>
        <a:latin typeface="Arial" charset="0"/>
        <a:ea typeface="宋体" pitchFamily="2" charset="-122"/>
        <a:cs typeface="+mn-cs"/>
      </a:defRPr>
    </a:lvl4pPr>
    <a:lvl5pPr marL="1828800" algn="l" rtl="0" fontAlgn="base">
      <a:spcBef>
        <a:spcPct val="0"/>
      </a:spcBef>
      <a:spcAft>
        <a:spcPct val="0"/>
      </a:spcAft>
      <a:defRPr sz="1400" kern="1200">
        <a:solidFill>
          <a:schemeClr val="tx1"/>
        </a:solidFill>
        <a:latin typeface="Arial" charset="0"/>
        <a:ea typeface="宋体" pitchFamily="2" charset="-122"/>
        <a:cs typeface="+mn-cs"/>
      </a:defRPr>
    </a:lvl5pPr>
    <a:lvl6pPr marL="2286000" algn="l" defTabSz="914400" rtl="0" eaLnBrk="1" latinLnBrk="0" hangingPunct="1">
      <a:defRPr sz="1400" kern="1200">
        <a:solidFill>
          <a:schemeClr val="tx1"/>
        </a:solidFill>
        <a:latin typeface="Arial" charset="0"/>
        <a:ea typeface="宋体" pitchFamily="2" charset="-122"/>
        <a:cs typeface="+mn-cs"/>
      </a:defRPr>
    </a:lvl6pPr>
    <a:lvl7pPr marL="2743200" algn="l" defTabSz="914400" rtl="0" eaLnBrk="1" latinLnBrk="0" hangingPunct="1">
      <a:defRPr sz="1400" kern="1200">
        <a:solidFill>
          <a:schemeClr val="tx1"/>
        </a:solidFill>
        <a:latin typeface="Arial" charset="0"/>
        <a:ea typeface="宋体" pitchFamily="2" charset="-122"/>
        <a:cs typeface="+mn-cs"/>
      </a:defRPr>
    </a:lvl7pPr>
    <a:lvl8pPr marL="3200400" algn="l" defTabSz="914400" rtl="0" eaLnBrk="1" latinLnBrk="0" hangingPunct="1">
      <a:defRPr sz="1400" kern="1200">
        <a:solidFill>
          <a:schemeClr val="tx1"/>
        </a:solidFill>
        <a:latin typeface="Arial" charset="0"/>
        <a:ea typeface="宋体" pitchFamily="2" charset="-122"/>
        <a:cs typeface="+mn-cs"/>
      </a:defRPr>
    </a:lvl8pPr>
    <a:lvl9pPr marL="3657600" algn="l" defTabSz="914400" rtl="0" eaLnBrk="1" latinLnBrk="0" hangingPunct="1">
      <a:defRPr sz="14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00FF"/>
    <a:srgbClr val="692AA2"/>
    <a:srgbClr val="C6062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93" autoAdjust="0"/>
    <p:restoredTop sz="89610" autoAdjust="0"/>
  </p:normalViewPr>
  <p:slideViewPr>
    <p:cSldViewPr>
      <p:cViewPr varScale="1">
        <p:scale>
          <a:sx n="63" d="100"/>
          <a:sy n="63" d="100"/>
        </p:scale>
        <p:origin x="-164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614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dirty="0"/>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14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14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dirty="0"/>
          </a:p>
        </p:txBody>
      </p:sp>
      <p:sp>
        <p:nvSpPr>
          <p:cNvPr id="614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3065368-096E-40D8-8756-1AD2FED379B4}" type="slidenum">
              <a:rPr lang="zh-CN" altLang="en-US"/>
              <a:pPr/>
              <a:t>‹#›</a:t>
            </a:fld>
            <a:endParaRPr lang="en-US" altLang="zh-CN" dirty="0"/>
          </a:p>
        </p:txBody>
      </p:sp>
    </p:spTree>
    <p:extLst>
      <p:ext uri="{BB962C8B-B14F-4D97-AF65-F5344CB8AC3E}">
        <p14:creationId xmlns:p14="http://schemas.microsoft.com/office/powerpoint/2010/main" val="392964092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B591CF-6C38-45B1-B34F-BFB5C786AE1B}" type="slidenum">
              <a:rPr lang="en-US" altLang="zh-CN"/>
              <a:pPr/>
              <a:t>11</a:t>
            </a:fld>
            <a:endParaRPr lang="en-US" altLang="zh-CN"/>
          </a:p>
        </p:txBody>
      </p:sp>
      <p:sp>
        <p:nvSpPr>
          <p:cNvPr id="130050" name="Rectangle 1026"/>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0051" name="Rectangle 1027"/>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A simply hashes its message and sends that hash along with an identifier for A to the TTP encrypted with their shared key.  The TTP simply decrypts that value and returns a signature s encrypted with TTP secret key.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78B3DB-66D3-46C3-B6CA-76FFDFB8B5B7}" type="slidenum">
              <a:rPr lang="en-US" altLang="zh-CN"/>
              <a:pPr/>
              <a:t>12</a:t>
            </a:fld>
            <a:endParaRPr lang="en-US" altLang="zh-CN"/>
          </a:p>
        </p:txBody>
      </p:sp>
      <p:sp>
        <p:nvSpPr>
          <p:cNvPr id="132098" name="Rectangle 1026"/>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2099" name="Rectangle 1027"/>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B sends the signature encrypted with it’s shared key.  TTP decrypts v then decrypts s and returns the identifier for A and the hashed message.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bc</a:t>
            </a:r>
            <a:r>
              <a:rPr lang="en-US" altLang="zh-CN" dirty="0" smtClean="0"/>
              <a:t>:</a:t>
            </a:r>
            <a:r>
              <a:rPr lang="zh-CN" altLang="en-US" dirty="0" smtClean="0"/>
              <a:t>为</a:t>
            </a:r>
            <a:r>
              <a:rPr lang="en-US" altLang="zh-CN" dirty="0" smtClean="0"/>
              <a:t>0xbc</a:t>
            </a:r>
          </a:p>
          <a:p>
            <a:r>
              <a:rPr lang="en-US" altLang="zh-CN" dirty="0" err="1" smtClean="0"/>
              <a:t>pss</a:t>
            </a:r>
            <a:r>
              <a:rPr lang="zh-CN" altLang="en-US" dirty="0" smtClean="0"/>
              <a:t>：概率签名方案</a:t>
            </a:r>
            <a:endParaRPr lang="zh-CN" altLang="en-US" dirty="0"/>
          </a:p>
        </p:txBody>
      </p:sp>
      <p:sp>
        <p:nvSpPr>
          <p:cNvPr id="4" name="灯片编号占位符 3"/>
          <p:cNvSpPr>
            <a:spLocks noGrp="1"/>
          </p:cNvSpPr>
          <p:nvPr>
            <p:ph type="sldNum" sz="quarter" idx="10"/>
          </p:nvPr>
        </p:nvSpPr>
        <p:spPr/>
        <p:txBody>
          <a:bodyPr/>
          <a:lstStyle/>
          <a:p>
            <a:fld id="{83065368-096E-40D8-8756-1AD2FED379B4}" type="slidenum">
              <a:rPr lang="zh-CN" altLang="en-US" smtClean="0"/>
              <a:pPr/>
              <a:t>26</a:t>
            </a:fld>
            <a:endParaRPr lang="en-US" altLang="zh-CN" dirty="0"/>
          </a:p>
        </p:txBody>
      </p:sp>
    </p:spTree>
    <p:extLst>
      <p:ext uri="{BB962C8B-B14F-4D97-AF65-F5344CB8AC3E}">
        <p14:creationId xmlns:p14="http://schemas.microsoft.com/office/powerpoint/2010/main" val="993797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065368-096E-40D8-8756-1AD2FED379B4}" type="slidenum">
              <a:rPr lang="zh-CN" altLang="en-US" smtClean="0"/>
              <a:pPr/>
              <a:t>49</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89" name="Freeform 17"/>
          <p:cNvSpPr>
            <a:spLocks/>
          </p:cNvSpPr>
          <p:nvPr/>
        </p:nvSpPr>
        <p:spPr bwMode="gray">
          <a:xfrm>
            <a:off x="-9525" y="1447800"/>
            <a:ext cx="9164638" cy="3832225"/>
          </a:xfrm>
          <a:custGeom>
            <a:avLst/>
            <a:gdLst/>
            <a:ahLst/>
            <a:cxnLst>
              <a:cxn ang="0">
                <a:pos x="12" y="124"/>
              </a:cxn>
              <a:cxn ang="0">
                <a:pos x="1381" y="12"/>
              </a:cxn>
              <a:cxn ang="0">
                <a:pos x="4064" y="581"/>
              </a:cxn>
              <a:cxn ang="0">
                <a:pos x="5773" y="118"/>
              </a:cxn>
              <a:cxn ang="0">
                <a:pos x="5766" y="2151"/>
              </a:cxn>
              <a:cxn ang="0">
                <a:pos x="3966" y="2263"/>
              </a:cxn>
              <a:cxn ang="0">
                <a:pos x="1963" y="1897"/>
              </a:cxn>
              <a:cxn ang="0">
                <a:pos x="6" y="2407"/>
              </a:cxn>
              <a:cxn ang="0">
                <a:pos x="12" y="124"/>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000"/>
            </a:schemeClr>
          </a:solidFill>
          <a:ln w="9525">
            <a:noFill/>
            <a:round/>
            <a:headEnd/>
            <a:tailEnd/>
          </a:ln>
          <a:effectLst/>
        </p:spPr>
        <p:txBody>
          <a:bodyPr/>
          <a:lstStyle/>
          <a:p>
            <a:endParaRPr lang="zh-CN" altLang="en-US"/>
          </a:p>
        </p:txBody>
      </p:sp>
      <p:sp>
        <p:nvSpPr>
          <p:cNvPr id="3090" name="Freeform 18"/>
          <p:cNvSpPr>
            <a:spLocks/>
          </p:cNvSpPr>
          <p:nvPr/>
        </p:nvSpPr>
        <p:spPr bwMode="gray">
          <a:xfrm>
            <a:off x="-9525" y="1730375"/>
            <a:ext cx="9150350" cy="3265488"/>
          </a:xfrm>
          <a:custGeom>
            <a:avLst/>
            <a:gdLst/>
            <a:ahLst/>
            <a:cxnLst>
              <a:cxn ang="0">
                <a:pos x="6" y="272"/>
              </a:cxn>
              <a:cxn ang="0">
                <a:pos x="1453" y="10"/>
              </a:cxn>
              <a:cxn ang="0">
                <a:pos x="4182" y="482"/>
              </a:cxn>
              <a:cxn ang="0">
                <a:pos x="5764" y="154"/>
              </a:cxn>
              <a:cxn ang="0">
                <a:pos x="5764" y="1806"/>
              </a:cxn>
              <a:cxn ang="0">
                <a:pos x="4005" y="1994"/>
              </a:cxn>
              <a:cxn ang="0">
                <a:pos x="1891" y="1522"/>
              </a:cxn>
              <a:cxn ang="0">
                <a:pos x="6" y="1967"/>
              </a:cxn>
              <a:cxn ang="0">
                <a:pos x="6" y="272"/>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w="9525">
            <a:noFill/>
            <a:round/>
            <a:headEnd/>
            <a:tailEnd/>
          </a:ln>
          <a:effectLst/>
        </p:spPr>
        <p:txBody>
          <a:bodyPr/>
          <a:lstStyle/>
          <a:p>
            <a:endParaRPr lang="zh-CN" altLang="en-US"/>
          </a:p>
        </p:txBody>
      </p:sp>
      <p:grpSp>
        <p:nvGrpSpPr>
          <p:cNvPr id="3091" name="Group 19"/>
          <p:cNvGrpSpPr>
            <a:grpSpLocks/>
          </p:cNvGrpSpPr>
          <p:nvPr/>
        </p:nvGrpSpPr>
        <p:grpSpPr bwMode="auto">
          <a:xfrm>
            <a:off x="7086600" y="1947863"/>
            <a:ext cx="533400" cy="533400"/>
            <a:chOff x="4752" y="1200"/>
            <a:chExt cx="288" cy="288"/>
          </a:xfrm>
        </p:grpSpPr>
        <p:sp>
          <p:nvSpPr>
            <p:cNvPr id="3092" name="Oval 20"/>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headEnd/>
              <a:tailEnd/>
            </a:ln>
            <a:effectLst/>
          </p:spPr>
          <p:txBody>
            <a:bodyPr wrap="none" anchor="ctr"/>
            <a:lstStyle/>
            <a:p>
              <a:endParaRPr lang="zh-CN" altLang="en-US"/>
            </a:p>
          </p:txBody>
        </p:sp>
        <p:sp>
          <p:nvSpPr>
            <p:cNvPr id="3093" name="Oval 21"/>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endParaRPr lang="zh-CN" altLang="en-US"/>
            </a:p>
          </p:txBody>
        </p:sp>
      </p:grpSp>
      <p:grpSp>
        <p:nvGrpSpPr>
          <p:cNvPr id="3094" name="Group 22"/>
          <p:cNvGrpSpPr>
            <a:grpSpLocks/>
          </p:cNvGrpSpPr>
          <p:nvPr/>
        </p:nvGrpSpPr>
        <p:grpSpPr bwMode="auto">
          <a:xfrm>
            <a:off x="7620000" y="1371600"/>
            <a:ext cx="914400" cy="914400"/>
            <a:chOff x="4992" y="816"/>
            <a:chExt cx="576" cy="576"/>
          </a:xfrm>
        </p:grpSpPr>
        <p:sp>
          <p:nvSpPr>
            <p:cNvPr id="3095" name="Oval 23"/>
            <p:cNvSpPr>
              <a:spLocks noChangeArrowheads="1"/>
            </p:cNvSpPr>
            <p:nvPr userDrawn="1"/>
          </p:nvSpPr>
          <p:spPr bwMode="gray">
            <a:xfrm>
              <a:off x="4992" y="816"/>
              <a:ext cx="576" cy="576"/>
            </a:xfrm>
            <a:prstGeom prst="ellipse">
              <a:avLst/>
            </a:prstGeom>
            <a:solidFill>
              <a:schemeClr val="accent1">
                <a:alpha val="53000"/>
              </a:schemeClr>
            </a:solidFill>
            <a:ln w="9525">
              <a:noFill/>
              <a:round/>
              <a:headEnd/>
              <a:tailEnd/>
            </a:ln>
            <a:effectLst/>
          </p:spPr>
          <p:txBody>
            <a:bodyPr wrap="none" anchor="ctr"/>
            <a:lstStyle/>
            <a:p>
              <a:endParaRPr lang="zh-CN" altLang="en-US"/>
            </a:p>
          </p:txBody>
        </p:sp>
        <p:sp>
          <p:nvSpPr>
            <p:cNvPr id="3096" name="Oval 24"/>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endParaRPr lang="zh-CN" altLang="en-US"/>
            </a:p>
          </p:txBody>
        </p:sp>
      </p:grpSp>
      <p:grpSp>
        <p:nvGrpSpPr>
          <p:cNvPr id="3097" name="Group 25"/>
          <p:cNvGrpSpPr>
            <a:grpSpLocks/>
          </p:cNvGrpSpPr>
          <p:nvPr/>
        </p:nvGrpSpPr>
        <p:grpSpPr bwMode="auto">
          <a:xfrm>
            <a:off x="304800" y="3429000"/>
            <a:ext cx="1295400" cy="1371600"/>
            <a:chOff x="4992" y="816"/>
            <a:chExt cx="576" cy="576"/>
          </a:xfrm>
        </p:grpSpPr>
        <p:sp>
          <p:nvSpPr>
            <p:cNvPr id="3098" name="Oval 26"/>
            <p:cNvSpPr>
              <a:spLocks noChangeArrowheads="1"/>
            </p:cNvSpPr>
            <p:nvPr userDrawn="1"/>
          </p:nvSpPr>
          <p:spPr bwMode="gray">
            <a:xfrm>
              <a:off x="4992" y="816"/>
              <a:ext cx="576" cy="576"/>
            </a:xfrm>
            <a:prstGeom prst="ellipse">
              <a:avLst/>
            </a:prstGeom>
            <a:solidFill>
              <a:schemeClr val="tx2">
                <a:alpha val="53000"/>
              </a:schemeClr>
            </a:solidFill>
            <a:ln w="9525">
              <a:noFill/>
              <a:round/>
              <a:headEnd/>
              <a:tailEnd/>
            </a:ln>
            <a:effectLst/>
          </p:spPr>
          <p:txBody>
            <a:bodyPr wrap="none" anchor="ctr"/>
            <a:lstStyle/>
            <a:p>
              <a:endParaRPr lang="zh-CN" altLang="en-US"/>
            </a:p>
          </p:txBody>
        </p:sp>
        <p:sp>
          <p:nvSpPr>
            <p:cNvPr id="3099" name="Oval 27"/>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endParaRPr lang="zh-CN" altLang="en-US"/>
            </a:p>
          </p:txBody>
        </p:sp>
      </p:grpSp>
      <p:sp>
        <p:nvSpPr>
          <p:cNvPr id="3076" name="Rectangle 4"/>
          <p:cNvSpPr>
            <a:spLocks noGrp="1" noChangeArrowheads="1"/>
          </p:cNvSpPr>
          <p:nvPr>
            <p:ph type="dt" sz="half" idx="2"/>
          </p:nvPr>
        </p:nvSpPr>
        <p:spPr>
          <a:xfrm>
            <a:off x="457200" y="6477000"/>
            <a:ext cx="2133600" cy="244475"/>
          </a:xfrm>
        </p:spPr>
        <p:txBody>
          <a:bodyPr/>
          <a:lstStyle>
            <a:lvl1pPr>
              <a:defRPr sz="1200"/>
            </a:lvl1pPr>
          </a:lstStyle>
          <a:p>
            <a:fld id="{D71E8AE4-B3CD-4F26-B45E-D2A17F2253AA}" type="datetime1">
              <a:rPr lang="zh-CN" altLang="en-US"/>
              <a:pPr/>
              <a:t>2019/12/13</a:t>
            </a:fld>
            <a:endParaRPr lang="en-US" altLang="zh-CN" dirty="0"/>
          </a:p>
        </p:txBody>
      </p:sp>
      <p:sp>
        <p:nvSpPr>
          <p:cNvPr id="3077" name="Rectangle 5"/>
          <p:cNvSpPr>
            <a:spLocks noGrp="1" noChangeArrowheads="1"/>
          </p:cNvSpPr>
          <p:nvPr>
            <p:ph type="ftr" sz="quarter" idx="3"/>
          </p:nvPr>
        </p:nvSpPr>
        <p:spPr>
          <a:xfrm>
            <a:off x="3124200" y="6477000"/>
            <a:ext cx="2895600" cy="244475"/>
          </a:xfrm>
        </p:spPr>
        <p:txBody>
          <a:bodyPr/>
          <a:lstStyle>
            <a:lvl1pPr>
              <a:defRPr>
                <a:solidFill>
                  <a:schemeClr val="tx1"/>
                </a:solidFill>
              </a:defRPr>
            </a:lvl1pPr>
          </a:lstStyle>
          <a:p>
            <a:r>
              <a:rPr lang="zh-CN" altLang="en-US"/>
              <a:t>计算机科学与技术学院</a:t>
            </a:r>
            <a:endParaRPr lang="en-US" altLang="zh-CN" dirty="0"/>
          </a:p>
        </p:txBody>
      </p:sp>
      <p:sp>
        <p:nvSpPr>
          <p:cNvPr id="3078" name="Rectangle 6"/>
          <p:cNvSpPr>
            <a:spLocks noGrp="1" noChangeArrowheads="1"/>
          </p:cNvSpPr>
          <p:nvPr>
            <p:ph type="sldNum" sz="quarter" idx="4"/>
          </p:nvPr>
        </p:nvSpPr>
        <p:spPr>
          <a:xfrm>
            <a:off x="6553200" y="6477000"/>
            <a:ext cx="2133600" cy="244475"/>
          </a:xfrm>
        </p:spPr>
        <p:txBody>
          <a:bodyPr/>
          <a:lstStyle>
            <a:lvl1pPr>
              <a:defRPr sz="1200"/>
            </a:lvl1pPr>
          </a:lstStyle>
          <a:p>
            <a:fld id="{69461A28-CE8A-45C4-8E1D-118287AE3797}" type="slidenum">
              <a:rPr lang="zh-CN" altLang="en-US"/>
              <a:pPr/>
              <a:t>‹#›</a:t>
            </a:fld>
            <a:endParaRPr lang="en-US" altLang="zh-CN" dirty="0"/>
          </a:p>
        </p:txBody>
      </p:sp>
      <p:sp>
        <p:nvSpPr>
          <p:cNvPr id="3074" name="Rectangle 2"/>
          <p:cNvSpPr>
            <a:spLocks noGrp="1" noChangeArrowheads="1"/>
          </p:cNvSpPr>
          <p:nvPr>
            <p:ph type="ctrTitle"/>
          </p:nvPr>
        </p:nvSpPr>
        <p:spPr>
          <a:xfrm>
            <a:off x="1143000" y="2590800"/>
            <a:ext cx="7086600" cy="1012825"/>
          </a:xfrm>
          <a:effectLst>
            <a:outerShdw dist="53882" dir="2700000" algn="ctr" rotWithShape="0">
              <a:schemeClr val="tx1"/>
            </a:outerShdw>
          </a:effectLst>
        </p:spPr>
        <p:txBody>
          <a:bodyPr/>
          <a:lstStyle>
            <a:lvl1pPr>
              <a:defRPr sz="4800">
                <a:solidFill>
                  <a:schemeClr val="tx2"/>
                </a:solidFill>
                <a:latin typeface="宋体" pitchFamily="2" charset="-122"/>
                <a:ea typeface="宋体" pitchFamily="2" charset="-122"/>
              </a:defRPr>
            </a:lvl1pPr>
          </a:lstStyle>
          <a:p>
            <a:r>
              <a:rPr lang="en-US" altLang="zh-CN"/>
              <a:t>PPT </a:t>
            </a:r>
            <a:r>
              <a:rPr lang="zh-CN" altLang="en-US"/>
              <a:t>模板</a:t>
            </a:r>
          </a:p>
        </p:txBody>
      </p:sp>
      <p:sp>
        <p:nvSpPr>
          <p:cNvPr id="3075" name="Rectangle 3"/>
          <p:cNvSpPr>
            <a:spLocks noGrp="1" noChangeArrowheads="1"/>
          </p:cNvSpPr>
          <p:nvPr>
            <p:ph type="subTitle" idx="1"/>
          </p:nvPr>
        </p:nvSpPr>
        <p:spPr bwMode="white">
          <a:xfrm>
            <a:off x="1295400" y="3581400"/>
            <a:ext cx="6705600" cy="838200"/>
          </a:xfrm>
        </p:spPr>
        <p:txBody>
          <a:bodyPr/>
          <a:lstStyle>
            <a:lvl1pPr marL="0" indent="0" algn="ctr">
              <a:buFont typeface="Wingdings" pitchFamily="2" charset="2"/>
              <a:buNone/>
              <a:defRPr sz="2000" b="1">
                <a:latin typeface="Times New Roman" pitchFamily="18" charset="0"/>
                <a:ea typeface="幼圆" pitchFamily="49" charset="-122"/>
              </a:defRPr>
            </a:lvl1pPr>
          </a:lstStyle>
          <a:p>
            <a:r>
              <a:rPr lang="zh-CN" altLang="en-US"/>
              <a:t>讲课教师：张立江</a:t>
            </a:r>
          </a:p>
          <a:p>
            <a:endParaRPr lang="zh-CN" altLang="en-US"/>
          </a:p>
          <a:p>
            <a:r>
              <a:rPr lang="en-US" altLang="zh-CN"/>
              <a:t>E-mail</a:t>
            </a:r>
            <a:r>
              <a:rPr lang="zh-CN" altLang="en-US"/>
              <a:t>：</a:t>
            </a:r>
            <a:r>
              <a:rPr lang="en-US" altLang="zh-CN"/>
              <a:t>zhanglijaing@cumt.edu.cn</a:t>
            </a:r>
          </a:p>
        </p:txBody>
      </p:sp>
      <p:pic>
        <p:nvPicPr>
          <p:cNvPr id="3100" name="Picture 28" descr="校徽"/>
          <p:cNvPicPr>
            <a:picLocks noChangeAspect="1" noChangeArrowheads="1"/>
          </p:cNvPicPr>
          <p:nvPr userDrawn="1"/>
        </p:nvPicPr>
        <p:blipFill>
          <a:blip r:embed="rId3" cstate="print"/>
          <a:srcRect/>
          <a:stretch>
            <a:fillRect/>
          </a:stretch>
        </p:blipFill>
        <p:spPr bwMode="auto">
          <a:xfrm>
            <a:off x="0" y="0"/>
            <a:ext cx="1371600" cy="1371600"/>
          </a:xfrm>
          <a:prstGeom prst="rect">
            <a:avLst/>
          </a:prstGeom>
          <a:noFill/>
        </p:spPr>
      </p:pic>
      <p:pic>
        <p:nvPicPr>
          <p:cNvPr id="3101" name="Picture 29" descr="WEL049"/>
          <p:cNvPicPr>
            <a:picLocks noChangeAspect="1" noChangeArrowheads="1" noCrop="1"/>
          </p:cNvPicPr>
          <p:nvPr userDrawn="1"/>
        </p:nvPicPr>
        <p:blipFill>
          <a:blip r:embed="rId4" cstate="print"/>
          <a:srcRect/>
          <a:stretch>
            <a:fillRect/>
          </a:stretch>
        </p:blipFill>
        <p:spPr bwMode="auto">
          <a:xfrm>
            <a:off x="2209800" y="228600"/>
            <a:ext cx="5334000" cy="1004888"/>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CFECE40-FF36-4F85-BBEC-8052E998AC48}" type="datetime1">
              <a:rPr lang="zh-CN" altLang="en-US"/>
              <a:pPr/>
              <a:t>2019/12/13</a:t>
            </a:fld>
            <a:endParaRPr lang="en-US" altLang="zh-CN" dirty="0"/>
          </a:p>
        </p:txBody>
      </p:sp>
      <p:sp>
        <p:nvSpPr>
          <p:cNvPr id="5" name="页脚占位符 4"/>
          <p:cNvSpPr>
            <a:spLocks noGrp="1"/>
          </p:cNvSpPr>
          <p:nvPr>
            <p:ph type="ftr" sz="quarter" idx="11"/>
          </p:nvPr>
        </p:nvSpPr>
        <p:spPr/>
        <p:txBody>
          <a:bodyPr/>
          <a:lstStyle>
            <a:lvl1pPr>
              <a:defRPr/>
            </a:lvl1pPr>
          </a:lstStyle>
          <a:p>
            <a:r>
              <a:rPr lang="zh-CN" altLang="en-US"/>
              <a:t>计算机科学与技术学院</a:t>
            </a:r>
            <a:endParaRPr lang="en-US" altLang="zh-CN" dirty="0"/>
          </a:p>
        </p:txBody>
      </p:sp>
      <p:sp>
        <p:nvSpPr>
          <p:cNvPr id="6" name="灯片编号占位符 5"/>
          <p:cNvSpPr>
            <a:spLocks noGrp="1"/>
          </p:cNvSpPr>
          <p:nvPr>
            <p:ph type="sldNum" sz="quarter" idx="12"/>
          </p:nvPr>
        </p:nvSpPr>
        <p:spPr/>
        <p:txBody>
          <a:bodyPr/>
          <a:lstStyle>
            <a:lvl1pPr>
              <a:defRPr/>
            </a:lvl1pPr>
          </a:lstStyle>
          <a:p>
            <a:fld id="{8A2F6119-4FE4-4DFE-A758-3702CE502C67}" type="slidenum">
              <a:rPr lang="en-US" altLang="zh-CN"/>
              <a:pPr/>
              <a:t>‹#›</a:t>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B87B2B3-F90D-4DDC-9130-2C95376603AC}" type="datetime1">
              <a:rPr lang="zh-CN" altLang="en-US"/>
              <a:pPr/>
              <a:t>2019/12/13</a:t>
            </a:fld>
            <a:endParaRPr lang="en-US" altLang="zh-CN" dirty="0"/>
          </a:p>
        </p:txBody>
      </p:sp>
      <p:sp>
        <p:nvSpPr>
          <p:cNvPr id="5" name="页脚占位符 4"/>
          <p:cNvSpPr>
            <a:spLocks noGrp="1"/>
          </p:cNvSpPr>
          <p:nvPr>
            <p:ph type="ftr" sz="quarter" idx="11"/>
          </p:nvPr>
        </p:nvSpPr>
        <p:spPr/>
        <p:txBody>
          <a:bodyPr/>
          <a:lstStyle>
            <a:lvl1pPr>
              <a:defRPr/>
            </a:lvl1pPr>
          </a:lstStyle>
          <a:p>
            <a:r>
              <a:rPr lang="zh-CN" altLang="en-US"/>
              <a:t>计算机科学与技术学院</a:t>
            </a:r>
            <a:endParaRPr lang="en-US" altLang="zh-CN" dirty="0"/>
          </a:p>
        </p:txBody>
      </p:sp>
      <p:sp>
        <p:nvSpPr>
          <p:cNvPr id="6" name="灯片编号占位符 5"/>
          <p:cNvSpPr>
            <a:spLocks noGrp="1"/>
          </p:cNvSpPr>
          <p:nvPr>
            <p:ph type="sldNum" sz="quarter" idx="12"/>
          </p:nvPr>
        </p:nvSpPr>
        <p:spPr/>
        <p:txBody>
          <a:bodyPr/>
          <a:lstStyle>
            <a:lvl1pPr>
              <a:defRPr/>
            </a:lvl1pPr>
          </a:lstStyle>
          <a:p>
            <a:fld id="{15E8C73F-731B-4090-AF18-78A46BB27667}" type="slidenum">
              <a:rPr lang="en-US" altLang="zh-CN"/>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FF0000"/>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19E29AC0-0283-427B-A2C9-3AFD2CA43693}" type="datetime1">
              <a:rPr lang="zh-CN" altLang="en-US"/>
              <a:pPr/>
              <a:t>2019/12/13</a:t>
            </a:fld>
            <a:endParaRPr lang="en-US" altLang="zh-CN" dirty="0"/>
          </a:p>
        </p:txBody>
      </p:sp>
      <p:sp>
        <p:nvSpPr>
          <p:cNvPr id="5" name="页脚占位符 4"/>
          <p:cNvSpPr>
            <a:spLocks noGrp="1"/>
          </p:cNvSpPr>
          <p:nvPr>
            <p:ph type="ftr" sz="quarter" idx="11"/>
          </p:nvPr>
        </p:nvSpPr>
        <p:spPr/>
        <p:txBody>
          <a:bodyPr/>
          <a:lstStyle>
            <a:lvl1pPr>
              <a:defRPr/>
            </a:lvl1pPr>
          </a:lstStyle>
          <a:p>
            <a:r>
              <a:rPr lang="zh-CN" altLang="en-US"/>
              <a:t>计算机科学与技术学院</a:t>
            </a:r>
            <a:endParaRPr lang="en-US" altLang="zh-CN" dirty="0"/>
          </a:p>
        </p:txBody>
      </p:sp>
      <p:sp>
        <p:nvSpPr>
          <p:cNvPr id="6" name="灯片编号占位符 5"/>
          <p:cNvSpPr>
            <a:spLocks noGrp="1"/>
          </p:cNvSpPr>
          <p:nvPr>
            <p:ph type="sldNum" sz="quarter" idx="12"/>
          </p:nvPr>
        </p:nvSpPr>
        <p:spPr/>
        <p:txBody>
          <a:bodyPr/>
          <a:lstStyle>
            <a:lvl1pPr>
              <a:defRPr/>
            </a:lvl1pPr>
          </a:lstStyle>
          <a:p>
            <a:fld id="{836EB55C-C677-4EB3-8CB1-5A0CE917D7BA}" type="slidenum">
              <a:rPr lang="en-US" altLang="zh-CN"/>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70FE3AD1-4347-4A0E-9AE6-5398184C434A}" type="datetime1">
              <a:rPr lang="zh-CN" altLang="en-US"/>
              <a:pPr/>
              <a:t>2019/12/13</a:t>
            </a:fld>
            <a:endParaRPr lang="en-US" altLang="zh-CN" dirty="0"/>
          </a:p>
        </p:txBody>
      </p:sp>
      <p:sp>
        <p:nvSpPr>
          <p:cNvPr id="5" name="页脚占位符 4"/>
          <p:cNvSpPr>
            <a:spLocks noGrp="1"/>
          </p:cNvSpPr>
          <p:nvPr>
            <p:ph type="ftr" sz="quarter" idx="11"/>
          </p:nvPr>
        </p:nvSpPr>
        <p:spPr/>
        <p:txBody>
          <a:bodyPr/>
          <a:lstStyle>
            <a:lvl1pPr>
              <a:defRPr/>
            </a:lvl1pPr>
          </a:lstStyle>
          <a:p>
            <a:r>
              <a:rPr lang="zh-CN" altLang="en-US"/>
              <a:t>计算机科学与技术学院</a:t>
            </a:r>
            <a:endParaRPr lang="en-US" altLang="zh-CN" dirty="0"/>
          </a:p>
        </p:txBody>
      </p:sp>
      <p:sp>
        <p:nvSpPr>
          <p:cNvPr id="6" name="灯片编号占位符 5"/>
          <p:cNvSpPr>
            <a:spLocks noGrp="1"/>
          </p:cNvSpPr>
          <p:nvPr>
            <p:ph type="sldNum" sz="quarter" idx="12"/>
          </p:nvPr>
        </p:nvSpPr>
        <p:spPr/>
        <p:txBody>
          <a:bodyPr/>
          <a:lstStyle>
            <a:lvl1pPr>
              <a:defRPr/>
            </a:lvl1pPr>
          </a:lstStyle>
          <a:p>
            <a:fld id="{B6AC54F8-C57A-48CB-8722-5355987572EB}" type="slidenum">
              <a:rPr lang="en-US" altLang="zh-CN"/>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325547A5-BBBB-4E38-AE06-C4C6DB1D13ED}" type="datetime1">
              <a:rPr lang="zh-CN" altLang="en-US"/>
              <a:pPr/>
              <a:t>2019/12/13</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a:t>计算机科学与技术学院</a:t>
            </a:r>
            <a:endParaRPr lang="en-US" altLang="zh-CN" dirty="0"/>
          </a:p>
        </p:txBody>
      </p:sp>
      <p:sp>
        <p:nvSpPr>
          <p:cNvPr id="7" name="灯片编号占位符 6"/>
          <p:cNvSpPr>
            <a:spLocks noGrp="1"/>
          </p:cNvSpPr>
          <p:nvPr>
            <p:ph type="sldNum" sz="quarter" idx="12"/>
          </p:nvPr>
        </p:nvSpPr>
        <p:spPr/>
        <p:txBody>
          <a:bodyPr/>
          <a:lstStyle>
            <a:lvl1pPr>
              <a:defRPr/>
            </a:lvl1pPr>
          </a:lstStyle>
          <a:p>
            <a:fld id="{71637B92-F509-4694-96E1-ADFB2D618DBB}" type="slidenum">
              <a:rPr lang="en-US" altLang="zh-CN"/>
              <a:pPr/>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2DB341D4-32A0-43FC-B2E8-30A62223924E}" type="datetime1">
              <a:rPr lang="zh-CN" altLang="en-US"/>
              <a:pPr/>
              <a:t>2019/12/13</a:t>
            </a:fld>
            <a:endParaRPr lang="en-US" altLang="zh-CN" dirty="0"/>
          </a:p>
        </p:txBody>
      </p:sp>
      <p:sp>
        <p:nvSpPr>
          <p:cNvPr id="8" name="页脚占位符 7"/>
          <p:cNvSpPr>
            <a:spLocks noGrp="1"/>
          </p:cNvSpPr>
          <p:nvPr>
            <p:ph type="ftr" sz="quarter" idx="11"/>
          </p:nvPr>
        </p:nvSpPr>
        <p:spPr/>
        <p:txBody>
          <a:bodyPr/>
          <a:lstStyle>
            <a:lvl1pPr>
              <a:defRPr/>
            </a:lvl1pPr>
          </a:lstStyle>
          <a:p>
            <a:r>
              <a:rPr lang="zh-CN" altLang="en-US"/>
              <a:t>计算机科学与技术学院</a:t>
            </a:r>
            <a:endParaRPr lang="en-US" altLang="zh-CN" dirty="0"/>
          </a:p>
        </p:txBody>
      </p:sp>
      <p:sp>
        <p:nvSpPr>
          <p:cNvPr id="9" name="灯片编号占位符 8"/>
          <p:cNvSpPr>
            <a:spLocks noGrp="1"/>
          </p:cNvSpPr>
          <p:nvPr>
            <p:ph type="sldNum" sz="quarter" idx="12"/>
          </p:nvPr>
        </p:nvSpPr>
        <p:spPr/>
        <p:txBody>
          <a:bodyPr/>
          <a:lstStyle>
            <a:lvl1pPr>
              <a:defRPr/>
            </a:lvl1pPr>
          </a:lstStyle>
          <a:p>
            <a:fld id="{D52C36ED-D28E-424E-AC03-9505D5536942}" type="slidenum">
              <a:rPr lang="en-US" altLang="zh-CN"/>
              <a:pPr/>
              <a:t>‹#›</a:t>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B7406D05-A609-45BC-AF1A-BD101B5D3F1A}" type="datetime1">
              <a:rPr lang="zh-CN" altLang="en-US"/>
              <a:pPr/>
              <a:t>2019/12/13</a:t>
            </a:fld>
            <a:endParaRPr lang="en-US" altLang="zh-CN" dirty="0"/>
          </a:p>
        </p:txBody>
      </p:sp>
      <p:sp>
        <p:nvSpPr>
          <p:cNvPr id="4" name="页脚占位符 3"/>
          <p:cNvSpPr>
            <a:spLocks noGrp="1"/>
          </p:cNvSpPr>
          <p:nvPr>
            <p:ph type="ftr" sz="quarter" idx="11"/>
          </p:nvPr>
        </p:nvSpPr>
        <p:spPr/>
        <p:txBody>
          <a:bodyPr/>
          <a:lstStyle>
            <a:lvl1pPr>
              <a:defRPr/>
            </a:lvl1pPr>
          </a:lstStyle>
          <a:p>
            <a:r>
              <a:rPr lang="zh-CN" altLang="en-US"/>
              <a:t>计算机科学与技术学院</a:t>
            </a:r>
            <a:endParaRPr lang="en-US" altLang="zh-CN" dirty="0"/>
          </a:p>
        </p:txBody>
      </p:sp>
      <p:sp>
        <p:nvSpPr>
          <p:cNvPr id="5" name="灯片编号占位符 4"/>
          <p:cNvSpPr>
            <a:spLocks noGrp="1"/>
          </p:cNvSpPr>
          <p:nvPr>
            <p:ph type="sldNum" sz="quarter" idx="12"/>
          </p:nvPr>
        </p:nvSpPr>
        <p:spPr/>
        <p:txBody>
          <a:bodyPr/>
          <a:lstStyle>
            <a:lvl1pPr>
              <a:defRPr/>
            </a:lvl1pPr>
          </a:lstStyle>
          <a:p>
            <a:fld id="{92EBA4F1-AE6E-4056-AE8E-2967202A46EF}" type="slidenum">
              <a:rPr lang="en-US" altLang="zh-CN"/>
              <a:pPr/>
              <a:t>‹#›</a:t>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9B80FF4-518D-4790-9F75-6997057F4BA3}" type="datetime1">
              <a:rPr lang="zh-CN" altLang="en-US"/>
              <a:pPr/>
              <a:t>2019/12/13</a:t>
            </a:fld>
            <a:endParaRPr lang="en-US" altLang="zh-CN" dirty="0"/>
          </a:p>
        </p:txBody>
      </p:sp>
      <p:sp>
        <p:nvSpPr>
          <p:cNvPr id="3" name="页脚占位符 2"/>
          <p:cNvSpPr>
            <a:spLocks noGrp="1"/>
          </p:cNvSpPr>
          <p:nvPr>
            <p:ph type="ftr" sz="quarter" idx="11"/>
          </p:nvPr>
        </p:nvSpPr>
        <p:spPr/>
        <p:txBody>
          <a:bodyPr/>
          <a:lstStyle>
            <a:lvl1pPr>
              <a:defRPr/>
            </a:lvl1pPr>
          </a:lstStyle>
          <a:p>
            <a:r>
              <a:rPr lang="zh-CN" altLang="en-US"/>
              <a:t>计算机科学与技术学院</a:t>
            </a:r>
            <a:endParaRPr lang="en-US" altLang="zh-CN" dirty="0"/>
          </a:p>
        </p:txBody>
      </p:sp>
      <p:sp>
        <p:nvSpPr>
          <p:cNvPr id="4" name="灯片编号占位符 3"/>
          <p:cNvSpPr>
            <a:spLocks noGrp="1"/>
          </p:cNvSpPr>
          <p:nvPr>
            <p:ph type="sldNum" sz="quarter" idx="12"/>
          </p:nvPr>
        </p:nvSpPr>
        <p:spPr/>
        <p:txBody>
          <a:bodyPr/>
          <a:lstStyle>
            <a:lvl1pPr>
              <a:defRPr/>
            </a:lvl1pPr>
          </a:lstStyle>
          <a:p>
            <a:fld id="{813F45DA-86C9-4ACA-9F2A-742545C73A01}" type="slidenum">
              <a:rPr lang="en-US" altLang="zh-CN"/>
              <a:pPr/>
              <a:t>‹#›</a:t>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7C83673-701D-4891-996D-27EEFF48D35C}" type="datetime1">
              <a:rPr lang="zh-CN" altLang="en-US"/>
              <a:pPr/>
              <a:t>2019/12/13</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a:t>计算机科学与技术学院</a:t>
            </a:r>
            <a:endParaRPr lang="en-US" altLang="zh-CN" dirty="0"/>
          </a:p>
        </p:txBody>
      </p:sp>
      <p:sp>
        <p:nvSpPr>
          <p:cNvPr id="7" name="灯片编号占位符 6"/>
          <p:cNvSpPr>
            <a:spLocks noGrp="1"/>
          </p:cNvSpPr>
          <p:nvPr>
            <p:ph type="sldNum" sz="quarter" idx="12"/>
          </p:nvPr>
        </p:nvSpPr>
        <p:spPr/>
        <p:txBody>
          <a:bodyPr/>
          <a:lstStyle>
            <a:lvl1pPr>
              <a:defRPr/>
            </a:lvl1pPr>
          </a:lstStyle>
          <a:p>
            <a:fld id="{AEF6C02B-94D4-4BD5-B891-523FE072FABF}" type="slidenum">
              <a:rPr lang="en-US" altLang="zh-CN"/>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C0A757E6-E1D8-4549-B1AD-140798162279}" type="datetime1">
              <a:rPr lang="zh-CN" altLang="en-US"/>
              <a:pPr/>
              <a:t>2019/12/13</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a:t>计算机科学与技术学院</a:t>
            </a:r>
            <a:endParaRPr lang="en-US" altLang="zh-CN" dirty="0"/>
          </a:p>
        </p:txBody>
      </p:sp>
      <p:sp>
        <p:nvSpPr>
          <p:cNvPr id="7" name="灯片编号占位符 6"/>
          <p:cNvSpPr>
            <a:spLocks noGrp="1"/>
          </p:cNvSpPr>
          <p:nvPr>
            <p:ph type="sldNum" sz="quarter" idx="12"/>
          </p:nvPr>
        </p:nvSpPr>
        <p:spPr/>
        <p:txBody>
          <a:bodyPr/>
          <a:lstStyle>
            <a:lvl1pPr>
              <a:defRPr/>
            </a:lvl1pPr>
          </a:lstStyle>
          <a:p>
            <a:fld id="{4E0998EF-D1DA-4084-BD64-167D9B862795}" type="slidenum">
              <a:rPr lang="en-US" altLang="zh-CN"/>
              <a:pPr/>
              <a:t>‹#›</a:t>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51" name="Object 27"/>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1163" name="Image" r:id="rId14" imgW="9561905" imgH="1600000" progId="">
                  <p:embed/>
                </p:oleObj>
              </mc:Choice>
              <mc:Fallback>
                <p:oleObj name="Image" r:id="rId14" imgW="9561905" imgH="1600000" progId="">
                  <p:embed/>
                  <p:pic>
                    <p:nvPicPr>
                      <p:cNvPr id="0" name="Picture 1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ffectLst/>
                      <a:extLst>
                        <a:ext uri="{909E8E84-426E-40DD-AFC4-6F175D3DCCD1}">
                          <a14:hiddenFill xmlns:a14="http://schemas.microsoft.com/office/drawing/2010/main">
                            <a:solidFill>
                              <a:srgbClr val="65AA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
        <p:nvSpPr>
          <p:cNvPr id="1040" name="Freeform 16"/>
          <p:cNvSpPr>
            <a:spLocks/>
          </p:cNvSpPr>
          <p:nvPr/>
        </p:nvSpPr>
        <p:spPr bwMode="gray">
          <a:xfrm>
            <a:off x="-11113" y="280988"/>
            <a:ext cx="9155113" cy="1620837"/>
          </a:xfrm>
          <a:custGeom>
            <a:avLst/>
            <a:gdLst/>
            <a:ahLst/>
            <a:cxnLst>
              <a:cxn ang="0">
                <a:pos x="6" y="109"/>
              </a:cxn>
              <a:cxn ang="0">
                <a:pos x="1427" y="46"/>
              </a:cxn>
              <a:cxn ang="0">
                <a:pos x="4032" y="255"/>
              </a:cxn>
              <a:cxn ang="0">
                <a:pos x="5767" y="0"/>
              </a:cxn>
              <a:cxn ang="0">
                <a:pos x="5767" y="776"/>
              </a:cxn>
              <a:cxn ang="0">
                <a:pos x="4065" y="831"/>
              </a:cxn>
              <a:cxn ang="0">
                <a:pos x="1984" y="674"/>
              </a:cxn>
              <a:cxn ang="0">
                <a:pos x="14" y="995"/>
              </a:cxn>
              <a:cxn ang="0">
                <a:pos x="6" y="109"/>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000"/>
            </a:schemeClr>
          </a:solidFill>
          <a:ln w="9525">
            <a:noFill/>
            <a:round/>
            <a:headEnd/>
            <a:tailEnd/>
          </a:ln>
          <a:effectLst/>
        </p:spPr>
        <p:txBody>
          <a:bodyPr/>
          <a:lstStyle/>
          <a:p>
            <a:endParaRPr lang="zh-CN" altLang="en-US"/>
          </a:p>
        </p:txBody>
      </p:sp>
      <p:sp>
        <p:nvSpPr>
          <p:cNvPr id="1041" name="Freeform 17"/>
          <p:cNvSpPr>
            <a:spLocks/>
          </p:cNvSpPr>
          <p:nvPr/>
        </p:nvSpPr>
        <p:spPr bwMode="gray">
          <a:xfrm>
            <a:off x="-20638" y="533400"/>
            <a:ext cx="9161463" cy="1006475"/>
          </a:xfrm>
          <a:custGeom>
            <a:avLst/>
            <a:gdLst/>
            <a:ahLst/>
            <a:cxnLst>
              <a:cxn ang="0">
                <a:pos x="20" y="109"/>
              </a:cxn>
              <a:cxn ang="0">
                <a:pos x="1442" y="3"/>
              </a:cxn>
              <a:cxn ang="0">
                <a:pos x="4150" y="148"/>
              </a:cxn>
              <a:cxn ang="0">
                <a:pos x="5771" y="37"/>
              </a:cxn>
              <a:cxn ang="0">
                <a:pos x="5771" y="557"/>
              </a:cxn>
              <a:cxn ang="0">
                <a:pos x="3942" y="592"/>
              </a:cxn>
              <a:cxn ang="0">
                <a:pos x="1839" y="456"/>
              </a:cxn>
              <a:cxn ang="0">
                <a:pos x="6" y="620"/>
              </a:cxn>
              <a:cxn ang="0">
                <a:pos x="20" y="109"/>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a:effectLst/>
        </p:spPr>
        <p:txBody>
          <a:bodyPr/>
          <a:lstStyle/>
          <a:p>
            <a:endParaRPr lang="zh-CN" altLang="en-US"/>
          </a:p>
        </p:txBody>
      </p:sp>
      <p:grpSp>
        <p:nvGrpSpPr>
          <p:cNvPr id="1042" name="Group 18"/>
          <p:cNvGrpSpPr>
            <a:grpSpLocks/>
          </p:cNvGrpSpPr>
          <p:nvPr/>
        </p:nvGrpSpPr>
        <p:grpSpPr bwMode="auto">
          <a:xfrm>
            <a:off x="7740650" y="347663"/>
            <a:ext cx="387350" cy="366712"/>
            <a:chOff x="4752" y="1200"/>
            <a:chExt cx="288" cy="288"/>
          </a:xfrm>
        </p:grpSpPr>
        <p:sp>
          <p:nvSpPr>
            <p:cNvPr id="1043" name="Oval 19"/>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headEnd/>
              <a:tailEnd/>
            </a:ln>
            <a:effectLst/>
          </p:spPr>
          <p:txBody>
            <a:bodyPr wrap="none" anchor="ctr"/>
            <a:lstStyle/>
            <a:p>
              <a:endParaRPr lang="zh-CN" altLang="en-US"/>
            </a:p>
          </p:txBody>
        </p:sp>
        <p:sp>
          <p:nvSpPr>
            <p:cNvPr id="1044" name="Oval 20"/>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endParaRPr lang="zh-CN" altLang="en-US"/>
            </a:p>
          </p:txBody>
        </p:sp>
      </p:grpSp>
      <p:grpSp>
        <p:nvGrpSpPr>
          <p:cNvPr id="1045" name="Group 21"/>
          <p:cNvGrpSpPr>
            <a:grpSpLocks/>
          </p:cNvGrpSpPr>
          <p:nvPr/>
        </p:nvGrpSpPr>
        <p:grpSpPr bwMode="auto">
          <a:xfrm>
            <a:off x="8153400" y="53975"/>
            <a:ext cx="609600" cy="592138"/>
            <a:chOff x="4992" y="816"/>
            <a:chExt cx="576" cy="576"/>
          </a:xfrm>
        </p:grpSpPr>
        <p:sp>
          <p:nvSpPr>
            <p:cNvPr id="1046" name="Oval 22"/>
            <p:cNvSpPr>
              <a:spLocks noChangeArrowheads="1"/>
            </p:cNvSpPr>
            <p:nvPr userDrawn="1"/>
          </p:nvSpPr>
          <p:spPr bwMode="gray">
            <a:xfrm>
              <a:off x="4992" y="816"/>
              <a:ext cx="576" cy="576"/>
            </a:xfrm>
            <a:prstGeom prst="ellipse">
              <a:avLst/>
            </a:prstGeom>
            <a:solidFill>
              <a:schemeClr val="accent1">
                <a:alpha val="53000"/>
              </a:schemeClr>
            </a:solidFill>
            <a:ln w="9525">
              <a:noFill/>
              <a:round/>
              <a:headEnd/>
              <a:tailEnd/>
            </a:ln>
            <a:effectLst/>
          </p:spPr>
          <p:txBody>
            <a:bodyPr wrap="none" anchor="ctr"/>
            <a:lstStyle/>
            <a:p>
              <a:endParaRPr lang="zh-CN" altLang="en-US"/>
            </a:p>
          </p:txBody>
        </p:sp>
        <p:sp>
          <p:nvSpPr>
            <p:cNvPr id="1047" name="Oval 23"/>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endParaRPr lang="zh-CN" altLang="en-US"/>
            </a:p>
          </p:txBody>
        </p:sp>
      </p:grpSp>
      <p:grpSp>
        <p:nvGrpSpPr>
          <p:cNvPr id="1048" name="Group 24"/>
          <p:cNvGrpSpPr>
            <a:grpSpLocks/>
          </p:cNvGrpSpPr>
          <p:nvPr/>
        </p:nvGrpSpPr>
        <p:grpSpPr bwMode="auto">
          <a:xfrm>
            <a:off x="171450" y="819150"/>
            <a:ext cx="720725" cy="762000"/>
            <a:chOff x="4992" y="816"/>
            <a:chExt cx="576" cy="576"/>
          </a:xfrm>
        </p:grpSpPr>
        <p:sp>
          <p:nvSpPr>
            <p:cNvPr id="1049" name="Oval 25"/>
            <p:cNvSpPr>
              <a:spLocks noChangeArrowheads="1"/>
            </p:cNvSpPr>
            <p:nvPr userDrawn="1"/>
          </p:nvSpPr>
          <p:spPr bwMode="gray">
            <a:xfrm>
              <a:off x="4992" y="816"/>
              <a:ext cx="576" cy="576"/>
            </a:xfrm>
            <a:prstGeom prst="ellipse">
              <a:avLst/>
            </a:prstGeom>
            <a:solidFill>
              <a:schemeClr val="tx2">
                <a:alpha val="53000"/>
              </a:schemeClr>
            </a:solidFill>
            <a:ln w="9525">
              <a:noFill/>
              <a:round/>
              <a:headEnd/>
              <a:tailEnd/>
            </a:ln>
            <a:effectLst/>
          </p:spPr>
          <p:txBody>
            <a:bodyPr wrap="none" anchor="ctr"/>
            <a:lstStyle/>
            <a:p>
              <a:endParaRPr lang="zh-CN" altLang="en-US"/>
            </a:p>
          </p:txBody>
        </p:sp>
        <p:sp>
          <p:nvSpPr>
            <p:cNvPr id="1050" name="Oval 26"/>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endParaRPr lang="zh-CN" altLang="en-US"/>
            </a:p>
          </p:txBody>
        </p:sp>
      </p:grpSp>
      <p:sp>
        <p:nvSpPr>
          <p:cNvPr id="1027" name="Rectangle 3"/>
          <p:cNvSpPr>
            <a:spLocks noGrp="1" noChangeArrowheads="1"/>
          </p:cNvSpPr>
          <p:nvPr>
            <p:ph type="body" idx="1"/>
          </p:nvPr>
        </p:nvSpPr>
        <p:spPr bwMode="auto">
          <a:xfrm>
            <a:off x="457200" y="1828800"/>
            <a:ext cx="82296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457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fld id="{87021BD4-A5B8-4E30-81DA-DB35E0FEF638}" type="datetime1">
              <a:rPr lang="zh-CN" altLang="en-US"/>
              <a:pPr/>
              <a:t>2019/12/13</a:t>
            </a:fld>
            <a:endParaRPr lang="en-US" altLang="zh-CN" dirty="0"/>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b="1">
                <a:solidFill>
                  <a:schemeClr val="tx2"/>
                </a:solidFill>
                <a:ea typeface="华文隶书" pitchFamily="2" charset="-122"/>
              </a:defRPr>
            </a:lvl1pPr>
          </a:lstStyle>
          <a:p>
            <a:r>
              <a:rPr lang="zh-CN" altLang="en-US"/>
              <a:t>计算机科学与技术学院</a:t>
            </a:r>
            <a:endParaRPr lang="en-US" altLang="zh-CN" dirty="0"/>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fld id="{678C53CD-C02B-46A9-8BBA-4E492DA91604}" type="slidenum">
              <a:rPr lang="en-US" altLang="zh-CN"/>
              <a:pPr/>
              <a:t>‹#›</a:t>
            </a:fld>
            <a:endParaRPr lang="en-US" altLang="zh-CN" dirty="0"/>
          </a:p>
        </p:txBody>
      </p:sp>
      <p:sp>
        <p:nvSpPr>
          <p:cNvPr id="1026" name="Rectangle 2"/>
          <p:cNvSpPr>
            <a:spLocks noGrp="1" noChangeArrowheads="1"/>
          </p:cNvSpPr>
          <p:nvPr>
            <p:ph type="title"/>
          </p:nvPr>
        </p:nvSpPr>
        <p:spPr bwMode="white">
          <a:xfrm>
            <a:off x="914400" y="685800"/>
            <a:ext cx="73914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fontAlgn="base">
        <a:spcBef>
          <a:spcPct val="0"/>
        </a:spcBef>
        <a:spcAft>
          <a:spcPct val="0"/>
        </a:spcAft>
        <a:defRPr sz="3600" b="1">
          <a:solidFill>
            <a:schemeClr val="bg1"/>
          </a:solidFill>
          <a:latin typeface="+mj-lt"/>
          <a:ea typeface="+mj-ea"/>
          <a:cs typeface="+mj-cs"/>
        </a:defRPr>
      </a:lvl1pPr>
      <a:lvl2pPr algn="ctr" rtl="0" fontAlgn="base">
        <a:spcBef>
          <a:spcPct val="0"/>
        </a:spcBef>
        <a:spcAft>
          <a:spcPct val="0"/>
        </a:spcAft>
        <a:defRPr sz="3600" b="1">
          <a:solidFill>
            <a:schemeClr val="bg1"/>
          </a:solidFill>
          <a:latin typeface="Arial" charset="0"/>
        </a:defRPr>
      </a:lvl2pPr>
      <a:lvl3pPr algn="ctr" rtl="0" fontAlgn="base">
        <a:spcBef>
          <a:spcPct val="0"/>
        </a:spcBef>
        <a:spcAft>
          <a:spcPct val="0"/>
        </a:spcAft>
        <a:defRPr sz="3600" b="1">
          <a:solidFill>
            <a:schemeClr val="bg1"/>
          </a:solidFill>
          <a:latin typeface="Arial" charset="0"/>
        </a:defRPr>
      </a:lvl3pPr>
      <a:lvl4pPr algn="ctr" rtl="0" fontAlgn="base">
        <a:spcBef>
          <a:spcPct val="0"/>
        </a:spcBef>
        <a:spcAft>
          <a:spcPct val="0"/>
        </a:spcAft>
        <a:defRPr sz="3600" b="1">
          <a:solidFill>
            <a:schemeClr val="bg1"/>
          </a:solidFill>
          <a:latin typeface="Arial" charset="0"/>
        </a:defRPr>
      </a:lvl4pPr>
      <a:lvl5pPr algn="ctr" rtl="0" fontAlgn="base">
        <a:spcBef>
          <a:spcPct val="0"/>
        </a:spcBef>
        <a:spcAft>
          <a:spcPct val="0"/>
        </a:spcAft>
        <a:defRPr sz="3600" b="1">
          <a:solidFill>
            <a:schemeClr val="bg1"/>
          </a:solidFill>
          <a:latin typeface="Arial" charset="0"/>
        </a:defRPr>
      </a:lvl5pPr>
      <a:lvl6pPr marL="457200" algn="ctr" rtl="0" fontAlgn="base">
        <a:spcBef>
          <a:spcPct val="0"/>
        </a:spcBef>
        <a:spcAft>
          <a:spcPct val="0"/>
        </a:spcAft>
        <a:defRPr sz="3600" b="1">
          <a:solidFill>
            <a:schemeClr val="bg1"/>
          </a:solidFill>
          <a:latin typeface="Arial" charset="0"/>
        </a:defRPr>
      </a:lvl6pPr>
      <a:lvl7pPr marL="914400" algn="ctr" rtl="0" fontAlgn="base">
        <a:spcBef>
          <a:spcPct val="0"/>
        </a:spcBef>
        <a:spcAft>
          <a:spcPct val="0"/>
        </a:spcAft>
        <a:defRPr sz="3600" b="1">
          <a:solidFill>
            <a:schemeClr val="bg1"/>
          </a:solidFill>
          <a:latin typeface="Arial" charset="0"/>
        </a:defRPr>
      </a:lvl7pPr>
      <a:lvl8pPr marL="1371600" algn="ctr" rtl="0" fontAlgn="base">
        <a:spcBef>
          <a:spcPct val="0"/>
        </a:spcBef>
        <a:spcAft>
          <a:spcPct val="0"/>
        </a:spcAft>
        <a:defRPr sz="3600" b="1">
          <a:solidFill>
            <a:schemeClr val="bg1"/>
          </a:solidFill>
          <a:latin typeface="Arial" charset="0"/>
        </a:defRPr>
      </a:lvl8pPr>
      <a:lvl9pPr marL="1828800" algn="ctr" rtl="0" fontAlgn="base">
        <a:spcBef>
          <a:spcPct val="0"/>
        </a:spcBef>
        <a:spcAft>
          <a:spcPct val="0"/>
        </a:spcAft>
        <a:defRPr sz="3600" b="1">
          <a:solidFill>
            <a:schemeClr val="bg1"/>
          </a:solidFill>
          <a:latin typeface="Arial" charset="0"/>
        </a:defRPr>
      </a:lvl9pPr>
    </p:titleStyle>
    <p:bodyStyle>
      <a:lvl1pPr marL="342900" indent="-342900" algn="l" rtl="0" fontAlgn="base">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2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emf"/><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wmf"/></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e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7.emf"/><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half" idx="2"/>
          </p:nvPr>
        </p:nvSpPr>
        <p:spPr/>
        <p:txBody>
          <a:bodyPr/>
          <a:lstStyle/>
          <a:p>
            <a:fld id="{87AAFA61-A0AE-45A6-92A7-8380AF9E3E43}" type="datetime1">
              <a:rPr lang="zh-CN" altLang="en-US"/>
              <a:pPr/>
              <a:t>2019/12/13</a:t>
            </a:fld>
            <a:endParaRPr lang="en-US" altLang="zh-CN" dirty="0"/>
          </a:p>
        </p:txBody>
      </p:sp>
      <p:sp>
        <p:nvSpPr>
          <p:cNvPr id="5" name="Rectangle 5"/>
          <p:cNvSpPr>
            <a:spLocks noGrp="1" noChangeArrowheads="1"/>
          </p:cNvSpPr>
          <p:nvPr>
            <p:ph type="ftr" sz="quarter" idx="3"/>
          </p:nvPr>
        </p:nvSpPr>
        <p:spPr/>
        <p:txBody>
          <a:bodyPr/>
          <a:lstStyle/>
          <a:p>
            <a:r>
              <a:rPr lang="zh-CN" altLang="en-US"/>
              <a:t>计算机科学与技术学院</a:t>
            </a:r>
            <a:endParaRPr lang="en-US" altLang="zh-CN" dirty="0"/>
          </a:p>
        </p:txBody>
      </p:sp>
      <p:sp>
        <p:nvSpPr>
          <p:cNvPr id="6" name="Rectangle 6"/>
          <p:cNvSpPr>
            <a:spLocks noGrp="1" noChangeArrowheads="1"/>
          </p:cNvSpPr>
          <p:nvPr>
            <p:ph type="sldNum" sz="quarter" idx="4"/>
          </p:nvPr>
        </p:nvSpPr>
        <p:spPr/>
        <p:txBody>
          <a:bodyPr/>
          <a:lstStyle/>
          <a:p>
            <a:fld id="{06DC8465-6F85-4FBA-A983-637EFDF219C9}" type="slidenum">
              <a:rPr lang="zh-CN" altLang="en-US"/>
              <a:pPr/>
              <a:t>1</a:t>
            </a:fld>
            <a:endParaRPr lang="en-US" altLang="zh-CN" dirty="0"/>
          </a:p>
        </p:txBody>
      </p:sp>
      <p:sp>
        <p:nvSpPr>
          <p:cNvPr id="2050" name="Rectangle 2"/>
          <p:cNvSpPr>
            <a:spLocks noGrp="1" noChangeArrowheads="1"/>
          </p:cNvSpPr>
          <p:nvPr>
            <p:ph type="ctrTitle"/>
          </p:nvPr>
        </p:nvSpPr>
        <p:spPr>
          <a:xfrm>
            <a:off x="914400" y="2743200"/>
            <a:ext cx="7086600" cy="1012825"/>
          </a:xfrm>
        </p:spPr>
        <p:txBody>
          <a:bodyPr/>
          <a:lstStyle/>
          <a:p>
            <a:r>
              <a:rPr lang="zh-CN" altLang="en-US" sz="5600" dirty="0" smtClean="0">
                <a:solidFill>
                  <a:srgbClr val="CC3300"/>
                </a:solidFill>
                <a:latin typeface="华文隶书" pitchFamily="2" charset="-122"/>
                <a:ea typeface="华文隶书" pitchFamily="2" charset="-122"/>
              </a:rPr>
              <a:t>密码学</a:t>
            </a:r>
            <a:r>
              <a:rPr lang="en-US" altLang="zh-CN" sz="5600" dirty="0" smtClean="0">
                <a:solidFill>
                  <a:srgbClr val="CC3300"/>
                </a:solidFill>
                <a:latin typeface="华文隶书" pitchFamily="2" charset="-122"/>
                <a:ea typeface="华文隶书" pitchFamily="2" charset="-122"/>
              </a:rPr>
              <a:t/>
            </a:r>
            <a:br>
              <a:rPr lang="en-US" altLang="zh-CN" sz="5600" dirty="0" smtClean="0">
                <a:solidFill>
                  <a:srgbClr val="CC3300"/>
                </a:solidFill>
                <a:latin typeface="华文隶书" pitchFamily="2" charset="-122"/>
                <a:ea typeface="华文隶书" pitchFamily="2" charset="-122"/>
              </a:rPr>
            </a:br>
            <a:r>
              <a:rPr lang="zh-CN" altLang="en-US" dirty="0" smtClean="0">
                <a:solidFill>
                  <a:srgbClr val="FFFF00"/>
                </a:solidFill>
                <a:latin typeface="华文隶书" pitchFamily="2" charset="-122"/>
                <a:ea typeface="华文隶书" pitchFamily="2" charset="-122"/>
              </a:rPr>
              <a:t>第</a:t>
            </a:r>
            <a:r>
              <a:rPr lang="en-US" altLang="zh-CN" dirty="0" smtClean="0">
                <a:solidFill>
                  <a:srgbClr val="FFFF00"/>
                </a:solidFill>
                <a:latin typeface="华文隶书" pitchFamily="2" charset="-122"/>
                <a:ea typeface="华文隶书" pitchFamily="2" charset="-122"/>
              </a:rPr>
              <a:t>8</a:t>
            </a:r>
            <a:r>
              <a:rPr lang="zh-CN" altLang="en-US" dirty="0" smtClean="0">
                <a:solidFill>
                  <a:srgbClr val="FFFF00"/>
                </a:solidFill>
                <a:latin typeface="华文隶书" pitchFamily="2" charset="-122"/>
                <a:ea typeface="华文隶书" pitchFamily="2" charset="-122"/>
              </a:rPr>
              <a:t>章：数字签名技术</a:t>
            </a:r>
            <a:endParaRPr lang="zh-CN" altLang="en-US" dirty="0">
              <a:solidFill>
                <a:srgbClr val="CC3300"/>
              </a:solidFill>
              <a:latin typeface="华文隶书" pitchFamily="2" charset="-122"/>
              <a:ea typeface="华文隶书" pitchFamily="2" charset="-122"/>
            </a:endParaRPr>
          </a:p>
        </p:txBody>
      </p:sp>
      <p:sp>
        <p:nvSpPr>
          <p:cNvPr id="8" name="Rectangle 3"/>
          <p:cNvSpPr>
            <a:spLocks noGrp="1" noChangeArrowheads="1"/>
          </p:cNvSpPr>
          <p:nvPr/>
        </p:nvSpPr>
        <p:spPr bwMode="white">
          <a:xfrm>
            <a:off x="1219200" y="4495800"/>
            <a:ext cx="6705600" cy="83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Clr>
                <a:schemeClr val="hlink"/>
              </a:buClr>
              <a:buFont typeface="Wingdings" pitchFamily="2" charset="2"/>
              <a:buNone/>
              <a:defRPr sz="2000" b="1">
                <a:solidFill>
                  <a:schemeClr val="tx1"/>
                </a:solidFill>
                <a:latin typeface="Times New Roman" pitchFamily="18" charset="0"/>
                <a:ea typeface="幼圆" pitchFamily="49" charset="-122"/>
                <a:cs typeface="+mn-cs"/>
              </a:defRPr>
            </a:lvl1pPr>
            <a:lvl2pPr marL="742950" indent="-285750" algn="l" rtl="0" fontAlgn="base">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2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alt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638C053D-18E5-407D-BDAB-9969EF861181}" type="slidenum">
              <a:rPr lang="en-US" altLang="zh-CN"/>
              <a:pPr/>
              <a:t>10</a:t>
            </a:fld>
            <a:endParaRPr lang="en-US" altLang="zh-CN"/>
          </a:p>
        </p:txBody>
      </p:sp>
      <p:sp>
        <p:nvSpPr>
          <p:cNvPr id="128002" name="Rectangle 1026"/>
          <p:cNvSpPr>
            <a:spLocks noGrp="1" noChangeArrowheads="1"/>
          </p:cNvSpPr>
          <p:nvPr>
            <p:ph type="title"/>
          </p:nvPr>
        </p:nvSpPr>
        <p:spPr/>
        <p:txBody>
          <a:bodyPr/>
          <a:lstStyle/>
          <a:p>
            <a:r>
              <a:rPr lang="en-US" altLang="zh-CN"/>
              <a:t>Arbitrated Digital Signatures</a:t>
            </a:r>
          </a:p>
        </p:txBody>
      </p:sp>
      <p:sp>
        <p:nvSpPr>
          <p:cNvPr id="128003" name="Rectangle 1027"/>
          <p:cNvSpPr>
            <a:spLocks noGrp="1" noChangeArrowheads="1"/>
          </p:cNvSpPr>
          <p:nvPr>
            <p:ph type="body" idx="1"/>
          </p:nvPr>
        </p:nvSpPr>
        <p:spPr/>
        <p:txBody>
          <a:bodyPr/>
          <a:lstStyle/>
          <a:p>
            <a:r>
              <a:rPr lang="en-US" altLang="zh-CN" sz="2800"/>
              <a:t>Requires an unconditionally TTP as part of the signature generation and signature verification.</a:t>
            </a:r>
          </a:p>
          <a:p>
            <a:r>
              <a:rPr lang="en-US" altLang="zh-CN" sz="2800"/>
              <a:t>Each entity shares a symmetric key with the TTP</a:t>
            </a:r>
          </a:p>
          <a:p>
            <a:r>
              <a:rPr lang="en-US" altLang="zh-CN" sz="2800"/>
              <a:t>Symmetric key cryptography results in a very fast algorithm</a:t>
            </a:r>
          </a:p>
          <a:p>
            <a:r>
              <a:rPr lang="en-US" altLang="zh-CN" sz="2800"/>
              <a:t>However, this speedup is overshadowed by the TTP as well as communication overhead</a:t>
            </a:r>
          </a:p>
        </p:txBody>
      </p:sp>
    </p:spTree>
    <p:extLst>
      <p:ext uri="{BB962C8B-B14F-4D97-AF65-F5344CB8AC3E}">
        <p14:creationId xmlns:p14="http://schemas.microsoft.com/office/powerpoint/2010/main" val="2551628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5"/>
          <p:cNvSpPr>
            <a:spLocks noGrp="1"/>
          </p:cNvSpPr>
          <p:nvPr>
            <p:ph type="sldNum" sz="quarter" idx="12"/>
          </p:nvPr>
        </p:nvSpPr>
        <p:spPr/>
        <p:txBody>
          <a:bodyPr/>
          <a:lstStyle/>
          <a:p>
            <a:fld id="{9E03FB27-DD8D-4295-91A6-F55219759426}" type="slidenum">
              <a:rPr lang="en-US" altLang="zh-CN"/>
              <a:pPr/>
              <a:t>11</a:t>
            </a:fld>
            <a:endParaRPr lang="en-US" altLang="zh-CN"/>
          </a:p>
        </p:txBody>
      </p:sp>
      <p:sp>
        <p:nvSpPr>
          <p:cNvPr id="129026" name="Rectangle 1026"/>
          <p:cNvSpPr>
            <a:spLocks noGrp="1" noChangeArrowheads="1"/>
          </p:cNvSpPr>
          <p:nvPr>
            <p:ph type="title"/>
          </p:nvPr>
        </p:nvSpPr>
        <p:spPr/>
        <p:txBody>
          <a:bodyPr/>
          <a:lstStyle/>
          <a:p>
            <a:r>
              <a:rPr lang="en-US" altLang="zh-CN"/>
              <a:t>Arbitrated Digital Signatures</a:t>
            </a:r>
          </a:p>
        </p:txBody>
      </p:sp>
      <p:sp>
        <p:nvSpPr>
          <p:cNvPr id="129027" name="Rectangle 1027"/>
          <p:cNvSpPr>
            <a:spLocks noGrp="1" noChangeArrowheads="1"/>
          </p:cNvSpPr>
          <p:nvPr>
            <p:ph type="body" idx="1"/>
          </p:nvPr>
        </p:nvSpPr>
        <p:spPr>
          <a:xfrm>
            <a:off x="685800" y="1981200"/>
            <a:ext cx="7772400" cy="622300"/>
          </a:xfrm>
        </p:spPr>
        <p:txBody>
          <a:bodyPr/>
          <a:lstStyle/>
          <a:p>
            <a:r>
              <a:rPr lang="en-US" altLang="zh-CN"/>
              <a:t>Signature Generation (by A)</a:t>
            </a:r>
          </a:p>
        </p:txBody>
      </p:sp>
      <p:sp>
        <p:nvSpPr>
          <p:cNvPr id="129028" name="Text Box 1028"/>
          <p:cNvSpPr txBox="1">
            <a:spLocks noChangeArrowheads="1"/>
          </p:cNvSpPr>
          <p:nvPr/>
        </p:nvSpPr>
        <p:spPr bwMode="auto">
          <a:xfrm>
            <a:off x="838200" y="3581400"/>
            <a:ext cx="457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400">
                <a:latin typeface="Tahoma" pitchFamily="34" charset="0"/>
              </a:rPr>
              <a:t>A</a:t>
            </a:r>
          </a:p>
        </p:txBody>
      </p:sp>
      <p:sp>
        <p:nvSpPr>
          <p:cNvPr id="129029" name="Text Box 1029"/>
          <p:cNvSpPr txBox="1">
            <a:spLocks noChangeArrowheads="1"/>
          </p:cNvSpPr>
          <p:nvPr/>
        </p:nvSpPr>
        <p:spPr bwMode="auto">
          <a:xfrm>
            <a:off x="6705600" y="3581400"/>
            <a:ext cx="838200" cy="4826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400">
                <a:latin typeface="Tahoma" pitchFamily="34" charset="0"/>
              </a:rPr>
              <a:t>TTP</a:t>
            </a:r>
          </a:p>
        </p:txBody>
      </p:sp>
      <p:grpSp>
        <p:nvGrpSpPr>
          <p:cNvPr id="129030" name="Group 1030"/>
          <p:cNvGrpSpPr>
            <a:grpSpLocks/>
          </p:cNvGrpSpPr>
          <p:nvPr/>
        </p:nvGrpSpPr>
        <p:grpSpPr bwMode="auto">
          <a:xfrm>
            <a:off x="1295400" y="3519488"/>
            <a:ext cx="5334000" cy="519112"/>
            <a:chOff x="1296" y="2217"/>
            <a:chExt cx="2448" cy="327"/>
          </a:xfrm>
        </p:grpSpPr>
        <p:sp>
          <p:nvSpPr>
            <p:cNvPr id="129031" name="Line 1031"/>
            <p:cNvSpPr>
              <a:spLocks noChangeShapeType="1"/>
            </p:cNvSpPr>
            <p:nvPr/>
          </p:nvSpPr>
          <p:spPr bwMode="auto">
            <a:xfrm>
              <a:off x="1296" y="2400"/>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32" name="Line 1032"/>
            <p:cNvSpPr>
              <a:spLocks noChangeShapeType="1"/>
            </p:cNvSpPr>
            <p:nvPr/>
          </p:nvSpPr>
          <p:spPr bwMode="auto">
            <a:xfrm>
              <a:off x="3312" y="2400"/>
              <a:ext cx="43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33" name="Text Box 1033"/>
            <p:cNvSpPr txBox="1">
              <a:spLocks noChangeArrowheads="1"/>
            </p:cNvSpPr>
            <p:nvPr/>
          </p:nvSpPr>
          <p:spPr bwMode="auto">
            <a:xfrm>
              <a:off x="1680" y="2217"/>
              <a:ext cx="16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2800">
                  <a:latin typeface="Tahoma" pitchFamily="34" charset="0"/>
                </a:rPr>
                <a:t>I</a:t>
              </a:r>
              <a:r>
                <a:rPr kumimoji="0" lang="en-US" altLang="zh-CN" sz="2800" baseline="-25000">
                  <a:latin typeface="Tahoma" pitchFamily="34" charset="0"/>
                </a:rPr>
                <a:t>A</a:t>
              </a:r>
              <a:r>
                <a:rPr kumimoji="0" lang="en-US" altLang="zh-CN" sz="2800">
                  <a:latin typeface="Tahoma" pitchFamily="34" charset="0"/>
                </a:rPr>
                <a:t>,  </a:t>
              </a:r>
              <a:r>
                <a:rPr kumimoji="0" lang="en-US" altLang="zh-CN" sz="2800" i="1">
                  <a:latin typeface="Tahoma" pitchFamily="34" charset="0"/>
                </a:rPr>
                <a:t>u </a:t>
              </a:r>
              <a:r>
                <a:rPr kumimoji="0" lang="en-US" altLang="zh-CN" sz="2800">
                  <a:latin typeface="Tahoma" pitchFamily="34" charset="0"/>
                </a:rPr>
                <a:t>= E</a:t>
              </a:r>
              <a:r>
                <a:rPr kumimoji="0" lang="en-US" altLang="zh-CN">
                  <a:latin typeface="Tahoma" pitchFamily="34" charset="0"/>
                </a:rPr>
                <a:t>k</a:t>
              </a:r>
              <a:r>
                <a:rPr kumimoji="0" lang="en-US" altLang="zh-CN" baseline="-25000">
                  <a:latin typeface="Tahoma" pitchFamily="34" charset="0"/>
                </a:rPr>
                <a:t>A</a:t>
              </a:r>
              <a:r>
                <a:rPr kumimoji="0" lang="en-US" altLang="zh-CN" sz="2800">
                  <a:latin typeface="Tahoma" pitchFamily="34" charset="0"/>
                </a:rPr>
                <a:t>(h(m))</a:t>
              </a:r>
            </a:p>
          </p:txBody>
        </p:sp>
      </p:grpSp>
      <p:grpSp>
        <p:nvGrpSpPr>
          <p:cNvPr id="129034" name="Group 1034"/>
          <p:cNvGrpSpPr>
            <a:grpSpLocks/>
          </p:cNvGrpSpPr>
          <p:nvPr/>
        </p:nvGrpSpPr>
        <p:grpSpPr bwMode="auto">
          <a:xfrm flipH="1">
            <a:off x="1295400" y="4419600"/>
            <a:ext cx="5334000" cy="519113"/>
            <a:chOff x="1296" y="2217"/>
            <a:chExt cx="2448" cy="327"/>
          </a:xfrm>
        </p:grpSpPr>
        <p:sp>
          <p:nvSpPr>
            <p:cNvPr id="129035" name="Line 1035"/>
            <p:cNvSpPr>
              <a:spLocks noChangeShapeType="1"/>
            </p:cNvSpPr>
            <p:nvPr/>
          </p:nvSpPr>
          <p:spPr bwMode="auto">
            <a:xfrm>
              <a:off x="1296" y="2400"/>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36" name="Line 1036"/>
            <p:cNvSpPr>
              <a:spLocks noChangeShapeType="1"/>
            </p:cNvSpPr>
            <p:nvPr/>
          </p:nvSpPr>
          <p:spPr bwMode="auto">
            <a:xfrm>
              <a:off x="3312" y="2400"/>
              <a:ext cx="43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37" name="Text Box 1037"/>
            <p:cNvSpPr txBox="1">
              <a:spLocks noChangeArrowheads="1"/>
            </p:cNvSpPr>
            <p:nvPr/>
          </p:nvSpPr>
          <p:spPr bwMode="auto">
            <a:xfrm>
              <a:off x="1680" y="2217"/>
              <a:ext cx="16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2800" i="1">
                  <a:latin typeface="Tahoma" pitchFamily="34" charset="0"/>
                </a:rPr>
                <a:t>s </a:t>
              </a:r>
              <a:r>
                <a:rPr kumimoji="0" lang="en-US" altLang="zh-CN" sz="2800">
                  <a:latin typeface="Tahoma" pitchFamily="34" charset="0"/>
                </a:rPr>
                <a:t>= E</a:t>
              </a:r>
              <a:r>
                <a:rPr kumimoji="0" lang="en-US" altLang="zh-CN">
                  <a:latin typeface="Tahoma" pitchFamily="34" charset="0"/>
                </a:rPr>
                <a:t>k</a:t>
              </a:r>
              <a:r>
                <a:rPr kumimoji="0" lang="en-US" altLang="zh-CN" baseline="-25000">
                  <a:latin typeface="Tahoma" pitchFamily="34" charset="0"/>
                </a:rPr>
                <a:t>T</a:t>
              </a:r>
              <a:r>
                <a:rPr kumimoji="0" lang="en-US" altLang="zh-CN" sz="2800">
                  <a:latin typeface="Tahoma" pitchFamily="34" charset="0"/>
                </a:rPr>
                <a:t>(h(m)||I</a:t>
              </a:r>
              <a:r>
                <a:rPr kumimoji="0" lang="en-US" altLang="zh-CN" sz="2800" baseline="-25000">
                  <a:latin typeface="Tahoma" pitchFamily="34" charset="0"/>
                </a:rPr>
                <a:t>A</a:t>
              </a:r>
              <a:r>
                <a:rPr kumimoji="0" lang="en-US" altLang="zh-CN" sz="2800">
                  <a:latin typeface="Tahoma" pitchFamily="34" charset="0"/>
                </a:rPr>
                <a:t>)</a:t>
              </a:r>
            </a:p>
          </p:txBody>
        </p:sp>
      </p:grpSp>
    </p:spTree>
    <p:extLst>
      <p:ext uri="{BB962C8B-B14F-4D97-AF65-F5344CB8AC3E}">
        <p14:creationId xmlns:p14="http://schemas.microsoft.com/office/powerpoint/2010/main" val="16905399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9030"/>
                                        </p:tgtEl>
                                        <p:attrNameLst>
                                          <p:attrName>style.visibility</p:attrName>
                                        </p:attrNameLst>
                                      </p:cBhvr>
                                      <p:to>
                                        <p:strVal val="visible"/>
                                      </p:to>
                                    </p:set>
                                    <p:anim calcmode="lin" valueType="num">
                                      <p:cBhvr additive="base">
                                        <p:cTn id="7" dur="500" fill="hold"/>
                                        <p:tgtEl>
                                          <p:spTgt spid="129030"/>
                                        </p:tgtEl>
                                        <p:attrNameLst>
                                          <p:attrName>ppt_x</p:attrName>
                                        </p:attrNameLst>
                                      </p:cBhvr>
                                      <p:tavLst>
                                        <p:tav tm="0">
                                          <p:val>
                                            <p:strVal val="0-#ppt_w/2"/>
                                          </p:val>
                                        </p:tav>
                                        <p:tav tm="100000">
                                          <p:val>
                                            <p:strVal val="#ppt_x"/>
                                          </p:val>
                                        </p:tav>
                                      </p:tavLst>
                                    </p:anim>
                                    <p:anim calcmode="lin" valueType="num">
                                      <p:cBhvr additive="base">
                                        <p:cTn id="8" dur="500" fill="hold"/>
                                        <p:tgtEl>
                                          <p:spTgt spid="12903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29030"/>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29034"/>
                                        </p:tgtEl>
                                        <p:attrNameLst>
                                          <p:attrName>style.visibility</p:attrName>
                                        </p:attrNameLst>
                                      </p:cBhvr>
                                      <p:to>
                                        <p:strVal val="visible"/>
                                      </p:to>
                                    </p:set>
                                    <p:anim calcmode="lin" valueType="num">
                                      <p:cBhvr additive="base">
                                        <p:cTn id="13" dur="500" fill="hold"/>
                                        <p:tgtEl>
                                          <p:spTgt spid="129034"/>
                                        </p:tgtEl>
                                        <p:attrNameLst>
                                          <p:attrName>ppt_x</p:attrName>
                                        </p:attrNameLst>
                                      </p:cBhvr>
                                      <p:tavLst>
                                        <p:tav tm="0">
                                          <p:val>
                                            <p:strVal val="1+#ppt_w/2"/>
                                          </p:val>
                                        </p:tav>
                                        <p:tav tm="100000">
                                          <p:val>
                                            <p:strVal val="#ppt_x"/>
                                          </p:val>
                                        </p:tav>
                                      </p:tavLst>
                                    </p:anim>
                                    <p:anim calcmode="lin" valueType="num">
                                      <p:cBhvr additive="base">
                                        <p:cTn id="14" dur="500" fill="hold"/>
                                        <p:tgtEl>
                                          <p:spTgt spid="1290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5"/>
          <p:cNvSpPr>
            <a:spLocks noGrp="1"/>
          </p:cNvSpPr>
          <p:nvPr>
            <p:ph type="sldNum" sz="quarter" idx="12"/>
          </p:nvPr>
        </p:nvSpPr>
        <p:spPr/>
        <p:txBody>
          <a:bodyPr/>
          <a:lstStyle/>
          <a:p>
            <a:fld id="{EE1DFA23-3CD4-4916-B596-1E03933B188F}" type="slidenum">
              <a:rPr lang="en-US" altLang="zh-CN"/>
              <a:pPr/>
              <a:t>12</a:t>
            </a:fld>
            <a:endParaRPr lang="en-US" altLang="zh-CN"/>
          </a:p>
        </p:txBody>
      </p:sp>
      <p:sp>
        <p:nvSpPr>
          <p:cNvPr id="131074" name="Rectangle 1026"/>
          <p:cNvSpPr>
            <a:spLocks noGrp="1" noChangeArrowheads="1"/>
          </p:cNvSpPr>
          <p:nvPr>
            <p:ph type="title"/>
          </p:nvPr>
        </p:nvSpPr>
        <p:spPr/>
        <p:txBody>
          <a:bodyPr/>
          <a:lstStyle/>
          <a:p>
            <a:r>
              <a:rPr lang="en-US" altLang="zh-CN"/>
              <a:t>Arbitrated Digital Signatures</a:t>
            </a:r>
          </a:p>
        </p:txBody>
      </p:sp>
      <p:sp>
        <p:nvSpPr>
          <p:cNvPr id="131075" name="Rectangle 1027"/>
          <p:cNvSpPr>
            <a:spLocks noGrp="1" noChangeArrowheads="1"/>
          </p:cNvSpPr>
          <p:nvPr>
            <p:ph type="body" idx="1"/>
          </p:nvPr>
        </p:nvSpPr>
        <p:spPr>
          <a:xfrm>
            <a:off x="685800" y="1981200"/>
            <a:ext cx="7772400" cy="622300"/>
          </a:xfrm>
        </p:spPr>
        <p:txBody>
          <a:bodyPr/>
          <a:lstStyle/>
          <a:p>
            <a:r>
              <a:rPr lang="en-US" altLang="zh-CN"/>
              <a:t>Signature Verification (by B)</a:t>
            </a:r>
          </a:p>
        </p:txBody>
      </p:sp>
      <p:sp>
        <p:nvSpPr>
          <p:cNvPr id="131076" name="Text Box 1028"/>
          <p:cNvSpPr txBox="1">
            <a:spLocks noChangeArrowheads="1"/>
          </p:cNvSpPr>
          <p:nvPr/>
        </p:nvSpPr>
        <p:spPr bwMode="auto">
          <a:xfrm>
            <a:off x="838200" y="3581400"/>
            <a:ext cx="457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400">
                <a:latin typeface="Tahoma" pitchFamily="34" charset="0"/>
              </a:rPr>
              <a:t>B</a:t>
            </a:r>
          </a:p>
        </p:txBody>
      </p:sp>
      <p:sp>
        <p:nvSpPr>
          <p:cNvPr id="131077" name="Text Box 1029"/>
          <p:cNvSpPr txBox="1">
            <a:spLocks noChangeArrowheads="1"/>
          </p:cNvSpPr>
          <p:nvPr/>
        </p:nvSpPr>
        <p:spPr bwMode="auto">
          <a:xfrm>
            <a:off x="6705600" y="3581400"/>
            <a:ext cx="838200" cy="4826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400">
                <a:latin typeface="Tahoma" pitchFamily="34" charset="0"/>
              </a:rPr>
              <a:t>TTP</a:t>
            </a:r>
          </a:p>
        </p:txBody>
      </p:sp>
      <p:grpSp>
        <p:nvGrpSpPr>
          <p:cNvPr id="131078" name="Group 1030"/>
          <p:cNvGrpSpPr>
            <a:grpSpLocks/>
          </p:cNvGrpSpPr>
          <p:nvPr/>
        </p:nvGrpSpPr>
        <p:grpSpPr bwMode="auto">
          <a:xfrm>
            <a:off x="1295400" y="3519488"/>
            <a:ext cx="5334000" cy="519112"/>
            <a:chOff x="1296" y="2217"/>
            <a:chExt cx="2448" cy="327"/>
          </a:xfrm>
        </p:grpSpPr>
        <p:sp>
          <p:nvSpPr>
            <p:cNvPr id="131079" name="Line 1031"/>
            <p:cNvSpPr>
              <a:spLocks noChangeShapeType="1"/>
            </p:cNvSpPr>
            <p:nvPr/>
          </p:nvSpPr>
          <p:spPr bwMode="auto">
            <a:xfrm>
              <a:off x="1296" y="2400"/>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1080" name="Line 1032"/>
            <p:cNvSpPr>
              <a:spLocks noChangeShapeType="1"/>
            </p:cNvSpPr>
            <p:nvPr/>
          </p:nvSpPr>
          <p:spPr bwMode="auto">
            <a:xfrm>
              <a:off x="3312" y="2400"/>
              <a:ext cx="43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1081" name="Text Box 1033"/>
            <p:cNvSpPr txBox="1">
              <a:spLocks noChangeArrowheads="1"/>
            </p:cNvSpPr>
            <p:nvPr/>
          </p:nvSpPr>
          <p:spPr bwMode="auto">
            <a:xfrm>
              <a:off x="1680" y="2217"/>
              <a:ext cx="16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2800">
                  <a:latin typeface="Tahoma" pitchFamily="34" charset="0"/>
                </a:rPr>
                <a:t>I</a:t>
              </a:r>
              <a:r>
                <a:rPr kumimoji="0" lang="en-US" altLang="zh-CN" sz="2800" baseline="-25000">
                  <a:latin typeface="Tahoma" pitchFamily="34" charset="0"/>
                </a:rPr>
                <a:t>B</a:t>
              </a:r>
              <a:r>
                <a:rPr kumimoji="0" lang="en-US" altLang="zh-CN" sz="2800">
                  <a:latin typeface="Tahoma" pitchFamily="34" charset="0"/>
                </a:rPr>
                <a:t>, </a:t>
              </a:r>
              <a:r>
                <a:rPr kumimoji="0" lang="en-US" altLang="zh-CN" sz="2800" i="1">
                  <a:latin typeface="Tahoma" pitchFamily="34" charset="0"/>
                </a:rPr>
                <a:t>v </a:t>
              </a:r>
              <a:r>
                <a:rPr kumimoji="0" lang="en-US" altLang="zh-CN" sz="2800">
                  <a:latin typeface="Tahoma" pitchFamily="34" charset="0"/>
                </a:rPr>
                <a:t>= E</a:t>
              </a:r>
              <a:r>
                <a:rPr kumimoji="0" lang="en-US" altLang="zh-CN">
                  <a:latin typeface="Tahoma" pitchFamily="34" charset="0"/>
                </a:rPr>
                <a:t>k</a:t>
              </a:r>
              <a:r>
                <a:rPr kumimoji="0" lang="en-US" altLang="zh-CN" baseline="-25000">
                  <a:latin typeface="Tahoma" pitchFamily="34" charset="0"/>
                </a:rPr>
                <a:t>B</a:t>
              </a:r>
              <a:r>
                <a:rPr kumimoji="0" lang="en-US" altLang="zh-CN" sz="2800">
                  <a:latin typeface="Tahoma" pitchFamily="34" charset="0"/>
                </a:rPr>
                <a:t>(</a:t>
              </a:r>
              <a:r>
                <a:rPr kumimoji="0" lang="en-US" altLang="zh-CN" sz="2800" i="1">
                  <a:latin typeface="Tahoma" pitchFamily="34" charset="0"/>
                </a:rPr>
                <a:t>s</a:t>
              </a:r>
              <a:r>
                <a:rPr kumimoji="0" lang="en-US" altLang="zh-CN" sz="2800">
                  <a:latin typeface="Tahoma" pitchFamily="34" charset="0"/>
                </a:rPr>
                <a:t>)</a:t>
              </a:r>
            </a:p>
          </p:txBody>
        </p:sp>
      </p:grpSp>
      <p:grpSp>
        <p:nvGrpSpPr>
          <p:cNvPr id="131082" name="Group 1034"/>
          <p:cNvGrpSpPr>
            <a:grpSpLocks/>
          </p:cNvGrpSpPr>
          <p:nvPr/>
        </p:nvGrpSpPr>
        <p:grpSpPr bwMode="auto">
          <a:xfrm flipH="1">
            <a:off x="1295400" y="4343400"/>
            <a:ext cx="5334000" cy="519113"/>
            <a:chOff x="1296" y="2217"/>
            <a:chExt cx="2448" cy="327"/>
          </a:xfrm>
        </p:grpSpPr>
        <p:sp>
          <p:nvSpPr>
            <p:cNvPr id="131083" name="Line 1035"/>
            <p:cNvSpPr>
              <a:spLocks noChangeShapeType="1"/>
            </p:cNvSpPr>
            <p:nvPr/>
          </p:nvSpPr>
          <p:spPr bwMode="auto">
            <a:xfrm>
              <a:off x="1296" y="2400"/>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1084" name="Line 1036"/>
            <p:cNvSpPr>
              <a:spLocks noChangeShapeType="1"/>
            </p:cNvSpPr>
            <p:nvPr/>
          </p:nvSpPr>
          <p:spPr bwMode="auto">
            <a:xfrm>
              <a:off x="3312" y="2400"/>
              <a:ext cx="43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1085" name="Text Box 1037"/>
            <p:cNvSpPr txBox="1">
              <a:spLocks noChangeArrowheads="1"/>
            </p:cNvSpPr>
            <p:nvPr/>
          </p:nvSpPr>
          <p:spPr bwMode="auto">
            <a:xfrm>
              <a:off x="1680" y="2217"/>
              <a:ext cx="16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2800">
                  <a:latin typeface="Tahoma" pitchFamily="34" charset="0"/>
                </a:rPr>
                <a:t>E</a:t>
              </a:r>
              <a:r>
                <a:rPr kumimoji="0" lang="en-US" altLang="zh-CN">
                  <a:latin typeface="Tahoma" pitchFamily="34" charset="0"/>
                </a:rPr>
                <a:t>k</a:t>
              </a:r>
              <a:r>
                <a:rPr kumimoji="0" lang="en-US" altLang="zh-CN" baseline="-25000">
                  <a:latin typeface="Tahoma" pitchFamily="34" charset="0"/>
                </a:rPr>
                <a:t>B</a:t>
              </a:r>
              <a:r>
                <a:rPr kumimoji="0" lang="en-US" altLang="zh-CN" sz="2800">
                  <a:latin typeface="Tahoma" pitchFamily="34" charset="0"/>
                </a:rPr>
                <a:t>(h(m)||I</a:t>
              </a:r>
              <a:r>
                <a:rPr kumimoji="0" lang="en-US" altLang="zh-CN" sz="2800" baseline="-25000">
                  <a:latin typeface="Tahoma" pitchFamily="34" charset="0"/>
                </a:rPr>
                <a:t>A</a:t>
              </a:r>
              <a:r>
                <a:rPr kumimoji="0" lang="en-US" altLang="zh-CN" sz="2800">
                  <a:latin typeface="Tahoma" pitchFamily="34" charset="0"/>
                </a:rPr>
                <a:t>)</a:t>
              </a:r>
            </a:p>
          </p:txBody>
        </p:sp>
      </p:grpSp>
    </p:spTree>
    <p:extLst>
      <p:ext uri="{BB962C8B-B14F-4D97-AF65-F5344CB8AC3E}">
        <p14:creationId xmlns:p14="http://schemas.microsoft.com/office/powerpoint/2010/main" val="891556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1078"/>
                                        </p:tgtEl>
                                        <p:attrNameLst>
                                          <p:attrName>style.visibility</p:attrName>
                                        </p:attrNameLst>
                                      </p:cBhvr>
                                      <p:to>
                                        <p:strVal val="visible"/>
                                      </p:to>
                                    </p:set>
                                    <p:anim calcmode="lin" valueType="num">
                                      <p:cBhvr additive="base">
                                        <p:cTn id="7" dur="500" fill="hold"/>
                                        <p:tgtEl>
                                          <p:spTgt spid="131078"/>
                                        </p:tgtEl>
                                        <p:attrNameLst>
                                          <p:attrName>ppt_x</p:attrName>
                                        </p:attrNameLst>
                                      </p:cBhvr>
                                      <p:tavLst>
                                        <p:tav tm="0">
                                          <p:val>
                                            <p:strVal val="0-#ppt_w/2"/>
                                          </p:val>
                                        </p:tav>
                                        <p:tav tm="100000">
                                          <p:val>
                                            <p:strVal val="#ppt_x"/>
                                          </p:val>
                                        </p:tav>
                                      </p:tavLst>
                                    </p:anim>
                                    <p:anim calcmode="lin" valueType="num">
                                      <p:cBhvr additive="base">
                                        <p:cTn id="8" dur="500" fill="hold"/>
                                        <p:tgtEl>
                                          <p:spTgt spid="13107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31078"/>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31082"/>
                                        </p:tgtEl>
                                        <p:attrNameLst>
                                          <p:attrName>style.visibility</p:attrName>
                                        </p:attrNameLst>
                                      </p:cBhvr>
                                      <p:to>
                                        <p:strVal val="visible"/>
                                      </p:to>
                                    </p:set>
                                    <p:anim calcmode="lin" valueType="num">
                                      <p:cBhvr additive="base">
                                        <p:cTn id="13" dur="500" fill="hold"/>
                                        <p:tgtEl>
                                          <p:spTgt spid="131082"/>
                                        </p:tgtEl>
                                        <p:attrNameLst>
                                          <p:attrName>ppt_x</p:attrName>
                                        </p:attrNameLst>
                                      </p:cBhvr>
                                      <p:tavLst>
                                        <p:tav tm="0">
                                          <p:val>
                                            <p:strVal val="1+#ppt_w/2"/>
                                          </p:val>
                                        </p:tav>
                                        <p:tav tm="100000">
                                          <p:val>
                                            <p:strVal val="#ppt_x"/>
                                          </p:val>
                                        </p:tav>
                                      </p:tavLst>
                                    </p:anim>
                                    <p:anim calcmode="lin" valueType="num">
                                      <p:cBhvr additive="base">
                                        <p:cTn id="14" dur="500" fill="hold"/>
                                        <p:tgtEl>
                                          <p:spTgt spid="1310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签名方案的组成</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752600"/>
                <a:ext cx="8229600" cy="4572000"/>
              </a:xfrm>
            </p:spPr>
            <p:txBody>
              <a:bodyPr/>
              <a:lstStyle/>
              <a:p>
                <a:r>
                  <a:rPr lang="zh-CN" altLang="en-US" b="1" dirty="0" smtClean="0">
                    <a:solidFill>
                      <a:srgbClr val="FF00FF"/>
                    </a:solidFill>
                  </a:rPr>
                  <a:t>签名方案</a:t>
                </a:r>
                <a:r>
                  <a:rPr lang="zh-CN" altLang="en-US" dirty="0" smtClean="0"/>
                  <a:t>是满足下列条件的五元组</a:t>
                </a:r>
                <a14:m>
                  <m:oMath xmlns:m="http://schemas.openxmlformats.org/officeDocument/2006/math">
                    <m:r>
                      <a:rPr lang="en-US" altLang="zh-CN" i="1" dirty="0" smtClean="0">
                        <a:latin typeface="Cambria Math"/>
                      </a:rPr>
                      <m:t>(</m:t>
                    </m:r>
                    <m:r>
                      <a:rPr lang="en-US" altLang="zh-CN" i="1" dirty="0" smtClean="0">
                        <a:latin typeface="Cambria Math"/>
                      </a:rPr>
                      <m:t>𝑃</m:t>
                    </m:r>
                    <m:r>
                      <a:rPr lang="en-US" altLang="zh-CN" i="1" dirty="0" smtClean="0">
                        <a:latin typeface="Cambria Math"/>
                      </a:rPr>
                      <m:t>, </m:t>
                    </m:r>
                    <m:r>
                      <a:rPr lang="en-US" altLang="zh-CN" i="1" dirty="0" smtClean="0">
                        <a:latin typeface="Cambria Math"/>
                      </a:rPr>
                      <m:t>𝐴</m:t>
                    </m:r>
                    <m:r>
                      <a:rPr lang="en-US" altLang="zh-CN" i="1" dirty="0" smtClean="0">
                        <a:latin typeface="Cambria Math"/>
                      </a:rPr>
                      <m:t>, </m:t>
                    </m:r>
                    <m:r>
                      <a:rPr lang="en-US" altLang="zh-CN" i="1" dirty="0" smtClean="0">
                        <a:latin typeface="Cambria Math"/>
                      </a:rPr>
                      <m:t>𝐾</m:t>
                    </m:r>
                    <m:r>
                      <a:rPr lang="en-US" altLang="zh-CN" i="1" dirty="0" smtClean="0">
                        <a:latin typeface="Cambria Math"/>
                      </a:rPr>
                      <m:t>, </m:t>
                    </m:r>
                    <m:r>
                      <a:rPr lang="en-US" altLang="zh-CN" i="1" dirty="0" smtClean="0">
                        <a:latin typeface="Cambria Math"/>
                      </a:rPr>
                      <m:t>𝑆</m:t>
                    </m:r>
                    <m:r>
                      <a:rPr lang="en-US" altLang="zh-CN" i="1" dirty="0" smtClean="0">
                        <a:latin typeface="Cambria Math"/>
                      </a:rPr>
                      <m:t>, </m:t>
                    </m:r>
                    <m:r>
                      <a:rPr lang="en-US" altLang="zh-CN" i="1" dirty="0" smtClean="0">
                        <a:latin typeface="Cambria Math"/>
                      </a:rPr>
                      <m:t>𝑉</m:t>
                    </m:r>
                    <m:r>
                      <a:rPr lang="en-US" altLang="zh-CN" i="1" dirty="0" smtClean="0">
                        <a:latin typeface="Cambria Math"/>
                      </a:rPr>
                      <m:t>)</m:t>
                    </m:r>
                    <m:r>
                      <a:rPr lang="zh-CN" altLang="en-US" i="1" dirty="0" smtClean="0">
                        <a:latin typeface="Cambria Math"/>
                      </a:rPr>
                      <m:t>：</m:t>
                    </m:r>
                  </m:oMath>
                </a14:m>
                <a:endParaRPr lang="zh-CN" altLang="en-US" dirty="0" smtClean="0"/>
              </a:p>
              <a:p>
                <a:pPr marL="914400" lvl="1" indent="-457200">
                  <a:buFont typeface="+mj-lt"/>
                  <a:buAutoNum type="arabicPeriod"/>
                </a:pPr>
                <a14:m>
                  <m:oMath xmlns:m="http://schemas.openxmlformats.org/officeDocument/2006/math">
                    <m:r>
                      <a:rPr lang="en-US" altLang="zh-CN" sz="2600" b="1" i="1" dirty="0" smtClean="0">
                        <a:solidFill>
                          <a:srgbClr val="C6062F"/>
                        </a:solidFill>
                        <a:latin typeface="Cambria Math"/>
                      </a:rPr>
                      <m:t>𝑷</m:t>
                    </m:r>
                  </m:oMath>
                </a14:m>
                <a:r>
                  <a:rPr lang="en-US" altLang="zh-CN" sz="2600" dirty="0" smtClean="0"/>
                  <a:t>:</a:t>
                </a:r>
                <a:r>
                  <a:rPr lang="zh-CN" altLang="en-US" sz="2600" dirty="0" smtClean="0"/>
                  <a:t>所有可能</a:t>
                </a:r>
                <a:r>
                  <a:rPr lang="zh-CN" altLang="en-US" sz="2600" b="1" dirty="0" smtClean="0">
                    <a:solidFill>
                      <a:srgbClr val="C6062F"/>
                    </a:solidFill>
                  </a:rPr>
                  <a:t>消息</a:t>
                </a:r>
                <a:r>
                  <a:rPr lang="zh-CN" altLang="en-US" sz="2600" dirty="0" smtClean="0"/>
                  <a:t>组成的有限集</a:t>
                </a:r>
              </a:p>
              <a:p>
                <a:pPr marL="914400" lvl="1" indent="-457200">
                  <a:buFont typeface="+mj-lt"/>
                  <a:buAutoNum type="arabicPeriod"/>
                </a:pPr>
                <a14:m>
                  <m:oMath xmlns:m="http://schemas.openxmlformats.org/officeDocument/2006/math">
                    <m:r>
                      <a:rPr lang="en-US" altLang="zh-CN" sz="2600" b="1" i="1" dirty="0" smtClean="0">
                        <a:solidFill>
                          <a:srgbClr val="C6062F"/>
                        </a:solidFill>
                        <a:latin typeface="Cambria Math"/>
                      </a:rPr>
                      <m:t>𝑨</m:t>
                    </m:r>
                  </m:oMath>
                </a14:m>
                <a:r>
                  <a:rPr lang="en-US" altLang="zh-CN" sz="2600" dirty="0" smtClean="0"/>
                  <a:t>:</a:t>
                </a:r>
                <a:r>
                  <a:rPr lang="zh-CN" altLang="en-US" sz="2600" dirty="0" smtClean="0"/>
                  <a:t>所有可能</a:t>
                </a:r>
                <a:r>
                  <a:rPr lang="zh-CN" altLang="en-US" sz="2600" b="1" dirty="0" smtClean="0">
                    <a:solidFill>
                      <a:srgbClr val="C6062F"/>
                    </a:solidFill>
                  </a:rPr>
                  <a:t>签名</a:t>
                </a:r>
                <a:r>
                  <a:rPr lang="zh-CN" altLang="en-US" sz="2600" dirty="0" smtClean="0"/>
                  <a:t>组成的有限集</a:t>
                </a:r>
              </a:p>
              <a:p>
                <a:pPr marL="914400" lvl="1" indent="-457200">
                  <a:buFont typeface="+mj-lt"/>
                  <a:buAutoNum type="arabicPeriod"/>
                </a:pPr>
                <a14:m>
                  <m:oMath xmlns:m="http://schemas.openxmlformats.org/officeDocument/2006/math">
                    <m:r>
                      <a:rPr lang="en-US" altLang="zh-CN" sz="2600" b="1" i="1" dirty="0" smtClean="0">
                        <a:solidFill>
                          <a:srgbClr val="C6062F"/>
                        </a:solidFill>
                        <a:latin typeface="Cambria Math"/>
                      </a:rPr>
                      <m:t>𝑲</m:t>
                    </m:r>
                  </m:oMath>
                </a14:m>
                <a:r>
                  <a:rPr lang="en-US" altLang="zh-CN" sz="2600" dirty="0" smtClean="0"/>
                  <a:t>:</a:t>
                </a:r>
                <a:r>
                  <a:rPr lang="zh-CN" altLang="en-US" sz="2600" dirty="0" smtClean="0"/>
                  <a:t>所有可能</a:t>
                </a:r>
                <a:r>
                  <a:rPr lang="zh-CN" altLang="en-US" sz="2600" b="1" dirty="0" smtClean="0">
                    <a:solidFill>
                      <a:srgbClr val="C6062F"/>
                    </a:solidFill>
                  </a:rPr>
                  <a:t>密钥</a:t>
                </a:r>
                <a:r>
                  <a:rPr lang="zh-CN" altLang="en-US" sz="2600" dirty="0" smtClean="0"/>
                  <a:t>组成的有限集</a:t>
                </a:r>
              </a:p>
              <a:p>
                <a:pPr marL="914400" lvl="1" indent="-457200">
                  <a:buFont typeface="+mj-lt"/>
                  <a:buAutoNum type="arabicPeriod"/>
                </a:pPr>
                <a:r>
                  <a:rPr lang="zh-CN" altLang="en-US" sz="2600" dirty="0" smtClean="0"/>
                  <a:t>对每一个</a:t>
                </a:r>
                <a14:m>
                  <m:oMath xmlns:m="http://schemas.openxmlformats.org/officeDocument/2006/math">
                    <m:r>
                      <a:rPr lang="en-US" altLang="zh-CN" sz="2600" i="1" dirty="0" smtClean="0">
                        <a:latin typeface="Cambria Math"/>
                      </a:rPr>
                      <m:t>𝑘</m:t>
                    </m:r>
                    <m:r>
                      <a:rPr lang="en-US" altLang="zh-CN" sz="2600" i="1" dirty="0" smtClean="0">
                        <a:latin typeface="Cambria Math"/>
                      </a:rPr>
                      <m:t>∈</m:t>
                    </m:r>
                    <m:r>
                      <a:rPr lang="en-US" altLang="zh-CN" sz="2600" i="1" dirty="0" smtClean="0">
                        <a:latin typeface="Cambria Math"/>
                      </a:rPr>
                      <m:t>𝐾</m:t>
                    </m:r>
                  </m:oMath>
                </a14:m>
                <a:r>
                  <a:rPr lang="zh-CN" altLang="en-US" sz="2600" dirty="0" smtClean="0"/>
                  <a:t>，有一个</a:t>
                </a:r>
                <a:r>
                  <a:rPr lang="zh-CN" altLang="en-US" sz="2600" b="1" dirty="0" smtClean="0">
                    <a:solidFill>
                      <a:srgbClr val="C6062F"/>
                    </a:solidFill>
                  </a:rPr>
                  <a:t>签名算法</a:t>
                </a:r>
                <a14:m>
                  <m:oMath xmlns:m="http://schemas.openxmlformats.org/officeDocument/2006/math">
                    <m:r>
                      <a:rPr lang="en-US" altLang="zh-CN" sz="2600" i="1" dirty="0" smtClean="0">
                        <a:latin typeface="Cambria Math"/>
                      </a:rPr>
                      <m:t>𝑆</m:t>
                    </m:r>
                    <m:r>
                      <a:rPr lang="en-US" altLang="zh-CN" sz="2600" i="1" baseline="-25000" dirty="0" err="1" smtClean="0">
                        <a:latin typeface="Cambria Math"/>
                      </a:rPr>
                      <m:t>𝑘</m:t>
                    </m:r>
                    <m:r>
                      <a:rPr lang="en-US" altLang="zh-CN" sz="2600" i="1" dirty="0" smtClean="0">
                        <a:latin typeface="Cambria Math"/>
                      </a:rPr>
                      <m:t>∈</m:t>
                    </m:r>
                    <m:r>
                      <a:rPr lang="en-US" altLang="zh-CN" sz="2600" i="1" dirty="0" err="1" smtClean="0">
                        <a:latin typeface="Cambria Math"/>
                      </a:rPr>
                      <m:t>𝑆</m:t>
                    </m:r>
                  </m:oMath>
                </a14:m>
                <a:r>
                  <a:rPr lang="zh-CN" altLang="en-US" sz="2600" dirty="0" smtClean="0"/>
                  <a:t>和一个相应的</a:t>
                </a:r>
                <a:r>
                  <a:rPr lang="zh-CN" altLang="en-US" sz="2600" b="1" dirty="0" smtClean="0">
                    <a:solidFill>
                      <a:srgbClr val="C6062F"/>
                    </a:solidFill>
                  </a:rPr>
                  <a:t>验证算法</a:t>
                </a:r>
                <a14:m>
                  <m:oMath xmlns:m="http://schemas.openxmlformats.org/officeDocument/2006/math">
                    <m:r>
                      <a:rPr lang="en-US" altLang="zh-CN" sz="2600" i="1" dirty="0" smtClean="0">
                        <a:latin typeface="Cambria Math"/>
                      </a:rPr>
                      <m:t>𝑉</m:t>
                    </m:r>
                    <m:r>
                      <a:rPr lang="en-US" altLang="zh-CN" sz="2600" i="1" baseline="-25000" dirty="0" err="1" smtClean="0">
                        <a:latin typeface="Cambria Math"/>
                      </a:rPr>
                      <m:t>𝑘</m:t>
                    </m:r>
                    <m:r>
                      <a:rPr lang="en-US" altLang="zh-CN" sz="2600" i="1" dirty="0" err="1" smtClean="0">
                        <a:latin typeface="Cambria Math"/>
                      </a:rPr>
                      <m:t>∈</m:t>
                    </m:r>
                    <m:r>
                      <a:rPr lang="en-US" altLang="zh-CN" sz="2600" i="1" dirty="0" err="1" smtClean="0">
                        <a:latin typeface="Cambria Math"/>
                      </a:rPr>
                      <m:t>𝑉</m:t>
                    </m:r>
                  </m:oMath>
                </a14:m>
                <a:r>
                  <a:rPr lang="zh-CN" altLang="en-US" sz="2600" dirty="0" smtClean="0"/>
                  <a:t>。对消息</a:t>
                </a:r>
                <a14:m>
                  <m:oMath xmlns:m="http://schemas.openxmlformats.org/officeDocument/2006/math">
                    <m:r>
                      <a:rPr lang="en-US" altLang="zh-CN" sz="2600" i="1" dirty="0" smtClean="0">
                        <a:latin typeface="Cambria Math"/>
                      </a:rPr>
                      <m:t>𝑥</m:t>
                    </m:r>
                    <m:r>
                      <a:rPr lang="en-US" altLang="zh-CN" sz="2600" i="1" dirty="0" smtClean="0">
                        <a:latin typeface="Cambria Math"/>
                      </a:rPr>
                      <m:t>∈</m:t>
                    </m:r>
                    <m:r>
                      <a:rPr lang="en-US" altLang="zh-CN" sz="2600" i="1" dirty="0" smtClean="0">
                        <a:latin typeface="Cambria Math"/>
                      </a:rPr>
                      <m:t>𝑃</m:t>
                    </m:r>
                  </m:oMath>
                </a14:m>
                <a:r>
                  <a:rPr lang="zh-CN" altLang="en-US" sz="2600" dirty="0" smtClean="0"/>
                  <a:t>和相应签名</a:t>
                </a:r>
                <a14:m>
                  <m:oMath xmlns:m="http://schemas.openxmlformats.org/officeDocument/2006/math">
                    <m:r>
                      <a:rPr lang="en-US" altLang="zh-CN" sz="2600" i="1" dirty="0" smtClean="0">
                        <a:latin typeface="Cambria Math"/>
                      </a:rPr>
                      <m:t>𝑦</m:t>
                    </m:r>
                    <m:r>
                      <a:rPr lang="en-US" altLang="zh-CN" sz="2600" i="1" dirty="0" smtClean="0">
                        <a:latin typeface="Cambria Math"/>
                      </a:rPr>
                      <m:t>∈</m:t>
                    </m:r>
                    <m:r>
                      <a:rPr lang="en-US" altLang="zh-CN" sz="2600" i="1" dirty="0" smtClean="0">
                        <a:latin typeface="Cambria Math"/>
                      </a:rPr>
                      <m:t>𝐴</m:t>
                    </m:r>
                  </m:oMath>
                </a14:m>
                <a:r>
                  <a:rPr lang="zh-CN" altLang="en-US" sz="2600" dirty="0" smtClean="0"/>
                  <a:t>，签名算法</a:t>
                </a:r>
                <a14:m>
                  <m:oMath xmlns:m="http://schemas.openxmlformats.org/officeDocument/2006/math">
                    <m:r>
                      <a:rPr lang="en-US" altLang="zh-CN" sz="2600" i="1" dirty="0" smtClean="0">
                        <a:latin typeface="Cambria Math"/>
                      </a:rPr>
                      <m:t>𝑆</m:t>
                    </m:r>
                    <m:r>
                      <a:rPr lang="en-US" altLang="zh-CN" sz="2600" i="1" baseline="-25000" dirty="0" err="1" smtClean="0">
                        <a:latin typeface="Cambria Math"/>
                      </a:rPr>
                      <m:t>𝑘</m:t>
                    </m:r>
                    <m:r>
                      <a:rPr lang="zh-CN" altLang="en-US" sz="2600" i="1" dirty="0" smtClean="0">
                        <a:latin typeface="Cambria Math"/>
                      </a:rPr>
                      <m:t>：</m:t>
                    </m:r>
                    <m:r>
                      <a:rPr lang="en-US" altLang="zh-CN" sz="2600" i="1" dirty="0" smtClean="0">
                        <a:latin typeface="Cambria Math"/>
                      </a:rPr>
                      <m:t>𝑃</m:t>
                    </m:r>
                    <m:r>
                      <a:rPr lang="en-US" altLang="zh-CN" sz="2600" i="1" dirty="0" smtClean="0">
                        <a:latin typeface="Cambria Math"/>
                        <a:sym typeface="Symbol" pitchFamily="18" charset="2"/>
                      </a:rPr>
                      <m:t></m:t>
                    </m:r>
                    <m:r>
                      <a:rPr lang="en-US" altLang="zh-CN" sz="2600" i="1" dirty="0" smtClean="0">
                        <a:latin typeface="Cambria Math"/>
                      </a:rPr>
                      <m:t>𝐴</m:t>
                    </m:r>
                  </m:oMath>
                </a14:m>
                <a:r>
                  <a:rPr lang="zh-CN" altLang="en-US" sz="2600" dirty="0" smtClean="0"/>
                  <a:t>和验证算法</a:t>
                </a:r>
                <a14:m>
                  <m:oMath xmlns:m="http://schemas.openxmlformats.org/officeDocument/2006/math">
                    <m:r>
                      <a:rPr lang="en-US" altLang="zh-CN" sz="2600" i="1" dirty="0" smtClean="0">
                        <a:latin typeface="Cambria Math"/>
                      </a:rPr>
                      <m:t>𝑉</m:t>
                    </m:r>
                    <m:r>
                      <a:rPr lang="en-US" altLang="zh-CN" sz="2600" i="1" baseline="-25000" dirty="0" err="1" smtClean="0">
                        <a:latin typeface="Cambria Math"/>
                      </a:rPr>
                      <m:t>𝑘</m:t>
                    </m:r>
                    <m:r>
                      <a:rPr lang="zh-CN" altLang="en-US" sz="2600" i="1" dirty="0" smtClean="0">
                        <a:latin typeface="Cambria Math"/>
                      </a:rPr>
                      <m:t>：</m:t>
                    </m:r>
                    <m:r>
                      <a:rPr lang="en-US" altLang="zh-CN" sz="2600" i="1" dirty="0" smtClean="0">
                        <a:latin typeface="Cambria Math"/>
                      </a:rPr>
                      <m:t>𝑃</m:t>
                    </m:r>
                    <m:r>
                      <a:rPr lang="en-US" altLang="zh-CN" sz="2600" i="1" dirty="0" smtClean="0">
                        <a:latin typeface="Cambria Math"/>
                      </a:rPr>
                      <m:t>×</m:t>
                    </m:r>
                    <m:r>
                      <a:rPr lang="en-US" altLang="zh-CN" sz="2600" i="1" dirty="0" smtClean="0">
                        <a:latin typeface="Cambria Math"/>
                      </a:rPr>
                      <m:t>𝐴</m:t>
                    </m:r>
                    <m:r>
                      <a:rPr lang="en-US" altLang="zh-CN" sz="2600" i="1" dirty="0" smtClean="0">
                        <a:latin typeface="Cambria Math"/>
                        <a:sym typeface="Symbol" pitchFamily="18" charset="2"/>
                      </a:rPr>
                      <m:t></m:t>
                    </m:r>
                    <m:r>
                      <a:rPr lang="en-US" altLang="zh-CN" sz="2600" i="1" dirty="0" smtClean="0">
                        <a:latin typeface="Cambria Math"/>
                      </a:rPr>
                      <m:t>{0, 1}</m:t>
                    </m:r>
                  </m:oMath>
                </a14:m>
                <a:r>
                  <a:rPr lang="zh-CN" altLang="en-US" sz="2600" dirty="0" smtClean="0"/>
                  <a:t>都满足：</a:t>
                </a:r>
                <a:endParaRPr lang="en-US" altLang="zh-CN" sz="2600" dirty="0" smtClean="0"/>
              </a:p>
              <a:p>
                <a:pPr marL="1314450" lvl="2" indent="-457200"/>
                <a:r>
                  <a:rPr lang="zh-CN" altLang="en-US" dirty="0" smtClean="0"/>
                  <a:t>当</a:t>
                </a:r>
                <a14:m>
                  <m:oMath xmlns:m="http://schemas.openxmlformats.org/officeDocument/2006/math">
                    <m:r>
                      <a:rPr lang="en-US" altLang="zh-CN" i="1" dirty="0" smtClean="0">
                        <a:latin typeface="Cambria Math"/>
                      </a:rPr>
                      <m:t>𝑦</m:t>
                    </m:r>
                    <m:r>
                      <a:rPr lang="zh-CN" altLang="en-US" i="1" dirty="0" smtClean="0">
                        <a:latin typeface="Cambria Math"/>
                      </a:rPr>
                      <m:t>＝</m:t>
                    </m:r>
                    <m:r>
                      <a:rPr lang="en-US" altLang="zh-CN" i="1" dirty="0" err="1" smtClean="0">
                        <a:latin typeface="Cambria Math"/>
                      </a:rPr>
                      <m:t>𝑆</m:t>
                    </m:r>
                    <m:r>
                      <a:rPr lang="en-US" altLang="zh-CN" i="1" baseline="-25000" dirty="0" err="1" smtClean="0">
                        <a:latin typeface="Cambria Math"/>
                      </a:rPr>
                      <m:t>𝑘</m:t>
                    </m:r>
                    <m:r>
                      <a:rPr lang="en-US" altLang="zh-CN" i="1" dirty="0" smtClean="0">
                        <a:latin typeface="Cambria Math"/>
                      </a:rPr>
                      <m:t>(</m:t>
                    </m:r>
                    <m:r>
                      <a:rPr lang="en-US" altLang="zh-CN" i="1" dirty="0" smtClean="0">
                        <a:latin typeface="Cambria Math"/>
                      </a:rPr>
                      <m:t>𝑥</m:t>
                    </m:r>
                    <m:r>
                      <a:rPr lang="en-US" altLang="zh-CN" i="1" dirty="0" smtClean="0">
                        <a:latin typeface="Cambria Math"/>
                      </a:rPr>
                      <m:t>)</m:t>
                    </m:r>
                  </m:oMath>
                </a14:m>
                <a:r>
                  <a:rPr lang="zh-CN" altLang="en-US" dirty="0" smtClean="0"/>
                  <a:t>时，</a:t>
                </a:r>
                <a14:m>
                  <m:oMath xmlns:m="http://schemas.openxmlformats.org/officeDocument/2006/math">
                    <m:r>
                      <a:rPr lang="en-US" altLang="zh-CN" i="1" dirty="0" smtClean="0">
                        <a:latin typeface="Cambria Math"/>
                      </a:rPr>
                      <m:t>𝑉</m:t>
                    </m:r>
                    <m:r>
                      <a:rPr lang="en-US" altLang="zh-CN" i="1" baseline="-25000" dirty="0" err="1" smtClean="0">
                        <a:latin typeface="Cambria Math"/>
                      </a:rPr>
                      <m:t>𝑘</m:t>
                    </m:r>
                    <m:r>
                      <a:rPr lang="en-US" altLang="zh-CN" i="1" dirty="0" smtClean="0">
                        <a:latin typeface="Cambria Math"/>
                      </a:rPr>
                      <m:t>(</m:t>
                    </m:r>
                    <m:r>
                      <a:rPr lang="en-US" altLang="zh-CN" i="1" dirty="0" err="1" smtClean="0">
                        <a:latin typeface="Cambria Math"/>
                      </a:rPr>
                      <m:t>𝑥</m:t>
                    </m:r>
                    <m:r>
                      <a:rPr lang="en-US" altLang="zh-CN" i="1" dirty="0" err="1" smtClean="0">
                        <a:latin typeface="Cambria Math"/>
                      </a:rPr>
                      <m:t>,</m:t>
                    </m:r>
                    <m:r>
                      <a:rPr lang="en-US" altLang="zh-CN" i="1" dirty="0" err="1" smtClean="0">
                        <a:latin typeface="Cambria Math"/>
                      </a:rPr>
                      <m:t>𝑦</m:t>
                    </m:r>
                    <m:r>
                      <a:rPr lang="en-US" altLang="zh-CN" i="1" dirty="0" smtClean="0">
                        <a:latin typeface="Cambria Math"/>
                      </a:rPr>
                      <m:t>)</m:t>
                    </m:r>
                    <m:r>
                      <a:rPr lang="zh-CN" altLang="en-US" i="1" dirty="0" smtClean="0">
                        <a:latin typeface="Cambria Math"/>
                      </a:rPr>
                      <m:t>＝</m:t>
                    </m:r>
                    <m:r>
                      <a:rPr lang="en-US" altLang="zh-CN" i="1" dirty="0" smtClean="0">
                        <a:latin typeface="Cambria Math"/>
                      </a:rPr>
                      <m:t>1</m:t>
                    </m:r>
                  </m:oMath>
                </a14:m>
                <a:endParaRPr lang="en-US" altLang="zh-CN" dirty="0" smtClean="0"/>
              </a:p>
              <a:p>
                <a:pPr marL="1314450" lvl="2" indent="-457200"/>
                <a:r>
                  <a:rPr lang="zh-CN" altLang="en-US" dirty="0" smtClean="0"/>
                  <a:t>否则</a:t>
                </a:r>
                <a14:m>
                  <m:oMath xmlns:m="http://schemas.openxmlformats.org/officeDocument/2006/math">
                    <m:r>
                      <a:rPr lang="en-US" altLang="zh-CN" i="1" dirty="0" smtClean="0">
                        <a:latin typeface="Cambria Math"/>
                      </a:rPr>
                      <m:t>𝑉</m:t>
                    </m:r>
                    <m:r>
                      <a:rPr lang="en-US" altLang="zh-CN" i="1" baseline="-25000" dirty="0" err="1" smtClean="0">
                        <a:latin typeface="Cambria Math"/>
                      </a:rPr>
                      <m:t>𝑘</m:t>
                    </m:r>
                    <m:r>
                      <a:rPr lang="en-US" altLang="zh-CN" i="1" dirty="0" smtClean="0">
                        <a:latin typeface="Cambria Math"/>
                      </a:rPr>
                      <m:t>(</m:t>
                    </m:r>
                    <m:r>
                      <a:rPr lang="en-US" altLang="zh-CN" i="1" dirty="0" err="1" smtClean="0">
                        <a:latin typeface="Cambria Math"/>
                      </a:rPr>
                      <m:t>𝑥</m:t>
                    </m:r>
                    <m:r>
                      <a:rPr lang="en-US" altLang="zh-CN" i="1" dirty="0" err="1" smtClean="0">
                        <a:latin typeface="Cambria Math"/>
                      </a:rPr>
                      <m:t>,</m:t>
                    </m:r>
                    <m:r>
                      <a:rPr lang="en-US" altLang="zh-CN" i="1" dirty="0" err="1" smtClean="0">
                        <a:latin typeface="Cambria Math"/>
                      </a:rPr>
                      <m:t>𝑦</m:t>
                    </m:r>
                    <m:r>
                      <a:rPr lang="en-US" altLang="zh-CN" i="1" dirty="0" smtClean="0">
                        <a:latin typeface="Cambria Math"/>
                      </a:rPr>
                      <m:t>)</m:t>
                    </m:r>
                    <m:r>
                      <a:rPr lang="zh-CN" altLang="en-US" i="1" dirty="0" smtClean="0">
                        <a:latin typeface="Cambria Math"/>
                      </a:rPr>
                      <m:t>＝</m:t>
                    </m:r>
                    <m:r>
                      <a:rPr lang="en-US" altLang="zh-CN" i="1" dirty="0" smtClean="0">
                        <a:latin typeface="Cambria Math"/>
                      </a:rPr>
                      <m:t>0</m:t>
                    </m:r>
                  </m:oMath>
                </a14:m>
                <a:endParaRPr lang="zh-CN" altLang="en-US"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752600"/>
                <a:ext cx="8229600" cy="4572000"/>
              </a:xfrm>
              <a:blipFill rotWithShape="1">
                <a:blip r:embed="rId2" cstate="print"/>
                <a:stretch>
                  <a:fillRect l="-1259" t="-173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13</a:t>
            </a:fld>
            <a:endParaRPr lang="en-US" alt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数字签名的过程</a:t>
            </a:r>
            <a:endParaRPr lang="zh-CN" altLang="en-US" dirty="0"/>
          </a:p>
        </p:txBody>
      </p:sp>
      <p:sp>
        <p:nvSpPr>
          <p:cNvPr id="3" name="内容占位符 2"/>
          <p:cNvSpPr>
            <a:spLocks noGrp="1"/>
          </p:cNvSpPr>
          <p:nvPr>
            <p:ph idx="1"/>
          </p:nvPr>
        </p:nvSpPr>
        <p:spPr>
          <a:xfrm>
            <a:off x="457200" y="1752600"/>
            <a:ext cx="8229600" cy="4572000"/>
          </a:xfrm>
        </p:spPr>
        <p:txBody>
          <a:bodyPr/>
          <a:lstStyle/>
          <a:p>
            <a:r>
              <a:rPr lang="zh-CN" altLang="en-US" b="1" dirty="0" smtClean="0">
                <a:solidFill>
                  <a:srgbClr val="FF0000"/>
                </a:solidFill>
                <a:latin typeface="Tahoma" pitchFamily="34" charset="0"/>
              </a:rPr>
              <a:t>数字签名方案一般包括三个过程</a:t>
            </a:r>
            <a:r>
              <a:rPr lang="zh-CN" altLang="en-US" dirty="0" smtClean="0">
                <a:latin typeface="Tahoma" pitchFamily="34" charset="0"/>
              </a:rPr>
              <a:t>：</a:t>
            </a:r>
            <a:endParaRPr lang="en-US" altLang="zh-CN" dirty="0" smtClean="0">
              <a:latin typeface="Tahoma" pitchFamily="34" charset="0"/>
            </a:endParaRPr>
          </a:p>
          <a:p>
            <a:endParaRPr lang="zh-CN" altLang="en-US" sz="1200" dirty="0" smtClean="0">
              <a:latin typeface="Tahoma" pitchFamily="34" charset="0"/>
            </a:endParaRPr>
          </a:p>
          <a:p>
            <a:pPr marL="914400" lvl="1" indent="-457200">
              <a:spcBef>
                <a:spcPct val="0"/>
              </a:spcBef>
              <a:buFont typeface="+mj-lt"/>
              <a:buAutoNum type="arabicPeriod"/>
            </a:pPr>
            <a:r>
              <a:rPr lang="zh-CN" altLang="en-US" sz="2600" b="1" dirty="0" smtClean="0">
                <a:solidFill>
                  <a:srgbClr val="C6062F"/>
                </a:solidFill>
                <a:latin typeface="Tahoma" pitchFamily="34" charset="0"/>
              </a:rPr>
              <a:t>系统初始化过程</a:t>
            </a:r>
            <a:r>
              <a:rPr lang="zh-CN" altLang="en-US" sz="2600" dirty="0" smtClean="0">
                <a:latin typeface="Tahoma" pitchFamily="34" charset="0"/>
              </a:rPr>
              <a:t>：产生数字签名方案中的所有系统和用户参数</a:t>
            </a:r>
            <a:r>
              <a:rPr lang="en-US" altLang="zh-CN" sz="2600" dirty="0" smtClean="0">
                <a:latin typeface="Tahoma" pitchFamily="34" charset="0"/>
              </a:rPr>
              <a:t>(</a:t>
            </a:r>
            <a:r>
              <a:rPr lang="zh-CN" altLang="en-US" sz="2600" b="1" dirty="0" smtClean="0">
                <a:solidFill>
                  <a:srgbClr val="FF00FF"/>
                </a:solidFill>
                <a:latin typeface="Tahoma" pitchFamily="34" charset="0"/>
              </a:rPr>
              <a:t>公开的</a:t>
            </a:r>
            <a:r>
              <a:rPr lang="en-US" altLang="zh-CN" sz="2600" b="1" dirty="0" smtClean="0">
                <a:solidFill>
                  <a:srgbClr val="FF00FF"/>
                </a:solidFill>
                <a:latin typeface="Tahoma" pitchFamily="34" charset="0"/>
              </a:rPr>
              <a:t>+</a:t>
            </a:r>
            <a:r>
              <a:rPr lang="zh-CN" altLang="en-US" sz="2600" b="1" dirty="0" smtClean="0">
                <a:solidFill>
                  <a:srgbClr val="FF00FF"/>
                </a:solidFill>
                <a:latin typeface="Tahoma" pitchFamily="34" charset="0"/>
              </a:rPr>
              <a:t>秘密的</a:t>
            </a:r>
            <a:r>
              <a:rPr lang="en-US" altLang="zh-CN" sz="2600" dirty="0" smtClean="0">
                <a:latin typeface="Tahoma" pitchFamily="34" charset="0"/>
              </a:rPr>
              <a:t>)</a:t>
            </a:r>
          </a:p>
          <a:p>
            <a:pPr marL="914400" lvl="1" indent="-457200">
              <a:spcBef>
                <a:spcPct val="0"/>
              </a:spcBef>
              <a:buFont typeface="+mj-lt"/>
              <a:buAutoNum type="arabicPeriod"/>
            </a:pPr>
            <a:endParaRPr lang="zh-CN" altLang="en-US" sz="2600" dirty="0" smtClean="0">
              <a:latin typeface="Tahoma" pitchFamily="34" charset="0"/>
            </a:endParaRPr>
          </a:p>
          <a:p>
            <a:pPr marL="914400" lvl="1" indent="-457200">
              <a:spcBef>
                <a:spcPct val="0"/>
              </a:spcBef>
              <a:buFont typeface="+mj-lt"/>
              <a:buAutoNum type="arabicPeriod"/>
            </a:pPr>
            <a:r>
              <a:rPr lang="zh-CN" altLang="en-US" sz="2600" b="1" dirty="0" smtClean="0">
                <a:solidFill>
                  <a:srgbClr val="C6062F"/>
                </a:solidFill>
                <a:latin typeface="Tahoma" pitchFamily="34" charset="0"/>
              </a:rPr>
              <a:t>签名过程</a:t>
            </a:r>
            <a:r>
              <a:rPr lang="zh-CN" altLang="en-US" sz="2600" dirty="0" smtClean="0">
                <a:latin typeface="Tahoma" pitchFamily="34" charset="0"/>
              </a:rPr>
              <a:t>：用户利用给定的</a:t>
            </a:r>
            <a:r>
              <a:rPr lang="zh-CN" altLang="en-US" sz="2600" b="1" dirty="0" smtClean="0">
                <a:solidFill>
                  <a:srgbClr val="FF00FF"/>
                </a:solidFill>
                <a:latin typeface="Tahoma" pitchFamily="34" charset="0"/>
              </a:rPr>
              <a:t>签名算法</a:t>
            </a:r>
            <a:r>
              <a:rPr lang="zh-CN" altLang="en-US" sz="2600" dirty="0" smtClean="0">
                <a:latin typeface="Tahoma" pitchFamily="34" charset="0"/>
              </a:rPr>
              <a:t>对消息签名，签名过程可以公开也可以不公开，但一定包含仅签名者才拥有的秘密信息（签名密钥）</a:t>
            </a:r>
            <a:endParaRPr lang="en-US" altLang="zh-CN" sz="2600" dirty="0" smtClean="0">
              <a:latin typeface="Tahoma" pitchFamily="34" charset="0"/>
            </a:endParaRPr>
          </a:p>
          <a:p>
            <a:pPr marL="914400" lvl="1" indent="-457200">
              <a:spcBef>
                <a:spcPct val="0"/>
              </a:spcBef>
              <a:buFont typeface="+mj-lt"/>
              <a:buAutoNum type="arabicPeriod"/>
            </a:pPr>
            <a:endParaRPr lang="zh-CN" altLang="en-US" sz="2600" dirty="0" smtClean="0">
              <a:latin typeface="Tahoma" pitchFamily="34" charset="0"/>
            </a:endParaRPr>
          </a:p>
          <a:p>
            <a:pPr marL="914400" lvl="1" indent="-457200">
              <a:spcBef>
                <a:spcPct val="0"/>
              </a:spcBef>
              <a:buFont typeface="+mj-lt"/>
              <a:buAutoNum type="arabicPeriod"/>
            </a:pPr>
            <a:r>
              <a:rPr lang="zh-CN" altLang="en-US" sz="2600" b="1" dirty="0" smtClean="0">
                <a:solidFill>
                  <a:srgbClr val="C6062F"/>
                </a:solidFill>
                <a:latin typeface="Tahoma" pitchFamily="34" charset="0"/>
              </a:rPr>
              <a:t>验证过程</a:t>
            </a:r>
            <a:r>
              <a:rPr lang="zh-CN" altLang="en-US" sz="2600" dirty="0" smtClean="0">
                <a:latin typeface="Tahoma" pitchFamily="34" charset="0"/>
              </a:rPr>
              <a:t>：验证者利用公开的</a:t>
            </a:r>
            <a:r>
              <a:rPr lang="zh-CN" altLang="en-US" sz="2600" b="1" dirty="0" smtClean="0">
                <a:solidFill>
                  <a:srgbClr val="FF00FF"/>
                </a:solidFill>
                <a:latin typeface="Tahoma" pitchFamily="34" charset="0"/>
              </a:rPr>
              <a:t>验证方法</a:t>
            </a:r>
            <a:r>
              <a:rPr lang="zh-CN" altLang="en-US" sz="2600" dirty="0" smtClean="0">
                <a:latin typeface="Tahoma" pitchFamily="34" charset="0"/>
              </a:rPr>
              <a:t>对给定消息的签名进行验证</a:t>
            </a:r>
            <a:endParaRPr lang="zh-CN" altLang="en-US" sz="2600" dirty="0"/>
          </a:p>
        </p:txBody>
      </p:sp>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14</a:t>
            </a:fld>
            <a:endParaRPr lang="en-US" altLang="zh-C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15</a:t>
            </a:fld>
            <a:endParaRPr lang="en-US" altLang="zh-CN"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1734786"/>
            <a:ext cx="7768472" cy="4589813"/>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E07BBA2-B117-4406-AFB7-9C1B62D7B520}" type="slidenum">
              <a:rPr lang="en-US" altLang="zh-CN"/>
              <a:pPr/>
              <a:t>16</a:t>
            </a:fld>
            <a:endParaRPr lang="en-US" altLang="zh-CN"/>
          </a:p>
        </p:txBody>
      </p:sp>
      <p:sp>
        <p:nvSpPr>
          <p:cNvPr id="112642" name="Rectangle 1026"/>
          <p:cNvSpPr>
            <a:spLocks noGrp="1" noChangeArrowheads="1"/>
          </p:cNvSpPr>
          <p:nvPr>
            <p:ph type="title"/>
          </p:nvPr>
        </p:nvSpPr>
        <p:spPr>
          <a:xfrm>
            <a:off x="685800" y="76200"/>
            <a:ext cx="7772400" cy="1143000"/>
          </a:xfrm>
        </p:spPr>
        <p:txBody>
          <a:bodyPr/>
          <a:lstStyle/>
          <a:p>
            <a:r>
              <a:rPr lang="en-US" altLang="ja-JP"/>
              <a:t>Attack models</a:t>
            </a:r>
          </a:p>
        </p:txBody>
      </p:sp>
      <p:sp>
        <p:nvSpPr>
          <p:cNvPr id="112643" name="Rectangle 1027"/>
          <p:cNvSpPr>
            <a:spLocks noGrp="1" noChangeArrowheads="1"/>
          </p:cNvSpPr>
          <p:nvPr>
            <p:ph type="body" idx="1"/>
          </p:nvPr>
        </p:nvSpPr>
        <p:spPr>
          <a:xfrm>
            <a:off x="685800" y="1219200"/>
            <a:ext cx="7772400" cy="4114800"/>
          </a:xfrm>
        </p:spPr>
        <p:txBody>
          <a:bodyPr/>
          <a:lstStyle/>
          <a:p>
            <a:pPr>
              <a:lnSpc>
                <a:spcPct val="90000"/>
              </a:lnSpc>
            </a:pPr>
            <a:r>
              <a:rPr lang="en-US" altLang="ja-JP" sz="2800" b="1"/>
              <a:t>Total Breaking Attack</a:t>
            </a:r>
            <a:endParaRPr lang="en-US" altLang="ja-JP" sz="2800"/>
          </a:p>
          <a:p>
            <a:pPr>
              <a:lnSpc>
                <a:spcPct val="90000"/>
              </a:lnSpc>
              <a:buFontTx/>
              <a:buNone/>
            </a:pPr>
            <a:r>
              <a:rPr lang="en-US" altLang="ja-JP" sz="2800"/>
              <a:t>    </a:t>
            </a:r>
            <a:r>
              <a:rPr lang="en-US" altLang="ja-JP" sz="2000"/>
              <a:t>-　The</a:t>
            </a:r>
            <a:r>
              <a:rPr lang="en-US" altLang="ja-JP" sz="2400"/>
              <a:t> </a:t>
            </a:r>
            <a:r>
              <a:rPr lang="en-US" altLang="ja-JP" sz="2000"/>
              <a:t>attacker knows the public key. He tries to recover the corresponding secret key. </a:t>
            </a:r>
            <a:endParaRPr lang="en-US" altLang="ja-JP" sz="2800"/>
          </a:p>
          <a:p>
            <a:pPr>
              <a:lnSpc>
                <a:spcPct val="90000"/>
              </a:lnSpc>
            </a:pPr>
            <a:r>
              <a:rPr lang="en-US" altLang="ja-JP" sz="2800" b="1"/>
              <a:t>Forgery Attack</a:t>
            </a:r>
          </a:p>
          <a:p>
            <a:pPr>
              <a:lnSpc>
                <a:spcPct val="90000"/>
              </a:lnSpc>
              <a:buFontTx/>
              <a:buNone/>
            </a:pPr>
            <a:r>
              <a:rPr lang="en-US" altLang="ja-JP" sz="2000"/>
              <a:t>      -  The attacker knows the public key.  He tries to find the signature </a:t>
            </a:r>
          </a:p>
          <a:p>
            <a:pPr>
              <a:lnSpc>
                <a:spcPct val="90000"/>
              </a:lnSpc>
              <a:buFontTx/>
              <a:buNone/>
            </a:pPr>
            <a:r>
              <a:rPr lang="en-US" altLang="ja-JP" sz="2000"/>
              <a:t>      for a given message.</a:t>
            </a:r>
          </a:p>
          <a:p>
            <a:pPr>
              <a:lnSpc>
                <a:spcPct val="90000"/>
              </a:lnSpc>
            </a:pPr>
            <a:r>
              <a:rPr lang="en-US" altLang="ja-JP" sz="2800" b="1"/>
              <a:t>Existential Forgery Attack</a:t>
            </a:r>
          </a:p>
          <a:p>
            <a:pPr>
              <a:lnSpc>
                <a:spcPct val="90000"/>
              </a:lnSpc>
              <a:buFontTx/>
              <a:buNone/>
            </a:pPr>
            <a:r>
              <a:rPr lang="en-US" altLang="ja-JP" sz="2000"/>
              <a:t>       - The attacker knows the public key. He tries to find a pair of </a:t>
            </a:r>
          </a:p>
          <a:p>
            <a:pPr>
              <a:lnSpc>
                <a:spcPct val="90000"/>
              </a:lnSpc>
              <a:buFontTx/>
              <a:buNone/>
            </a:pPr>
            <a:r>
              <a:rPr lang="en-US" altLang="ja-JP" sz="2000"/>
              <a:t>     a message and its signature. </a:t>
            </a:r>
          </a:p>
          <a:p>
            <a:pPr>
              <a:lnSpc>
                <a:spcPct val="90000"/>
              </a:lnSpc>
            </a:pPr>
            <a:r>
              <a:rPr lang="en-US" altLang="ja-JP" sz="2800" b="1"/>
              <a:t>Chosen Message Attack (CMA)</a:t>
            </a:r>
          </a:p>
          <a:p>
            <a:pPr>
              <a:lnSpc>
                <a:spcPct val="90000"/>
              </a:lnSpc>
              <a:buFontTx/>
              <a:buNone/>
            </a:pPr>
            <a:r>
              <a:rPr lang="en-US" altLang="ja-JP" sz="2000"/>
              <a:t>      -  The attacker is able to sign messages but does not know the key used.  He tries to perform the (existential) forgery or to obtain the secret key. </a:t>
            </a:r>
          </a:p>
        </p:txBody>
      </p:sp>
    </p:spTree>
    <p:extLst>
      <p:ext uri="{BB962C8B-B14F-4D97-AF65-F5344CB8AC3E}">
        <p14:creationId xmlns:p14="http://schemas.microsoft.com/office/powerpoint/2010/main" val="110737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fld id="{5EA0D03B-844E-4C66-94FD-FFE12FC5D333}" type="slidenum">
              <a:rPr lang="en-US" altLang="zh-CN"/>
              <a:pPr/>
              <a:t>17</a:t>
            </a:fld>
            <a:endParaRPr lang="en-US" altLang="zh-CN"/>
          </a:p>
        </p:txBody>
      </p:sp>
      <p:sp>
        <p:nvSpPr>
          <p:cNvPr id="113666" name="Rectangle 2"/>
          <p:cNvSpPr>
            <a:spLocks noGrp="1" noChangeArrowheads="1"/>
          </p:cNvSpPr>
          <p:nvPr>
            <p:ph type="title"/>
          </p:nvPr>
        </p:nvSpPr>
        <p:spPr>
          <a:xfrm>
            <a:off x="685800" y="228600"/>
            <a:ext cx="7772400" cy="1143000"/>
          </a:xfrm>
        </p:spPr>
        <p:txBody>
          <a:bodyPr/>
          <a:lstStyle/>
          <a:p>
            <a:r>
              <a:rPr lang="en-US" altLang="ja-JP"/>
              <a:t>Forgery Attack</a:t>
            </a:r>
          </a:p>
        </p:txBody>
      </p:sp>
      <p:sp>
        <p:nvSpPr>
          <p:cNvPr id="113667" name="Text Box 3"/>
          <p:cNvSpPr txBox="1">
            <a:spLocks noChangeArrowheads="1"/>
          </p:cNvSpPr>
          <p:nvPr/>
        </p:nvSpPr>
        <p:spPr bwMode="auto">
          <a:xfrm>
            <a:off x="1828800" y="1703388"/>
            <a:ext cx="5705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a:ea typeface="MS PGothic" pitchFamily="34" charset="-128"/>
              </a:rPr>
              <a:t>The attacker tries to find the signature s </a:t>
            </a:r>
          </a:p>
          <a:p>
            <a:r>
              <a:rPr lang="en-US" altLang="ja-JP" sz="2400">
                <a:ea typeface="MS PGothic" pitchFamily="34" charset="-128"/>
              </a:rPr>
              <a:t>from a given message m and the public key.  </a:t>
            </a:r>
          </a:p>
        </p:txBody>
      </p:sp>
      <p:sp>
        <p:nvSpPr>
          <p:cNvPr id="113668" name="Text Box 4"/>
          <p:cNvSpPr txBox="1">
            <a:spLocks noChangeArrowheads="1"/>
          </p:cNvSpPr>
          <p:nvPr/>
        </p:nvSpPr>
        <p:spPr bwMode="auto">
          <a:xfrm>
            <a:off x="3724275" y="3365500"/>
            <a:ext cx="1152525" cy="825500"/>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a:ea typeface="MS PGothic" pitchFamily="34" charset="-128"/>
              </a:rPr>
              <a:t>Forgery</a:t>
            </a:r>
          </a:p>
          <a:p>
            <a:r>
              <a:rPr lang="en-US" altLang="ja-JP" sz="2400">
                <a:ea typeface="MS PGothic" pitchFamily="34" charset="-128"/>
              </a:rPr>
              <a:t>attacker</a:t>
            </a:r>
          </a:p>
        </p:txBody>
      </p:sp>
      <p:sp>
        <p:nvSpPr>
          <p:cNvPr id="113669" name="Line 5"/>
          <p:cNvSpPr>
            <a:spLocks noChangeShapeType="1"/>
          </p:cNvSpPr>
          <p:nvPr/>
        </p:nvSpPr>
        <p:spPr bwMode="auto">
          <a:xfrm>
            <a:off x="2828925" y="3979863"/>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670" name="Line 6"/>
          <p:cNvSpPr>
            <a:spLocks noChangeShapeType="1"/>
          </p:cNvSpPr>
          <p:nvPr/>
        </p:nvSpPr>
        <p:spPr bwMode="auto">
          <a:xfrm>
            <a:off x="2857500" y="3679825"/>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671" name="Text Box 7"/>
          <p:cNvSpPr txBox="1">
            <a:spLocks noChangeArrowheads="1"/>
          </p:cNvSpPr>
          <p:nvPr/>
        </p:nvSpPr>
        <p:spPr bwMode="auto">
          <a:xfrm>
            <a:off x="762000" y="3440113"/>
            <a:ext cx="15287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a:ea typeface="MS PGothic" pitchFamily="34" charset="-128"/>
              </a:rPr>
              <a:t>message m</a:t>
            </a:r>
          </a:p>
          <a:p>
            <a:r>
              <a:rPr lang="en-US" altLang="ja-JP" sz="2400">
                <a:ea typeface="MS PGothic" pitchFamily="34" charset="-128"/>
              </a:rPr>
              <a:t>public key</a:t>
            </a:r>
          </a:p>
        </p:txBody>
      </p:sp>
      <p:sp>
        <p:nvSpPr>
          <p:cNvPr id="113672" name="Line 8"/>
          <p:cNvSpPr>
            <a:spLocks noChangeShapeType="1"/>
          </p:cNvSpPr>
          <p:nvPr/>
        </p:nvSpPr>
        <p:spPr bwMode="auto">
          <a:xfrm>
            <a:off x="5105400" y="3870325"/>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673" name="Text Box 9"/>
          <p:cNvSpPr txBox="1">
            <a:spLocks noChangeArrowheads="1"/>
          </p:cNvSpPr>
          <p:nvPr/>
        </p:nvSpPr>
        <p:spPr bwMode="auto">
          <a:xfrm>
            <a:off x="5710238" y="3352800"/>
            <a:ext cx="2138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a:ea typeface="MS PGothic" pitchFamily="34" charset="-128"/>
              </a:rPr>
              <a:t>signature s of m</a:t>
            </a:r>
          </a:p>
        </p:txBody>
      </p:sp>
      <p:sp>
        <p:nvSpPr>
          <p:cNvPr id="113677" name="Rectangle 13"/>
          <p:cNvSpPr>
            <a:spLocks noChangeArrowheads="1"/>
          </p:cNvSpPr>
          <p:nvPr/>
        </p:nvSpPr>
        <p:spPr bwMode="auto">
          <a:xfrm>
            <a:off x="533400" y="3124200"/>
            <a:ext cx="800100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78" name="Rectangle 14"/>
          <p:cNvSpPr>
            <a:spLocks noChangeArrowheads="1"/>
          </p:cNvSpPr>
          <p:nvPr/>
        </p:nvSpPr>
        <p:spPr bwMode="auto">
          <a:xfrm>
            <a:off x="5791200" y="3962400"/>
            <a:ext cx="2230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ja-JP" altLang="en-US" sz="2400">
                <a:solidFill>
                  <a:srgbClr val="FF0000"/>
                </a:solidFill>
                <a:ea typeface="MS PGothic" pitchFamily="34" charset="-128"/>
              </a:rPr>
              <a:t>(</a:t>
            </a:r>
            <a:r>
              <a:rPr kumimoji="0" lang="en-US" altLang="ja-JP" sz="2400">
                <a:solidFill>
                  <a:srgbClr val="FF0000"/>
                </a:solidFill>
                <a:ea typeface="MS PGothic" pitchFamily="34" charset="-128"/>
              </a:rPr>
              <a:t>d: secret key    )</a:t>
            </a:r>
          </a:p>
        </p:txBody>
      </p:sp>
    </p:spTree>
    <p:extLst>
      <p:ext uri="{BB962C8B-B14F-4D97-AF65-F5344CB8AC3E}">
        <p14:creationId xmlns:p14="http://schemas.microsoft.com/office/powerpoint/2010/main" val="1886238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fld id="{D10947F1-C97E-4238-957D-07163FADD360}" type="slidenum">
              <a:rPr lang="en-US" altLang="zh-CN"/>
              <a:pPr/>
              <a:t>18</a:t>
            </a:fld>
            <a:endParaRPr lang="en-US" altLang="zh-CN"/>
          </a:p>
        </p:txBody>
      </p:sp>
      <p:sp>
        <p:nvSpPr>
          <p:cNvPr id="114690" name="Rectangle 2"/>
          <p:cNvSpPr>
            <a:spLocks noGrp="1" noChangeArrowheads="1"/>
          </p:cNvSpPr>
          <p:nvPr>
            <p:ph type="title"/>
          </p:nvPr>
        </p:nvSpPr>
        <p:spPr>
          <a:xfrm>
            <a:off x="685800" y="228600"/>
            <a:ext cx="7772400" cy="1143000"/>
          </a:xfrm>
        </p:spPr>
        <p:txBody>
          <a:bodyPr/>
          <a:lstStyle/>
          <a:p>
            <a:r>
              <a:rPr lang="en-US" altLang="ja-JP"/>
              <a:t>Existential Forgery Attack</a:t>
            </a:r>
          </a:p>
        </p:txBody>
      </p:sp>
      <p:sp>
        <p:nvSpPr>
          <p:cNvPr id="114691" name="Text Box 3"/>
          <p:cNvSpPr txBox="1">
            <a:spLocks noChangeArrowheads="1"/>
          </p:cNvSpPr>
          <p:nvPr/>
        </p:nvSpPr>
        <p:spPr bwMode="auto">
          <a:xfrm>
            <a:off x="3124200" y="3440113"/>
            <a:ext cx="2276475" cy="825500"/>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ja-JP" sz="2400">
                <a:ea typeface="MS PGothic" pitchFamily="34" charset="-128"/>
              </a:rPr>
              <a:t>Existential </a:t>
            </a:r>
          </a:p>
          <a:p>
            <a:pPr algn="ctr"/>
            <a:r>
              <a:rPr lang="en-US" altLang="ja-JP" sz="2400">
                <a:ea typeface="MS PGothic" pitchFamily="34" charset="-128"/>
              </a:rPr>
              <a:t>Forgery Attacker</a:t>
            </a:r>
          </a:p>
        </p:txBody>
      </p:sp>
      <p:sp>
        <p:nvSpPr>
          <p:cNvPr id="114692" name="Line 4"/>
          <p:cNvSpPr>
            <a:spLocks noChangeShapeType="1"/>
          </p:cNvSpPr>
          <p:nvPr/>
        </p:nvSpPr>
        <p:spPr bwMode="auto">
          <a:xfrm>
            <a:off x="2438400" y="371475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693" name="Text Box 5"/>
          <p:cNvSpPr txBox="1">
            <a:spLocks noChangeArrowheads="1"/>
          </p:cNvSpPr>
          <p:nvPr/>
        </p:nvSpPr>
        <p:spPr bwMode="auto">
          <a:xfrm>
            <a:off x="527050" y="3440113"/>
            <a:ext cx="1460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a:ea typeface="MS PGothic" pitchFamily="34" charset="-128"/>
              </a:rPr>
              <a:t>public key</a:t>
            </a:r>
          </a:p>
        </p:txBody>
      </p:sp>
      <p:sp>
        <p:nvSpPr>
          <p:cNvPr id="114694" name="Line 6"/>
          <p:cNvSpPr>
            <a:spLocks noChangeShapeType="1"/>
          </p:cNvSpPr>
          <p:nvPr/>
        </p:nvSpPr>
        <p:spPr bwMode="auto">
          <a:xfrm>
            <a:off x="5578475" y="3717925"/>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695" name="Text Box 7"/>
          <p:cNvSpPr txBox="1">
            <a:spLocks noChangeArrowheads="1"/>
          </p:cNvSpPr>
          <p:nvPr/>
        </p:nvSpPr>
        <p:spPr bwMode="auto">
          <a:xfrm>
            <a:off x="6172200" y="2971800"/>
            <a:ext cx="2362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2400">
                <a:ea typeface="MS PGothic" pitchFamily="34" charset="-128"/>
              </a:rPr>
              <a:t>(</a:t>
            </a:r>
            <a:r>
              <a:rPr lang="en-US" altLang="ja-JP" sz="2400">
                <a:ea typeface="MS PGothic" pitchFamily="34" charset="-128"/>
              </a:rPr>
              <a:t>m,s): pair of message </a:t>
            </a:r>
          </a:p>
          <a:p>
            <a:r>
              <a:rPr lang="en-US" altLang="ja-JP" sz="2400">
                <a:ea typeface="MS PGothic" pitchFamily="34" charset="-128"/>
              </a:rPr>
              <a:t>and signature. </a:t>
            </a:r>
          </a:p>
        </p:txBody>
      </p:sp>
      <p:sp>
        <p:nvSpPr>
          <p:cNvPr id="114699" name="Rectangle 11"/>
          <p:cNvSpPr>
            <a:spLocks noChangeArrowheads="1"/>
          </p:cNvSpPr>
          <p:nvPr/>
        </p:nvSpPr>
        <p:spPr bwMode="auto">
          <a:xfrm>
            <a:off x="457200" y="2971800"/>
            <a:ext cx="8153400" cy="167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00" name="Rectangle 12"/>
          <p:cNvSpPr>
            <a:spLocks noChangeArrowheads="1"/>
          </p:cNvSpPr>
          <p:nvPr/>
        </p:nvSpPr>
        <p:spPr bwMode="auto">
          <a:xfrm>
            <a:off x="1447800" y="1828800"/>
            <a:ext cx="60198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pPr>
            <a:r>
              <a:rPr lang="en-US" altLang="ja-JP" sz="2400">
                <a:ea typeface="MS PGothic" pitchFamily="34" charset="-128"/>
              </a:rPr>
              <a:t>The attacker tries to find a pair of a message and its signature from the public key. </a:t>
            </a:r>
          </a:p>
        </p:txBody>
      </p:sp>
      <p:sp>
        <p:nvSpPr>
          <p:cNvPr id="114701" name="Text Box 13"/>
          <p:cNvSpPr txBox="1">
            <a:spLocks noChangeArrowheads="1"/>
          </p:cNvSpPr>
          <p:nvPr/>
        </p:nvSpPr>
        <p:spPr bwMode="auto">
          <a:xfrm>
            <a:off x="1355725" y="5070475"/>
            <a:ext cx="6119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a:ea typeface="MS PGothic" pitchFamily="34" charset="-128"/>
              </a:rPr>
              <a:t>The message of the pair may have no meanings. </a:t>
            </a:r>
          </a:p>
        </p:txBody>
      </p:sp>
      <p:sp>
        <p:nvSpPr>
          <p:cNvPr id="114702" name="Rectangle 14"/>
          <p:cNvSpPr>
            <a:spLocks noChangeArrowheads="1"/>
          </p:cNvSpPr>
          <p:nvPr/>
        </p:nvSpPr>
        <p:spPr bwMode="auto">
          <a:xfrm>
            <a:off x="6151563" y="4191000"/>
            <a:ext cx="2078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ja-JP" altLang="en-US" sz="2400">
                <a:solidFill>
                  <a:srgbClr val="FF0000"/>
                </a:solidFill>
                <a:ea typeface="MS PGothic" pitchFamily="34" charset="-128"/>
              </a:rPr>
              <a:t>(</a:t>
            </a:r>
            <a:r>
              <a:rPr kumimoji="0" lang="en-US" altLang="ja-JP" sz="2400">
                <a:solidFill>
                  <a:srgbClr val="FF0000"/>
                </a:solidFill>
                <a:ea typeface="MS PGothic" pitchFamily="34" charset="-128"/>
              </a:rPr>
              <a:t>d: secret key  )</a:t>
            </a:r>
          </a:p>
        </p:txBody>
      </p:sp>
    </p:spTree>
    <p:extLst>
      <p:ext uri="{BB962C8B-B14F-4D97-AF65-F5344CB8AC3E}">
        <p14:creationId xmlns:p14="http://schemas.microsoft.com/office/powerpoint/2010/main" val="1228469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p:cNvSpPr>
            <a:spLocks noGrp="1"/>
          </p:cNvSpPr>
          <p:nvPr>
            <p:ph type="sldNum" sz="quarter" idx="12"/>
          </p:nvPr>
        </p:nvSpPr>
        <p:spPr/>
        <p:txBody>
          <a:bodyPr/>
          <a:lstStyle/>
          <a:p>
            <a:fld id="{8C817CC2-A1B8-4FE9-B485-B48EB1E2B88E}" type="slidenum">
              <a:rPr lang="en-US" altLang="zh-CN"/>
              <a:pPr/>
              <a:t>19</a:t>
            </a:fld>
            <a:endParaRPr lang="en-US" altLang="zh-CN"/>
          </a:p>
        </p:txBody>
      </p:sp>
      <p:sp>
        <p:nvSpPr>
          <p:cNvPr id="115714" name="Rectangle 1026"/>
          <p:cNvSpPr>
            <a:spLocks noGrp="1" noChangeArrowheads="1"/>
          </p:cNvSpPr>
          <p:nvPr>
            <p:ph type="title"/>
          </p:nvPr>
        </p:nvSpPr>
        <p:spPr>
          <a:xfrm>
            <a:off x="685800" y="228600"/>
            <a:ext cx="7772400" cy="1143000"/>
          </a:xfrm>
        </p:spPr>
        <p:txBody>
          <a:bodyPr/>
          <a:lstStyle/>
          <a:p>
            <a:r>
              <a:rPr lang="en-US" altLang="ja-JP"/>
              <a:t>Chosen Message Attack</a:t>
            </a:r>
          </a:p>
        </p:txBody>
      </p:sp>
      <p:sp>
        <p:nvSpPr>
          <p:cNvPr id="115715" name="Text Box 1027"/>
          <p:cNvSpPr txBox="1">
            <a:spLocks noChangeArrowheads="1"/>
          </p:cNvSpPr>
          <p:nvPr/>
        </p:nvSpPr>
        <p:spPr bwMode="auto">
          <a:xfrm>
            <a:off x="990600" y="1295400"/>
            <a:ext cx="71215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a:ea typeface="MS PGothic" pitchFamily="34" charset="-128"/>
              </a:rPr>
              <a:t>The attacker tries to find a pair (m,s) from several pairs of signature </a:t>
            </a:r>
          </a:p>
          <a:p>
            <a:r>
              <a:rPr lang="en-US" altLang="ja-JP" sz="2000">
                <a:ea typeface="MS PGothic" pitchFamily="34" charset="-128"/>
              </a:rPr>
              <a:t>(m</a:t>
            </a:r>
            <a:r>
              <a:rPr lang="en-US" altLang="ja-JP" sz="2000" baseline="-25000">
                <a:ea typeface="MS PGothic" pitchFamily="34" charset="-128"/>
              </a:rPr>
              <a:t>i</a:t>
            </a:r>
            <a:r>
              <a:rPr lang="en-US" altLang="ja-JP" sz="2000">
                <a:ea typeface="MS PGothic" pitchFamily="34" charset="-128"/>
              </a:rPr>
              <a:t>,s</a:t>
            </a:r>
            <a:r>
              <a:rPr lang="en-US" altLang="ja-JP" sz="2000" baseline="-25000">
                <a:ea typeface="MS PGothic" pitchFamily="34" charset="-128"/>
              </a:rPr>
              <a:t>i</a:t>
            </a:r>
            <a:r>
              <a:rPr lang="en-US" altLang="ja-JP" sz="2000">
                <a:ea typeface="MS PGothic" pitchFamily="34" charset="-128"/>
              </a:rPr>
              <a:t>) and the public key.</a:t>
            </a:r>
          </a:p>
        </p:txBody>
      </p:sp>
      <p:sp>
        <p:nvSpPr>
          <p:cNvPr id="115716" name="Text Box 1028"/>
          <p:cNvSpPr txBox="1">
            <a:spLocks noChangeArrowheads="1"/>
          </p:cNvSpPr>
          <p:nvPr/>
        </p:nvSpPr>
        <p:spPr bwMode="auto">
          <a:xfrm>
            <a:off x="3124200" y="2451100"/>
            <a:ext cx="2244725" cy="825500"/>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ja-JP" sz="2400">
                <a:ea typeface="MS PGothic" pitchFamily="34" charset="-128"/>
              </a:rPr>
              <a:t>Chosen Message</a:t>
            </a:r>
          </a:p>
          <a:p>
            <a:pPr algn="ctr"/>
            <a:r>
              <a:rPr lang="en-US" altLang="ja-JP" sz="2400">
                <a:ea typeface="MS PGothic" pitchFamily="34" charset="-128"/>
              </a:rPr>
              <a:t>Attacker</a:t>
            </a:r>
          </a:p>
        </p:txBody>
      </p:sp>
      <p:sp>
        <p:nvSpPr>
          <p:cNvPr id="115717" name="Text Box 1029"/>
          <p:cNvSpPr txBox="1">
            <a:spLocks noChangeArrowheads="1"/>
          </p:cNvSpPr>
          <p:nvPr/>
        </p:nvSpPr>
        <p:spPr bwMode="auto">
          <a:xfrm>
            <a:off x="457200" y="2667000"/>
            <a:ext cx="1460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a:ea typeface="MS PGothic" pitchFamily="34" charset="-128"/>
              </a:rPr>
              <a:t>public key</a:t>
            </a:r>
          </a:p>
        </p:txBody>
      </p:sp>
      <p:sp>
        <p:nvSpPr>
          <p:cNvPr id="115718" name="Line 1030"/>
          <p:cNvSpPr>
            <a:spLocks noChangeShapeType="1"/>
          </p:cNvSpPr>
          <p:nvPr/>
        </p:nvSpPr>
        <p:spPr bwMode="auto">
          <a:xfrm>
            <a:off x="2438400" y="28956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20" name="Line 1032"/>
          <p:cNvSpPr>
            <a:spLocks noChangeShapeType="1"/>
          </p:cNvSpPr>
          <p:nvPr/>
        </p:nvSpPr>
        <p:spPr bwMode="auto">
          <a:xfrm>
            <a:off x="5715000" y="2879725"/>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21" name="Text Box 1033"/>
          <p:cNvSpPr txBox="1">
            <a:spLocks noChangeArrowheads="1"/>
          </p:cNvSpPr>
          <p:nvPr/>
        </p:nvSpPr>
        <p:spPr bwMode="auto">
          <a:xfrm>
            <a:off x="6308725" y="2133600"/>
            <a:ext cx="21717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400">
                <a:ea typeface="MS PGothic" pitchFamily="34" charset="-128"/>
              </a:rPr>
              <a:t>(</a:t>
            </a:r>
            <a:r>
              <a:rPr lang="en-US" altLang="ja-JP" sz="2400">
                <a:ea typeface="MS PGothic" pitchFamily="34" charset="-128"/>
              </a:rPr>
              <a:t>m,s): </a:t>
            </a:r>
          </a:p>
          <a:p>
            <a:r>
              <a:rPr lang="en-US" altLang="ja-JP" sz="2400">
                <a:ea typeface="MS PGothic" pitchFamily="34" charset="-128"/>
              </a:rPr>
              <a:t>pair of message </a:t>
            </a:r>
          </a:p>
          <a:p>
            <a:r>
              <a:rPr lang="en-US" altLang="ja-JP" sz="2400">
                <a:ea typeface="MS PGothic" pitchFamily="34" charset="-128"/>
              </a:rPr>
              <a:t>and signature. </a:t>
            </a:r>
          </a:p>
        </p:txBody>
      </p:sp>
      <p:sp>
        <p:nvSpPr>
          <p:cNvPr id="115724" name="Rectangle 1036"/>
          <p:cNvSpPr>
            <a:spLocks noChangeArrowheads="1"/>
          </p:cNvSpPr>
          <p:nvPr/>
        </p:nvSpPr>
        <p:spPr bwMode="auto">
          <a:xfrm>
            <a:off x="6288088" y="3352800"/>
            <a:ext cx="2382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ja-JP" altLang="en-US" sz="2400">
                <a:solidFill>
                  <a:srgbClr val="FF0000"/>
                </a:solidFill>
                <a:ea typeface="MS PGothic" pitchFamily="34" charset="-128"/>
              </a:rPr>
              <a:t>(</a:t>
            </a:r>
            <a:r>
              <a:rPr kumimoji="0" lang="en-US" altLang="ja-JP" sz="2400">
                <a:solidFill>
                  <a:srgbClr val="FF0000"/>
                </a:solidFill>
                <a:ea typeface="MS PGothic" pitchFamily="34" charset="-128"/>
              </a:rPr>
              <a:t>d: secret key      )</a:t>
            </a:r>
          </a:p>
        </p:txBody>
      </p:sp>
      <p:sp>
        <p:nvSpPr>
          <p:cNvPr id="115726" name="Rectangle 1038"/>
          <p:cNvSpPr>
            <a:spLocks noChangeArrowheads="1"/>
          </p:cNvSpPr>
          <p:nvPr/>
        </p:nvSpPr>
        <p:spPr bwMode="auto">
          <a:xfrm>
            <a:off x="304800" y="2133600"/>
            <a:ext cx="8534400" cy="297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27" name="Text Box 1039"/>
          <p:cNvSpPr txBox="1">
            <a:spLocks noChangeArrowheads="1"/>
          </p:cNvSpPr>
          <p:nvPr/>
        </p:nvSpPr>
        <p:spPr bwMode="auto">
          <a:xfrm>
            <a:off x="3429000" y="4629150"/>
            <a:ext cx="1716088" cy="400050"/>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a:ea typeface="MS PGothic" pitchFamily="34" charset="-128"/>
              </a:rPr>
              <a:t>Signing Oracle</a:t>
            </a:r>
          </a:p>
        </p:txBody>
      </p:sp>
      <p:sp>
        <p:nvSpPr>
          <p:cNvPr id="115728" name="Text Box 1040"/>
          <p:cNvSpPr txBox="1">
            <a:spLocks noChangeArrowheads="1"/>
          </p:cNvSpPr>
          <p:nvPr/>
        </p:nvSpPr>
        <p:spPr bwMode="auto">
          <a:xfrm>
            <a:off x="2176463" y="4098925"/>
            <a:ext cx="14017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a:solidFill>
                  <a:srgbClr val="9900CC"/>
                </a:solidFill>
                <a:ea typeface="MS PGothic" pitchFamily="34" charset="-128"/>
              </a:rPr>
              <a:t>messages m</a:t>
            </a:r>
          </a:p>
        </p:txBody>
      </p:sp>
      <p:sp>
        <p:nvSpPr>
          <p:cNvPr id="115729" name="Rectangle 1041"/>
          <p:cNvSpPr>
            <a:spLocks noChangeArrowheads="1"/>
          </p:cNvSpPr>
          <p:nvPr/>
        </p:nvSpPr>
        <p:spPr bwMode="auto">
          <a:xfrm>
            <a:off x="4724400" y="4114800"/>
            <a:ext cx="1933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ja-JP" sz="2000" b="1">
                <a:ea typeface="MS PGothic" pitchFamily="34" charset="-128"/>
              </a:rPr>
              <a:t>S</a:t>
            </a:r>
            <a:r>
              <a:rPr kumimoji="0" lang="en-US" altLang="ja-JP" sz="2000" baseline="-25000">
                <a:solidFill>
                  <a:srgbClr val="FF0000"/>
                </a:solidFill>
                <a:ea typeface="MS PGothic" pitchFamily="34" charset="-128"/>
              </a:rPr>
              <a:t>d</a:t>
            </a:r>
            <a:r>
              <a:rPr kumimoji="0" lang="en-US" altLang="ja-JP" sz="2000">
                <a:ea typeface="MS PGothic" pitchFamily="34" charset="-128"/>
              </a:rPr>
              <a:t>(</a:t>
            </a:r>
            <a:r>
              <a:rPr kumimoji="0" lang="en-US" altLang="ja-JP" sz="2000">
                <a:solidFill>
                  <a:srgbClr val="990099"/>
                </a:solidFill>
                <a:ea typeface="MS PGothic" pitchFamily="34" charset="-128"/>
              </a:rPr>
              <a:t>m</a:t>
            </a:r>
            <a:r>
              <a:rPr kumimoji="0" lang="en-US" altLang="ja-JP" sz="2000">
                <a:ea typeface="MS PGothic" pitchFamily="34" charset="-128"/>
              </a:rPr>
              <a:t>): signatures</a:t>
            </a:r>
          </a:p>
        </p:txBody>
      </p:sp>
      <p:sp>
        <p:nvSpPr>
          <p:cNvPr id="115730" name="Line 1042"/>
          <p:cNvSpPr>
            <a:spLocks noChangeShapeType="1"/>
          </p:cNvSpPr>
          <p:nvPr/>
        </p:nvSpPr>
        <p:spPr bwMode="auto">
          <a:xfrm>
            <a:off x="4157663" y="3367088"/>
            <a:ext cx="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31" name="Line 1043"/>
          <p:cNvSpPr>
            <a:spLocks noChangeShapeType="1"/>
          </p:cNvSpPr>
          <p:nvPr/>
        </p:nvSpPr>
        <p:spPr bwMode="auto">
          <a:xfrm flipV="1">
            <a:off x="4310063" y="3352800"/>
            <a:ext cx="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34" name="Text Box 1046"/>
          <p:cNvSpPr txBox="1">
            <a:spLocks noChangeArrowheads="1"/>
          </p:cNvSpPr>
          <p:nvPr/>
        </p:nvSpPr>
        <p:spPr bwMode="auto">
          <a:xfrm>
            <a:off x="457200" y="5257800"/>
            <a:ext cx="7804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000">
                <a:ea typeface="MS PGothic" pitchFamily="34" charset="-128"/>
              </a:rPr>
              <a:t>If the attacker can choose new messages dependent to obtained signatures, </a:t>
            </a:r>
          </a:p>
          <a:p>
            <a:r>
              <a:rPr lang="en-US" altLang="ja-JP" sz="2000">
                <a:ea typeface="MS PGothic" pitchFamily="34" charset="-128"/>
              </a:rPr>
              <a:t>it is called the </a:t>
            </a:r>
            <a:r>
              <a:rPr lang="en-US" altLang="ja-JP" sz="2000">
                <a:solidFill>
                  <a:srgbClr val="FF0000"/>
                </a:solidFill>
                <a:ea typeface="MS PGothic" pitchFamily="34" charset="-128"/>
              </a:rPr>
              <a:t>adaptive</a:t>
            </a:r>
            <a:r>
              <a:rPr lang="en-US" altLang="ja-JP" sz="2000">
                <a:ea typeface="MS PGothic" pitchFamily="34" charset="-128"/>
              </a:rPr>
              <a:t> chosen message attack. </a:t>
            </a:r>
          </a:p>
        </p:txBody>
      </p:sp>
    </p:spTree>
    <p:extLst>
      <p:ext uri="{BB962C8B-B14F-4D97-AF65-F5344CB8AC3E}">
        <p14:creationId xmlns:p14="http://schemas.microsoft.com/office/powerpoint/2010/main" val="1537138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问题的提出</a:t>
            </a:r>
          </a:p>
        </p:txBody>
      </p:sp>
      <p:pic>
        <p:nvPicPr>
          <p:cNvPr id="7" name="内容占位符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495800" y="2057400"/>
            <a:ext cx="2286000" cy="3146612"/>
          </a:xfrm>
        </p:spPr>
      </p:pic>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2</a:t>
            </a:fld>
            <a:endParaRPr lang="en-US" altLang="zh-CN" dirty="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5600" y="2240478"/>
            <a:ext cx="2105891" cy="2895600"/>
          </a:xfrm>
          <a:prstGeom prst="rect">
            <a:avLst/>
          </a:prstGeom>
        </p:spPr>
      </p:pic>
      <p:sp>
        <p:nvSpPr>
          <p:cNvPr id="10" name="TextBox 9"/>
          <p:cNvSpPr txBox="1"/>
          <p:nvPr/>
        </p:nvSpPr>
        <p:spPr>
          <a:xfrm>
            <a:off x="762000" y="1905000"/>
            <a:ext cx="3429000" cy="4462760"/>
          </a:xfrm>
          <a:prstGeom prst="rect">
            <a:avLst/>
          </a:prstGeom>
          <a:noFill/>
        </p:spPr>
        <p:txBody>
          <a:bodyPr wrap="square" rtlCol="0">
            <a:spAutoFit/>
          </a:bodyPr>
          <a:lstStyle/>
          <a:p>
            <a:r>
              <a:rPr lang="zh-CN" altLang="en-US" sz="2400" dirty="0">
                <a:solidFill>
                  <a:srgbClr val="FF00FF"/>
                </a:solidFill>
                <a:latin typeface="方正舒体" pitchFamily="2" charset="-122"/>
                <a:ea typeface="方正舒体" pitchFamily="2" charset="-122"/>
              </a:rPr>
              <a:t>手写</a:t>
            </a:r>
            <a:r>
              <a:rPr lang="zh-CN" altLang="en-US" sz="2400" dirty="0" smtClean="0">
                <a:solidFill>
                  <a:srgbClr val="FF00FF"/>
                </a:solidFill>
                <a:latin typeface="方正舒体" pitchFamily="2" charset="-122"/>
                <a:ea typeface="方正舒体" pitchFamily="2" charset="-122"/>
              </a:rPr>
              <a:t>签名</a:t>
            </a:r>
            <a:r>
              <a:rPr lang="en-US" altLang="zh-CN" sz="2400" dirty="0" smtClean="0">
                <a:solidFill>
                  <a:srgbClr val="FF00FF"/>
                </a:solidFill>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传统</a:t>
            </a:r>
            <a:r>
              <a:rPr lang="zh-CN" altLang="en-US" sz="2400" dirty="0">
                <a:latin typeface="楷体_GB2312" pitchFamily="49" charset="-122"/>
                <a:ea typeface="楷体_GB2312" pitchFamily="49" charset="-122"/>
              </a:rPr>
              <a:t>的确认方式，如书信、签约、支付、批复</a:t>
            </a:r>
            <a:r>
              <a:rPr lang="zh-CN" altLang="en-US" sz="2400" dirty="0" smtClean="0">
                <a:latin typeface="楷体_GB2312" pitchFamily="49" charset="-122"/>
                <a:ea typeface="楷体_GB2312" pitchFamily="49" charset="-122"/>
              </a:rPr>
              <a:t>等</a:t>
            </a:r>
            <a:endParaRPr lang="en-US" altLang="zh-CN" sz="2400" dirty="0" smtClean="0">
              <a:latin typeface="楷体_GB2312" pitchFamily="49" charset="-122"/>
              <a:ea typeface="楷体_GB2312" pitchFamily="49" charset="-122"/>
            </a:endParaRPr>
          </a:p>
          <a:p>
            <a:endParaRPr lang="en-US" altLang="zh-CN" sz="2400" dirty="0">
              <a:ea typeface="楷体_GB2312" pitchFamily="49" charset="-122"/>
            </a:endParaRPr>
          </a:p>
          <a:p>
            <a:r>
              <a:rPr lang="zh-CN" altLang="en-US" sz="2400" dirty="0">
                <a:latin typeface="楷体_GB2312" pitchFamily="49" charset="-122"/>
                <a:ea typeface="楷体_GB2312" pitchFamily="49" charset="-122"/>
              </a:rPr>
              <a:t>在网络时代，人们通过网络支付费用、买卖股票，为了保证网上商务活动的安全，</a:t>
            </a:r>
            <a:r>
              <a:rPr lang="zh-CN" altLang="en-US" sz="2400" dirty="0" smtClean="0">
                <a:latin typeface="楷体_GB2312" pitchFamily="49" charset="-122"/>
                <a:ea typeface="楷体_GB2312" pitchFamily="49" charset="-122"/>
              </a:rPr>
              <a:t>需要一</a:t>
            </a:r>
            <a:r>
              <a:rPr lang="zh-CN" altLang="en-US" sz="2400" dirty="0">
                <a:latin typeface="楷体_GB2312" pitchFamily="49" charset="-122"/>
                <a:ea typeface="楷体_GB2312" pitchFamily="49" charset="-122"/>
              </a:rPr>
              <a:t>个很重要的安全机制</a:t>
            </a:r>
            <a:r>
              <a:rPr lang="zh-CN" altLang="en-US" sz="2400" dirty="0">
                <a:ea typeface="楷体_GB2312" pitchFamily="49" charset="-122"/>
              </a:rPr>
              <a:t>——</a:t>
            </a:r>
            <a:r>
              <a:rPr lang="zh-CN" altLang="en-US" sz="4400" b="1" dirty="0">
                <a:solidFill>
                  <a:srgbClr val="FF0000"/>
                </a:solidFill>
                <a:latin typeface="华文琥珀" pitchFamily="2" charset="-122"/>
                <a:ea typeface="华文琥珀" pitchFamily="2" charset="-122"/>
              </a:rPr>
              <a:t>数字签名</a:t>
            </a:r>
            <a:endParaRPr lang="zh-CN" altLang="en-US" sz="4400" dirty="0">
              <a:latin typeface="华文琥珀" pitchFamily="2" charset="-122"/>
              <a:ea typeface="华文琥珀" pitchFamily="2" charset="-122"/>
            </a:endParaRPr>
          </a:p>
          <a:p>
            <a:endParaRPr lang="zh-CN" altLang="en-US" sz="2400" dirty="0"/>
          </a:p>
        </p:txBody>
      </p:sp>
    </p:spTree>
    <p:extLst>
      <p:ext uri="{BB962C8B-B14F-4D97-AF65-F5344CB8AC3E}">
        <p14:creationId xmlns:p14="http://schemas.microsoft.com/office/powerpoint/2010/main" val="9818212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RSA</a:t>
            </a:r>
            <a:r>
              <a:rPr lang="zh-CN" altLang="en-US" dirty="0" smtClean="0"/>
              <a:t>签名</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752600"/>
                <a:ext cx="8305800" cy="4724400"/>
              </a:xfrm>
            </p:spPr>
            <p:txBody>
              <a:bodyPr/>
              <a:lstStyle/>
              <a:p>
                <a:r>
                  <a:rPr lang="zh-CN" altLang="en-US" dirty="0" smtClean="0">
                    <a:latin typeface="Tahoma" pitchFamily="34" charset="0"/>
                  </a:rPr>
                  <a:t>基于</a:t>
                </a:r>
                <a:r>
                  <a:rPr lang="en-US" altLang="zh-CN" dirty="0" smtClean="0">
                    <a:latin typeface="Tahoma" pitchFamily="34" charset="0"/>
                  </a:rPr>
                  <a:t>RSA</a:t>
                </a:r>
                <a:r>
                  <a:rPr lang="zh-CN" altLang="en-US" dirty="0" smtClean="0">
                    <a:latin typeface="Tahoma" pitchFamily="34" charset="0"/>
                  </a:rPr>
                  <a:t>公钥体制的签名方案通常称为</a:t>
                </a:r>
                <a:r>
                  <a:rPr lang="en-US" altLang="zh-CN" b="1" dirty="0" smtClean="0">
                    <a:solidFill>
                      <a:srgbClr val="FF00FF"/>
                    </a:solidFill>
                    <a:latin typeface="Tahoma" pitchFamily="34" charset="0"/>
                  </a:rPr>
                  <a:t>RSA</a:t>
                </a:r>
                <a:r>
                  <a:rPr lang="zh-CN" altLang="en-US" b="1" dirty="0" smtClean="0">
                    <a:solidFill>
                      <a:srgbClr val="FF00FF"/>
                    </a:solidFill>
                    <a:latin typeface="Tahoma" pitchFamily="34" charset="0"/>
                  </a:rPr>
                  <a:t>数字签名方案</a:t>
                </a:r>
                <a:r>
                  <a:rPr lang="zh-CN" altLang="en-US" dirty="0" smtClean="0">
                    <a:latin typeface="Tahoma" pitchFamily="34" charset="0"/>
                  </a:rPr>
                  <a:t>。 </a:t>
                </a:r>
                <a:r>
                  <a:rPr lang="en-US" altLang="zh-CN" dirty="0" smtClean="0">
                    <a:latin typeface="Tahoma" pitchFamily="34" charset="0"/>
                  </a:rPr>
                  <a:t>RSA</a:t>
                </a:r>
                <a:r>
                  <a:rPr lang="zh-CN" altLang="en-US" dirty="0" smtClean="0">
                    <a:latin typeface="Tahoma" pitchFamily="34" charset="0"/>
                  </a:rPr>
                  <a:t>签名体制的基本算法如下：</a:t>
                </a:r>
              </a:p>
              <a:p>
                <a:pPr marL="914400" lvl="1" indent="-457200">
                  <a:buFont typeface="+mj-lt"/>
                  <a:buAutoNum type="arabicPeriod"/>
                </a:pPr>
                <a:r>
                  <a:rPr lang="zh-CN" altLang="en-US" b="1" dirty="0" smtClean="0">
                    <a:solidFill>
                      <a:srgbClr val="C6062F"/>
                    </a:solidFill>
                    <a:latin typeface="Tahoma" pitchFamily="34" charset="0"/>
                  </a:rPr>
                  <a:t>密钥的生成</a:t>
                </a:r>
                <a:r>
                  <a:rPr lang="zh-CN" altLang="en-US" dirty="0" smtClean="0">
                    <a:latin typeface="Tahoma" pitchFamily="34" charset="0"/>
                  </a:rPr>
                  <a:t>（与加密系统一样）：</a:t>
                </a:r>
                <a:endParaRPr lang="en-US" altLang="zh-CN" dirty="0" smtClean="0">
                  <a:latin typeface="Tahoma" pitchFamily="34" charset="0"/>
                </a:endParaRPr>
              </a:p>
              <a:p>
                <a:pPr marL="914400" lvl="1" indent="-457200">
                  <a:buNone/>
                </a:pPr>
                <a:r>
                  <a:rPr lang="zh-CN" altLang="en-US" dirty="0" smtClean="0">
                    <a:latin typeface="Tahoma" pitchFamily="34" charset="0"/>
                  </a:rPr>
                  <a:t>           公钥</a:t>
                </a:r>
                <a14:m>
                  <m:oMath xmlns:m="http://schemas.openxmlformats.org/officeDocument/2006/math">
                    <m:r>
                      <a:rPr lang="en-US" altLang="zh-CN" i="1" dirty="0" smtClean="0">
                        <a:latin typeface="Cambria Math"/>
                      </a:rPr>
                      <m:t>𝑃𝑘</m:t>
                    </m:r>
                    <m:r>
                      <a:rPr lang="en-US" altLang="zh-CN" i="1" dirty="0" smtClean="0">
                        <a:latin typeface="Cambria Math"/>
                      </a:rPr>
                      <m:t>={</m:t>
                    </m:r>
                    <m:r>
                      <a:rPr lang="en-US" altLang="zh-CN" i="1" dirty="0" err="1" smtClean="0">
                        <a:latin typeface="Cambria Math"/>
                      </a:rPr>
                      <m:t>𝑒</m:t>
                    </m:r>
                    <m:r>
                      <a:rPr lang="en-US" altLang="zh-CN" i="1" dirty="0" err="1" smtClean="0">
                        <a:latin typeface="Cambria Math"/>
                      </a:rPr>
                      <m:t>,</m:t>
                    </m:r>
                    <m:r>
                      <a:rPr lang="en-US" altLang="zh-CN" i="1" dirty="0" err="1" smtClean="0">
                        <a:latin typeface="Cambria Math"/>
                      </a:rPr>
                      <m:t>𝑛</m:t>
                    </m:r>
                    <m:r>
                      <a:rPr lang="en-US" altLang="zh-CN" i="1" dirty="0" smtClean="0">
                        <a:latin typeface="Cambria Math"/>
                      </a:rPr>
                      <m:t>};</m:t>
                    </m:r>
                  </m:oMath>
                </a14:m>
                <a:r>
                  <a:rPr lang="zh-CN" altLang="en-US" dirty="0" smtClean="0">
                    <a:latin typeface="Tahoma" pitchFamily="34" charset="0"/>
                  </a:rPr>
                  <a:t>私钥</a:t>
                </a:r>
                <a14:m>
                  <m:oMath xmlns:m="http://schemas.openxmlformats.org/officeDocument/2006/math">
                    <m:r>
                      <a:rPr lang="en-US" altLang="zh-CN" i="1" dirty="0" smtClean="0">
                        <a:latin typeface="Cambria Math"/>
                      </a:rPr>
                      <m:t>𝑆𝑘</m:t>
                    </m:r>
                    <m:r>
                      <a:rPr lang="en-US" altLang="zh-CN" i="1" dirty="0" smtClean="0">
                        <a:latin typeface="Cambria Math"/>
                      </a:rPr>
                      <m:t>={</m:t>
                    </m:r>
                    <m:r>
                      <a:rPr lang="en-US" altLang="zh-CN" i="1" dirty="0" err="1" smtClean="0">
                        <a:latin typeface="Cambria Math"/>
                      </a:rPr>
                      <m:t>𝑑</m:t>
                    </m:r>
                    <m:r>
                      <a:rPr lang="en-US" altLang="zh-CN" i="1" dirty="0" smtClean="0">
                        <a:latin typeface="Cambria Math"/>
                      </a:rPr>
                      <m:t>}</m:t>
                    </m:r>
                  </m:oMath>
                </a14:m>
                <a:endParaRPr lang="en-US" altLang="zh-CN" dirty="0" smtClean="0">
                  <a:latin typeface="Tahoma" pitchFamily="34" charset="0"/>
                </a:endParaRPr>
              </a:p>
              <a:p>
                <a:pPr marL="914400" lvl="1" indent="-457200">
                  <a:buFont typeface="+mj-lt"/>
                  <a:buAutoNum type="arabicPeriod" startAt="2"/>
                </a:pPr>
                <a:r>
                  <a:rPr lang="zh-CN" altLang="en-US" b="1" dirty="0" smtClean="0">
                    <a:solidFill>
                      <a:srgbClr val="C6062F"/>
                    </a:solidFill>
                    <a:latin typeface="Tahoma" pitchFamily="34" charset="0"/>
                  </a:rPr>
                  <a:t>签名过程 </a:t>
                </a:r>
                <a14:m>
                  <m:oMath xmlns:m="http://schemas.openxmlformats.org/officeDocument/2006/math">
                    <m:r>
                      <a:rPr lang="zh-CN" altLang="en-US" i="1" dirty="0" smtClean="0">
                        <a:latin typeface="Cambria Math"/>
                      </a:rPr>
                      <m:t>(</m:t>
                    </m:r>
                    <m:r>
                      <a:rPr lang="en-US" altLang="zh-CN" i="1" dirty="0" err="1" smtClean="0">
                        <a:latin typeface="Cambria Math"/>
                      </a:rPr>
                      <m:t>𝑑</m:t>
                    </m:r>
                    <m:r>
                      <a:rPr lang="en-US" altLang="zh-CN" i="1" dirty="0" err="1" smtClean="0">
                        <a:latin typeface="Cambria Math"/>
                      </a:rPr>
                      <m:t>,</m:t>
                    </m:r>
                    <m:r>
                      <a:rPr lang="en-US" altLang="zh-CN" i="1" dirty="0" err="1" smtClean="0">
                        <a:latin typeface="Cambria Math"/>
                      </a:rPr>
                      <m:t>𝑛</m:t>
                    </m:r>
                    <m:r>
                      <a:rPr lang="en-US" altLang="zh-CN" i="1" dirty="0" smtClean="0">
                        <a:latin typeface="Cambria Math"/>
                      </a:rPr>
                      <m:t>)</m:t>
                    </m:r>
                  </m:oMath>
                </a14:m>
                <a:r>
                  <a:rPr lang="zh-CN" altLang="en-US" dirty="0" smtClean="0">
                    <a:latin typeface="Tahoma" pitchFamily="34" charset="0"/>
                  </a:rPr>
                  <a:t>：</a:t>
                </a:r>
                <a:r>
                  <a:rPr lang="en-US" altLang="zh-CN" dirty="0" smtClean="0">
                    <a:latin typeface="Tahoma" pitchFamily="34" charset="0"/>
                  </a:rPr>
                  <a:t/>
                </a:r>
                <a:br>
                  <a:rPr lang="en-US" altLang="zh-CN" dirty="0" smtClean="0">
                    <a:latin typeface="Tahoma" pitchFamily="34" charset="0"/>
                  </a:rPr>
                </a:br>
                <a:r>
                  <a:rPr lang="zh-CN" altLang="en-US" dirty="0" smtClean="0">
                    <a:latin typeface="Tahoma" pitchFamily="34" charset="0"/>
                  </a:rPr>
                  <a:t>用户</a:t>
                </a:r>
                <a:r>
                  <a:rPr lang="en-US" altLang="zh-CN" dirty="0" smtClean="0">
                    <a:latin typeface="Tahoma" pitchFamily="34" charset="0"/>
                  </a:rPr>
                  <a:t>A</a:t>
                </a:r>
                <a:r>
                  <a:rPr lang="zh-CN" altLang="en-US" dirty="0" smtClean="0">
                    <a:latin typeface="Tahoma" pitchFamily="34" charset="0"/>
                  </a:rPr>
                  <a:t>对消息</a:t>
                </a:r>
                <a14:m>
                  <m:oMath xmlns:m="http://schemas.openxmlformats.org/officeDocument/2006/math">
                    <m:r>
                      <a:rPr lang="en-US" altLang="zh-CN" i="1" dirty="0" smtClean="0">
                        <a:latin typeface="Cambria Math"/>
                      </a:rPr>
                      <m:t>𝑀</m:t>
                    </m:r>
                    <m:r>
                      <a:rPr lang="en-US" altLang="zh-CN" i="1" dirty="0" smtClean="0">
                        <a:latin typeface="Cambria Math"/>
                      </a:rPr>
                      <m:t>∈</m:t>
                    </m:r>
                    <m:sSub>
                      <m:sSubPr>
                        <m:ctrlPr>
                          <a:rPr lang="en-US" altLang="zh-CN" i="1" dirty="0" smtClean="0">
                            <a:latin typeface="Cambria Math"/>
                          </a:rPr>
                        </m:ctrlPr>
                      </m:sSubPr>
                      <m:e>
                        <m:r>
                          <a:rPr lang="en-US" altLang="zh-CN" b="0" i="1" dirty="0" smtClean="0">
                            <a:latin typeface="Cambria Math"/>
                          </a:rPr>
                          <m:t>𝑍</m:t>
                        </m:r>
                      </m:e>
                      <m:sub>
                        <m:r>
                          <a:rPr lang="en-US" altLang="zh-CN" b="0" i="1" dirty="0" smtClean="0">
                            <a:latin typeface="Cambria Math"/>
                          </a:rPr>
                          <m:t>𝑛</m:t>
                        </m:r>
                      </m:sub>
                    </m:sSub>
                  </m:oMath>
                </a14:m>
                <a:r>
                  <a:rPr lang="zh-CN" altLang="en-US" dirty="0" smtClean="0">
                    <a:latin typeface="Tahoma" pitchFamily="34" charset="0"/>
                  </a:rPr>
                  <a:t>进行签名，计算</a:t>
                </a:r>
              </a:p>
              <a:p>
                <a:pPr marL="914400" lvl="1" indent="-457200">
                  <a:spcBef>
                    <a:spcPct val="0"/>
                  </a:spcBef>
                  <a:buNone/>
                </a:pPr>
                <a:r>
                  <a:rPr lang="sv-SE" altLang="zh-CN" dirty="0" smtClean="0">
                    <a:latin typeface="Tahoma" pitchFamily="34" charset="0"/>
                  </a:rPr>
                  <a:t>                 </a:t>
                </a:r>
                <a14:m>
                  <m:oMath xmlns:m="http://schemas.openxmlformats.org/officeDocument/2006/math">
                    <m:r>
                      <a:rPr lang="sv-SE" altLang="zh-CN" i="1" dirty="0" smtClean="0">
                        <a:latin typeface="Cambria Math"/>
                      </a:rPr>
                      <m:t>𝑆</m:t>
                    </m:r>
                    <m:r>
                      <a:rPr lang="sv-SE" altLang="zh-CN" i="1" dirty="0" smtClean="0">
                        <a:latin typeface="Cambria Math"/>
                      </a:rPr>
                      <m:t>=</m:t>
                    </m:r>
                    <m:r>
                      <a:rPr lang="sv-SE" altLang="zh-CN" i="1" dirty="0" smtClean="0">
                        <a:latin typeface="Cambria Math"/>
                      </a:rPr>
                      <m:t>𝑆𝑖𝑔</m:t>
                    </m:r>
                    <m:r>
                      <a:rPr lang="sv-SE" altLang="zh-CN" i="1" dirty="0" smtClean="0">
                        <a:latin typeface="Cambria Math"/>
                      </a:rPr>
                      <m:t>(</m:t>
                    </m:r>
                    <m:r>
                      <a:rPr lang="sv-SE" altLang="zh-CN" i="1" dirty="0" smtClean="0">
                        <a:latin typeface="Cambria Math"/>
                      </a:rPr>
                      <m:t>𝐻</m:t>
                    </m:r>
                    <m:r>
                      <a:rPr lang="sv-SE" altLang="zh-CN" i="1" dirty="0" smtClean="0">
                        <a:latin typeface="Cambria Math"/>
                      </a:rPr>
                      <m:t>(</m:t>
                    </m:r>
                    <m:r>
                      <a:rPr lang="sv-SE" altLang="zh-CN" i="1" dirty="0" smtClean="0">
                        <a:latin typeface="Cambria Math"/>
                      </a:rPr>
                      <m:t>𝑀</m:t>
                    </m:r>
                    <m:r>
                      <a:rPr lang="sv-SE" altLang="zh-CN" i="1" dirty="0" smtClean="0">
                        <a:latin typeface="Cambria Math"/>
                      </a:rPr>
                      <m:t>))=</m:t>
                    </m:r>
                    <m:r>
                      <a:rPr lang="sv-SE" altLang="zh-CN" i="1" dirty="0" smtClean="0">
                        <a:latin typeface="Cambria Math"/>
                      </a:rPr>
                      <m:t>𝐻</m:t>
                    </m:r>
                    <m:r>
                      <a:rPr lang="sv-SE" altLang="zh-CN" i="1" dirty="0" smtClean="0">
                        <a:latin typeface="Cambria Math"/>
                      </a:rPr>
                      <m:t>(</m:t>
                    </m:r>
                    <m:r>
                      <a:rPr lang="sv-SE" altLang="zh-CN" i="1" dirty="0" smtClean="0">
                        <a:latin typeface="Cambria Math"/>
                      </a:rPr>
                      <m:t>𝑀</m:t>
                    </m:r>
                    <m:r>
                      <a:rPr lang="sv-SE" altLang="zh-CN" i="1" dirty="0" smtClean="0">
                        <a:latin typeface="Cambria Math"/>
                      </a:rPr>
                      <m:t>)</m:t>
                    </m:r>
                    <m:r>
                      <a:rPr lang="sv-SE" altLang="zh-CN" i="1" baseline="30000" dirty="0" smtClean="0">
                        <a:latin typeface="Cambria Math"/>
                      </a:rPr>
                      <m:t>𝑑</m:t>
                    </m:r>
                    <m:r>
                      <a:rPr lang="sv-SE" altLang="zh-CN" i="1" dirty="0" smtClean="0">
                        <a:latin typeface="Cambria Math"/>
                      </a:rPr>
                      <m:t> </m:t>
                    </m:r>
                    <m:r>
                      <a:rPr lang="sv-SE" altLang="zh-CN" i="1" dirty="0" smtClean="0">
                        <a:latin typeface="Cambria Math"/>
                      </a:rPr>
                      <m:t>𝑚𝑜𝑑</m:t>
                    </m:r>
                    <m:r>
                      <a:rPr lang="sv-SE" altLang="zh-CN" i="1" dirty="0" smtClean="0">
                        <a:latin typeface="Cambria Math"/>
                      </a:rPr>
                      <m:t> </m:t>
                    </m:r>
                    <m:r>
                      <a:rPr lang="sv-SE" altLang="zh-CN" i="1" dirty="0" smtClean="0">
                        <a:latin typeface="Cambria Math"/>
                      </a:rPr>
                      <m:t>𝑛</m:t>
                    </m:r>
                  </m:oMath>
                </a14:m>
                <a:r>
                  <a:rPr lang="zh-CN" altLang="sv-SE" dirty="0" smtClean="0">
                    <a:latin typeface="Tahoma" pitchFamily="34" charset="0"/>
                  </a:rPr>
                  <a:t>；</a:t>
                </a:r>
                <a:endParaRPr lang="zh-CN" altLang="en-US" dirty="0" smtClean="0">
                  <a:latin typeface="Tahoma" pitchFamily="34" charset="0"/>
                </a:endParaRPr>
              </a:p>
              <a:p>
                <a:pPr marL="914400" lvl="1" indent="-457200">
                  <a:spcBef>
                    <a:spcPct val="0"/>
                  </a:spcBef>
                  <a:buNone/>
                </a:pPr>
                <a:r>
                  <a:rPr lang="zh-CN" altLang="en-US" dirty="0" smtClean="0">
                    <a:latin typeface="Tahoma" pitchFamily="34" charset="0"/>
                  </a:rPr>
                  <a:t>    并将</a:t>
                </a:r>
                <a14:m>
                  <m:oMath xmlns:m="http://schemas.openxmlformats.org/officeDocument/2006/math">
                    <m:r>
                      <a:rPr lang="en-US" altLang="zh-CN" i="1" dirty="0" smtClean="0">
                        <a:latin typeface="Cambria Math"/>
                      </a:rPr>
                      <m:t>𝑆</m:t>
                    </m:r>
                  </m:oMath>
                </a14:m>
                <a:r>
                  <a:rPr lang="zh-CN" altLang="en-US" dirty="0" smtClean="0">
                    <a:latin typeface="Tahoma" pitchFamily="34" charset="0"/>
                  </a:rPr>
                  <a:t>附在消息</a:t>
                </a:r>
                <a14:m>
                  <m:oMath xmlns:m="http://schemas.openxmlformats.org/officeDocument/2006/math">
                    <m:r>
                      <a:rPr lang="en-US" altLang="zh-CN" i="1" dirty="0" smtClean="0">
                        <a:latin typeface="Cambria Math"/>
                      </a:rPr>
                      <m:t>𝑀</m:t>
                    </m:r>
                  </m:oMath>
                </a14:m>
                <a:r>
                  <a:rPr lang="zh-CN" altLang="en-US" dirty="0" smtClean="0">
                    <a:latin typeface="Tahoma" pitchFamily="34" charset="0"/>
                  </a:rPr>
                  <a:t>后</a:t>
                </a:r>
                <a:endParaRPr lang="en-US" altLang="zh-CN" dirty="0" smtClean="0">
                  <a:latin typeface="Tahoma" pitchFamily="34" charset="0"/>
                </a:endParaRPr>
              </a:p>
              <a:p>
                <a:pPr marL="914400" lvl="1" indent="-457200">
                  <a:buFont typeface="+mj-lt"/>
                  <a:buAutoNum type="arabicPeriod" startAt="3"/>
                </a:pPr>
                <a:r>
                  <a:rPr lang="en-US" altLang="zh-CN" b="1" dirty="0" smtClean="0">
                    <a:solidFill>
                      <a:srgbClr val="C6062F"/>
                    </a:solidFill>
                    <a:latin typeface="Tahoma" pitchFamily="34" charset="0"/>
                  </a:rPr>
                  <a:t> </a:t>
                </a:r>
                <a:r>
                  <a:rPr lang="zh-CN" altLang="en-US" b="1" dirty="0" smtClean="0">
                    <a:solidFill>
                      <a:srgbClr val="C6062F"/>
                    </a:solidFill>
                    <a:latin typeface="Tahoma" pitchFamily="34" charset="0"/>
                  </a:rPr>
                  <a:t>验证过程 </a:t>
                </a:r>
                <a14:m>
                  <m:oMath xmlns:m="http://schemas.openxmlformats.org/officeDocument/2006/math">
                    <m:r>
                      <a:rPr lang="zh-CN" altLang="en-US" i="1" dirty="0" smtClean="0">
                        <a:latin typeface="Cambria Math"/>
                      </a:rPr>
                      <m:t>(</m:t>
                    </m:r>
                    <m:r>
                      <a:rPr lang="en-US" altLang="zh-CN" i="1" dirty="0" err="1" smtClean="0">
                        <a:latin typeface="Cambria Math"/>
                      </a:rPr>
                      <m:t>𝑒</m:t>
                    </m:r>
                    <m:r>
                      <a:rPr lang="en-US" altLang="zh-CN" i="1" dirty="0" err="1" smtClean="0">
                        <a:latin typeface="Cambria Math"/>
                      </a:rPr>
                      <m:t>,</m:t>
                    </m:r>
                    <m:r>
                      <a:rPr lang="en-US" altLang="zh-CN" i="1" dirty="0" err="1" smtClean="0">
                        <a:latin typeface="Cambria Math"/>
                      </a:rPr>
                      <m:t>𝑛</m:t>
                    </m:r>
                    <m:r>
                      <a:rPr lang="en-US" altLang="zh-CN" i="1" dirty="0" smtClean="0">
                        <a:latin typeface="Cambria Math"/>
                      </a:rPr>
                      <m:t>)</m:t>
                    </m:r>
                  </m:oMath>
                </a14:m>
                <a:r>
                  <a:rPr lang="zh-CN" altLang="en-US" dirty="0" smtClean="0">
                    <a:latin typeface="Tahoma" pitchFamily="34" charset="0"/>
                  </a:rPr>
                  <a:t>：</a:t>
                </a:r>
                <a:endParaRPr lang="en-US" altLang="zh-CN" dirty="0" smtClean="0">
                  <a:latin typeface="Tahoma" pitchFamily="34" charset="0"/>
                </a:endParaRPr>
              </a:p>
              <a:p>
                <a:pPr marL="914400" lvl="1" indent="-457200">
                  <a:buNone/>
                </a:pPr>
                <a:r>
                  <a:rPr lang="en-US" altLang="zh-CN" dirty="0" smtClean="0">
                    <a:latin typeface="Tahoma" pitchFamily="34" charset="0"/>
                  </a:rPr>
                  <a:t>     </a:t>
                </a:r>
                <a:r>
                  <a:rPr lang="zh-CN" altLang="en-US" dirty="0" smtClean="0">
                    <a:latin typeface="Tahoma" pitchFamily="34" charset="0"/>
                  </a:rPr>
                  <a:t>给定</a:t>
                </a:r>
                <a14:m>
                  <m:oMath xmlns:m="http://schemas.openxmlformats.org/officeDocument/2006/math">
                    <m:r>
                      <a:rPr lang="zh-CN" altLang="en-US" i="1" dirty="0" smtClean="0">
                        <a:latin typeface="Cambria Math"/>
                      </a:rPr>
                      <m:t>(</m:t>
                    </m:r>
                    <m:r>
                      <a:rPr lang="en-US" altLang="zh-CN" i="1" dirty="0" smtClean="0">
                        <a:latin typeface="Cambria Math"/>
                      </a:rPr>
                      <m:t>𝑀</m:t>
                    </m:r>
                    <m:r>
                      <a:rPr lang="en-US" altLang="zh-CN" i="1" dirty="0" smtClean="0">
                        <a:latin typeface="Cambria Math"/>
                      </a:rPr>
                      <m:t>,</m:t>
                    </m:r>
                    <m:r>
                      <a:rPr lang="en-US" altLang="zh-CN" i="1" dirty="0" smtClean="0">
                        <a:latin typeface="Cambria Math"/>
                      </a:rPr>
                      <m:t>𝑆</m:t>
                    </m:r>
                    <m:r>
                      <a:rPr lang="en-US" altLang="zh-CN" i="1" dirty="0" smtClean="0">
                        <a:latin typeface="Cambria Math"/>
                      </a:rPr>
                      <m:t>)</m:t>
                    </m:r>
                    <m:r>
                      <a:rPr lang="en-US" altLang="zh-CN" i="1" dirty="0" smtClean="0">
                        <a:latin typeface="Cambria Math"/>
                      </a:rPr>
                      <m:t>，</m:t>
                    </m:r>
                    <m:r>
                      <a:rPr lang="en-US" altLang="zh-CN" i="1" dirty="0" err="1" smtClean="0">
                        <a:latin typeface="Cambria Math"/>
                      </a:rPr>
                      <m:t>𝑉𝑒𝑟</m:t>
                    </m:r>
                    <m:r>
                      <a:rPr lang="en-US" altLang="zh-CN" i="1" dirty="0" smtClean="0">
                        <a:latin typeface="Cambria Math"/>
                      </a:rPr>
                      <m:t>(</m:t>
                    </m:r>
                    <m:r>
                      <a:rPr lang="en-US" altLang="zh-CN" i="1" dirty="0" smtClean="0">
                        <a:latin typeface="Cambria Math"/>
                      </a:rPr>
                      <m:t>𝑀</m:t>
                    </m:r>
                    <m:r>
                      <a:rPr lang="en-US" altLang="zh-CN" i="1" dirty="0" smtClean="0">
                        <a:latin typeface="Cambria Math"/>
                      </a:rPr>
                      <m:t>,</m:t>
                    </m:r>
                    <m:r>
                      <a:rPr lang="en-US" altLang="zh-CN" i="1" dirty="0" smtClean="0">
                        <a:latin typeface="Cambria Math"/>
                      </a:rPr>
                      <m:t>𝑆</m:t>
                    </m:r>
                    <m:r>
                      <a:rPr lang="en-US" altLang="zh-CN" i="1" dirty="0" smtClean="0">
                        <a:latin typeface="Cambria Math"/>
                      </a:rPr>
                      <m:t>)</m:t>
                    </m:r>
                  </m:oMath>
                </a14:m>
                <a:r>
                  <a:rPr lang="zh-CN" altLang="en-US" dirty="0" smtClean="0">
                    <a:latin typeface="Tahoma" pitchFamily="34" charset="0"/>
                  </a:rPr>
                  <a:t>为真</a:t>
                </a:r>
                <a14:m>
                  <m:oMath xmlns:m="http://schemas.openxmlformats.org/officeDocument/2006/math">
                    <m:r>
                      <a:rPr lang="zh-CN" altLang="en-US" i="1" smtClean="0">
                        <a:latin typeface="Cambria Math"/>
                      </a:rPr>
                      <m:t>⟺</m:t>
                    </m:r>
                  </m:oMath>
                </a14:m>
                <a:endParaRPr lang="zh-CN" altLang="en-US" dirty="0" smtClean="0">
                  <a:latin typeface="Tahoma" pitchFamily="34" charset="0"/>
                </a:endParaRPr>
              </a:p>
              <a:p>
                <a:pPr marL="914400" lvl="1" indent="-457200">
                  <a:buNone/>
                </a:pPr>
                <a:r>
                  <a:rPr lang="en-US" altLang="zh-CN" dirty="0" smtClean="0">
                    <a:latin typeface="Tahoma" pitchFamily="34" charset="0"/>
                  </a:rPr>
                  <a:t>                   </a:t>
                </a:r>
                <a14:m>
                  <m:oMath xmlns:m="http://schemas.openxmlformats.org/officeDocument/2006/math">
                    <m:r>
                      <a:rPr lang="en-US" altLang="zh-CN" i="1" dirty="0" smtClean="0">
                        <a:latin typeface="Cambria Math"/>
                      </a:rPr>
                      <m:t>𝐻</m:t>
                    </m:r>
                    <m:d>
                      <m:dPr>
                        <m:ctrlPr>
                          <a:rPr lang="en-US" altLang="zh-CN" i="1" dirty="0" smtClean="0">
                            <a:latin typeface="Cambria Math"/>
                          </a:rPr>
                        </m:ctrlPr>
                      </m:dPr>
                      <m:e>
                        <m:r>
                          <a:rPr lang="en-US" altLang="zh-CN" i="1" dirty="0" smtClean="0">
                            <a:latin typeface="Cambria Math"/>
                          </a:rPr>
                          <m:t>𝑀</m:t>
                        </m:r>
                      </m:e>
                    </m:d>
                    <m:r>
                      <a:rPr lang="en-US" altLang="zh-CN" i="1" dirty="0" smtClean="0">
                        <a:latin typeface="Cambria Math"/>
                      </a:rPr>
                      <m:t>=</m:t>
                    </m:r>
                    <m:sSup>
                      <m:sSupPr>
                        <m:ctrlPr>
                          <a:rPr lang="en-US" altLang="zh-CN" i="1" dirty="0" smtClean="0">
                            <a:latin typeface="Cambria Math"/>
                          </a:rPr>
                        </m:ctrlPr>
                      </m:sSupPr>
                      <m:e>
                        <m:r>
                          <a:rPr lang="en-US" altLang="zh-CN" b="0" i="1" dirty="0" smtClean="0">
                            <a:latin typeface="Cambria Math"/>
                          </a:rPr>
                          <m:t>𝑆</m:t>
                        </m:r>
                      </m:e>
                      <m:sup>
                        <m:r>
                          <a:rPr lang="en-US" altLang="zh-CN" b="0" i="1" dirty="0" smtClean="0">
                            <a:latin typeface="Cambria Math"/>
                          </a:rPr>
                          <m:t>𝑒</m:t>
                        </m:r>
                      </m:sup>
                    </m:sSup>
                    <m:r>
                      <a:rPr lang="en-US" altLang="zh-CN" b="0" i="1" dirty="0" smtClean="0">
                        <a:latin typeface="Cambria Math"/>
                      </a:rPr>
                      <m:t> </m:t>
                    </m:r>
                    <m:r>
                      <a:rPr lang="en-US" altLang="zh-CN" i="1" dirty="0">
                        <a:latin typeface="Cambria Math"/>
                      </a:rPr>
                      <m:t>(</m:t>
                    </m:r>
                    <m:r>
                      <a:rPr lang="en-US" altLang="zh-CN" i="1" dirty="0" smtClean="0">
                        <a:latin typeface="Cambria Math"/>
                      </a:rPr>
                      <m:t>𝑚𝑜𝑑</m:t>
                    </m:r>
                    <m:r>
                      <a:rPr lang="en-US" altLang="zh-CN" i="1" dirty="0" smtClean="0">
                        <a:latin typeface="Cambria Math"/>
                      </a:rPr>
                      <m:t> </m:t>
                    </m:r>
                    <m:r>
                      <a:rPr lang="en-US" altLang="zh-CN" i="1" dirty="0" smtClean="0">
                        <a:latin typeface="Cambria Math"/>
                      </a:rPr>
                      <m:t>𝑛</m:t>
                    </m:r>
                    <m:r>
                      <a:rPr lang="en-US" altLang="zh-CN" i="1" dirty="0" smtClean="0">
                        <a:latin typeface="Cambria Math"/>
                      </a:rPr>
                      <m:t>)</m:t>
                    </m:r>
                  </m:oMath>
                </a14:m>
                <a:r>
                  <a:rPr lang="zh-CN" altLang="en-US" dirty="0" smtClean="0">
                    <a:latin typeface="Tahoma" pitchFamily="34" charset="0"/>
                  </a:rPr>
                  <a:t>成立</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752600"/>
                <a:ext cx="8305800" cy="4724400"/>
              </a:xfrm>
              <a:blipFill rotWithShape="1">
                <a:blip r:embed="rId2" cstate="print"/>
                <a:stretch>
                  <a:fillRect l="-1247" t="-1548" r="-954" b="-141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20</a:t>
            </a:fld>
            <a:endParaRPr lang="en-US" altLang="zh-C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RSA</a:t>
            </a:r>
            <a:r>
              <a:rPr lang="zh-CN" altLang="en-US" dirty="0" smtClean="0"/>
              <a:t>签名方案图</a:t>
            </a:r>
            <a:endParaRPr lang="zh-CN" altLang="en-US" dirty="0"/>
          </a:p>
        </p:txBody>
      </p:sp>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21</a:t>
            </a:fld>
            <a:endParaRPr lang="en-US" altLang="zh-CN" dirty="0"/>
          </a:p>
        </p:txBody>
      </p:sp>
      <mc:AlternateContent xmlns:mc="http://schemas.openxmlformats.org/markup-compatibility/2006" xmlns:a14="http://schemas.microsoft.com/office/drawing/2010/main">
        <mc:Choice Requires="a14">
          <p:sp>
            <p:nvSpPr>
              <p:cNvPr id="7" name="Text Box 4"/>
              <p:cNvSpPr txBox="1">
                <a:spLocks noChangeArrowheads="1"/>
              </p:cNvSpPr>
              <p:nvPr/>
            </p:nvSpPr>
            <p:spPr bwMode="auto">
              <a:xfrm>
                <a:off x="6604000" y="4481513"/>
                <a:ext cx="803275" cy="744537"/>
              </a:xfrm>
              <a:prstGeom prst="rect">
                <a:avLst/>
              </a:prstGeom>
              <a:solidFill>
                <a:srgbClr val="FFFFFF"/>
              </a:solidFill>
              <a:ln w="9525">
                <a:noFill/>
                <a:miter lim="800000"/>
                <a:headEnd/>
                <a:tailEnd/>
              </a:ln>
            </p:spPr>
            <p:txBody>
              <a:bodyPr tIns="10800" bIns="10800"/>
              <a:lstStyle/>
              <a:p>
                <a:pPr algn="just"/>
                <a14:m>
                  <m:oMathPara xmlns:m="http://schemas.openxmlformats.org/officeDocument/2006/math">
                    <m:oMathParaPr>
                      <m:jc m:val="centerGroup"/>
                    </m:oMathParaPr>
                    <m:oMath xmlns:m="http://schemas.openxmlformats.org/officeDocument/2006/math">
                      <m:r>
                        <a:rPr kumimoji="1" lang="en-US" altLang="zh-CN" sz="2400" i="1" dirty="0" smtClean="0">
                          <a:latin typeface="Cambria Math"/>
                        </a:rPr>
                        <m:t>𝑦</m:t>
                      </m:r>
                      <m:r>
                        <a:rPr kumimoji="1" lang="en-US" altLang="zh-CN" sz="2400" i="1" baseline="30000" dirty="0">
                          <a:latin typeface="Cambria Math"/>
                        </a:rPr>
                        <m:t>𝑒</m:t>
                      </m:r>
                    </m:oMath>
                  </m:oMathPara>
                </a14:m>
                <a:endParaRPr kumimoji="1" lang="en-US" altLang="zh-CN" sz="2400" baseline="30000" dirty="0">
                  <a:latin typeface="Tahoma" pitchFamily="34" charset="0"/>
                </a:endParaRPr>
              </a:p>
            </p:txBody>
          </p:sp>
        </mc:Choice>
        <mc:Fallback xmlns="">
          <p:sp>
            <p:nvSpPr>
              <p:cNvPr id="7" name="Text Box 4"/>
              <p:cNvSpPr txBox="1">
                <a:spLocks noRot="1" noChangeAspect="1" noMove="1" noResize="1" noEditPoints="1" noAdjustHandles="1" noChangeArrowheads="1" noChangeShapeType="1" noTextEdit="1"/>
              </p:cNvSpPr>
              <p:nvPr/>
            </p:nvSpPr>
            <p:spPr bwMode="auto">
              <a:xfrm>
                <a:off x="6604000" y="4481513"/>
                <a:ext cx="803275" cy="744537"/>
              </a:xfrm>
              <a:prstGeom prst="rect">
                <a:avLst/>
              </a:prstGeom>
              <a:blipFill rotWithShape="1">
                <a:blip r:embed="rId2" cstate="print"/>
                <a:stretch>
                  <a:fillRect/>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 Box 5"/>
              <p:cNvSpPr txBox="1">
                <a:spLocks noChangeArrowheads="1"/>
              </p:cNvSpPr>
              <p:nvPr/>
            </p:nvSpPr>
            <p:spPr bwMode="auto">
              <a:xfrm>
                <a:off x="2586037" y="4481513"/>
                <a:ext cx="1046163" cy="744537"/>
              </a:xfrm>
              <a:prstGeom prst="rect">
                <a:avLst/>
              </a:prstGeom>
              <a:solidFill>
                <a:srgbClr val="FFFFFF"/>
              </a:solidFill>
              <a:ln w="9525">
                <a:noFill/>
                <a:miter lim="800000"/>
                <a:headEnd/>
                <a:tailEnd/>
              </a:ln>
            </p:spPr>
            <p:txBody>
              <a:bodyPr tIns="10800" bIns="10800"/>
              <a:lstStyle/>
              <a:p>
                <a:pPr algn="just"/>
                <a14:m>
                  <m:oMathPara xmlns:m="http://schemas.openxmlformats.org/officeDocument/2006/math">
                    <m:oMathParaPr>
                      <m:jc m:val="centerGroup"/>
                    </m:oMathParaPr>
                    <m:oMath xmlns:m="http://schemas.openxmlformats.org/officeDocument/2006/math">
                      <m:r>
                        <a:rPr kumimoji="1" lang="en-US" altLang="zh-CN" sz="2400" i="1" dirty="0" smtClean="0">
                          <a:latin typeface="Cambria Math"/>
                        </a:rPr>
                        <m:t>𝐻</m:t>
                      </m:r>
                      <m:r>
                        <a:rPr kumimoji="1" lang="en-US" altLang="zh-CN" sz="2400" i="1" dirty="0" smtClean="0">
                          <a:latin typeface="Cambria Math"/>
                        </a:rPr>
                        <m:t>(</m:t>
                      </m:r>
                      <m:r>
                        <a:rPr kumimoji="1" lang="en-US" altLang="zh-CN" sz="2400" i="1" dirty="0" smtClean="0">
                          <a:latin typeface="Cambria Math"/>
                        </a:rPr>
                        <m:t>𝑥</m:t>
                      </m:r>
                      <m:r>
                        <a:rPr kumimoji="1" lang="en-US" altLang="zh-CN" sz="2400" i="1" dirty="0" smtClean="0">
                          <a:latin typeface="Cambria Math"/>
                        </a:rPr>
                        <m:t>)</m:t>
                      </m:r>
                      <m:r>
                        <a:rPr kumimoji="1" lang="en-US" altLang="zh-CN" sz="2400" i="1" baseline="30000" dirty="0">
                          <a:latin typeface="Cambria Math"/>
                        </a:rPr>
                        <m:t>𝑑</m:t>
                      </m:r>
                    </m:oMath>
                  </m:oMathPara>
                </a14:m>
                <a:endParaRPr kumimoji="1" lang="en-US" altLang="zh-CN" sz="2400" baseline="30000" dirty="0">
                  <a:latin typeface="Tahoma" pitchFamily="34" charset="0"/>
                </a:endParaRPr>
              </a:p>
            </p:txBody>
          </p:sp>
        </mc:Choice>
        <mc:Fallback xmlns="">
          <p:sp>
            <p:nvSpPr>
              <p:cNvPr id="8" name="Text Box 5"/>
              <p:cNvSpPr txBox="1">
                <a:spLocks noRot="1" noChangeAspect="1" noMove="1" noResize="1" noEditPoints="1" noAdjustHandles="1" noChangeArrowheads="1" noChangeShapeType="1" noTextEdit="1"/>
              </p:cNvSpPr>
              <p:nvPr/>
            </p:nvSpPr>
            <p:spPr bwMode="auto">
              <a:xfrm>
                <a:off x="2586037" y="4481513"/>
                <a:ext cx="1046163" cy="744537"/>
              </a:xfrm>
              <a:prstGeom prst="rect">
                <a:avLst/>
              </a:prstGeom>
              <a:blipFill rotWithShape="1">
                <a:blip r:embed="rId3" cstate="print"/>
                <a:stretch>
                  <a:fillRect/>
                </a:stretch>
              </a:blipFill>
              <a:ln w="9525">
                <a:noFill/>
                <a:miter lim="800000"/>
                <a:headEnd/>
                <a:tailEnd/>
              </a:ln>
            </p:spPr>
            <p:txBody>
              <a:bodyPr/>
              <a:lstStyle/>
              <a:p>
                <a:r>
                  <a:rPr lang="zh-CN" altLang="en-US">
                    <a:noFill/>
                  </a:rPr>
                  <a:t> </a:t>
                </a:r>
              </a:p>
            </p:txBody>
          </p:sp>
        </mc:Fallback>
      </mc:AlternateContent>
      <p:sp>
        <p:nvSpPr>
          <p:cNvPr id="9" name="Text Box 6"/>
          <p:cNvSpPr txBox="1">
            <a:spLocks noChangeArrowheads="1"/>
          </p:cNvSpPr>
          <p:nvPr/>
        </p:nvSpPr>
        <p:spPr bwMode="auto">
          <a:xfrm>
            <a:off x="7673975" y="3573463"/>
            <a:ext cx="1071562" cy="606425"/>
          </a:xfrm>
          <a:prstGeom prst="rect">
            <a:avLst/>
          </a:prstGeom>
          <a:solidFill>
            <a:srgbClr val="FFFFFF"/>
          </a:solidFill>
          <a:ln w="9525">
            <a:noFill/>
            <a:miter lim="800000"/>
            <a:headEnd/>
            <a:tailEnd/>
          </a:ln>
        </p:spPr>
        <p:txBody>
          <a:bodyPr tIns="10800" bIns="10800"/>
          <a:lstStyle/>
          <a:p>
            <a:pPr algn="ctr"/>
            <a:r>
              <a:rPr kumimoji="1" lang="zh-CN" altLang="en-US" sz="2400">
                <a:latin typeface="Times New Roman" pitchFamily="18" charset="0"/>
              </a:rPr>
              <a:t>比较</a:t>
            </a:r>
            <a:endParaRPr kumimoji="1" lang="zh-CN" altLang="en-US" sz="2400">
              <a:latin typeface="Tahoma" pitchFamily="34" charset="0"/>
            </a:endParaRPr>
          </a:p>
        </p:txBody>
      </p:sp>
      <mc:AlternateContent xmlns:mc="http://schemas.openxmlformats.org/markup-compatibility/2006" xmlns:a14="http://schemas.microsoft.com/office/drawing/2010/main">
        <mc:Choice Requires="a14">
          <p:sp>
            <p:nvSpPr>
              <p:cNvPr id="10" name="Text Box 7"/>
              <p:cNvSpPr txBox="1">
                <a:spLocks noChangeArrowheads="1"/>
              </p:cNvSpPr>
              <p:nvPr/>
            </p:nvSpPr>
            <p:spPr bwMode="auto">
              <a:xfrm>
                <a:off x="176212" y="2362200"/>
                <a:ext cx="803275" cy="2425700"/>
              </a:xfrm>
              <a:prstGeom prst="rect">
                <a:avLst/>
              </a:prstGeom>
              <a:solidFill>
                <a:srgbClr val="FFFFFF"/>
              </a:solidFill>
              <a:ln w="9525">
                <a:solidFill>
                  <a:srgbClr val="000000"/>
                </a:solidFill>
                <a:miter lim="800000"/>
                <a:headEnd/>
                <a:tailEnd/>
              </a:ln>
            </p:spPr>
            <p:txBody>
              <a:bodyPr lIns="18000" tIns="298800" rIns="18000" bIns="154800"/>
              <a:lstStyle/>
              <a:p>
                <a:pPr algn="ctr"/>
                <a:r>
                  <a:rPr kumimoji="1" lang="zh-CN" altLang="en-US" sz="2800" dirty="0">
                    <a:latin typeface="宋体" charset="-122"/>
                  </a:rPr>
                  <a:t>消息</a:t>
                </a:r>
              </a:p>
              <a:p>
                <a:pPr algn="ctr"/>
                <a14:m>
                  <m:oMathPara xmlns:m="http://schemas.openxmlformats.org/officeDocument/2006/math">
                    <m:oMathParaPr>
                      <m:jc m:val="centerGroup"/>
                    </m:oMathParaPr>
                    <m:oMath xmlns:m="http://schemas.openxmlformats.org/officeDocument/2006/math">
                      <m:r>
                        <a:rPr kumimoji="1" lang="en-US" altLang="zh-CN" sz="2800" i="1" dirty="0" smtClean="0">
                          <a:latin typeface="Cambria Math"/>
                        </a:rPr>
                        <m:t>𝑥</m:t>
                      </m:r>
                    </m:oMath>
                  </m:oMathPara>
                </a14:m>
                <a:endParaRPr kumimoji="1" lang="en-US" altLang="zh-CN" sz="2800" dirty="0">
                  <a:latin typeface="Tahoma" pitchFamily="34" charset="0"/>
                </a:endParaRPr>
              </a:p>
            </p:txBody>
          </p:sp>
        </mc:Choice>
        <mc:Fallback xmlns="">
          <p:sp>
            <p:nvSpPr>
              <p:cNvPr id="10" name="Text Box 7"/>
              <p:cNvSpPr txBox="1">
                <a:spLocks noRot="1" noChangeAspect="1" noMove="1" noResize="1" noEditPoints="1" noAdjustHandles="1" noChangeArrowheads="1" noChangeShapeType="1" noTextEdit="1"/>
              </p:cNvSpPr>
              <p:nvPr/>
            </p:nvSpPr>
            <p:spPr bwMode="auto">
              <a:xfrm>
                <a:off x="176212" y="2362200"/>
                <a:ext cx="803275" cy="2425700"/>
              </a:xfrm>
              <a:prstGeom prst="rect">
                <a:avLst/>
              </a:prstGeom>
              <a:blipFill rotWithShape="1">
                <a:blip r:embed="rId4" cstate="print"/>
                <a:stretch>
                  <a:fillRect l="-20149" r="-19403"/>
                </a:stretch>
              </a:blipFill>
              <a:ln w="9525">
                <a:solidFill>
                  <a:srgbClr val="000000"/>
                </a:solid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 Box 8"/>
              <p:cNvSpPr txBox="1">
                <a:spLocks noChangeArrowheads="1"/>
              </p:cNvSpPr>
              <p:nvPr/>
            </p:nvSpPr>
            <p:spPr bwMode="auto">
              <a:xfrm>
                <a:off x="3657600" y="2362200"/>
                <a:ext cx="803275" cy="2425700"/>
              </a:xfrm>
              <a:prstGeom prst="rect">
                <a:avLst/>
              </a:prstGeom>
              <a:solidFill>
                <a:srgbClr val="FFFFFF"/>
              </a:solidFill>
              <a:ln w="9525">
                <a:solidFill>
                  <a:srgbClr val="000000"/>
                </a:solidFill>
                <a:miter lim="800000"/>
                <a:headEnd/>
                <a:tailEnd/>
              </a:ln>
            </p:spPr>
            <p:txBody>
              <a:bodyPr lIns="18000" tIns="298800" rIns="18000" bIns="154800"/>
              <a:lstStyle/>
              <a:p>
                <a:pPr algn="ctr"/>
                <a:r>
                  <a:rPr kumimoji="1" lang="zh-CN" altLang="en-US" sz="2400" dirty="0">
                    <a:latin typeface="宋体" charset="-122"/>
                  </a:rPr>
                  <a:t>消息</a:t>
                </a:r>
              </a:p>
              <a:p>
                <a:pPr algn="ctr"/>
                <a14:m>
                  <m:oMathPara xmlns:m="http://schemas.openxmlformats.org/officeDocument/2006/math">
                    <m:oMathParaPr>
                      <m:jc m:val="centerGroup"/>
                    </m:oMathParaPr>
                    <m:oMath xmlns:m="http://schemas.openxmlformats.org/officeDocument/2006/math">
                      <m:r>
                        <a:rPr kumimoji="1" lang="en-US" altLang="zh-CN" sz="2400" i="1" dirty="0" smtClean="0">
                          <a:latin typeface="Cambria Math"/>
                        </a:rPr>
                        <m:t>𝑥</m:t>
                      </m:r>
                    </m:oMath>
                  </m:oMathPara>
                </a14:m>
                <a:endParaRPr kumimoji="1" lang="en-US" altLang="zh-CN" sz="2400" dirty="0">
                  <a:latin typeface="Tahoma" pitchFamily="34" charset="0"/>
                </a:endParaRPr>
              </a:p>
            </p:txBody>
          </p:sp>
        </mc:Choice>
        <mc:Fallback xmlns="">
          <p:sp>
            <p:nvSpPr>
              <p:cNvPr id="11" name="Text Box 8"/>
              <p:cNvSpPr txBox="1">
                <a:spLocks noRot="1" noChangeAspect="1" noMove="1" noResize="1" noEditPoints="1" noAdjustHandles="1" noChangeArrowheads="1" noChangeShapeType="1" noTextEdit="1"/>
              </p:cNvSpPr>
              <p:nvPr/>
            </p:nvSpPr>
            <p:spPr bwMode="auto">
              <a:xfrm>
                <a:off x="3657600" y="2362200"/>
                <a:ext cx="803275" cy="2425700"/>
              </a:xfrm>
              <a:prstGeom prst="rect">
                <a:avLst/>
              </a:prstGeom>
              <a:blipFill rotWithShape="1">
                <a:blip r:embed="rId5" cstate="print"/>
                <a:stretch>
                  <a:fillRect l="-10448" r="-9701"/>
                </a:stretch>
              </a:blipFill>
              <a:ln w="9525">
                <a:solidFill>
                  <a:srgbClr val="000000"/>
                </a:solid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 Box 9"/>
              <p:cNvSpPr txBox="1">
                <a:spLocks noChangeArrowheads="1"/>
              </p:cNvSpPr>
              <p:nvPr/>
            </p:nvSpPr>
            <p:spPr bwMode="auto">
              <a:xfrm>
                <a:off x="3657600" y="4783138"/>
                <a:ext cx="803275" cy="603250"/>
              </a:xfrm>
              <a:prstGeom prst="rect">
                <a:avLst/>
              </a:prstGeom>
              <a:solidFill>
                <a:srgbClr val="C0C0C0"/>
              </a:solidFill>
              <a:ln w="9525">
                <a:solidFill>
                  <a:srgbClr val="000000"/>
                </a:solidFill>
                <a:miter lim="800000"/>
                <a:headEnd/>
                <a:tailEnd/>
              </a:ln>
            </p:spPr>
            <p:txBody>
              <a:bodyPr lIns="18000" tIns="10800" rIns="18000" bIns="10800"/>
              <a:lstStyle/>
              <a:p>
                <a:pPr algn="ctr"/>
                <a14:m>
                  <m:oMathPara xmlns:m="http://schemas.openxmlformats.org/officeDocument/2006/math">
                    <m:oMathParaPr>
                      <m:jc m:val="centerGroup"/>
                    </m:oMathParaPr>
                    <m:oMath xmlns:m="http://schemas.openxmlformats.org/officeDocument/2006/math">
                      <m:r>
                        <a:rPr kumimoji="1" lang="en-US" altLang="zh-CN" sz="2400" i="1" dirty="0" smtClean="0">
                          <a:latin typeface="Cambria Math"/>
                        </a:rPr>
                        <m:t>𝑦</m:t>
                      </m:r>
                    </m:oMath>
                  </m:oMathPara>
                </a14:m>
                <a:endParaRPr kumimoji="1" lang="en-US" altLang="zh-CN" sz="2400" dirty="0">
                  <a:latin typeface="Tahoma" pitchFamily="34" charset="0"/>
                </a:endParaRPr>
              </a:p>
            </p:txBody>
          </p:sp>
        </mc:Choice>
        <mc:Fallback xmlns="">
          <p:sp>
            <p:nvSpPr>
              <p:cNvPr id="12" name="Text Box 9"/>
              <p:cNvSpPr txBox="1">
                <a:spLocks noRot="1" noChangeAspect="1" noMove="1" noResize="1" noEditPoints="1" noAdjustHandles="1" noChangeArrowheads="1" noChangeShapeType="1" noTextEdit="1"/>
              </p:cNvSpPr>
              <p:nvPr/>
            </p:nvSpPr>
            <p:spPr bwMode="auto">
              <a:xfrm>
                <a:off x="3657600" y="4783138"/>
                <a:ext cx="803275" cy="603250"/>
              </a:xfrm>
              <a:prstGeom prst="rect">
                <a:avLst/>
              </a:prstGeom>
              <a:blipFill rotWithShape="1">
                <a:blip r:embed="rId6" cstate="print"/>
                <a:stretch>
                  <a:fillRect/>
                </a:stretch>
              </a:blipFill>
              <a:ln w="9525">
                <a:solidFill>
                  <a:srgbClr val="000000"/>
                </a:solidFill>
                <a:miter lim="800000"/>
                <a:headEnd/>
                <a:tailEnd/>
              </a:ln>
            </p:spPr>
            <p:txBody>
              <a:bodyPr/>
              <a:lstStyle/>
              <a:p>
                <a:r>
                  <a:rPr lang="zh-CN" altLang="en-US">
                    <a:noFill/>
                  </a:rPr>
                  <a:t> </a:t>
                </a:r>
              </a:p>
            </p:txBody>
          </p:sp>
        </mc:Fallback>
      </mc:AlternateContent>
      <p:sp>
        <p:nvSpPr>
          <p:cNvPr id="13" name="Line 10"/>
          <p:cNvSpPr>
            <a:spLocks noChangeShapeType="1"/>
          </p:cNvSpPr>
          <p:nvPr/>
        </p:nvSpPr>
        <p:spPr bwMode="auto">
          <a:xfrm>
            <a:off x="2586037" y="5084763"/>
            <a:ext cx="1071563" cy="0"/>
          </a:xfrm>
          <a:prstGeom prst="line">
            <a:avLst/>
          </a:prstGeom>
          <a:noFill/>
          <a:ln w="9525">
            <a:solidFill>
              <a:srgbClr val="000000"/>
            </a:solidFill>
            <a:round/>
            <a:headEnd/>
            <a:tailEnd type="triangle" w="med" len="med"/>
          </a:ln>
        </p:spPr>
        <p:txBody>
          <a:bodyPr/>
          <a:lstStyle/>
          <a:p>
            <a:endParaRPr lang="zh-CN" altLang="en-US"/>
          </a:p>
        </p:txBody>
      </p:sp>
      <p:sp>
        <p:nvSpPr>
          <p:cNvPr id="14" name="Line 11"/>
          <p:cNvSpPr>
            <a:spLocks noChangeShapeType="1"/>
          </p:cNvSpPr>
          <p:nvPr/>
        </p:nvSpPr>
        <p:spPr bwMode="auto">
          <a:xfrm>
            <a:off x="979487" y="3875088"/>
            <a:ext cx="1071563" cy="0"/>
          </a:xfrm>
          <a:prstGeom prst="line">
            <a:avLst/>
          </a:prstGeom>
          <a:noFill/>
          <a:ln w="9525">
            <a:solidFill>
              <a:srgbClr val="000000"/>
            </a:solidFill>
            <a:round/>
            <a:headEnd/>
            <a:tailEnd/>
          </a:ln>
        </p:spPr>
        <p:txBody>
          <a:bodyPr/>
          <a:lstStyle/>
          <a:p>
            <a:endParaRPr lang="zh-CN" altLang="en-US"/>
          </a:p>
        </p:txBody>
      </p:sp>
      <p:sp>
        <p:nvSpPr>
          <p:cNvPr id="15" name="Line 12"/>
          <p:cNvSpPr>
            <a:spLocks noChangeShapeType="1"/>
          </p:cNvSpPr>
          <p:nvPr/>
        </p:nvSpPr>
        <p:spPr bwMode="auto">
          <a:xfrm>
            <a:off x="2051050" y="3868738"/>
            <a:ext cx="0" cy="914400"/>
          </a:xfrm>
          <a:prstGeom prst="line">
            <a:avLst/>
          </a:prstGeom>
          <a:noFill/>
          <a:ln w="9525">
            <a:solidFill>
              <a:srgbClr val="000000"/>
            </a:solidFill>
            <a:round/>
            <a:headEnd/>
            <a:tailEnd type="triangle" w="med" len="med"/>
          </a:ln>
        </p:spPr>
        <p:txBody>
          <a:bodyPr/>
          <a:lstStyle/>
          <a:p>
            <a:endParaRPr lang="zh-CN" altLang="en-US"/>
          </a:p>
        </p:txBody>
      </p:sp>
      <p:sp>
        <p:nvSpPr>
          <p:cNvPr id="16" name="Line 13"/>
          <p:cNvSpPr>
            <a:spLocks noChangeShapeType="1"/>
          </p:cNvSpPr>
          <p:nvPr/>
        </p:nvSpPr>
        <p:spPr bwMode="auto">
          <a:xfrm>
            <a:off x="979487" y="2663825"/>
            <a:ext cx="2678113" cy="0"/>
          </a:xfrm>
          <a:prstGeom prst="line">
            <a:avLst/>
          </a:prstGeom>
          <a:noFill/>
          <a:ln w="9525">
            <a:solidFill>
              <a:srgbClr val="000000"/>
            </a:solidFill>
            <a:round/>
            <a:headEnd/>
            <a:tailEnd type="triangle" w="med" len="med"/>
          </a:ln>
        </p:spPr>
        <p:txBody>
          <a:bodyPr/>
          <a:lstStyle/>
          <a:p>
            <a:endParaRPr lang="zh-CN" altLang="en-US"/>
          </a:p>
        </p:txBody>
      </p:sp>
      <p:sp>
        <p:nvSpPr>
          <p:cNvPr id="17" name="AutoShape 14"/>
          <p:cNvSpPr>
            <a:spLocks noChangeArrowheads="1"/>
          </p:cNvSpPr>
          <p:nvPr/>
        </p:nvSpPr>
        <p:spPr bwMode="auto">
          <a:xfrm>
            <a:off x="4729162" y="3573463"/>
            <a:ext cx="534988" cy="301625"/>
          </a:xfrm>
          <a:prstGeom prst="rightArrow">
            <a:avLst>
              <a:gd name="adj1" fmla="val 50000"/>
              <a:gd name="adj2" fmla="val 44342"/>
            </a:avLst>
          </a:prstGeom>
          <a:ln>
            <a:headEnd/>
            <a:tailEnd/>
          </a:ln>
        </p:spPr>
        <p:style>
          <a:lnRef idx="0">
            <a:schemeClr val="accent4"/>
          </a:lnRef>
          <a:fillRef idx="3">
            <a:schemeClr val="accent4"/>
          </a:fillRef>
          <a:effectRef idx="3">
            <a:schemeClr val="accent4"/>
          </a:effectRef>
          <a:fontRef idx="minor">
            <a:schemeClr val="lt1"/>
          </a:fontRef>
        </p:style>
        <p:txBody>
          <a:bodyPr/>
          <a:lstStyle/>
          <a:p>
            <a:endParaRPr lang="zh-CN" altLang="en-US"/>
          </a:p>
        </p:txBody>
      </p:sp>
      <mc:AlternateContent xmlns:mc="http://schemas.openxmlformats.org/markup-compatibility/2006" xmlns:a14="http://schemas.microsoft.com/office/drawing/2010/main">
        <mc:Choice Requires="a14">
          <p:sp>
            <p:nvSpPr>
              <p:cNvPr id="18" name="Text Box 15"/>
              <p:cNvSpPr txBox="1">
                <a:spLocks noChangeArrowheads="1"/>
              </p:cNvSpPr>
              <p:nvPr/>
            </p:nvSpPr>
            <p:spPr bwMode="auto">
              <a:xfrm>
                <a:off x="5532437" y="2362200"/>
                <a:ext cx="803275" cy="2425700"/>
              </a:xfrm>
              <a:prstGeom prst="rect">
                <a:avLst/>
              </a:prstGeom>
              <a:solidFill>
                <a:srgbClr val="FFFFFF"/>
              </a:solidFill>
              <a:ln w="9525">
                <a:solidFill>
                  <a:srgbClr val="000000"/>
                </a:solidFill>
                <a:miter lim="800000"/>
                <a:headEnd/>
                <a:tailEnd/>
              </a:ln>
            </p:spPr>
            <p:txBody>
              <a:bodyPr lIns="18000" tIns="298800" rIns="18000" bIns="154800"/>
              <a:lstStyle/>
              <a:p>
                <a:pPr algn="ctr"/>
                <a:r>
                  <a:rPr kumimoji="1" lang="zh-CN" altLang="en-US" sz="2400" dirty="0">
                    <a:latin typeface="宋体" charset="-122"/>
                  </a:rPr>
                  <a:t>消息</a:t>
                </a:r>
              </a:p>
              <a:p>
                <a:pPr algn="ctr"/>
                <a14:m>
                  <m:oMathPara xmlns:m="http://schemas.openxmlformats.org/officeDocument/2006/math">
                    <m:oMathParaPr>
                      <m:jc m:val="centerGroup"/>
                    </m:oMathParaPr>
                    <m:oMath xmlns:m="http://schemas.openxmlformats.org/officeDocument/2006/math">
                      <m:r>
                        <a:rPr kumimoji="1" lang="en-US" altLang="zh-CN" sz="2400" i="1" dirty="0" smtClean="0">
                          <a:latin typeface="Cambria Math"/>
                        </a:rPr>
                        <m:t>𝑥</m:t>
                      </m:r>
                    </m:oMath>
                  </m:oMathPara>
                </a14:m>
                <a:endParaRPr kumimoji="1" lang="en-US" altLang="zh-CN" sz="2400" dirty="0">
                  <a:latin typeface="Tahoma" pitchFamily="34" charset="0"/>
                </a:endParaRPr>
              </a:p>
            </p:txBody>
          </p:sp>
        </mc:Choice>
        <mc:Fallback xmlns="">
          <p:sp>
            <p:nvSpPr>
              <p:cNvPr id="18" name="Text Box 15"/>
              <p:cNvSpPr txBox="1">
                <a:spLocks noRot="1" noChangeAspect="1" noMove="1" noResize="1" noEditPoints="1" noAdjustHandles="1" noChangeArrowheads="1" noChangeShapeType="1" noTextEdit="1"/>
              </p:cNvSpPr>
              <p:nvPr/>
            </p:nvSpPr>
            <p:spPr bwMode="auto">
              <a:xfrm>
                <a:off x="5532437" y="2362200"/>
                <a:ext cx="803275" cy="2425700"/>
              </a:xfrm>
              <a:prstGeom prst="rect">
                <a:avLst/>
              </a:prstGeom>
              <a:blipFill rotWithShape="1">
                <a:blip r:embed="rId7" cstate="print"/>
                <a:stretch>
                  <a:fillRect l="-10526" r="-10526"/>
                </a:stretch>
              </a:blipFill>
              <a:ln w="9525">
                <a:solidFill>
                  <a:srgbClr val="000000"/>
                </a:solid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 Box 16"/>
              <p:cNvSpPr txBox="1">
                <a:spLocks noChangeArrowheads="1"/>
              </p:cNvSpPr>
              <p:nvPr/>
            </p:nvSpPr>
            <p:spPr bwMode="auto">
              <a:xfrm>
                <a:off x="5532437" y="4783138"/>
                <a:ext cx="803275" cy="603250"/>
              </a:xfrm>
              <a:prstGeom prst="rect">
                <a:avLst/>
              </a:prstGeom>
              <a:solidFill>
                <a:srgbClr val="C0C0C0"/>
              </a:solidFill>
              <a:ln w="9525">
                <a:solidFill>
                  <a:srgbClr val="000000"/>
                </a:solidFill>
                <a:miter lim="800000"/>
                <a:headEnd/>
                <a:tailEnd/>
              </a:ln>
            </p:spPr>
            <p:txBody>
              <a:bodyPr lIns="18000" tIns="10800" rIns="18000" bIns="10800"/>
              <a:lstStyle/>
              <a:p>
                <a:pPr algn="ctr"/>
                <a14:m>
                  <m:oMathPara xmlns:m="http://schemas.openxmlformats.org/officeDocument/2006/math">
                    <m:oMathParaPr>
                      <m:jc m:val="centerGroup"/>
                    </m:oMathParaPr>
                    <m:oMath xmlns:m="http://schemas.openxmlformats.org/officeDocument/2006/math">
                      <m:r>
                        <a:rPr kumimoji="1" lang="en-US" altLang="zh-CN" sz="2400" i="1" dirty="0" smtClean="0">
                          <a:latin typeface="Cambria Math"/>
                        </a:rPr>
                        <m:t>𝑦</m:t>
                      </m:r>
                    </m:oMath>
                  </m:oMathPara>
                </a14:m>
                <a:endParaRPr kumimoji="1" lang="en-US" altLang="zh-CN" sz="2400" dirty="0">
                  <a:latin typeface="Tahoma" pitchFamily="34" charset="0"/>
                </a:endParaRPr>
              </a:p>
            </p:txBody>
          </p:sp>
        </mc:Choice>
        <mc:Fallback xmlns="">
          <p:sp>
            <p:nvSpPr>
              <p:cNvPr id="19" name="Text Box 16"/>
              <p:cNvSpPr txBox="1">
                <a:spLocks noRot="1" noChangeAspect="1" noMove="1" noResize="1" noEditPoints="1" noAdjustHandles="1" noChangeArrowheads="1" noChangeShapeType="1" noTextEdit="1"/>
              </p:cNvSpPr>
              <p:nvPr/>
            </p:nvSpPr>
            <p:spPr bwMode="auto">
              <a:xfrm>
                <a:off x="5532437" y="4783138"/>
                <a:ext cx="803275" cy="603250"/>
              </a:xfrm>
              <a:prstGeom prst="rect">
                <a:avLst/>
              </a:prstGeom>
              <a:blipFill rotWithShape="1">
                <a:blip r:embed="rId8" cstate="print"/>
                <a:stretch>
                  <a:fillRect/>
                </a:stretch>
              </a:blipFill>
              <a:ln w="9525">
                <a:solidFill>
                  <a:srgbClr val="000000"/>
                </a:solidFill>
                <a:miter lim="800000"/>
                <a:headEnd/>
                <a:tailEnd/>
              </a:ln>
            </p:spPr>
            <p:txBody>
              <a:bodyPr/>
              <a:lstStyle/>
              <a:p>
                <a:r>
                  <a:rPr lang="zh-CN" altLang="en-US">
                    <a:noFill/>
                  </a:rPr>
                  <a:t> </a:t>
                </a:r>
              </a:p>
            </p:txBody>
          </p:sp>
        </mc:Fallback>
      </mc:AlternateContent>
      <p:sp>
        <p:nvSpPr>
          <p:cNvPr id="20" name="Line 17"/>
          <p:cNvSpPr>
            <a:spLocks noChangeShapeType="1"/>
          </p:cNvSpPr>
          <p:nvPr/>
        </p:nvSpPr>
        <p:spPr bwMode="auto">
          <a:xfrm>
            <a:off x="6335712" y="5084763"/>
            <a:ext cx="1338263" cy="0"/>
          </a:xfrm>
          <a:prstGeom prst="line">
            <a:avLst/>
          </a:prstGeom>
          <a:noFill/>
          <a:ln w="9525">
            <a:solidFill>
              <a:srgbClr val="000000"/>
            </a:solidFill>
            <a:round/>
            <a:headEnd/>
            <a:tailEnd type="triangle" w="med" len="med"/>
          </a:ln>
        </p:spPr>
        <p:txBody>
          <a:bodyPr/>
          <a:lstStyle/>
          <a:p>
            <a:endParaRPr lang="zh-CN" altLang="en-US"/>
          </a:p>
        </p:txBody>
      </p:sp>
      <p:sp>
        <p:nvSpPr>
          <p:cNvPr id="21" name="Line 18"/>
          <p:cNvSpPr>
            <a:spLocks noChangeShapeType="1"/>
          </p:cNvSpPr>
          <p:nvPr/>
        </p:nvSpPr>
        <p:spPr bwMode="auto">
          <a:xfrm>
            <a:off x="8210550" y="2965450"/>
            <a:ext cx="0" cy="608013"/>
          </a:xfrm>
          <a:prstGeom prst="line">
            <a:avLst/>
          </a:prstGeom>
          <a:noFill/>
          <a:ln w="9525">
            <a:solidFill>
              <a:srgbClr val="000000"/>
            </a:solidFill>
            <a:round/>
            <a:headEnd/>
            <a:tailEnd type="triangle" w="med" len="med"/>
          </a:ln>
        </p:spPr>
        <p:txBody>
          <a:bodyPr/>
          <a:lstStyle/>
          <a:p>
            <a:endParaRPr lang="zh-CN" altLang="en-US"/>
          </a:p>
        </p:txBody>
      </p:sp>
      <mc:AlternateContent xmlns:mc="http://schemas.openxmlformats.org/markup-compatibility/2006" xmlns:a14="http://schemas.microsoft.com/office/drawing/2010/main">
        <mc:Choice Requires="a14">
          <p:sp>
            <p:nvSpPr>
              <p:cNvPr id="22" name="Text Box 19"/>
              <p:cNvSpPr txBox="1">
                <a:spLocks noChangeArrowheads="1"/>
              </p:cNvSpPr>
              <p:nvPr/>
            </p:nvSpPr>
            <p:spPr bwMode="auto">
              <a:xfrm>
                <a:off x="1514475" y="4783138"/>
                <a:ext cx="1071562" cy="603250"/>
              </a:xfrm>
              <a:prstGeom prst="rect">
                <a:avLst/>
              </a:prstGeom>
              <a:solidFill>
                <a:srgbClr val="FFFFFF"/>
              </a:solidFill>
              <a:ln w="9525">
                <a:solidFill>
                  <a:srgbClr val="000000"/>
                </a:solidFill>
                <a:miter lim="800000"/>
                <a:headEnd/>
                <a:tailEnd/>
              </a:ln>
            </p:spPr>
            <p:txBody>
              <a:bodyPr lIns="18000" tIns="10800" rIns="18000" bIns="10800"/>
              <a:lstStyle/>
              <a:p>
                <a:pPr algn="ctr"/>
                <a14:m>
                  <m:oMathPara xmlns:m="http://schemas.openxmlformats.org/officeDocument/2006/math">
                    <m:oMathParaPr>
                      <m:jc m:val="centerGroup"/>
                    </m:oMathParaPr>
                    <m:oMath xmlns:m="http://schemas.openxmlformats.org/officeDocument/2006/math">
                      <m:r>
                        <a:rPr kumimoji="1" lang="en-US" altLang="zh-CN" sz="2400" i="1" dirty="0" smtClean="0">
                          <a:latin typeface="Cambria Math"/>
                        </a:rPr>
                        <m:t>𝐻</m:t>
                      </m:r>
                    </m:oMath>
                  </m:oMathPara>
                </a14:m>
                <a:endParaRPr kumimoji="1" lang="en-US" altLang="zh-CN" sz="2400" dirty="0">
                  <a:latin typeface="Tahoma" pitchFamily="34" charset="0"/>
                </a:endParaRPr>
              </a:p>
            </p:txBody>
          </p:sp>
        </mc:Choice>
        <mc:Fallback xmlns="">
          <p:sp>
            <p:nvSpPr>
              <p:cNvPr id="22" name="Text Box 19"/>
              <p:cNvSpPr txBox="1">
                <a:spLocks noRot="1" noChangeAspect="1" noMove="1" noResize="1" noEditPoints="1" noAdjustHandles="1" noChangeArrowheads="1" noChangeShapeType="1" noTextEdit="1"/>
              </p:cNvSpPr>
              <p:nvPr/>
            </p:nvSpPr>
            <p:spPr bwMode="auto">
              <a:xfrm>
                <a:off x="1514475" y="4783138"/>
                <a:ext cx="1071562" cy="603250"/>
              </a:xfrm>
              <a:prstGeom prst="rect">
                <a:avLst/>
              </a:prstGeom>
              <a:blipFill rotWithShape="1">
                <a:blip r:embed="rId9" cstate="print"/>
                <a:stretch>
                  <a:fillRect/>
                </a:stretch>
              </a:blipFill>
              <a:ln w="9525">
                <a:solidFill>
                  <a:srgbClr val="000000"/>
                </a:solid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Text Box 20"/>
              <p:cNvSpPr txBox="1">
                <a:spLocks noChangeArrowheads="1"/>
              </p:cNvSpPr>
              <p:nvPr/>
            </p:nvSpPr>
            <p:spPr bwMode="auto">
              <a:xfrm>
                <a:off x="7673975" y="2362200"/>
                <a:ext cx="1071562" cy="603250"/>
              </a:xfrm>
              <a:prstGeom prst="rect">
                <a:avLst/>
              </a:prstGeom>
              <a:solidFill>
                <a:srgbClr val="FFFFFF"/>
              </a:solidFill>
              <a:ln w="9525">
                <a:solidFill>
                  <a:srgbClr val="000000"/>
                </a:solidFill>
                <a:miter lim="800000"/>
                <a:headEnd/>
                <a:tailEnd/>
              </a:ln>
            </p:spPr>
            <p:txBody>
              <a:bodyPr lIns="18000" tIns="10800" rIns="18000" bIns="10800"/>
              <a:lstStyle/>
              <a:p>
                <a:pPr algn="ctr"/>
                <a14:m>
                  <m:oMathPara xmlns:m="http://schemas.openxmlformats.org/officeDocument/2006/math">
                    <m:oMathParaPr>
                      <m:jc m:val="centerGroup"/>
                    </m:oMathParaPr>
                    <m:oMath xmlns:m="http://schemas.openxmlformats.org/officeDocument/2006/math">
                      <m:r>
                        <a:rPr kumimoji="1" lang="en-US" altLang="zh-CN" sz="2800" i="1" dirty="0" smtClean="0">
                          <a:latin typeface="Cambria Math"/>
                        </a:rPr>
                        <m:t>𝐻</m:t>
                      </m:r>
                      <m:r>
                        <a:rPr kumimoji="1" lang="en-US" altLang="zh-CN" sz="2800" i="1" dirty="0" smtClean="0">
                          <a:latin typeface="Cambria Math"/>
                        </a:rPr>
                        <m:t>(</m:t>
                      </m:r>
                      <m:r>
                        <a:rPr kumimoji="1" lang="en-US" altLang="zh-CN" sz="2800" i="1" dirty="0" smtClean="0">
                          <a:latin typeface="Cambria Math"/>
                        </a:rPr>
                        <m:t>𝑥</m:t>
                      </m:r>
                      <m:r>
                        <a:rPr kumimoji="1" lang="en-US" altLang="zh-CN" sz="2800" i="1" dirty="0" smtClean="0">
                          <a:latin typeface="Cambria Math"/>
                        </a:rPr>
                        <m:t>)</m:t>
                      </m:r>
                    </m:oMath>
                  </m:oMathPara>
                </a14:m>
                <a:endParaRPr kumimoji="1" lang="en-US" altLang="zh-CN" sz="2800" dirty="0">
                  <a:latin typeface="Tahoma" pitchFamily="34" charset="0"/>
                </a:endParaRPr>
              </a:p>
            </p:txBody>
          </p:sp>
        </mc:Choice>
        <mc:Fallback xmlns="">
          <p:sp>
            <p:nvSpPr>
              <p:cNvPr id="23" name="Text Box 20"/>
              <p:cNvSpPr txBox="1">
                <a:spLocks noRot="1" noChangeAspect="1" noMove="1" noResize="1" noEditPoints="1" noAdjustHandles="1" noChangeArrowheads="1" noChangeShapeType="1" noTextEdit="1"/>
              </p:cNvSpPr>
              <p:nvPr/>
            </p:nvSpPr>
            <p:spPr bwMode="auto">
              <a:xfrm>
                <a:off x="7673975" y="2362200"/>
                <a:ext cx="1071562" cy="603250"/>
              </a:xfrm>
              <a:prstGeom prst="rect">
                <a:avLst/>
              </a:prstGeom>
              <a:blipFill rotWithShape="1">
                <a:blip r:embed="rId10" cstate="print"/>
                <a:stretch>
                  <a:fillRect/>
                </a:stretch>
              </a:blipFill>
              <a:ln w="9525">
                <a:solidFill>
                  <a:srgbClr val="000000"/>
                </a:solidFill>
                <a:miter lim="800000"/>
                <a:headEnd/>
                <a:tailEnd/>
              </a:ln>
            </p:spPr>
            <p:txBody>
              <a:bodyPr/>
              <a:lstStyle/>
              <a:p>
                <a:r>
                  <a:rPr lang="zh-CN" altLang="en-US">
                    <a:noFill/>
                  </a:rPr>
                  <a:t> </a:t>
                </a:r>
              </a:p>
            </p:txBody>
          </p:sp>
        </mc:Fallback>
      </mc:AlternateContent>
      <p:sp>
        <p:nvSpPr>
          <p:cNvPr id="24" name="Line 21"/>
          <p:cNvSpPr>
            <a:spLocks noChangeShapeType="1"/>
          </p:cNvSpPr>
          <p:nvPr/>
        </p:nvSpPr>
        <p:spPr bwMode="auto">
          <a:xfrm>
            <a:off x="6335712" y="2663825"/>
            <a:ext cx="1338263" cy="0"/>
          </a:xfrm>
          <a:prstGeom prst="line">
            <a:avLst/>
          </a:prstGeom>
          <a:noFill/>
          <a:ln w="9525">
            <a:solidFill>
              <a:srgbClr val="000000"/>
            </a:solidFill>
            <a:round/>
            <a:headEnd/>
            <a:tailEnd type="triangle" w="med" len="med"/>
          </a:ln>
        </p:spPr>
        <p:txBody>
          <a:bodyPr/>
          <a:lstStyle/>
          <a:p>
            <a:endParaRPr lang="zh-CN" altLang="en-US"/>
          </a:p>
        </p:txBody>
      </p:sp>
      <mc:AlternateContent xmlns:mc="http://schemas.openxmlformats.org/markup-compatibility/2006" xmlns:a14="http://schemas.microsoft.com/office/drawing/2010/main">
        <mc:Choice Requires="a14">
          <p:sp>
            <p:nvSpPr>
              <p:cNvPr id="25" name="Text Box 22"/>
              <p:cNvSpPr txBox="1">
                <a:spLocks noChangeArrowheads="1"/>
              </p:cNvSpPr>
              <p:nvPr/>
            </p:nvSpPr>
            <p:spPr bwMode="auto">
              <a:xfrm>
                <a:off x="7673975" y="4783138"/>
                <a:ext cx="1071562" cy="603250"/>
              </a:xfrm>
              <a:prstGeom prst="rect">
                <a:avLst/>
              </a:prstGeom>
              <a:solidFill>
                <a:srgbClr val="FFFFFF"/>
              </a:solidFill>
              <a:ln w="9525">
                <a:solidFill>
                  <a:srgbClr val="000000"/>
                </a:solidFill>
                <a:miter lim="800000"/>
                <a:headEnd/>
                <a:tailEnd/>
              </a:ln>
            </p:spPr>
            <p:txBody>
              <a:bodyPr lIns="18000" tIns="10800" rIns="18000" bIns="10800"/>
              <a:lstStyle/>
              <a:p>
                <a:pPr algn="ctr"/>
                <a14:m>
                  <m:oMathPara xmlns:m="http://schemas.openxmlformats.org/officeDocument/2006/math">
                    <m:oMathParaPr>
                      <m:jc m:val="centerGroup"/>
                    </m:oMathParaPr>
                    <m:oMath xmlns:m="http://schemas.openxmlformats.org/officeDocument/2006/math">
                      <m:r>
                        <a:rPr kumimoji="1" lang="en-US" altLang="zh-CN" sz="2800" i="1" dirty="0" smtClean="0">
                          <a:latin typeface="Cambria Math"/>
                        </a:rPr>
                        <m:t>𝑦</m:t>
                      </m:r>
                      <m:r>
                        <a:rPr kumimoji="1" lang="en-US" altLang="zh-CN" sz="2800" i="1" baseline="30000" dirty="0">
                          <a:latin typeface="Cambria Math"/>
                        </a:rPr>
                        <m:t>𝑒</m:t>
                      </m:r>
                    </m:oMath>
                  </m:oMathPara>
                </a14:m>
                <a:endParaRPr kumimoji="1" lang="en-US" altLang="zh-CN" sz="2800" baseline="30000" dirty="0">
                  <a:latin typeface="Tahoma" pitchFamily="34" charset="0"/>
                </a:endParaRPr>
              </a:p>
            </p:txBody>
          </p:sp>
        </mc:Choice>
        <mc:Fallback xmlns="">
          <p:sp>
            <p:nvSpPr>
              <p:cNvPr id="25" name="Text Box 22"/>
              <p:cNvSpPr txBox="1">
                <a:spLocks noRot="1" noChangeAspect="1" noMove="1" noResize="1" noEditPoints="1" noAdjustHandles="1" noChangeArrowheads="1" noChangeShapeType="1" noTextEdit="1"/>
              </p:cNvSpPr>
              <p:nvPr/>
            </p:nvSpPr>
            <p:spPr bwMode="auto">
              <a:xfrm>
                <a:off x="7673975" y="4783138"/>
                <a:ext cx="1071562" cy="603250"/>
              </a:xfrm>
              <a:prstGeom prst="rect">
                <a:avLst/>
              </a:prstGeom>
              <a:blipFill rotWithShape="1">
                <a:blip r:embed="rId11" cstate="print"/>
                <a:stretch>
                  <a:fillRect/>
                </a:stretch>
              </a:blipFill>
              <a:ln w="9525">
                <a:solidFill>
                  <a:srgbClr val="000000"/>
                </a:solidFill>
                <a:miter lim="800000"/>
                <a:headEnd/>
                <a:tailEnd/>
              </a:ln>
            </p:spPr>
            <p:txBody>
              <a:bodyPr/>
              <a:lstStyle/>
              <a:p>
                <a:r>
                  <a:rPr lang="zh-CN" altLang="en-US">
                    <a:noFill/>
                  </a:rPr>
                  <a:t> </a:t>
                </a:r>
              </a:p>
            </p:txBody>
          </p:sp>
        </mc:Fallback>
      </mc:AlternateContent>
      <p:sp>
        <p:nvSpPr>
          <p:cNvPr id="26" name="Line 23"/>
          <p:cNvSpPr>
            <a:spLocks noChangeShapeType="1"/>
          </p:cNvSpPr>
          <p:nvPr/>
        </p:nvSpPr>
        <p:spPr bwMode="auto">
          <a:xfrm flipV="1">
            <a:off x="8210550" y="4175125"/>
            <a:ext cx="0" cy="608013"/>
          </a:xfrm>
          <a:prstGeom prst="line">
            <a:avLst/>
          </a:prstGeom>
          <a:noFill/>
          <a:ln w="9525">
            <a:solidFill>
              <a:srgbClr val="000000"/>
            </a:solidFill>
            <a:round/>
            <a:headEnd/>
            <a:tailEnd type="triangle" w="med" len="med"/>
          </a:ln>
        </p:spPr>
        <p:txBody>
          <a:bodyPr/>
          <a:lstStyle/>
          <a:p>
            <a:endParaRPr lang="zh-CN" altLang="en-US"/>
          </a:p>
        </p:txBody>
      </p:sp>
      <p:sp>
        <p:nvSpPr>
          <p:cNvPr id="3" name="TextBox 2"/>
          <p:cNvSpPr txBox="1"/>
          <p:nvPr/>
        </p:nvSpPr>
        <p:spPr>
          <a:xfrm>
            <a:off x="762000" y="5775827"/>
            <a:ext cx="7632701" cy="400110"/>
          </a:xfrm>
          <a:prstGeom prst="rect">
            <a:avLst/>
          </a:prstGeom>
          <a:noFill/>
        </p:spPr>
        <p:txBody>
          <a:bodyPr wrap="square" rtlCol="0">
            <a:spAutoFit/>
          </a:bodyPr>
          <a:lstStyle/>
          <a:p>
            <a:pPr algn="ctr"/>
            <a:r>
              <a:rPr lang="en-US" altLang="zh-CN" sz="2000" b="1" dirty="0" smtClean="0">
                <a:solidFill>
                  <a:srgbClr val="FF0000"/>
                </a:solidFill>
                <a:latin typeface="Comic Sans MS" pitchFamily="66" charset="0"/>
              </a:rPr>
              <a:t>Problem: </a:t>
            </a:r>
            <a:r>
              <a:rPr lang="zh-CN" altLang="en-US" sz="2000" b="1" dirty="0" smtClean="0">
                <a:latin typeface="华文隶书" pitchFamily="2" charset="-122"/>
                <a:ea typeface="华文隶书" pitchFamily="2" charset="-122"/>
              </a:rPr>
              <a:t>为什么对消息的</a:t>
            </a:r>
            <a:r>
              <a:rPr lang="en-US" altLang="zh-CN" sz="2000" b="1" dirty="0" smtClean="0">
                <a:latin typeface="华文隶书" pitchFamily="2" charset="-122"/>
                <a:ea typeface="华文隶书" pitchFamily="2" charset="-122"/>
              </a:rPr>
              <a:t>Hash</a:t>
            </a:r>
            <a:r>
              <a:rPr lang="zh-CN" altLang="en-US" sz="2000" b="1" dirty="0" smtClean="0">
                <a:latin typeface="华文隶书" pitchFamily="2" charset="-122"/>
                <a:ea typeface="华文隶书" pitchFamily="2" charset="-122"/>
              </a:rPr>
              <a:t>函数值签名而不是直接对消息签名？</a:t>
            </a:r>
            <a:endParaRPr lang="zh-CN" altLang="en-US" sz="2000" b="1" dirty="0">
              <a:latin typeface="华文隶书" pitchFamily="2" charset="-122"/>
              <a:ea typeface="华文隶书"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a:t>
            </a:r>
            <a:r>
              <a:rPr lang="en-US" altLang="zh-CN" dirty="0" smtClean="0"/>
              <a:t>RSA</a:t>
            </a:r>
            <a:r>
              <a:rPr lang="zh-CN" altLang="en-US" dirty="0" smtClean="0"/>
              <a:t>签名的攻击</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828800"/>
                <a:ext cx="8229600" cy="4495800"/>
              </a:xfrm>
            </p:spPr>
            <p:txBody>
              <a:bodyPr/>
              <a:lstStyle/>
              <a:p>
                <a:r>
                  <a:rPr lang="zh-CN" altLang="en-US" b="1" dirty="0" smtClean="0">
                    <a:solidFill>
                      <a:srgbClr val="FF00FF"/>
                    </a:solidFill>
                  </a:rPr>
                  <a:t>假设</a:t>
                </a:r>
                <a:r>
                  <a:rPr lang="en-US" altLang="zh-CN" b="1" dirty="0" smtClean="0">
                    <a:solidFill>
                      <a:srgbClr val="FF00FF"/>
                    </a:solidFill>
                  </a:rPr>
                  <a:t>RSA</a:t>
                </a:r>
                <a:r>
                  <a:rPr lang="zh-CN" altLang="en-US" b="1" dirty="0" smtClean="0">
                    <a:solidFill>
                      <a:srgbClr val="FF00FF"/>
                    </a:solidFill>
                  </a:rPr>
                  <a:t>直接对消息进行签名</a:t>
                </a:r>
                <a:endParaRPr lang="en-US" altLang="zh-CN" b="1" dirty="0" smtClean="0">
                  <a:solidFill>
                    <a:srgbClr val="FF00FF"/>
                  </a:solidFill>
                </a:endParaRPr>
              </a:p>
              <a:p>
                <a:r>
                  <a:rPr lang="zh-CN" altLang="en-US" b="1" dirty="0" smtClean="0">
                    <a:solidFill>
                      <a:srgbClr val="C6062F"/>
                    </a:solidFill>
                  </a:rPr>
                  <a:t>一般攻击</a:t>
                </a:r>
                <a:r>
                  <a:rPr lang="zh-CN" altLang="en-US" dirty="0" smtClean="0"/>
                  <a:t>：攻击者任选一个数据</a:t>
                </a:r>
                <a14:m>
                  <m:oMath xmlns:m="http://schemas.openxmlformats.org/officeDocument/2006/math">
                    <m:r>
                      <a:rPr lang="en-US" altLang="zh-CN" i="1" dirty="0" smtClean="0">
                        <a:latin typeface="Cambria Math"/>
                      </a:rPr>
                      <m:t>𝑌</m:t>
                    </m:r>
                  </m:oMath>
                </a14:m>
                <a:r>
                  <a:rPr lang="zh-CN" altLang="en-US" dirty="0" smtClean="0"/>
                  <a:t>，用</a:t>
                </a:r>
                <a:r>
                  <a:rPr lang="en-US" altLang="zh-CN" dirty="0" smtClean="0"/>
                  <a:t>A</a:t>
                </a:r>
                <a:r>
                  <a:rPr lang="zh-CN" altLang="en-US" dirty="0" smtClean="0"/>
                  <a:t>的公钥计算</a:t>
                </a:r>
                <a14:m>
                  <m:oMath xmlns:m="http://schemas.openxmlformats.org/officeDocument/2006/math">
                    <m:r>
                      <a:rPr lang="en-US" altLang="zh-CN" i="1" dirty="0" smtClean="0">
                        <a:latin typeface="Cambria Math"/>
                      </a:rPr>
                      <m:t>𝑋</m:t>
                    </m:r>
                    <m:r>
                      <a:rPr lang="zh-CN" altLang="en-US" i="1" dirty="0" smtClean="0">
                        <a:latin typeface="Cambria Math"/>
                      </a:rPr>
                      <m:t>＝</m:t>
                    </m:r>
                    <m:r>
                      <a:rPr lang="en-US" altLang="zh-CN" i="1" dirty="0" smtClean="0">
                        <a:latin typeface="Cambria Math"/>
                      </a:rPr>
                      <m:t>𝑌</m:t>
                    </m:r>
                    <m:r>
                      <a:rPr lang="en-US" altLang="zh-CN" i="1" baseline="30000" dirty="0" smtClean="0">
                        <a:latin typeface="Cambria Math"/>
                      </a:rPr>
                      <m:t>𝑒</m:t>
                    </m:r>
                    <m:r>
                      <a:rPr lang="en-US" altLang="zh-CN" i="1" dirty="0" smtClean="0">
                        <a:latin typeface="Cambria Math"/>
                      </a:rPr>
                      <m:t> </m:t>
                    </m:r>
                    <m:r>
                      <a:rPr lang="en-US" altLang="zh-CN" i="1" dirty="0" smtClean="0">
                        <a:latin typeface="Cambria Math"/>
                      </a:rPr>
                      <m:t>𝑚𝑜𝑑</m:t>
                    </m:r>
                    <m:r>
                      <a:rPr lang="en-US" altLang="zh-CN" i="1" dirty="0" smtClean="0">
                        <a:latin typeface="Cambria Math"/>
                      </a:rPr>
                      <m:t> </m:t>
                    </m:r>
                    <m:r>
                      <a:rPr lang="en-US" altLang="zh-CN" i="1" dirty="0" smtClean="0">
                        <a:latin typeface="Cambria Math"/>
                      </a:rPr>
                      <m:t>𝑛</m:t>
                    </m:r>
                  </m:oMath>
                </a14:m>
                <a:r>
                  <a:rPr lang="zh-CN" altLang="en-US" dirty="0" smtClean="0"/>
                  <a:t>，于是便可以用</a:t>
                </a:r>
                <a14:m>
                  <m:oMath xmlns:m="http://schemas.openxmlformats.org/officeDocument/2006/math">
                    <m:r>
                      <a:rPr lang="en-US" altLang="zh-CN" b="1" i="1" dirty="0" smtClean="0">
                        <a:solidFill>
                          <a:srgbClr val="FF0000"/>
                        </a:solidFill>
                        <a:latin typeface="Cambria Math"/>
                      </a:rPr>
                      <m:t>𝒀</m:t>
                    </m:r>
                  </m:oMath>
                </a14:m>
                <a:r>
                  <a:rPr lang="zh-CN" altLang="en-US" b="1" dirty="0" smtClean="0">
                    <a:solidFill>
                      <a:srgbClr val="FF0000"/>
                    </a:solidFill>
                  </a:rPr>
                  <a:t>伪造</a:t>
                </a:r>
                <a:r>
                  <a:rPr lang="en-US" altLang="zh-CN" b="1" i="1" dirty="0" smtClean="0">
                    <a:solidFill>
                      <a:srgbClr val="FF0000"/>
                    </a:solidFill>
                  </a:rPr>
                  <a:t>A</a:t>
                </a:r>
                <a:r>
                  <a:rPr lang="zh-CN" altLang="en-US" b="1" dirty="0" smtClean="0">
                    <a:solidFill>
                      <a:srgbClr val="FF0000"/>
                    </a:solidFill>
                  </a:rPr>
                  <a:t>对消息</a:t>
                </a:r>
                <a14:m>
                  <m:oMath xmlns:m="http://schemas.openxmlformats.org/officeDocument/2006/math">
                    <m:r>
                      <a:rPr lang="en-US" altLang="zh-CN" b="1" i="1" dirty="0" smtClean="0">
                        <a:solidFill>
                          <a:srgbClr val="FF0000"/>
                        </a:solidFill>
                        <a:latin typeface="Cambria Math"/>
                      </a:rPr>
                      <m:t>𝑿</m:t>
                    </m:r>
                  </m:oMath>
                </a14:m>
                <a:r>
                  <a:rPr lang="zh-CN" altLang="en-US" b="1" dirty="0" smtClean="0">
                    <a:solidFill>
                      <a:srgbClr val="FF0000"/>
                    </a:solidFill>
                  </a:rPr>
                  <a:t>的签名</a:t>
                </a:r>
                <a:r>
                  <a:rPr lang="zh-CN" altLang="en-US" dirty="0" smtClean="0"/>
                  <a:t>，因为    </a:t>
                </a:r>
                <a:endParaRPr lang="en-US" altLang="zh-CN" dirty="0" smtClean="0"/>
              </a:p>
              <a:p>
                <a:pPr algn="ctr">
                  <a:buNone/>
                </a:pPr>
                <a14:m>
                  <m:oMathPara xmlns:m="http://schemas.openxmlformats.org/officeDocument/2006/math">
                    <m:oMathParaPr>
                      <m:jc m:val="centerGroup"/>
                    </m:oMathParaPr>
                    <m:oMath xmlns:m="http://schemas.openxmlformats.org/officeDocument/2006/math">
                      <m:r>
                        <a:rPr lang="en-US" altLang="zh-CN" i="1" dirty="0" smtClean="0">
                          <a:latin typeface="Cambria Math"/>
                        </a:rPr>
                        <m:t>𝑌</m:t>
                      </m:r>
                      <m:r>
                        <a:rPr lang="en-US" altLang="zh-CN" i="1" dirty="0" smtClean="0">
                          <a:latin typeface="Cambria Math"/>
                        </a:rPr>
                        <m:t>=</m:t>
                      </m:r>
                      <m:r>
                        <a:rPr lang="en-US" altLang="zh-CN" i="1" dirty="0" err="1" smtClean="0">
                          <a:latin typeface="Cambria Math"/>
                        </a:rPr>
                        <m:t>𝑋</m:t>
                      </m:r>
                      <m:r>
                        <a:rPr lang="en-US" altLang="zh-CN" i="1" baseline="30000" dirty="0" err="1" smtClean="0">
                          <a:latin typeface="Cambria Math"/>
                        </a:rPr>
                        <m:t>𝑑</m:t>
                      </m:r>
                      <m:r>
                        <a:rPr lang="en-US" altLang="zh-CN" i="1" baseline="30000" dirty="0" smtClean="0">
                          <a:latin typeface="Cambria Math"/>
                        </a:rPr>
                        <m:t> </m:t>
                      </m:r>
                      <m:r>
                        <a:rPr lang="en-US" altLang="zh-CN" i="1" dirty="0" smtClean="0">
                          <a:latin typeface="Cambria Math"/>
                        </a:rPr>
                        <m:t>𝑚𝑜𝑑</m:t>
                      </m:r>
                      <m:r>
                        <a:rPr lang="en-US" altLang="zh-CN" i="1" dirty="0" smtClean="0">
                          <a:latin typeface="Cambria Math"/>
                        </a:rPr>
                        <m:t> </m:t>
                      </m:r>
                      <m:r>
                        <a:rPr lang="en-US" altLang="zh-CN" i="1" dirty="0" smtClean="0">
                          <a:latin typeface="Cambria Math"/>
                        </a:rPr>
                        <m:t>𝑛</m:t>
                      </m:r>
                    </m:oMath>
                  </m:oMathPara>
                </a14:m>
                <a:endParaRPr lang="en-US" altLang="zh-CN" dirty="0" smtClean="0"/>
              </a:p>
              <a:p>
                <a:pPr algn="ctr">
                  <a:buNone/>
                </a:pPr>
                <a:endParaRPr lang="en-US" altLang="zh-CN" dirty="0" smtClean="0"/>
              </a:p>
              <a:p>
                <a:pPr lvl="1"/>
                <a:r>
                  <a:rPr lang="zh-CN" altLang="en-US" sz="2600" dirty="0" smtClean="0"/>
                  <a:t>实际意义不大：伪造的消息</a:t>
                </a:r>
                <a14:m>
                  <m:oMath xmlns:m="http://schemas.openxmlformats.org/officeDocument/2006/math">
                    <m:r>
                      <a:rPr lang="en-US" altLang="zh-CN" sz="2600" i="1" dirty="0" smtClean="0">
                        <a:latin typeface="Cambria Math"/>
                      </a:rPr>
                      <m:t>𝑋</m:t>
                    </m:r>
                  </m:oMath>
                </a14:m>
                <a:r>
                  <a:rPr lang="zh-CN" altLang="en-US" sz="2600" dirty="0" smtClean="0"/>
                  <a:t>具有实际意义的概率很小</a:t>
                </a:r>
                <a:endParaRPr lang="en-US" altLang="zh-CN" sz="2600" dirty="0" smtClean="0"/>
              </a:p>
              <a:p>
                <a:pPr lvl="1"/>
                <a:r>
                  <a:rPr lang="en-US" altLang="zh-CN" sz="2600" b="1" dirty="0" smtClean="0">
                    <a:solidFill>
                      <a:srgbClr val="FF00FF"/>
                    </a:solidFill>
                  </a:rPr>
                  <a:t>Hash</a:t>
                </a:r>
                <a:r>
                  <a:rPr lang="zh-CN" altLang="en-US" sz="2600" b="1" dirty="0" smtClean="0">
                    <a:solidFill>
                      <a:srgbClr val="FF00FF"/>
                    </a:solidFill>
                  </a:rPr>
                  <a:t>函数</a:t>
                </a:r>
                <a:r>
                  <a:rPr lang="zh-CN" altLang="en-US" sz="2600" dirty="0" smtClean="0"/>
                  <a:t>可以抵御这种攻击</a:t>
                </a:r>
                <a:endParaRPr lang="en-US" altLang="zh-CN" sz="2600"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828800"/>
                <a:ext cx="8229600" cy="4495800"/>
              </a:xfrm>
              <a:blipFill rotWithShape="1">
                <a:blip r:embed="rId2" cstate="print"/>
                <a:stretch>
                  <a:fillRect l="-1259" t="-1762"/>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22</a:t>
            </a:fld>
            <a:endParaRPr lang="en-US" altLang="zh-C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76400"/>
                <a:ext cx="8229600" cy="4648200"/>
              </a:xfrm>
            </p:spPr>
            <p:txBody>
              <a:bodyPr/>
              <a:lstStyle/>
              <a:p>
                <a:pPr marL="514350" indent="-514350"/>
                <a:r>
                  <a:rPr lang="zh-CN" altLang="en-US" b="1" dirty="0" smtClean="0">
                    <a:solidFill>
                      <a:srgbClr val="C6062F"/>
                    </a:solidFill>
                  </a:rPr>
                  <a:t>利用已有签名进行攻击 </a:t>
                </a:r>
                <a:r>
                  <a:rPr lang="zh-CN" altLang="en-US" dirty="0" smtClean="0"/>
                  <a:t>：</a:t>
                </a:r>
                <a:r>
                  <a:rPr lang="zh-CN" altLang="en-US" dirty="0" smtClean="0">
                    <a:latin typeface="楷体_GB2312" pitchFamily="49" charset="-122"/>
                    <a:ea typeface="楷体_GB2312" pitchFamily="49" charset="-122"/>
                  </a:rPr>
                  <a:t>如果消息</a:t>
                </a:r>
                <a14:m>
                  <m:oMath xmlns:m="http://schemas.openxmlformats.org/officeDocument/2006/math">
                    <m:r>
                      <a:rPr lang="en-US" altLang="zh-CN" i="1" dirty="0" smtClean="0">
                        <a:latin typeface="Cambria Math"/>
                        <a:ea typeface="楷体_GB2312" pitchFamily="49" charset="-122"/>
                      </a:rPr>
                      <m:t>𝑀</m:t>
                    </m:r>
                    <m:r>
                      <a:rPr lang="en-US" altLang="zh-CN" i="1" baseline="-25000" dirty="0" smtClean="0">
                        <a:latin typeface="Cambria Math"/>
                        <a:ea typeface="楷体_GB2312" pitchFamily="49" charset="-122"/>
                      </a:rPr>
                      <m:t>1</m:t>
                    </m:r>
                    <m:r>
                      <a:rPr lang="zh-CN" altLang="en-US" i="1" dirty="0" smtClean="0">
                        <a:latin typeface="Cambria Math"/>
                        <a:ea typeface="楷体_GB2312" pitchFamily="49" charset="-122"/>
                      </a:rPr>
                      <m:t>、</m:t>
                    </m:r>
                    <m:r>
                      <a:rPr lang="en-US" altLang="zh-CN" i="1" dirty="0" smtClean="0">
                        <a:latin typeface="Cambria Math"/>
                        <a:ea typeface="楷体_GB2312" pitchFamily="49" charset="-122"/>
                      </a:rPr>
                      <m:t>𝑀</m:t>
                    </m:r>
                    <m:r>
                      <a:rPr lang="en-US" altLang="zh-CN" i="1" baseline="-25000" dirty="0" smtClean="0">
                        <a:latin typeface="Cambria Math"/>
                        <a:ea typeface="楷体_GB2312" pitchFamily="49" charset="-122"/>
                      </a:rPr>
                      <m:t>2</m:t>
                    </m:r>
                  </m:oMath>
                </a14:m>
                <a:r>
                  <a:rPr lang="zh-CN" altLang="en-US" dirty="0" smtClean="0">
                    <a:latin typeface="楷体_GB2312" pitchFamily="49" charset="-122"/>
                    <a:ea typeface="楷体_GB2312" pitchFamily="49" charset="-122"/>
                  </a:rPr>
                  <a:t>的签名分别是</a:t>
                </a:r>
                <a14:m>
                  <m:oMath xmlns:m="http://schemas.openxmlformats.org/officeDocument/2006/math">
                    <m:r>
                      <a:rPr lang="en-US" altLang="zh-CN" i="1" dirty="0" smtClean="0">
                        <a:latin typeface="Cambria Math"/>
                        <a:ea typeface="楷体_GB2312" pitchFamily="49" charset="-122"/>
                      </a:rPr>
                      <m:t>𝑆</m:t>
                    </m:r>
                    <m:r>
                      <a:rPr lang="en-US" altLang="zh-CN" i="1" baseline="-25000" dirty="0" smtClean="0">
                        <a:latin typeface="Cambria Math"/>
                        <a:ea typeface="楷体_GB2312" pitchFamily="49" charset="-122"/>
                      </a:rPr>
                      <m:t>1</m:t>
                    </m:r>
                    <m:r>
                      <a:rPr lang="zh-CN" altLang="en-US" i="1" dirty="0" smtClean="0">
                        <a:latin typeface="Cambria Math"/>
                        <a:ea typeface="楷体_GB2312" pitchFamily="49" charset="-122"/>
                      </a:rPr>
                      <m:t>和</m:t>
                    </m:r>
                    <m:r>
                      <a:rPr lang="en-US" altLang="zh-CN" i="1" dirty="0" smtClean="0">
                        <a:latin typeface="Cambria Math"/>
                        <a:ea typeface="楷体_GB2312" pitchFamily="49" charset="-122"/>
                      </a:rPr>
                      <m:t>𝑆</m:t>
                    </m:r>
                    <m:r>
                      <a:rPr lang="en-US" altLang="zh-CN" i="1" baseline="-25000" dirty="0" smtClean="0">
                        <a:latin typeface="Cambria Math"/>
                        <a:ea typeface="楷体_GB2312" pitchFamily="49" charset="-122"/>
                      </a:rPr>
                      <m:t>2</m:t>
                    </m:r>
                  </m:oMath>
                </a14:m>
                <a:r>
                  <a:rPr lang="zh-CN" altLang="en-US" dirty="0" smtClean="0">
                    <a:latin typeface="楷体_GB2312" pitchFamily="49" charset="-122"/>
                    <a:ea typeface="楷体_GB2312" pitchFamily="49" charset="-122"/>
                  </a:rPr>
                  <a:t>，则任何知道</a:t>
                </a:r>
                <a14:m>
                  <m:oMath xmlns:m="http://schemas.openxmlformats.org/officeDocument/2006/math">
                    <m:r>
                      <a:rPr lang="en-US" altLang="zh-CN" i="1" dirty="0" smtClean="0">
                        <a:latin typeface="Cambria Math"/>
                        <a:ea typeface="楷体_GB2312" pitchFamily="49" charset="-122"/>
                      </a:rPr>
                      <m:t>𝑀</m:t>
                    </m:r>
                    <m:r>
                      <a:rPr lang="en-US" altLang="zh-CN" i="1" baseline="-25000" dirty="0" smtClean="0">
                        <a:latin typeface="Cambria Math"/>
                        <a:ea typeface="楷体_GB2312" pitchFamily="49" charset="-122"/>
                      </a:rPr>
                      <m:t>1</m:t>
                    </m:r>
                    <m:r>
                      <a:rPr lang="zh-CN" altLang="en-US" i="1" dirty="0" smtClean="0">
                        <a:latin typeface="Cambria Math"/>
                        <a:ea typeface="楷体_GB2312" pitchFamily="49" charset="-122"/>
                      </a:rPr>
                      <m:t>，</m:t>
                    </m:r>
                    <m:r>
                      <a:rPr lang="en-US" altLang="zh-CN" i="1" dirty="0" smtClean="0">
                        <a:latin typeface="Cambria Math"/>
                        <a:ea typeface="楷体_GB2312" pitchFamily="49" charset="-122"/>
                      </a:rPr>
                      <m:t>𝑆</m:t>
                    </m:r>
                    <m:r>
                      <a:rPr lang="en-US" altLang="zh-CN" i="1" baseline="-25000" dirty="0" smtClean="0">
                        <a:latin typeface="Cambria Math"/>
                        <a:ea typeface="楷体_GB2312" pitchFamily="49" charset="-122"/>
                      </a:rPr>
                      <m:t>1</m:t>
                    </m:r>
                    <m:r>
                      <a:rPr lang="zh-CN" altLang="en-US" i="1" dirty="0" smtClean="0">
                        <a:latin typeface="Cambria Math"/>
                        <a:ea typeface="楷体_GB2312" pitchFamily="49" charset="-122"/>
                      </a:rPr>
                      <m:t>，</m:t>
                    </m:r>
                    <m:r>
                      <a:rPr lang="en-US" altLang="zh-CN" i="1" dirty="0" smtClean="0">
                        <a:latin typeface="Cambria Math"/>
                        <a:ea typeface="楷体_GB2312" pitchFamily="49" charset="-122"/>
                      </a:rPr>
                      <m:t>𝑀</m:t>
                    </m:r>
                    <m:r>
                      <a:rPr lang="en-US" altLang="zh-CN" i="1" baseline="-25000" dirty="0" smtClean="0">
                        <a:latin typeface="Cambria Math"/>
                        <a:ea typeface="楷体_GB2312" pitchFamily="49" charset="-122"/>
                      </a:rPr>
                      <m:t>2</m:t>
                    </m:r>
                    <m:r>
                      <a:rPr lang="zh-CN" altLang="en-US" i="1" dirty="0" smtClean="0">
                        <a:latin typeface="Cambria Math"/>
                        <a:ea typeface="楷体_GB2312" pitchFamily="49" charset="-122"/>
                      </a:rPr>
                      <m:t>，</m:t>
                    </m:r>
                    <m:r>
                      <a:rPr lang="en-US" altLang="zh-CN" i="1" dirty="0" smtClean="0">
                        <a:latin typeface="Cambria Math"/>
                        <a:ea typeface="楷体_GB2312" pitchFamily="49" charset="-122"/>
                      </a:rPr>
                      <m:t>𝑆</m:t>
                    </m:r>
                    <m:r>
                      <a:rPr lang="en-US" altLang="zh-CN" i="1" baseline="-25000" dirty="0" smtClean="0">
                        <a:latin typeface="Cambria Math"/>
                        <a:ea typeface="楷体_GB2312" pitchFamily="49" charset="-122"/>
                      </a:rPr>
                      <m:t>2</m:t>
                    </m:r>
                  </m:oMath>
                </a14:m>
                <a:r>
                  <a:rPr lang="zh-CN" altLang="en-US" dirty="0" smtClean="0">
                    <a:latin typeface="楷体_GB2312" pitchFamily="49" charset="-122"/>
                    <a:ea typeface="楷体_GB2312" pitchFamily="49" charset="-122"/>
                  </a:rPr>
                  <a:t>的人可以伪造对消息</a:t>
                </a:r>
                <a14:m>
                  <m:oMath xmlns:m="http://schemas.openxmlformats.org/officeDocument/2006/math">
                    <m:r>
                      <a:rPr lang="en-US" altLang="zh-CN" i="1" dirty="0" smtClean="0">
                        <a:latin typeface="Cambria Math"/>
                        <a:ea typeface="楷体_GB2312" pitchFamily="49" charset="-122"/>
                      </a:rPr>
                      <m:t>𝑀</m:t>
                    </m:r>
                    <m:r>
                      <a:rPr lang="en-US" altLang="zh-CN" i="1" baseline="-25000" dirty="0" smtClean="0">
                        <a:latin typeface="Cambria Math"/>
                        <a:ea typeface="楷体_GB2312" pitchFamily="49" charset="-122"/>
                      </a:rPr>
                      <m:t>1</m:t>
                    </m:r>
                    <m:r>
                      <a:rPr lang="en-US" altLang="zh-CN" i="1" dirty="0" smtClean="0">
                        <a:latin typeface="Cambria Math"/>
                        <a:ea typeface="楷体_GB2312" pitchFamily="49" charset="-122"/>
                      </a:rPr>
                      <m:t>𝑀</m:t>
                    </m:r>
                    <m:r>
                      <a:rPr lang="en-US" altLang="zh-CN" i="1" baseline="-25000" dirty="0" smtClean="0">
                        <a:latin typeface="Cambria Math"/>
                        <a:ea typeface="楷体_GB2312" pitchFamily="49" charset="-122"/>
                      </a:rPr>
                      <m:t>2</m:t>
                    </m:r>
                  </m:oMath>
                </a14:m>
                <a:r>
                  <a:rPr lang="zh-CN" altLang="en-US" dirty="0" smtClean="0">
                    <a:latin typeface="楷体_GB2312" pitchFamily="49" charset="-122"/>
                    <a:ea typeface="楷体_GB2312" pitchFamily="49" charset="-122"/>
                  </a:rPr>
                  <a:t>的签名</a:t>
                </a:r>
                <a14:m>
                  <m:oMath xmlns:m="http://schemas.openxmlformats.org/officeDocument/2006/math">
                    <m:r>
                      <a:rPr lang="en-US" altLang="zh-CN" i="1" dirty="0" smtClean="0">
                        <a:latin typeface="Cambria Math"/>
                        <a:ea typeface="楷体_GB2312" pitchFamily="49" charset="-122"/>
                      </a:rPr>
                      <m:t>𝑆</m:t>
                    </m:r>
                    <m:r>
                      <a:rPr lang="en-US" altLang="zh-CN" i="1" baseline="-25000" dirty="0" smtClean="0">
                        <a:latin typeface="Cambria Math"/>
                        <a:ea typeface="楷体_GB2312" pitchFamily="49" charset="-122"/>
                      </a:rPr>
                      <m:t>1</m:t>
                    </m:r>
                    <m:r>
                      <a:rPr lang="en-US" altLang="zh-CN" i="1" dirty="0" smtClean="0">
                        <a:latin typeface="Cambria Math"/>
                        <a:ea typeface="楷体_GB2312" pitchFamily="49" charset="-122"/>
                      </a:rPr>
                      <m:t>𝑆</m:t>
                    </m:r>
                    <m:r>
                      <a:rPr lang="en-US" altLang="zh-CN" i="1" baseline="-25000" dirty="0" smtClean="0">
                        <a:latin typeface="Cambria Math"/>
                        <a:ea typeface="楷体_GB2312" pitchFamily="49" charset="-122"/>
                      </a:rPr>
                      <m:t>2</m:t>
                    </m:r>
                  </m:oMath>
                </a14:m>
                <a:r>
                  <a:rPr lang="zh-CN" altLang="en-US" dirty="0" smtClean="0">
                    <a:latin typeface="楷体_GB2312" pitchFamily="49" charset="-122"/>
                    <a:ea typeface="楷体_GB2312" pitchFamily="49" charset="-122"/>
                  </a:rPr>
                  <a:t>，因为</a:t>
                </a:r>
                <a:endParaRPr lang="en-US" altLang="zh-CN" dirty="0" smtClean="0">
                  <a:latin typeface="楷体_GB2312" pitchFamily="49" charset="-122"/>
                  <a:ea typeface="楷体_GB2312" pitchFamily="49" charset="-122"/>
                </a:endParaRPr>
              </a:p>
              <a:p>
                <a:pPr marL="514350" indent="-514350"/>
                <a:endParaRPr lang="en-US" altLang="zh-CN" dirty="0" smtClean="0">
                  <a:latin typeface="楷体_GB2312" pitchFamily="49" charset="-122"/>
                  <a:ea typeface="楷体_GB2312" pitchFamily="49" charset="-122"/>
                </a:endParaRPr>
              </a:p>
              <a:p>
                <a:pPr marL="914400" lvl="1" indent="-514350">
                  <a:buNone/>
                </a:pPr>
                <a:r>
                  <a:rPr lang="en-US" altLang="zh-CN" sz="2800" dirty="0" smtClean="0">
                    <a:latin typeface="楷体_GB2312" pitchFamily="49" charset="-122"/>
                    <a:ea typeface="楷体_GB2312" pitchFamily="49" charset="-122"/>
                  </a:rPr>
                  <a:t>     </a:t>
                </a:r>
                <a:r>
                  <a:rPr lang="zh-CN" altLang="en-US" sz="2800" dirty="0" smtClean="0">
                    <a:latin typeface="楷体_GB2312" pitchFamily="49" charset="-122"/>
                    <a:ea typeface="楷体_GB2312" pitchFamily="49" charset="-122"/>
                  </a:rPr>
                  <a:t>    </a:t>
                </a:r>
                <a14:m>
                  <m:oMath xmlns:m="http://schemas.openxmlformats.org/officeDocument/2006/math">
                    <m:r>
                      <a:rPr lang="en-US" altLang="zh-CN" sz="2800" i="1" dirty="0" smtClean="0">
                        <a:solidFill>
                          <a:srgbClr val="FF0000"/>
                        </a:solidFill>
                        <a:latin typeface="Cambria Math"/>
                        <a:ea typeface="楷体_GB2312" pitchFamily="49" charset="-122"/>
                      </a:rPr>
                      <m:t>𝑆𝑖𝑔</m:t>
                    </m:r>
                    <m:r>
                      <a:rPr lang="en-US" altLang="zh-CN" sz="2800" i="1" dirty="0" smtClean="0">
                        <a:solidFill>
                          <a:srgbClr val="FF0000"/>
                        </a:solidFill>
                        <a:latin typeface="Cambria Math"/>
                        <a:ea typeface="楷体_GB2312" pitchFamily="49" charset="-122"/>
                      </a:rPr>
                      <m:t>(</m:t>
                    </m:r>
                    <m:r>
                      <a:rPr lang="en-US" altLang="zh-CN" sz="2800" i="1" dirty="0" smtClean="0">
                        <a:solidFill>
                          <a:srgbClr val="FF0000"/>
                        </a:solidFill>
                        <a:latin typeface="Cambria Math"/>
                        <a:ea typeface="楷体_GB2312" pitchFamily="49" charset="-122"/>
                      </a:rPr>
                      <m:t>𝑀</m:t>
                    </m:r>
                    <m:r>
                      <a:rPr lang="en-US" altLang="zh-CN" sz="2800" i="1" baseline="-25000" dirty="0" smtClean="0">
                        <a:solidFill>
                          <a:srgbClr val="FF0000"/>
                        </a:solidFill>
                        <a:latin typeface="Cambria Math"/>
                        <a:ea typeface="楷体_GB2312" pitchFamily="49" charset="-122"/>
                      </a:rPr>
                      <m:t>1</m:t>
                    </m:r>
                    <m:r>
                      <a:rPr lang="en-US" altLang="zh-CN" sz="2800" i="1" dirty="0" smtClean="0">
                        <a:solidFill>
                          <a:srgbClr val="FF0000"/>
                        </a:solidFill>
                        <a:latin typeface="Cambria Math"/>
                        <a:ea typeface="楷体_GB2312" pitchFamily="49" charset="-122"/>
                      </a:rPr>
                      <m:t>𝑀</m:t>
                    </m:r>
                    <m:r>
                      <a:rPr lang="en-US" altLang="zh-CN" sz="2800" i="1" baseline="-25000" dirty="0" smtClean="0">
                        <a:solidFill>
                          <a:srgbClr val="FF0000"/>
                        </a:solidFill>
                        <a:latin typeface="Cambria Math"/>
                        <a:ea typeface="楷体_GB2312" pitchFamily="49" charset="-122"/>
                      </a:rPr>
                      <m:t>2</m:t>
                    </m:r>
                    <m:r>
                      <a:rPr lang="en-US" altLang="zh-CN" sz="2800" i="1" dirty="0" smtClean="0">
                        <a:solidFill>
                          <a:srgbClr val="FF0000"/>
                        </a:solidFill>
                        <a:latin typeface="Cambria Math"/>
                        <a:ea typeface="楷体_GB2312" pitchFamily="49" charset="-122"/>
                      </a:rPr>
                      <m:t>) = </m:t>
                    </m:r>
                    <m:r>
                      <a:rPr lang="en-US" altLang="zh-CN" sz="2800" i="1" dirty="0" smtClean="0">
                        <a:solidFill>
                          <a:srgbClr val="FF0000"/>
                        </a:solidFill>
                        <a:latin typeface="Cambria Math"/>
                        <a:ea typeface="楷体_GB2312" pitchFamily="49" charset="-122"/>
                      </a:rPr>
                      <m:t>𝑆𝑖𝑔</m:t>
                    </m:r>
                    <m:r>
                      <a:rPr lang="en-US" altLang="zh-CN" sz="2800" i="1" dirty="0" smtClean="0">
                        <a:solidFill>
                          <a:srgbClr val="FF0000"/>
                        </a:solidFill>
                        <a:latin typeface="Cambria Math"/>
                        <a:ea typeface="楷体_GB2312" pitchFamily="49" charset="-122"/>
                      </a:rPr>
                      <m:t>(</m:t>
                    </m:r>
                    <m:r>
                      <a:rPr lang="en-US" altLang="zh-CN" sz="2800" i="1" dirty="0" smtClean="0">
                        <a:solidFill>
                          <a:srgbClr val="FF0000"/>
                        </a:solidFill>
                        <a:latin typeface="Cambria Math"/>
                        <a:ea typeface="楷体_GB2312" pitchFamily="49" charset="-122"/>
                      </a:rPr>
                      <m:t>𝑀</m:t>
                    </m:r>
                    <m:r>
                      <a:rPr lang="en-US" altLang="zh-CN" sz="2800" i="1" baseline="-25000" dirty="0" smtClean="0">
                        <a:solidFill>
                          <a:srgbClr val="FF0000"/>
                        </a:solidFill>
                        <a:latin typeface="Cambria Math"/>
                        <a:ea typeface="楷体_GB2312" pitchFamily="49" charset="-122"/>
                      </a:rPr>
                      <m:t>1</m:t>
                    </m:r>
                    <m:r>
                      <a:rPr lang="en-US" altLang="zh-CN" sz="2800" i="1" dirty="0" smtClean="0">
                        <a:solidFill>
                          <a:srgbClr val="FF0000"/>
                        </a:solidFill>
                        <a:latin typeface="Cambria Math"/>
                        <a:ea typeface="楷体_GB2312" pitchFamily="49" charset="-122"/>
                      </a:rPr>
                      <m:t>)</m:t>
                    </m:r>
                    <m:r>
                      <a:rPr lang="en-US" altLang="zh-CN" sz="2800" i="1" dirty="0" smtClean="0">
                        <a:solidFill>
                          <a:srgbClr val="FF0000"/>
                        </a:solidFill>
                        <a:latin typeface="Cambria Math"/>
                        <a:ea typeface="楷体_GB2312" pitchFamily="49" charset="-122"/>
                      </a:rPr>
                      <m:t>𝑆𝑖𝑔</m:t>
                    </m:r>
                    <m:r>
                      <a:rPr lang="en-US" altLang="zh-CN" sz="2800" i="1" dirty="0" smtClean="0">
                        <a:solidFill>
                          <a:srgbClr val="FF0000"/>
                        </a:solidFill>
                        <a:latin typeface="Cambria Math"/>
                        <a:ea typeface="楷体_GB2312" pitchFamily="49" charset="-122"/>
                      </a:rPr>
                      <m:t>(</m:t>
                    </m:r>
                    <m:r>
                      <a:rPr lang="en-US" altLang="zh-CN" sz="2800" i="1" dirty="0" smtClean="0">
                        <a:solidFill>
                          <a:srgbClr val="FF0000"/>
                        </a:solidFill>
                        <a:latin typeface="Cambria Math"/>
                        <a:ea typeface="楷体_GB2312" pitchFamily="49" charset="-122"/>
                      </a:rPr>
                      <m:t>𝑀</m:t>
                    </m:r>
                    <m:r>
                      <a:rPr lang="en-US" altLang="zh-CN" sz="2800" i="1" baseline="-25000" dirty="0" smtClean="0">
                        <a:solidFill>
                          <a:srgbClr val="FF0000"/>
                        </a:solidFill>
                        <a:latin typeface="Cambria Math"/>
                        <a:ea typeface="楷体_GB2312" pitchFamily="49" charset="-122"/>
                      </a:rPr>
                      <m:t>2</m:t>
                    </m:r>
                    <m:r>
                      <a:rPr lang="en-US" altLang="zh-CN" sz="2800" i="1" dirty="0" smtClean="0">
                        <a:solidFill>
                          <a:srgbClr val="FF0000"/>
                        </a:solidFill>
                        <a:latin typeface="Cambria Math"/>
                        <a:ea typeface="楷体_GB2312" pitchFamily="49" charset="-122"/>
                      </a:rPr>
                      <m:t>)</m:t>
                    </m:r>
                  </m:oMath>
                </a14:m>
                <a:endParaRPr lang="en-US" altLang="zh-CN" sz="2800" dirty="0" smtClean="0">
                  <a:solidFill>
                    <a:srgbClr val="FF0000"/>
                  </a:solidFill>
                  <a:latin typeface="楷体_GB2312" pitchFamily="49" charset="-122"/>
                  <a:ea typeface="楷体_GB2312" pitchFamily="49" charset="-122"/>
                </a:endParaRPr>
              </a:p>
              <a:p>
                <a:pPr marL="914400" lvl="1" indent="-514350">
                  <a:buNone/>
                </a:pPr>
                <a:endParaRPr lang="en-US" altLang="zh-CN" dirty="0" smtClean="0">
                  <a:solidFill>
                    <a:srgbClr val="FF0000"/>
                  </a:solidFill>
                  <a:latin typeface="楷体_GB2312" pitchFamily="49" charset="-122"/>
                  <a:ea typeface="楷体_GB2312" pitchFamily="49" charset="-122"/>
                </a:endParaRPr>
              </a:p>
              <a:p>
                <a:pPr lvl="1">
                  <a:lnSpc>
                    <a:spcPct val="90000"/>
                  </a:lnSpc>
                </a:pPr>
                <a:r>
                  <a:rPr lang="zh-CN" altLang="da-DK" sz="2600" dirty="0" smtClean="0"/>
                  <a:t> </a:t>
                </a:r>
                <a:r>
                  <a:rPr lang="en-US" altLang="zh-CN" sz="2600" dirty="0" smtClean="0">
                    <a:solidFill>
                      <a:srgbClr val="FF0000"/>
                    </a:solidFill>
                    <a:latin typeface="Comic Sans MS" pitchFamily="66" charset="0"/>
                  </a:rPr>
                  <a:t>Remark</a:t>
                </a:r>
                <a:r>
                  <a:rPr lang="zh-CN" altLang="en-US" sz="2600" dirty="0" smtClean="0"/>
                  <a:t>：</a:t>
                </a:r>
                <a:r>
                  <a:rPr lang="zh-CN" altLang="da-DK" sz="2600" b="1" dirty="0" smtClean="0">
                    <a:solidFill>
                      <a:srgbClr val="FF00FF"/>
                    </a:solidFill>
                  </a:rPr>
                  <a:t>用户不要轻易对其他</a:t>
                </a:r>
                <a:r>
                  <a:rPr lang="zh-CN" altLang="en-US" sz="2600" b="1" dirty="0" smtClean="0">
                    <a:solidFill>
                      <a:srgbClr val="FF00FF"/>
                    </a:solidFill>
                  </a:rPr>
                  <a:t>用户</a:t>
                </a:r>
                <a:r>
                  <a:rPr lang="zh-CN" altLang="da-DK" sz="2600" b="1" dirty="0" smtClean="0">
                    <a:solidFill>
                      <a:srgbClr val="FF00FF"/>
                    </a:solidFill>
                  </a:rPr>
                  <a:t>提供的随机数据进行签名</a:t>
                </a:r>
                <a:endParaRPr lang="en-US" altLang="zh-CN" sz="2600" b="1" dirty="0" smtClean="0">
                  <a:solidFill>
                    <a:srgbClr val="FF00FF"/>
                  </a:solidFill>
                </a:endParaRPr>
              </a:p>
              <a:p>
                <a:pPr lvl="1">
                  <a:lnSpc>
                    <a:spcPct val="90000"/>
                  </a:lnSpc>
                </a:pPr>
                <a:endParaRPr lang="en-US" altLang="zh-CN" sz="2600" b="1" dirty="0" smtClean="0">
                  <a:solidFill>
                    <a:srgbClr val="FF00FF"/>
                  </a:solidFill>
                </a:endParaRPr>
              </a:p>
              <a:p>
                <a:pPr lvl="1">
                  <a:lnSpc>
                    <a:spcPct val="90000"/>
                  </a:lnSpc>
                </a:pPr>
                <a:r>
                  <a:rPr lang="zh-CN" altLang="da-DK" sz="2600" dirty="0" smtClean="0"/>
                  <a:t>更有效的方法</a:t>
                </a:r>
                <a:r>
                  <a:rPr lang="zh-CN" altLang="en-US" sz="2600" dirty="0" smtClean="0"/>
                  <a:t>：</a:t>
                </a:r>
                <a:r>
                  <a:rPr lang="zh-CN" altLang="da-DK" sz="2600" b="1" dirty="0" smtClean="0">
                    <a:solidFill>
                      <a:srgbClr val="C6062F"/>
                    </a:solidFill>
                  </a:rPr>
                  <a:t>对数据的</a:t>
                </a:r>
                <a:r>
                  <a:rPr lang="en-US" altLang="zh-CN" sz="2600" b="1" dirty="0" smtClean="0">
                    <a:solidFill>
                      <a:srgbClr val="C6062F"/>
                    </a:solidFill>
                  </a:rPr>
                  <a:t>Hash</a:t>
                </a:r>
                <a:r>
                  <a:rPr lang="zh-CN" altLang="en-US" sz="2600" b="1" dirty="0" smtClean="0">
                    <a:solidFill>
                      <a:srgbClr val="C6062F"/>
                    </a:solidFill>
                  </a:rPr>
                  <a:t>值签名</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76400"/>
                <a:ext cx="8229600" cy="4648200"/>
              </a:xfrm>
              <a:blipFill rotWithShape="1">
                <a:blip r:embed="rId2" cstate="print"/>
                <a:stretch>
                  <a:fillRect l="-1259" t="-1704" r="-96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23</a:t>
            </a:fld>
            <a:endParaRPr lang="en-US" altLang="zh-CN" dirty="0"/>
          </a:p>
        </p:txBody>
      </p:sp>
      <p:sp>
        <p:nvSpPr>
          <p:cNvPr id="7" name="标题 1"/>
          <p:cNvSpPr>
            <a:spLocks noGrp="1"/>
          </p:cNvSpPr>
          <p:nvPr>
            <p:ph type="title"/>
          </p:nvPr>
        </p:nvSpPr>
        <p:spPr/>
        <p:txBody>
          <a:bodyPr/>
          <a:lstStyle/>
          <a:p>
            <a:r>
              <a:rPr lang="zh-CN" altLang="en-US" dirty="0" smtClean="0"/>
              <a:t>对</a:t>
            </a:r>
            <a:r>
              <a:rPr lang="en-US" altLang="zh-CN" dirty="0" smtClean="0"/>
              <a:t>RSA</a:t>
            </a:r>
            <a:r>
              <a:rPr lang="zh-CN" altLang="en-US" dirty="0" smtClean="0"/>
              <a:t>签名的攻击</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524000"/>
                <a:ext cx="8229600" cy="4800600"/>
              </a:xfrm>
            </p:spPr>
            <p:txBody>
              <a:bodyPr/>
              <a:lstStyle/>
              <a:p>
                <a:pPr>
                  <a:lnSpc>
                    <a:spcPct val="80000"/>
                  </a:lnSpc>
                </a:pPr>
                <a:r>
                  <a:rPr lang="zh-CN" altLang="en-US" b="1" dirty="0" smtClean="0">
                    <a:solidFill>
                      <a:srgbClr val="C6062F"/>
                    </a:solidFill>
                  </a:rPr>
                  <a:t>利用签名获得明文</a:t>
                </a:r>
                <a:r>
                  <a:rPr lang="zh-CN" altLang="en-US" dirty="0" smtClean="0"/>
                  <a:t>：</a:t>
                </a:r>
                <a:endParaRPr lang="en-US" altLang="zh-CN" dirty="0" smtClean="0"/>
              </a:p>
              <a:p>
                <a:pPr lvl="1">
                  <a:lnSpc>
                    <a:spcPct val="80000"/>
                  </a:lnSpc>
                </a:pPr>
                <a:r>
                  <a:rPr lang="zh-CN" altLang="en-US" sz="2600" dirty="0" smtClean="0"/>
                  <a:t>攻击者截获密文</a:t>
                </a:r>
                <a14:m>
                  <m:oMath xmlns:m="http://schemas.openxmlformats.org/officeDocument/2006/math">
                    <m:r>
                      <a:rPr lang="en-US" altLang="zh-CN" sz="2600" i="1" dirty="0" smtClean="0">
                        <a:latin typeface="Cambria Math"/>
                      </a:rPr>
                      <m:t>𝐶</m:t>
                    </m:r>
                    <m:r>
                      <a:rPr lang="zh-CN" altLang="en-US" sz="2600" i="1" dirty="0" smtClean="0">
                        <a:latin typeface="Cambria Math"/>
                      </a:rPr>
                      <m:t>＝</m:t>
                    </m:r>
                    <m:r>
                      <a:rPr lang="en-US" altLang="zh-CN" sz="2600" i="1" dirty="0" smtClean="0">
                        <a:latin typeface="Cambria Math"/>
                      </a:rPr>
                      <m:t>𝑀</m:t>
                    </m:r>
                    <m:r>
                      <a:rPr lang="en-US" altLang="zh-CN" sz="2600" i="1" baseline="30000" dirty="0" smtClean="0">
                        <a:latin typeface="Cambria Math"/>
                      </a:rPr>
                      <m:t>𝑒</m:t>
                    </m:r>
                    <m:r>
                      <a:rPr lang="en-US" altLang="zh-CN" sz="2600" i="1" baseline="30000" dirty="0" smtClean="0">
                        <a:latin typeface="Cambria Math"/>
                      </a:rPr>
                      <m:t> </m:t>
                    </m:r>
                    <m:r>
                      <a:rPr lang="en-US" altLang="zh-CN" sz="2600" i="1" dirty="0" smtClean="0">
                        <a:latin typeface="Cambria Math"/>
                      </a:rPr>
                      <m:t>𝑚𝑜𝑑</m:t>
                    </m:r>
                    <m:r>
                      <a:rPr lang="en-US" altLang="zh-CN" sz="2600" i="1" dirty="0" smtClean="0">
                        <a:latin typeface="Cambria Math"/>
                      </a:rPr>
                      <m:t> </m:t>
                    </m:r>
                    <m:r>
                      <a:rPr lang="en-US" altLang="zh-CN" sz="2600" i="1" dirty="0" smtClean="0">
                        <a:latin typeface="Cambria Math"/>
                      </a:rPr>
                      <m:t>𝑛</m:t>
                    </m:r>
                    <m:r>
                      <a:rPr lang="zh-CN" altLang="en-US" sz="2600" b="0" i="1" dirty="0" smtClean="0">
                        <a:latin typeface="Cambria Math"/>
                      </a:rPr>
                      <m:t>，</m:t>
                    </m:r>
                  </m:oMath>
                </a14:m>
                <a:r>
                  <a:rPr lang="zh-CN" altLang="en-US" sz="2600" dirty="0" smtClean="0"/>
                  <a:t>选择随机数</a:t>
                </a:r>
                <a14:m>
                  <m:oMath xmlns:m="http://schemas.openxmlformats.org/officeDocument/2006/math">
                    <m:r>
                      <a:rPr lang="en-US" altLang="zh-CN" sz="2600" i="1" dirty="0" smtClean="0">
                        <a:latin typeface="Cambria Math"/>
                      </a:rPr>
                      <m:t>𝑟</m:t>
                    </m:r>
                  </m:oMath>
                </a14:m>
                <a:r>
                  <a:rPr lang="zh-CN" altLang="en-US" sz="2600" dirty="0" smtClean="0"/>
                  <a:t>，并计算</a:t>
                </a:r>
                <a:endParaRPr lang="zh-CN" altLang="da-DK" sz="2600" i="1" dirty="0" smtClean="0"/>
              </a:p>
              <a:p>
                <a:pPr lvl="1" algn="ctr">
                  <a:lnSpc>
                    <a:spcPct val="80000"/>
                  </a:lnSpc>
                  <a:buNone/>
                </a:pPr>
                <a14:m>
                  <m:oMathPara xmlns:m="http://schemas.openxmlformats.org/officeDocument/2006/math">
                    <m:oMathParaPr>
                      <m:jc m:val="centerGroup"/>
                    </m:oMathParaPr>
                    <m:oMath xmlns:m="http://schemas.openxmlformats.org/officeDocument/2006/math">
                      <m:r>
                        <a:rPr lang="da-DK" altLang="zh-CN" sz="2600" i="1" dirty="0" smtClean="0">
                          <a:latin typeface="Cambria Math"/>
                        </a:rPr>
                        <m:t>𝑥</m:t>
                      </m:r>
                      <m:r>
                        <a:rPr lang="zh-CN" altLang="da-DK" sz="2600" i="1" dirty="0" smtClean="0">
                          <a:latin typeface="Cambria Math"/>
                        </a:rPr>
                        <m:t>＝</m:t>
                      </m:r>
                      <m:r>
                        <a:rPr lang="da-DK" altLang="zh-CN" sz="2600" i="1" dirty="0" smtClean="0">
                          <a:latin typeface="Cambria Math"/>
                        </a:rPr>
                        <m:t>𝑟</m:t>
                      </m:r>
                      <m:r>
                        <a:rPr lang="da-DK" altLang="zh-CN" sz="2600" i="1" baseline="30000" dirty="0" smtClean="0">
                          <a:latin typeface="Cambria Math"/>
                        </a:rPr>
                        <m:t>𝑒</m:t>
                      </m:r>
                      <m:r>
                        <a:rPr lang="da-DK" altLang="zh-CN" sz="2600" i="1" dirty="0" smtClean="0">
                          <a:latin typeface="Cambria Math"/>
                        </a:rPr>
                        <m:t> </m:t>
                      </m:r>
                      <m:r>
                        <a:rPr lang="da-DK" altLang="zh-CN" sz="2600" i="1" dirty="0" smtClean="0">
                          <a:latin typeface="Cambria Math"/>
                        </a:rPr>
                        <m:t>𝑚𝑜𝑑</m:t>
                      </m:r>
                      <m:r>
                        <a:rPr lang="da-DK" altLang="zh-CN" sz="2600" i="1" dirty="0" smtClean="0">
                          <a:latin typeface="Cambria Math"/>
                        </a:rPr>
                        <m:t> </m:t>
                      </m:r>
                      <m:r>
                        <a:rPr lang="da-DK" altLang="zh-CN" sz="2600" i="1" dirty="0" smtClean="0">
                          <a:latin typeface="Cambria Math"/>
                        </a:rPr>
                        <m:t>𝑛</m:t>
                      </m:r>
                      <m:r>
                        <a:rPr lang="zh-CN" altLang="en-US" sz="2600" i="1" dirty="0" smtClean="0">
                          <a:latin typeface="Cambria Math"/>
                        </a:rPr>
                        <m:t>；</m:t>
                      </m:r>
                      <m:r>
                        <a:rPr lang="da-DK" altLang="zh-CN" sz="2600" i="1" dirty="0" smtClean="0">
                          <a:latin typeface="Cambria Math"/>
                        </a:rPr>
                        <m:t>𝑦</m:t>
                      </m:r>
                      <m:r>
                        <a:rPr lang="zh-CN" altLang="da-DK" sz="2600" i="1" dirty="0" smtClean="0">
                          <a:latin typeface="Cambria Math"/>
                        </a:rPr>
                        <m:t>＝</m:t>
                      </m:r>
                      <m:r>
                        <a:rPr lang="da-DK" altLang="zh-CN" sz="2600" i="1" dirty="0" smtClean="0">
                          <a:latin typeface="Cambria Math"/>
                        </a:rPr>
                        <m:t>𝑥</m:t>
                      </m:r>
                      <m:r>
                        <a:rPr lang="da-DK" altLang="zh-CN" sz="2600" i="1" dirty="0" smtClean="0">
                          <a:latin typeface="Cambria Math"/>
                          <a:ea typeface="Cambria Math"/>
                        </a:rPr>
                        <m:t>∙</m:t>
                      </m:r>
                      <m:r>
                        <a:rPr lang="da-DK" altLang="zh-CN" sz="2600" i="1" dirty="0" smtClean="0">
                          <a:latin typeface="Cambria Math"/>
                        </a:rPr>
                        <m:t>𝐶</m:t>
                      </m:r>
                      <m:r>
                        <a:rPr lang="da-DK" altLang="zh-CN" sz="2600" i="1" dirty="0" smtClean="0">
                          <a:latin typeface="Cambria Math"/>
                        </a:rPr>
                        <m:t> </m:t>
                      </m:r>
                      <m:r>
                        <a:rPr lang="da-DK" altLang="zh-CN" sz="2600" i="1" dirty="0" smtClean="0">
                          <a:latin typeface="Cambria Math"/>
                        </a:rPr>
                        <m:t>𝑚𝑜𝑑</m:t>
                      </m:r>
                      <m:r>
                        <a:rPr lang="da-DK" altLang="zh-CN" sz="2600" i="1" dirty="0" smtClean="0">
                          <a:latin typeface="Cambria Math"/>
                        </a:rPr>
                        <m:t> </m:t>
                      </m:r>
                      <m:r>
                        <a:rPr lang="da-DK" altLang="zh-CN" sz="2600" i="1" dirty="0" smtClean="0">
                          <a:latin typeface="Cambria Math"/>
                        </a:rPr>
                        <m:t>𝑛</m:t>
                      </m:r>
                      <m:r>
                        <a:rPr lang="zh-CN" altLang="en-US" sz="2600" i="1" dirty="0" smtClean="0">
                          <a:latin typeface="Cambria Math"/>
                        </a:rPr>
                        <m:t>；</m:t>
                      </m:r>
                    </m:oMath>
                  </m:oMathPara>
                </a14:m>
                <a:endParaRPr lang="zh-CN" altLang="de-DE" sz="2600" dirty="0" smtClean="0"/>
              </a:p>
              <a:p>
                <a:pPr lvl="1">
                  <a:lnSpc>
                    <a:spcPct val="80000"/>
                  </a:lnSpc>
                  <a:buNone/>
                </a:pPr>
                <a:r>
                  <a:rPr lang="zh-CN" altLang="da-DK" sz="2600" dirty="0" smtClean="0"/>
                  <a:t>   然后攻击者设法让发送者对</a:t>
                </a:r>
                <a14:m>
                  <m:oMath xmlns:m="http://schemas.openxmlformats.org/officeDocument/2006/math">
                    <m:r>
                      <a:rPr lang="en-US" altLang="zh-CN" sz="2600" i="1" dirty="0" smtClean="0">
                        <a:latin typeface="Cambria Math"/>
                      </a:rPr>
                      <m:t>𝑦</m:t>
                    </m:r>
                  </m:oMath>
                </a14:m>
                <a:r>
                  <a:rPr lang="zh-CN" altLang="en-US" sz="2600" dirty="0" smtClean="0"/>
                  <a:t>签名，获得：</a:t>
                </a:r>
                <a:endParaRPr lang="zh-CN" altLang="en-US" sz="2600" i="1" dirty="0" smtClean="0"/>
              </a:p>
              <a:p>
                <a:pPr lvl="1" algn="ctr">
                  <a:lnSpc>
                    <a:spcPct val="80000"/>
                  </a:lnSpc>
                  <a:buNone/>
                </a:pPr>
                <a14:m>
                  <m:oMathPara xmlns:m="http://schemas.openxmlformats.org/officeDocument/2006/math">
                    <m:oMathParaPr>
                      <m:jc m:val="centerGroup"/>
                    </m:oMathParaPr>
                    <m:oMath xmlns:m="http://schemas.openxmlformats.org/officeDocument/2006/math">
                      <m:r>
                        <a:rPr lang="en-US" altLang="zh-CN" sz="2600" i="1" dirty="0" smtClean="0">
                          <a:latin typeface="Cambria Math"/>
                        </a:rPr>
                        <m:t>𝑆</m:t>
                      </m:r>
                      <m:r>
                        <a:rPr lang="zh-CN" altLang="en-US" sz="2600" i="1" dirty="0" smtClean="0">
                          <a:latin typeface="Cambria Math"/>
                        </a:rPr>
                        <m:t>＝</m:t>
                      </m:r>
                      <m:sSup>
                        <m:sSupPr>
                          <m:ctrlPr>
                            <a:rPr lang="en-US" altLang="zh-CN" sz="2600" i="1" dirty="0" smtClean="0">
                              <a:latin typeface="Cambria Math"/>
                            </a:rPr>
                          </m:ctrlPr>
                        </m:sSupPr>
                        <m:e>
                          <m:r>
                            <a:rPr lang="en-US" altLang="zh-CN" sz="2600" b="0" i="1" dirty="0" smtClean="0">
                              <a:latin typeface="Cambria Math"/>
                            </a:rPr>
                            <m:t>𝑦</m:t>
                          </m:r>
                        </m:e>
                        <m:sup>
                          <m:r>
                            <a:rPr lang="en-US" altLang="zh-CN" sz="2600" b="0" i="1" dirty="0" smtClean="0">
                              <a:latin typeface="Cambria Math"/>
                            </a:rPr>
                            <m:t>𝑑</m:t>
                          </m:r>
                        </m:sup>
                      </m:sSup>
                      <m:r>
                        <a:rPr lang="en-US" altLang="zh-CN" sz="2600" b="0" i="1" baseline="30000" dirty="0" smtClean="0">
                          <a:latin typeface="Cambria Math"/>
                        </a:rPr>
                        <m:t> </m:t>
                      </m:r>
                      <m:r>
                        <a:rPr lang="en-US" altLang="zh-CN" sz="2600" i="1" dirty="0" smtClean="0">
                          <a:latin typeface="Cambria Math"/>
                        </a:rPr>
                        <m:t>𝑚𝑜𝑑</m:t>
                      </m:r>
                      <m:r>
                        <a:rPr lang="en-US" altLang="zh-CN" sz="2600" i="1" dirty="0" smtClean="0">
                          <a:latin typeface="Cambria Math"/>
                        </a:rPr>
                        <m:t> </m:t>
                      </m:r>
                      <m:r>
                        <a:rPr lang="en-US" altLang="zh-CN" sz="2600" i="1" dirty="0" smtClean="0">
                          <a:latin typeface="Cambria Math"/>
                        </a:rPr>
                        <m:t>𝑛</m:t>
                      </m:r>
                    </m:oMath>
                  </m:oMathPara>
                </a14:m>
                <a:endParaRPr lang="en-US" altLang="zh-CN" sz="2600" dirty="0" smtClean="0"/>
              </a:p>
              <a:p>
                <a:pPr lvl="1">
                  <a:lnSpc>
                    <a:spcPct val="80000"/>
                  </a:lnSpc>
                  <a:buNone/>
                </a:pPr>
                <a:r>
                  <a:rPr lang="en-US" altLang="zh-CN" sz="2600" dirty="0" smtClean="0"/>
                  <a:t>    </a:t>
                </a:r>
                <a:r>
                  <a:rPr lang="zh-CN" altLang="en-US" sz="2600" dirty="0" smtClean="0"/>
                  <a:t>攻击者计算：</a:t>
                </a:r>
                <a:endParaRPr lang="zh-CN" altLang="da-DK" sz="2600" i="1" dirty="0" smtClean="0"/>
              </a:p>
              <a:p>
                <a:pPr lvl="1" algn="ctr">
                  <a:lnSpc>
                    <a:spcPct val="80000"/>
                  </a:lnSpc>
                  <a:buNone/>
                </a:pPr>
                <a14:m>
                  <m:oMathPara xmlns:m="http://schemas.openxmlformats.org/officeDocument/2006/math">
                    <m:oMathParaPr>
                      <m:jc m:val="centerGroup"/>
                    </m:oMathParaPr>
                    <m:oMath xmlns:m="http://schemas.openxmlformats.org/officeDocument/2006/math">
                      <m:sSup>
                        <m:sSupPr>
                          <m:ctrlPr>
                            <a:rPr lang="en-US" altLang="zh-CN" sz="2600" b="1" i="1" dirty="0">
                              <a:solidFill>
                                <a:srgbClr val="FF0000"/>
                              </a:solidFill>
                              <a:latin typeface="Cambria Math"/>
                            </a:rPr>
                          </m:ctrlPr>
                        </m:sSupPr>
                        <m:e>
                          <m:r>
                            <a:rPr lang="en-US" altLang="zh-CN" sz="2600" b="1" i="1" dirty="0">
                              <a:solidFill>
                                <a:srgbClr val="FF0000"/>
                              </a:solidFill>
                              <a:latin typeface="Cambria Math"/>
                            </a:rPr>
                            <m:t>𝒓</m:t>
                          </m:r>
                        </m:e>
                        <m:sup>
                          <m:r>
                            <a:rPr lang="en-US" altLang="zh-CN" sz="2600" b="1" i="1" dirty="0">
                              <a:solidFill>
                                <a:srgbClr val="FF0000"/>
                              </a:solidFill>
                              <a:latin typeface="Cambria Math"/>
                            </a:rPr>
                            <m:t>−</m:t>
                          </m:r>
                          <m:r>
                            <a:rPr lang="en-US" altLang="zh-CN" sz="2600" b="1" i="1" dirty="0">
                              <a:solidFill>
                                <a:srgbClr val="FF0000"/>
                              </a:solidFill>
                              <a:latin typeface="Cambria Math"/>
                            </a:rPr>
                            <m:t>𝟏</m:t>
                          </m:r>
                        </m:sup>
                      </m:sSup>
                      <m:r>
                        <a:rPr lang="da-DK" altLang="zh-CN" sz="2600" b="1" i="1" dirty="0">
                          <a:solidFill>
                            <a:srgbClr val="FF0000"/>
                          </a:solidFill>
                          <a:latin typeface="Cambria Math"/>
                        </a:rPr>
                        <m:t>∙</m:t>
                      </m:r>
                      <m:r>
                        <a:rPr lang="da-DK" altLang="zh-CN" sz="2600" b="1" i="1" dirty="0">
                          <a:solidFill>
                            <a:srgbClr val="FF0000"/>
                          </a:solidFill>
                          <a:latin typeface="Cambria Math"/>
                        </a:rPr>
                        <m:t>𝑺</m:t>
                      </m:r>
                      <m:r>
                        <a:rPr lang="da-DK" altLang="zh-CN" sz="2600" b="1" i="1" dirty="0">
                          <a:solidFill>
                            <a:srgbClr val="FF0000"/>
                          </a:solidFill>
                          <a:latin typeface="Cambria Math"/>
                        </a:rPr>
                        <m:t> </m:t>
                      </m:r>
                      <m:r>
                        <a:rPr lang="da-DK" altLang="zh-CN" sz="2600" b="1" i="1" dirty="0">
                          <a:solidFill>
                            <a:srgbClr val="FF0000"/>
                          </a:solidFill>
                          <a:latin typeface="Cambria Math"/>
                        </a:rPr>
                        <m:t>𝒎𝒐𝒅</m:t>
                      </m:r>
                      <m:r>
                        <a:rPr lang="da-DK" altLang="zh-CN" sz="2600" b="1" i="1" dirty="0">
                          <a:solidFill>
                            <a:srgbClr val="FF0000"/>
                          </a:solidFill>
                          <a:latin typeface="Cambria Math"/>
                        </a:rPr>
                        <m:t> </m:t>
                      </m:r>
                      <m:r>
                        <a:rPr lang="da-DK" altLang="zh-CN" sz="2600" b="1" i="1" dirty="0">
                          <a:solidFill>
                            <a:srgbClr val="FF0000"/>
                          </a:solidFill>
                          <a:latin typeface="Cambria Math"/>
                        </a:rPr>
                        <m:t>𝒏</m:t>
                      </m:r>
                      <m:r>
                        <a:rPr lang="zh-CN" altLang="da-DK" sz="2600" b="1" i="1" dirty="0" smtClean="0">
                          <a:solidFill>
                            <a:schemeClr val="tx1"/>
                          </a:solidFill>
                          <a:latin typeface="Cambria Math"/>
                        </a:rPr>
                        <m:t>＝</m:t>
                      </m:r>
                      <m:sSup>
                        <m:sSupPr>
                          <m:ctrlPr>
                            <a:rPr lang="en-US" altLang="zh-CN" sz="2600" b="1" i="1" dirty="0">
                              <a:solidFill>
                                <a:schemeClr val="tx1"/>
                              </a:solidFill>
                              <a:latin typeface="Cambria Math"/>
                            </a:rPr>
                          </m:ctrlPr>
                        </m:sSupPr>
                        <m:e>
                          <m:r>
                            <a:rPr lang="en-US" altLang="zh-CN" sz="2600" b="1" i="1" dirty="0">
                              <a:solidFill>
                                <a:schemeClr val="tx1"/>
                              </a:solidFill>
                              <a:latin typeface="Cambria Math"/>
                            </a:rPr>
                            <m:t>𝑟</m:t>
                          </m:r>
                        </m:e>
                        <m:sup>
                          <m:r>
                            <a:rPr lang="en-US" altLang="zh-CN" sz="2600" b="1" i="1" dirty="0">
                              <a:solidFill>
                                <a:schemeClr val="tx1"/>
                              </a:solidFill>
                              <a:latin typeface="Cambria Math"/>
                            </a:rPr>
                            <m:t>−1</m:t>
                          </m:r>
                        </m:sup>
                      </m:sSup>
                      <m:sSup>
                        <m:sSupPr>
                          <m:ctrlPr>
                            <a:rPr lang="en-US" altLang="zh-CN" sz="2600" i="1" dirty="0">
                              <a:latin typeface="Cambria Math"/>
                            </a:rPr>
                          </m:ctrlPr>
                        </m:sSupPr>
                        <m:e>
                          <m:r>
                            <a:rPr lang="en-US" altLang="zh-CN" sz="2600" i="1" dirty="0">
                              <a:latin typeface="Cambria Math"/>
                            </a:rPr>
                            <m:t>𝑦</m:t>
                          </m:r>
                        </m:e>
                        <m:sup>
                          <m:r>
                            <a:rPr lang="en-US" altLang="zh-CN" sz="2600" i="1" dirty="0">
                              <a:latin typeface="Cambria Math"/>
                            </a:rPr>
                            <m:t>𝑑</m:t>
                          </m:r>
                        </m:sup>
                      </m:sSup>
                      <m:r>
                        <a:rPr lang="da-DK" altLang="zh-CN" sz="2600" b="1" i="1" dirty="0">
                          <a:solidFill>
                            <a:schemeClr val="tx1"/>
                          </a:solidFill>
                          <a:latin typeface="Cambria Math"/>
                        </a:rPr>
                        <m:t>𝑚𝑜𝑑</m:t>
                      </m:r>
                      <m:r>
                        <a:rPr lang="da-DK" altLang="zh-CN" sz="2600" b="1" i="1" dirty="0">
                          <a:solidFill>
                            <a:schemeClr val="tx1"/>
                          </a:solidFill>
                          <a:latin typeface="Cambria Math"/>
                        </a:rPr>
                        <m:t> </m:t>
                      </m:r>
                      <m:r>
                        <a:rPr lang="da-DK" altLang="zh-CN" sz="2600" b="1" i="1" dirty="0">
                          <a:solidFill>
                            <a:schemeClr val="tx1"/>
                          </a:solidFill>
                          <a:latin typeface="Cambria Math"/>
                        </a:rPr>
                        <m:t>𝑛</m:t>
                      </m:r>
                    </m:oMath>
                  </m:oMathPara>
                </a14:m>
                <a:endParaRPr lang="da-DK" altLang="zh-CN" sz="2600" b="1" i="1" dirty="0">
                  <a:solidFill>
                    <a:schemeClr val="tx1"/>
                  </a:solidFill>
                  <a:latin typeface="Cambria Math"/>
                </a:endParaRPr>
              </a:p>
              <a:p>
                <a:pPr lvl="1" algn="ctr">
                  <a:lnSpc>
                    <a:spcPct val="80000"/>
                  </a:lnSpc>
                  <a:buNone/>
                </a:pPr>
                <a14:m>
                  <m:oMath xmlns:m="http://schemas.openxmlformats.org/officeDocument/2006/math">
                    <m:r>
                      <a:rPr lang="zh-CN" altLang="da-DK" sz="2600" i="1" dirty="0" smtClean="0">
                        <a:latin typeface="Cambria Math"/>
                      </a:rPr>
                      <m:t>＝</m:t>
                    </m:r>
                    <m:sSup>
                      <m:sSupPr>
                        <m:ctrlPr>
                          <a:rPr lang="en-US" altLang="zh-CN" sz="2600" i="1" dirty="0">
                            <a:latin typeface="Cambria Math"/>
                          </a:rPr>
                        </m:ctrlPr>
                      </m:sSupPr>
                      <m:e>
                        <m:r>
                          <a:rPr lang="en-US" altLang="zh-CN" sz="2600" i="1" dirty="0">
                            <a:latin typeface="Cambria Math"/>
                          </a:rPr>
                          <m:t>𝑟</m:t>
                        </m:r>
                      </m:e>
                      <m:sup>
                        <m:r>
                          <a:rPr lang="en-US" altLang="zh-CN" sz="2600" i="1" dirty="0">
                            <a:latin typeface="Cambria Math"/>
                          </a:rPr>
                          <m:t>−1</m:t>
                        </m:r>
                      </m:sup>
                    </m:sSup>
                    <m:r>
                      <a:rPr lang="da-DK" altLang="zh-CN" sz="2600" i="1" dirty="0" smtClean="0">
                        <a:latin typeface="Cambria Math"/>
                      </a:rPr>
                      <m:t>𝑥</m:t>
                    </m:r>
                    <m:r>
                      <a:rPr lang="da-DK" altLang="zh-CN" sz="2600" i="1" baseline="30000" dirty="0" smtClean="0">
                        <a:latin typeface="Cambria Math"/>
                      </a:rPr>
                      <m:t>𝑑</m:t>
                    </m:r>
                    <m:r>
                      <a:rPr lang="da-DK" altLang="zh-CN" sz="2600" i="1" dirty="0" smtClean="0">
                        <a:latin typeface="Cambria Math"/>
                      </a:rPr>
                      <m:t> </m:t>
                    </m:r>
                    <m:sSup>
                      <m:sSupPr>
                        <m:ctrlPr>
                          <a:rPr lang="da-DK" altLang="zh-CN" sz="2600" i="1" dirty="0" smtClean="0">
                            <a:latin typeface="Cambria Math"/>
                          </a:rPr>
                        </m:ctrlPr>
                      </m:sSupPr>
                      <m:e>
                        <m:r>
                          <a:rPr lang="en-US" altLang="zh-CN" sz="2600" b="0" i="1" dirty="0" smtClean="0">
                            <a:latin typeface="Cambria Math"/>
                          </a:rPr>
                          <m:t>𝐶</m:t>
                        </m:r>
                      </m:e>
                      <m:sup>
                        <m:r>
                          <a:rPr lang="en-US" altLang="zh-CN" sz="2600" b="0" i="1" dirty="0" smtClean="0">
                            <a:latin typeface="Cambria Math"/>
                          </a:rPr>
                          <m:t>𝑑</m:t>
                        </m:r>
                      </m:sup>
                    </m:sSup>
                    <m:r>
                      <a:rPr lang="da-DK" altLang="zh-CN" sz="2600" i="1" dirty="0" smtClean="0">
                        <a:latin typeface="Cambria Math"/>
                      </a:rPr>
                      <m:t>𝑚𝑜𝑑</m:t>
                    </m:r>
                    <m:r>
                      <a:rPr lang="da-DK" altLang="zh-CN" sz="2600" i="1" dirty="0" smtClean="0">
                        <a:latin typeface="Cambria Math"/>
                      </a:rPr>
                      <m:t> </m:t>
                    </m:r>
                    <m:r>
                      <a:rPr lang="da-DK" altLang="zh-CN" sz="2600" i="1" dirty="0" smtClean="0">
                        <a:latin typeface="Cambria Math"/>
                      </a:rPr>
                      <m:t>𝑛</m:t>
                    </m:r>
                    <m:r>
                      <a:rPr lang="zh-CN" altLang="da-DK" sz="2600" i="1" dirty="0" smtClean="0">
                        <a:latin typeface="Cambria Math"/>
                      </a:rPr>
                      <m:t>＝</m:t>
                    </m:r>
                    <m:r>
                      <a:rPr lang="da-DK" altLang="zh-CN" sz="2600" i="1" dirty="0" smtClean="0">
                        <a:latin typeface="Cambria Math"/>
                      </a:rPr>
                      <m:t>𝐶</m:t>
                    </m:r>
                    <m:r>
                      <a:rPr lang="da-DK" altLang="zh-CN" sz="2600" i="1" baseline="30000" dirty="0" smtClean="0">
                        <a:latin typeface="Cambria Math"/>
                      </a:rPr>
                      <m:t>𝑑</m:t>
                    </m:r>
                    <m:r>
                      <a:rPr lang="da-DK" altLang="zh-CN" sz="2600" i="1" dirty="0" smtClean="0">
                        <a:latin typeface="Cambria Math"/>
                      </a:rPr>
                      <m:t> </m:t>
                    </m:r>
                    <m:r>
                      <a:rPr lang="da-DK" altLang="zh-CN" sz="2600" i="1" dirty="0" smtClean="0">
                        <a:latin typeface="Cambria Math"/>
                      </a:rPr>
                      <m:t>𝑚𝑜𝑑</m:t>
                    </m:r>
                    <m:r>
                      <a:rPr lang="da-DK" altLang="zh-CN" sz="2600" i="1" dirty="0" smtClean="0">
                        <a:latin typeface="Cambria Math"/>
                      </a:rPr>
                      <m:t> </m:t>
                    </m:r>
                    <m:r>
                      <a:rPr lang="da-DK" altLang="zh-CN" sz="2600" i="1" dirty="0" smtClean="0">
                        <a:latin typeface="Cambria Math"/>
                      </a:rPr>
                      <m:t>𝑛</m:t>
                    </m:r>
                    <m:r>
                      <a:rPr lang="zh-CN" altLang="da-DK" sz="2600" i="1" dirty="0" smtClean="0">
                        <a:latin typeface="Cambria Math"/>
                      </a:rPr>
                      <m:t>＝</m:t>
                    </m:r>
                    <m:r>
                      <a:rPr lang="da-DK" altLang="zh-CN" sz="2600" b="1" i="1" dirty="0" smtClean="0">
                        <a:solidFill>
                          <a:srgbClr val="FF0000"/>
                        </a:solidFill>
                        <a:latin typeface="Cambria Math"/>
                      </a:rPr>
                      <m:t>𝑴</m:t>
                    </m:r>
                  </m:oMath>
                </a14:m>
                <a:r>
                  <a:rPr lang="zh-CN" altLang="da-DK" sz="2600" dirty="0" smtClean="0"/>
                  <a:t>，</a:t>
                </a:r>
                <a:endParaRPr lang="en-US" altLang="zh-CN" sz="2600" dirty="0" smtClean="0"/>
              </a:p>
              <a:p>
                <a:pPr lvl="1" algn="ctr">
                  <a:lnSpc>
                    <a:spcPct val="80000"/>
                  </a:lnSpc>
                  <a:buNone/>
                </a:pPr>
                <a:endParaRPr lang="zh-CN" altLang="da-DK" sz="1200" dirty="0" smtClean="0"/>
              </a:p>
              <a:p>
                <a:pPr lvl="1">
                  <a:lnSpc>
                    <a:spcPct val="90000"/>
                  </a:lnSpc>
                </a:pPr>
                <a:r>
                  <a:rPr lang="en-US" altLang="zh-CN" sz="2600" dirty="0">
                    <a:solidFill>
                      <a:srgbClr val="FF0000"/>
                    </a:solidFill>
                    <a:latin typeface="Comic Sans MS" pitchFamily="66" charset="0"/>
                  </a:rPr>
                  <a:t>Remark</a:t>
                </a:r>
                <a:r>
                  <a:rPr lang="zh-CN" altLang="en-US" sz="2600" dirty="0"/>
                  <a:t>：</a:t>
                </a:r>
                <a:r>
                  <a:rPr lang="zh-CN" altLang="da-DK" sz="2600" b="1" dirty="0">
                    <a:solidFill>
                      <a:srgbClr val="FF00FF"/>
                    </a:solidFill>
                  </a:rPr>
                  <a:t>用户不要轻易对其他</a:t>
                </a:r>
                <a:r>
                  <a:rPr lang="zh-CN" altLang="en-US" sz="2600" b="1" dirty="0">
                    <a:solidFill>
                      <a:srgbClr val="FF00FF"/>
                    </a:solidFill>
                  </a:rPr>
                  <a:t>用户</a:t>
                </a:r>
                <a:r>
                  <a:rPr lang="zh-CN" altLang="da-DK" sz="2600" b="1" dirty="0">
                    <a:solidFill>
                      <a:srgbClr val="FF00FF"/>
                    </a:solidFill>
                  </a:rPr>
                  <a:t>提供的随机数据进行</a:t>
                </a:r>
                <a:r>
                  <a:rPr lang="zh-CN" altLang="da-DK" sz="2600" b="1" dirty="0" smtClean="0">
                    <a:solidFill>
                      <a:srgbClr val="FF00FF"/>
                    </a:solidFill>
                  </a:rPr>
                  <a:t>签名</a:t>
                </a:r>
                <a:endParaRPr lang="en-US" altLang="zh-CN" sz="2600" b="1" dirty="0">
                  <a:solidFill>
                    <a:srgbClr val="FF00FF"/>
                  </a:solidFill>
                </a:endParaRPr>
              </a:p>
              <a:p>
                <a:pPr lvl="1">
                  <a:lnSpc>
                    <a:spcPct val="90000"/>
                  </a:lnSpc>
                </a:pPr>
                <a:r>
                  <a:rPr lang="zh-CN" altLang="da-DK" sz="2600" dirty="0"/>
                  <a:t>更有效的方法</a:t>
                </a:r>
                <a:r>
                  <a:rPr lang="zh-CN" altLang="en-US" sz="2600" dirty="0"/>
                  <a:t>：</a:t>
                </a:r>
                <a:r>
                  <a:rPr lang="zh-CN" altLang="da-DK" sz="2600" b="1" dirty="0">
                    <a:solidFill>
                      <a:srgbClr val="C6062F"/>
                    </a:solidFill>
                  </a:rPr>
                  <a:t>对数据的</a:t>
                </a:r>
                <a:r>
                  <a:rPr lang="en-US" altLang="zh-CN" sz="2600" b="1" dirty="0">
                    <a:solidFill>
                      <a:srgbClr val="C6062F"/>
                    </a:solidFill>
                  </a:rPr>
                  <a:t>Hash</a:t>
                </a:r>
                <a:r>
                  <a:rPr lang="zh-CN" altLang="en-US" sz="2600" b="1" dirty="0">
                    <a:solidFill>
                      <a:srgbClr val="C6062F"/>
                    </a:solidFill>
                  </a:rPr>
                  <a:t>值签名</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524000"/>
                <a:ext cx="8229600" cy="4800600"/>
              </a:xfrm>
              <a:blipFill rotWithShape="1">
                <a:blip r:embed="rId2" cstate="print"/>
                <a:stretch>
                  <a:fillRect l="-1259" t="-3426" b="-139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24</a:t>
            </a:fld>
            <a:endParaRPr lang="en-US" altLang="zh-CN" dirty="0"/>
          </a:p>
        </p:txBody>
      </p:sp>
      <p:sp>
        <p:nvSpPr>
          <p:cNvPr id="7" name="标题 1"/>
          <p:cNvSpPr>
            <a:spLocks noGrp="1"/>
          </p:cNvSpPr>
          <p:nvPr>
            <p:ph type="title"/>
          </p:nvPr>
        </p:nvSpPr>
        <p:spPr/>
        <p:txBody>
          <a:bodyPr/>
          <a:lstStyle/>
          <a:p>
            <a:r>
              <a:rPr lang="zh-CN" altLang="en-US" dirty="0" smtClean="0"/>
              <a:t>对</a:t>
            </a:r>
            <a:r>
              <a:rPr lang="en-US" altLang="zh-CN" dirty="0" smtClean="0"/>
              <a:t>RSA</a:t>
            </a:r>
            <a:r>
              <a:rPr lang="zh-CN" altLang="en-US" dirty="0" smtClean="0"/>
              <a:t>签名的攻击</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H(M)</a:t>
            </a:r>
            <a:r>
              <a:rPr lang="zh-CN" altLang="en-US" dirty="0" smtClean="0"/>
              <a:t>的重要性</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828800"/>
                <a:ext cx="8229600" cy="4495800"/>
              </a:xfrm>
            </p:spPr>
            <p:txBody>
              <a:bodyPr/>
              <a:lstStyle/>
              <a:p>
                <a:pPr marL="514350" indent="-514350"/>
                <a14:m>
                  <m:oMath xmlns:m="http://schemas.openxmlformats.org/officeDocument/2006/math">
                    <m:r>
                      <a:rPr lang="en-US" altLang="zh-CN" sz="3200" b="1" i="1" dirty="0" smtClean="0">
                        <a:solidFill>
                          <a:schemeClr val="tx1"/>
                        </a:solidFill>
                        <a:latin typeface="Cambria Math"/>
                        <a:ea typeface="楷体_GB2312" pitchFamily="49" charset="-122"/>
                      </a:rPr>
                      <m:t>𝑯</m:t>
                    </m:r>
                    <m:r>
                      <a:rPr lang="en-US" altLang="zh-CN" sz="3200" b="1" i="1" dirty="0" smtClean="0">
                        <a:solidFill>
                          <a:schemeClr val="tx1"/>
                        </a:solidFill>
                        <a:latin typeface="Cambria Math"/>
                        <a:ea typeface="楷体_GB2312" pitchFamily="49" charset="-122"/>
                      </a:rPr>
                      <m:t>(</m:t>
                    </m:r>
                    <m:r>
                      <a:rPr lang="en-US" altLang="zh-CN" sz="3200" b="1" i="1" dirty="0" smtClean="0">
                        <a:solidFill>
                          <a:schemeClr val="tx1"/>
                        </a:solidFill>
                        <a:latin typeface="Cambria Math"/>
                        <a:ea typeface="楷体_GB2312" pitchFamily="49" charset="-122"/>
                      </a:rPr>
                      <m:t>𝑴</m:t>
                    </m:r>
                    <m:r>
                      <a:rPr lang="en-US" altLang="zh-CN" sz="3200" b="1" i="1" dirty="0" smtClean="0">
                        <a:solidFill>
                          <a:schemeClr val="tx1"/>
                        </a:solidFill>
                        <a:latin typeface="Cambria Math"/>
                        <a:ea typeface="楷体_GB2312" pitchFamily="49" charset="-122"/>
                      </a:rPr>
                      <m:t>)</m:t>
                    </m:r>
                  </m:oMath>
                </a14:m>
                <a:r>
                  <a:rPr lang="zh-CN" altLang="en-US" sz="3200" b="1" dirty="0" smtClean="0">
                    <a:solidFill>
                      <a:schemeClr val="tx1"/>
                    </a:solidFill>
                    <a:latin typeface="楷体_GB2312" pitchFamily="49" charset="-122"/>
                    <a:ea typeface="楷体_GB2312" pitchFamily="49" charset="-122"/>
                  </a:rPr>
                  <a:t>的另一个作用</a:t>
                </a:r>
                <a:r>
                  <a:rPr lang="en-US" altLang="zh-CN" sz="3200" b="1" dirty="0" smtClean="0">
                    <a:solidFill>
                      <a:schemeClr val="tx1"/>
                    </a:solidFill>
                    <a:latin typeface="楷体_GB2312" pitchFamily="49" charset="-122"/>
                    <a:ea typeface="楷体_GB2312" pitchFamily="49" charset="-122"/>
                  </a:rPr>
                  <a:t>—</a:t>
                </a:r>
                <a:r>
                  <a:rPr lang="zh-CN" altLang="en-US" sz="3200" b="1" dirty="0" smtClean="0">
                    <a:solidFill>
                      <a:srgbClr val="C6062F"/>
                    </a:solidFill>
                    <a:latin typeface="华文隶书" pitchFamily="2" charset="-122"/>
                    <a:ea typeface="华文隶书" pitchFamily="2" charset="-122"/>
                  </a:rPr>
                  <a:t>加快签名速度</a:t>
                </a:r>
                <a:endParaRPr lang="en-US" altLang="zh-CN" sz="1200" b="1" dirty="0" smtClean="0">
                  <a:latin typeface="华文隶书" pitchFamily="2" charset="-122"/>
                  <a:ea typeface="华文隶书" pitchFamily="2" charset="-122"/>
                </a:endParaRPr>
              </a:p>
              <a:p>
                <a:pPr marL="914400" lvl="1" indent="-514350"/>
                <a:r>
                  <a:rPr lang="zh-CN" altLang="en-US" sz="2800" dirty="0" smtClean="0">
                    <a:latin typeface="楷体_GB2312" pitchFamily="49" charset="-122"/>
                    <a:ea typeface="楷体_GB2312" pitchFamily="49" charset="-122"/>
                  </a:rPr>
                  <a:t>对整个消息签名，由于公钥体制速度比较慢，当消息比较长时，签名与验证过程都会相当慢</a:t>
                </a:r>
                <a:endParaRPr lang="en-US" altLang="zh-CN" sz="2800" dirty="0" smtClean="0">
                  <a:latin typeface="楷体_GB2312" pitchFamily="49" charset="-122"/>
                  <a:ea typeface="楷体_GB2312" pitchFamily="49" charset="-122"/>
                </a:endParaRPr>
              </a:p>
              <a:p>
                <a:pPr marL="914400" lvl="1" indent="-514350"/>
                <a:endParaRPr lang="en-US" altLang="zh-CN" sz="1200" dirty="0" smtClean="0">
                  <a:latin typeface="楷体_GB2312" pitchFamily="49" charset="-122"/>
                  <a:ea typeface="楷体_GB2312" pitchFamily="49" charset="-122"/>
                </a:endParaRPr>
              </a:p>
              <a:p>
                <a:pPr marL="914400" lvl="1" indent="-514350"/>
                <a:r>
                  <a:rPr lang="zh-CN" altLang="en-US" sz="2800" dirty="0" smtClean="0">
                    <a:latin typeface="楷体_GB2312" pitchFamily="49" charset="-122"/>
                    <a:ea typeface="楷体_GB2312" pitchFamily="49" charset="-122"/>
                  </a:rPr>
                  <a:t>对消息的</a:t>
                </a:r>
                <a:r>
                  <a:rPr lang="en-US" altLang="zh-CN" sz="2800" dirty="0" smtClean="0">
                    <a:latin typeface="楷体_GB2312" pitchFamily="49" charset="-122"/>
                    <a:ea typeface="楷体_GB2312" pitchFamily="49" charset="-122"/>
                  </a:rPr>
                  <a:t>Hash</a:t>
                </a:r>
                <a:r>
                  <a:rPr lang="zh-CN" altLang="en-US" sz="2800" dirty="0" smtClean="0">
                    <a:latin typeface="楷体_GB2312" pitchFamily="49" charset="-122"/>
                    <a:ea typeface="楷体_GB2312" pitchFamily="49" charset="-122"/>
                  </a:rPr>
                  <a:t>值签名，则无论消息多长，签名都只与</a:t>
                </a:r>
                <a:r>
                  <a:rPr lang="en-US" altLang="zh-CN" sz="2800" dirty="0" smtClean="0">
                    <a:latin typeface="楷体_GB2312" pitchFamily="49" charset="-122"/>
                    <a:ea typeface="楷体_GB2312" pitchFamily="49" charset="-122"/>
                  </a:rPr>
                  <a:t>Hash</a:t>
                </a:r>
                <a:r>
                  <a:rPr lang="zh-CN" altLang="en-US" sz="2800" dirty="0" smtClean="0">
                    <a:latin typeface="楷体_GB2312" pitchFamily="49" charset="-122"/>
                    <a:ea typeface="楷体_GB2312" pitchFamily="49" charset="-122"/>
                  </a:rPr>
                  <a:t>值的长度有关</a:t>
                </a:r>
                <a:endParaRPr lang="en-US" altLang="zh-CN" sz="2800" dirty="0" smtClean="0">
                  <a:latin typeface="楷体_GB2312" pitchFamily="49" charset="-122"/>
                  <a:ea typeface="楷体_GB2312"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828800"/>
                <a:ext cx="8229600" cy="4495800"/>
              </a:xfrm>
              <a:blipFill rotWithShape="1">
                <a:blip r:embed="rId2" cstate="print"/>
                <a:stretch>
                  <a:fillRect t="-2710" r="-125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25</a:t>
            </a:fld>
            <a:endParaRPr lang="en-US" altLang="zh-C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480" y="759185"/>
            <a:ext cx="8305800" cy="563563"/>
          </a:xfrm>
        </p:spPr>
        <p:txBody>
          <a:bodyPr/>
          <a:lstStyle/>
          <a:p>
            <a:r>
              <a:rPr lang="en-US" altLang="zh-CN" dirty="0" smtClean="0"/>
              <a:t>RSA</a:t>
            </a:r>
            <a:r>
              <a:rPr lang="zh-CN" altLang="en-US" dirty="0" smtClean="0"/>
              <a:t>签名标准</a:t>
            </a:r>
            <a:r>
              <a:rPr lang="en-US" altLang="zh-CN" dirty="0" smtClean="0"/>
              <a:t>——</a:t>
            </a:r>
            <a:r>
              <a:rPr lang="zh-CN" altLang="en-US" dirty="0" smtClean="0"/>
              <a:t>概率</a:t>
            </a:r>
            <a:r>
              <a:rPr lang="zh-CN" altLang="en-US" dirty="0"/>
              <a:t>签名</a:t>
            </a:r>
            <a:r>
              <a:rPr lang="zh-CN" altLang="en-US" dirty="0" smtClean="0"/>
              <a:t>方案</a:t>
            </a:r>
            <a:r>
              <a:rPr lang="en-US" altLang="zh-CN" dirty="0" smtClean="0"/>
              <a:t>PSS </a:t>
            </a:r>
            <a:endParaRPr lang="zh-CN" altLang="en-US" dirty="0"/>
          </a:p>
        </p:txBody>
      </p:sp>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26</a:t>
            </a:fld>
            <a:endParaRPr lang="en-US" altLang="zh-CN" dirty="0"/>
          </a:p>
        </p:txBody>
      </p:sp>
      <p:graphicFrame>
        <p:nvGraphicFramePr>
          <p:cNvPr id="3074" name="Object 2"/>
          <p:cNvGraphicFramePr>
            <a:graphicFrameLocks noChangeAspect="1"/>
          </p:cNvGraphicFramePr>
          <p:nvPr/>
        </p:nvGraphicFramePr>
        <p:xfrm>
          <a:off x="1981200" y="1371600"/>
          <a:ext cx="5721350" cy="5014913"/>
        </p:xfrm>
        <a:graphic>
          <a:graphicData uri="http://schemas.openxmlformats.org/presentationml/2006/ole">
            <mc:AlternateContent xmlns:mc="http://schemas.openxmlformats.org/markup-compatibility/2006">
              <mc:Choice xmlns:v="urn:schemas-microsoft-com:vml" Requires="v">
                <p:oleObj spid="_x0000_s3188" name="Document" r:id="rId4" imgW="5389925" imgH="4749918" progId="">
                  <p:embed/>
                </p:oleObj>
              </mc:Choice>
              <mc:Fallback>
                <p:oleObj name="Document" r:id="rId4" imgW="5389925" imgH="4749918" progId="">
                  <p:embed/>
                  <p:pic>
                    <p:nvPicPr>
                      <p:cNvPr id="0" name="Picture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371600"/>
                        <a:ext cx="5721350" cy="5014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381000" y="3276600"/>
            <a:ext cx="3505200" cy="461665"/>
          </a:xfrm>
          <a:prstGeom prst="rect">
            <a:avLst/>
          </a:prstGeom>
          <a:noFill/>
        </p:spPr>
        <p:txBody>
          <a:bodyPr wrap="square" rtlCol="0">
            <a:spAutoFit/>
          </a:bodyPr>
          <a:lstStyle/>
          <a:p>
            <a:r>
              <a:rPr lang="en-US" altLang="zh-CN" sz="2400" b="1" dirty="0" smtClean="0">
                <a:solidFill>
                  <a:srgbClr val="FF00FF"/>
                </a:solidFill>
                <a:latin typeface="华文隶书" pitchFamily="2" charset="-122"/>
                <a:ea typeface="华文隶书" pitchFamily="2" charset="-122"/>
              </a:rPr>
              <a:t>PSS</a:t>
            </a:r>
            <a:r>
              <a:rPr lang="zh-CN" altLang="en-US" sz="2400" b="1" dirty="0" smtClean="0">
                <a:solidFill>
                  <a:srgbClr val="FF00FF"/>
                </a:solidFill>
                <a:latin typeface="华文隶书" pitchFamily="2" charset="-122"/>
                <a:ea typeface="华文隶书" pitchFamily="2" charset="-122"/>
              </a:rPr>
              <a:t>算法的编码操作过程</a:t>
            </a:r>
            <a:endParaRPr lang="zh-CN" altLang="en-US" sz="2400" b="1" dirty="0">
              <a:solidFill>
                <a:srgbClr val="FF00FF"/>
              </a:solidFill>
              <a:latin typeface="华文隶书" pitchFamily="2" charset="-122"/>
              <a:ea typeface="华文隶书" pitchFamily="2" charset="-122"/>
            </a:endParaRPr>
          </a:p>
        </p:txBody>
      </p:sp>
      <p:sp>
        <p:nvSpPr>
          <p:cNvPr id="3" name="椭圆 2"/>
          <p:cNvSpPr/>
          <p:nvPr/>
        </p:nvSpPr>
        <p:spPr bwMode="auto">
          <a:xfrm>
            <a:off x="6934200" y="4038600"/>
            <a:ext cx="1447800" cy="685800"/>
          </a:xfrm>
          <a:prstGeom prst="ellipse">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FF0000"/>
                </a:solidFill>
                <a:effectLst/>
                <a:latin typeface="Arial" charset="0"/>
                <a:ea typeface="宋体" pitchFamily="2" charset="-122"/>
              </a:rPr>
              <a:t>随机化</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EIGamal</a:t>
            </a:r>
            <a:r>
              <a:rPr lang="zh-CN" altLang="en-US" dirty="0" smtClean="0"/>
              <a:t>签名方案</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828800"/>
                <a:ext cx="8229600" cy="4495800"/>
              </a:xfrm>
            </p:spPr>
            <p:txBody>
              <a:bodyPr/>
              <a:lstStyle/>
              <a:p>
                <a:r>
                  <a:rPr lang="en-US" altLang="zh-CN" b="1" dirty="0" smtClean="0">
                    <a:solidFill>
                      <a:srgbClr val="FF00FF"/>
                    </a:solidFill>
                    <a:latin typeface="楷体_GB2312" pitchFamily="49" charset="-122"/>
                    <a:ea typeface="楷体_GB2312" pitchFamily="49" charset="-122"/>
                  </a:rPr>
                  <a:t>ElGamal</a:t>
                </a:r>
                <a:r>
                  <a:rPr lang="zh-CN" altLang="en-US" b="1" dirty="0" smtClean="0">
                    <a:solidFill>
                      <a:srgbClr val="FF00FF"/>
                    </a:solidFill>
                    <a:latin typeface="楷体_GB2312" pitchFamily="49" charset="-122"/>
                    <a:ea typeface="楷体_GB2312" pitchFamily="49" charset="-122"/>
                  </a:rPr>
                  <a:t>数字签名方案由</a:t>
                </a:r>
                <a:r>
                  <a:rPr lang="en-US" altLang="zh-CN" dirty="0" err="1" smtClean="0">
                    <a:latin typeface="楷体_GB2312" pitchFamily="49" charset="-122"/>
                    <a:ea typeface="楷体_GB2312" pitchFamily="49" charset="-122"/>
                  </a:rPr>
                  <a:t>T.ElGamal</a:t>
                </a:r>
                <a:r>
                  <a:rPr lang="zh-CN" altLang="en-US" dirty="0" smtClean="0">
                    <a:latin typeface="楷体_GB2312" pitchFamily="49" charset="-122"/>
                    <a:ea typeface="楷体_GB2312" pitchFamily="49" charset="-122"/>
                  </a:rPr>
                  <a:t>在</a:t>
                </a:r>
                <a:r>
                  <a:rPr lang="en-US" altLang="zh-CN" dirty="0" smtClean="0">
                    <a:latin typeface="楷体_GB2312" pitchFamily="49" charset="-122"/>
                    <a:ea typeface="楷体_GB2312" pitchFamily="49" charset="-122"/>
                  </a:rPr>
                  <a:t>1985</a:t>
                </a:r>
                <a:r>
                  <a:rPr lang="zh-CN" altLang="en-US" dirty="0" smtClean="0">
                    <a:latin typeface="楷体_GB2312" pitchFamily="49" charset="-122"/>
                    <a:ea typeface="楷体_GB2312" pitchFamily="49" charset="-122"/>
                  </a:rPr>
                  <a:t>年提出</a:t>
                </a:r>
                <a:endParaRPr lang="en-US" altLang="zh-CN" dirty="0" smtClean="0">
                  <a:latin typeface="楷体_GB2312" pitchFamily="49" charset="-122"/>
                  <a:ea typeface="楷体_GB2312" pitchFamily="49" charset="-122"/>
                </a:endParaRPr>
              </a:p>
              <a:p>
                <a:pPr>
                  <a:lnSpc>
                    <a:spcPct val="110000"/>
                  </a:lnSpc>
                </a:pPr>
                <a:r>
                  <a:rPr lang="zh-CN" altLang="en-US" b="1" dirty="0" smtClean="0">
                    <a:solidFill>
                      <a:srgbClr val="692AA2"/>
                    </a:solidFill>
                    <a:latin typeface="Tahoma" pitchFamily="34" charset="0"/>
                  </a:rPr>
                  <a:t>签名过程：</a:t>
                </a:r>
              </a:p>
              <a:p>
                <a:pPr marL="914400" lvl="1" indent="-514350">
                  <a:lnSpc>
                    <a:spcPct val="110000"/>
                  </a:lnSpc>
                  <a:spcBef>
                    <a:spcPct val="0"/>
                  </a:spcBef>
                  <a:buFont typeface="+mj-lt"/>
                  <a:buAutoNum type="arabicPeriod"/>
                </a:pPr>
                <a:r>
                  <a:rPr lang="zh-CN" altLang="en-US" b="1" dirty="0" smtClean="0">
                    <a:solidFill>
                      <a:srgbClr val="FF00FF"/>
                    </a:solidFill>
                    <a:latin typeface="Tahoma" pitchFamily="34" charset="0"/>
                  </a:rPr>
                  <a:t>系统初始化过程：</a:t>
                </a:r>
                <a:r>
                  <a:rPr lang="zh-CN" altLang="en-US" dirty="0" smtClean="0">
                    <a:latin typeface="Tahoma" pitchFamily="34" charset="0"/>
                  </a:rPr>
                  <a:t>公钥为</a:t>
                </a:r>
                <a14:m>
                  <m:oMath xmlns:m="http://schemas.openxmlformats.org/officeDocument/2006/math">
                    <m:r>
                      <a:rPr lang="en-US" altLang="zh-CN" i="1" dirty="0" smtClean="0">
                        <a:latin typeface="Cambria Math"/>
                      </a:rPr>
                      <m:t>(</m:t>
                    </m:r>
                    <m:r>
                      <a:rPr lang="en-US" altLang="zh-CN" i="1" dirty="0" err="1" smtClean="0">
                        <a:latin typeface="Cambria Math"/>
                      </a:rPr>
                      <m:t>𝑝</m:t>
                    </m:r>
                    <m:r>
                      <a:rPr lang="en-US" altLang="zh-CN" b="0" i="1" dirty="0" smtClean="0">
                        <a:latin typeface="Cambria Math"/>
                      </a:rPr>
                      <m:t>,</m:t>
                    </m:r>
                    <m:r>
                      <a:rPr lang="en-US" altLang="zh-CN" i="1" dirty="0" err="1" smtClean="0">
                        <a:latin typeface="Cambria Math"/>
                      </a:rPr>
                      <m:t>𝑔</m:t>
                    </m:r>
                    <m:r>
                      <a:rPr lang="en-US" altLang="zh-CN" b="0" i="1" dirty="0" smtClean="0">
                        <a:latin typeface="Cambria Math"/>
                      </a:rPr>
                      <m:t>,</m:t>
                    </m:r>
                    <m:r>
                      <a:rPr lang="en-US" altLang="zh-CN" i="1" dirty="0" err="1" smtClean="0">
                        <a:latin typeface="Cambria Math"/>
                      </a:rPr>
                      <m:t>𝑦</m:t>
                    </m:r>
                    <m:r>
                      <a:rPr lang="en-US" altLang="zh-CN" i="1" dirty="0" smtClean="0">
                        <a:latin typeface="Cambria Math"/>
                      </a:rPr>
                      <m:t>)</m:t>
                    </m:r>
                  </m:oMath>
                </a14:m>
                <a:r>
                  <a:rPr lang="en-US" altLang="zh-CN" dirty="0" smtClean="0">
                    <a:latin typeface="Tahoma" pitchFamily="34" charset="0"/>
                  </a:rPr>
                  <a:t>，</a:t>
                </a:r>
                <a:r>
                  <a:rPr lang="zh-CN" altLang="en-US" dirty="0" smtClean="0">
                    <a:latin typeface="Tahoma" pitchFamily="34" charset="0"/>
                  </a:rPr>
                  <a:t>私钥为</a:t>
                </a:r>
                <a14:m>
                  <m:oMath xmlns:m="http://schemas.openxmlformats.org/officeDocument/2006/math">
                    <m:r>
                      <a:rPr lang="en-US" altLang="zh-CN" i="1" dirty="0" smtClean="0">
                        <a:latin typeface="Cambria Math"/>
                      </a:rPr>
                      <m:t>𝑥</m:t>
                    </m:r>
                    <m:r>
                      <a:rPr lang="en-US" altLang="zh-CN" i="1" dirty="0" smtClean="0">
                        <a:latin typeface="Cambria Math"/>
                      </a:rPr>
                      <m:t> (1≤</m:t>
                    </m:r>
                    <m:r>
                      <a:rPr lang="en-US" altLang="zh-CN" i="1" dirty="0" smtClean="0">
                        <a:latin typeface="Cambria Math"/>
                      </a:rPr>
                      <m:t>𝑥</m:t>
                    </m:r>
                    <m:r>
                      <a:rPr lang="zh-CN" altLang="en-US" i="1" dirty="0" smtClean="0">
                        <a:latin typeface="Cambria Math"/>
                      </a:rPr>
                      <m:t>＜</m:t>
                    </m:r>
                    <m:r>
                      <a:rPr lang="en-US" altLang="zh-CN" i="1" dirty="0" smtClean="0">
                        <a:latin typeface="Cambria Math"/>
                      </a:rPr>
                      <m:t>𝑝</m:t>
                    </m:r>
                    <m:r>
                      <a:rPr lang="en-US" altLang="zh-CN" i="1" dirty="0" smtClean="0">
                        <a:latin typeface="Cambria Math"/>
                      </a:rPr>
                      <m:t>−1)</m:t>
                    </m:r>
                  </m:oMath>
                </a14:m>
                <a:r>
                  <a:rPr lang="en-US" altLang="zh-CN" dirty="0" smtClean="0">
                    <a:latin typeface="Tahoma" pitchFamily="34" charset="0"/>
                  </a:rPr>
                  <a:t>，</a:t>
                </a:r>
                <a:r>
                  <a:rPr lang="zh-CN" altLang="en-US" dirty="0" smtClean="0">
                    <a:latin typeface="Tahoma" pitchFamily="34" charset="0"/>
                  </a:rPr>
                  <a:t>其中</a:t>
                </a:r>
                <a14:m>
                  <m:oMath xmlns:m="http://schemas.openxmlformats.org/officeDocument/2006/math">
                    <m:r>
                      <a:rPr lang="en-US" altLang="zh-CN" b="1" i="1" dirty="0" smtClean="0">
                        <a:solidFill>
                          <a:srgbClr val="FF0000"/>
                        </a:solidFill>
                        <a:latin typeface="Cambria Math"/>
                      </a:rPr>
                      <m:t>𝒚</m:t>
                    </m:r>
                    <m:r>
                      <a:rPr lang="en-US" altLang="zh-CN" b="1" i="1" dirty="0" smtClean="0">
                        <a:solidFill>
                          <a:srgbClr val="FF0000"/>
                        </a:solidFill>
                        <a:latin typeface="Cambria Math"/>
                      </a:rPr>
                      <m:t>=</m:t>
                    </m:r>
                    <m:sSup>
                      <m:sSupPr>
                        <m:ctrlPr>
                          <a:rPr lang="en-US" altLang="zh-CN" b="1" i="1" dirty="0" smtClean="0">
                            <a:solidFill>
                              <a:srgbClr val="FF0000"/>
                            </a:solidFill>
                            <a:latin typeface="Cambria Math"/>
                          </a:rPr>
                        </m:ctrlPr>
                      </m:sSupPr>
                      <m:e>
                        <m:r>
                          <m:rPr>
                            <m:sty m:val="p"/>
                          </m:rPr>
                          <a:rPr lang="en-US" altLang="zh-CN" b="1" i="1" dirty="0">
                            <a:solidFill>
                              <a:srgbClr val="FF0000"/>
                            </a:solidFill>
                            <a:latin typeface="Cambria Math" panose="02040503050406030204" pitchFamily="18" charset="0"/>
                          </a:rPr>
                          <m:t>g</m:t>
                        </m:r>
                      </m:e>
                      <m:sup>
                        <m:r>
                          <a:rPr lang="en-US" altLang="zh-CN" b="1" i="1" dirty="0" smtClean="0">
                            <a:solidFill>
                              <a:srgbClr val="FF0000"/>
                            </a:solidFill>
                            <a:latin typeface="Cambria Math" panose="02040503050406030204" pitchFamily="18" charset="0"/>
                          </a:rPr>
                          <m:t>𝒙</m:t>
                        </m:r>
                      </m:sup>
                    </m:sSup>
                    <m:r>
                      <a:rPr lang="en-US" altLang="zh-CN" b="1" i="1" baseline="30000" dirty="0" smtClean="0">
                        <a:solidFill>
                          <a:srgbClr val="FF0000"/>
                        </a:solidFill>
                        <a:latin typeface="Cambria Math"/>
                      </a:rPr>
                      <m:t> </m:t>
                    </m:r>
                    <m:r>
                      <a:rPr lang="en-US" altLang="zh-CN" b="1" i="1" dirty="0" err="1" smtClean="0">
                        <a:solidFill>
                          <a:srgbClr val="FF0000"/>
                        </a:solidFill>
                        <a:latin typeface="Cambria Math"/>
                      </a:rPr>
                      <m:t>𝒎𝒐𝒅</m:t>
                    </m:r>
                    <m:r>
                      <a:rPr lang="en-US" altLang="zh-CN" b="1" i="1" dirty="0" smtClean="0">
                        <a:solidFill>
                          <a:srgbClr val="FF0000"/>
                        </a:solidFill>
                        <a:latin typeface="Cambria Math"/>
                      </a:rPr>
                      <m:t> </m:t>
                    </m:r>
                    <m:r>
                      <a:rPr lang="en-US" altLang="zh-CN" b="1" i="1" dirty="0" smtClean="0">
                        <a:solidFill>
                          <a:srgbClr val="FF0000"/>
                        </a:solidFill>
                        <a:latin typeface="Cambria Math"/>
                      </a:rPr>
                      <m:t>𝒑</m:t>
                    </m:r>
                  </m:oMath>
                </a14:m>
                <a:endParaRPr lang="zh-CN" altLang="en-US" b="1" dirty="0" smtClean="0">
                  <a:solidFill>
                    <a:srgbClr val="FF0000"/>
                  </a:solidFill>
                  <a:latin typeface="Tahoma" pitchFamily="34" charset="0"/>
                </a:endParaRPr>
              </a:p>
              <a:p>
                <a:pPr marL="914400" lvl="1" indent="-514350">
                  <a:lnSpc>
                    <a:spcPct val="110000"/>
                  </a:lnSpc>
                  <a:spcBef>
                    <a:spcPct val="0"/>
                  </a:spcBef>
                  <a:buFont typeface="+mj-lt"/>
                  <a:buAutoNum type="arabicPeriod"/>
                </a:pPr>
                <a:r>
                  <a:rPr lang="zh-CN" altLang="en-US" b="1" dirty="0" smtClean="0">
                    <a:solidFill>
                      <a:srgbClr val="FF00FF"/>
                    </a:solidFill>
                    <a:latin typeface="Tahoma" pitchFamily="34" charset="0"/>
                  </a:rPr>
                  <a:t>签名</a:t>
                </a:r>
                <a:r>
                  <a:rPr lang="zh-CN" altLang="en-US" b="1" dirty="0">
                    <a:solidFill>
                      <a:srgbClr val="FF00FF"/>
                    </a:solidFill>
                    <a:latin typeface="Tahoma" pitchFamily="34" charset="0"/>
                  </a:rPr>
                  <a:t>过程：</a:t>
                </a:r>
                <a:r>
                  <a:rPr lang="zh-CN" altLang="en-US" dirty="0" smtClean="0">
                    <a:latin typeface="Tahoma" pitchFamily="34" charset="0"/>
                  </a:rPr>
                  <a:t>给定消息</a:t>
                </a:r>
                <a14:m>
                  <m:oMath xmlns:m="http://schemas.openxmlformats.org/officeDocument/2006/math">
                    <m:r>
                      <a:rPr lang="en-US" altLang="zh-CN" i="1" dirty="0" smtClean="0">
                        <a:latin typeface="Cambria Math"/>
                      </a:rPr>
                      <m:t>𝑀</m:t>
                    </m:r>
                    <m:r>
                      <a:rPr lang="zh-CN" altLang="en-US" i="1" dirty="0" smtClean="0">
                        <a:latin typeface="Cambria Math"/>
                      </a:rPr>
                      <m:t>，</m:t>
                    </m:r>
                  </m:oMath>
                </a14:m>
                <a:r>
                  <a:rPr lang="zh-CN" altLang="en-US" dirty="0" smtClean="0">
                    <a:latin typeface="Tahoma" pitchFamily="34" charset="0"/>
                  </a:rPr>
                  <a:t>签名者如下计算：</a:t>
                </a:r>
              </a:p>
              <a:p>
                <a:pPr lvl="1">
                  <a:lnSpc>
                    <a:spcPct val="110000"/>
                  </a:lnSpc>
                  <a:spcBef>
                    <a:spcPct val="0"/>
                  </a:spcBef>
                  <a:buFontTx/>
                  <a:buNone/>
                </a:pPr>
                <a:r>
                  <a:rPr lang="zh-CN" altLang="en-US" dirty="0" smtClean="0">
                    <a:latin typeface="Tahoma" pitchFamily="34" charset="0"/>
                  </a:rPr>
                  <a:t>    ①选择随机数</a:t>
                </a:r>
                <a14:m>
                  <m:oMath xmlns:m="http://schemas.openxmlformats.org/officeDocument/2006/math">
                    <m:r>
                      <a:rPr lang="en-US" altLang="zh-CN" i="1" dirty="0" smtClean="0">
                        <a:latin typeface="Cambria Math"/>
                      </a:rPr>
                      <m:t>𝑘</m:t>
                    </m:r>
                    <m:r>
                      <a:rPr lang="en-US" altLang="zh-CN" i="1" dirty="0" smtClean="0">
                        <a:latin typeface="Cambria Math"/>
                      </a:rPr>
                      <m:t>∈</m:t>
                    </m:r>
                    <m:sSup>
                      <m:sSupPr>
                        <m:ctrlPr>
                          <a:rPr lang="en-US" altLang="zh-CN" i="1" dirty="0" smtClean="0">
                            <a:latin typeface="Cambria Math"/>
                          </a:rPr>
                        </m:ctrlPr>
                      </m:sSupPr>
                      <m:e>
                        <m:sSub>
                          <m:sSubPr>
                            <m:ctrlPr>
                              <a:rPr lang="en-US" altLang="zh-CN" i="1" dirty="0" smtClean="0">
                                <a:latin typeface="Cambria Math"/>
                              </a:rPr>
                            </m:ctrlPr>
                          </m:sSubPr>
                          <m:e>
                            <m:r>
                              <a:rPr lang="en-US" altLang="zh-CN" b="0" i="1" dirty="0" smtClean="0">
                                <a:latin typeface="Cambria Math"/>
                              </a:rPr>
                              <m:t>𝑍</m:t>
                            </m:r>
                          </m:e>
                          <m:sub>
                            <m:r>
                              <a:rPr lang="en-US" altLang="zh-CN" b="0" i="1" dirty="0" smtClean="0">
                                <a:latin typeface="Cambria Math"/>
                              </a:rPr>
                              <m:t>𝑝</m:t>
                            </m:r>
                          </m:sub>
                        </m:sSub>
                      </m:e>
                      <m:sup>
                        <m:r>
                          <a:rPr lang="zh-CN" altLang="en-US" b="0" i="1" dirty="0" smtClean="0">
                            <a:latin typeface="Cambria Math"/>
                          </a:rPr>
                          <m:t>∗</m:t>
                        </m:r>
                      </m:sup>
                    </m:sSup>
                  </m:oMath>
                </a14:m>
                <a:r>
                  <a:rPr lang="zh-CN" altLang="en-US" dirty="0" smtClean="0">
                    <a:latin typeface="Tahoma" pitchFamily="34" charset="0"/>
                  </a:rPr>
                  <a:t>，且</a:t>
                </a:r>
                <a14:m>
                  <m:oMath xmlns:m="http://schemas.openxmlformats.org/officeDocument/2006/math">
                    <m:r>
                      <a:rPr lang="en-US" altLang="zh-CN" i="1" dirty="0" smtClean="0">
                        <a:latin typeface="Cambria Math"/>
                      </a:rPr>
                      <m:t>𝑘</m:t>
                    </m:r>
                  </m:oMath>
                </a14:m>
                <a:r>
                  <a:rPr lang="zh-CN" altLang="en-US" dirty="0" smtClean="0">
                    <a:latin typeface="Tahoma" pitchFamily="34" charset="0"/>
                  </a:rPr>
                  <a:t>与</a:t>
                </a:r>
                <a14:m>
                  <m:oMath xmlns:m="http://schemas.openxmlformats.org/officeDocument/2006/math">
                    <m:r>
                      <a:rPr lang="en-US" altLang="zh-CN" i="1" dirty="0" smtClean="0">
                        <a:latin typeface="Cambria Math"/>
                      </a:rPr>
                      <m:t>(</m:t>
                    </m:r>
                    <m:r>
                      <a:rPr lang="en-US" altLang="zh-CN" i="1" dirty="0" smtClean="0">
                        <a:latin typeface="Cambria Math"/>
                      </a:rPr>
                      <m:t>𝑝</m:t>
                    </m:r>
                    <m:r>
                      <a:rPr lang="zh-CN" altLang="en-US" i="1" dirty="0" smtClean="0">
                        <a:latin typeface="Cambria Math"/>
                      </a:rPr>
                      <m:t>－</m:t>
                    </m:r>
                    <m:r>
                      <a:rPr lang="en-US" altLang="zh-CN" i="1" dirty="0" smtClean="0">
                        <a:latin typeface="Cambria Math"/>
                      </a:rPr>
                      <m:t>1)</m:t>
                    </m:r>
                  </m:oMath>
                </a14:m>
                <a:r>
                  <a:rPr lang="zh-CN" altLang="en-US" dirty="0" smtClean="0">
                    <a:latin typeface="Tahoma" pitchFamily="34" charset="0"/>
                  </a:rPr>
                  <a:t>互素；</a:t>
                </a:r>
              </a:p>
              <a:p>
                <a:pPr lvl="1">
                  <a:lnSpc>
                    <a:spcPct val="110000"/>
                  </a:lnSpc>
                  <a:spcBef>
                    <a:spcPct val="0"/>
                  </a:spcBef>
                  <a:buFontTx/>
                  <a:buNone/>
                </a:pPr>
                <a:r>
                  <a:rPr lang="zh-CN" altLang="en-US" dirty="0" smtClean="0">
                    <a:latin typeface="Tahoma" pitchFamily="34" charset="0"/>
                  </a:rPr>
                  <a:t>    ②首先计算消息</a:t>
                </a:r>
                <a14:m>
                  <m:oMath xmlns:m="http://schemas.openxmlformats.org/officeDocument/2006/math">
                    <m:r>
                      <a:rPr lang="en-US" altLang="zh-CN" i="1" dirty="0" smtClean="0">
                        <a:latin typeface="Cambria Math"/>
                      </a:rPr>
                      <m:t>𝑀</m:t>
                    </m:r>
                  </m:oMath>
                </a14:m>
                <a:r>
                  <a:rPr lang="zh-CN" altLang="en-US" dirty="0" smtClean="0">
                    <a:latin typeface="Tahoma" pitchFamily="34" charset="0"/>
                  </a:rPr>
                  <a:t>的哈希值</a:t>
                </a:r>
                <a14:m>
                  <m:oMath xmlns:m="http://schemas.openxmlformats.org/officeDocument/2006/math">
                    <m:r>
                      <a:rPr lang="en-US" altLang="zh-CN" i="1" dirty="0" smtClean="0">
                        <a:latin typeface="Cambria Math"/>
                      </a:rPr>
                      <m:t>𝐻</m:t>
                    </m:r>
                    <m:r>
                      <a:rPr lang="en-US" altLang="zh-CN" i="1" dirty="0" smtClean="0">
                        <a:latin typeface="Cambria Math"/>
                      </a:rPr>
                      <m:t>(</m:t>
                    </m:r>
                    <m:r>
                      <a:rPr lang="en-US" altLang="zh-CN" i="1" dirty="0" smtClean="0">
                        <a:latin typeface="Cambria Math"/>
                      </a:rPr>
                      <m:t>𝑀</m:t>
                    </m:r>
                    <m:r>
                      <a:rPr lang="en-US" altLang="zh-CN" i="1" dirty="0" smtClean="0">
                        <a:latin typeface="Cambria Math"/>
                      </a:rPr>
                      <m:t>)</m:t>
                    </m:r>
                  </m:oMath>
                </a14:m>
                <a:r>
                  <a:rPr lang="zh-CN" altLang="en-US" dirty="0" smtClean="0">
                    <a:latin typeface="Tahoma" pitchFamily="34" charset="0"/>
                  </a:rPr>
                  <a:t>，然后计算</a:t>
                </a:r>
                <a:r>
                  <a:rPr lang="en-US" altLang="zh-CN" dirty="0" smtClean="0">
                    <a:latin typeface="Tahoma" pitchFamily="34" charset="0"/>
                  </a:rPr>
                  <a:t>:</a:t>
                </a:r>
              </a:p>
              <a:p>
                <a:pPr lvl="1">
                  <a:lnSpc>
                    <a:spcPct val="110000"/>
                  </a:lnSpc>
                  <a:spcBef>
                    <a:spcPct val="0"/>
                  </a:spcBef>
                  <a:buFontTx/>
                  <a:buNone/>
                </a:pPr>
                <a:r>
                  <a:rPr lang="en-US" altLang="zh-CN" i="1" dirty="0" smtClean="0">
                    <a:solidFill>
                      <a:schemeClr val="accent2"/>
                    </a:solidFill>
                    <a:latin typeface="Tahoma" pitchFamily="34" charset="0"/>
                  </a:rPr>
                  <a:t>                         </a:t>
                </a:r>
                <a14:m>
                  <m:oMath xmlns:m="http://schemas.openxmlformats.org/officeDocument/2006/math">
                    <m:r>
                      <a:rPr lang="en-US" altLang="zh-CN" i="1" dirty="0" smtClean="0">
                        <a:solidFill>
                          <a:srgbClr val="FF0000"/>
                        </a:solidFill>
                        <a:latin typeface="Cambria Math"/>
                      </a:rPr>
                      <m:t>𝑟</m:t>
                    </m:r>
                    <m:r>
                      <a:rPr lang="en-US" altLang="zh-CN" i="1" dirty="0" smtClean="0">
                        <a:solidFill>
                          <a:srgbClr val="FF0000"/>
                        </a:solidFill>
                        <a:latin typeface="Cambria Math"/>
                      </a:rPr>
                      <m:t>=</m:t>
                    </m:r>
                    <m:sSup>
                      <m:sSupPr>
                        <m:ctrlPr>
                          <a:rPr lang="en-US" altLang="zh-CN" b="1" i="1" dirty="0">
                            <a:solidFill>
                              <a:srgbClr val="FF0000"/>
                            </a:solidFill>
                            <a:latin typeface="Cambria Math"/>
                          </a:rPr>
                        </m:ctrlPr>
                      </m:sSupPr>
                      <m:e>
                        <m:r>
                          <m:rPr>
                            <m:sty m:val="p"/>
                          </m:rPr>
                          <a:rPr lang="en-US" altLang="zh-CN" b="1" i="1" dirty="0">
                            <a:solidFill>
                              <a:srgbClr val="FF0000"/>
                            </a:solidFill>
                            <a:latin typeface="Cambria Math" panose="02040503050406030204" pitchFamily="18" charset="0"/>
                          </a:rPr>
                          <m:t>g</m:t>
                        </m:r>
                      </m:e>
                      <m:sup>
                        <m:r>
                          <a:rPr lang="en-US" altLang="zh-CN" b="1" i="1" dirty="0" smtClean="0">
                            <a:solidFill>
                              <a:srgbClr val="FF0000"/>
                            </a:solidFill>
                            <a:latin typeface="Cambria Math" panose="02040503050406030204" pitchFamily="18" charset="0"/>
                          </a:rPr>
                          <m:t>𝒌</m:t>
                        </m:r>
                      </m:sup>
                    </m:sSup>
                    <m:r>
                      <a:rPr lang="en-US" altLang="zh-CN" i="1" dirty="0" smtClean="0">
                        <a:solidFill>
                          <a:srgbClr val="FF0000"/>
                        </a:solidFill>
                        <a:latin typeface="Cambria Math"/>
                      </a:rPr>
                      <m:t>𝑚𝑜𝑑</m:t>
                    </m:r>
                    <m:r>
                      <a:rPr lang="en-US" altLang="zh-CN" i="1" dirty="0" smtClean="0">
                        <a:solidFill>
                          <a:srgbClr val="FF0000"/>
                        </a:solidFill>
                        <a:latin typeface="Cambria Math"/>
                      </a:rPr>
                      <m:t> </m:t>
                    </m:r>
                    <m:r>
                      <a:rPr lang="en-US" altLang="zh-CN" i="1" dirty="0" smtClean="0">
                        <a:solidFill>
                          <a:srgbClr val="FF0000"/>
                        </a:solidFill>
                        <a:latin typeface="Cambria Math"/>
                      </a:rPr>
                      <m:t>𝑝</m:t>
                    </m:r>
                    <m:r>
                      <a:rPr lang="zh-CN" altLang="en-US" i="1" dirty="0" smtClean="0">
                        <a:solidFill>
                          <a:srgbClr val="FF0000"/>
                        </a:solidFill>
                        <a:latin typeface="Cambria Math"/>
                      </a:rPr>
                      <m:t>；</m:t>
                    </m:r>
                  </m:oMath>
                </a14:m>
                <a:endParaRPr lang="zh-CN" altLang="en-US" dirty="0" smtClean="0">
                  <a:solidFill>
                    <a:srgbClr val="FF0000"/>
                  </a:solidFill>
                  <a:latin typeface="Tahoma" pitchFamily="34" charset="0"/>
                </a:endParaRPr>
              </a:p>
              <a:p>
                <a:pPr lvl="1">
                  <a:lnSpc>
                    <a:spcPct val="110000"/>
                  </a:lnSpc>
                  <a:spcBef>
                    <a:spcPct val="0"/>
                  </a:spcBef>
                  <a:buFontTx/>
                  <a:buNone/>
                </a:pPr>
                <a14:m>
                  <m:oMathPara xmlns:m="http://schemas.openxmlformats.org/officeDocument/2006/math">
                    <m:oMathParaPr>
                      <m:jc m:val="center"/>
                    </m:oMathParaPr>
                    <m:oMath xmlns:m="http://schemas.openxmlformats.org/officeDocument/2006/math">
                      <m:r>
                        <a:rPr lang="en-US" altLang="zh-CN" i="1" dirty="0" smtClean="0">
                          <a:solidFill>
                            <a:srgbClr val="FF0000"/>
                          </a:solidFill>
                          <a:latin typeface="Cambria Math"/>
                        </a:rPr>
                        <m:t>                     </m:t>
                      </m:r>
                      <m:r>
                        <a:rPr lang="en-US" altLang="zh-CN" i="1" dirty="0" smtClean="0">
                          <a:solidFill>
                            <a:srgbClr val="FF0000"/>
                          </a:solidFill>
                          <a:latin typeface="Cambria Math"/>
                        </a:rPr>
                        <m:t>𝑠</m:t>
                      </m:r>
                      <m:r>
                        <a:rPr lang="en-US" altLang="zh-CN" i="1" dirty="0" smtClean="0">
                          <a:solidFill>
                            <a:srgbClr val="FF0000"/>
                          </a:solidFill>
                          <a:latin typeface="Cambria Math"/>
                        </a:rPr>
                        <m:t> =</m:t>
                      </m:r>
                      <m:d>
                        <m:dPr>
                          <m:ctrlPr>
                            <a:rPr lang="en-US" altLang="zh-CN" i="1" dirty="0" smtClean="0">
                              <a:solidFill>
                                <a:srgbClr val="FF0000"/>
                              </a:solidFill>
                              <a:latin typeface="Cambria Math"/>
                            </a:rPr>
                          </m:ctrlPr>
                        </m:dPr>
                        <m:e>
                          <m:r>
                            <a:rPr lang="en-US" altLang="zh-CN" i="1" dirty="0" smtClean="0">
                              <a:solidFill>
                                <a:srgbClr val="FF0000"/>
                              </a:solidFill>
                              <a:latin typeface="Cambria Math"/>
                            </a:rPr>
                            <m:t>𝐻</m:t>
                          </m:r>
                          <m:d>
                            <m:dPr>
                              <m:ctrlPr>
                                <a:rPr lang="en-US" altLang="zh-CN" i="1" dirty="0" smtClean="0">
                                  <a:solidFill>
                                    <a:srgbClr val="FF0000"/>
                                  </a:solidFill>
                                  <a:latin typeface="Cambria Math"/>
                                </a:rPr>
                              </m:ctrlPr>
                            </m:dPr>
                            <m:e>
                              <m:r>
                                <a:rPr lang="en-US" altLang="zh-CN" i="1" dirty="0" smtClean="0">
                                  <a:solidFill>
                                    <a:srgbClr val="FF0000"/>
                                  </a:solidFill>
                                  <a:latin typeface="Cambria Math"/>
                                </a:rPr>
                                <m:t>𝑀</m:t>
                              </m:r>
                            </m:e>
                          </m:d>
                          <m:r>
                            <a:rPr lang="en-US" altLang="zh-CN" b="0" i="1" dirty="0" smtClean="0">
                              <a:solidFill>
                                <a:srgbClr val="FF0000"/>
                              </a:solidFill>
                              <a:latin typeface="Cambria Math"/>
                            </a:rPr>
                            <m:t>−</m:t>
                          </m:r>
                          <m:r>
                            <a:rPr lang="en-US" altLang="zh-CN" i="1" dirty="0" err="1" smtClean="0">
                              <a:solidFill>
                                <a:srgbClr val="FF0000"/>
                              </a:solidFill>
                              <a:latin typeface="Cambria Math"/>
                            </a:rPr>
                            <m:t>𝑥𝑟</m:t>
                          </m:r>
                        </m:e>
                      </m:d>
                      <m:sSup>
                        <m:sSupPr>
                          <m:ctrlPr>
                            <a:rPr lang="en-US" altLang="zh-CN" i="1" dirty="0" smtClean="0">
                              <a:solidFill>
                                <a:srgbClr val="FF0000"/>
                              </a:solidFill>
                              <a:latin typeface="Cambria Math"/>
                            </a:rPr>
                          </m:ctrlPr>
                        </m:sSupPr>
                        <m:e>
                          <m:r>
                            <a:rPr lang="en-US" altLang="zh-CN" b="0" i="1" dirty="0" smtClean="0">
                              <a:solidFill>
                                <a:srgbClr val="FF0000"/>
                              </a:solidFill>
                              <a:latin typeface="Cambria Math"/>
                            </a:rPr>
                            <m:t>𝑘</m:t>
                          </m:r>
                        </m:e>
                        <m:sup>
                          <m:r>
                            <a:rPr lang="en-US" altLang="zh-CN" b="0" i="1" dirty="0" smtClean="0">
                              <a:solidFill>
                                <a:srgbClr val="FF0000"/>
                              </a:solidFill>
                              <a:latin typeface="Cambria Math"/>
                            </a:rPr>
                            <m:t>−1</m:t>
                          </m:r>
                        </m:sup>
                      </m:sSup>
                      <m:r>
                        <a:rPr lang="en-US" altLang="zh-CN" b="0" i="1" dirty="0" smtClean="0">
                          <a:solidFill>
                            <a:srgbClr val="FF0000"/>
                          </a:solidFill>
                          <a:latin typeface="Cambria Math"/>
                        </a:rPr>
                        <m:t>  </m:t>
                      </m:r>
                      <m:r>
                        <a:rPr lang="en-US" altLang="zh-CN" i="1" dirty="0">
                          <a:solidFill>
                            <a:srgbClr val="FF0000"/>
                          </a:solidFill>
                          <a:latin typeface="Cambria Math"/>
                        </a:rPr>
                        <m:t>(</m:t>
                      </m:r>
                      <m:r>
                        <a:rPr lang="en-US" altLang="zh-CN" i="1" dirty="0" smtClean="0">
                          <a:solidFill>
                            <a:srgbClr val="FF0000"/>
                          </a:solidFill>
                          <a:latin typeface="Cambria Math"/>
                        </a:rPr>
                        <m:t>𝑚𝑜𝑑</m:t>
                      </m:r>
                      <m:r>
                        <a:rPr lang="en-US" altLang="zh-CN" b="0" i="1" dirty="0" smtClean="0">
                          <a:solidFill>
                            <a:srgbClr val="FF0000"/>
                          </a:solidFill>
                          <a:latin typeface="Cambria Math"/>
                        </a:rPr>
                        <m:t> </m:t>
                      </m:r>
                      <m:r>
                        <a:rPr lang="en-US" altLang="zh-CN" i="1" dirty="0" smtClean="0">
                          <a:solidFill>
                            <a:srgbClr val="FF0000"/>
                          </a:solidFill>
                          <a:latin typeface="Cambria Math"/>
                        </a:rPr>
                        <m:t>𝑝</m:t>
                      </m:r>
                      <m:r>
                        <a:rPr lang="zh-CN" altLang="en-US" i="1" dirty="0" smtClean="0">
                          <a:solidFill>
                            <a:srgbClr val="FF0000"/>
                          </a:solidFill>
                          <a:latin typeface="Cambria Math"/>
                        </a:rPr>
                        <m:t>－</m:t>
                      </m:r>
                      <m:r>
                        <a:rPr lang="en-US" altLang="zh-CN" i="1" dirty="0" smtClean="0">
                          <a:solidFill>
                            <a:srgbClr val="FF0000"/>
                          </a:solidFill>
                          <a:latin typeface="Cambria Math"/>
                        </a:rPr>
                        <m:t>1) </m:t>
                      </m:r>
                    </m:oMath>
                  </m:oMathPara>
                </a14:m>
                <a:endParaRPr lang="zh-CN" altLang="en-US" dirty="0" smtClean="0">
                  <a:solidFill>
                    <a:schemeClr val="accent2"/>
                  </a:solidFill>
                  <a:latin typeface="Tahoma" pitchFamily="34" charset="0"/>
                </a:endParaRPr>
              </a:p>
              <a:p>
                <a:pPr lvl="1">
                  <a:lnSpc>
                    <a:spcPct val="110000"/>
                  </a:lnSpc>
                  <a:spcBef>
                    <a:spcPct val="0"/>
                  </a:spcBef>
                  <a:buFontTx/>
                  <a:buNone/>
                </a:pPr>
                <a:r>
                  <a:rPr lang="zh-CN" altLang="en-US" dirty="0" smtClean="0">
                    <a:latin typeface="Tahoma" pitchFamily="34" charset="0"/>
                  </a:rPr>
                  <a:t>    ③ 将</a:t>
                </a:r>
                <a14:m>
                  <m:oMath xmlns:m="http://schemas.openxmlformats.org/officeDocument/2006/math">
                    <m:r>
                      <a:rPr lang="en-US" altLang="zh-CN" i="1" dirty="0" smtClean="0">
                        <a:latin typeface="Cambria Math"/>
                      </a:rPr>
                      <m:t>(</m:t>
                    </m:r>
                    <m:r>
                      <a:rPr lang="en-US" altLang="zh-CN" i="1" dirty="0" smtClean="0">
                        <a:latin typeface="Cambria Math"/>
                      </a:rPr>
                      <m:t>𝑟</m:t>
                    </m:r>
                    <m:r>
                      <a:rPr lang="zh-CN" altLang="en-US" i="1" dirty="0" smtClean="0">
                        <a:latin typeface="Cambria Math"/>
                      </a:rPr>
                      <m:t>，</m:t>
                    </m:r>
                    <m:r>
                      <a:rPr lang="en-US" altLang="zh-CN" i="1" dirty="0" smtClean="0">
                        <a:latin typeface="Cambria Math"/>
                      </a:rPr>
                      <m:t>𝑠</m:t>
                    </m:r>
                    <m:r>
                      <a:rPr lang="en-US" altLang="zh-CN" i="1" dirty="0" smtClean="0">
                        <a:latin typeface="Cambria Math"/>
                      </a:rPr>
                      <m:t>)</m:t>
                    </m:r>
                  </m:oMath>
                </a14:m>
                <a:r>
                  <a:rPr lang="zh-CN" altLang="en-US" dirty="0" smtClean="0">
                    <a:latin typeface="Tahoma" pitchFamily="34" charset="0"/>
                  </a:rPr>
                  <a:t>作为签名，与</a:t>
                </a:r>
                <a14:m>
                  <m:oMath xmlns:m="http://schemas.openxmlformats.org/officeDocument/2006/math">
                    <m:r>
                      <a:rPr lang="en-US" altLang="zh-CN" i="1" dirty="0" smtClean="0">
                        <a:latin typeface="Cambria Math"/>
                      </a:rPr>
                      <m:t>𝑀</m:t>
                    </m:r>
                  </m:oMath>
                </a14:m>
                <a:r>
                  <a:rPr lang="zh-CN" altLang="en-US" dirty="0" smtClean="0">
                    <a:latin typeface="Tahoma" pitchFamily="34" charset="0"/>
                  </a:rPr>
                  <a:t>一起发送给接收方</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828800"/>
                <a:ext cx="8229600" cy="4495800"/>
              </a:xfrm>
              <a:blipFill>
                <a:blip r:embed="rId2" cstate="print"/>
                <a:stretch>
                  <a:fillRect l="-1259" t="-1355"/>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dirty="0"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27</a:t>
            </a:fld>
            <a:endParaRPr lang="en-US" alt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3581400"/>
                <a:ext cx="8229600" cy="2743200"/>
              </a:xfrm>
            </p:spPr>
            <p:txBody>
              <a:bodyPr/>
              <a:lstStyle/>
              <a:p>
                <a:pPr marL="914400" lvl="1" indent="-514350">
                  <a:lnSpc>
                    <a:spcPct val="110000"/>
                  </a:lnSpc>
                  <a:buFont typeface="+mj-lt"/>
                  <a:buAutoNum type="arabicPeriod" startAt="3"/>
                </a:pPr>
                <a:r>
                  <a:rPr lang="zh-CN" altLang="en-US" b="1" dirty="0" smtClean="0">
                    <a:solidFill>
                      <a:srgbClr val="FF00FF"/>
                    </a:solidFill>
                    <a:latin typeface="Tahoma" pitchFamily="34" charset="0"/>
                  </a:rPr>
                  <a:t>验证签名过程</a:t>
                </a:r>
                <a:r>
                  <a:rPr lang="en-US" altLang="zh-CN" dirty="0" smtClean="0">
                    <a:latin typeface="Tahoma" pitchFamily="34" charset="0"/>
                  </a:rPr>
                  <a:t>:</a:t>
                </a:r>
                <a:r>
                  <a:rPr lang="zh-CN" altLang="en-US" dirty="0" smtClean="0">
                    <a:latin typeface="Tahoma" pitchFamily="34" charset="0"/>
                  </a:rPr>
                  <a:t>接收方收到</a:t>
                </a:r>
                <a14:m>
                  <m:oMath xmlns:m="http://schemas.openxmlformats.org/officeDocument/2006/math">
                    <m:r>
                      <a:rPr lang="en-US" altLang="zh-CN" i="1" dirty="0" smtClean="0">
                        <a:latin typeface="Cambria Math"/>
                      </a:rPr>
                      <m:t>𝑀</m:t>
                    </m:r>
                  </m:oMath>
                </a14:m>
                <a:r>
                  <a:rPr lang="zh-CN" altLang="en-US" dirty="0" smtClean="0">
                    <a:latin typeface="Tahoma" pitchFamily="34" charset="0"/>
                  </a:rPr>
                  <a:t>与其签名</a:t>
                </a:r>
                <a14:m>
                  <m:oMath xmlns:m="http://schemas.openxmlformats.org/officeDocument/2006/math">
                    <m:r>
                      <a:rPr lang="en-US" altLang="zh-CN" i="1" dirty="0" smtClean="0">
                        <a:latin typeface="Cambria Math"/>
                      </a:rPr>
                      <m:t>(</m:t>
                    </m:r>
                    <m:r>
                      <a:rPr lang="en-US" altLang="zh-CN" i="1" dirty="0" smtClean="0">
                        <a:latin typeface="Cambria Math"/>
                      </a:rPr>
                      <m:t>𝑟</m:t>
                    </m:r>
                    <m:r>
                      <a:rPr lang="en-US" altLang="zh-CN" b="0" i="1" dirty="0" smtClean="0">
                        <a:latin typeface="Cambria Math"/>
                      </a:rPr>
                      <m:t>,</m:t>
                    </m:r>
                    <m:r>
                      <a:rPr lang="en-US" altLang="zh-CN" i="1" dirty="0" smtClean="0">
                        <a:latin typeface="Cambria Math"/>
                      </a:rPr>
                      <m:t>𝑠</m:t>
                    </m:r>
                    <m:r>
                      <a:rPr lang="en-US" altLang="zh-CN" i="1" dirty="0" smtClean="0">
                        <a:latin typeface="Cambria Math"/>
                      </a:rPr>
                      <m:t>)</m:t>
                    </m:r>
                  </m:oMath>
                </a14:m>
                <a:r>
                  <a:rPr lang="zh-CN" altLang="en-US" dirty="0" smtClean="0">
                    <a:latin typeface="Tahoma" pitchFamily="34" charset="0"/>
                  </a:rPr>
                  <a:t>后：</a:t>
                </a:r>
              </a:p>
              <a:p>
                <a:pPr>
                  <a:lnSpc>
                    <a:spcPct val="110000"/>
                  </a:lnSpc>
                  <a:spcBef>
                    <a:spcPct val="0"/>
                  </a:spcBef>
                  <a:buFontTx/>
                  <a:buNone/>
                </a:pPr>
                <a:r>
                  <a:rPr lang="zh-CN" altLang="en-US" dirty="0" smtClean="0">
                    <a:latin typeface="Tahoma" pitchFamily="34" charset="0"/>
                  </a:rPr>
                  <a:t>        ① 计算消息</a:t>
                </a:r>
                <a14:m>
                  <m:oMath xmlns:m="http://schemas.openxmlformats.org/officeDocument/2006/math">
                    <m:r>
                      <a:rPr lang="en-US" altLang="zh-CN" i="1" dirty="0" smtClean="0">
                        <a:latin typeface="Cambria Math"/>
                      </a:rPr>
                      <m:t>𝑀</m:t>
                    </m:r>
                  </m:oMath>
                </a14:m>
                <a:r>
                  <a:rPr lang="zh-CN" altLang="en-US" dirty="0" smtClean="0">
                    <a:latin typeface="Tahoma" pitchFamily="34" charset="0"/>
                  </a:rPr>
                  <a:t>的</a:t>
                </a:r>
                <a:r>
                  <a:rPr lang="en-US" altLang="zh-CN" dirty="0" smtClean="0">
                    <a:latin typeface="Tahoma" pitchFamily="34" charset="0"/>
                  </a:rPr>
                  <a:t>Hash</a:t>
                </a:r>
                <a:r>
                  <a:rPr lang="zh-CN" altLang="en-US" dirty="0" smtClean="0">
                    <a:latin typeface="Tahoma" pitchFamily="34" charset="0"/>
                  </a:rPr>
                  <a:t>值</a:t>
                </a:r>
                <a14:m>
                  <m:oMath xmlns:m="http://schemas.openxmlformats.org/officeDocument/2006/math">
                    <m:r>
                      <a:rPr lang="en-US" altLang="zh-CN" i="1" dirty="0" smtClean="0">
                        <a:latin typeface="Cambria Math"/>
                      </a:rPr>
                      <m:t>𝐻</m:t>
                    </m:r>
                    <m:r>
                      <a:rPr lang="en-US" altLang="zh-CN" i="1" dirty="0" smtClean="0">
                        <a:latin typeface="Cambria Math"/>
                      </a:rPr>
                      <m:t>(</m:t>
                    </m:r>
                    <m:r>
                      <a:rPr lang="en-US" altLang="zh-CN" i="1" dirty="0" smtClean="0">
                        <a:latin typeface="Cambria Math"/>
                      </a:rPr>
                      <m:t>𝑀</m:t>
                    </m:r>
                    <m:r>
                      <a:rPr lang="en-US" altLang="zh-CN" i="1" dirty="0" smtClean="0">
                        <a:latin typeface="Cambria Math"/>
                      </a:rPr>
                      <m:t>)</m:t>
                    </m:r>
                  </m:oMath>
                </a14:m>
                <a:r>
                  <a:rPr lang="zh-CN" altLang="en-US" dirty="0" smtClean="0">
                    <a:latin typeface="Tahoma" pitchFamily="34" charset="0"/>
                  </a:rPr>
                  <a:t>；</a:t>
                </a:r>
              </a:p>
              <a:p>
                <a:pPr>
                  <a:lnSpc>
                    <a:spcPct val="110000"/>
                  </a:lnSpc>
                  <a:spcBef>
                    <a:spcPct val="0"/>
                  </a:spcBef>
                  <a:buFontTx/>
                  <a:buNone/>
                </a:pPr>
                <a:r>
                  <a:rPr lang="zh-CN" altLang="en-US" dirty="0" smtClean="0">
                    <a:latin typeface="Tahoma" pitchFamily="34" charset="0"/>
                  </a:rPr>
                  <a:t>        ② 验证公式 </a:t>
                </a:r>
                <a:endParaRPr lang="en-US" altLang="zh-CN" dirty="0" smtClean="0">
                  <a:latin typeface="Tahoma" pitchFamily="34" charset="0"/>
                </a:endParaRPr>
              </a:p>
              <a:p>
                <a:pPr algn="ctr">
                  <a:lnSpc>
                    <a:spcPct val="110000"/>
                  </a:lnSpc>
                  <a:spcBef>
                    <a:spcPct val="0"/>
                  </a:spcBef>
                  <a:buFontTx/>
                  <a:buNone/>
                </a:pPr>
                <a14:m>
                  <m:oMathPara xmlns:m="http://schemas.openxmlformats.org/officeDocument/2006/math">
                    <m:oMathParaPr>
                      <m:jc m:val="centerGroup"/>
                    </m:oMathParaPr>
                    <m:oMath xmlns:m="http://schemas.openxmlformats.org/officeDocument/2006/math">
                      <m:sSup>
                        <m:sSupPr>
                          <m:ctrlPr>
                            <a:rPr lang="zh-CN" altLang="zh-CN" b="1" i="1">
                              <a:solidFill>
                                <a:srgbClr val="FF0000"/>
                              </a:solidFill>
                              <a:latin typeface="Cambria Math"/>
                            </a:rPr>
                          </m:ctrlPr>
                        </m:sSupPr>
                        <m:e>
                          <m:r>
                            <a:rPr lang="en-US" altLang="zh-CN" b="1" i="1">
                              <a:solidFill>
                                <a:srgbClr val="FF0000"/>
                              </a:solidFill>
                              <a:latin typeface="Cambria Math" panose="02040503050406030204" pitchFamily="18" charset="0"/>
                            </a:rPr>
                            <m:t>𝒚</m:t>
                          </m:r>
                        </m:e>
                        <m:sup>
                          <m:r>
                            <a:rPr lang="en-US" altLang="zh-CN" b="1" i="1">
                              <a:solidFill>
                                <a:srgbClr val="FF0000"/>
                              </a:solidFill>
                              <a:latin typeface="Cambria Math" panose="02040503050406030204" pitchFamily="18" charset="0"/>
                            </a:rPr>
                            <m:t>𝒓</m:t>
                          </m:r>
                        </m:sup>
                      </m:sSup>
                      <m:sSup>
                        <m:sSupPr>
                          <m:ctrlPr>
                            <a:rPr lang="zh-CN" altLang="zh-CN" b="1" i="1">
                              <a:solidFill>
                                <a:srgbClr val="FF0000"/>
                              </a:solidFill>
                              <a:latin typeface="Cambria Math"/>
                            </a:rPr>
                          </m:ctrlPr>
                        </m:sSupPr>
                        <m:e>
                          <m:r>
                            <a:rPr lang="en-US" altLang="zh-CN" b="1" i="1">
                              <a:solidFill>
                                <a:srgbClr val="FF0000"/>
                              </a:solidFill>
                              <a:latin typeface="Cambria Math" panose="02040503050406030204" pitchFamily="18" charset="0"/>
                            </a:rPr>
                            <m:t>𝒓</m:t>
                          </m:r>
                        </m:e>
                        <m:sup>
                          <m:r>
                            <a:rPr lang="en-US" altLang="zh-CN" b="1" i="1">
                              <a:solidFill>
                                <a:srgbClr val="FF0000"/>
                              </a:solidFill>
                              <a:latin typeface="Cambria Math" panose="02040503050406030204" pitchFamily="18" charset="0"/>
                            </a:rPr>
                            <m:t>𝒔</m:t>
                          </m:r>
                        </m:sup>
                      </m:sSup>
                      <m:r>
                        <a:rPr lang="zh-CN" altLang="en-US" b="1" i="1" dirty="0">
                          <a:solidFill>
                            <a:srgbClr val="FF0000"/>
                          </a:solidFill>
                          <a:latin typeface="Cambria Math" panose="02040503050406030204" pitchFamily="18" charset="0"/>
                          <a:sym typeface="Symbol" pitchFamily="18" charset="2"/>
                        </a:rPr>
                        <m:t>＝</m:t>
                      </m:r>
                      <m:sSup>
                        <m:sSupPr>
                          <m:ctrlPr>
                            <a:rPr lang="en-US" altLang="zh-CN" b="1" i="1" dirty="0">
                              <a:solidFill>
                                <a:srgbClr val="FF0000"/>
                              </a:solidFill>
                              <a:latin typeface="Cambria Math"/>
                              <a:sym typeface="Symbol" pitchFamily="18" charset="2"/>
                            </a:rPr>
                          </m:ctrlPr>
                        </m:sSupPr>
                        <m:e>
                          <m:r>
                            <a:rPr lang="en-US" altLang="zh-CN" b="1" i="1" dirty="0">
                              <a:solidFill>
                                <a:srgbClr val="FF0000"/>
                              </a:solidFill>
                              <a:latin typeface="Cambria Math" panose="02040503050406030204" pitchFamily="18" charset="0"/>
                              <a:sym typeface="Symbol" pitchFamily="18" charset="2"/>
                            </a:rPr>
                            <m:t>𝒈</m:t>
                          </m:r>
                        </m:e>
                        <m:sup>
                          <m:r>
                            <a:rPr lang="en-US" altLang="zh-CN" b="1" i="1" dirty="0">
                              <a:solidFill>
                                <a:srgbClr val="FF0000"/>
                              </a:solidFill>
                              <a:latin typeface="Cambria Math" panose="02040503050406030204" pitchFamily="18" charset="0"/>
                              <a:sym typeface="Symbol" pitchFamily="18" charset="2"/>
                            </a:rPr>
                            <m:t>𝑯</m:t>
                          </m:r>
                          <m:r>
                            <a:rPr lang="en-US" altLang="zh-CN" b="1" i="1" dirty="0">
                              <a:solidFill>
                                <a:srgbClr val="FF0000"/>
                              </a:solidFill>
                              <a:latin typeface="Cambria Math" panose="02040503050406030204" pitchFamily="18" charset="0"/>
                              <a:sym typeface="Symbol" pitchFamily="18" charset="2"/>
                            </a:rPr>
                            <m:t>(</m:t>
                          </m:r>
                          <m:r>
                            <a:rPr lang="en-US" altLang="zh-CN" b="1" i="1" dirty="0">
                              <a:solidFill>
                                <a:srgbClr val="FF0000"/>
                              </a:solidFill>
                              <a:latin typeface="Cambria Math" panose="02040503050406030204" pitchFamily="18" charset="0"/>
                              <a:sym typeface="Symbol" pitchFamily="18" charset="2"/>
                            </a:rPr>
                            <m:t>𝑴</m:t>
                          </m:r>
                          <m:r>
                            <a:rPr lang="en-US" altLang="zh-CN" b="1" i="1" dirty="0">
                              <a:solidFill>
                                <a:srgbClr val="FF0000"/>
                              </a:solidFill>
                              <a:latin typeface="Cambria Math" panose="02040503050406030204" pitchFamily="18" charset="0"/>
                              <a:sym typeface="Symbol" pitchFamily="18" charset="2"/>
                            </a:rPr>
                            <m:t>)</m:t>
                          </m:r>
                        </m:sup>
                      </m:sSup>
                      <m:r>
                        <a:rPr lang="en-US" altLang="zh-CN" b="1" i="1" dirty="0">
                          <a:solidFill>
                            <a:srgbClr val="FF0000"/>
                          </a:solidFill>
                          <a:latin typeface="Cambria Math" panose="02040503050406030204" pitchFamily="18" charset="0"/>
                          <a:sym typeface="Symbol" pitchFamily="18" charset="2"/>
                        </a:rPr>
                        <m:t>𝒎𝒐𝒅</m:t>
                      </m:r>
                      <m:r>
                        <a:rPr lang="en-US" altLang="zh-CN" b="1" i="1" dirty="0">
                          <a:solidFill>
                            <a:srgbClr val="FF0000"/>
                          </a:solidFill>
                          <a:latin typeface="Cambria Math" panose="02040503050406030204" pitchFamily="18" charset="0"/>
                          <a:sym typeface="Symbol" pitchFamily="18" charset="2"/>
                        </a:rPr>
                        <m:t> </m:t>
                      </m:r>
                      <m:r>
                        <a:rPr lang="en-US" altLang="zh-CN" b="1" i="1" dirty="0">
                          <a:solidFill>
                            <a:srgbClr val="FF0000"/>
                          </a:solidFill>
                          <a:latin typeface="Cambria Math" panose="02040503050406030204" pitchFamily="18" charset="0"/>
                          <a:sym typeface="Symbol" pitchFamily="18" charset="2"/>
                        </a:rPr>
                        <m:t>𝒑</m:t>
                      </m:r>
                      <m:r>
                        <a:rPr lang="en-US" altLang="zh-CN" b="1" i="1" dirty="0">
                          <a:solidFill>
                            <a:srgbClr val="FF0000"/>
                          </a:solidFill>
                          <a:latin typeface="Cambria Math" panose="02040503050406030204" pitchFamily="18" charset="0"/>
                          <a:sym typeface="Symbol" pitchFamily="18" charset="2"/>
                        </a:rPr>
                        <m:t> </m:t>
                      </m:r>
                    </m:oMath>
                  </m:oMathPara>
                </a14:m>
                <a:endParaRPr lang="en-US" altLang="zh-CN" b="1" i="1" dirty="0">
                  <a:solidFill>
                    <a:srgbClr val="FF0000"/>
                  </a:solidFill>
                  <a:latin typeface="Cambria Math" panose="02040503050406030204" pitchFamily="18" charset="0"/>
                  <a:sym typeface="Symbol" pitchFamily="18" charset="2"/>
                </a:endParaRPr>
              </a:p>
              <a:p>
                <a:pPr>
                  <a:lnSpc>
                    <a:spcPct val="110000"/>
                  </a:lnSpc>
                  <a:spcBef>
                    <a:spcPct val="0"/>
                  </a:spcBef>
                  <a:buFontTx/>
                  <a:buNone/>
                </a:pPr>
                <a:r>
                  <a:rPr lang="zh-CN" altLang="en-US" sz="2400" dirty="0" smtClean="0">
                    <a:latin typeface="Tahoma" pitchFamily="34" charset="0"/>
                    <a:sym typeface="Symbol" pitchFamily="18" charset="2"/>
                  </a:rPr>
                  <a:t>     成立则确认</a:t>
                </a:r>
                <a14:m>
                  <m:oMath xmlns:m="http://schemas.openxmlformats.org/officeDocument/2006/math">
                    <m:r>
                      <a:rPr lang="en-US" altLang="zh-CN" sz="2400" i="1" dirty="0" smtClean="0">
                        <a:latin typeface="Cambria Math"/>
                        <a:sym typeface="Symbol" pitchFamily="18" charset="2"/>
                      </a:rPr>
                      <m:t>(</m:t>
                    </m:r>
                    <m:r>
                      <a:rPr lang="en-US" altLang="zh-CN" sz="2400" i="1" dirty="0" smtClean="0">
                        <a:latin typeface="Cambria Math"/>
                        <a:sym typeface="Symbol" pitchFamily="18" charset="2"/>
                      </a:rPr>
                      <m:t>𝑟</m:t>
                    </m:r>
                    <m:r>
                      <a:rPr lang="en-US" altLang="zh-CN" sz="2400" b="0" i="1" dirty="0" smtClean="0">
                        <a:latin typeface="Cambria Math"/>
                        <a:sym typeface="Symbol" pitchFamily="18" charset="2"/>
                      </a:rPr>
                      <m:t>,</m:t>
                    </m:r>
                    <m:r>
                      <a:rPr lang="en-US" altLang="zh-CN" sz="2400" i="1" dirty="0" smtClean="0">
                        <a:latin typeface="Cambria Math"/>
                        <a:sym typeface="Symbol" pitchFamily="18" charset="2"/>
                      </a:rPr>
                      <m:t>𝑠</m:t>
                    </m:r>
                    <m:r>
                      <a:rPr lang="en-US" altLang="zh-CN" sz="2400" i="1" dirty="0" smtClean="0">
                        <a:latin typeface="Cambria Math"/>
                        <a:sym typeface="Symbol" pitchFamily="18" charset="2"/>
                      </a:rPr>
                      <m:t>)</m:t>
                    </m:r>
                  </m:oMath>
                </a14:m>
                <a:r>
                  <a:rPr lang="zh-CN" altLang="en-US" sz="2400" dirty="0" smtClean="0">
                    <a:latin typeface="Tahoma" pitchFamily="34" charset="0"/>
                    <a:sym typeface="Symbol" pitchFamily="18" charset="2"/>
                  </a:rPr>
                  <a:t>为有效签名，否则认为签名是伪造的</a:t>
                </a:r>
                <a:endParaRPr lang="en-US" altLang="zh-CN" sz="2400" dirty="0" smtClean="0">
                  <a:latin typeface="Tahoma" pitchFamily="34" charset="0"/>
                  <a:sym typeface="Symbol" pitchFamily="18" charset="2"/>
                </a:endParaRPr>
              </a:p>
              <a:p>
                <a:pPr>
                  <a:lnSpc>
                    <a:spcPct val="110000"/>
                  </a:lnSpc>
                  <a:spcBef>
                    <a:spcPct val="0"/>
                  </a:spcBef>
                  <a:buFontTx/>
                  <a:buNone/>
                </a:pPr>
                <a:endParaRPr lang="en-US" altLang="zh-CN" sz="2400" dirty="0" smtClean="0">
                  <a:latin typeface="Tahoma" pitchFamily="34" charset="0"/>
                  <a:sym typeface="Symbol" pitchFamily="18" charset="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3581400"/>
                <a:ext cx="8229600" cy="2743200"/>
              </a:xfrm>
              <a:blipFill>
                <a:blip r:embed="rId2" cstate="print"/>
                <a:stretch>
                  <a:fillRect t="-177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28</a:t>
            </a:fld>
            <a:endParaRPr lang="en-US" altLang="zh-CN" dirty="0"/>
          </a:p>
        </p:txBody>
      </p:sp>
      <p:pic>
        <p:nvPicPr>
          <p:cNvPr id="7" name="图片 6" descr="图片1.png"/>
          <p:cNvPicPr>
            <a:picLocks noChangeAspect="1"/>
          </p:cNvPicPr>
          <p:nvPr/>
        </p:nvPicPr>
        <p:blipFill>
          <a:blip r:embed="rId3" cstate="print"/>
          <a:stretch>
            <a:fillRect/>
          </a:stretch>
        </p:blipFill>
        <p:spPr>
          <a:xfrm>
            <a:off x="58285" y="152400"/>
            <a:ext cx="9085715" cy="3466667"/>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Tahoma" pitchFamily="34" charset="0"/>
              </a:rPr>
              <a:t>ElGamal</a:t>
            </a:r>
            <a:r>
              <a:rPr lang="zh-CN" altLang="en-US" dirty="0">
                <a:latin typeface="Tahoma" pitchFamily="34" charset="0"/>
              </a:rPr>
              <a:t>数字签名算法安全</a:t>
            </a:r>
            <a:r>
              <a:rPr lang="zh-CN" altLang="en-US" dirty="0" smtClean="0">
                <a:latin typeface="Tahoma" pitchFamily="34" charset="0"/>
              </a:rPr>
              <a:t>性</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52400" y="1723738"/>
                <a:ext cx="8686800" cy="4251325"/>
              </a:xfrm>
            </p:spPr>
            <p:txBody>
              <a:bodyPr/>
              <a:lstStyle/>
              <a:p>
                <a:pPr marL="914400" lvl="1" indent="-514350">
                  <a:lnSpc>
                    <a:spcPct val="110000"/>
                  </a:lnSpc>
                  <a:spcBef>
                    <a:spcPct val="0"/>
                  </a:spcBef>
                  <a:buFont typeface="+mj-lt"/>
                  <a:buAutoNum type="arabicPeriod"/>
                </a:pPr>
                <a:r>
                  <a:rPr lang="zh-CN" altLang="en-US" sz="2600" b="1" dirty="0" smtClean="0">
                    <a:solidFill>
                      <a:srgbClr val="FF00FF"/>
                    </a:solidFill>
                    <a:latin typeface="Tahoma" pitchFamily="34" charset="0"/>
                  </a:rPr>
                  <a:t>非确定性</a:t>
                </a:r>
                <a:r>
                  <a:rPr lang="zh-CN" altLang="en-US" sz="2600" dirty="0" smtClean="0">
                    <a:latin typeface="Tahoma" pitchFamily="34" charset="0"/>
                  </a:rPr>
                  <a:t>数字签名算法，同一消息</a:t>
                </a:r>
                <a14:m>
                  <m:oMath xmlns:m="http://schemas.openxmlformats.org/officeDocument/2006/math">
                    <m:r>
                      <a:rPr lang="en-US" altLang="zh-CN" sz="2600" i="1" dirty="0" smtClean="0">
                        <a:latin typeface="Cambria Math"/>
                      </a:rPr>
                      <m:t>𝑀</m:t>
                    </m:r>
                  </m:oMath>
                </a14:m>
                <a:r>
                  <a:rPr lang="zh-CN" altLang="en-US" sz="2600" dirty="0" smtClean="0">
                    <a:latin typeface="Tahoma" pitchFamily="34" charset="0"/>
                  </a:rPr>
                  <a:t>的签名依赖于随机数</a:t>
                </a:r>
                <a14:m>
                  <m:oMath xmlns:m="http://schemas.openxmlformats.org/officeDocument/2006/math">
                    <m:r>
                      <a:rPr lang="en-US" altLang="zh-CN" sz="2600" b="1" i="1" dirty="0" smtClean="0">
                        <a:solidFill>
                          <a:srgbClr val="FF0000"/>
                        </a:solidFill>
                        <a:latin typeface="Cambria Math"/>
                      </a:rPr>
                      <m:t>𝒌</m:t>
                    </m:r>
                  </m:oMath>
                </a14:m>
                <a:endParaRPr lang="en-US" altLang="zh-CN" sz="2600" b="1" dirty="0" smtClean="0">
                  <a:latin typeface="Tahoma" pitchFamily="34" charset="0"/>
                </a:endParaRPr>
              </a:p>
              <a:p>
                <a:pPr marL="914400" lvl="1" indent="-514350">
                  <a:lnSpc>
                    <a:spcPct val="110000"/>
                  </a:lnSpc>
                  <a:spcBef>
                    <a:spcPct val="0"/>
                  </a:spcBef>
                  <a:buFont typeface="+mj-lt"/>
                  <a:buAutoNum type="arabicPeriod"/>
                </a:pPr>
                <a:endParaRPr lang="zh-CN" altLang="en-US" sz="2000" dirty="0" smtClean="0">
                  <a:latin typeface="Tahoma" pitchFamily="34" charset="0"/>
                </a:endParaRPr>
              </a:p>
              <a:p>
                <a:pPr marL="914400" lvl="1" indent="-514350">
                  <a:lnSpc>
                    <a:spcPct val="110000"/>
                  </a:lnSpc>
                  <a:spcBef>
                    <a:spcPct val="0"/>
                  </a:spcBef>
                  <a:buFont typeface="+mj-lt"/>
                  <a:buAutoNum type="arabicPeriod"/>
                </a:pPr>
                <a:r>
                  <a:rPr lang="zh-CN" altLang="en-US" sz="2600" b="1" dirty="0" smtClean="0">
                    <a:solidFill>
                      <a:srgbClr val="FF00FF"/>
                    </a:solidFill>
                    <a:latin typeface="Tahoma" pitchFamily="34" charset="0"/>
                    <a:sym typeface="Symbol" pitchFamily="18" charset="2"/>
                  </a:rPr>
                  <a:t>安全性基于有限域上计算离散对数的困难性</a:t>
                </a:r>
                <a:endParaRPr lang="en-US" altLang="zh-CN" sz="2600" b="1" dirty="0" smtClean="0">
                  <a:solidFill>
                    <a:srgbClr val="FF00FF"/>
                  </a:solidFill>
                  <a:latin typeface="Tahoma" pitchFamily="34" charset="0"/>
                  <a:sym typeface="Symbol" pitchFamily="18" charset="2"/>
                </a:endParaRPr>
              </a:p>
              <a:p>
                <a:pPr marL="914400" lvl="1" indent="-514350">
                  <a:lnSpc>
                    <a:spcPct val="110000"/>
                  </a:lnSpc>
                  <a:spcBef>
                    <a:spcPct val="0"/>
                  </a:spcBef>
                  <a:buFont typeface="+mj-lt"/>
                  <a:buAutoNum type="arabicPeriod"/>
                </a:pPr>
                <a:endParaRPr lang="zh-CN" altLang="en-US" sz="2000" b="1" dirty="0" smtClean="0">
                  <a:solidFill>
                    <a:srgbClr val="FF00FF"/>
                  </a:solidFill>
                  <a:latin typeface="Tahoma" pitchFamily="34" charset="0"/>
                  <a:sym typeface="Symbol" pitchFamily="18" charset="2"/>
                </a:endParaRPr>
              </a:p>
              <a:p>
                <a:pPr marL="914400" lvl="1" indent="-514350">
                  <a:lnSpc>
                    <a:spcPct val="110000"/>
                  </a:lnSpc>
                  <a:spcBef>
                    <a:spcPct val="0"/>
                  </a:spcBef>
                  <a:buFont typeface="+mj-lt"/>
                  <a:buAutoNum type="arabicPeriod"/>
                </a:pPr>
                <a:r>
                  <a:rPr lang="zh-CN" altLang="en-US" sz="2600" b="1" dirty="0" smtClean="0">
                    <a:solidFill>
                      <a:srgbClr val="FF00FF"/>
                    </a:solidFill>
                    <a:latin typeface="Tahoma" pitchFamily="34" charset="0"/>
                    <a:sym typeface="Symbol" pitchFamily="18" charset="2"/>
                  </a:rPr>
                  <a:t>随机数</a:t>
                </a:r>
                <a14:m>
                  <m:oMath xmlns:m="http://schemas.openxmlformats.org/officeDocument/2006/math">
                    <m:r>
                      <a:rPr lang="en-US" altLang="zh-CN" sz="2600" b="1" i="1" dirty="0" smtClean="0">
                        <a:solidFill>
                          <a:srgbClr val="FF0000"/>
                        </a:solidFill>
                        <a:latin typeface="Cambria Math"/>
                        <a:sym typeface="Symbol" pitchFamily="18" charset="2"/>
                      </a:rPr>
                      <m:t>𝒌</m:t>
                    </m:r>
                  </m:oMath>
                </a14:m>
                <a:r>
                  <a:rPr lang="zh-CN" altLang="en-US" sz="2600" b="1" dirty="0" smtClean="0">
                    <a:solidFill>
                      <a:srgbClr val="FF00FF"/>
                    </a:solidFill>
                    <a:latin typeface="Tahoma" pitchFamily="34" charset="0"/>
                    <a:sym typeface="Symbol" pitchFamily="18" charset="2"/>
                  </a:rPr>
                  <a:t>不能被泄露</a:t>
                </a:r>
                <a:r>
                  <a:rPr lang="en-US" altLang="zh-CN" sz="2600" b="1" dirty="0" smtClean="0">
                    <a:solidFill>
                      <a:srgbClr val="FF00FF"/>
                    </a:solidFill>
                    <a:latin typeface="Tahoma" pitchFamily="34" charset="0"/>
                    <a:sym typeface="Symbol" pitchFamily="18" charset="2"/>
                  </a:rPr>
                  <a:t>(</a:t>
                </a:r>
                <a:r>
                  <a:rPr lang="zh-CN" altLang="en-US" sz="2600" b="1" dirty="0" smtClean="0">
                    <a:solidFill>
                      <a:srgbClr val="FF00FF"/>
                    </a:solidFill>
                    <a:latin typeface="Tahoma" pitchFamily="34" charset="0"/>
                    <a:sym typeface="Symbol" pitchFamily="18" charset="2"/>
                  </a:rPr>
                  <a:t>已知</a:t>
                </a:r>
                <a14:m>
                  <m:oMath xmlns:m="http://schemas.openxmlformats.org/officeDocument/2006/math">
                    <m:r>
                      <a:rPr lang="en-US" altLang="zh-CN" sz="2600" b="1" i="1" dirty="0">
                        <a:solidFill>
                          <a:srgbClr val="FF0000"/>
                        </a:solidFill>
                        <a:latin typeface="Cambria Math"/>
                        <a:sym typeface="Symbol" pitchFamily="18" charset="2"/>
                      </a:rPr>
                      <m:t>𝒌</m:t>
                    </m:r>
                  </m:oMath>
                </a14:m>
                <a:r>
                  <a:rPr lang="zh-CN" altLang="en-US" sz="2600" b="1" dirty="0" smtClean="0">
                    <a:solidFill>
                      <a:srgbClr val="FF00FF"/>
                    </a:solidFill>
                    <a:latin typeface="Tahoma" pitchFamily="34" charset="0"/>
                    <a:sym typeface="Symbol" pitchFamily="18" charset="2"/>
                  </a:rPr>
                  <a:t>可以计算</a:t>
                </a:r>
                <a14:m>
                  <m:oMath xmlns:m="http://schemas.openxmlformats.org/officeDocument/2006/math">
                    <m:r>
                      <a:rPr lang="en-US" altLang="zh-CN" sz="2600" b="1" dirty="0">
                        <a:solidFill>
                          <a:srgbClr val="FF00FF"/>
                        </a:solidFill>
                        <a:latin typeface="Cambria Math"/>
                      </a:rPr>
                      <m:t>𝑥</m:t>
                    </m:r>
                  </m:oMath>
                </a14:m>
                <a:r>
                  <a:rPr lang="en-US" altLang="zh-CN" sz="2600" b="1" dirty="0" smtClean="0">
                    <a:solidFill>
                      <a:srgbClr val="FF00FF"/>
                    </a:solidFill>
                    <a:latin typeface="Tahoma" pitchFamily="34" charset="0"/>
                    <a:sym typeface="Symbol" pitchFamily="18" charset="2"/>
                  </a:rPr>
                  <a:t>)</a:t>
                </a:r>
              </a:p>
              <a:p>
                <a:pPr marL="914400" lvl="1" indent="-514350">
                  <a:lnSpc>
                    <a:spcPct val="110000"/>
                  </a:lnSpc>
                  <a:spcBef>
                    <a:spcPct val="0"/>
                  </a:spcBef>
                  <a:buFont typeface="+mj-lt"/>
                  <a:buAutoNum type="arabicPeriod"/>
                </a:pPr>
                <a:endParaRPr lang="zh-CN" altLang="en-US" sz="2000" b="1" dirty="0" smtClean="0">
                  <a:solidFill>
                    <a:srgbClr val="FF00FF"/>
                  </a:solidFill>
                  <a:latin typeface="Tahoma" pitchFamily="34" charset="0"/>
                  <a:sym typeface="Symbol" pitchFamily="18" charset="2"/>
                </a:endParaRPr>
              </a:p>
              <a:p>
                <a:pPr marL="914400" lvl="1" indent="-514350">
                  <a:lnSpc>
                    <a:spcPct val="110000"/>
                  </a:lnSpc>
                  <a:spcBef>
                    <a:spcPct val="0"/>
                  </a:spcBef>
                  <a:buFont typeface="+mj-lt"/>
                  <a:buAutoNum type="arabicPeriod"/>
                </a:pPr>
                <a:r>
                  <a:rPr lang="zh-CN" altLang="en-US" sz="2600" b="1" dirty="0" smtClean="0">
                    <a:solidFill>
                      <a:srgbClr val="FF00FF"/>
                    </a:solidFill>
                    <a:latin typeface="Tahoma" pitchFamily="34" charset="0"/>
                    <a:sym typeface="Symbol" pitchFamily="18" charset="2"/>
                  </a:rPr>
                  <a:t>随机数</a:t>
                </a:r>
                <a14:m>
                  <m:oMath xmlns:m="http://schemas.openxmlformats.org/officeDocument/2006/math">
                    <m:r>
                      <a:rPr lang="en-US" altLang="zh-CN" sz="2600" b="1" i="1" dirty="0">
                        <a:solidFill>
                          <a:srgbClr val="FF0000"/>
                        </a:solidFill>
                        <a:latin typeface="Cambria Math"/>
                        <a:sym typeface="Symbol" pitchFamily="18" charset="2"/>
                      </a:rPr>
                      <m:t>𝒌</m:t>
                    </m:r>
                  </m:oMath>
                </a14:m>
                <a:r>
                  <a:rPr lang="zh-CN" altLang="en-US" sz="2600" b="1" dirty="0" smtClean="0">
                    <a:solidFill>
                      <a:srgbClr val="FF00FF"/>
                    </a:solidFill>
                    <a:latin typeface="Tahoma" pitchFamily="34" charset="0"/>
                    <a:sym typeface="Symbol" pitchFamily="18" charset="2"/>
                  </a:rPr>
                  <a:t>不能被重复使用（泄露</a:t>
                </a:r>
                <a14:m>
                  <m:oMath xmlns:m="http://schemas.openxmlformats.org/officeDocument/2006/math">
                    <m:r>
                      <a:rPr lang="en-US" altLang="zh-CN" sz="2600" b="1" dirty="0">
                        <a:solidFill>
                          <a:srgbClr val="FF00FF"/>
                        </a:solidFill>
                        <a:latin typeface="Cambria Math"/>
                      </a:rPr>
                      <m:t>𝑥</m:t>
                    </m:r>
                    <m:r>
                      <a:rPr lang="en-US" altLang="zh-CN" sz="2600" b="1" i="1" dirty="0">
                        <a:solidFill>
                          <a:srgbClr val="FF00FF"/>
                        </a:solidFill>
                        <a:latin typeface="Cambria Math"/>
                      </a:rPr>
                      <m:t> </m:t>
                    </m:r>
                  </m:oMath>
                </a14:m>
                <a:r>
                  <a:rPr lang="zh-CN" altLang="en-US" sz="2600" b="1" dirty="0" smtClean="0">
                    <a:solidFill>
                      <a:srgbClr val="FF00FF"/>
                    </a:solidFill>
                    <a:latin typeface="Tahoma" pitchFamily="34" charset="0"/>
                    <a:sym typeface="Symbol" pitchFamily="18" charset="2"/>
                  </a:rPr>
                  <a:t>）</a:t>
                </a:r>
                <a:endParaRPr lang="en-US" altLang="zh-CN" sz="2600" b="1" dirty="0" smtClean="0">
                  <a:solidFill>
                    <a:srgbClr val="FF00FF"/>
                  </a:solidFill>
                  <a:latin typeface="Tahoma" pitchFamily="34" charset="0"/>
                  <a:sym typeface="Symbol" pitchFamily="18" charset="2"/>
                </a:endParaRPr>
              </a:p>
              <a:p>
                <a:pPr marL="914400" lvl="1" indent="-514350">
                  <a:lnSpc>
                    <a:spcPct val="110000"/>
                  </a:lnSpc>
                  <a:spcBef>
                    <a:spcPct val="0"/>
                  </a:spcBef>
                  <a:buFont typeface="+mj-lt"/>
                  <a:buAutoNum type="arabicPeriod"/>
                </a:pPr>
                <a:endParaRPr lang="en-US" altLang="zh-CN" sz="2000" b="1" dirty="0">
                  <a:solidFill>
                    <a:srgbClr val="FF00FF"/>
                  </a:solidFill>
                  <a:latin typeface="Tahoma" pitchFamily="34" charset="0"/>
                  <a:sym typeface="Symbol" pitchFamily="18" charset="2"/>
                </a:endParaRPr>
              </a:p>
              <a:p>
                <a:pPr marL="914400" lvl="1" indent="-514350">
                  <a:lnSpc>
                    <a:spcPct val="110000"/>
                  </a:lnSpc>
                  <a:spcBef>
                    <a:spcPct val="0"/>
                  </a:spcBef>
                  <a:buFont typeface="+mj-lt"/>
                  <a:buAutoNum type="arabicPeriod"/>
                </a:pPr>
                <a:r>
                  <a:rPr lang="zh-CN" altLang="en-US" sz="2600" b="1" dirty="0" smtClean="0">
                    <a:solidFill>
                      <a:srgbClr val="FF00FF"/>
                    </a:solidFill>
                    <a:latin typeface="Tahoma" pitchFamily="34" charset="0"/>
                    <a:sym typeface="Symbol" pitchFamily="18" charset="2"/>
                  </a:rPr>
                  <a:t>多次签名选取的多个</a:t>
                </a:r>
                <a14:m>
                  <m:oMath xmlns:m="http://schemas.openxmlformats.org/officeDocument/2006/math">
                    <m:r>
                      <a:rPr lang="en-US" altLang="zh-CN" sz="2600" b="1" i="1" dirty="0">
                        <a:solidFill>
                          <a:srgbClr val="FF0000"/>
                        </a:solidFill>
                        <a:latin typeface="Cambria Math"/>
                        <a:sym typeface="Symbol" pitchFamily="18" charset="2"/>
                      </a:rPr>
                      <m:t>𝒌</m:t>
                    </m:r>
                  </m:oMath>
                </a14:m>
                <a:r>
                  <a:rPr lang="zh-CN" altLang="en-US" sz="2600" b="1" dirty="0">
                    <a:solidFill>
                      <a:srgbClr val="FF00FF"/>
                    </a:solidFill>
                    <a:latin typeface="Tahoma" pitchFamily="34" charset="0"/>
                    <a:sym typeface="Symbol" pitchFamily="18" charset="2"/>
                  </a:rPr>
                  <a:t>无关联（泄露</a:t>
                </a:r>
                <a14:m>
                  <m:oMath xmlns:m="http://schemas.openxmlformats.org/officeDocument/2006/math">
                    <m:r>
                      <a:rPr lang="en-US" altLang="zh-CN" sz="2600" b="1" dirty="0">
                        <a:solidFill>
                          <a:srgbClr val="FF00FF"/>
                        </a:solidFill>
                        <a:latin typeface="Cambria Math"/>
                      </a:rPr>
                      <m:t>𝑥</m:t>
                    </m:r>
                    <m:r>
                      <a:rPr lang="en-US" altLang="zh-CN" sz="2600" b="1" i="1" dirty="0">
                        <a:solidFill>
                          <a:srgbClr val="FF00FF"/>
                        </a:solidFill>
                        <a:latin typeface="Cambria Math"/>
                      </a:rPr>
                      <m:t> </m:t>
                    </m:r>
                  </m:oMath>
                </a14:m>
                <a:r>
                  <a:rPr lang="zh-CN" altLang="en-US" sz="2600" b="1" dirty="0" smtClean="0">
                    <a:solidFill>
                      <a:srgbClr val="FF00FF"/>
                    </a:solidFill>
                    <a:latin typeface="Tahoma" pitchFamily="34" charset="0"/>
                    <a:sym typeface="Symbol" pitchFamily="18" charset="2"/>
                  </a:rPr>
                  <a:t>）</a:t>
                </a:r>
                <a:endParaRPr lang="en-US" altLang="zh-CN" sz="2600" b="1" dirty="0" smtClean="0">
                  <a:solidFill>
                    <a:srgbClr val="FF00FF"/>
                  </a:solidFill>
                  <a:latin typeface="Tahoma" pitchFamily="34" charset="0"/>
                  <a:sym typeface="Symbol" pitchFamily="18" charset="2"/>
                </a:endParaRPr>
              </a:p>
              <a:p>
                <a:pPr marL="914400" lvl="1" indent="-514350">
                  <a:lnSpc>
                    <a:spcPct val="110000"/>
                  </a:lnSpc>
                  <a:spcBef>
                    <a:spcPct val="0"/>
                  </a:spcBef>
                  <a:buFont typeface="+mj-lt"/>
                  <a:buAutoNum type="arabicPeriod"/>
                </a:pPr>
                <a:endParaRPr lang="en-US" altLang="zh-CN" sz="2000" b="1" dirty="0">
                  <a:solidFill>
                    <a:srgbClr val="FF00FF"/>
                  </a:solidFill>
                  <a:latin typeface="Tahoma" pitchFamily="34" charset="0"/>
                  <a:sym typeface="Symbol" pitchFamily="18" charset="2"/>
                </a:endParaRPr>
              </a:p>
              <a:p>
                <a:pPr marL="914400" lvl="1" indent="-514350">
                  <a:lnSpc>
                    <a:spcPct val="110000"/>
                  </a:lnSpc>
                  <a:spcBef>
                    <a:spcPct val="0"/>
                  </a:spcBef>
                  <a:buFont typeface="+mj-lt"/>
                  <a:buAutoNum type="arabicPeriod"/>
                </a:pPr>
                <a:r>
                  <a:rPr lang="zh-CN" altLang="en-US" sz="2600" b="1" dirty="0" smtClean="0">
                    <a:solidFill>
                      <a:srgbClr val="FF00FF"/>
                    </a:solidFill>
                    <a:latin typeface="Tahoma" pitchFamily="34" charset="0"/>
                    <a:sym typeface="Symbol" pitchFamily="18" charset="2"/>
                  </a:rPr>
                  <a:t>不使用</a:t>
                </a:r>
                <a:r>
                  <a:rPr lang="en-US" altLang="zh-CN" sz="2600" b="1" dirty="0" smtClean="0">
                    <a:solidFill>
                      <a:srgbClr val="FF00FF"/>
                    </a:solidFill>
                    <a:latin typeface="Tahoma" pitchFamily="34" charset="0"/>
                    <a:sym typeface="Symbol" pitchFamily="18" charset="2"/>
                  </a:rPr>
                  <a:t>Hash</a:t>
                </a:r>
                <a:r>
                  <a:rPr lang="zh-CN" altLang="en-US" sz="2600" b="1" dirty="0" smtClean="0">
                    <a:solidFill>
                      <a:srgbClr val="FF00FF"/>
                    </a:solidFill>
                    <a:latin typeface="Tahoma" pitchFamily="34" charset="0"/>
                    <a:sym typeface="Symbol" pitchFamily="18" charset="2"/>
                  </a:rPr>
                  <a:t>函数则易受到攻击</a:t>
                </a:r>
                <a:endParaRPr lang="en-US" altLang="zh-CN" sz="2600" b="1" dirty="0">
                  <a:solidFill>
                    <a:srgbClr val="FF00FF"/>
                  </a:solidFill>
                  <a:latin typeface="Tahoma" pitchFamily="34" charset="0"/>
                  <a:sym typeface="Symbol" pitchFamily="18" charset="2"/>
                </a:endParaRPr>
              </a:p>
              <a:p>
                <a:pPr marL="914400" lvl="1" indent="-514350">
                  <a:lnSpc>
                    <a:spcPct val="110000"/>
                  </a:lnSpc>
                  <a:spcBef>
                    <a:spcPct val="0"/>
                  </a:spcBef>
                  <a:buFont typeface="+mj-lt"/>
                  <a:buAutoNum type="arabicPeriod"/>
                </a:pPr>
                <a:endParaRPr lang="zh-CN" altLang="en-US" sz="2600" b="1" dirty="0" smtClean="0">
                  <a:solidFill>
                    <a:srgbClr val="FF00FF"/>
                  </a:solidFill>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52400" y="1723738"/>
                <a:ext cx="8686800" cy="4251325"/>
              </a:xfrm>
              <a:blipFill>
                <a:blip r:embed="rId2" cstate="print"/>
                <a:stretch>
                  <a:fillRect t="-1291" r="-561" b="-1635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29</a:t>
            </a:fld>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3</a:t>
            </a:fld>
            <a:endParaRPr lang="en-US" altLang="zh-CN"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8900" y="1622526"/>
            <a:ext cx="3124200" cy="1601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descr="C:\Documents and Settings\Benxiaohai\My Documents\My Pictures\Microsoft 剪辑管理器\j0239653.wmf"/>
          <p:cNvPicPr>
            <a:picLocks noChangeAspect="1" noChangeArrowheads="1"/>
          </p:cNvPicPr>
          <p:nvPr/>
        </p:nvPicPr>
        <p:blipFill>
          <a:blip r:embed="rId3" cstate="print"/>
          <a:srcRect/>
          <a:stretch>
            <a:fillRect/>
          </a:stretch>
        </p:blipFill>
        <p:spPr bwMode="auto">
          <a:xfrm>
            <a:off x="6677025" y="4114800"/>
            <a:ext cx="1716088" cy="1820862"/>
          </a:xfrm>
          <a:prstGeom prst="rect">
            <a:avLst/>
          </a:prstGeom>
          <a:noFill/>
        </p:spPr>
      </p:pic>
      <p:pic>
        <p:nvPicPr>
          <p:cNvPr id="9" name="Picture 4" descr="C:\Documents and Settings\Benxiaohai\My Documents\My Pictures\Microsoft 剪辑管理器\j0239647.wmf"/>
          <p:cNvPicPr>
            <a:picLocks noChangeAspect="1" noChangeArrowheads="1"/>
          </p:cNvPicPr>
          <p:nvPr/>
        </p:nvPicPr>
        <p:blipFill>
          <a:blip r:embed="rId4" cstate="print"/>
          <a:srcRect/>
          <a:stretch>
            <a:fillRect/>
          </a:stretch>
        </p:blipFill>
        <p:spPr bwMode="auto">
          <a:xfrm>
            <a:off x="1114425" y="4267200"/>
            <a:ext cx="1201737" cy="1749425"/>
          </a:xfrm>
          <a:prstGeom prst="rect">
            <a:avLst/>
          </a:prstGeom>
          <a:noFill/>
        </p:spPr>
      </p:pic>
      <p:sp>
        <p:nvSpPr>
          <p:cNvPr id="7" name="TextBox 6"/>
          <p:cNvSpPr txBox="1"/>
          <p:nvPr/>
        </p:nvSpPr>
        <p:spPr>
          <a:xfrm>
            <a:off x="1371600" y="6016823"/>
            <a:ext cx="1676400" cy="307777"/>
          </a:xfrm>
          <a:prstGeom prst="rect">
            <a:avLst/>
          </a:prstGeom>
          <a:noFill/>
        </p:spPr>
        <p:txBody>
          <a:bodyPr wrap="square" rtlCol="0">
            <a:spAutoFit/>
          </a:bodyPr>
          <a:lstStyle/>
          <a:p>
            <a:r>
              <a:rPr lang="en-US" altLang="zh-CN" b="1" dirty="0" smtClean="0">
                <a:solidFill>
                  <a:srgbClr val="FF0000"/>
                </a:solidFill>
              </a:rPr>
              <a:t>Alice</a:t>
            </a:r>
            <a:endParaRPr lang="zh-CN" altLang="en-US" b="1" dirty="0">
              <a:solidFill>
                <a:srgbClr val="FF0000"/>
              </a:solidFill>
            </a:endParaRPr>
          </a:p>
        </p:txBody>
      </p:sp>
      <p:sp>
        <p:nvSpPr>
          <p:cNvPr id="11" name="TextBox 10"/>
          <p:cNvSpPr txBox="1"/>
          <p:nvPr/>
        </p:nvSpPr>
        <p:spPr>
          <a:xfrm>
            <a:off x="7010400" y="5943600"/>
            <a:ext cx="1676400" cy="307777"/>
          </a:xfrm>
          <a:prstGeom prst="rect">
            <a:avLst/>
          </a:prstGeom>
          <a:noFill/>
        </p:spPr>
        <p:txBody>
          <a:bodyPr wrap="square" rtlCol="0">
            <a:spAutoFit/>
          </a:bodyPr>
          <a:lstStyle/>
          <a:p>
            <a:r>
              <a:rPr lang="en-US" altLang="zh-CN" b="1" dirty="0" smtClean="0">
                <a:solidFill>
                  <a:srgbClr val="FF0000"/>
                </a:solidFill>
              </a:rPr>
              <a:t>Bob</a:t>
            </a:r>
            <a:endParaRPr lang="zh-CN" altLang="en-US" b="1" dirty="0">
              <a:solidFill>
                <a:srgbClr val="FF0000"/>
              </a:solidFill>
            </a:endParaRPr>
          </a:p>
        </p:txBody>
      </p:sp>
      <p:sp>
        <p:nvSpPr>
          <p:cNvPr id="10" name="椭圆形标注 9"/>
          <p:cNvSpPr/>
          <p:nvPr/>
        </p:nvSpPr>
        <p:spPr bwMode="auto">
          <a:xfrm>
            <a:off x="685800" y="2423122"/>
            <a:ext cx="1905000" cy="762000"/>
          </a:xfrm>
          <a:prstGeom prst="wedgeEllipseCallout">
            <a:avLst>
              <a:gd name="adj1" fmla="val 361"/>
              <a:gd name="adj2" fmla="val 201201"/>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dirty="0"/>
              <a:t>从</a:t>
            </a:r>
            <a:r>
              <a:rPr lang="zh-CN" altLang="en-US" dirty="0" smtClean="0"/>
              <a:t>我账户给</a:t>
            </a:r>
            <a:r>
              <a:rPr lang="en-US" altLang="zh-CN" dirty="0" smtClean="0"/>
              <a:t>Bob</a:t>
            </a:r>
            <a:r>
              <a:rPr lang="zh-CN" altLang="en-US" dirty="0" smtClean="0"/>
              <a:t>转入</a:t>
            </a:r>
            <a:r>
              <a:rPr lang="en-US" altLang="zh-CN" dirty="0" smtClean="0"/>
              <a:t>100</a:t>
            </a:r>
            <a:r>
              <a:rPr lang="zh-CN" altLang="en-US" dirty="0" smtClean="0"/>
              <a:t>万</a:t>
            </a:r>
            <a:endParaRPr kumimoji="0" lang="zh-CN" altLang="en-US" sz="1400" b="0" i="0" u="none" strike="noStrike" cap="none" normalizeH="0" baseline="0" dirty="0" smtClean="0">
              <a:ln>
                <a:noFill/>
              </a:ln>
              <a:solidFill>
                <a:schemeClr val="tx1"/>
              </a:solidFill>
              <a:effectLst/>
              <a:latin typeface="Arial" charset="0"/>
              <a:ea typeface="宋体" pitchFamily="2" charset="-122"/>
            </a:endParaRPr>
          </a:p>
        </p:txBody>
      </p:sp>
      <p:cxnSp>
        <p:nvCxnSpPr>
          <p:cNvPr id="13" name="直接箭头连接符 12"/>
          <p:cNvCxnSpPr/>
          <p:nvPr/>
        </p:nvCxnSpPr>
        <p:spPr bwMode="auto">
          <a:xfrm flipV="1">
            <a:off x="2209800" y="3223717"/>
            <a:ext cx="1219200" cy="1729284"/>
          </a:xfrm>
          <a:prstGeom prst="straightConnector1">
            <a:avLst/>
          </a:prstGeom>
          <a:ln>
            <a:solidFill>
              <a:srgbClr val="FF0000"/>
            </a:solidFill>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4" name="云形标注 13"/>
          <p:cNvSpPr/>
          <p:nvPr/>
        </p:nvSpPr>
        <p:spPr bwMode="auto">
          <a:xfrm>
            <a:off x="5753100" y="1524000"/>
            <a:ext cx="3238500" cy="1661122"/>
          </a:xfrm>
          <a:prstGeom prst="cloudCallout">
            <a:avLst>
              <a:gd name="adj1" fmla="val -49412"/>
              <a:gd name="adj2" fmla="val -38568"/>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zh-CN" altLang="en-US" sz="1400" b="1" i="0" u="none" strike="noStrike" cap="none" normalizeH="0" baseline="0" dirty="0" smtClean="0">
                <a:ln>
                  <a:noFill/>
                </a:ln>
                <a:solidFill>
                  <a:srgbClr val="FF0000"/>
                </a:solidFill>
                <a:effectLst/>
              </a:rPr>
              <a:t>这么大一笔资金，这消息是</a:t>
            </a:r>
            <a:r>
              <a:rPr kumimoji="0" lang="en-US" altLang="zh-CN" sz="1400" b="1" i="0" u="none" strike="noStrike" cap="none" normalizeH="0" baseline="0" dirty="0" smtClean="0">
                <a:ln>
                  <a:noFill/>
                </a:ln>
                <a:solidFill>
                  <a:srgbClr val="FF0000"/>
                </a:solidFill>
                <a:effectLst/>
              </a:rPr>
              <a:t>Alice</a:t>
            </a:r>
            <a:r>
              <a:rPr kumimoji="0" lang="zh-CN" altLang="en-US" sz="1400" b="1" i="0" u="none" strike="noStrike" cap="none" normalizeH="0" baseline="0" dirty="0" smtClean="0">
                <a:ln>
                  <a:noFill/>
                </a:ln>
                <a:solidFill>
                  <a:srgbClr val="FF0000"/>
                </a:solidFill>
                <a:effectLst/>
              </a:rPr>
              <a:t>发的吗？</a:t>
            </a:r>
            <a:endParaRPr kumimoji="0" lang="en-US" altLang="zh-CN" sz="1400" b="1" i="0" u="none" strike="noStrike" cap="none" normalizeH="0" baseline="0" dirty="0" smtClean="0">
              <a:ln>
                <a:noFill/>
              </a:ln>
              <a:solidFill>
                <a:srgbClr val="FF0000"/>
              </a:solidFill>
              <a:effectLst/>
            </a:endParaRPr>
          </a:p>
          <a:p>
            <a:pPr marL="342900" marR="0" indent="-342900" algn="l" defTabSz="914400" rtl="0" eaLnBrk="1" fontAlgn="base" latinLnBrk="0" hangingPunct="1">
              <a:lnSpc>
                <a:spcPct val="100000"/>
              </a:lnSpc>
              <a:spcBef>
                <a:spcPct val="0"/>
              </a:spcBef>
              <a:spcAft>
                <a:spcPct val="0"/>
              </a:spcAft>
              <a:buClrTx/>
              <a:buSzTx/>
              <a:buFont typeface="+mj-lt"/>
              <a:buAutoNum type="arabicPeriod"/>
              <a:tabLst/>
            </a:pPr>
            <a:r>
              <a:rPr lang="zh-CN" altLang="en-US" b="1" dirty="0" smtClean="0">
                <a:solidFill>
                  <a:srgbClr val="FF0000"/>
                </a:solidFill>
              </a:rPr>
              <a:t>要是过后</a:t>
            </a:r>
            <a:r>
              <a:rPr lang="en-US" altLang="zh-CN" b="1" dirty="0" smtClean="0">
                <a:solidFill>
                  <a:srgbClr val="FF0000"/>
                </a:solidFill>
              </a:rPr>
              <a:t>Alice</a:t>
            </a:r>
            <a:r>
              <a:rPr lang="zh-CN" altLang="en-US" b="1" dirty="0" smtClean="0">
                <a:solidFill>
                  <a:srgbClr val="FF0000"/>
                </a:solidFill>
              </a:rPr>
              <a:t>不承认这笔转账怎么办？</a:t>
            </a:r>
            <a:endParaRPr kumimoji="0" lang="zh-CN" altLang="en-US" sz="1400" b="1" i="0" u="none" strike="noStrike" cap="none" normalizeH="0" baseline="0" dirty="0" smtClean="0">
              <a:ln>
                <a:noFill/>
              </a:ln>
              <a:solidFill>
                <a:srgbClr val="FF0000"/>
              </a:solidFill>
              <a:effectLst/>
            </a:endParaRPr>
          </a:p>
        </p:txBody>
      </p:sp>
      <p:sp>
        <p:nvSpPr>
          <p:cNvPr id="16" name="圆角矩形标注 15"/>
          <p:cNvSpPr/>
          <p:nvPr/>
        </p:nvSpPr>
        <p:spPr bwMode="auto">
          <a:xfrm>
            <a:off x="3581400" y="3844142"/>
            <a:ext cx="1981200" cy="990600"/>
          </a:xfrm>
          <a:prstGeom prst="wedgeRoundRectCallout">
            <a:avLst>
              <a:gd name="adj1" fmla="val -37987"/>
              <a:gd name="adj2" fmla="val -110139"/>
              <a:gd name="adj3" fmla="val 16667"/>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charset="0"/>
                <a:ea typeface="宋体" pitchFamily="2" charset="-122"/>
              </a:rPr>
              <a:t>Alice</a:t>
            </a:r>
            <a:r>
              <a:rPr kumimoji="0" lang="zh-CN" altLang="en-US" sz="1800" b="1" i="0" u="none" strike="noStrike" cap="none" normalizeH="0" baseline="0" dirty="0" smtClean="0">
                <a:ln>
                  <a:noFill/>
                </a:ln>
                <a:solidFill>
                  <a:schemeClr val="tx1"/>
                </a:solidFill>
                <a:effectLst/>
                <a:latin typeface="Arial" charset="0"/>
                <a:ea typeface="宋体" pitchFamily="2" charset="-122"/>
              </a:rPr>
              <a:t>，把你要转账的消息</a:t>
            </a:r>
            <a:r>
              <a:rPr kumimoji="0" lang="zh-CN" altLang="en-US" sz="1800" b="1" i="0" u="none" strike="noStrike" cap="none" normalizeH="0" baseline="0" dirty="0" smtClean="0">
                <a:ln>
                  <a:noFill/>
                </a:ln>
                <a:solidFill>
                  <a:srgbClr val="FF0000"/>
                </a:solidFill>
                <a:effectLst/>
                <a:latin typeface="Arial" charset="0"/>
                <a:ea typeface="宋体" pitchFamily="2" charset="-122"/>
              </a:rPr>
              <a:t>签名</a:t>
            </a:r>
            <a:r>
              <a:rPr kumimoji="0" lang="zh-CN" altLang="en-US" sz="1800" b="1" i="0" u="none" strike="noStrike" cap="none" normalizeH="0" baseline="0" dirty="0" smtClean="0">
                <a:ln>
                  <a:noFill/>
                </a:ln>
                <a:solidFill>
                  <a:schemeClr val="tx1"/>
                </a:solidFill>
                <a:effectLst/>
                <a:latin typeface="Arial" charset="0"/>
                <a:ea typeface="宋体" pitchFamily="2" charset="-122"/>
              </a:rPr>
              <a:t>之后再发给我</a:t>
            </a:r>
          </a:p>
        </p:txBody>
      </p:sp>
      <p:cxnSp>
        <p:nvCxnSpPr>
          <p:cNvPr id="18" name="直接箭头连接符 17"/>
          <p:cNvCxnSpPr>
            <a:endCxn id="9" idx="3"/>
          </p:cNvCxnSpPr>
          <p:nvPr/>
        </p:nvCxnSpPr>
        <p:spPr bwMode="auto">
          <a:xfrm flipH="1">
            <a:off x="2316162" y="3223717"/>
            <a:ext cx="1417638" cy="1918196"/>
          </a:xfrm>
          <a:prstGeom prst="straightConnector1">
            <a:avLst/>
          </a:prstGeom>
          <a:ln>
            <a:solidFill>
              <a:srgbClr val="FF0000"/>
            </a:solidFill>
            <a:headEnd type="none" w="med" len="med"/>
            <a:tailEnd type="arrow"/>
          </a:ln>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0" y="4972050"/>
            <a:ext cx="279082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487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500"/>
                                        <p:tgtEl>
                                          <p:spTgt spid="18"/>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FF"/>
                </a:solidFill>
                <a:latin typeface="Tahoma" pitchFamily="34" charset="0"/>
                <a:sym typeface="Symbol" pitchFamily="18" charset="2"/>
              </a:rPr>
              <a:t>Hash</a:t>
            </a:r>
            <a:r>
              <a:rPr lang="zh-CN" altLang="en-US" dirty="0">
                <a:solidFill>
                  <a:srgbClr val="FF00FF"/>
                </a:solidFill>
                <a:latin typeface="Tahoma" pitchFamily="34" charset="0"/>
                <a:sym typeface="Symbol" pitchFamily="18" charset="2"/>
              </a:rPr>
              <a:t>函</a:t>
            </a:r>
            <a:r>
              <a:rPr lang="zh-CN" altLang="en-US" dirty="0" smtClean="0">
                <a:solidFill>
                  <a:srgbClr val="FF00FF"/>
                </a:solidFill>
                <a:latin typeface="Tahoma" pitchFamily="34" charset="0"/>
                <a:sym typeface="Symbol" pitchFamily="18" charset="2"/>
              </a:rPr>
              <a:t>数的作用</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04800" y="1828800"/>
                <a:ext cx="8610600" cy="4495800"/>
              </a:xfrm>
            </p:spPr>
            <p:txBody>
              <a:bodyPr/>
              <a:lstStyle/>
              <a:p>
                <a:r>
                  <a:rPr lang="zh-CN" altLang="en-US" sz="2400" dirty="0" smtClean="0"/>
                  <a:t>攻击者可以选取任一整数对</a:t>
                </a:r>
                <a14:m>
                  <m:oMath xmlns:m="http://schemas.openxmlformats.org/officeDocument/2006/math">
                    <m:r>
                      <a:rPr lang="en-US" altLang="zh-CN" sz="2400" b="0" i="1" dirty="0" smtClean="0">
                        <a:latin typeface="Cambria Math" panose="02040503050406030204" pitchFamily="18" charset="0"/>
                      </a:rPr>
                      <m:t>(</m:t>
                    </m:r>
                    <m:r>
                      <a:rPr lang="en-US" altLang="zh-CN" sz="2400" b="0" i="1" dirty="0" err="1">
                        <a:latin typeface="Cambria Math" panose="02040503050406030204" pitchFamily="18" charset="0"/>
                      </a:rPr>
                      <m:t>𝑢</m:t>
                    </m:r>
                    <m:r>
                      <a:rPr lang="en-US" altLang="zh-CN" sz="2400" b="0" i="1" dirty="0" err="1">
                        <a:latin typeface="Cambria Math" panose="02040503050406030204" pitchFamily="18" charset="0"/>
                      </a:rPr>
                      <m:t>,</m:t>
                    </m:r>
                    <m:r>
                      <a:rPr lang="en-US" altLang="zh-CN" sz="2400" b="0" i="1" dirty="0" err="1">
                        <a:latin typeface="Cambria Math" panose="02040503050406030204" pitchFamily="18" charset="0"/>
                      </a:rPr>
                      <m:t>𝑣</m:t>
                    </m:r>
                    <m:r>
                      <a:rPr lang="en-US" altLang="zh-CN" sz="2400" b="0" i="1" dirty="0">
                        <a:latin typeface="Cambria Math" panose="02040503050406030204" pitchFamily="18" charset="0"/>
                      </a:rPr>
                      <m:t>)</m:t>
                    </m:r>
                  </m:oMath>
                </a14:m>
                <a:r>
                  <a:rPr lang="zh-CN" altLang="en-US" sz="2400" dirty="0"/>
                  <a:t>，</a:t>
                </a:r>
                <a14:m>
                  <m:oMath xmlns:m="http://schemas.openxmlformats.org/officeDocument/2006/math">
                    <m:r>
                      <a:rPr lang="zh-CN" altLang="en-US" sz="2400" b="0" i="1" dirty="0" smtClean="0">
                        <a:latin typeface="Cambria Math" panose="02040503050406030204" pitchFamily="18" charset="0"/>
                      </a:rPr>
                      <m:t>满足</m:t>
                    </m:r>
                    <m:r>
                      <a:rPr lang="en-US" altLang="zh-CN" sz="2400" b="0" i="1" dirty="0" smtClean="0">
                        <a:latin typeface="Cambria Math" panose="02040503050406030204" pitchFamily="18" charset="0"/>
                      </a:rPr>
                      <m:t>                          </m:t>
                    </m:r>
                    <m:r>
                      <a:rPr lang="en-US" altLang="zh-CN" sz="2400" b="0" i="1" dirty="0" smtClean="0">
                        <a:latin typeface="Cambria Math" panose="02040503050406030204" pitchFamily="18" charset="0"/>
                      </a:rPr>
                      <m:t>𝑔𝑐𝑑</m:t>
                    </m:r>
                    <m:r>
                      <a:rPr lang="en-US" altLang="zh-CN" sz="2400" b="0" i="1" dirty="0">
                        <a:latin typeface="Cambria Math" panose="02040503050406030204" pitchFamily="18" charset="0"/>
                      </a:rPr>
                      <m:t>⁡(</m:t>
                    </m:r>
                    <m:r>
                      <a:rPr lang="en-US" altLang="zh-CN" sz="2400" b="0" i="1" dirty="0">
                        <a:latin typeface="Cambria Math" panose="02040503050406030204" pitchFamily="18" charset="0"/>
                      </a:rPr>
                      <m:t>𝑣</m:t>
                    </m:r>
                    <m:r>
                      <a:rPr lang="zh-CN" altLang="en-US" sz="2400" b="0" i="1" dirty="0">
                        <a:latin typeface="Cambria Math" panose="02040503050406030204" pitchFamily="18" charset="0"/>
                      </a:rPr>
                      <m:t>，</m:t>
                    </m:r>
                    <m:r>
                      <a:rPr lang="en-US" altLang="zh-CN" sz="2400" b="0" i="1" dirty="0">
                        <a:latin typeface="Cambria Math" panose="02040503050406030204" pitchFamily="18" charset="0"/>
                      </a:rPr>
                      <m:t>𝑝</m:t>
                    </m:r>
                    <m:r>
                      <a:rPr lang="en-US" altLang="zh-CN" sz="2400" b="0" i="1" dirty="0">
                        <a:latin typeface="Cambria Math" panose="02040503050406030204" pitchFamily="18" charset="0"/>
                      </a:rPr>
                      <m:t>−1) = 1</m:t>
                    </m:r>
                  </m:oMath>
                </a14:m>
                <a:endParaRPr lang="en-US" altLang="zh-CN" sz="2400" dirty="0" smtClean="0"/>
              </a:p>
              <a:p>
                <a:r>
                  <a:rPr lang="zh-CN" altLang="en-US" sz="2400" dirty="0" smtClean="0"/>
                  <a:t>计算  </a:t>
                </a:r>
                <a14:m>
                  <m:oMath xmlns:m="http://schemas.openxmlformats.org/officeDocument/2006/math">
                    <m:r>
                      <a:rPr lang="en-US" altLang="zh-CN" sz="2400" i="1" dirty="0" smtClean="0">
                        <a:latin typeface="Cambria Math" panose="02040503050406030204" pitchFamily="18" charset="0"/>
                      </a:rPr>
                      <m:t>𝑟</m:t>
                    </m:r>
                    <m:r>
                      <a:rPr lang="en-US" altLang="zh-CN" sz="2400" i="1" dirty="0" smtClean="0">
                        <a:latin typeface="Cambria Math" panose="02040503050406030204" pitchFamily="18" charset="0"/>
                      </a:rPr>
                      <m:t> = </m:t>
                    </m:r>
                    <m:r>
                      <a:rPr lang="en-US" altLang="zh-CN" sz="2400" i="1" dirty="0" err="1" smtClean="0">
                        <a:latin typeface="Cambria Math" panose="02040503050406030204" pitchFamily="18" charset="0"/>
                      </a:rPr>
                      <m:t>𝑔</m:t>
                    </m:r>
                    <m:r>
                      <a:rPr lang="en-US" altLang="zh-CN" sz="2400" i="1" baseline="30000" dirty="0" err="1" smtClean="0">
                        <a:latin typeface="Cambria Math" panose="02040503050406030204" pitchFamily="18" charset="0"/>
                      </a:rPr>
                      <m:t>𝑢</m:t>
                    </m:r>
                    <m:r>
                      <a:rPr lang="en-US" altLang="zh-CN" sz="2400" i="1" dirty="0" err="1" smtClean="0">
                        <a:latin typeface="Cambria Math" panose="02040503050406030204" pitchFamily="18" charset="0"/>
                      </a:rPr>
                      <m:t>𝑦</m:t>
                    </m:r>
                    <m:r>
                      <a:rPr lang="en-US" altLang="zh-CN" sz="2400" i="1" baseline="30000" dirty="0" err="1" smtClean="0">
                        <a:latin typeface="Cambria Math" panose="02040503050406030204" pitchFamily="18" charset="0"/>
                      </a:rPr>
                      <m:t>𝑣</m:t>
                    </m:r>
                    <m:r>
                      <a:rPr lang="en-US" altLang="zh-CN" sz="2400" i="1" dirty="0" smtClean="0">
                        <a:latin typeface="Cambria Math" panose="02040503050406030204" pitchFamily="18" charset="0"/>
                      </a:rPr>
                      <m:t> </m:t>
                    </m:r>
                    <m:r>
                      <a:rPr lang="en-US" altLang="zh-CN" sz="2400" i="1" dirty="0">
                        <a:latin typeface="Cambria Math" panose="02040503050406030204" pitchFamily="18" charset="0"/>
                      </a:rPr>
                      <m:t>𝑚𝑜𝑑</m:t>
                    </m:r>
                    <m:r>
                      <a:rPr lang="en-US" altLang="zh-CN" sz="2400" i="1" dirty="0">
                        <a:latin typeface="Cambria Math" panose="02040503050406030204" pitchFamily="18" charset="0"/>
                      </a:rPr>
                      <m:t> </m:t>
                    </m:r>
                    <m:r>
                      <a:rPr lang="en-US" altLang="zh-CN" sz="2400" i="1" dirty="0">
                        <a:latin typeface="Cambria Math" panose="02040503050406030204" pitchFamily="18" charset="0"/>
                      </a:rPr>
                      <m:t>𝑝</m:t>
                    </m:r>
                    <m:r>
                      <a:rPr lang="en-US" altLang="zh-CN" sz="2400" i="1" dirty="0">
                        <a:latin typeface="Cambria Math" panose="02040503050406030204" pitchFamily="18" charset="0"/>
                      </a:rPr>
                      <m:t> = </m:t>
                    </m:r>
                    <m:sSup>
                      <m:sSupPr>
                        <m:ctrlPr>
                          <a:rPr lang="en-US" altLang="zh-CN" sz="2400" i="1" dirty="0" smtClean="0">
                            <a:latin typeface="Cambria Math"/>
                          </a:rPr>
                        </m:ctrlPr>
                      </m:sSupPr>
                      <m:e>
                        <m:r>
                          <a:rPr lang="en-US" altLang="zh-CN" sz="2400" b="0" i="1" dirty="0" smtClean="0">
                            <a:latin typeface="Cambria Math" panose="02040503050406030204" pitchFamily="18" charset="0"/>
                          </a:rPr>
                          <m:t>𝑔</m:t>
                        </m:r>
                      </m:e>
                      <m:sup>
                        <m:r>
                          <a:rPr lang="en-US" altLang="zh-CN" sz="2400" b="0" i="1" dirty="0" smtClean="0">
                            <a:latin typeface="Cambria Math" panose="02040503050406030204" pitchFamily="18" charset="0"/>
                          </a:rPr>
                          <m:t>𝑢</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𝑥𝑣</m:t>
                        </m:r>
                      </m:sup>
                    </m:sSup>
                    <m:r>
                      <a:rPr lang="en-US" altLang="zh-CN" sz="2400" i="1" dirty="0">
                        <a:latin typeface="Cambria Math" panose="02040503050406030204" pitchFamily="18" charset="0"/>
                      </a:rPr>
                      <m:t>𝑚𝑜𝑑</m:t>
                    </m:r>
                    <m:r>
                      <a:rPr lang="en-US" altLang="zh-CN" sz="2400" i="1" dirty="0">
                        <a:latin typeface="Cambria Math" panose="02040503050406030204" pitchFamily="18" charset="0"/>
                      </a:rPr>
                      <m:t> </m:t>
                    </m:r>
                    <m:r>
                      <a:rPr lang="en-US" altLang="zh-CN" sz="2400" i="1" dirty="0">
                        <a:latin typeface="Cambria Math" panose="02040503050406030204" pitchFamily="18" charset="0"/>
                      </a:rPr>
                      <m:t>𝑝</m:t>
                    </m:r>
                  </m:oMath>
                </a14:m>
                <a:r>
                  <a:rPr lang="zh-CN" altLang="en-US" sz="2400" dirty="0" smtClean="0"/>
                  <a:t>  和 </a:t>
                </a:r>
                <a:endParaRPr lang="en-US" altLang="zh-CN" sz="2400" i="1" dirty="0" smtClean="0">
                  <a:latin typeface="Cambria Math" panose="02040503050406030204" pitchFamily="18" charset="0"/>
                </a:endParaRPr>
              </a:p>
              <a:p>
                <a:pPr marL="0" indent="0">
                  <a:buNone/>
                </a:pPr>
                <a14:m>
                  <m:oMath xmlns:m="http://schemas.openxmlformats.org/officeDocument/2006/math">
                    <m:r>
                      <a:rPr lang="en-US" altLang="zh-CN" sz="2400" b="0" i="1" dirty="0" smtClean="0">
                        <a:latin typeface="Cambria Math" panose="02040503050406030204" pitchFamily="18" charset="0"/>
                      </a:rPr>
                      <m:t>     </m:t>
                    </m:r>
                    <m:r>
                      <a:rPr lang="en-US" altLang="zh-CN" sz="2400" i="1" dirty="0" smtClean="0">
                        <a:latin typeface="Cambria Math" panose="02040503050406030204" pitchFamily="18" charset="0"/>
                      </a:rPr>
                      <m:t>𝑠</m:t>
                    </m:r>
                    <m:r>
                      <a:rPr lang="en-US" altLang="zh-CN" sz="2400" i="1" dirty="0" smtClean="0">
                        <a:latin typeface="Cambria Math" panose="02040503050406030204" pitchFamily="18" charset="0"/>
                      </a:rPr>
                      <m:t> = −</m:t>
                    </m:r>
                    <m:r>
                      <a:rPr lang="en-US" altLang="zh-CN" sz="2400" i="1" dirty="0" smtClean="0">
                        <a:latin typeface="Cambria Math" panose="02040503050406030204" pitchFamily="18" charset="0"/>
                      </a:rPr>
                      <m:t>𝑟</m:t>
                    </m:r>
                    <m:sSup>
                      <m:sSupPr>
                        <m:ctrlPr>
                          <a:rPr lang="zh-CN" altLang="en-US" sz="2400" i="1" dirty="0" smtClean="0">
                            <a:latin typeface="Cambria Math"/>
                          </a:rPr>
                        </m:ctrlPr>
                      </m:sSupPr>
                      <m:e>
                        <m:r>
                          <a:rPr lang="en-US" altLang="zh-CN" sz="2400" b="0" i="1" dirty="0" smtClean="0">
                            <a:latin typeface="Cambria Math" panose="02040503050406030204" pitchFamily="18" charset="0"/>
                          </a:rPr>
                          <m:t>𝑣</m:t>
                        </m:r>
                      </m:e>
                      <m:sup>
                        <m:r>
                          <a:rPr lang="en-US" altLang="zh-CN" sz="2400" b="0" i="1" dirty="0" smtClean="0">
                            <a:latin typeface="Cambria Math" panose="02040503050406030204" pitchFamily="18" charset="0"/>
                          </a:rPr>
                          <m:t>−1</m:t>
                        </m:r>
                      </m:sup>
                    </m:sSup>
                    <m:r>
                      <a:rPr lang="en-US" altLang="zh-CN" sz="2400" i="1" dirty="0">
                        <a:latin typeface="Cambria Math" panose="02040503050406030204" pitchFamily="18" charset="0"/>
                      </a:rPr>
                      <m:t> </m:t>
                    </m:r>
                    <m:r>
                      <a:rPr lang="en-US" altLang="zh-CN" sz="2400" i="1" dirty="0">
                        <a:latin typeface="Cambria Math" panose="02040503050406030204" pitchFamily="18" charset="0"/>
                      </a:rPr>
                      <m:t>𝑚𝑜𝑑</m:t>
                    </m:r>
                    <m:r>
                      <a:rPr lang="en-US" altLang="zh-CN" sz="2400" i="1" dirty="0">
                        <a:latin typeface="Cambria Math" panose="02040503050406030204" pitchFamily="18" charset="0"/>
                      </a:rPr>
                      <m:t> (</m:t>
                    </m:r>
                    <m:r>
                      <a:rPr lang="en-US" altLang="zh-CN" sz="2400" i="1" dirty="0">
                        <a:latin typeface="Cambria Math" panose="02040503050406030204" pitchFamily="18" charset="0"/>
                      </a:rPr>
                      <m:t>𝑝</m:t>
                    </m:r>
                    <m:r>
                      <a:rPr lang="en-US" altLang="zh-CN" sz="2400" i="1" dirty="0">
                        <a:latin typeface="Cambria Math" panose="02040503050406030204" pitchFamily="18" charset="0"/>
                      </a:rPr>
                      <m:t>−1)</m:t>
                    </m:r>
                  </m:oMath>
                </a14:m>
                <a:r>
                  <a:rPr lang="zh-CN" altLang="en-US" sz="2400" dirty="0"/>
                  <a:t>，则</a:t>
                </a:r>
                <a14:m>
                  <m:oMath xmlns:m="http://schemas.openxmlformats.org/officeDocument/2006/math">
                    <m:r>
                      <a:rPr lang="en-US" altLang="zh-CN" sz="2400" i="1" dirty="0" smtClean="0">
                        <a:latin typeface="Cambria Math" panose="02040503050406030204" pitchFamily="18" charset="0"/>
                      </a:rPr>
                      <m:t>(</m:t>
                    </m:r>
                    <m:r>
                      <a:rPr lang="en-US" altLang="zh-CN" sz="2400" i="1" dirty="0" err="1">
                        <a:latin typeface="Cambria Math" panose="02040503050406030204" pitchFamily="18" charset="0"/>
                      </a:rPr>
                      <m:t>𝑟</m:t>
                    </m:r>
                    <m:r>
                      <a:rPr lang="en-US" altLang="zh-CN" sz="2400" i="1" dirty="0" err="1">
                        <a:latin typeface="Cambria Math" panose="02040503050406030204" pitchFamily="18" charset="0"/>
                      </a:rPr>
                      <m:t>,</m:t>
                    </m:r>
                    <m:r>
                      <a:rPr lang="en-US" altLang="zh-CN" sz="2400" i="1" dirty="0" err="1">
                        <a:latin typeface="Cambria Math" panose="02040503050406030204" pitchFamily="18" charset="0"/>
                      </a:rPr>
                      <m:t>𝑠</m:t>
                    </m:r>
                    <m:r>
                      <a:rPr lang="en-US" altLang="zh-CN" sz="2400" i="1" dirty="0">
                        <a:latin typeface="Cambria Math" panose="02040503050406030204" pitchFamily="18" charset="0"/>
                      </a:rPr>
                      <m:t>)</m:t>
                    </m:r>
                  </m:oMath>
                </a14:m>
                <a:r>
                  <a:rPr lang="zh-CN" altLang="en-US" sz="2400" dirty="0"/>
                  <a:t>就是对消息</a:t>
                </a:r>
                <a:endParaRPr lang="en-US" altLang="zh-CN" sz="2400" i="1" dirty="0" smtClean="0">
                  <a:latin typeface="Cambria Math" panose="02040503050406030204" pitchFamily="18" charset="0"/>
                </a:endParaRPr>
              </a:p>
              <a:p>
                <a:pPr marL="0" indent="0">
                  <a:buNone/>
                </a:pPr>
                <a14:m>
                  <m:oMath xmlns:m="http://schemas.openxmlformats.org/officeDocument/2006/math">
                    <m:r>
                      <a:rPr lang="en-US" altLang="zh-CN" sz="2400" b="0" i="1" dirty="0" smtClean="0">
                        <a:latin typeface="Cambria Math" panose="02040503050406030204" pitchFamily="18" charset="0"/>
                      </a:rPr>
                      <m:t>              </m:t>
                    </m:r>
                    <m:r>
                      <a:rPr lang="en-US" altLang="zh-CN" sz="2400" i="1" dirty="0" smtClean="0">
                        <a:latin typeface="Cambria Math" panose="02040503050406030204" pitchFamily="18" charset="0"/>
                      </a:rPr>
                      <m:t>𝑚</m:t>
                    </m:r>
                    <m:r>
                      <a:rPr lang="en-US" altLang="zh-CN" sz="2400" i="1" dirty="0" smtClean="0">
                        <a:latin typeface="Cambria Math" panose="02040503050406030204" pitchFamily="18" charset="0"/>
                      </a:rPr>
                      <m:t> = </m:t>
                    </m:r>
                    <m:r>
                      <a:rPr lang="en-US" altLang="zh-CN" sz="2400" i="1" dirty="0" err="1">
                        <a:latin typeface="Cambria Math" panose="02040503050406030204" pitchFamily="18" charset="0"/>
                      </a:rPr>
                      <m:t>𝑠𝑢</m:t>
                    </m:r>
                    <m:r>
                      <a:rPr lang="en-US" altLang="zh-CN" sz="2400" i="1" dirty="0">
                        <a:latin typeface="Cambria Math" panose="02040503050406030204" pitchFamily="18" charset="0"/>
                      </a:rPr>
                      <m:t> </m:t>
                    </m:r>
                    <m:r>
                      <a:rPr lang="en-US" altLang="zh-CN" sz="2400" i="1" dirty="0">
                        <a:latin typeface="Cambria Math" panose="02040503050406030204" pitchFamily="18" charset="0"/>
                      </a:rPr>
                      <m:t>𝑚𝑜𝑑</m:t>
                    </m:r>
                    <m:r>
                      <a:rPr lang="en-US" altLang="zh-CN" sz="2400" i="1" dirty="0">
                        <a:latin typeface="Cambria Math" panose="02040503050406030204" pitchFamily="18" charset="0"/>
                      </a:rPr>
                      <m:t> </m:t>
                    </m:r>
                    <m:r>
                      <a:rPr lang="en-US" altLang="zh-CN" sz="2400" i="1" dirty="0">
                        <a:latin typeface="Cambria Math" panose="02040503050406030204" pitchFamily="18" charset="0"/>
                      </a:rPr>
                      <m:t>𝑝</m:t>
                    </m:r>
                  </m:oMath>
                </a14:m>
                <a:r>
                  <a:rPr lang="zh-CN" altLang="en-US" sz="2400" dirty="0"/>
                  <a:t>的一个有效签</a:t>
                </a:r>
                <a:r>
                  <a:rPr lang="zh-CN" altLang="en-US" sz="2400" dirty="0" smtClean="0"/>
                  <a:t>名</a:t>
                </a:r>
                <a:endParaRPr lang="en-US" altLang="zh-CN" sz="2400" dirty="0" smtClean="0"/>
              </a:p>
              <a:p>
                <a:r>
                  <a:rPr lang="zh-CN" altLang="en-US" sz="2400" dirty="0" smtClean="0"/>
                  <a:t>因为</a:t>
                </a:r>
                <a14:m>
                  <m:oMath xmlns:m="http://schemas.openxmlformats.org/officeDocument/2006/math">
                    <m:r>
                      <a:rPr lang="en-US" altLang="zh-CN" sz="2400" i="1" dirty="0" smtClean="0">
                        <a:latin typeface="Cambria Math" panose="02040503050406030204" pitchFamily="18" charset="0"/>
                      </a:rPr>
                      <m:t>𝑘</m:t>
                    </m:r>
                    <m:r>
                      <a:rPr lang="en-US" altLang="zh-CN" sz="2400" i="1" dirty="0" smtClean="0">
                        <a:latin typeface="Cambria Math" panose="02040503050406030204" pitchFamily="18" charset="0"/>
                      </a:rPr>
                      <m:t>= (</m:t>
                    </m:r>
                    <m:r>
                      <a:rPr lang="en-US" altLang="zh-CN" sz="2400" i="1" dirty="0" smtClean="0">
                        <a:latin typeface="Cambria Math" panose="02040503050406030204" pitchFamily="18" charset="0"/>
                      </a:rPr>
                      <m:t>𝑚</m:t>
                    </m:r>
                    <m:r>
                      <a:rPr lang="en-US" altLang="zh-CN" sz="2400" i="1" dirty="0" smtClean="0">
                        <a:latin typeface="Cambria Math" panose="02040503050406030204" pitchFamily="18" charset="0"/>
                      </a:rPr>
                      <m:t>−</m:t>
                    </m:r>
                    <m:r>
                      <a:rPr lang="en-US" altLang="zh-CN" sz="2400" i="1" dirty="0" err="1">
                        <a:latin typeface="Cambria Math" panose="02040503050406030204" pitchFamily="18" charset="0"/>
                      </a:rPr>
                      <m:t>𝑥𝑟</m:t>
                    </m:r>
                    <m:r>
                      <a:rPr lang="en-US" altLang="zh-CN" sz="2400" i="1" dirty="0">
                        <a:latin typeface="Cambria Math" panose="02040503050406030204" pitchFamily="18" charset="0"/>
                      </a:rPr>
                      <m:t>)</m:t>
                    </m:r>
                    <m:sSup>
                      <m:sSupPr>
                        <m:ctrlPr>
                          <a:rPr lang="zh-CN" altLang="en-US" sz="2400" i="1" dirty="0" smtClean="0">
                            <a:latin typeface="Cambria Math"/>
                          </a:rPr>
                        </m:ctrlPr>
                      </m:sSupPr>
                      <m:e>
                        <m:r>
                          <a:rPr lang="en-US" altLang="zh-CN" sz="2400" b="0" i="1" dirty="0" smtClean="0">
                            <a:latin typeface="Cambria Math" panose="02040503050406030204" pitchFamily="18" charset="0"/>
                          </a:rPr>
                          <m:t>𝑠</m:t>
                        </m:r>
                      </m:e>
                      <m:sup>
                        <m:r>
                          <a:rPr lang="en-US" altLang="zh-CN" sz="2400" b="0" i="1" dirty="0" smtClean="0">
                            <a:latin typeface="Cambria Math" panose="02040503050406030204" pitchFamily="18" charset="0"/>
                          </a:rPr>
                          <m:t>−1</m:t>
                        </m:r>
                      </m:sup>
                    </m:sSup>
                    <m:r>
                      <a:rPr lang="en-US" altLang="zh-CN" sz="2400" i="1" dirty="0">
                        <a:latin typeface="Cambria Math" panose="02040503050406030204" pitchFamily="18" charset="0"/>
                      </a:rPr>
                      <m:t>=</m:t>
                    </m:r>
                    <m:r>
                      <a:rPr lang="en-US" altLang="zh-CN" sz="2400" i="1" dirty="0" smtClean="0">
                        <a:latin typeface="Cambria Math" panose="02040503050406030204" pitchFamily="18" charset="0"/>
                      </a:rPr>
                      <m:t> </m:t>
                    </m:r>
                    <m:r>
                      <a:rPr lang="en-US" altLang="zh-CN" sz="2400" i="1" dirty="0">
                        <a:latin typeface="Cambria Math" panose="02040503050406030204" pitchFamily="18" charset="0"/>
                      </a:rPr>
                      <m:t>(</m:t>
                    </m:r>
                    <m:r>
                      <a:rPr lang="en-US" altLang="zh-CN" sz="2400" i="1" dirty="0" err="1">
                        <a:latin typeface="Cambria Math" panose="02040503050406030204" pitchFamily="18" charset="0"/>
                      </a:rPr>
                      <m:t>𝑠𝑢</m:t>
                    </m:r>
                    <m:r>
                      <a:rPr lang="en-US" altLang="zh-CN" sz="2400" i="1" dirty="0" err="1">
                        <a:latin typeface="Cambria Math" panose="02040503050406030204" pitchFamily="18" charset="0"/>
                      </a:rPr>
                      <m:t>−</m:t>
                    </m:r>
                    <m:r>
                      <a:rPr lang="en-US" altLang="zh-CN" sz="2400" i="1" dirty="0" err="1">
                        <a:latin typeface="Cambria Math" panose="02040503050406030204" pitchFamily="18" charset="0"/>
                      </a:rPr>
                      <m:t>𝑥𝑟</m:t>
                    </m:r>
                    <m:r>
                      <a:rPr lang="en-US" altLang="zh-CN" sz="2400" i="1" dirty="0">
                        <a:latin typeface="Cambria Math" panose="02040503050406030204" pitchFamily="18" charset="0"/>
                      </a:rPr>
                      <m:t>)</m:t>
                    </m:r>
                    <m:sSup>
                      <m:sSupPr>
                        <m:ctrlPr>
                          <a:rPr lang="zh-CN" altLang="en-US" sz="2400" i="1" dirty="0">
                            <a:latin typeface="Cambria Math"/>
                          </a:rPr>
                        </m:ctrlPr>
                      </m:sSupPr>
                      <m:e>
                        <m:r>
                          <a:rPr lang="en-US" altLang="zh-CN" sz="2400" i="1" dirty="0">
                            <a:latin typeface="Cambria Math" panose="02040503050406030204" pitchFamily="18" charset="0"/>
                          </a:rPr>
                          <m:t>𝑠</m:t>
                        </m:r>
                      </m:e>
                      <m:sup>
                        <m:r>
                          <a:rPr lang="en-US" altLang="zh-CN" sz="2400" i="1" dirty="0">
                            <a:latin typeface="Cambria Math" panose="02040503050406030204" pitchFamily="18" charset="0"/>
                          </a:rPr>
                          <m:t>−1</m:t>
                        </m:r>
                      </m:sup>
                    </m:sSup>
                    <m:r>
                      <a:rPr lang="en-US" altLang="zh-CN" sz="2400" i="1" dirty="0">
                        <a:latin typeface="Cambria Math" panose="02040503050406030204" pitchFamily="18" charset="0"/>
                      </a:rPr>
                      <m:t>= (</m:t>
                    </m:r>
                    <m:r>
                      <a:rPr lang="en-US" altLang="zh-CN" sz="2400" i="1" dirty="0" err="1">
                        <a:latin typeface="Cambria Math" panose="02040503050406030204" pitchFamily="18" charset="0"/>
                      </a:rPr>
                      <m:t>𝑢</m:t>
                    </m:r>
                    <m:r>
                      <a:rPr lang="en-US" altLang="zh-CN" sz="2400" i="1" dirty="0" err="1">
                        <a:latin typeface="Cambria Math" panose="02040503050406030204" pitchFamily="18" charset="0"/>
                      </a:rPr>
                      <m:t>+</m:t>
                    </m:r>
                    <m:r>
                      <a:rPr lang="en-US" altLang="zh-CN" sz="2400" i="1" dirty="0" err="1">
                        <a:latin typeface="Cambria Math" panose="02040503050406030204" pitchFamily="18" charset="0"/>
                      </a:rPr>
                      <m:t>𝑥𝑣</m:t>
                    </m:r>
                    <m:r>
                      <a:rPr lang="en-US" altLang="zh-CN" sz="2400" i="1" dirty="0">
                        <a:latin typeface="Cambria Math" panose="02040503050406030204" pitchFamily="18" charset="0"/>
                      </a:rPr>
                      <m:t>) </m:t>
                    </m:r>
                    <m:r>
                      <a:rPr lang="en-US" altLang="zh-CN" sz="2400" b="0" i="1" dirty="0" smtClean="0">
                        <a:latin typeface="Cambria Math" panose="02040503050406030204" pitchFamily="18" charset="0"/>
                      </a:rPr>
                      <m:t>  </m:t>
                    </m:r>
                    <m:r>
                      <a:rPr lang="en-US" altLang="zh-CN" sz="2400" i="1" dirty="0">
                        <a:latin typeface="Cambria Math" panose="02040503050406030204" pitchFamily="18" charset="0"/>
                      </a:rPr>
                      <m:t>𝑚𝑜𝑑</m:t>
                    </m:r>
                    <m:r>
                      <a:rPr lang="en-US" altLang="zh-CN" sz="2400" i="1" dirty="0">
                        <a:latin typeface="Cambria Math" panose="02040503050406030204" pitchFamily="18" charset="0"/>
                      </a:rPr>
                      <m:t> (</m:t>
                    </m:r>
                    <m:r>
                      <a:rPr lang="en-US" altLang="zh-CN" sz="2400" i="1" dirty="0">
                        <a:latin typeface="Cambria Math" panose="02040503050406030204" pitchFamily="18" charset="0"/>
                      </a:rPr>
                      <m:t>𝑝</m:t>
                    </m:r>
                    <m:r>
                      <a:rPr lang="en-US" altLang="zh-CN" sz="2400" i="1" dirty="0">
                        <a:latin typeface="Cambria Math" panose="02040503050406030204" pitchFamily="18" charset="0"/>
                      </a:rPr>
                      <m:t>−1)</m:t>
                    </m:r>
                  </m:oMath>
                </a14:m>
                <a:r>
                  <a:rPr lang="zh-CN" altLang="en-US" sz="2400" dirty="0"/>
                  <a:t>，所以有</a:t>
                </a:r>
                <a:endParaRPr lang="en-US" altLang="zh-CN" sz="2400" dirty="0" smtClean="0"/>
              </a:p>
              <a:p>
                <a:pPr marL="0" indent="0">
                  <a:buNone/>
                </a:pPr>
                <a:r>
                  <a:rPr lang="en-US" altLang="zh-CN" sz="2400" dirty="0"/>
                  <a:t> </a:t>
                </a:r>
                <a:r>
                  <a:rPr lang="en-US" altLang="zh-CN" sz="2400" dirty="0" smtClean="0"/>
                  <a:t>                  </a:t>
                </a:r>
                <a14:m>
                  <m:oMath xmlns:m="http://schemas.openxmlformats.org/officeDocument/2006/math">
                    <m:r>
                      <a:rPr lang="en-US" altLang="zh-CN" sz="2400" i="1" dirty="0" smtClean="0">
                        <a:latin typeface="Cambria Math" panose="02040503050406030204" pitchFamily="18" charset="0"/>
                      </a:rPr>
                      <m:t>𝑟</m:t>
                    </m:r>
                    <m:r>
                      <a:rPr lang="en-US" altLang="zh-CN" sz="2400" i="1" dirty="0" smtClean="0">
                        <a:latin typeface="Cambria Math" panose="02040503050406030204" pitchFamily="18" charset="0"/>
                      </a:rPr>
                      <m:t> = </m:t>
                    </m:r>
                    <m:r>
                      <a:rPr lang="en-US" altLang="zh-CN" sz="2400" i="1" dirty="0" err="1">
                        <a:latin typeface="Cambria Math" panose="02040503050406030204" pitchFamily="18" charset="0"/>
                      </a:rPr>
                      <m:t>𝑔</m:t>
                    </m:r>
                    <m:r>
                      <a:rPr lang="en-US" altLang="zh-CN" sz="2400" i="1" baseline="30000" dirty="0" err="1">
                        <a:latin typeface="Cambria Math" panose="02040503050406030204" pitchFamily="18" charset="0"/>
                      </a:rPr>
                      <m:t>𝑘</m:t>
                    </m:r>
                    <m:r>
                      <a:rPr lang="en-US" altLang="zh-CN" sz="2400" i="1" dirty="0">
                        <a:latin typeface="Cambria Math" panose="02040503050406030204" pitchFamily="18" charset="0"/>
                      </a:rPr>
                      <m:t> =</m:t>
                    </m:r>
                    <m:sSup>
                      <m:sSupPr>
                        <m:ctrlPr>
                          <a:rPr lang="en-US" altLang="zh-CN" sz="2400" i="1" dirty="0">
                            <a:latin typeface="Cambria Math"/>
                          </a:rPr>
                        </m:ctrlPr>
                      </m:sSupPr>
                      <m:e>
                        <m:r>
                          <a:rPr lang="en-US" altLang="zh-CN" sz="2400" i="1" dirty="0">
                            <a:latin typeface="Cambria Math" panose="02040503050406030204" pitchFamily="18" charset="0"/>
                          </a:rPr>
                          <m:t>𝑔</m:t>
                        </m:r>
                      </m:e>
                      <m:sup>
                        <m:r>
                          <a:rPr lang="en-US" altLang="zh-CN" sz="2400" i="1" dirty="0">
                            <a:latin typeface="Cambria Math" panose="02040503050406030204" pitchFamily="18" charset="0"/>
                          </a:rPr>
                          <m:t>𝑢</m:t>
                        </m:r>
                        <m:r>
                          <a:rPr lang="en-US" altLang="zh-CN" sz="2400" i="1" dirty="0">
                            <a:latin typeface="Cambria Math" panose="02040503050406030204" pitchFamily="18" charset="0"/>
                          </a:rPr>
                          <m:t>+</m:t>
                        </m:r>
                        <m:r>
                          <a:rPr lang="en-US" altLang="zh-CN" sz="2400" i="1" dirty="0">
                            <a:latin typeface="Cambria Math" panose="02040503050406030204" pitchFamily="18" charset="0"/>
                          </a:rPr>
                          <m:t>𝑥𝑣</m:t>
                        </m:r>
                      </m:sup>
                    </m:sSup>
                    <m:r>
                      <a:rPr lang="en-US" altLang="zh-CN" sz="2400" i="1" dirty="0" err="1">
                        <a:latin typeface="Cambria Math" panose="02040503050406030204" pitchFamily="18" charset="0"/>
                      </a:rPr>
                      <m:t>𝑚𝑜𝑑</m:t>
                    </m:r>
                    <m:r>
                      <a:rPr lang="en-US" altLang="zh-CN" sz="2400" i="1" dirty="0">
                        <a:latin typeface="Cambria Math" panose="02040503050406030204" pitchFamily="18" charset="0"/>
                      </a:rPr>
                      <m:t> </m:t>
                    </m:r>
                    <m:r>
                      <a:rPr lang="en-US" altLang="zh-CN" sz="2400" i="1" dirty="0">
                        <a:latin typeface="Cambria Math" panose="02040503050406030204" pitchFamily="18" charset="0"/>
                      </a:rPr>
                      <m:t>𝑝</m:t>
                    </m:r>
                  </m:oMath>
                </a14:m>
                <a:endParaRPr lang="en-US" altLang="zh-CN" sz="2400" dirty="0" smtClean="0"/>
              </a:p>
              <a:p>
                <a:r>
                  <a:rPr lang="zh-CN" altLang="en-US" sz="2400" dirty="0" smtClean="0"/>
                  <a:t>可</a:t>
                </a:r>
                <a:r>
                  <a:rPr lang="zh-CN" altLang="en-US" sz="2400" dirty="0"/>
                  <a:t>见，使用</a:t>
                </a:r>
                <a:r>
                  <a:rPr lang="en-US" altLang="zh-CN" sz="2400" dirty="0"/>
                  <a:t>Hash</a:t>
                </a:r>
                <a:r>
                  <a:rPr lang="zh-CN" altLang="en-US" sz="2400" dirty="0"/>
                  <a:t>函数能够有效的提高</a:t>
                </a:r>
                <a:r>
                  <a:rPr lang="en-US" altLang="zh-CN" sz="2400" dirty="0" err="1"/>
                  <a:t>ElGamal</a:t>
                </a:r>
                <a:r>
                  <a:rPr lang="zh-CN" altLang="en-US" sz="2400" dirty="0"/>
                  <a:t>数字签名方案的安全</a:t>
                </a:r>
                <a:r>
                  <a:rPr lang="zh-CN" altLang="en-US" sz="2400" dirty="0" smtClean="0"/>
                  <a:t>性</a:t>
                </a:r>
                <a:r>
                  <a:rPr lang="zh-CN" altLang="en-US" sz="2000" dirty="0" smtClean="0"/>
                  <a:t>   </a:t>
                </a:r>
                <a:endParaRPr lang="zh-CN" altLang="en-US" sz="200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04800" y="1828800"/>
                <a:ext cx="8610600" cy="4495800"/>
              </a:xfrm>
              <a:blipFill>
                <a:blip r:embed="rId2" cstate="print"/>
                <a:stretch>
                  <a:fillRect l="-920" t="-108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30</a:t>
            </a:fld>
            <a:endParaRPr lang="en-US" altLang="zh-CN" dirty="0"/>
          </a:p>
        </p:txBody>
      </p:sp>
    </p:spTree>
    <p:extLst>
      <p:ext uri="{BB962C8B-B14F-4D97-AF65-F5344CB8AC3E}">
        <p14:creationId xmlns:p14="http://schemas.microsoft.com/office/powerpoint/2010/main" val="32023161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Schnorr</a:t>
            </a:r>
            <a:r>
              <a:rPr lang="zh-CN" altLang="en-US" dirty="0" smtClean="0"/>
              <a:t>签名方案</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752600"/>
                <a:ext cx="8229600" cy="4572000"/>
              </a:xfrm>
            </p:spPr>
            <p:txBody>
              <a:bodyPr/>
              <a:lstStyle/>
              <a:p>
                <a:pPr>
                  <a:lnSpc>
                    <a:spcPct val="90000"/>
                  </a:lnSpc>
                </a:pPr>
                <a:r>
                  <a:rPr lang="zh-CN" altLang="en-US" sz="2400" b="1" dirty="0" smtClean="0">
                    <a:solidFill>
                      <a:srgbClr val="FF0000"/>
                    </a:solidFill>
                  </a:rPr>
                  <a:t>初始化过程</a:t>
                </a:r>
                <a:r>
                  <a:rPr lang="zh-CN" altLang="en-US" sz="2400" dirty="0" smtClean="0"/>
                  <a:t>同</a:t>
                </a:r>
                <a:r>
                  <a:rPr lang="en-US" altLang="zh-CN" sz="2400" dirty="0" err="1" smtClean="0"/>
                  <a:t>EIgamal</a:t>
                </a:r>
                <a:endParaRPr lang="en-US" altLang="zh-CN" sz="2400" dirty="0" smtClean="0"/>
              </a:p>
              <a:p>
                <a:pPr>
                  <a:lnSpc>
                    <a:spcPct val="90000"/>
                  </a:lnSpc>
                </a:pPr>
                <a:r>
                  <a:rPr lang="zh-CN" altLang="en-US" sz="2400" b="1" dirty="0" smtClean="0">
                    <a:solidFill>
                      <a:srgbClr val="FF0000"/>
                    </a:solidFill>
                  </a:rPr>
                  <a:t>签名过程：</a:t>
                </a:r>
                <a:r>
                  <a:rPr lang="zh-CN" altLang="en-US" sz="2400" dirty="0" smtClean="0"/>
                  <a:t>对消息</a:t>
                </a:r>
                <a14:m>
                  <m:oMath xmlns:m="http://schemas.openxmlformats.org/officeDocument/2006/math">
                    <m:r>
                      <a:rPr lang="en-US" altLang="zh-CN" sz="2400" i="1" dirty="0" smtClean="0">
                        <a:latin typeface="Cambria Math"/>
                      </a:rPr>
                      <m:t>𝑀</m:t>
                    </m:r>
                  </m:oMath>
                </a14:m>
                <a:r>
                  <a:rPr lang="zh-CN" altLang="en-US" sz="2400" dirty="0" smtClean="0"/>
                  <a:t>，做下述运算：</a:t>
                </a:r>
              </a:p>
              <a:p>
                <a:pPr lvl="1">
                  <a:lnSpc>
                    <a:spcPct val="90000"/>
                  </a:lnSpc>
                </a:pPr>
                <a:r>
                  <a:rPr lang="zh-CN" altLang="en-US" dirty="0" smtClean="0"/>
                  <a:t>任选一随机数</a:t>
                </a:r>
                <a14:m>
                  <m:oMath xmlns:m="http://schemas.openxmlformats.org/officeDocument/2006/math">
                    <m:r>
                      <a:rPr lang="en-US" altLang="zh-CN" i="1" dirty="0" smtClean="0">
                        <a:latin typeface="Cambria Math"/>
                      </a:rPr>
                      <m:t>𝑘</m:t>
                    </m:r>
                    <m:r>
                      <a:rPr lang="en-US" altLang="zh-CN" i="1" dirty="0" smtClean="0">
                        <a:latin typeface="Cambria Math"/>
                      </a:rPr>
                      <m:t>∈</m:t>
                    </m:r>
                    <m:sSub>
                      <m:sSubPr>
                        <m:ctrlPr>
                          <a:rPr lang="en-US" altLang="zh-CN" i="1" dirty="0" smtClean="0">
                            <a:latin typeface="Cambria Math"/>
                          </a:rPr>
                        </m:ctrlPr>
                      </m:sSubPr>
                      <m:e>
                        <m:r>
                          <a:rPr lang="en-US" altLang="zh-CN" b="0" i="1" dirty="0" smtClean="0">
                            <a:latin typeface="Cambria Math"/>
                          </a:rPr>
                          <m:t>𝑍</m:t>
                        </m:r>
                      </m:e>
                      <m:sub>
                        <m:r>
                          <a:rPr lang="en-US" altLang="zh-CN" b="0" i="1" dirty="0" smtClean="0">
                            <a:latin typeface="Cambria Math"/>
                          </a:rPr>
                          <m:t>𝑞</m:t>
                        </m:r>
                      </m:sub>
                    </m:sSub>
                  </m:oMath>
                </a14:m>
                <a:r>
                  <a:rPr lang="zh-CN" altLang="en-US" i="1" dirty="0" smtClean="0"/>
                  <a:t>，</a:t>
                </a:r>
                <a:r>
                  <a:rPr lang="zh-CN" altLang="en-US" dirty="0" smtClean="0">
                    <a:ea typeface="+mn-ea"/>
                    <a:cs typeface="+mn-cs"/>
                  </a:rPr>
                  <a:t>计算</a:t>
                </a:r>
                <a14:m>
                  <m:oMath xmlns:m="http://schemas.openxmlformats.org/officeDocument/2006/math">
                    <m:r>
                      <a:rPr lang="zh-CN" altLang="en-US" i="1" dirty="0" smtClean="0">
                        <a:latin typeface="Cambria Math"/>
                        <a:ea typeface="+mn-ea"/>
                        <a:cs typeface="+mn-cs"/>
                      </a:rPr>
                      <m:t>签名</m:t>
                    </m:r>
                    <m:r>
                      <a:rPr lang="en-US" altLang="zh-CN" b="1" i="1" dirty="0" smtClean="0">
                        <a:solidFill>
                          <a:srgbClr val="FF0000"/>
                        </a:solidFill>
                        <a:latin typeface="Cambria Math"/>
                      </a:rPr>
                      <m:t> ( </m:t>
                    </m:r>
                    <m:r>
                      <a:rPr lang="en-US" altLang="zh-CN" b="1" i="1" dirty="0" smtClean="0">
                        <a:solidFill>
                          <a:srgbClr val="FF0000"/>
                        </a:solidFill>
                        <a:latin typeface="Cambria Math"/>
                      </a:rPr>
                      <m:t>𝒆</m:t>
                    </m:r>
                    <m:r>
                      <a:rPr lang="en-US" altLang="zh-CN" b="1" i="1" dirty="0" smtClean="0">
                        <a:solidFill>
                          <a:srgbClr val="FF0000"/>
                        </a:solidFill>
                        <a:latin typeface="Cambria Math"/>
                      </a:rPr>
                      <m:t>, </m:t>
                    </m:r>
                    <m:r>
                      <a:rPr lang="en-US" altLang="zh-CN" b="1" i="1" dirty="0" smtClean="0">
                        <a:solidFill>
                          <a:srgbClr val="FF0000"/>
                        </a:solidFill>
                        <a:latin typeface="Cambria Math"/>
                      </a:rPr>
                      <m:t>𝒔</m:t>
                    </m:r>
                    <m:r>
                      <a:rPr lang="en-US" altLang="zh-CN" b="1" i="1" dirty="0" smtClean="0">
                        <a:solidFill>
                          <a:srgbClr val="FF0000"/>
                        </a:solidFill>
                        <a:latin typeface="Cambria Math"/>
                      </a:rPr>
                      <m:t>)</m:t>
                    </m:r>
                  </m:oMath>
                </a14:m>
                <a:endParaRPr lang="en-US" altLang="zh-CN" b="1" i="1" dirty="0" smtClean="0">
                  <a:solidFill>
                    <a:srgbClr val="FF0000"/>
                  </a:solidFill>
                </a:endParaRPr>
              </a:p>
              <a:p>
                <a:pPr lvl="2">
                  <a:lnSpc>
                    <a:spcPct val="90000"/>
                  </a:lnSpc>
                </a:pPr>
                <a14:m>
                  <m:oMath xmlns:m="http://schemas.openxmlformats.org/officeDocument/2006/math">
                    <m:r>
                      <a:rPr lang="en-US" altLang="zh-CN" sz="2400" i="1" dirty="0" smtClean="0">
                        <a:latin typeface="Cambria Math"/>
                      </a:rPr>
                      <m:t>𝑟</m:t>
                    </m:r>
                    <m:r>
                      <a:rPr lang="en-US" altLang="zh-CN" sz="2400" i="1" dirty="0" smtClean="0">
                        <a:latin typeface="Cambria Math"/>
                      </a:rPr>
                      <m:t> ≡</m:t>
                    </m:r>
                    <m:r>
                      <a:rPr lang="en-US" altLang="zh-CN" sz="2400" i="1" dirty="0" err="1" smtClean="0">
                        <a:latin typeface="Cambria Math"/>
                      </a:rPr>
                      <m:t>𝑔</m:t>
                    </m:r>
                    <m:r>
                      <a:rPr lang="en-US" altLang="zh-CN" sz="2400" i="1" baseline="30000" dirty="0" err="1" smtClean="0">
                        <a:latin typeface="Cambria Math"/>
                      </a:rPr>
                      <m:t>𝑘</m:t>
                    </m:r>
                    <m:r>
                      <a:rPr lang="en-US" altLang="zh-CN" sz="2400" i="1" baseline="30000" dirty="0" smtClean="0">
                        <a:latin typeface="Cambria Math"/>
                      </a:rPr>
                      <m:t> </m:t>
                    </m:r>
                    <m:r>
                      <a:rPr lang="en-US" altLang="zh-CN" sz="2400" i="1" dirty="0" smtClean="0">
                        <a:latin typeface="Cambria Math"/>
                      </a:rPr>
                      <m:t>𝑚𝑜𝑑</m:t>
                    </m:r>
                    <m:r>
                      <a:rPr lang="en-US" altLang="zh-CN" sz="2400" i="1" dirty="0" smtClean="0">
                        <a:latin typeface="Cambria Math"/>
                      </a:rPr>
                      <m:t> </m:t>
                    </m:r>
                    <m:r>
                      <a:rPr lang="en-US" altLang="zh-CN" sz="2400" i="1" dirty="0" smtClean="0">
                        <a:latin typeface="Cambria Math"/>
                      </a:rPr>
                      <m:t>𝑝</m:t>
                    </m:r>
                  </m:oMath>
                </a14:m>
                <a:endParaRPr lang="en-US" altLang="zh-CN" sz="2400" i="1" dirty="0" smtClean="0"/>
              </a:p>
              <a:p>
                <a:pPr lvl="2">
                  <a:lnSpc>
                    <a:spcPct val="90000"/>
                  </a:lnSpc>
                </a:pPr>
                <a14:m>
                  <m:oMath xmlns:m="http://schemas.openxmlformats.org/officeDocument/2006/math">
                    <m:r>
                      <a:rPr lang="en-US" altLang="zh-CN" sz="2400" i="1" dirty="0" smtClean="0">
                        <a:latin typeface="Cambria Math"/>
                      </a:rPr>
                      <m:t>𝑒</m:t>
                    </m:r>
                    <m:r>
                      <a:rPr lang="en-US" altLang="zh-CN" sz="2400" i="1" dirty="0" smtClean="0">
                        <a:latin typeface="Cambria Math"/>
                      </a:rPr>
                      <m:t> =</m:t>
                    </m:r>
                    <m:r>
                      <a:rPr lang="en-US" altLang="zh-CN" sz="2400" i="1" dirty="0" smtClean="0">
                        <a:latin typeface="Cambria Math"/>
                      </a:rPr>
                      <m:t>𝐻</m:t>
                    </m:r>
                    <m:r>
                      <a:rPr lang="en-US" altLang="zh-CN" sz="2400" i="1" dirty="0" smtClean="0">
                        <a:latin typeface="Cambria Math"/>
                      </a:rPr>
                      <m:t>(</m:t>
                    </m:r>
                    <m:r>
                      <a:rPr lang="en-US" altLang="zh-CN" sz="2400" i="1" dirty="0" smtClean="0">
                        <a:latin typeface="Cambria Math"/>
                      </a:rPr>
                      <m:t>𝑟</m:t>
                    </m:r>
                    <m:r>
                      <a:rPr lang="en-US" altLang="zh-CN" sz="2400" i="1" dirty="0" smtClean="0">
                        <a:latin typeface="Cambria Math"/>
                      </a:rPr>
                      <m:t>||</m:t>
                    </m:r>
                    <m:r>
                      <a:rPr lang="en-US" altLang="zh-CN" sz="2400" i="1" dirty="0" smtClean="0">
                        <a:latin typeface="Cambria Math"/>
                      </a:rPr>
                      <m:t>𝑀</m:t>
                    </m:r>
                    <m:r>
                      <a:rPr lang="en-US" altLang="zh-CN" sz="2400" i="1" dirty="0" smtClean="0">
                        <a:latin typeface="Cambria Math"/>
                      </a:rPr>
                      <m:t>)</m:t>
                    </m:r>
                  </m:oMath>
                </a14:m>
                <a:endParaRPr lang="en-US" altLang="zh-CN" sz="2400" i="1" dirty="0" smtClean="0"/>
              </a:p>
              <a:p>
                <a:pPr lvl="2">
                  <a:lnSpc>
                    <a:spcPct val="90000"/>
                  </a:lnSpc>
                </a:pPr>
                <a14:m>
                  <m:oMath xmlns:m="http://schemas.openxmlformats.org/officeDocument/2006/math">
                    <m:r>
                      <a:rPr lang="en-US" altLang="zh-CN" sz="2400" i="1" dirty="0" smtClean="0">
                        <a:latin typeface="Cambria Math"/>
                      </a:rPr>
                      <m:t>𝑠</m:t>
                    </m:r>
                    <m:r>
                      <a:rPr lang="en-US" altLang="zh-CN" sz="2400" b="0" i="1" dirty="0" smtClean="0">
                        <a:latin typeface="Cambria Math"/>
                      </a:rPr>
                      <m:t>=</m:t>
                    </m:r>
                    <m:r>
                      <a:rPr lang="en-US" altLang="zh-CN" sz="2400" i="1" dirty="0" smtClean="0">
                        <a:latin typeface="Cambria Math"/>
                      </a:rPr>
                      <m:t> </m:t>
                    </m:r>
                    <m:r>
                      <a:rPr lang="en-US" altLang="zh-CN" sz="2400" i="1" dirty="0" smtClean="0">
                        <a:latin typeface="Cambria Math"/>
                      </a:rPr>
                      <m:t>𝑘</m:t>
                    </m:r>
                    <m:r>
                      <a:rPr lang="en-US" altLang="zh-CN" sz="2400" i="1" dirty="0" smtClean="0">
                        <a:latin typeface="Cambria Math"/>
                      </a:rPr>
                      <m:t>−</m:t>
                    </m:r>
                    <m:r>
                      <a:rPr lang="en-US" altLang="zh-CN" sz="2400" i="1" dirty="0" err="1" smtClean="0">
                        <a:latin typeface="Cambria Math"/>
                      </a:rPr>
                      <m:t>𝑥𝑒</m:t>
                    </m:r>
                    <m:r>
                      <a:rPr lang="en-US" altLang="zh-CN" sz="2400" i="1" dirty="0" smtClean="0">
                        <a:latin typeface="Cambria Math"/>
                      </a:rPr>
                      <m:t> </m:t>
                    </m:r>
                    <m:r>
                      <a:rPr lang="en-US" altLang="zh-CN" sz="2400" i="1" dirty="0" smtClean="0">
                        <a:latin typeface="Cambria Math"/>
                      </a:rPr>
                      <m:t>𝑚𝑜𝑑</m:t>
                    </m:r>
                    <m:r>
                      <a:rPr lang="en-US" altLang="zh-CN" sz="2400" i="1" dirty="0" smtClean="0">
                        <a:latin typeface="Cambria Math"/>
                      </a:rPr>
                      <m:t> </m:t>
                    </m:r>
                    <m:r>
                      <a:rPr lang="en-US" altLang="zh-CN" sz="2400" i="1" dirty="0" smtClean="0">
                        <a:latin typeface="Cambria Math"/>
                      </a:rPr>
                      <m:t>𝑞</m:t>
                    </m:r>
                  </m:oMath>
                </a14:m>
                <a:endParaRPr lang="zh-CN" altLang="en-US" sz="2400" dirty="0" smtClean="0"/>
              </a:p>
              <a:p>
                <a:pPr>
                  <a:lnSpc>
                    <a:spcPct val="90000"/>
                  </a:lnSpc>
                </a:pPr>
                <a:r>
                  <a:rPr lang="zh-CN" altLang="en-US" sz="2400" b="1" dirty="0" smtClean="0">
                    <a:solidFill>
                      <a:srgbClr val="FF0000"/>
                    </a:solidFill>
                  </a:rPr>
                  <a:t>验证签名</a:t>
                </a:r>
                <a14:m>
                  <m:oMath xmlns:m="http://schemas.openxmlformats.org/officeDocument/2006/math">
                    <m:r>
                      <a:rPr lang="zh-CN" altLang="en-US" sz="2400" b="1" i="1" dirty="0" smtClean="0">
                        <a:solidFill>
                          <a:srgbClr val="FF0000"/>
                        </a:solidFill>
                        <a:latin typeface="Cambria Math"/>
                      </a:rPr>
                      <m:t>：</m:t>
                    </m:r>
                    <m:r>
                      <a:rPr lang="en-US" altLang="zh-CN" sz="2400" i="1" dirty="0" smtClean="0">
                        <a:latin typeface="Cambria Math"/>
                      </a:rPr>
                      <m:t> (</m:t>
                    </m:r>
                    <m:r>
                      <a:rPr lang="en-US" altLang="zh-CN" sz="2400" i="1" dirty="0" smtClean="0">
                        <a:latin typeface="Cambria Math"/>
                      </a:rPr>
                      <m:t>𝑒</m:t>
                    </m:r>
                    <m:r>
                      <a:rPr lang="en-US" altLang="zh-CN" sz="2400" i="1" dirty="0" smtClean="0">
                        <a:latin typeface="Cambria Math"/>
                      </a:rPr>
                      <m:t>, </m:t>
                    </m:r>
                    <m:r>
                      <a:rPr lang="en-US" altLang="zh-CN" sz="2400" i="1" dirty="0" smtClean="0">
                        <a:latin typeface="Cambria Math"/>
                      </a:rPr>
                      <m:t>𝑠</m:t>
                    </m:r>
                    <m:r>
                      <a:rPr lang="en-US" altLang="zh-CN" sz="2400" i="1" dirty="0" smtClean="0">
                        <a:latin typeface="Cambria Math"/>
                      </a:rPr>
                      <m:t>)</m:t>
                    </m:r>
                  </m:oMath>
                </a14:m>
                <a:endParaRPr lang="en-US" altLang="zh-CN" sz="2400" dirty="0" smtClean="0"/>
              </a:p>
              <a:p>
                <a:pPr lvl="2">
                  <a:lnSpc>
                    <a:spcPct val="90000"/>
                  </a:lnSpc>
                </a:pPr>
                <a14:m>
                  <m:oMath xmlns:m="http://schemas.openxmlformats.org/officeDocument/2006/math">
                    <m:r>
                      <a:rPr lang="en-US" altLang="zh-CN" sz="2400" i="1" dirty="0" smtClean="0">
                        <a:latin typeface="Cambria Math"/>
                      </a:rPr>
                      <m:t>𝑟</m:t>
                    </m:r>
                    <m:r>
                      <a:rPr lang="en-US" altLang="zh-CN" sz="2400" b="1" i="1" dirty="0" smtClean="0">
                        <a:latin typeface="Cambria Math"/>
                      </a:rPr>
                      <m:t>′</m:t>
                    </m:r>
                    <m:r>
                      <a:rPr lang="en-US" altLang="zh-CN" sz="2400" i="1" dirty="0" smtClean="0">
                        <a:latin typeface="Cambria Math"/>
                      </a:rPr>
                      <m:t>≡</m:t>
                    </m:r>
                    <m:r>
                      <a:rPr lang="en-US" altLang="zh-CN" sz="2400" i="1" dirty="0" err="1" smtClean="0">
                        <a:latin typeface="Cambria Math"/>
                      </a:rPr>
                      <m:t>𝑔</m:t>
                    </m:r>
                    <m:r>
                      <a:rPr lang="en-US" altLang="zh-CN" sz="2400" i="1" baseline="30000" dirty="0" err="1" smtClean="0">
                        <a:latin typeface="Cambria Math"/>
                      </a:rPr>
                      <m:t>𝑠</m:t>
                    </m:r>
                    <m:r>
                      <a:rPr lang="en-US" altLang="zh-CN" sz="2400" i="1" dirty="0" err="1" smtClean="0">
                        <a:latin typeface="Cambria Math"/>
                      </a:rPr>
                      <m:t>𝑦</m:t>
                    </m:r>
                    <m:r>
                      <a:rPr lang="en-US" altLang="zh-CN" sz="2400" i="1" baseline="30000" dirty="0" err="1" smtClean="0">
                        <a:latin typeface="Cambria Math"/>
                      </a:rPr>
                      <m:t>𝑒</m:t>
                    </m:r>
                    <m:r>
                      <a:rPr lang="en-US" altLang="zh-CN" sz="2400" i="1" dirty="0" smtClean="0">
                        <a:latin typeface="Cambria Math"/>
                      </a:rPr>
                      <m:t> </m:t>
                    </m:r>
                    <m:r>
                      <a:rPr lang="en-US" altLang="zh-CN" sz="2400" i="1" dirty="0" smtClean="0">
                        <a:latin typeface="Cambria Math"/>
                      </a:rPr>
                      <m:t>𝑚𝑜𝑑</m:t>
                    </m:r>
                    <m:r>
                      <a:rPr lang="en-US" altLang="zh-CN" sz="2400" i="1" dirty="0" smtClean="0">
                        <a:latin typeface="Cambria Math"/>
                      </a:rPr>
                      <m:t> </m:t>
                    </m:r>
                    <m:r>
                      <a:rPr lang="en-US" altLang="zh-CN" sz="2400" i="1" dirty="0" smtClean="0">
                        <a:latin typeface="Cambria Math"/>
                      </a:rPr>
                      <m:t>𝑝</m:t>
                    </m:r>
                  </m:oMath>
                </a14:m>
                <a:r>
                  <a:rPr lang="zh-CN" altLang="en-US" sz="2400" i="1" dirty="0" smtClean="0"/>
                  <a:t>，</a:t>
                </a:r>
                <a:r>
                  <a:rPr lang="zh-CN" altLang="en-US" sz="2400" dirty="0" smtClean="0"/>
                  <a:t>而后计算</a:t>
                </a:r>
                <a14:m>
                  <m:oMath xmlns:m="http://schemas.openxmlformats.org/officeDocument/2006/math">
                    <m:r>
                      <a:rPr lang="en-US" altLang="zh-CN" sz="2400" i="1" dirty="0" smtClean="0">
                        <a:latin typeface="Cambria Math"/>
                      </a:rPr>
                      <m:t>𝐻</m:t>
                    </m:r>
                    <m:r>
                      <a:rPr lang="en-US" altLang="zh-CN" sz="2400" i="1" dirty="0" smtClean="0">
                        <a:latin typeface="Cambria Math"/>
                      </a:rPr>
                      <m:t>(</m:t>
                    </m:r>
                    <m:r>
                      <a:rPr lang="en-US" altLang="zh-CN" sz="2400" i="1" dirty="0" smtClean="0">
                        <a:latin typeface="Cambria Math"/>
                      </a:rPr>
                      <m:t>𝑟</m:t>
                    </m:r>
                    <m:r>
                      <a:rPr lang="en-US" altLang="zh-CN" sz="2400" b="0" i="1" dirty="0" smtClean="0">
                        <a:latin typeface="Cambria Math"/>
                      </a:rPr>
                      <m:t>′</m:t>
                    </m:r>
                    <m:r>
                      <a:rPr lang="en-US" altLang="zh-CN" sz="2400" i="1" dirty="0" smtClean="0">
                        <a:latin typeface="Cambria Math"/>
                      </a:rPr>
                      <m:t>|| </m:t>
                    </m:r>
                    <m:r>
                      <a:rPr lang="en-US" altLang="zh-CN" sz="2400" i="1" dirty="0" smtClean="0">
                        <a:latin typeface="Cambria Math"/>
                      </a:rPr>
                      <m:t>𝑀</m:t>
                    </m:r>
                    <m:r>
                      <a:rPr lang="en-US" altLang="zh-CN" sz="2400" i="1" dirty="0" smtClean="0">
                        <a:latin typeface="Cambria Math"/>
                      </a:rPr>
                      <m:t>)</m:t>
                    </m:r>
                  </m:oMath>
                </a14:m>
                <a:endParaRPr lang="zh-CN" altLang="en-US" sz="2400" dirty="0" smtClean="0"/>
              </a:p>
              <a:p>
                <a:pPr lvl="2">
                  <a:lnSpc>
                    <a:spcPct val="90000"/>
                  </a:lnSpc>
                </a:pPr>
                <a:r>
                  <a:rPr lang="zh-CN" altLang="en-US" sz="2400" dirty="0" smtClean="0"/>
                  <a:t>验证</a:t>
                </a:r>
                <a14:m>
                  <m:oMath xmlns:m="http://schemas.openxmlformats.org/officeDocument/2006/math">
                    <m:r>
                      <a:rPr lang="en-US" altLang="zh-CN" sz="2400" i="1" dirty="0" smtClean="0">
                        <a:latin typeface="Cambria Math"/>
                      </a:rPr>
                      <m:t>𝐻</m:t>
                    </m:r>
                    <m:r>
                      <a:rPr lang="en-US" altLang="zh-CN" sz="2400" i="1" dirty="0" smtClean="0">
                        <a:latin typeface="Cambria Math"/>
                      </a:rPr>
                      <m:t>( </m:t>
                    </m:r>
                    <m:r>
                      <a:rPr lang="en-US" altLang="zh-CN" sz="2400" i="1" dirty="0" smtClean="0">
                        <a:latin typeface="Cambria Math"/>
                      </a:rPr>
                      <m:t>𝑟</m:t>
                    </m:r>
                    <m:r>
                      <a:rPr lang="en-US" altLang="zh-CN" sz="2400" b="0" i="1" dirty="0" smtClean="0">
                        <a:latin typeface="Cambria Math"/>
                      </a:rPr>
                      <m:t>′</m:t>
                    </m:r>
                    <m:r>
                      <a:rPr lang="en-US" altLang="zh-CN" sz="2400" i="1" dirty="0" smtClean="0">
                        <a:latin typeface="Cambria Math"/>
                      </a:rPr>
                      <m:t>|| </m:t>
                    </m:r>
                    <m:r>
                      <a:rPr lang="en-US" altLang="zh-CN" sz="2400" i="1" dirty="0" smtClean="0">
                        <a:latin typeface="Cambria Math"/>
                      </a:rPr>
                      <m:t>𝑀</m:t>
                    </m:r>
                    <m:r>
                      <a:rPr lang="en-US" altLang="zh-CN" sz="2400" i="1" dirty="0" smtClean="0">
                        <a:latin typeface="Cambria Math"/>
                      </a:rPr>
                      <m:t>) = </m:t>
                    </m:r>
                    <m:r>
                      <a:rPr lang="en-US" altLang="zh-CN" sz="2400" i="1" dirty="0" smtClean="0">
                        <a:latin typeface="Cambria Math"/>
                      </a:rPr>
                      <m:t>𝑒</m:t>
                    </m:r>
                    <m:r>
                      <a:rPr lang="en-US" altLang="zh-CN" sz="2400" i="1" dirty="0" smtClean="0">
                        <a:latin typeface="Cambria Math"/>
                      </a:rPr>
                      <m:t> </m:t>
                    </m:r>
                  </m:oMath>
                </a14:m>
                <a:endParaRPr lang="en-US" altLang="zh-CN" sz="2400" dirty="0" smtClean="0"/>
              </a:p>
              <a:p>
                <a:pPr lvl="2">
                  <a:lnSpc>
                    <a:spcPct val="90000"/>
                  </a:lnSpc>
                </a:pPr>
                <a:endParaRPr lang="en-US" altLang="zh-CN" sz="2400" dirty="0" smtClean="0"/>
              </a:p>
              <a:p>
                <a:pPr marL="0" indent="0">
                  <a:lnSpc>
                    <a:spcPct val="90000"/>
                  </a:lnSpc>
                  <a:buNone/>
                </a:pPr>
                <a:r>
                  <a:rPr lang="en-US" altLang="zh-CN" b="1" dirty="0" smtClean="0">
                    <a:solidFill>
                      <a:srgbClr val="FF00FF"/>
                    </a:solidFill>
                    <a:latin typeface="Comic Sans MS" pitchFamily="66" charset="0"/>
                  </a:rPr>
                  <a:t>Remark</a:t>
                </a:r>
                <a:r>
                  <a:rPr lang="en-US" altLang="zh-CN" dirty="0" smtClean="0"/>
                  <a:t>: </a:t>
                </a:r>
                <a14:m>
                  <m:oMath xmlns:m="http://schemas.openxmlformats.org/officeDocument/2006/math">
                    <m:r>
                      <a:rPr lang="en-US" altLang="zh-CN" b="1" dirty="0">
                        <a:solidFill>
                          <a:srgbClr val="FF00FF"/>
                        </a:solidFill>
                        <a:latin typeface="Cambria Math"/>
                      </a:rPr>
                      <m:t>𝑘</m:t>
                    </m:r>
                  </m:oMath>
                </a14:m>
                <a:r>
                  <a:rPr lang="zh-CN" altLang="en-US" b="1">
                    <a:solidFill>
                      <a:srgbClr val="FF00FF"/>
                    </a:solidFill>
                    <a:latin typeface="Comic Sans MS" pitchFamily="66" charset="0"/>
                  </a:rPr>
                  <a:t>不能</a:t>
                </a:r>
                <a:r>
                  <a:rPr lang="zh-CN" altLang="en-US" b="1" smtClean="0">
                    <a:solidFill>
                      <a:srgbClr val="FF00FF"/>
                    </a:solidFill>
                    <a:latin typeface="Comic Sans MS" pitchFamily="66" charset="0"/>
                  </a:rPr>
                  <a:t>泄露且不能</a:t>
                </a:r>
                <a:r>
                  <a:rPr lang="zh-CN" altLang="en-US" b="1" dirty="0">
                    <a:solidFill>
                      <a:srgbClr val="FF00FF"/>
                    </a:solidFill>
                    <a:latin typeface="Comic Sans MS" pitchFamily="66" charset="0"/>
                  </a:rPr>
                  <a:t>重复使用</a:t>
                </a:r>
                <a:endParaRPr lang="en-US" altLang="zh-CN" b="1" dirty="0">
                  <a:solidFill>
                    <a:srgbClr val="FF00FF"/>
                  </a:solidFill>
                  <a:latin typeface="Comic Sans MS" pitchFamily="66" charset="0"/>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752600"/>
                <a:ext cx="8229600" cy="4572000"/>
              </a:xfrm>
              <a:blipFill rotWithShape="1">
                <a:blip r:embed="rId2" cstate="print"/>
                <a:stretch>
                  <a:fillRect l="-1481" t="-2267" b="-3067"/>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31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barn(inVertical)">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数据签名标准</a:t>
            </a:r>
            <a:r>
              <a:rPr lang="en-US" altLang="zh-CN" dirty="0" smtClean="0"/>
              <a:t>DSS</a:t>
            </a:r>
            <a:endParaRPr lang="zh-CN" altLang="en-US" dirty="0"/>
          </a:p>
        </p:txBody>
      </p:sp>
      <p:sp>
        <p:nvSpPr>
          <p:cNvPr id="3" name="内容占位符 2"/>
          <p:cNvSpPr>
            <a:spLocks noGrp="1"/>
          </p:cNvSpPr>
          <p:nvPr>
            <p:ph idx="1"/>
          </p:nvPr>
        </p:nvSpPr>
        <p:spPr/>
        <p:txBody>
          <a:bodyPr/>
          <a:lstStyle/>
          <a:p>
            <a:r>
              <a:rPr lang="en-US" altLang="zh-CN" dirty="0" smtClean="0"/>
              <a:t>1994</a:t>
            </a:r>
            <a:r>
              <a:rPr lang="zh-CN" altLang="en-US" dirty="0" smtClean="0"/>
              <a:t>年，美国政府颁布了</a:t>
            </a:r>
            <a:r>
              <a:rPr lang="zh-CN" altLang="en-US" b="1" dirty="0" smtClean="0">
                <a:solidFill>
                  <a:srgbClr val="FF00FF"/>
                </a:solidFill>
              </a:rPr>
              <a:t>数字签名标准</a:t>
            </a:r>
            <a:r>
              <a:rPr lang="en-US" altLang="zh-CN" b="1" dirty="0" smtClean="0">
                <a:solidFill>
                  <a:srgbClr val="FF00FF"/>
                </a:solidFill>
              </a:rPr>
              <a:t>DSS</a:t>
            </a:r>
            <a:r>
              <a:rPr lang="zh-CN" altLang="en-US" dirty="0" smtClean="0"/>
              <a:t>（</a:t>
            </a:r>
            <a:r>
              <a:rPr lang="en-US" altLang="zh-CN" dirty="0" smtClean="0"/>
              <a:t>Digital Signature Standard</a:t>
            </a:r>
            <a:r>
              <a:rPr lang="zh-CN" altLang="en-US" dirty="0" smtClean="0"/>
              <a:t>）</a:t>
            </a:r>
            <a:endParaRPr lang="en-US" altLang="zh-CN" dirty="0" smtClean="0"/>
          </a:p>
          <a:p>
            <a:pPr lvl="1"/>
            <a:r>
              <a:rPr lang="zh-CN" altLang="en-US" dirty="0" smtClean="0"/>
              <a:t>和</a:t>
            </a:r>
            <a:r>
              <a:rPr lang="en-US" altLang="zh-CN" dirty="0" smtClean="0"/>
              <a:t>DES</a:t>
            </a:r>
            <a:r>
              <a:rPr lang="zh-CN" altLang="en-US" dirty="0" smtClean="0"/>
              <a:t>一样，</a:t>
            </a:r>
            <a:r>
              <a:rPr lang="en-US" altLang="zh-CN" dirty="0" smtClean="0"/>
              <a:t>DSS</a:t>
            </a:r>
            <a:r>
              <a:rPr lang="zh-CN" altLang="en-US" dirty="0" smtClean="0"/>
              <a:t>也引起了激烈的争论。反对者认为：</a:t>
            </a:r>
            <a:r>
              <a:rPr lang="zh-CN" altLang="en-US" b="1" dirty="0" smtClean="0">
                <a:solidFill>
                  <a:srgbClr val="FF0000"/>
                </a:solidFill>
              </a:rPr>
              <a:t>密钥太短</a:t>
            </a:r>
            <a:r>
              <a:rPr lang="zh-CN" altLang="en-US" dirty="0" smtClean="0"/>
              <a:t>、</a:t>
            </a:r>
            <a:r>
              <a:rPr lang="zh-CN" altLang="en-US" b="1" dirty="0" smtClean="0">
                <a:solidFill>
                  <a:srgbClr val="FF0000"/>
                </a:solidFill>
              </a:rPr>
              <a:t>效率不如</a:t>
            </a:r>
            <a:r>
              <a:rPr lang="en-US" altLang="zh-CN" b="1" dirty="0" smtClean="0">
                <a:solidFill>
                  <a:srgbClr val="FF0000"/>
                </a:solidFill>
              </a:rPr>
              <a:t>RSA</a:t>
            </a:r>
            <a:r>
              <a:rPr lang="zh-CN" altLang="en-US" b="1" dirty="0" smtClean="0">
                <a:solidFill>
                  <a:srgbClr val="FF0000"/>
                </a:solidFill>
              </a:rPr>
              <a:t>高</a:t>
            </a:r>
            <a:r>
              <a:rPr lang="zh-CN" altLang="en-US" dirty="0" smtClean="0"/>
              <a:t>、</a:t>
            </a:r>
            <a:r>
              <a:rPr lang="zh-CN" altLang="en-US" b="1" dirty="0" smtClean="0">
                <a:solidFill>
                  <a:srgbClr val="FF0000"/>
                </a:solidFill>
              </a:rPr>
              <a:t>不能实现数据加密</a:t>
            </a:r>
            <a:r>
              <a:rPr lang="zh-CN" altLang="en-US" dirty="0" smtClean="0"/>
              <a:t>并怀疑</a:t>
            </a:r>
            <a:r>
              <a:rPr lang="en-US" altLang="zh-CN" dirty="0" smtClean="0"/>
              <a:t>NIST</a:t>
            </a:r>
            <a:r>
              <a:rPr lang="zh-CN" altLang="en-US" dirty="0" smtClean="0"/>
              <a:t>在</a:t>
            </a:r>
            <a:r>
              <a:rPr lang="en-US" altLang="zh-CN" dirty="0" smtClean="0"/>
              <a:t>DSS</a:t>
            </a:r>
            <a:r>
              <a:rPr lang="zh-CN" altLang="en-US" dirty="0" smtClean="0"/>
              <a:t>中</a:t>
            </a:r>
            <a:r>
              <a:rPr lang="zh-CN" altLang="en-US" b="1" dirty="0" smtClean="0">
                <a:solidFill>
                  <a:srgbClr val="FF0000"/>
                </a:solidFill>
              </a:rPr>
              <a:t>留有后门</a:t>
            </a:r>
            <a:endParaRPr lang="en-US" altLang="zh-CN" b="1" dirty="0" smtClean="0">
              <a:solidFill>
                <a:srgbClr val="FF0000"/>
              </a:solidFill>
            </a:endParaRPr>
          </a:p>
          <a:p>
            <a:pPr lvl="1"/>
            <a:r>
              <a:rPr lang="zh-CN" altLang="en-US" dirty="0" smtClean="0"/>
              <a:t>随后，美国政府对其做了一些改进</a:t>
            </a:r>
            <a:endParaRPr lang="en-US" altLang="zh-CN" dirty="0" smtClean="0"/>
          </a:p>
          <a:p>
            <a:r>
              <a:rPr lang="zh-CN" altLang="en-US" dirty="0" smtClean="0"/>
              <a:t>目前</a:t>
            </a:r>
            <a:r>
              <a:rPr lang="en-US" altLang="zh-CN" dirty="0" smtClean="0"/>
              <a:t>DSS</a:t>
            </a:r>
            <a:r>
              <a:rPr lang="zh-CN" altLang="en-US" dirty="0" smtClean="0"/>
              <a:t>的应用已经十分广泛，并被一些国际标准化组织采纳为国际标准</a:t>
            </a:r>
            <a:endParaRPr lang="en-US" altLang="zh-CN" dirty="0" smtClean="0"/>
          </a:p>
          <a:p>
            <a:r>
              <a:rPr lang="en-US" altLang="zh-CN" dirty="0" smtClean="0"/>
              <a:t>2000</a:t>
            </a:r>
            <a:r>
              <a:rPr lang="zh-CN" altLang="en-US" dirty="0" smtClean="0"/>
              <a:t>年，美国政府将</a:t>
            </a:r>
            <a:r>
              <a:rPr lang="en-US" altLang="zh-CN" dirty="0" smtClean="0"/>
              <a:t>RSA</a:t>
            </a:r>
            <a:r>
              <a:rPr lang="zh-CN" altLang="en-US" dirty="0" smtClean="0"/>
              <a:t>和椭圆曲线密码引入到数字签名标准中，进一步丰富了</a:t>
            </a:r>
            <a:r>
              <a:rPr lang="en-US" altLang="zh-CN" dirty="0" smtClean="0"/>
              <a:t>DSS</a:t>
            </a:r>
            <a:r>
              <a:rPr lang="zh-CN" altLang="en-US" dirty="0" smtClean="0"/>
              <a:t>算法</a:t>
            </a:r>
            <a:endParaRPr lang="en-US" altLang="zh-CN" dirty="0" smtClean="0"/>
          </a:p>
        </p:txBody>
      </p:sp>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32</a:t>
            </a:fld>
            <a:endParaRPr lang="en-US" altLang="zh-C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DSS</a:t>
            </a:r>
            <a:r>
              <a:rPr lang="zh-CN" altLang="en-US" dirty="0" smtClean="0"/>
              <a:t>算法描述</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76400"/>
                <a:ext cx="8229600" cy="4648200"/>
              </a:xfrm>
            </p:spPr>
            <p:txBody>
              <a:bodyPr/>
              <a:lstStyle/>
              <a:p>
                <a:r>
                  <a:rPr lang="en-US" altLang="zh-CN" b="1" dirty="0" smtClean="0">
                    <a:solidFill>
                      <a:srgbClr val="FF00FF"/>
                    </a:solidFill>
                  </a:rPr>
                  <a:t>DSS</a:t>
                </a:r>
                <a:r>
                  <a:rPr lang="zh-CN" altLang="en-US" b="1" dirty="0" smtClean="0">
                    <a:solidFill>
                      <a:srgbClr val="FF00FF"/>
                    </a:solidFill>
                  </a:rPr>
                  <a:t>签名：</a:t>
                </a:r>
                <a:r>
                  <a:rPr lang="zh-CN" altLang="en-US" dirty="0" smtClean="0"/>
                  <a:t>消息的</a:t>
                </a:r>
                <a:r>
                  <a:rPr lang="en-US" altLang="zh-CN" b="1" dirty="0" smtClean="0">
                    <a:solidFill>
                      <a:srgbClr val="692AA2"/>
                    </a:solidFill>
                  </a:rPr>
                  <a:t>Hash</a:t>
                </a:r>
                <a:r>
                  <a:rPr lang="zh-CN" altLang="en-US" b="1" dirty="0" smtClean="0">
                    <a:solidFill>
                      <a:srgbClr val="692AA2"/>
                    </a:solidFill>
                  </a:rPr>
                  <a:t>值</a:t>
                </a:r>
                <a:r>
                  <a:rPr lang="zh-CN" altLang="en-US" dirty="0" smtClean="0"/>
                  <a:t>连同</a:t>
                </a:r>
                <a:r>
                  <a:rPr lang="zh-CN" altLang="en-US" b="1" dirty="0" smtClean="0">
                    <a:solidFill>
                      <a:srgbClr val="692AA2"/>
                    </a:solidFill>
                  </a:rPr>
                  <a:t>随机数</a:t>
                </a:r>
                <a14:m>
                  <m:oMath xmlns:m="http://schemas.openxmlformats.org/officeDocument/2006/math">
                    <m:r>
                      <a:rPr lang="en-US" altLang="zh-CN" b="1" i="1" dirty="0" smtClean="0">
                        <a:solidFill>
                          <a:srgbClr val="692AA2"/>
                        </a:solidFill>
                        <a:latin typeface="Cambria Math"/>
                      </a:rPr>
                      <m:t>𝒌</m:t>
                    </m:r>
                  </m:oMath>
                </a14:m>
                <a:r>
                  <a:rPr lang="zh-CN" altLang="en-US" dirty="0" smtClean="0"/>
                  <a:t>一起作为签名函数的输入，签名函数还需使用发送方的</a:t>
                </a:r>
                <a:r>
                  <a:rPr lang="zh-CN" altLang="en-US" b="1" dirty="0" smtClean="0">
                    <a:solidFill>
                      <a:srgbClr val="692AA2"/>
                    </a:solidFill>
                  </a:rPr>
                  <a:t>私钥</a:t>
                </a:r>
                <a14:m>
                  <m:oMath xmlns:m="http://schemas.openxmlformats.org/officeDocument/2006/math">
                    <m:r>
                      <a:rPr lang="en-US" altLang="zh-CN" b="1" i="1" dirty="0" smtClean="0">
                        <a:solidFill>
                          <a:srgbClr val="692AA2"/>
                        </a:solidFill>
                        <a:latin typeface="Cambria Math"/>
                      </a:rPr>
                      <m:t>𝑺𝑲</m:t>
                    </m:r>
                    <m:r>
                      <a:rPr lang="en-US" altLang="zh-CN" b="1" i="1" baseline="-25000" dirty="0" smtClean="0">
                        <a:solidFill>
                          <a:srgbClr val="692AA2"/>
                        </a:solidFill>
                        <a:latin typeface="Cambria Math"/>
                      </a:rPr>
                      <m:t>𝑨</m:t>
                    </m:r>
                  </m:oMath>
                </a14:m>
                <a:r>
                  <a:rPr lang="zh-CN" altLang="en-US" dirty="0" smtClean="0"/>
                  <a:t>和一些公开参数</a:t>
                </a:r>
                <a14:m>
                  <m:oMath xmlns:m="http://schemas.openxmlformats.org/officeDocument/2006/math">
                    <m:r>
                      <a:rPr lang="en-US" altLang="zh-CN" b="1" i="1" dirty="0" smtClean="0">
                        <a:solidFill>
                          <a:srgbClr val="692AA2"/>
                        </a:solidFill>
                        <a:latin typeface="Cambria Math"/>
                      </a:rPr>
                      <m:t>𝑷𝑲</m:t>
                    </m:r>
                    <m:r>
                      <a:rPr lang="en-US" altLang="zh-CN" b="1" i="1" baseline="-25000" dirty="0" smtClean="0">
                        <a:solidFill>
                          <a:srgbClr val="692AA2"/>
                        </a:solidFill>
                        <a:latin typeface="Cambria Math"/>
                      </a:rPr>
                      <m:t>𝑮</m:t>
                    </m:r>
                    <m:r>
                      <a:rPr lang="en-US" altLang="zh-CN" b="1" i="1" dirty="0" smtClean="0">
                        <a:solidFill>
                          <a:srgbClr val="692AA2"/>
                        </a:solidFill>
                        <a:latin typeface="Cambria Math"/>
                      </a:rPr>
                      <m:t>+</m:t>
                    </m:r>
                  </m:oMath>
                </a14:m>
                <a:r>
                  <a:rPr lang="zh-CN" altLang="en-US" b="1" dirty="0" smtClean="0">
                    <a:solidFill>
                      <a:srgbClr val="692AA2"/>
                    </a:solidFill>
                  </a:rPr>
                  <a:t>，</a:t>
                </a:r>
                <a:r>
                  <a:rPr lang="zh-CN" altLang="en-US" dirty="0" smtClean="0"/>
                  <a:t>签名函数的两个输出构成了</a:t>
                </a:r>
                <a:r>
                  <a:rPr lang="zh-CN" altLang="en-US" b="1" dirty="0" smtClean="0">
                    <a:solidFill>
                      <a:srgbClr val="692AA2"/>
                    </a:solidFill>
                  </a:rPr>
                  <a:t>消息的签名</a:t>
                </a:r>
                <a14:m>
                  <m:oMath xmlns:m="http://schemas.openxmlformats.org/officeDocument/2006/math">
                    <m:r>
                      <a:rPr lang="en-US" altLang="zh-CN" b="1" i="1" dirty="0" smtClean="0">
                        <a:solidFill>
                          <a:srgbClr val="692AA2"/>
                        </a:solidFill>
                        <a:latin typeface="Cambria Math"/>
                      </a:rPr>
                      <m:t>(</m:t>
                    </m:r>
                    <m:r>
                      <a:rPr lang="en-US" altLang="zh-CN" b="1" i="1" dirty="0" smtClean="0">
                        <a:solidFill>
                          <a:srgbClr val="692AA2"/>
                        </a:solidFill>
                        <a:latin typeface="Cambria Math"/>
                      </a:rPr>
                      <m:t>𝒔</m:t>
                    </m:r>
                    <m:r>
                      <a:rPr lang="en-US" altLang="zh-CN" b="1" i="1" dirty="0" smtClean="0">
                        <a:solidFill>
                          <a:srgbClr val="692AA2"/>
                        </a:solidFill>
                        <a:latin typeface="Cambria Math"/>
                      </a:rPr>
                      <m:t>, </m:t>
                    </m:r>
                    <m:r>
                      <a:rPr lang="en-US" altLang="zh-CN" b="1" i="1" dirty="0" smtClean="0">
                        <a:solidFill>
                          <a:srgbClr val="692AA2"/>
                        </a:solidFill>
                        <a:latin typeface="Cambria Math"/>
                      </a:rPr>
                      <m:t>𝒓</m:t>
                    </m:r>
                    <m:r>
                      <a:rPr lang="en-US" altLang="zh-CN" b="1" i="1" dirty="0" smtClean="0">
                        <a:solidFill>
                          <a:srgbClr val="692AA2"/>
                        </a:solidFill>
                        <a:latin typeface="Cambria Math"/>
                      </a:rPr>
                      <m:t>)</m:t>
                    </m:r>
                  </m:oMath>
                </a14:m>
                <a:endParaRPr lang="en-US" altLang="zh-CN" b="1" dirty="0" smtClean="0">
                  <a:solidFill>
                    <a:srgbClr val="692AA2"/>
                  </a:solidFill>
                </a:endParaRPr>
              </a:p>
              <a:p>
                <a:endParaRPr lang="en-US" altLang="zh-CN" sz="1200" b="1" dirty="0" smtClean="0">
                  <a:solidFill>
                    <a:srgbClr val="692AA2"/>
                  </a:solidFill>
                </a:endParaRPr>
              </a:p>
              <a:p>
                <a:r>
                  <a:rPr lang="zh-CN" altLang="en-US" dirty="0" smtClean="0"/>
                  <a:t> 接收方收到消息后再产生消息的</a:t>
                </a:r>
                <a:r>
                  <a:rPr lang="en-US" altLang="zh-CN" dirty="0" smtClean="0"/>
                  <a:t>Hash</a:t>
                </a:r>
                <a:r>
                  <a:rPr lang="zh-CN" altLang="en-US" dirty="0" smtClean="0"/>
                  <a:t>值，将</a:t>
                </a:r>
                <a:r>
                  <a:rPr lang="en-US" altLang="zh-CN" dirty="0" smtClean="0"/>
                  <a:t>Hash</a:t>
                </a:r>
                <a:r>
                  <a:rPr lang="zh-CN" altLang="en-US" dirty="0" smtClean="0"/>
                  <a:t>值与签名一起输入验证函数，验证函数还需输入</a:t>
                </a:r>
                <a14:m>
                  <m:oMath xmlns:m="http://schemas.openxmlformats.org/officeDocument/2006/math">
                    <m:r>
                      <a:rPr lang="en-US" altLang="zh-CN" b="1" i="1" dirty="0" smtClean="0">
                        <a:solidFill>
                          <a:srgbClr val="692AA2"/>
                        </a:solidFill>
                        <a:latin typeface="Cambria Math"/>
                      </a:rPr>
                      <m:t>𝑷𝑲</m:t>
                    </m:r>
                    <m:r>
                      <a:rPr lang="en-US" altLang="zh-CN" b="1" i="1" baseline="-25000" dirty="0" smtClean="0">
                        <a:solidFill>
                          <a:srgbClr val="692AA2"/>
                        </a:solidFill>
                        <a:latin typeface="Cambria Math"/>
                      </a:rPr>
                      <m:t>𝑮</m:t>
                    </m:r>
                    <m:r>
                      <a:rPr lang="en-US" altLang="zh-CN" b="1" i="1" dirty="0" smtClean="0">
                        <a:solidFill>
                          <a:srgbClr val="692AA2"/>
                        </a:solidFill>
                        <a:latin typeface="Cambria Math"/>
                      </a:rPr>
                      <m:t>+</m:t>
                    </m:r>
                  </m:oMath>
                </a14:m>
                <a:r>
                  <a:rPr lang="zh-CN" altLang="en-US" dirty="0" smtClean="0"/>
                  <a:t>和发</a:t>
                </a:r>
                <a:r>
                  <a:rPr lang="zh-CN" altLang="en-US" dirty="0"/>
                  <a:t>送</a:t>
                </a:r>
                <a:r>
                  <a:rPr lang="zh-CN" altLang="en-US" dirty="0" smtClean="0"/>
                  <a:t>方的</a:t>
                </a:r>
                <a:r>
                  <a:rPr lang="zh-CN" altLang="en-US" b="1" dirty="0" smtClean="0">
                    <a:solidFill>
                      <a:srgbClr val="692AA2"/>
                    </a:solidFill>
                  </a:rPr>
                  <a:t>公钥</a:t>
                </a:r>
                <a14:m>
                  <m:oMath xmlns:m="http://schemas.openxmlformats.org/officeDocument/2006/math">
                    <m:r>
                      <a:rPr lang="en-US" altLang="zh-CN" b="1" i="1" dirty="0" smtClean="0">
                        <a:solidFill>
                          <a:srgbClr val="692AA2"/>
                        </a:solidFill>
                        <a:latin typeface="Cambria Math"/>
                      </a:rPr>
                      <m:t>𝑷𝑲</m:t>
                    </m:r>
                    <m:r>
                      <a:rPr lang="en-US" altLang="zh-CN" b="1" i="1" baseline="-25000" dirty="0" smtClean="0">
                        <a:solidFill>
                          <a:srgbClr val="692AA2"/>
                        </a:solidFill>
                        <a:latin typeface="Cambria Math"/>
                      </a:rPr>
                      <m:t>𝑨</m:t>
                    </m:r>
                  </m:oMath>
                </a14:m>
                <a:r>
                  <a:rPr lang="zh-CN" altLang="en-US" dirty="0" smtClean="0"/>
                  <a:t>。验证函数的输出如果与收到的签名成分</a:t>
                </a:r>
                <a14:m>
                  <m:oMath xmlns:m="http://schemas.openxmlformats.org/officeDocument/2006/math">
                    <m:r>
                      <a:rPr lang="en-US" altLang="zh-CN" i="1" dirty="0" smtClean="0">
                        <a:latin typeface="Cambria Math"/>
                      </a:rPr>
                      <m:t>𝑟</m:t>
                    </m:r>
                  </m:oMath>
                </a14:m>
                <a:r>
                  <a:rPr lang="zh-CN" altLang="en-US" dirty="0" smtClean="0"/>
                  <a:t>相等，则签名有效</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76400"/>
                <a:ext cx="8229600" cy="4648200"/>
              </a:xfrm>
              <a:blipFill rotWithShape="1">
                <a:blip r:embed="rId2" cstate="print"/>
                <a:stretch>
                  <a:fillRect l="-1259" t="-1704" r="-1111"/>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33</a:t>
            </a:fld>
            <a:endParaRPr lang="en-US" altLang="zh-C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34</a:t>
            </a:fld>
            <a:endParaRPr lang="en-US" altLang="zh-CN" dirty="0"/>
          </a:p>
        </p:txBody>
      </p:sp>
      <p:grpSp>
        <p:nvGrpSpPr>
          <p:cNvPr id="3" name="Group 4"/>
          <p:cNvGrpSpPr>
            <a:grpSpLocks/>
          </p:cNvGrpSpPr>
          <p:nvPr/>
        </p:nvGrpSpPr>
        <p:grpSpPr bwMode="auto">
          <a:xfrm>
            <a:off x="609747" y="1905000"/>
            <a:ext cx="8534400" cy="4343400"/>
            <a:chOff x="148" y="156"/>
            <a:chExt cx="8280" cy="2964"/>
          </a:xfrm>
        </p:grpSpPr>
        <p:sp>
          <p:nvSpPr>
            <p:cNvPr id="8" name="AutoShape 5"/>
            <p:cNvSpPr>
              <a:spLocks noChangeAspect="1" noChangeArrowheads="1"/>
            </p:cNvSpPr>
            <p:nvPr/>
          </p:nvSpPr>
          <p:spPr bwMode="auto">
            <a:xfrm>
              <a:off x="148" y="156"/>
              <a:ext cx="8280" cy="2964"/>
            </a:xfrm>
            <a:prstGeom prst="rect">
              <a:avLst/>
            </a:prstGeom>
            <a:noFill/>
            <a:ln w="9525">
              <a:noFill/>
              <a:miter lim="800000"/>
              <a:headEnd/>
              <a:tailEnd/>
            </a:ln>
          </p:spPr>
          <p:txBody>
            <a:bodyPr/>
            <a:lstStyle/>
            <a:p>
              <a:endParaRPr lang="zh-CN" altLang="en-US"/>
            </a:p>
          </p:txBody>
        </p:sp>
        <p:sp>
          <p:nvSpPr>
            <p:cNvPr id="9" name="Rectangle 6"/>
            <p:cNvSpPr>
              <a:spLocks noChangeArrowheads="1"/>
            </p:cNvSpPr>
            <p:nvPr/>
          </p:nvSpPr>
          <p:spPr bwMode="auto">
            <a:xfrm>
              <a:off x="180" y="156"/>
              <a:ext cx="540" cy="624"/>
            </a:xfrm>
            <a:prstGeom prst="rect">
              <a:avLst/>
            </a:prstGeom>
            <a:solidFill>
              <a:srgbClr val="FFFFFF"/>
            </a:solidFill>
            <a:ln w="9525">
              <a:solidFill>
                <a:srgbClr val="000000"/>
              </a:solidFill>
              <a:miter lim="800000"/>
              <a:headEnd/>
              <a:tailEnd/>
            </a:ln>
          </p:spPr>
          <p:txBody>
            <a:bodyPr lIns="70409" tIns="35204" rIns="70409" bIns="35204" anchor="ctr"/>
            <a:lstStyle/>
            <a:p>
              <a:pPr algn="ctr"/>
              <a:r>
                <a:rPr kumimoji="1" lang="en-US" altLang="zh-CN" sz="2000" i="1" dirty="0">
                  <a:solidFill>
                    <a:srgbClr val="000000"/>
                  </a:solidFill>
                  <a:latin typeface="Times New Roman" pitchFamily="18" charset="0"/>
                </a:rPr>
                <a:t>M</a:t>
              </a:r>
              <a:endParaRPr kumimoji="1" lang="en-US" altLang="zh-CN" sz="2000" dirty="0">
                <a:latin typeface="Tahoma" pitchFamily="34" charset="0"/>
              </a:endParaRPr>
            </a:p>
          </p:txBody>
        </p:sp>
        <p:sp>
          <p:nvSpPr>
            <p:cNvPr id="10" name="Line 7"/>
            <p:cNvSpPr>
              <a:spLocks noChangeShapeType="1"/>
            </p:cNvSpPr>
            <p:nvPr/>
          </p:nvSpPr>
          <p:spPr bwMode="auto">
            <a:xfrm>
              <a:off x="706" y="312"/>
              <a:ext cx="1316" cy="1"/>
            </a:xfrm>
            <a:prstGeom prst="line">
              <a:avLst/>
            </a:prstGeom>
            <a:noFill/>
            <a:ln w="9525">
              <a:solidFill>
                <a:srgbClr val="000000"/>
              </a:solidFill>
              <a:round/>
              <a:headEnd/>
              <a:tailEnd type="triangle" w="med" len="med"/>
            </a:ln>
          </p:spPr>
          <p:txBody>
            <a:bodyPr/>
            <a:lstStyle/>
            <a:p>
              <a:endParaRPr lang="zh-CN" altLang="en-US"/>
            </a:p>
          </p:txBody>
        </p:sp>
        <p:sp>
          <p:nvSpPr>
            <p:cNvPr id="11" name="Oval 8"/>
            <p:cNvSpPr>
              <a:spLocks noChangeArrowheads="1"/>
            </p:cNvSpPr>
            <p:nvPr/>
          </p:nvSpPr>
          <p:spPr bwMode="auto">
            <a:xfrm>
              <a:off x="2039" y="156"/>
              <a:ext cx="481" cy="529"/>
            </a:xfrm>
            <a:prstGeom prst="ellipse">
              <a:avLst/>
            </a:prstGeom>
            <a:solidFill>
              <a:srgbClr val="FFFFFF"/>
            </a:solidFill>
            <a:ln w="9525">
              <a:solidFill>
                <a:srgbClr val="000000"/>
              </a:solidFill>
              <a:round/>
              <a:headEnd/>
              <a:tailEnd/>
            </a:ln>
          </p:spPr>
          <p:txBody>
            <a:bodyPr lIns="70409" tIns="35204" rIns="70409" bIns="35204" anchor="ctr"/>
            <a:lstStyle/>
            <a:p>
              <a:pPr algn="ctr"/>
              <a:r>
                <a:rPr kumimoji="1" lang="en-US" altLang="zh-CN" sz="2000" i="1" dirty="0">
                  <a:solidFill>
                    <a:srgbClr val="000000"/>
                  </a:solidFill>
                </a:rPr>
                <a:t>||</a:t>
              </a:r>
              <a:endParaRPr kumimoji="1" lang="en-US" altLang="zh-CN" sz="2000" dirty="0">
                <a:latin typeface="Tahoma" pitchFamily="34" charset="0"/>
              </a:endParaRPr>
            </a:p>
          </p:txBody>
        </p:sp>
        <p:sp>
          <p:nvSpPr>
            <p:cNvPr id="12" name="Line 9"/>
            <p:cNvSpPr>
              <a:spLocks noChangeShapeType="1"/>
            </p:cNvSpPr>
            <p:nvPr/>
          </p:nvSpPr>
          <p:spPr bwMode="auto">
            <a:xfrm>
              <a:off x="2550" y="419"/>
              <a:ext cx="877" cy="0"/>
            </a:xfrm>
            <a:prstGeom prst="line">
              <a:avLst/>
            </a:prstGeom>
            <a:noFill/>
            <a:ln w="9525">
              <a:solidFill>
                <a:srgbClr val="000000"/>
              </a:solidFill>
              <a:round/>
              <a:headEnd/>
              <a:tailEnd type="triangle" w="med" len="med"/>
            </a:ln>
          </p:spPr>
          <p:txBody>
            <a:bodyPr/>
            <a:lstStyle/>
            <a:p>
              <a:endParaRPr lang="zh-CN" altLang="en-US"/>
            </a:p>
          </p:txBody>
        </p:sp>
        <p:sp>
          <p:nvSpPr>
            <p:cNvPr id="13" name="Rectangle 10"/>
            <p:cNvSpPr>
              <a:spLocks noChangeArrowheads="1"/>
            </p:cNvSpPr>
            <p:nvPr/>
          </p:nvSpPr>
          <p:spPr bwMode="auto">
            <a:xfrm>
              <a:off x="3427" y="156"/>
              <a:ext cx="533" cy="526"/>
            </a:xfrm>
            <a:prstGeom prst="rect">
              <a:avLst/>
            </a:prstGeom>
            <a:solidFill>
              <a:srgbClr val="FFFFFF"/>
            </a:solidFill>
            <a:ln w="9525">
              <a:solidFill>
                <a:srgbClr val="000000"/>
              </a:solidFill>
              <a:miter lim="800000"/>
              <a:headEnd/>
              <a:tailEnd/>
            </a:ln>
          </p:spPr>
          <p:txBody>
            <a:bodyPr lIns="70409" tIns="35204" rIns="70409" bIns="35204" anchor="ctr"/>
            <a:lstStyle/>
            <a:p>
              <a:pPr algn="ctr"/>
              <a:r>
                <a:rPr kumimoji="1" lang="en-US" altLang="zh-CN" sz="2000" i="1" dirty="0">
                  <a:solidFill>
                    <a:srgbClr val="000000"/>
                  </a:solidFill>
                  <a:latin typeface="Times New Roman" pitchFamily="18" charset="0"/>
                </a:rPr>
                <a:t>M</a:t>
              </a:r>
              <a:endParaRPr kumimoji="1" lang="en-US" altLang="zh-CN" sz="2000" dirty="0">
                <a:latin typeface="Tahoma" pitchFamily="34" charset="0"/>
              </a:endParaRPr>
            </a:p>
          </p:txBody>
        </p:sp>
        <p:sp>
          <p:nvSpPr>
            <p:cNvPr id="14" name="Oval 11"/>
            <p:cNvSpPr>
              <a:spLocks noChangeArrowheads="1"/>
            </p:cNvSpPr>
            <p:nvPr/>
          </p:nvSpPr>
          <p:spPr bwMode="auto">
            <a:xfrm>
              <a:off x="1340" y="1825"/>
              <a:ext cx="310" cy="515"/>
            </a:xfrm>
            <a:prstGeom prst="ellipse">
              <a:avLst/>
            </a:prstGeom>
            <a:solidFill>
              <a:srgbClr val="FFFFFF"/>
            </a:solidFill>
            <a:ln w="9525">
              <a:solidFill>
                <a:srgbClr val="000000"/>
              </a:solidFill>
              <a:round/>
              <a:headEnd/>
              <a:tailEnd/>
            </a:ln>
          </p:spPr>
          <p:txBody>
            <a:bodyPr lIns="70409" tIns="35204" rIns="70409" bIns="35204" anchor="ctr"/>
            <a:lstStyle/>
            <a:p>
              <a:pPr algn="ctr"/>
              <a:r>
                <a:rPr kumimoji="1" lang="en-US" altLang="zh-CN" sz="2000" i="1" dirty="0">
                  <a:solidFill>
                    <a:srgbClr val="000000"/>
                  </a:solidFill>
                  <a:latin typeface="Times New Roman" pitchFamily="18" charset="0"/>
                </a:rPr>
                <a:t>H</a:t>
              </a:r>
              <a:endParaRPr kumimoji="1" lang="en-US" altLang="zh-CN" sz="2000" dirty="0">
                <a:latin typeface="Tahoma" pitchFamily="34" charset="0"/>
              </a:endParaRPr>
            </a:p>
          </p:txBody>
        </p:sp>
        <p:sp>
          <p:nvSpPr>
            <p:cNvPr id="15" name="Oval 12"/>
            <p:cNvSpPr>
              <a:spLocks noChangeArrowheads="1"/>
            </p:cNvSpPr>
            <p:nvPr/>
          </p:nvSpPr>
          <p:spPr bwMode="auto">
            <a:xfrm>
              <a:off x="2029" y="1825"/>
              <a:ext cx="776" cy="515"/>
            </a:xfrm>
            <a:prstGeom prst="ellipse">
              <a:avLst/>
            </a:prstGeom>
            <a:solidFill>
              <a:srgbClr val="FFFFFF"/>
            </a:solidFill>
            <a:ln w="9525">
              <a:solidFill>
                <a:srgbClr val="000000"/>
              </a:solidFill>
              <a:round/>
              <a:headEnd/>
              <a:tailEnd/>
            </a:ln>
          </p:spPr>
          <p:txBody>
            <a:bodyPr lIns="70409" tIns="35204" rIns="70409" bIns="35204" anchor="ctr"/>
            <a:lstStyle/>
            <a:p>
              <a:pPr algn="ctr"/>
              <a:r>
                <a:rPr kumimoji="1" lang="en-US" altLang="zh-CN" sz="2000" i="1" dirty="0">
                  <a:solidFill>
                    <a:srgbClr val="000000"/>
                  </a:solidFill>
                  <a:latin typeface="Times New Roman" pitchFamily="18" charset="0"/>
                </a:rPr>
                <a:t>Sig</a:t>
              </a:r>
              <a:endParaRPr kumimoji="1" lang="en-US" altLang="zh-CN" sz="2000" dirty="0">
                <a:latin typeface="Tahoma" pitchFamily="34" charset="0"/>
              </a:endParaRPr>
            </a:p>
          </p:txBody>
        </p:sp>
        <p:sp>
          <p:nvSpPr>
            <p:cNvPr id="16" name="Line 13"/>
            <p:cNvSpPr>
              <a:spLocks noChangeShapeType="1"/>
            </p:cNvSpPr>
            <p:nvPr/>
          </p:nvSpPr>
          <p:spPr bwMode="auto">
            <a:xfrm>
              <a:off x="706" y="596"/>
              <a:ext cx="263" cy="0"/>
            </a:xfrm>
            <a:prstGeom prst="line">
              <a:avLst/>
            </a:prstGeom>
            <a:noFill/>
            <a:ln w="9525">
              <a:solidFill>
                <a:srgbClr val="000000"/>
              </a:solidFill>
              <a:round/>
              <a:headEnd/>
              <a:tailEnd/>
            </a:ln>
          </p:spPr>
          <p:txBody>
            <a:bodyPr/>
            <a:lstStyle/>
            <a:p>
              <a:endParaRPr lang="zh-CN" altLang="en-US"/>
            </a:p>
          </p:txBody>
        </p:sp>
        <p:sp>
          <p:nvSpPr>
            <p:cNvPr id="17" name="Line 14"/>
            <p:cNvSpPr>
              <a:spLocks noChangeShapeType="1"/>
            </p:cNvSpPr>
            <p:nvPr/>
          </p:nvSpPr>
          <p:spPr bwMode="auto">
            <a:xfrm>
              <a:off x="969" y="596"/>
              <a:ext cx="0" cy="1492"/>
            </a:xfrm>
            <a:prstGeom prst="line">
              <a:avLst/>
            </a:prstGeom>
            <a:noFill/>
            <a:ln w="9525">
              <a:solidFill>
                <a:srgbClr val="000000"/>
              </a:solidFill>
              <a:round/>
              <a:headEnd/>
              <a:tailEnd/>
            </a:ln>
          </p:spPr>
          <p:txBody>
            <a:bodyPr/>
            <a:lstStyle/>
            <a:p>
              <a:endParaRPr lang="zh-CN" altLang="en-US"/>
            </a:p>
          </p:txBody>
        </p:sp>
        <p:sp>
          <p:nvSpPr>
            <p:cNvPr id="18" name="Line 15"/>
            <p:cNvSpPr>
              <a:spLocks noChangeShapeType="1"/>
            </p:cNvSpPr>
            <p:nvPr/>
          </p:nvSpPr>
          <p:spPr bwMode="auto">
            <a:xfrm>
              <a:off x="969" y="2088"/>
              <a:ext cx="352" cy="0"/>
            </a:xfrm>
            <a:prstGeom prst="line">
              <a:avLst/>
            </a:prstGeom>
            <a:noFill/>
            <a:ln w="9525">
              <a:solidFill>
                <a:srgbClr val="000000"/>
              </a:solidFill>
              <a:round/>
              <a:headEnd/>
              <a:tailEnd type="triangle" w="med" len="med"/>
            </a:ln>
          </p:spPr>
          <p:txBody>
            <a:bodyPr/>
            <a:lstStyle/>
            <a:p>
              <a:endParaRPr lang="zh-CN" altLang="en-US"/>
            </a:p>
          </p:txBody>
        </p:sp>
        <p:sp>
          <p:nvSpPr>
            <p:cNvPr id="19" name="Line 16"/>
            <p:cNvSpPr>
              <a:spLocks noChangeShapeType="1"/>
            </p:cNvSpPr>
            <p:nvPr/>
          </p:nvSpPr>
          <p:spPr bwMode="auto">
            <a:xfrm>
              <a:off x="1596" y="2808"/>
              <a:ext cx="789" cy="1"/>
            </a:xfrm>
            <a:prstGeom prst="line">
              <a:avLst/>
            </a:prstGeom>
            <a:noFill/>
            <a:ln w="9525">
              <a:solidFill>
                <a:srgbClr val="000000"/>
              </a:solidFill>
              <a:round/>
              <a:headEnd/>
              <a:tailEnd/>
            </a:ln>
          </p:spPr>
          <p:txBody>
            <a:bodyPr/>
            <a:lstStyle/>
            <a:p>
              <a:endParaRPr lang="zh-CN" altLang="en-US"/>
            </a:p>
          </p:txBody>
        </p:sp>
        <p:sp>
          <p:nvSpPr>
            <p:cNvPr id="20" name="Rectangle 17"/>
            <p:cNvSpPr>
              <a:spLocks noChangeArrowheads="1"/>
            </p:cNvSpPr>
            <p:nvPr/>
          </p:nvSpPr>
          <p:spPr bwMode="auto">
            <a:xfrm>
              <a:off x="3427" y="682"/>
              <a:ext cx="533" cy="440"/>
            </a:xfrm>
            <a:prstGeom prst="rect">
              <a:avLst/>
            </a:prstGeom>
            <a:solidFill>
              <a:srgbClr val="FFFFFF"/>
            </a:solidFill>
            <a:ln w="9525">
              <a:solidFill>
                <a:srgbClr val="000000"/>
              </a:solidFill>
              <a:miter lim="800000"/>
              <a:headEnd/>
              <a:tailEnd/>
            </a:ln>
          </p:spPr>
          <p:txBody>
            <a:bodyPr lIns="70409" tIns="35204" rIns="70409" bIns="35204" anchor="ctr"/>
            <a:lstStyle/>
            <a:p>
              <a:pPr algn="ctr"/>
              <a:r>
                <a:rPr kumimoji="1" lang="en-US" altLang="zh-CN" sz="2000" i="1" dirty="0">
                  <a:solidFill>
                    <a:srgbClr val="000000"/>
                  </a:solidFill>
                  <a:latin typeface="Times New Roman" pitchFamily="18" charset="0"/>
                </a:rPr>
                <a:t>S</a:t>
              </a:r>
              <a:endParaRPr kumimoji="1" lang="en-US" altLang="zh-CN" sz="2000" dirty="0">
                <a:latin typeface="Tahoma" pitchFamily="34" charset="0"/>
              </a:endParaRPr>
            </a:p>
          </p:txBody>
        </p:sp>
        <p:sp>
          <p:nvSpPr>
            <p:cNvPr id="21" name="Rectangle 18"/>
            <p:cNvSpPr>
              <a:spLocks noChangeArrowheads="1"/>
            </p:cNvSpPr>
            <p:nvPr/>
          </p:nvSpPr>
          <p:spPr bwMode="auto">
            <a:xfrm>
              <a:off x="3427" y="1122"/>
              <a:ext cx="533" cy="440"/>
            </a:xfrm>
            <a:prstGeom prst="rect">
              <a:avLst/>
            </a:prstGeom>
            <a:solidFill>
              <a:srgbClr val="FFFFFF"/>
            </a:solidFill>
            <a:ln w="9525">
              <a:solidFill>
                <a:srgbClr val="000000"/>
              </a:solidFill>
              <a:miter lim="800000"/>
              <a:headEnd/>
              <a:tailEnd/>
            </a:ln>
          </p:spPr>
          <p:txBody>
            <a:bodyPr lIns="70409" tIns="35204" rIns="70409" bIns="35204" anchor="ctr"/>
            <a:lstStyle/>
            <a:p>
              <a:pPr algn="ctr"/>
              <a:r>
                <a:rPr kumimoji="1" lang="en-US" altLang="zh-CN" sz="2000" i="1" dirty="0">
                  <a:solidFill>
                    <a:srgbClr val="000000"/>
                  </a:solidFill>
                  <a:latin typeface="Times New Roman" pitchFamily="18" charset="0"/>
                </a:rPr>
                <a:t>r</a:t>
              </a:r>
              <a:endParaRPr kumimoji="1" lang="en-US" altLang="zh-CN" sz="2000" dirty="0">
                <a:latin typeface="Tahoma" pitchFamily="34" charset="0"/>
              </a:endParaRPr>
            </a:p>
          </p:txBody>
        </p:sp>
        <p:sp>
          <p:nvSpPr>
            <p:cNvPr id="22" name="Line 19"/>
            <p:cNvSpPr>
              <a:spLocks noChangeShapeType="1"/>
            </p:cNvSpPr>
            <p:nvPr/>
          </p:nvSpPr>
          <p:spPr bwMode="auto">
            <a:xfrm>
              <a:off x="3953" y="419"/>
              <a:ext cx="703" cy="0"/>
            </a:xfrm>
            <a:prstGeom prst="line">
              <a:avLst/>
            </a:prstGeom>
            <a:noFill/>
            <a:ln w="9525">
              <a:solidFill>
                <a:srgbClr val="000000"/>
              </a:solidFill>
              <a:round/>
              <a:headEnd/>
              <a:tailEnd type="triangle" w="med" len="med"/>
            </a:ln>
          </p:spPr>
          <p:txBody>
            <a:bodyPr/>
            <a:lstStyle/>
            <a:p>
              <a:endParaRPr lang="zh-CN" altLang="en-US"/>
            </a:p>
          </p:txBody>
        </p:sp>
        <p:sp>
          <p:nvSpPr>
            <p:cNvPr id="23" name="Oval 20"/>
            <p:cNvSpPr>
              <a:spLocks noChangeArrowheads="1"/>
            </p:cNvSpPr>
            <p:nvPr/>
          </p:nvSpPr>
          <p:spPr bwMode="auto">
            <a:xfrm>
              <a:off x="4676" y="156"/>
              <a:ext cx="390" cy="624"/>
            </a:xfrm>
            <a:prstGeom prst="ellipse">
              <a:avLst/>
            </a:prstGeom>
            <a:solidFill>
              <a:srgbClr val="FFFFFF"/>
            </a:solidFill>
            <a:ln w="9525">
              <a:solidFill>
                <a:srgbClr val="000000"/>
              </a:solidFill>
              <a:round/>
              <a:headEnd/>
              <a:tailEnd/>
            </a:ln>
          </p:spPr>
          <p:txBody>
            <a:bodyPr wrap="none" lIns="70409" tIns="35204" rIns="70409" bIns="35204" anchor="ctr"/>
            <a:lstStyle/>
            <a:p>
              <a:pPr algn="ctr"/>
              <a:r>
                <a:rPr kumimoji="1" lang="en-US" altLang="zh-CN" sz="2000" i="1" dirty="0">
                  <a:solidFill>
                    <a:srgbClr val="000000"/>
                  </a:solidFill>
                  <a:latin typeface="Times New Roman" pitchFamily="18" charset="0"/>
                </a:rPr>
                <a:t>H</a:t>
              </a:r>
              <a:endParaRPr kumimoji="1" lang="en-US" altLang="zh-CN" sz="2000" dirty="0">
                <a:latin typeface="Tahoma" pitchFamily="34" charset="0"/>
              </a:endParaRPr>
            </a:p>
          </p:txBody>
        </p:sp>
        <p:sp>
          <p:nvSpPr>
            <p:cNvPr id="24" name="Oval 21"/>
            <p:cNvSpPr>
              <a:spLocks noChangeArrowheads="1"/>
            </p:cNvSpPr>
            <p:nvPr/>
          </p:nvSpPr>
          <p:spPr bwMode="auto">
            <a:xfrm>
              <a:off x="6350" y="1209"/>
              <a:ext cx="747" cy="507"/>
            </a:xfrm>
            <a:prstGeom prst="ellipse">
              <a:avLst/>
            </a:prstGeom>
            <a:solidFill>
              <a:srgbClr val="FFFFFF"/>
            </a:solidFill>
            <a:ln w="9525">
              <a:solidFill>
                <a:srgbClr val="000000"/>
              </a:solidFill>
              <a:round/>
              <a:headEnd/>
              <a:tailEnd/>
            </a:ln>
          </p:spPr>
          <p:txBody>
            <a:bodyPr lIns="70409" tIns="35204" rIns="70409" bIns="35204" anchor="ctr"/>
            <a:lstStyle/>
            <a:p>
              <a:pPr algn="ctr"/>
              <a:r>
                <a:rPr kumimoji="1" lang="en-US" altLang="zh-CN" sz="2000" i="1" dirty="0" err="1">
                  <a:solidFill>
                    <a:srgbClr val="000000"/>
                  </a:solidFill>
                  <a:latin typeface="Times New Roman" pitchFamily="18" charset="0"/>
                </a:rPr>
                <a:t>Ver</a:t>
              </a:r>
              <a:endParaRPr kumimoji="1" lang="en-US" altLang="zh-CN" sz="2000" dirty="0">
                <a:latin typeface="Tahoma" pitchFamily="34" charset="0"/>
              </a:endParaRPr>
            </a:p>
          </p:txBody>
        </p:sp>
        <p:sp>
          <p:nvSpPr>
            <p:cNvPr id="25" name="Line 22"/>
            <p:cNvSpPr>
              <a:spLocks noChangeShapeType="1"/>
            </p:cNvSpPr>
            <p:nvPr/>
          </p:nvSpPr>
          <p:spPr bwMode="auto">
            <a:xfrm>
              <a:off x="2174" y="1209"/>
              <a:ext cx="1" cy="702"/>
            </a:xfrm>
            <a:prstGeom prst="line">
              <a:avLst/>
            </a:prstGeom>
            <a:noFill/>
            <a:ln w="9525">
              <a:solidFill>
                <a:srgbClr val="000000"/>
              </a:solidFill>
              <a:round/>
              <a:headEnd/>
              <a:tailEnd type="triangle" w="med" len="med"/>
            </a:ln>
          </p:spPr>
          <p:txBody>
            <a:bodyPr/>
            <a:lstStyle/>
            <a:p>
              <a:endParaRPr lang="zh-CN" altLang="en-US"/>
            </a:p>
          </p:txBody>
        </p:sp>
        <p:sp>
          <p:nvSpPr>
            <p:cNvPr id="26" name="Text Box 23"/>
            <p:cNvSpPr txBox="1">
              <a:spLocks noChangeArrowheads="1"/>
            </p:cNvSpPr>
            <p:nvPr/>
          </p:nvSpPr>
          <p:spPr bwMode="auto">
            <a:xfrm>
              <a:off x="1848" y="936"/>
              <a:ext cx="543" cy="389"/>
            </a:xfrm>
            <a:prstGeom prst="rect">
              <a:avLst/>
            </a:prstGeom>
            <a:noFill/>
            <a:ln w="9525">
              <a:noFill/>
              <a:miter lim="800000"/>
              <a:headEnd/>
              <a:tailEnd/>
            </a:ln>
          </p:spPr>
          <p:txBody>
            <a:bodyPr wrap="none" lIns="70409" tIns="35204" rIns="70409" bIns="35204"/>
            <a:lstStyle/>
            <a:p>
              <a:pPr algn="just"/>
              <a:r>
                <a:rPr kumimoji="1" lang="en-US" altLang="zh-CN" sz="2000" i="1" dirty="0">
                  <a:solidFill>
                    <a:srgbClr val="000000"/>
                  </a:solidFill>
                  <a:latin typeface="Times New Roman" pitchFamily="18" charset="0"/>
                </a:rPr>
                <a:t>PK</a:t>
              </a:r>
              <a:r>
                <a:rPr kumimoji="1" lang="en-US" altLang="zh-CN" sz="2000" i="1" baseline="-25000" dirty="0">
                  <a:solidFill>
                    <a:srgbClr val="000000"/>
                  </a:solidFill>
                  <a:latin typeface="Times New Roman" pitchFamily="18" charset="0"/>
                </a:rPr>
                <a:t>G</a:t>
              </a:r>
              <a:r>
                <a:rPr kumimoji="1" lang="en-US" altLang="zh-CN" sz="2000" baseline="-25000" dirty="0">
                  <a:solidFill>
                    <a:srgbClr val="000000"/>
                  </a:solidFill>
                  <a:latin typeface="Times New Roman" pitchFamily="18" charset="0"/>
                </a:rPr>
                <a:t>+</a:t>
              </a:r>
              <a:endParaRPr kumimoji="1" lang="en-US" altLang="zh-CN" sz="2000" dirty="0">
                <a:latin typeface="Tahoma" pitchFamily="34" charset="0"/>
              </a:endParaRPr>
            </a:p>
          </p:txBody>
        </p:sp>
        <p:sp>
          <p:nvSpPr>
            <p:cNvPr id="27" name="Text Box 24"/>
            <p:cNvSpPr txBox="1">
              <a:spLocks noChangeArrowheads="1"/>
            </p:cNvSpPr>
            <p:nvPr/>
          </p:nvSpPr>
          <p:spPr bwMode="auto">
            <a:xfrm>
              <a:off x="2514" y="936"/>
              <a:ext cx="468" cy="477"/>
            </a:xfrm>
            <a:prstGeom prst="rect">
              <a:avLst/>
            </a:prstGeom>
            <a:noFill/>
            <a:ln w="9525">
              <a:noFill/>
              <a:miter lim="800000"/>
              <a:headEnd/>
              <a:tailEnd/>
            </a:ln>
          </p:spPr>
          <p:txBody>
            <a:bodyPr wrap="none" lIns="70409" tIns="35204" rIns="70409" bIns="35204"/>
            <a:lstStyle/>
            <a:p>
              <a:pPr algn="just"/>
              <a:r>
                <a:rPr kumimoji="1" lang="en-US" altLang="zh-CN" sz="2000" i="1" dirty="0">
                  <a:solidFill>
                    <a:srgbClr val="000000"/>
                  </a:solidFill>
                  <a:latin typeface="Times New Roman" pitchFamily="18" charset="0"/>
                </a:rPr>
                <a:t>SK</a:t>
              </a:r>
              <a:r>
                <a:rPr kumimoji="1" lang="en-US" altLang="zh-CN" sz="2000" i="1" baseline="-25000" dirty="0">
                  <a:solidFill>
                    <a:srgbClr val="000000"/>
                  </a:solidFill>
                  <a:latin typeface="Times New Roman" pitchFamily="18" charset="0"/>
                </a:rPr>
                <a:t>G</a:t>
              </a:r>
              <a:endParaRPr kumimoji="1" lang="en-US" altLang="zh-CN" sz="2000" dirty="0">
                <a:latin typeface="Tahoma" pitchFamily="34" charset="0"/>
              </a:endParaRPr>
            </a:p>
          </p:txBody>
        </p:sp>
        <p:sp>
          <p:nvSpPr>
            <p:cNvPr id="28" name="Line 25"/>
            <p:cNvSpPr>
              <a:spLocks noChangeShapeType="1"/>
            </p:cNvSpPr>
            <p:nvPr/>
          </p:nvSpPr>
          <p:spPr bwMode="auto">
            <a:xfrm>
              <a:off x="2700" y="1209"/>
              <a:ext cx="1" cy="702"/>
            </a:xfrm>
            <a:prstGeom prst="line">
              <a:avLst/>
            </a:prstGeom>
            <a:noFill/>
            <a:ln w="9525">
              <a:solidFill>
                <a:srgbClr val="000000"/>
              </a:solidFill>
              <a:round/>
              <a:headEnd/>
              <a:tailEnd type="triangle" w="med" len="med"/>
            </a:ln>
          </p:spPr>
          <p:txBody>
            <a:bodyPr/>
            <a:lstStyle/>
            <a:p>
              <a:endParaRPr lang="zh-CN" altLang="en-US"/>
            </a:p>
          </p:txBody>
        </p:sp>
        <p:sp>
          <p:nvSpPr>
            <p:cNvPr id="29" name="Line 26"/>
            <p:cNvSpPr>
              <a:spLocks noChangeShapeType="1"/>
            </p:cNvSpPr>
            <p:nvPr/>
          </p:nvSpPr>
          <p:spPr bwMode="auto">
            <a:xfrm flipV="1">
              <a:off x="3953" y="936"/>
              <a:ext cx="1057" cy="9"/>
            </a:xfrm>
            <a:prstGeom prst="line">
              <a:avLst/>
            </a:prstGeom>
            <a:noFill/>
            <a:ln w="9525">
              <a:solidFill>
                <a:srgbClr val="000000"/>
              </a:solidFill>
              <a:round/>
              <a:headEnd/>
              <a:tailEnd/>
            </a:ln>
          </p:spPr>
          <p:txBody>
            <a:bodyPr/>
            <a:lstStyle/>
            <a:p>
              <a:endParaRPr lang="zh-CN" altLang="en-US"/>
            </a:p>
          </p:txBody>
        </p:sp>
        <p:sp>
          <p:nvSpPr>
            <p:cNvPr id="30" name="Line 27"/>
            <p:cNvSpPr>
              <a:spLocks noChangeShapeType="1"/>
            </p:cNvSpPr>
            <p:nvPr/>
          </p:nvSpPr>
          <p:spPr bwMode="auto">
            <a:xfrm>
              <a:off x="3953" y="1385"/>
              <a:ext cx="703" cy="0"/>
            </a:xfrm>
            <a:prstGeom prst="line">
              <a:avLst/>
            </a:prstGeom>
            <a:noFill/>
            <a:ln w="9525">
              <a:solidFill>
                <a:srgbClr val="000000"/>
              </a:solidFill>
              <a:round/>
              <a:headEnd/>
              <a:tailEnd/>
            </a:ln>
          </p:spPr>
          <p:txBody>
            <a:bodyPr/>
            <a:lstStyle/>
            <a:p>
              <a:endParaRPr lang="zh-CN" altLang="en-US"/>
            </a:p>
          </p:txBody>
        </p:sp>
        <p:sp>
          <p:nvSpPr>
            <p:cNvPr id="31" name="Line 28"/>
            <p:cNvSpPr>
              <a:spLocks noChangeShapeType="1"/>
            </p:cNvSpPr>
            <p:nvPr/>
          </p:nvSpPr>
          <p:spPr bwMode="auto">
            <a:xfrm flipV="1">
              <a:off x="5040" y="468"/>
              <a:ext cx="720" cy="1"/>
            </a:xfrm>
            <a:prstGeom prst="line">
              <a:avLst/>
            </a:prstGeom>
            <a:noFill/>
            <a:ln w="9525">
              <a:solidFill>
                <a:srgbClr val="000000"/>
              </a:solidFill>
              <a:round/>
              <a:headEnd/>
              <a:tailEnd/>
            </a:ln>
          </p:spPr>
          <p:txBody>
            <a:bodyPr/>
            <a:lstStyle/>
            <a:p>
              <a:endParaRPr lang="zh-CN" altLang="en-US"/>
            </a:p>
          </p:txBody>
        </p:sp>
        <p:sp>
          <p:nvSpPr>
            <p:cNvPr id="32" name="Line 29"/>
            <p:cNvSpPr>
              <a:spLocks noChangeShapeType="1"/>
            </p:cNvSpPr>
            <p:nvPr/>
          </p:nvSpPr>
          <p:spPr bwMode="auto">
            <a:xfrm>
              <a:off x="5760" y="468"/>
              <a:ext cx="1" cy="780"/>
            </a:xfrm>
            <a:prstGeom prst="line">
              <a:avLst/>
            </a:prstGeom>
            <a:noFill/>
            <a:ln w="9525">
              <a:solidFill>
                <a:srgbClr val="000000"/>
              </a:solidFill>
              <a:round/>
              <a:headEnd/>
              <a:tailEnd/>
            </a:ln>
          </p:spPr>
          <p:txBody>
            <a:bodyPr/>
            <a:lstStyle/>
            <a:p>
              <a:endParaRPr lang="zh-CN" altLang="en-US"/>
            </a:p>
          </p:txBody>
        </p:sp>
        <p:sp>
          <p:nvSpPr>
            <p:cNvPr id="33" name="Line 30"/>
            <p:cNvSpPr>
              <a:spLocks noChangeShapeType="1"/>
            </p:cNvSpPr>
            <p:nvPr/>
          </p:nvSpPr>
          <p:spPr bwMode="auto">
            <a:xfrm>
              <a:off x="5760" y="1248"/>
              <a:ext cx="720" cy="1"/>
            </a:xfrm>
            <a:prstGeom prst="line">
              <a:avLst/>
            </a:prstGeom>
            <a:noFill/>
            <a:ln w="9525">
              <a:solidFill>
                <a:srgbClr val="000000"/>
              </a:solidFill>
              <a:round/>
              <a:headEnd/>
              <a:tailEnd type="triangle" w="med" len="med"/>
            </a:ln>
          </p:spPr>
          <p:txBody>
            <a:bodyPr/>
            <a:lstStyle/>
            <a:p>
              <a:endParaRPr lang="zh-CN" altLang="en-US"/>
            </a:p>
          </p:txBody>
        </p:sp>
        <p:sp>
          <p:nvSpPr>
            <p:cNvPr id="34" name="Line 31"/>
            <p:cNvSpPr>
              <a:spLocks noChangeShapeType="1"/>
            </p:cNvSpPr>
            <p:nvPr/>
          </p:nvSpPr>
          <p:spPr bwMode="auto">
            <a:xfrm>
              <a:off x="5010" y="945"/>
              <a:ext cx="1" cy="528"/>
            </a:xfrm>
            <a:prstGeom prst="line">
              <a:avLst/>
            </a:prstGeom>
            <a:noFill/>
            <a:ln w="9525">
              <a:solidFill>
                <a:srgbClr val="000000"/>
              </a:solidFill>
              <a:round/>
              <a:headEnd/>
              <a:tailEnd/>
            </a:ln>
          </p:spPr>
          <p:txBody>
            <a:bodyPr/>
            <a:lstStyle/>
            <a:p>
              <a:endParaRPr lang="zh-CN" altLang="en-US"/>
            </a:p>
          </p:txBody>
        </p:sp>
        <p:sp>
          <p:nvSpPr>
            <p:cNvPr id="35" name="Line 32"/>
            <p:cNvSpPr>
              <a:spLocks noChangeShapeType="1"/>
            </p:cNvSpPr>
            <p:nvPr/>
          </p:nvSpPr>
          <p:spPr bwMode="auto">
            <a:xfrm>
              <a:off x="4982" y="1473"/>
              <a:ext cx="1318" cy="1"/>
            </a:xfrm>
            <a:prstGeom prst="line">
              <a:avLst/>
            </a:prstGeom>
            <a:noFill/>
            <a:ln w="9525">
              <a:solidFill>
                <a:srgbClr val="000000"/>
              </a:solidFill>
              <a:round/>
              <a:headEnd/>
              <a:tailEnd type="triangle" w="med" len="med"/>
            </a:ln>
          </p:spPr>
          <p:txBody>
            <a:bodyPr/>
            <a:lstStyle/>
            <a:p>
              <a:endParaRPr lang="zh-CN" altLang="en-US"/>
            </a:p>
          </p:txBody>
        </p:sp>
        <p:sp>
          <p:nvSpPr>
            <p:cNvPr id="36" name="Line 33"/>
            <p:cNvSpPr>
              <a:spLocks noChangeShapeType="1"/>
            </p:cNvSpPr>
            <p:nvPr/>
          </p:nvSpPr>
          <p:spPr bwMode="auto">
            <a:xfrm>
              <a:off x="4656" y="1385"/>
              <a:ext cx="0" cy="965"/>
            </a:xfrm>
            <a:prstGeom prst="line">
              <a:avLst/>
            </a:prstGeom>
            <a:noFill/>
            <a:ln w="9525">
              <a:solidFill>
                <a:srgbClr val="000000"/>
              </a:solidFill>
              <a:round/>
              <a:headEnd/>
              <a:tailEnd/>
            </a:ln>
          </p:spPr>
          <p:txBody>
            <a:bodyPr/>
            <a:lstStyle/>
            <a:p>
              <a:endParaRPr lang="zh-CN" altLang="en-US"/>
            </a:p>
          </p:txBody>
        </p:sp>
        <p:sp>
          <p:nvSpPr>
            <p:cNvPr id="37" name="Line 34"/>
            <p:cNvSpPr>
              <a:spLocks noChangeShapeType="1"/>
            </p:cNvSpPr>
            <p:nvPr/>
          </p:nvSpPr>
          <p:spPr bwMode="auto">
            <a:xfrm>
              <a:off x="4656" y="2350"/>
              <a:ext cx="3247" cy="0"/>
            </a:xfrm>
            <a:prstGeom prst="line">
              <a:avLst/>
            </a:prstGeom>
            <a:noFill/>
            <a:ln w="9525">
              <a:solidFill>
                <a:srgbClr val="000000"/>
              </a:solidFill>
              <a:round/>
              <a:headEnd/>
              <a:tailEnd/>
            </a:ln>
          </p:spPr>
          <p:txBody>
            <a:bodyPr/>
            <a:lstStyle/>
            <a:p>
              <a:endParaRPr lang="zh-CN" altLang="en-US"/>
            </a:p>
          </p:txBody>
        </p:sp>
        <p:sp>
          <p:nvSpPr>
            <p:cNvPr id="38" name="Line 35"/>
            <p:cNvSpPr>
              <a:spLocks noChangeShapeType="1"/>
            </p:cNvSpPr>
            <p:nvPr/>
          </p:nvSpPr>
          <p:spPr bwMode="auto">
            <a:xfrm flipV="1">
              <a:off x="7903" y="1737"/>
              <a:ext cx="0" cy="613"/>
            </a:xfrm>
            <a:prstGeom prst="line">
              <a:avLst/>
            </a:prstGeom>
            <a:noFill/>
            <a:ln w="9525">
              <a:solidFill>
                <a:srgbClr val="000000"/>
              </a:solidFill>
              <a:round/>
              <a:headEnd/>
              <a:tailEnd type="triangle" w="med" len="med"/>
            </a:ln>
          </p:spPr>
          <p:txBody>
            <a:bodyPr/>
            <a:lstStyle/>
            <a:p>
              <a:endParaRPr lang="zh-CN" altLang="en-US"/>
            </a:p>
          </p:txBody>
        </p:sp>
        <p:sp>
          <p:nvSpPr>
            <p:cNvPr id="39" name="Line 36"/>
            <p:cNvSpPr>
              <a:spLocks noChangeShapeType="1"/>
            </p:cNvSpPr>
            <p:nvPr/>
          </p:nvSpPr>
          <p:spPr bwMode="auto">
            <a:xfrm>
              <a:off x="4656" y="1648"/>
              <a:ext cx="1756" cy="0"/>
            </a:xfrm>
            <a:prstGeom prst="line">
              <a:avLst/>
            </a:prstGeom>
            <a:noFill/>
            <a:ln w="9525">
              <a:solidFill>
                <a:srgbClr val="000000"/>
              </a:solidFill>
              <a:round/>
              <a:headEnd/>
              <a:tailEnd type="triangle" w="med" len="med"/>
            </a:ln>
          </p:spPr>
          <p:txBody>
            <a:bodyPr/>
            <a:lstStyle/>
            <a:p>
              <a:endParaRPr lang="zh-CN" altLang="en-US"/>
            </a:p>
          </p:txBody>
        </p:sp>
        <p:sp>
          <p:nvSpPr>
            <p:cNvPr id="40" name="Line 37"/>
            <p:cNvSpPr>
              <a:spLocks noChangeShapeType="1"/>
            </p:cNvSpPr>
            <p:nvPr/>
          </p:nvSpPr>
          <p:spPr bwMode="auto">
            <a:xfrm>
              <a:off x="6986" y="1404"/>
              <a:ext cx="649" cy="1"/>
            </a:xfrm>
            <a:prstGeom prst="line">
              <a:avLst/>
            </a:prstGeom>
            <a:noFill/>
            <a:ln w="9525">
              <a:solidFill>
                <a:srgbClr val="000000"/>
              </a:solidFill>
              <a:round/>
              <a:headEnd/>
              <a:tailEnd type="triangle" w="med" len="med"/>
            </a:ln>
          </p:spPr>
          <p:txBody>
            <a:bodyPr/>
            <a:lstStyle/>
            <a:p>
              <a:endParaRPr lang="zh-CN" altLang="en-US"/>
            </a:p>
          </p:txBody>
        </p:sp>
        <p:sp>
          <p:nvSpPr>
            <p:cNvPr id="41" name="Line 38"/>
            <p:cNvSpPr>
              <a:spLocks noChangeShapeType="1"/>
            </p:cNvSpPr>
            <p:nvPr/>
          </p:nvSpPr>
          <p:spPr bwMode="auto">
            <a:xfrm flipV="1">
              <a:off x="2385" y="2340"/>
              <a:ext cx="1" cy="468"/>
            </a:xfrm>
            <a:prstGeom prst="line">
              <a:avLst/>
            </a:prstGeom>
            <a:noFill/>
            <a:ln w="9525">
              <a:solidFill>
                <a:srgbClr val="000000"/>
              </a:solidFill>
              <a:round/>
              <a:headEnd/>
              <a:tailEnd type="triangle" w="med" len="med"/>
            </a:ln>
          </p:spPr>
          <p:txBody>
            <a:bodyPr/>
            <a:lstStyle/>
            <a:p>
              <a:endParaRPr lang="zh-CN" altLang="en-US"/>
            </a:p>
          </p:txBody>
        </p:sp>
        <p:sp>
          <p:nvSpPr>
            <p:cNvPr id="42" name="Line 39"/>
            <p:cNvSpPr>
              <a:spLocks noChangeShapeType="1"/>
            </p:cNvSpPr>
            <p:nvPr/>
          </p:nvSpPr>
          <p:spPr bwMode="auto">
            <a:xfrm flipH="1">
              <a:off x="6585" y="704"/>
              <a:ext cx="2" cy="544"/>
            </a:xfrm>
            <a:prstGeom prst="line">
              <a:avLst/>
            </a:prstGeom>
            <a:noFill/>
            <a:ln w="9525">
              <a:solidFill>
                <a:srgbClr val="333333"/>
              </a:solidFill>
              <a:round/>
              <a:headEnd/>
              <a:tailEnd type="triangle" w="med" len="med"/>
            </a:ln>
            <a:effectLst/>
          </p:spPr>
          <p:txBody>
            <a:bodyPr vert="eaVert"/>
            <a:lstStyle/>
            <a:p>
              <a:endParaRPr lang="zh-CN" altLang="en-US"/>
            </a:p>
          </p:txBody>
        </p:sp>
        <p:sp>
          <p:nvSpPr>
            <p:cNvPr id="43" name="Line 40"/>
            <p:cNvSpPr>
              <a:spLocks noChangeShapeType="1"/>
            </p:cNvSpPr>
            <p:nvPr/>
          </p:nvSpPr>
          <p:spPr bwMode="auto">
            <a:xfrm>
              <a:off x="6795" y="780"/>
              <a:ext cx="1" cy="468"/>
            </a:xfrm>
            <a:prstGeom prst="line">
              <a:avLst/>
            </a:prstGeom>
            <a:noFill/>
            <a:ln w="9525">
              <a:solidFill>
                <a:srgbClr val="333333"/>
              </a:solidFill>
              <a:round/>
              <a:headEnd/>
              <a:tailEnd type="triangle" w="med" len="med"/>
            </a:ln>
            <a:effectLst/>
          </p:spPr>
          <p:txBody>
            <a:bodyPr vert="eaVert"/>
            <a:lstStyle/>
            <a:p>
              <a:endParaRPr lang="zh-CN" altLang="en-US"/>
            </a:p>
          </p:txBody>
        </p:sp>
        <p:sp>
          <p:nvSpPr>
            <p:cNvPr id="44" name="Text Box 41"/>
            <p:cNvSpPr txBox="1">
              <a:spLocks noChangeArrowheads="1"/>
            </p:cNvSpPr>
            <p:nvPr/>
          </p:nvSpPr>
          <p:spPr bwMode="auto">
            <a:xfrm>
              <a:off x="6654" y="520"/>
              <a:ext cx="474" cy="547"/>
            </a:xfrm>
            <a:prstGeom prst="rect">
              <a:avLst/>
            </a:prstGeom>
            <a:noFill/>
            <a:ln w="9525">
              <a:noFill/>
              <a:miter lim="800000"/>
              <a:headEnd/>
              <a:tailEnd/>
            </a:ln>
          </p:spPr>
          <p:txBody>
            <a:bodyPr wrap="none" lIns="70409" tIns="35204" rIns="70409" bIns="35204"/>
            <a:lstStyle/>
            <a:p>
              <a:pPr algn="just"/>
              <a:r>
                <a:rPr kumimoji="1" lang="en-US" altLang="zh-CN" sz="2000" i="1" dirty="0">
                  <a:solidFill>
                    <a:srgbClr val="000000"/>
                  </a:solidFill>
                  <a:latin typeface="Times New Roman" pitchFamily="18" charset="0"/>
                </a:rPr>
                <a:t>PK</a:t>
              </a:r>
              <a:r>
                <a:rPr kumimoji="1" lang="en-US" altLang="zh-CN" sz="2000" i="1" baseline="-25000" dirty="0">
                  <a:solidFill>
                    <a:srgbClr val="000000"/>
                  </a:solidFill>
                  <a:latin typeface="Times New Roman" pitchFamily="18" charset="0"/>
                </a:rPr>
                <a:t>A</a:t>
              </a:r>
              <a:endParaRPr kumimoji="1" lang="en-US" altLang="zh-CN" sz="2000" dirty="0">
                <a:latin typeface="Tahoma" pitchFamily="34" charset="0"/>
              </a:endParaRPr>
            </a:p>
          </p:txBody>
        </p:sp>
        <p:sp>
          <p:nvSpPr>
            <p:cNvPr id="45" name="Text Box 42"/>
            <p:cNvSpPr txBox="1">
              <a:spLocks noChangeArrowheads="1"/>
            </p:cNvSpPr>
            <p:nvPr/>
          </p:nvSpPr>
          <p:spPr bwMode="auto">
            <a:xfrm>
              <a:off x="6136" y="520"/>
              <a:ext cx="543" cy="468"/>
            </a:xfrm>
            <a:prstGeom prst="rect">
              <a:avLst/>
            </a:prstGeom>
            <a:noFill/>
            <a:ln w="9525">
              <a:noFill/>
              <a:miter lim="800000"/>
              <a:headEnd/>
              <a:tailEnd/>
            </a:ln>
          </p:spPr>
          <p:txBody>
            <a:bodyPr wrap="none" lIns="70409" tIns="35204" rIns="70409" bIns="35204"/>
            <a:lstStyle/>
            <a:p>
              <a:pPr algn="just"/>
              <a:r>
                <a:rPr kumimoji="1" lang="en-US" altLang="zh-CN" sz="2000" i="1" dirty="0">
                  <a:solidFill>
                    <a:srgbClr val="000000"/>
                  </a:solidFill>
                  <a:latin typeface="Times New Roman" pitchFamily="18" charset="0"/>
                </a:rPr>
                <a:t>PK</a:t>
              </a:r>
              <a:r>
                <a:rPr kumimoji="1" lang="en-US" altLang="zh-CN" sz="2000" i="1" baseline="-25000" dirty="0">
                  <a:solidFill>
                    <a:srgbClr val="000000"/>
                  </a:solidFill>
                  <a:latin typeface="Times New Roman" pitchFamily="18" charset="0"/>
                </a:rPr>
                <a:t>G</a:t>
              </a:r>
              <a:r>
                <a:rPr kumimoji="1" lang="en-US" altLang="zh-CN" sz="2000" baseline="-25000" dirty="0">
                  <a:solidFill>
                    <a:srgbClr val="000000"/>
                  </a:solidFill>
                  <a:latin typeface="Times New Roman" pitchFamily="18" charset="0"/>
                </a:rPr>
                <a:t>+</a:t>
              </a:r>
              <a:endParaRPr kumimoji="1" lang="en-US" altLang="zh-CN" sz="2000" dirty="0">
                <a:latin typeface="Tahoma" pitchFamily="34" charset="0"/>
              </a:endParaRPr>
            </a:p>
          </p:txBody>
        </p:sp>
        <p:cxnSp>
          <p:nvCxnSpPr>
            <p:cNvPr id="46" name="AutoShape 43"/>
            <p:cNvCxnSpPr>
              <a:cxnSpLocks noChangeShapeType="1"/>
              <a:stCxn id="14" idx="6"/>
              <a:endCxn id="15" idx="2"/>
            </p:cNvCxnSpPr>
            <p:nvPr/>
          </p:nvCxnSpPr>
          <p:spPr bwMode="auto">
            <a:xfrm>
              <a:off x="1650" y="2083"/>
              <a:ext cx="379" cy="1"/>
            </a:xfrm>
            <a:prstGeom prst="straightConnector1">
              <a:avLst/>
            </a:prstGeom>
            <a:noFill/>
            <a:ln w="9525">
              <a:solidFill>
                <a:srgbClr val="333333"/>
              </a:solidFill>
              <a:round/>
              <a:headEnd/>
              <a:tailEnd type="triangle" w="med" len="med"/>
            </a:ln>
            <a:effectLst/>
          </p:spPr>
        </p:cxnSp>
        <p:sp>
          <p:nvSpPr>
            <p:cNvPr id="47" name="Line 44"/>
            <p:cNvSpPr>
              <a:spLocks noChangeShapeType="1"/>
            </p:cNvSpPr>
            <p:nvPr/>
          </p:nvSpPr>
          <p:spPr bwMode="auto">
            <a:xfrm>
              <a:off x="2805" y="2028"/>
              <a:ext cx="315" cy="1"/>
            </a:xfrm>
            <a:prstGeom prst="line">
              <a:avLst/>
            </a:prstGeom>
            <a:noFill/>
            <a:ln w="9525">
              <a:solidFill>
                <a:srgbClr val="333333"/>
              </a:solidFill>
              <a:round/>
              <a:headEnd/>
              <a:tailEnd/>
            </a:ln>
            <a:effectLst/>
          </p:spPr>
          <p:txBody>
            <a:bodyPr vert="eaVert"/>
            <a:lstStyle/>
            <a:p>
              <a:endParaRPr lang="zh-CN" altLang="en-US"/>
            </a:p>
          </p:txBody>
        </p:sp>
        <p:sp>
          <p:nvSpPr>
            <p:cNvPr id="48" name="Line 45"/>
            <p:cNvSpPr>
              <a:spLocks noChangeShapeType="1"/>
            </p:cNvSpPr>
            <p:nvPr/>
          </p:nvSpPr>
          <p:spPr bwMode="auto">
            <a:xfrm flipV="1">
              <a:off x="3120" y="780"/>
              <a:ext cx="0" cy="1248"/>
            </a:xfrm>
            <a:prstGeom prst="line">
              <a:avLst/>
            </a:prstGeom>
            <a:noFill/>
            <a:ln w="9525">
              <a:solidFill>
                <a:srgbClr val="333333"/>
              </a:solidFill>
              <a:round/>
              <a:headEnd/>
              <a:tailEnd/>
            </a:ln>
            <a:effectLst/>
          </p:spPr>
          <p:txBody>
            <a:bodyPr vert="eaVert"/>
            <a:lstStyle/>
            <a:p>
              <a:endParaRPr lang="zh-CN" altLang="en-US"/>
            </a:p>
          </p:txBody>
        </p:sp>
        <p:sp>
          <p:nvSpPr>
            <p:cNvPr id="49" name="Line 46"/>
            <p:cNvSpPr>
              <a:spLocks noChangeShapeType="1"/>
            </p:cNvSpPr>
            <p:nvPr/>
          </p:nvSpPr>
          <p:spPr bwMode="auto">
            <a:xfrm flipH="1">
              <a:off x="1755" y="780"/>
              <a:ext cx="1365" cy="0"/>
            </a:xfrm>
            <a:prstGeom prst="line">
              <a:avLst/>
            </a:prstGeom>
            <a:noFill/>
            <a:ln w="9525">
              <a:solidFill>
                <a:srgbClr val="333333"/>
              </a:solidFill>
              <a:round/>
              <a:headEnd/>
              <a:tailEnd/>
            </a:ln>
            <a:effectLst/>
          </p:spPr>
          <p:txBody>
            <a:bodyPr vert="eaVert"/>
            <a:lstStyle/>
            <a:p>
              <a:endParaRPr lang="zh-CN" altLang="en-US"/>
            </a:p>
          </p:txBody>
        </p:sp>
        <p:sp>
          <p:nvSpPr>
            <p:cNvPr id="50" name="Line 47"/>
            <p:cNvSpPr>
              <a:spLocks noChangeShapeType="1"/>
            </p:cNvSpPr>
            <p:nvPr/>
          </p:nvSpPr>
          <p:spPr bwMode="auto">
            <a:xfrm flipV="1">
              <a:off x="1755" y="468"/>
              <a:ext cx="0" cy="312"/>
            </a:xfrm>
            <a:prstGeom prst="line">
              <a:avLst/>
            </a:prstGeom>
            <a:noFill/>
            <a:ln w="9525">
              <a:solidFill>
                <a:srgbClr val="333333"/>
              </a:solidFill>
              <a:round/>
              <a:headEnd/>
              <a:tailEnd/>
            </a:ln>
            <a:effectLst/>
          </p:spPr>
          <p:txBody>
            <a:bodyPr vert="eaVert"/>
            <a:lstStyle/>
            <a:p>
              <a:endParaRPr lang="zh-CN" altLang="en-US"/>
            </a:p>
          </p:txBody>
        </p:sp>
        <p:sp>
          <p:nvSpPr>
            <p:cNvPr id="51" name="Line 48"/>
            <p:cNvSpPr>
              <a:spLocks noChangeShapeType="1"/>
            </p:cNvSpPr>
            <p:nvPr/>
          </p:nvSpPr>
          <p:spPr bwMode="auto">
            <a:xfrm>
              <a:off x="1755" y="468"/>
              <a:ext cx="315" cy="1"/>
            </a:xfrm>
            <a:prstGeom prst="line">
              <a:avLst/>
            </a:prstGeom>
            <a:noFill/>
            <a:ln w="9525">
              <a:solidFill>
                <a:srgbClr val="333333"/>
              </a:solidFill>
              <a:round/>
              <a:headEnd/>
              <a:tailEnd type="triangle" w="med" len="med"/>
            </a:ln>
            <a:effectLst/>
          </p:spPr>
          <p:txBody>
            <a:bodyPr vert="eaVert"/>
            <a:lstStyle/>
            <a:p>
              <a:endParaRPr lang="zh-CN" altLang="en-US"/>
            </a:p>
          </p:txBody>
        </p:sp>
        <p:sp>
          <p:nvSpPr>
            <p:cNvPr id="52" name="Text Box 49"/>
            <p:cNvSpPr txBox="1">
              <a:spLocks noChangeArrowheads="1"/>
            </p:cNvSpPr>
            <p:nvPr/>
          </p:nvSpPr>
          <p:spPr bwMode="auto">
            <a:xfrm>
              <a:off x="1860" y="2444"/>
              <a:ext cx="315" cy="364"/>
            </a:xfrm>
            <a:prstGeom prst="rect">
              <a:avLst/>
            </a:prstGeom>
            <a:noFill/>
            <a:ln w="9525">
              <a:noFill/>
              <a:miter lim="800000"/>
              <a:headEnd/>
              <a:tailEnd/>
            </a:ln>
          </p:spPr>
          <p:txBody>
            <a:bodyPr lIns="70409" tIns="35204" rIns="70409" bIns="35204"/>
            <a:lstStyle/>
            <a:p>
              <a:pPr algn="just"/>
              <a:r>
                <a:rPr kumimoji="1" lang="en-US" altLang="zh-CN" sz="2000" i="1" dirty="0">
                  <a:solidFill>
                    <a:srgbClr val="000000"/>
                  </a:solidFill>
                  <a:latin typeface="Times New Roman" pitchFamily="18" charset="0"/>
                </a:rPr>
                <a:t>k</a:t>
              </a:r>
              <a:endParaRPr kumimoji="1" lang="en-US" altLang="zh-CN" sz="2000" dirty="0">
                <a:latin typeface="Tahoma" pitchFamily="34" charset="0"/>
              </a:endParaRPr>
            </a:p>
          </p:txBody>
        </p:sp>
        <p:sp>
          <p:nvSpPr>
            <p:cNvPr id="53" name="Text Box 50"/>
            <p:cNvSpPr txBox="1">
              <a:spLocks noChangeArrowheads="1"/>
            </p:cNvSpPr>
            <p:nvPr/>
          </p:nvSpPr>
          <p:spPr bwMode="auto">
            <a:xfrm>
              <a:off x="7635" y="1326"/>
              <a:ext cx="793" cy="390"/>
            </a:xfrm>
            <a:prstGeom prst="rect">
              <a:avLst/>
            </a:prstGeom>
            <a:noFill/>
            <a:ln w="9525">
              <a:noFill/>
              <a:miter lim="800000"/>
              <a:headEnd/>
              <a:tailEnd/>
            </a:ln>
          </p:spPr>
          <p:txBody>
            <a:bodyPr lIns="70409" tIns="35204" rIns="70409" bIns="35204"/>
            <a:lstStyle/>
            <a:p>
              <a:pPr algn="just"/>
              <a:r>
                <a:rPr kumimoji="1" lang="zh-CN" altLang="en-US" sz="2400" dirty="0">
                  <a:solidFill>
                    <a:srgbClr val="000000"/>
                  </a:solidFill>
                </a:rPr>
                <a:t>比较</a:t>
              </a:r>
              <a:endParaRPr kumimoji="1" lang="zh-CN" altLang="en-US" sz="2400" dirty="0">
                <a:latin typeface="Tahoma" pitchFamily="34" charset="0"/>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t>数字签名算法</a:t>
            </a:r>
            <a:r>
              <a:rPr lang="en-US" altLang="zh-CN" b="0" dirty="0" smtClean="0"/>
              <a:t>DSA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828800"/>
                <a:ext cx="8229600" cy="4495800"/>
              </a:xfrm>
            </p:spPr>
            <p:txBody>
              <a:bodyPr/>
              <a:lstStyle/>
              <a:p>
                <a:pPr>
                  <a:spcBef>
                    <a:spcPts val="0"/>
                  </a:spcBef>
                  <a:buNone/>
                </a:pPr>
                <a:r>
                  <a:rPr lang="en-US" altLang="zh-CN" sz="2400" b="1" dirty="0" smtClean="0">
                    <a:solidFill>
                      <a:srgbClr val="692AA2"/>
                    </a:solidFill>
                  </a:rPr>
                  <a:t>DSS</a:t>
                </a:r>
                <a:r>
                  <a:rPr lang="zh-CN" altLang="en-US" sz="2400" b="1" dirty="0" smtClean="0">
                    <a:solidFill>
                      <a:srgbClr val="692AA2"/>
                    </a:solidFill>
                  </a:rPr>
                  <a:t>的签名算法称为</a:t>
                </a:r>
                <a:r>
                  <a:rPr lang="en-US" altLang="zh-CN" sz="2400" b="1" dirty="0" smtClean="0">
                    <a:solidFill>
                      <a:srgbClr val="692AA2"/>
                    </a:solidFill>
                  </a:rPr>
                  <a:t>DSA</a:t>
                </a:r>
                <a:r>
                  <a:rPr lang="zh-CN" altLang="en-US" sz="2400" dirty="0" smtClean="0"/>
                  <a:t>，使用以下参数：</a:t>
                </a:r>
              </a:p>
              <a:p>
                <a:pPr marL="914400" lvl="1" indent="-457200">
                  <a:spcBef>
                    <a:spcPts val="0"/>
                  </a:spcBef>
                  <a:buFont typeface="+mj-lt"/>
                  <a:buAutoNum type="arabicPeriod"/>
                </a:pPr>
                <a14:m>
                  <m:oMath xmlns:m="http://schemas.openxmlformats.org/officeDocument/2006/math">
                    <m:r>
                      <a:rPr lang="en-US" altLang="zh-CN" i="1" dirty="0" smtClean="0">
                        <a:latin typeface="Cambria Math"/>
                      </a:rPr>
                      <m:t>𝑝</m:t>
                    </m:r>
                  </m:oMath>
                </a14:m>
                <a:r>
                  <a:rPr lang="zh-CN" altLang="en-US" dirty="0" smtClean="0"/>
                  <a:t>为素数</a:t>
                </a:r>
                <a:r>
                  <a:rPr lang="en-US" altLang="zh-CN" dirty="0" smtClean="0"/>
                  <a:t>,</a:t>
                </a:r>
                <a14:m>
                  <m:oMath xmlns:m="http://schemas.openxmlformats.org/officeDocument/2006/math">
                    <m:sSup>
                      <m:sSupPr>
                        <m:ctrlPr>
                          <a:rPr lang="en-US" altLang="zh-CN" i="1" dirty="0" smtClean="0">
                            <a:latin typeface="Cambria Math"/>
                          </a:rPr>
                        </m:ctrlPr>
                      </m:sSupPr>
                      <m:e>
                        <m:r>
                          <a:rPr lang="en-US" altLang="zh-CN" b="0" i="1" dirty="0" smtClean="0">
                            <a:latin typeface="Cambria Math"/>
                          </a:rPr>
                          <m:t>2</m:t>
                        </m:r>
                      </m:e>
                      <m:sup>
                        <m:r>
                          <a:rPr lang="en-US" altLang="zh-CN" b="0" i="1" dirty="0" smtClean="0">
                            <a:latin typeface="Cambria Math"/>
                          </a:rPr>
                          <m:t>𝐿</m:t>
                        </m:r>
                        <m:r>
                          <a:rPr lang="en-US" altLang="zh-CN" b="0" i="1" dirty="0" smtClean="0">
                            <a:latin typeface="Cambria Math"/>
                          </a:rPr>
                          <m:t>−1</m:t>
                        </m:r>
                      </m:sup>
                    </m:sSup>
                    <m:r>
                      <a:rPr lang="zh-CN" altLang="en-US" i="1" dirty="0" smtClean="0">
                        <a:latin typeface="Cambria Math"/>
                      </a:rPr>
                      <m:t>＜</m:t>
                    </m:r>
                    <m:r>
                      <a:rPr lang="en-US" altLang="zh-CN" i="1" dirty="0" smtClean="0">
                        <a:latin typeface="Cambria Math"/>
                      </a:rPr>
                      <m:t>𝑝</m:t>
                    </m:r>
                    <m:r>
                      <a:rPr lang="zh-CN" altLang="en-US" i="1" dirty="0" smtClean="0">
                        <a:latin typeface="Cambria Math"/>
                      </a:rPr>
                      <m:t>＜</m:t>
                    </m:r>
                    <m:r>
                      <a:rPr lang="en-US" altLang="zh-CN" i="1" dirty="0" smtClean="0">
                        <a:latin typeface="Cambria Math"/>
                      </a:rPr>
                      <m:t>2</m:t>
                    </m:r>
                    <m:r>
                      <a:rPr lang="en-US" altLang="zh-CN" i="1" baseline="30000" dirty="0" smtClean="0">
                        <a:latin typeface="Cambria Math"/>
                      </a:rPr>
                      <m:t>𝐿</m:t>
                    </m:r>
                  </m:oMath>
                </a14:m>
                <a:r>
                  <a:rPr lang="en-US" altLang="zh-CN" dirty="0" smtClean="0"/>
                  <a:t>,</a:t>
                </a:r>
                <a:r>
                  <a:rPr lang="zh-CN" altLang="en-US" dirty="0" smtClean="0"/>
                  <a:t>其中</a:t>
                </a:r>
                <a14:m>
                  <m:oMath xmlns:m="http://schemas.openxmlformats.org/officeDocument/2006/math">
                    <m:r>
                      <a:rPr lang="en-US" altLang="zh-CN" i="1" dirty="0" smtClean="0">
                        <a:latin typeface="Cambria Math"/>
                      </a:rPr>
                      <m:t>512≤</m:t>
                    </m:r>
                    <m:r>
                      <a:rPr lang="en-US" altLang="zh-CN" i="1" dirty="0" smtClean="0">
                        <a:latin typeface="Cambria Math"/>
                      </a:rPr>
                      <m:t>𝐿</m:t>
                    </m:r>
                    <m:r>
                      <a:rPr lang="en-US" altLang="zh-CN" i="1" dirty="0" smtClean="0">
                        <a:latin typeface="Cambria Math"/>
                      </a:rPr>
                      <m:t>≤1024</m:t>
                    </m:r>
                  </m:oMath>
                </a14:m>
                <a:r>
                  <a:rPr lang="zh-CN" altLang="en-US" dirty="0" smtClean="0"/>
                  <a:t>且</a:t>
                </a:r>
                <a14:m>
                  <m:oMath xmlns:m="http://schemas.openxmlformats.org/officeDocument/2006/math">
                    <m:r>
                      <a:rPr lang="en-US" altLang="zh-CN" i="1" dirty="0" smtClean="0">
                        <a:latin typeface="Cambria Math"/>
                      </a:rPr>
                      <m:t>𝐿</m:t>
                    </m:r>
                  </m:oMath>
                </a14:m>
                <a:r>
                  <a:rPr lang="zh-CN" altLang="en-US" dirty="0" smtClean="0"/>
                  <a:t>为</a:t>
                </a:r>
                <a14:m>
                  <m:oMath xmlns:m="http://schemas.openxmlformats.org/officeDocument/2006/math">
                    <m:r>
                      <a:rPr lang="en-US" altLang="zh-CN" i="1" dirty="0" smtClean="0">
                        <a:latin typeface="Cambria Math"/>
                      </a:rPr>
                      <m:t>64</m:t>
                    </m:r>
                  </m:oMath>
                </a14:m>
                <a:r>
                  <a:rPr lang="zh-CN" altLang="en-US" dirty="0" smtClean="0"/>
                  <a:t>的倍数，即</a:t>
                </a:r>
                <a:endParaRPr lang="zh-CN" altLang="en-US" i="1" dirty="0" smtClean="0"/>
              </a:p>
              <a:p>
                <a:pPr marL="914400" lvl="1" indent="-457200" algn="ctr">
                  <a:spcBef>
                    <a:spcPts val="0"/>
                  </a:spcBef>
                  <a:buNone/>
                </a:pPr>
                <a14:m>
                  <m:oMathPara xmlns:m="http://schemas.openxmlformats.org/officeDocument/2006/math">
                    <m:oMathParaPr>
                      <m:jc m:val="center"/>
                    </m:oMathParaPr>
                    <m:oMath xmlns:m="http://schemas.openxmlformats.org/officeDocument/2006/math">
                      <m:r>
                        <a:rPr lang="en-US" altLang="zh-CN" i="1" dirty="0" smtClean="0">
                          <a:latin typeface="Cambria Math"/>
                        </a:rPr>
                        <m:t>𝐿</m:t>
                      </m:r>
                      <m:r>
                        <a:rPr lang="zh-CN" altLang="en-US" i="1" dirty="0" smtClean="0">
                          <a:latin typeface="Cambria Math"/>
                        </a:rPr>
                        <m:t>＝</m:t>
                      </m:r>
                      <m:r>
                        <a:rPr lang="en-US" altLang="zh-CN" i="1" dirty="0" smtClean="0">
                          <a:latin typeface="Cambria Math"/>
                        </a:rPr>
                        <m:t>512</m:t>
                      </m:r>
                      <m:r>
                        <a:rPr lang="zh-CN" altLang="en-US" i="1" dirty="0" smtClean="0">
                          <a:latin typeface="Cambria Math"/>
                        </a:rPr>
                        <m:t>＋</m:t>
                      </m:r>
                      <m:r>
                        <a:rPr lang="en-US" altLang="zh-CN" i="1" dirty="0" smtClean="0">
                          <a:latin typeface="Cambria Math"/>
                        </a:rPr>
                        <m:t>64</m:t>
                      </m:r>
                      <m:r>
                        <a:rPr lang="en-US" altLang="zh-CN" i="1" dirty="0" smtClean="0">
                          <a:latin typeface="Cambria Math"/>
                        </a:rPr>
                        <m:t>𝑗</m:t>
                      </m:r>
                      <m:r>
                        <a:rPr lang="en-US" altLang="zh-CN" i="1" dirty="0" smtClean="0">
                          <a:latin typeface="Cambria Math"/>
                        </a:rPr>
                        <m:t>    </m:t>
                      </m:r>
                      <m:r>
                        <a:rPr lang="en-US" altLang="zh-CN" i="1" dirty="0" smtClean="0">
                          <a:latin typeface="Cambria Math"/>
                        </a:rPr>
                        <m:t>𝑗</m:t>
                      </m:r>
                      <m:r>
                        <a:rPr lang="zh-CN" altLang="en-US" i="1" dirty="0" smtClean="0">
                          <a:latin typeface="Cambria Math"/>
                        </a:rPr>
                        <m:t>＝</m:t>
                      </m:r>
                      <m:r>
                        <a:rPr lang="en-US" altLang="zh-CN" i="1" dirty="0" smtClean="0">
                          <a:latin typeface="Cambria Math"/>
                        </a:rPr>
                        <m:t>0, 1, 2, </m:t>
                      </m:r>
                      <m:r>
                        <a:rPr lang="en-US" altLang="zh-CN" i="1" dirty="0" smtClean="0">
                          <a:latin typeface="Cambria Math"/>
                          <a:sym typeface="Symbol" pitchFamily="18" charset="2"/>
                        </a:rPr>
                        <m:t></m:t>
                      </m:r>
                      <m:r>
                        <a:rPr lang="en-US" altLang="zh-CN" i="1" dirty="0" smtClean="0">
                          <a:latin typeface="Cambria Math"/>
                        </a:rPr>
                        <m:t>, 8</m:t>
                      </m:r>
                    </m:oMath>
                  </m:oMathPara>
                </a14:m>
                <a:endParaRPr lang="en-US" altLang="zh-CN" dirty="0" smtClean="0"/>
              </a:p>
              <a:p>
                <a:pPr marL="914400" lvl="1" indent="-457200">
                  <a:spcBef>
                    <a:spcPts val="0"/>
                  </a:spcBef>
                  <a:buFont typeface="+mj-lt"/>
                  <a:buAutoNum type="arabicPeriod" startAt="2"/>
                </a:pPr>
                <a14:m>
                  <m:oMath xmlns:m="http://schemas.openxmlformats.org/officeDocument/2006/math">
                    <m:r>
                      <a:rPr lang="en-US" altLang="zh-CN" i="1" dirty="0" smtClean="0">
                        <a:latin typeface="Cambria Math"/>
                      </a:rPr>
                      <m:t>𝑞</m:t>
                    </m:r>
                  </m:oMath>
                </a14:m>
                <a:r>
                  <a:rPr lang="zh-CN" altLang="en-US" dirty="0" smtClean="0"/>
                  <a:t>为素数</a:t>
                </a:r>
                <a:r>
                  <a:rPr lang="en-US" altLang="zh-CN" dirty="0" smtClean="0"/>
                  <a:t>,</a:t>
                </a:r>
                <a:r>
                  <a:rPr lang="zh-CN" altLang="en-US" dirty="0" smtClean="0"/>
                  <a:t>是</a:t>
                </a:r>
                <a14:m>
                  <m:oMath xmlns:m="http://schemas.openxmlformats.org/officeDocument/2006/math">
                    <m:r>
                      <a:rPr lang="en-US" altLang="zh-CN" i="1" dirty="0" smtClean="0">
                        <a:latin typeface="Cambria Math"/>
                      </a:rPr>
                      <m:t>𝑝</m:t>
                    </m:r>
                    <m:r>
                      <a:rPr lang="en-US" altLang="zh-CN" i="1" dirty="0" smtClean="0">
                        <a:latin typeface="Cambria Math"/>
                      </a:rPr>
                      <m:t>−1</m:t>
                    </m:r>
                  </m:oMath>
                </a14:m>
                <a:r>
                  <a:rPr lang="zh-CN" altLang="en-US" dirty="0" smtClean="0"/>
                  <a:t>的素因子，</a:t>
                </a:r>
                <a14:m>
                  <m:oMath xmlns:m="http://schemas.openxmlformats.org/officeDocument/2006/math">
                    <m:r>
                      <a:rPr lang="en-US" altLang="zh-CN" i="1" dirty="0" smtClean="0">
                        <a:latin typeface="Cambria Math"/>
                      </a:rPr>
                      <m:t>2</m:t>
                    </m:r>
                    <m:r>
                      <a:rPr lang="en-US" altLang="zh-CN" i="1" baseline="30000" dirty="0" smtClean="0">
                        <a:latin typeface="Cambria Math"/>
                      </a:rPr>
                      <m:t>159</m:t>
                    </m:r>
                    <m:r>
                      <a:rPr lang="zh-CN" altLang="en-US" i="1" dirty="0" smtClean="0">
                        <a:latin typeface="Cambria Math"/>
                      </a:rPr>
                      <m:t>＜</m:t>
                    </m:r>
                    <m:r>
                      <a:rPr lang="en-US" altLang="zh-CN" i="1" dirty="0" smtClean="0">
                        <a:latin typeface="Cambria Math"/>
                      </a:rPr>
                      <m:t>𝑞</m:t>
                    </m:r>
                    <m:r>
                      <a:rPr lang="zh-CN" altLang="en-US" i="1" dirty="0" smtClean="0">
                        <a:latin typeface="Cambria Math"/>
                      </a:rPr>
                      <m:t>＜</m:t>
                    </m:r>
                    <m:r>
                      <a:rPr lang="en-US" altLang="zh-CN" i="1" dirty="0" smtClean="0">
                        <a:latin typeface="Cambria Math"/>
                      </a:rPr>
                      <m:t>2</m:t>
                    </m:r>
                    <m:r>
                      <a:rPr lang="en-US" altLang="zh-CN" i="1" baseline="30000" dirty="0" smtClean="0">
                        <a:latin typeface="Cambria Math"/>
                      </a:rPr>
                      <m:t>160</m:t>
                    </m:r>
                  </m:oMath>
                </a14:m>
                <a:endParaRPr lang="zh-CN" altLang="en-US" dirty="0" smtClean="0"/>
              </a:p>
              <a:p>
                <a:pPr marL="914400" lvl="1" indent="-457200">
                  <a:spcBef>
                    <a:spcPts val="0"/>
                  </a:spcBef>
                  <a:buFont typeface="+mj-lt"/>
                  <a:buAutoNum type="arabicPeriod" startAt="2"/>
                </a:pPr>
                <a14:m>
                  <m:oMath xmlns:m="http://schemas.openxmlformats.org/officeDocument/2006/math">
                    <m:r>
                      <a:rPr lang="en-US" altLang="zh-CN" i="1" dirty="0" smtClean="0">
                        <a:latin typeface="Cambria Math"/>
                      </a:rPr>
                      <m:t>𝑔</m:t>
                    </m:r>
                    <m:r>
                      <a:rPr lang="zh-CN" altLang="en-US" i="1" dirty="0" smtClean="0">
                        <a:latin typeface="Cambria Math"/>
                      </a:rPr>
                      <m:t>＝</m:t>
                    </m:r>
                    <m:sSup>
                      <m:sSupPr>
                        <m:ctrlPr>
                          <a:rPr lang="en-US" altLang="zh-CN" i="1" dirty="0" smtClean="0">
                            <a:latin typeface="Cambria Math"/>
                          </a:rPr>
                        </m:ctrlPr>
                      </m:sSupPr>
                      <m:e>
                        <m:r>
                          <a:rPr lang="en-US" altLang="zh-CN" b="0" i="1" dirty="0" smtClean="0">
                            <a:latin typeface="Cambria Math"/>
                          </a:rPr>
                          <m:t>h</m:t>
                        </m:r>
                      </m:e>
                      <m:sup>
                        <m:r>
                          <a:rPr lang="en-US" altLang="zh-CN" b="0" i="1" dirty="0" smtClean="0">
                            <a:latin typeface="Cambria Math"/>
                          </a:rPr>
                          <m:t>(</m:t>
                        </m:r>
                        <m:r>
                          <a:rPr lang="en-US" altLang="zh-CN" b="0" i="1" dirty="0" smtClean="0">
                            <a:latin typeface="Cambria Math"/>
                          </a:rPr>
                          <m:t>𝑝</m:t>
                        </m:r>
                        <m:r>
                          <a:rPr lang="en-US" altLang="zh-CN" b="0" i="1" dirty="0" smtClean="0">
                            <a:latin typeface="Cambria Math"/>
                          </a:rPr>
                          <m:t>−1)/</m:t>
                        </m:r>
                        <m:r>
                          <a:rPr lang="en-US" altLang="zh-CN" b="0" i="1" dirty="0" smtClean="0">
                            <a:latin typeface="Cambria Math"/>
                          </a:rPr>
                          <m:t>𝑞</m:t>
                        </m:r>
                      </m:sup>
                    </m:sSup>
                    <m:r>
                      <a:rPr lang="en-US" altLang="zh-CN" b="0" i="1" dirty="0" smtClean="0">
                        <a:latin typeface="Cambria Math"/>
                      </a:rPr>
                      <m:t> </m:t>
                    </m:r>
                    <m:r>
                      <a:rPr lang="en-US" altLang="zh-CN" i="1" dirty="0" smtClean="0">
                        <a:latin typeface="Cambria Math"/>
                      </a:rPr>
                      <m:t>𝑚𝑜𝑑</m:t>
                    </m:r>
                    <m:r>
                      <a:rPr lang="en-US" altLang="zh-CN" i="1" dirty="0" smtClean="0">
                        <a:latin typeface="Cambria Math"/>
                      </a:rPr>
                      <m:t> </m:t>
                    </m:r>
                    <m:r>
                      <a:rPr lang="en-US" altLang="zh-CN" i="1" dirty="0" smtClean="0">
                        <a:latin typeface="Cambria Math"/>
                      </a:rPr>
                      <m:t>𝑝</m:t>
                    </m:r>
                    <m:r>
                      <a:rPr lang="zh-CN" altLang="en-US" i="1" dirty="0" smtClean="0">
                        <a:latin typeface="Cambria Math"/>
                      </a:rPr>
                      <m:t>，</m:t>
                    </m:r>
                    <m:r>
                      <a:rPr lang="en-US" altLang="zh-CN" i="1" dirty="0" smtClean="0">
                        <a:latin typeface="Cambria Math"/>
                      </a:rPr>
                      <m:t>1</m:t>
                    </m:r>
                    <m:r>
                      <a:rPr lang="zh-CN" altLang="en-US" i="1" dirty="0" smtClean="0">
                        <a:latin typeface="Cambria Math"/>
                      </a:rPr>
                      <m:t>＜</m:t>
                    </m:r>
                    <m:r>
                      <a:rPr lang="en-US" altLang="zh-CN" i="1" dirty="0" smtClean="0">
                        <a:latin typeface="Cambria Math"/>
                      </a:rPr>
                      <m:t>h</m:t>
                    </m:r>
                    <m:r>
                      <a:rPr lang="zh-CN" altLang="en-US" i="1" dirty="0" smtClean="0">
                        <a:latin typeface="Cambria Math"/>
                      </a:rPr>
                      <m:t>＜</m:t>
                    </m:r>
                    <m:r>
                      <a:rPr lang="en-US" altLang="zh-CN" i="1" dirty="0" smtClean="0">
                        <a:latin typeface="Cambria Math"/>
                      </a:rPr>
                      <m:t>𝑝</m:t>
                    </m:r>
                    <m:r>
                      <a:rPr lang="en-US" altLang="zh-CN" i="1" dirty="0" smtClean="0">
                        <a:latin typeface="Cambria Math"/>
                      </a:rPr>
                      <m:t>−1</m:t>
                    </m:r>
                  </m:oMath>
                </a14:m>
                <a:r>
                  <a:rPr lang="zh-CN" altLang="en-US" dirty="0" smtClean="0"/>
                  <a:t>，且满足</a:t>
                </a:r>
                <a14:m>
                  <m:oMath xmlns:m="http://schemas.openxmlformats.org/officeDocument/2006/math">
                    <m:r>
                      <a:rPr lang="en-US" altLang="zh-CN" i="1" dirty="0" smtClean="0">
                        <a:latin typeface="Cambria Math"/>
                      </a:rPr>
                      <m:t>𝑔</m:t>
                    </m:r>
                    <m:r>
                      <a:rPr lang="zh-CN" altLang="en-US" i="1" dirty="0" smtClean="0">
                        <a:latin typeface="Cambria Math"/>
                      </a:rPr>
                      <m:t>＞</m:t>
                    </m:r>
                    <m:r>
                      <a:rPr lang="en-US" altLang="zh-CN" i="1" dirty="0" smtClean="0">
                        <a:latin typeface="Cambria Math"/>
                      </a:rPr>
                      <m:t>1</m:t>
                    </m:r>
                  </m:oMath>
                </a14:m>
                <a:endParaRPr lang="zh-CN" altLang="en-US" dirty="0" smtClean="0"/>
              </a:p>
              <a:p>
                <a:pPr marL="914400" lvl="1" indent="-457200">
                  <a:spcBef>
                    <a:spcPts val="0"/>
                  </a:spcBef>
                  <a:buFont typeface="+mj-lt"/>
                  <a:buAutoNum type="arabicPeriod" startAt="2"/>
                </a:pPr>
                <a14:m>
                  <m:oMath xmlns:m="http://schemas.openxmlformats.org/officeDocument/2006/math">
                    <m:r>
                      <a:rPr lang="en-US" altLang="zh-CN" i="1" dirty="0" smtClean="0">
                        <a:latin typeface="Cambria Math"/>
                      </a:rPr>
                      <m:t>𝑥</m:t>
                    </m:r>
                  </m:oMath>
                </a14:m>
                <a:r>
                  <a:rPr lang="zh-CN" altLang="en-US" dirty="0" smtClean="0"/>
                  <a:t>为随机数，</a:t>
                </a:r>
                <a14:m>
                  <m:oMath xmlns:m="http://schemas.openxmlformats.org/officeDocument/2006/math">
                    <m:r>
                      <a:rPr lang="en-US" altLang="zh-CN" i="1" dirty="0" smtClean="0">
                        <a:latin typeface="Cambria Math"/>
                      </a:rPr>
                      <m:t>0</m:t>
                    </m:r>
                    <m:r>
                      <a:rPr lang="zh-CN" altLang="en-US" i="1" dirty="0" smtClean="0">
                        <a:latin typeface="Cambria Math"/>
                      </a:rPr>
                      <m:t>＜</m:t>
                    </m:r>
                    <m:r>
                      <a:rPr lang="en-US" altLang="zh-CN" i="1" dirty="0" smtClean="0">
                        <a:latin typeface="Cambria Math"/>
                      </a:rPr>
                      <m:t>𝑥</m:t>
                    </m:r>
                    <m:r>
                      <a:rPr lang="zh-CN" altLang="en-US" i="1" dirty="0" smtClean="0">
                        <a:latin typeface="Cambria Math"/>
                      </a:rPr>
                      <m:t>＜</m:t>
                    </m:r>
                    <m:r>
                      <a:rPr lang="en-US" altLang="zh-CN" i="1" dirty="0" smtClean="0">
                        <a:latin typeface="Cambria Math"/>
                      </a:rPr>
                      <m:t>𝑞</m:t>
                    </m:r>
                  </m:oMath>
                </a14:m>
                <a:r>
                  <a:rPr lang="zh-CN" altLang="en-US" i="1" dirty="0" smtClean="0"/>
                  <a:t>，</a:t>
                </a:r>
                <a:r>
                  <a:rPr lang="zh-CN" altLang="en-US" b="1" i="1" dirty="0" smtClean="0">
                    <a:solidFill>
                      <a:srgbClr val="FF0000"/>
                    </a:solidFill>
                  </a:rPr>
                  <a:t>计算</a:t>
                </a:r>
                <a14:m>
                  <m:oMath xmlns:m="http://schemas.openxmlformats.org/officeDocument/2006/math">
                    <m:r>
                      <a:rPr lang="en-US" altLang="zh-CN" b="1" i="1" dirty="0" smtClean="0">
                        <a:solidFill>
                          <a:srgbClr val="FF0000"/>
                        </a:solidFill>
                        <a:latin typeface="Cambria Math"/>
                      </a:rPr>
                      <m:t>𝒚</m:t>
                    </m:r>
                    <m:r>
                      <a:rPr lang="zh-CN" altLang="en-US" b="1" i="1" dirty="0" smtClean="0">
                        <a:solidFill>
                          <a:srgbClr val="FF0000"/>
                        </a:solidFill>
                        <a:latin typeface="Cambria Math"/>
                      </a:rPr>
                      <m:t>＝</m:t>
                    </m:r>
                    <m:r>
                      <a:rPr lang="en-US" altLang="zh-CN" b="1" i="1" dirty="0" err="1" smtClean="0">
                        <a:solidFill>
                          <a:srgbClr val="FF0000"/>
                        </a:solidFill>
                        <a:latin typeface="Cambria Math"/>
                      </a:rPr>
                      <m:t>𝒈</m:t>
                    </m:r>
                    <m:r>
                      <a:rPr lang="en-US" altLang="zh-CN" b="1" i="1" baseline="30000" dirty="0" err="1" smtClean="0">
                        <a:solidFill>
                          <a:srgbClr val="FF0000"/>
                        </a:solidFill>
                        <a:latin typeface="Cambria Math"/>
                      </a:rPr>
                      <m:t>𝒙</m:t>
                    </m:r>
                    <m:r>
                      <a:rPr lang="en-US" altLang="zh-CN" b="1" i="1" dirty="0" smtClean="0">
                        <a:solidFill>
                          <a:srgbClr val="FF0000"/>
                        </a:solidFill>
                        <a:latin typeface="Cambria Math"/>
                      </a:rPr>
                      <m:t> </m:t>
                    </m:r>
                    <m:r>
                      <a:rPr lang="en-US" altLang="zh-CN" b="1" i="1" dirty="0" smtClean="0">
                        <a:solidFill>
                          <a:srgbClr val="FF0000"/>
                        </a:solidFill>
                        <a:latin typeface="Cambria Math"/>
                      </a:rPr>
                      <m:t>𝒎𝒐𝒅</m:t>
                    </m:r>
                    <m:r>
                      <a:rPr lang="en-US" altLang="zh-CN" b="1" i="1" dirty="0" smtClean="0">
                        <a:solidFill>
                          <a:srgbClr val="FF0000"/>
                        </a:solidFill>
                        <a:latin typeface="Cambria Math"/>
                      </a:rPr>
                      <m:t> </m:t>
                    </m:r>
                    <m:r>
                      <a:rPr lang="en-US" altLang="zh-CN" b="1" i="1" dirty="0" smtClean="0">
                        <a:solidFill>
                          <a:srgbClr val="FF0000"/>
                        </a:solidFill>
                        <a:latin typeface="Cambria Math"/>
                      </a:rPr>
                      <m:t>𝒑</m:t>
                    </m:r>
                  </m:oMath>
                </a14:m>
                <a:endParaRPr lang="en-US" altLang="zh-CN" b="1" i="1" dirty="0" smtClean="0">
                  <a:solidFill>
                    <a:srgbClr val="FF0000"/>
                  </a:solidFill>
                </a:endParaRPr>
              </a:p>
              <a:p>
                <a:pPr marL="914400" lvl="1" indent="-457200">
                  <a:spcBef>
                    <a:spcPts val="0"/>
                  </a:spcBef>
                  <a:buFont typeface="+mj-lt"/>
                  <a:buAutoNum type="arabicPeriod" startAt="2"/>
                </a:pPr>
                <a:endParaRPr lang="zh-CN" altLang="en-US" b="1" dirty="0" smtClean="0">
                  <a:solidFill>
                    <a:srgbClr val="FF0000"/>
                  </a:solidFill>
                </a:endParaRPr>
              </a:p>
              <a:p>
                <a:pPr lvl="1">
                  <a:spcBef>
                    <a:spcPts val="0"/>
                  </a:spcBef>
                </a:pPr>
                <a:r>
                  <a:rPr lang="zh-CN" altLang="en-US" dirty="0" smtClean="0"/>
                  <a:t>参数</a:t>
                </a:r>
                <a14:m>
                  <m:oMath xmlns:m="http://schemas.openxmlformats.org/officeDocument/2006/math">
                    <m:r>
                      <a:rPr lang="en-US" altLang="zh-CN" i="1" dirty="0" smtClean="0">
                        <a:latin typeface="Cambria Math"/>
                      </a:rPr>
                      <m:t>𝑝</m:t>
                    </m:r>
                    <m:r>
                      <a:rPr lang="zh-CN" altLang="en-US" i="1" dirty="0" smtClean="0">
                        <a:latin typeface="Cambria Math"/>
                      </a:rPr>
                      <m:t>、</m:t>
                    </m:r>
                    <m:r>
                      <a:rPr lang="en-US" altLang="zh-CN" i="1" dirty="0" smtClean="0">
                        <a:latin typeface="Cambria Math"/>
                      </a:rPr>
                      <m:t>𝑞</m:t>
                    </m:r>
                    <m:r>
                      <a:rPr lang="zh-CN" altLang="en-US" i="1" dirty="0" smtClean="0">
                        <a:latin typeface="Cambria Math"/>
                      </a:rPr>
                      <m:t>、</m:t>
                    </m:r>
                    <m:r>
                      <a:rPr lang="en-US" altLang="zh-CN" i="1" dirty="0" smtClean="0">
                        <a:latin typeface="Cambria Math"/>
                      </a:rPr>
                      <m:t>𝑔</m:t>
                    </m:r>
                  </m:oMath>
                </a14:m>
                <a:r>
                  <a:rPr lang="zh-CN" altLang="en-US" dirty="0" smtClean="0"/>
                  <a:t>可以公开，且可为一组用户公用。</a:t>
                </a:r>
                <a14:m>
                  <m:oMath xmlns:m="http://schemas.openxmlformats.org/officeDocument/2006/math">
                    <m:r>
                      <a:rPr lang="en-US" altLang="zh-CN" b="1" i="1" dirty="0" smtClean="0">
                        <a:solidFill>
                          <a:srgbClr val="FF00FF"/>
                        </a:solidFill>
                        <a:latin typeface="Cambria Math"/>
                      </a:rPr>
                      <m:t>𝒙</m:t>
                    </m:r>
                    <m:r>
                      <a:rPr lang="zh-CN" altLang="en-US" b="1" i="1" dirty="0" smtClean="0">
                        <a:solidFill>
                          <a:srgbClr val="FF00FF"/>
                        </a:solidFill>
                        <a:latin typeface="Cambria Math"/>
                      </a:rPr>
                      <m:t>和</m:t>
                    </m:r>
                    <m:r>
                      <a:rPr lang="en-US" altLang="zh-CN" b="1" i="1" dirty="0" smtClean="0">
                        <a:solidFill>
                          <a:srgbClr val="FF00FF"/>
                        </a:solidFill>
                        <a:latin typeface="Cambria Math"/>
                      </a:rPr>
                      <m:t>𝒚</m:t>
                    </m:r>
                  </m:oMath>
                </a14:m>
                <a:r>
                  <a:rPr lang="zh-CN" altLang="en-US" b="1" dirty="0" smtClean="0">
                    <a:solidFill>
                      <a:srgbClr val="FF00FF"/>
                    </a:solidFill>
                  </a:rPr>
                  <a:t>分别为用户的私钥和公钥</a:t>
                </a:r>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828800"/>
                <a:ext cx="8229600" cy="4495800"/>
              </a:xfrm>
              <a:blipFill rotWithShape="1">
                <a:blip r:embed="rId2" cstate="print"/>
                <a:stretch>
                  <a:fillRect l="-1111" t="-1491" r="-96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35</a:t>
            </a:fld>
            <a:endParaRPr lang="en-US" altLang="zh-C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DSA</a:t>
            </a:r>
            <a:r>
              <a:rPr lang="zh-CN" altLang="en-US" dirty="0" smtClean="0"/>
              <a:t>签名生成过程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905000"/>
                <a:ext cx="8229600" cy="4419600"/>
              </a:xfrm>
            </p:spPr>
            <p:txBody>
              <a:bodyPr/>
              <a:lstStyle/>
              <a:p>
                <a:pPr marL="342900" lvl="1" indent="-342900">
                  <a:buClr>
                    <a:schemeClr val="hlink"/>
                  </a:buClr>
                  <a:buFont typeface="Wingdings" pitchFamily="2" charset="2"/>
                  <a:buChar char="v"/>
                </a:pPr>
                <a:r>
                  <a:rPr lang="zh-CN" altLang="en-US" dirty="0" smtClean="0"/>
                  <a:t>选择一个随机数</a:t>
                </a:r>
                <a14:m>
                  <m:oMath xmlns:m="http://schemas.openxmlformats.org/officeDocument/2006/math">
                    <m:r>
                      <a:rPr lang="en-US" altLang="zh-CN" i="1" dirty="0" smtClean="0">
                        <a:latin typeface="Cambria Math"/>
                      </a:rPr>
                      <m:t>𝑘</m:t>
                    </m:r>
                    <m:r>
                      <a:rPr lang="zh-CN" altLang="en-US" i="1" dirty="0" smtClean="0">
                        <a:latin typeface="Cambria Math"/>
                      </a:rPr>
                      <m:t>，</m:t>
                    </m:r>
                    <m:r>
                      <a:rPr lang="en-US" altLang="zh-CN" i="1" dirty="0" smtClean="0">
                        <a:latin typeface="Cambria Math"/>
                      </a:rPr>
                      <m:t>0</m:t>
                    </m:r>
                    <m:r>
                      <a:rPr lang="zh-CN" altLang="en-US" i="1" dirty="0" smtClean="0">
                        <a:latin typeface="Cambria Math"/>
                      </a:rPr>
                      <m:t>＜</m:t>
                    </m:r>
                    <m:r>
                      <a:rPr lang="en-US" altLang="zh-CN" i="1" dirty="0" smtClean="0">
                        <a:latin typeface="Cambria Math"/>
                      </a:rPr>
                      <m:t>𝑘</m:t>
                    </m:r>
                    <m:r>
                      <a:rPr lang="zh-CN" altLang="en-US" i="1" dirty="0" smtClean="0">
                        <a:latin typeface="Cambria Math"/>
                      </a:rPr>
                      <m:t>＜</m:t>
                    </m:r>
                    <m:r>
                      <a:rPr lang="en-US" altLang="zh-CN" i="1" dirty="0" smtClean="0">
                        <a:latin typeface="Cambria Math"/>
                      </a:rPr>
                      <m:t>𝑔</m:t>
                    </m:r>
                  </m:oMath>
                </a14:m>
                <a:r>
                  <a:rPr lang="zh-CN" altLang="en-US" dirty="0" smtClean="0"/>
                  <a:t>，进行如下计算：</a:t>
                </a:r>
              </a:p>
              <a:p>
                <a:pPr algn="ctr">
                  <a:buNone/>
                </a:pPr>
                <a14:m>
                  <m:oMathPara xmlns:m="http://schemas.openxmlformats.org/officeDocument/2006/math">
                    <m:oMathParaPr>
                      <m:jc m:val="centerGroup"/>
                    </m:oMathParaPr>
                    <m:oMath xmlns:m="http://schemas.openxmlformats.org/officeDocument/2006/math">
                      <m:r>
                        <a:rPr lang="sv-SE" altLang="zh-CN" sz="2400" b="1" i="1" dirty="0" smtClean="0">
                          <a:solidFill>
                            <a:srgbClr val="FF0000"/>
                          </a:solidFill>
                          <a:latin typeface="Cambria Math"/>
                        </a:rPr>
                        <m:t>𝒓</m:t>
                      </m:r>
                      <m:r>
                        <a:rPr lang="zh-CN" altLang="sv-SE" sz="2400" b="1" i="1" dirty="0" smtClean="0">
                          <a:solidFill>
                            <a:srgbClr val="FF0000"/>
                          </a:solidFill>
                          <a:latin typeface="Cambria Math"/>
                        </a:rPr>
                        <m:t>＝</m:t>
                      </m:r>
                      <m:r>
                        <a:rPr lang="sv-SE" altLang="zh-CN" sz="2400" b="1" i="1" dirty="0" smtClean="0">
                          <a:solidFill>
                            <a:srgbClr val="FF0000"/>
                          </a:solidFill>
                          <a:latin typeface="Cambria Math"/>
                        </a:rPr>
                        <m:t>(</m:t>
                      </m:r>
                      <m:sSup>
                        <m:sSupPr>
                          <m:ctrlPr>
                            <a:rPr lang="sv-SE" altLang="zh-CN" sz="2400" b="1" i="1" dirty="0" smtClean="0">
                              <a:solidFill>
                                <a:srgbClr val="FF0000"/>
                              </a:solidFill>
                              <a:latin typeface="Cambria Math"/>
                            </a:rPr>
                          </m:ctrlPr>
                        </m:sSupPr>
                        <m:e>
                          <m:r>
                            <a:rPr lang="en-US" altLang="zh-CN" sz="2400" b="1" i="1" dirty="0" smtClean="0">
                              <a:solidFill>
                                <a:srgbClr val="FF0000"/>
                              </a:solidFill>
                              <a:latin typeface="Cambria Math"/>
                            </a:rPr>
                            <m:t>𝒈</m:t>
                          </m:r>
                        </m:e>
                        <m:sup>
                          <m:r>
                            <a:rPr lang="en-US" altLang="zh-CN" sz="2400" b="1" i="1" dirty="0" smtClean="0">
                              <a:solidFill>
                                <a:srgbClr val="FF0000"/>
                              </a:solidFill>
                              <a:latin typeface="Cambria Math"/>
                            </a:rPr>
                            <m:t>𝒌</m:t>
                          </m:r>
                        </m:sup>
                      </m:sSup>
                      <m:r>
                        <a:rPr lang="en-US" altLang="zh-CN" sz="2400" b="1" i="1" dirty="0" smtClean="0">
                          <a:solidFill>
                            <a:srgbClr val="FF0000"/>
                          </a:solidFill>
                          <a:latin typeface="Cambria Math"/>
                        </a:rPr>
                        <m:t> </m:t>
                      </m:r>
                      <m:r>
                        <a:rPr lang="sv-SE" altLang="zh-CN" sz="2400" b="1" i="1" dirty="0" smtClean="0">
                          <a:solidFill>
                            <a:srgbClr val="FF0000"/>
                          </a:solidFill>
                          <a:latin typeface="Cambria Math"/>
                        </a:rPr>
                        <m:t>𝒎𝒐𝒅</m:t>
                      </m:r>
                      <m:r>
                        <a:rPr lang="sv-SE" altLang="zh-CN" sz="2400" b="1" i="1" dirty="0" smtClean="0">
                          <a:solidFill>
                            <a:srgbClr val="FF0000"/>
                          </a:solidFill>
                          <a:latin typeface="Cambria Math"/>
                        </a:rPr>
                        <m:t> </m:t>
                      </m:r>
                      <m:r>
                        <a:rPr lang="sv-SE" altLang="zh-CN" sz="2400" b="1" i="1" dirty="0" smtClean="0">
                          <a:solidFill>
                            <a:srgbClr val="FF0000"/>
                          </a:solidFill>
                          <a:latin typeface="Cambria Math"/>
                        </a:rPr>
                        <m:t>𝒑</m:t>
                      </m:r>
                      <m:r>
                        <a:rPr lang="sv-SE" altLang="zh-CN" sz="2400" b="1" i="1" dirty="0" smtClean="0">
                          <a:solidFill>
                            <a:srgbClr val="FF0000"/>
                          </a:solidFill>
                          <a:latin typeface="Cambria Math"/>
                        </a:rPr>
                        <m:t>) </m:t>
                      </m:r>
                      <m:r>
                        <a:rPr lang="sv-SE" altLang="zh-CN" sz="2400" b="1" i="1" dirty="0" smtClean="0">
                          <a:solidFill>
                            <a:srgbClr val="FF0000"/>
                          </a:solidFill>
                          <a:latin typeface="Cambria Math"/>
                        </a:rPr>
                        <m:t>𝒎𝒐𝒅</m:t>
                      </m:r>
                      <m:r>
                        <a:rPr lang="sv-SE" altLang="zh-CN" sz="2400" b="1" i="1" dirty="0" smtClean="0">
                          <a:solidFill>
                            <a:srgbClr val="FF0000"/>
                          </a:solidFill>
                          <a:latin typeface="Cambria Math"/>
                        </a:rPr>
                        <m:t> </m:t>
                      </m:r>
                      <m:r>
                        <a:rPr lang="sv-SE" altLang="zh-CN" sz="2400" b="1" i="1" dirty="0" smtClean="0">
                          <a:solidFill>
                            <a:srgbClr val="FF0000"/>
                          </a:solidFill>
                          <a:latin typeface="Cambria Math"/>
                        </a:rPr>
                        <m:t>𝒒</m:t>
                      </m:r>
                      <m:r>
                        <a:rPr lang="zh-CN" altLang="sv-SE" sz="2400" b="1" i="1" dirty="0" smtClean="0">
                          <a:solidFill>
                            <a:srgbClr val="FF0000"/>
                          </a:solidFill>
                          <a:latin typeface="Cambria Math"/>
                        </a:rPr>
                        <m:t>，</m:t>
                      </m:r>
                    </m:oMath>
                  </m:oMathPara>
                </a14:m>
                <a:endParaRPr lang="zh-CN" altLang="sv-SE" sz="2400" b="1" dirty="0" smtClean="0">
                  <a:solidFill>
                    <a:srgbClr val="FF0000"/>
                  </a:solidFill>
                </a:endParaRPr>
              </a:p>
              <a:p>
                <a:pPr algn="ctr">
                  <a:buNone/>
                </a:pPr>
                <a14:m>
                  <m:oMathPara xmlns:m="http://schemas.openxmlformats.org/officeDocument/2006/math">
                    <m:oMathParaPr>
                      <m:jc m:val="centerGroup"/>
                    </m:oMathParaPr>
                    <m:oMath xmlns:m="http://schemas.openxmlformats.org/officeDocument/2006/math">
                      <m:r>
                        <a:rPr lang="sv-SE" altLang="zh-CN" sz="2400" b="1" i="1" dirty="0" smtClean="0">
                          <a:solidFill>
                            <a:srgbClr val="FF0000"/>
                          </a:solidFill>
                          <a:latin typeface="Cambria Math"/>
                        </a:rPr>
                        <m:t>𝒔</m:t>
                      </m:r>
                      <m:r>
                        <a:rPr lang="zh-CN" altLang="sv-SE" sz="2400" b="1" i="1" dirty="0" smtClean="0">
                          <a:solidFill>
                            <a:srgbClr val="FF0000"/>
                          </a:solidFill>
                          <a:latin typeface="Cambria Math"/>
                        </a:rPr>
                        <m:t>＝</m:t>
                      </m:r>
                      <m:sSup>
                        <m:sSupPr>
                          <m:ctrlPr>
                            <a:rPr lang="en-US" altLang="zh-CN" sz="2400" b="1" i="1" dirty="0" smtClean="0">
                              <a:solidFill>
                                <a:srgbClr val="FF0000"/>
                              </a:solidFill>
                              <a:latin typeface="Cambria Math"/>
                            </a:rPr>
                          </m:ctrlPr>
                        </m:sSupPr>
                        <m:e>
                          <m:r>
                            <a:rPr lang="en-US" altLang="zh-CN" sz="2400" b="1" i="1" dirty="0" smtClean="0">
                              <a:solidFill>
                                <a:srgbClr val="FF0000"/>
                              </a:solidFill>
                              <a:latin typeface="Cambria Math"/>
                            </a:rPr>
                            <m:t>𝒌</m:t>
                          </m:r>
                        </m:e>
                        <m:sup>
                          <m:r>
                            <a:rPr lang="en-US" altLang="zh-CN" sz="2400" b="1" i="1" dirty="0" smtClean="0">
                              <a:solidFill>
                                <a:srgbClr val="FF0000"/>
                              </a:solidFill>
                              <a:latin typeface="Cambria Math"/>
                            </a:rPr>
                            <m:t>−</m:t>
                          </m:r>
                          <m:r>
                            <a:rPr lang="en-US" altLang="zh-CN" sz="2400" b="1" i="1" dirty="0" smtClean="0">
                              <a:solidFill>
                                <a:srgbClr val="FF0000"/>
                              </a:solidFill>
                              <a:latin typeface="Cambria Math"/>
                            </a:rPr>
                            <m:t>𝟏</m:t>
                          </m:r>
                        </m:sup>
                      </m:sSup>
                      <m:r>
                        <a:rPr lang="sv-SE" altLang="zh-CN" sz="2400" b="1" i="1" dirty="0" smtClean="0">
                          <a:solidFill>
                            <a:srgbClr val="FF0000"/>
                          </a:solidFill>
                          <a:latin typeface="Cambria Math"/>
                        </a:rPr>
                        <m:t>(</m:t>
                      </m:r>
                      <m:r>
                        <a:rPr lang="sv-SE" altLang="zh-CN" sz="2400" b="1" i="1" dirty="0" smtClean="0">
                          <a:solidFill>
                            <a:srgbClr val="FF0000"/>
                          </a:solidFill>
                          <a:latin typeface="Cambria Math"/>
                        </a:rPr>
                        <m:t>𝑺𝑯𝑨</m:t>
                      </m:r>
                      <m:r>
                        <a:rPr lang="sv-SE" altLang="zh-CN" sz="2400" b="1" i="1" dirty="0" smtClean="0">
                          <a:solidFill>
                            <a:srgbClr val="FF0000"/>
                          </a:solidFill>
                          <a:latin typeface="Cambria Math"/>
                        </a:rPr>
                        <m:t>(</m:t>
                      </m:r>
                      <m:r>
                        <a:rPr lang="sv-SE" altLang="zh-CN" sz="2400" b="1" i="1" dirty="0" smtClean="0">
                          <a:solidFill>
                            <a:srgbClr val="FF0000"/>
                          </a:solidFill>
                          <a:latin typeface="Cambria Math"/>
                        </a:rPr>
                        <m:t>𝑴</m:t>
                      </m:r>
                      <m:r>
                        <a:rPr lang="sv-SE" altLang="zh-CN" sz="2400" b="1" i="1" dirty="0" smtClean="0">
                          <a:solidFill>
                            <a:srgbClr val="FF0000"/>
                          </a:solidFill>
                          <a:latin typeface="Cambria Math"/>
                        </a:rPr>
                        <m:t>) </m:t>
                      </m:r>
                      <m:r>
                        <a:rPr lang="zh-CN" altLang="sv-SE" sz="2400" b="1" i="1" dirty="0" smtClean="0">
                          <a:solidFill>
                            <a:srgbClr val="FF0000"/>
                          </a:solidFill>
                          <a:latin typeface="Cambria Math"/>
                        </a:rPr>
                        <m:t>＋</m:t>
                      </m:r>
                      <m:r>
                        <a:rPr lang="sv-SE" altLang="zh-CN" sz="2400" b="1" i="1" dirty="0" smtClean="0">
                          <a:solidFill>
                            <a:srgbClr val="692AA2"/>
                          </a:solidFill>
                          <a:latin typeface="Cambria Math"/>
                        </a:rPr>
                        <m:t>𝒙</m:t>
                      </m:r>
                      <m:r>
                        <a:rPr lang="sv-SE" altLang="zh-CN" sz="2400" b="1" i="1" dirty="0" smtClean="0">
                          <a:solidFill>
                            <a:srgbClr val="FF0000"/>
                          </a:solidFill>
                          <a:latin typeface="Cambria Math"/>
                        </a:rPr>
                        <m:t>𝒓</m:t>
                      </m:r>
                      <m:r>
                        <a:rPr lang="sv-SE" altLang="zh-CN" sz="2400" b="1" i="1" dirty="0" smtClean="0">
                          <a:solidFill>
                            <a:srgbClr val="FF0000"/>
                          </a:solidFill>
                          <a:latin typeface="Cambria Math"/>
                        </a:rPr>
                        <m:t>) </m:t>
                      </m:r>
                      <m:r>
                        <a:rPr lang="sv-SE" altLang="zh-CN" sz="2400" b="1" i="1" dirty="0" smtClean="0">
                          <a:solidFill>
                            <a:srgbClr val="FF0000"/>
                          </a:solidFill>
                          <a:latin typeface="Cambria Math"/>
                        </a:rPr>
                        <m:t>𝒎𝒐𝒅</m:t>
                      </m:r>
                      <m:r>
                        <a:rPr lang="sv-SE" altLang="zh-CN" sz="2400" b="1" i="1" dirty="0" smtClean="0">
                          <a:solidFill>
                            <a:srgbClr val="FF0000"/>
                          </a:solidFill>
                          <a:latin typeface="Cambria Math"/>
                        </a:rPr>
                        <m:t> </m:t>
                      </m:r>
                      <m:r>
                        <a:rPr lang="sv-SE" altLang="zh-CN" sz="2400" b="1" i="1" dirty="0" smtClean="0">
                          <a:solidFill>
                            <a:srgbClr val="FF0000"/>
                          </a:solidFill>
                          <a:latin typeface="Cambria Math"/>
                        </a:rPr>
                        <m:t>𝒒</m:t>
                      </m:r>
                    </m:oMath>
                  </m:oMathPara>
                </a14:m>
                <a:endParaRPr lang="zh-CN" altLang="sv-SE" sz="2400" b="1" dirty="0" smtClean="0">
                  <a:solidFill>
                    <a:srgbClr val="FF0000"/>
                  </a:solidFill>
                </a:endParaRPr>
              </a:p>
              <a:p>
                <a:pPr>
                  <a:buNone/>
                </a:pPr>
                <a:endParaRPr lang="zh-CN" altLang="en-US" sz="2400" dirty="0" smtClean="0"/>
              </a:p>
              <a:p>
                <a:pPr lvl="1"/>
                <a:r>
                  <a:rPr lang="zh-CN" altLang="en-US" dirty="0" smtClean="0"/>
                  <a:t>检验</a:t>
                </a:r>
                <a14:m>
                  <m:oMath xmlns:m="http://schemas.openxmlformats.org/officeDocument/2006/math">
                    <m:r>
                      <a:rPr lang="en-US" altLang="zh-CN" i="1" dirty="0" smtClean="0">
                        <a:latin typeface="Cambria Math"/>
                      </a:rPr>
                      <m:t>𝑟</m:t>
                    </m:r>
                    <m:r>
                      <a:rPr lang="zh-CN" altLang="en-US" i="1" dirty="0" smtClean="0">
                        <a:latin typeface="Cambria Math"/>
                      </a:rPr>
                      <m:t>和</m:t>
                    </m:r>
                    <m:r>
                      <a:rPr lang="en-US" altLang="zh-CN" i="1" dirty="0" smtClean="0">
                        <a:latin typeface="Cambria Math"/>
                      </a:rPr>
                      <m:t>𝑠</m:t>
                    </m:r>
                  </m:oMath>
                </a14:m>
                <a:r>
                  <a:rPr lang="zh-CN" altLang="en-US" dirty="0" smtClean="0"/>
                  <a:t>是否为零，若</a:t>
                </a:r>
                <a14:m>
                  <m:oMath xmlns:m="http://schemas.openxmlformats.org/officeDocument/2006/math">
                    <m:r>
                      <a:rPr lang="en-US" altLang="zh-CN" i="1" dirty="0" smtClean="0">
                        <a:latin typeface="Cambria Math"/>
                      </a:rPr>
                      <m:t>𝑟</m:t>
                    </m:r>
                    <m:r>
                      <a:rPr lang="zh-CN" altLang="en-US" i="1" dirty="0" smtClean="0">
                        <a:latin typeface="Cambria Math"/>
                      </a:rPr>
                      <m:t>＝</m:t>
                    </m:r>
                    <m:r>
                      <a:rPr lang="en-US" altLang="zh-CN" b="0" i="0" dirty="0" smtClean="0">
                        <a:latin typeface="Cambria Math"/>
                      </a:rPr>
                      <m:t>0</m:t>
                    </m:r>
                  </m:oMath>
                </a14:m>
                <a:r>
                  <a:rPr lang="zh-CN" altLang="en-US" dirty="0" smtClean="0"/>
                  <a:t>或</a:t>
                </a:r>
                <a14:m>
                  <m:oMath xmlns:m="http://schemas.openxmlformats.org/officeDocument/2006/math">
                    <m:r>
                      <a:rPr lang="en-US" altLang="zh-CN" i="1" dirty="0" smtClean="0">
                        <a:latin typeface="Cambria Math"/>
                      </a:rPr>
                      <m:t>𝑠</m:t>
                    </m:r>
                    <m:r>
                      <a:rPr lang="zh-CN" altLang="en-US" i="1" dirty="0" smtClean="0">
                        <a:latin typeface="Cambria Math"/>
                      </a:rPr>
                      <m:t>＝</m:t>
                    </m:r>
                    <m:r>
                      <a:rPr lang="en-US" altLang="zh-CN" b="0" i="1" dirty="0" smtClean="0">
                        <a:latin typeface="Cambria Math"/>
                      </a:rPr>
                      <m:t>0</m:t>
                    </m:r>
                  </m:oMath>
                </a14:m>
                <a:r>
                  <a:rPr lang="zh-CN" altLang="en-US" dirty="0" smtClean="0"/>
                  <a:t>，则重新产生</a:t>
                </a:r>
                <a14:m>
                  <m:oMath xmlns:m="http://schemas.openxmlformats.org/officeDocument/2006/math">
                    <m:r>
                      <a:rPr lang="en-US" altLang="zh-CN" i="1" dirty="0" smtClean="0">
                        <a:latin typeface="Cambria Math"/>
                      </a:rPr>
                      <m:t>𝑘</m:t>
                    </m:r>
                  </m:oMath>
                </a14:m>
                <a:r>
                  <a:rPr lang="zh-CN" altLang="en-US" dirty="0" smtClean="0"/>
                  <a:t>，并重新计算产生签名</a:t>
                </a:r>
                <a14:m>
                  <m:oMath xmlns:m="http://schemas.openxmlformats.org/officeDocument/2006/math">
                    <m:r>
                      <a:rPr lang="en-US" altLang="zh-CN" i="1" dirty="0" smtClean="0">
                        <a:latin typeface="Cambria Math"/>
                      </a:rPr>
                      <m:t>𝑟</m:t>
                    </m:r>
                    <m:r>
                      <a:rPr lang="zh-CN" altLang="en-US" i="1" dirty="0" smtClean="0">
                        <a:latin typeface="Cambria Math"/>
                      </a:rPr>
                      <m:t>和</m:t>
                    </m:r>
                    <m:r>
                      <a:rPr lang="en-US" altLang="zh-CN" i="1" dirty="0" smtClean="0">
                        <a:latin typeface="Cambria Math"/>
                      </a:rPr>
                      <m:t>𝑠</m:t>
                    </m:r>
                  </m:oMath>
                </a14:m>
                <a:endParaRPr lang="en-US" altLang="zh-CN" dirty="0" smtClean="0"/>
              </a:p>
              <a:p>
                <a:pPr lvl="1"/>
                <a:r>
                  <a:rPr lang="zh-CN" altLang="en-US" dirty="0" smtClean="0"/>
                  <a:t>每一签名使用不同的</a:t>
                </a:r>
                <a14:m>
                  <m:oMath xmlns:m="http://schemas.openxmlformats.org/officeDocument/2006/math">
                    <m:r>
                      <a:rPr lang="en-US" altLang="zh-CN" i="1" dirty="0" smtClean="0">
                        <a:latin typeface="Cambria Math"/>
                      </a:rPr>
                      <m:t>𝑘</m:t>
                    </m:r>
                  </m:oMath>
                </a14:m>
                <a:endParaRPr lang="en-US" altLang="zh-CN" dirty="0" smtClean="0"/>
              </a:p>
              <a:p>
                <a:pPr lvl="1"/>
                <a:endParaRPr lang="en-US" altLang="zh-CN" dirty="0"/>
              </a:p>
              <a:p>
                <a:r>
                  <a:rPr lang="zh-CN" altLang="en-US" dirty="0" smtClean="0"/>
                  <a:t>把</a:t>
                </a:r>
                <a:r>
                  <a:rPr lang="zh-CN" altLang="en-US" dirty="0"/>
                  <a:t>签名</a:t>
                </a:r>
                <a14:m>
                  <m:oMath xmlns:m="http://schemas.openxmlformats.org/officeDocument/2006/math">
                    <m:r>
                      <a:rPr lang="en-US" altLang="zh-CN" i="1" dirty="0">
                        <a:latin typeface="Cambria Math"/>
                      </a:rPr>
                      <m:t>𝑟</m:t>
                    </m:r>
                    <m:r>
                      <a:rPr lang="zh-CN" altLang="en-US" i="1" dirty="0">
                        <a:latin typeface="Cambria Math"/>
                      </a:rPr>
                      <m:t>和</m:t>
                    </m:r>
                    <m:r>
                      <a:rPr lang="en-US" altLang="zh-CN" i="1" dirty="0">
                        <a:latin typeface="Cambria Math"/>
                      </a:rPr>
                      <m:t>𝑠</m:t>
                    </m:r>
                  </m:oMath>
                </a14:m>
                <a:r>
                  <a:rPr lang="zh-CN" altLang="en-US" dirty="0"/>
                  <a:t>附在</a:t>
                </a:r>
                <a14:m>
                  <m:oMath xmlns:m="http://schemas.openxmlformats.org/officeDocument/2006/math">
                    <m:r>
                      <a:rPr lang="en-US" altLang="zh-CN" i="1" dirty="0">
                        <a:latin typeface="Cambria Math"/>
                      </a:rPr>
                      <m:t>𝑀</m:t>
                    </m:r>
                  </m:oMath>
                </a14:m>
                <a:r>
                  <a:rPr lang="zh-CN" altLang="en-US" dirty="0"/>
                  <a:t>后面发给</a:t>
                </a:r>
                <a14:m>
                  <m:oMath xmlns:m="http://schemas.openxmlformats.org/officeDocument/2006/math">
                    <m:r>
                      <a:rPr lang="zh-CN" altLang="en-US" i="1" dirty="0">
                        <a:latin typeface="Cambria Math"/>
                      </a:rPr>
                      <m:t>接收者</m:t>
                    </m:r>
                    <m:r>
                      <a:rPr lang="zh-CN" altLang="en-US" i="1" dirty="0">
                        <a:latin typeface="Cambria Math"/>
                      </a:rPr>
                      <m:t> </m:t>
                    </m:r>
                    <m:r>
                      <a:rPr lang="en-US" altLang="zh-CN" b="1" i="1" dirty="0">
                        <a:solidFill>
                          <a:srgbClr val="FF0000"/>
                        </a:solidFill>
                        <a:latin typeface="Cambria Math"/>
                      </a:rPr>
                      <m:t>(</m:t>
                    </m:r>
                    <m:r>
                      <a:rPr lang="en-US" altLang="zh-CN" b="1" i="1" dirty="0">
                        <a:solidFill>
                          <a:srgbClr val="FF0000"/>
                        </a:solidFill>
                        <a:latin typeface="Cambria Math"/>
                      </a:rPr>
                      <m:t>𝑴</m:t>
                    </m:r>
                    <m:r>
                      <a:rPr lang="en-US" altLang="zh-CN" b="1" i="1" dirty="0">
                        <a:solidFill>
                          <a:srgbClr val="FF0000"/>
                        </a:solidFill>
                        <a:latin typeface="Cambria Math"/>
                      </a:rPr>
                      <m:t> || </m:t>
                    </m:r>
                    <m:r>
                      <a:rPr lang="en-US" altLang="zh-CN" b="1" i="1" dirty="0">
                        <a:solidFill>
                          <a:srgbClr val="FF0000"/>
                        </a:solidFill>
                        <a:latin typeface="Cambria Math"/>
                      </a:rPr>
                      <m:t>𝒓</m:t>
                    </m:r>
                    <m:r>
                      <a:rPr lang="en-US" altLang="zh-CN" b="1" i="1" dirty="0">
                        <a:solidFill>
                          <a:srgbClr val="FF0000"/>
                        </a:solidFill>
                        <a:latin typeface="Cambria Math"/>
                      </a:rPr>
                      <m:t> || </m:t>
                    </m:r>
                    <m:r>
                      <a:rPr lang="en-US" altLang="zh-CN" b="1" i="1" dirty="0">
                        <a:solidFill>
                          <a:srgbClr val="FF0000"/>
                        </a:solidFill>
                        <a:latin typeface="Cambria Math"/>
                      </a:rPr>
                      <m:t>𝒔</m:t>
                    </m:r>
                    <m:r>
                      <a:rPr lang="en-US" altLang="zh-CN" b="1" i="1" dirty="0">
                        <a:solidFill>
                          <a:srgbClr val="FF0000"/>
                        </a:solidFill>
                        <a:latin typeface="Cambria Math"/>
                      </a:rPr>
                      <m:t>)</m:t>
                    </m:r>
                  </m:oMath>
                </a14:m>
                <a:endParaRPr lang="zh-CN" altLang="en-US" b="1" dirty="0">
                  <a:solidFill>
                    <a:srgbClr val="FF0000"/>
                  </a:solidFill>
                </a:endParaRPr>
              </a:p>
              <a:p>
                <a:pPr lvl="1"/>
                <a:endParaRPr lang="zh-CN" altLang="en-US"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905000"/>
                <a:ext cx="8229600" cy="4419600"/>
              </a:xfrm>
              <a:blipFill rotWithShape="1">
                <a:blip r:embed="rId2" cstate="print"/>
                <a:stretch>
                  <a:fillRect l="-1259" t="-1517"/>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36</a:t>
            </a:fld>
            <a:endParaRPr lang="en-US" altLang="zh-C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DSA</a:t>
            </a:r>
            <a:r>
              <a:rPr lang="zh-CN" altLang="en-US" dirty="0" smtClean="0"/>
              <a:t>签名验证过程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905000"/>
                <a:ext cx="8229600" cy="4419600"/>
              </a:xfrm>
            </p:spPr>
            <p:txBody>
              <a:bodyPr/>
              <a:lstStyle/>
              <a:p>
                <a:pPr marL="514350" indent="-514350">
                  <a:buFont typeface="+mj-lt"/>
                  <a:buAutoNum type="arabicPeriod"/>
                </a:pPr>
                <a:r>
                  <a:rPr lang="zh-CN" altLang="en-US" sz="2400" dirty="0" smtClean="0"/>
                  <a:t>首先检验是否有</a:t>
                </a:r>
                <a14:m>
                  <m:oMath xmlns:m="http://schemas.openxmlformats.org/officeDocument/2006/math">
                    <m:r>
                      <a:rPr lang="en-US" altLang="zh-CN" sz="2400" i="1" dirty="0" smtClean="0">
                        <a:latin typeface="Cambria Math"/>
                      </a:rPr>
                      <m:t>0</m:t>
                    </m:r>
                    <m:r>
                      <a:rPr lang="zh-CN" altLang="en-US" sz="2400" i="1" dirty="0" smtClean="0">
                        <a:latin typeface="Cambria Math"/>
                      </a:rPr>
                      <m:t>＜</m:t>
                    </m:r>
                    <m:r>
                      <a:rPr lang="en-US" altLang="zh-CN" sz="2400" i="1" dirty="0" smtClean="0">
                        <a:latin typeface="Cambria Math"/>
                      </a:rPr>
                      <m:t>𝑟</m:t>
                    </m:r>
                    <m:r>
                      <a:rPr lang="zh-CN" altLang="en-US" sz="2400" i="1" dirty="0" smtClean="0">
                        <a:latin typeface="Cambria Math"/>
                      </a:rPr>
                      <m:t>＜</m:t>
                    </m:r>
                    <m:r>
                      <a:rPr lang="en-US" altLang="zh-CN" sz="2400" i="1" dirty="0" smtClean="0">
                        <a:latin typeface="Cambria Math"/>
                      </a:rPr>
                      <m:t>𝑞</m:t>
                    </m:r>
                    <m:r>
                      <a:rPr lang="zh-CN" altLang="en-US" sz="2400" i="1" dirty="0" smtClean="0">
                        <a:latin typeface="Cambria Math"/>
                      </a:rPr>
                      <m:t>，</m:t>
                    </m:r>
                    <m:r>
                      <a:rPr lang="en-US" altLang="zh-CN" sz="2400" i="1" dirty="0" smtClean="0">
                        <a:latin typeface="Cambria Math"/>
                      </a:rPr>
                      <m:t>0</m:t>
                    </m:r>
                    <m:r>
                      <a:rPr lang="zh-CN" altLang="en-US" sz="2400" i="1" dirty="0" smtClean="0">
                        <a:latin typeface="Cambria Math"/>
                      </a:rPr>
                      <m:t>＜</m:t>
                    </m:r>
                    <m:r>
                      <a:rPr lang="en-US" altLang="zh-CN" sz="2400" i="1" dirty="0" smtClean="0">
                        <a:latin typeface="Cambria Math"/>
                      </a:rPr>
                      <m:t>𝑠</m:t>
                    </m:r>
                    <m:r>
                      <a:rPr lang="zh-CN" altLang="en-US" sz="2400" i="1" dirty="0" smtClean="0">
                        <a:latin typeface="Cambria Math"/>
                      </a:rPr>
                      <m:t>＜</m:t>
                    </m:r>
                    <m:r>
                      <a:rPr lang="en-US" altLang="zh-CN" sz="2400" i="1" dirty="0" smtClean="0">
                        <a:latin typeface="Cambria Math"/>
                      </a:rPr>
                      <m:t>𝑞</m:t>
                    </m:r>
                  </m:oMath>
                </a14:m>
                <a:r>
                  <a:rPr lang="zh-CN" altLang="en-US" sz="2400" dirty="0" smtClean="0"/>
                  <a:t>，若其中之一不成立，则签名为假</a:t>
                </a:r>
              </a:p>
              <a:p>
                <a:pPr marL="514350" indent="-514350">
                  <a:buFont typeface="+mj-lt"/>
                  <a:buAutoNum type="arabicPeriod"/>
                </a:pPr>
                <a:r>
                  <a:rPr lang="zh-CN" altLang="en-US" sz="2400" dirty="0" smtClean="0"/>
                  <a:t>计算：    </a:t>
                </a:r>
                <a:endParaRPr lang="en-US" altLang="zh-CN" sz="2400" dirty="0" smtClean="0"/>
              </a:p>
              <a:p>
                <a:pPr marL="0" indent="0" algn="ctr">
                  <a:buNone/>
                </a:pPr>
                <a:r>
                  <a:rPr lang="zh-CN" altLang="en-US" sz="2400" dirty="0" smtClean="0"/>
                  <a:t> </a:t>
                </a:r>
                <a14:m>
                  <m:oMath xmlns:m="http://schemas.openxmlformats.org/officeDocument/2006/math">
                    <m:r>
                      <a:rPr lang="en-US" altLang="zh-CN" sz="2400" b="1" i="1" dirty="0" smtClean="0">
                        <a:solidFill>
                          <a:srgbClr val="FF0000"/>
                        </a:solidFill>
                        <a:latin typeface="Cambria Math"/>
                      </a:rPr>
                      <m:t>𝒘</m:t>
                    </m:r>
                    <m:r>
                      <a:rPr lang="zh-CN" altLang="en-US" sz="2400" b="1" i="1" dirty="0" smtClean="0">
                        <a:solidFill>
                          <a:srgbClr val="FF0000"/>
                        </a:solidFill>
                        <a:latin typeface="Cambria Math"/>
                      </a:rPr>
                      <m:t>＝</m:t>
                    </m:r>
                    <m:r>
                      <a:rPr lang="en-US" altLang="zh-CN" sz="2400" b="1" i="1" dirty="0" smtClean="0">
                        <a:solidFill>
                          <a:srgbClr val="FF0000"/>
                        </a:solidFill>
                        <a:latin typeface="Cambria Math"/>
                      </a:rPr>
                      <m:t>𝒔</m:t>
                    </m:r>
                    <m:r>
                      <a:rPr lang="en-US" altLang="zh-CN" sz="2400" b="1" i="1" baseline="30000" dirty="0" smtClean="0">
                        <a:solidFill>
                          <a:srgbClr val="FF0000"/>
                        </a:solidFill>
                        <a:latin typeface="Cambria Math"/>
                        <a:sym typeface="Symbol" pitchFamily="18" charset="2"/>
                      </a:rPr>
                      <m:t></m:t>
                    </m:r>
                    <m:r>
                      <a:rPr lang="en-US" altLang="zh-CN" sz="2400" b="1" i="1" baseline="30000" dirty="0" smtClean="0">
                        <a:solidFill>
                          <a:srgbClr val="FF0000"/>
                        </a:solidFill>
                        <a:latin typeface="Cambria Math"/>
                      </a:rPr>
                      <m:t>𝟏</m:t>
                    </m:r>
                    <m:r>
                      <a:rPr lang="en-US" altLang="zh-CN" sz="2400" b="1" i="1" dirty="0" smtClean="0">
                        <a:solidFill>
                          <a:srgbClr val="FF0000"/>
                        </a:solidFill>
                        <a:latin typeface="Cambria Math"/>
                      </a:rPr>
                      <m:t> </m:t>
                    </m:r>
                    <m:r>
                      <a:rPr lang="en-US" altLang="zh-CN" sz="2400" b="1" i="1" dirty="0" smtClean="0">
                        <a:solidFill>
                          <a:srgbClr val="FF0000"/>
                        </a:solidFill>
                        <a:latin typeface="Cambria Math"/>
                      </a:rPr>
                      <m:t>𝒎𝒐𝒅</m:t>
                    </m:r>
                    <m:r>
                      <a:rPr lang="en-US" altLang="zh-CN" sz="2400" b="1" i="1" dirty="0" smtClean="0">
                        <a:solidFill>
                          <a:srgbClr val="FF0000"/>
                        </a:solidFill>
                        <a:latin typeface="Cambria Math"/>
                      </a:rPr>
                      <m:t> </m:t>
                    </m:r>
                    <m:r>
                      <a:rPr lang="en-US" altLang="zh-CN" sz="2400" b="1" i="1" dirty="0" smtClean="0">
                        <a:solidFill>
                          <a:srgbClr val="FF0000"/>
                        </a:solidFill>
                        <a:latin typeface="Cambria Math"/>
                      </a:rPr>
                      <m:t>𝒒</m:t>
                    </m:r>
                    <m:r>
                      <a:rPr lang="zh-CN" altLang="en-US" sz="2400" b="1" i="1" dirty="0" smtClean="0">
                        <a:solidFill>
                          <a:srgbClr val="FF0000"/>
                        </a:solidFill>
                        <a:latin typeface="Cambria Math"/>
                      </a:rPr>
                      <m:t>，</m:t>
                    </m:r>
                  </m:oMath>
                </a14:m>
                <a:endParaRPr lang="zh-CN" altLang="en-US" sz="2400" b="1" i="1" dirty="0" smtClean="0">
                  <a:solidFill>
                    <a:srgbClr val="FF0000"/>
                  </a:solidFill>
                </a:endParaRPr>
              </a:p>
              <a:p>
                <a:pPr algn="ctr">
                  <a:buNone/>
                </a:pPr>
                <a14:m>
                  <m:oMathPara xmlns:m="http://schemas.openxmlformats.org/officeDocument/2006/math">
                    <m:oMathParaPr>
                      <m:jc m:val="centerGroup"/>
                    </m:oMathParaPr>
                    <m:oMath xmlns:m="http://schemas.openxmlformats.org/officeDocument/2006/math">
                      <m:r>
                        <a:rPr lang="en-US" altLang="zh-CN" sz="2400" b="1" i="1" dirty="0" smtClean="0">
                          <a:solidFill>
                            <a:srgbClr val="FF0000"/>
                          </a:solidFill>
                          <a:latin typeface="Cambria Math"/>
                        </a:rPr>
                        <m:t>𝒖</m:t>
                      </m:r>
                      <m:r>
                        <a:rPr lang="en-US" altLang="zh-CN" sz="2400" b="1" i="1" baseline="-25000" dirty="0" smtClean="0">
                          <a:solidFill>
                            <a:srgbClr val="FF0000"/>
                          </a:solidFill>
                          <a:latin typeface="Cambria Math"/>
                        </a:rPr>
                        <m:t>𝟏</m:t>
                      </m:r>
                      <m:r>
                        <a:rPr lang="zh-CN" altLang="en-US" sz="2400" b="1" i="1" dirty="0" smtClean="0">
                          <a:solidFill>
                            <a:srgbClr val="FF0000"/>
                          </a:solidFill>
                          <a:latin typeface="Cambria Math"/>
                        </a:rPr>
                        <m:t>＝</m:t>
                      </m:r>
                      <m:r>
                        <a:rPr lang="en-US" altLang="zh-CN" sz="2400" b="1" i="1" dirty="0" err="1" smtClean="0">
                          <a:solidFill>
                            <a:srgbClr val="FF0000"/>
                          </a:solidFill>
                          <a:latin typeface="Cambria Math"/>
                        </a:rPr>
                        <m:t>𝒘</m:t>
                      </m:r>
                      <m:r>
                        <a:rPr lang="en-US" altLang="zh-CN" sz="2400" b="1" i="1" dirty="0" smtClean="0">
                          <a:solidFill>
                            <a:srgbClr val="FF0000"/>
                          </a:solidFill>
                          <a:latin typeface="Cambria Math"/>
                          <a:ea typeface="Cambria Math"/>
                        </a:rPr>
                        <m:t>∙</m:t>
                      </m:r>
                      <m:r>
                        <a:rPr lang="en-US" altLang="zh-CN" sz="2400" b="1" i="1" dirty="0" err="1" smtClean="0">
                          <a:solidFill>
                            <a:srgbClr val="FF0000"/>
                          </a:solidFill>
                          <a:latin typeface="Cambria Math"/>
                        </a:rPr>
                        <m:t>𝑺𝑯𝑨</m:t>
                      </m:r>
                      <m:r>
                        <a:rPr lang="en-US" altLang="zh-CN" sz="2400" b="1" i="1" dirty="0" smtClean="0">
                          <a:solidFill>
                            <a:srgbClr val="FF0000"/>
                          </a:solidFill>
                          <a:latin typeface="Cambria Math"/>
                        </a:rPr>
                        <m:t>(</m:t>
                      </m:r>
                      <m:r>
                        <a:rPr lang="en-US" altLang="zh-CN" sz="2400" b="1" i="1" dirty="0" smtClean="0">
                          <a:solidFill>
                            <a:srgbClr val="FF0000"/>
                          </a:solidFill>
                          <a:latin typeface="Cambria Math"/>
                        </a:rPr>
                        <m:t>𝑴</m:t>
                      </m:r>
                      <m:r>
                        <a:rPr lang="en-US" altLang="zh-CN" sz="2400" b="1" i="1" dirty="0" smtClean="0">
                          <a:solidFill>
                            <a:srgbClr val="FF0000"/>
                          </a:solidFill>
                          <a:latin typeface="Cambria Math"/>
                        </a:rPr>
                        <m:t>) </m:t>
                      </m:r>
                      <m:r>
                        <a:rPr lang="en-US" altLang="zh-CN" sz="2400" b="1" i="1" dirty="0" smtClean="0">
                          <a:solidFill>
                            <a:srgbClr val="FF0000"/>
                          </a:solidFill>
                          <a:latin typeface="Cambria Math"/>
                        </a:rPr>
                        <m:t>𝒎𝒐𝒅</m:t>
                      </m:r>
                      <m:r>
                        <a:rPr lang="en-US" altLang="zh-CN" sz="2400" b="1" i="1" dirty="0" smtClean="0">
                          <a:solidFill>
                            <a:srgbClr val="FF0000"/>
                          </a:solidFill>
                          <a:latin typeface="Cambria Math"/>
                        </a:rPr>
                        <m:t> </m:t>
                      </m:r>
                      <m:r>
                        <a:rPr lang="en-US" altLang="zh-CN" sz="2400" b="1" i="1" dirty="0" smtClean="0">
                          <a:solidFill>
                            <a:srgbClr val="FF0000"/>
                          </a:solidFill>
                          <a:latin typeface="Cambria Math"/>
                        </a:rPr>
                        <m:t>𝒒</m:t>
                      </m:r>
                      <m:r>
                        <a:rPr lang="zh-CN" altLang="en-US" sz="2400" b="1" i="1" dirty="0" smtClean="0">
                          <a:solidFill>
                            <a:srgbClr val="FF0000"/>
                          </a:solidFill>
                          <a:latin typeface="Cambria Math"/>
                        </a:rPr>
                        <m:t>，</m:t>
                      </m:r>
                    </m:oMath>
                  </m:oMathPara>
                </a14:m>
                <a:endParaRPr lang="zh-CN" altLang="da-DK" sz="2400" b="1" i="1" dirty="0" smtClean="0">
                  <a:solidFill>
                    <a:srgbClr val="FF0000"/>
                  </a:solidFill>
                </a:endParaRPr>
              </a:p>
              <a:p>
                <a:pPr algn="ctr">
                  <a:buNone/>
                </a:pPr>
                <a14:m>
                  <m:oMathPara xmlns:m="http://schemas.openxmlformats.org/officeDocument/2006/math">
                    <m:oMathParaPr>
                      <m:jc m:val="centerGroup"/>
                    </m:oMathParaPr>
                    <m:oMath xmlns:m="http://schemas.openxmlformats.org/officeDocument/2006/math">
                      <m:r>
                        <a:rPr lang="da-DK" altLang="zh-CN" sz="2400" b="1" i="1" dirty="0" smtClean="0">
                          <a:solidFill>
                            <a:srgbClr val="FF0000"/>
                          </a:solidFill>
                          <a:latin typeface="Cambria Math"/>
                        </a:rPr>
                        <m:t>𝒖</m:t>
                      </m:r>
                      <m:r>
                        <a:rPr lang="da-DK" altLang="zh-CN" sz="2400" b="1" i="1" baseline="-25000" dirty="0" smtClean="0">
                          <a:solidFill>
                            <a:srgbClr val="FF0000"/>
                          </a:solidFill>
                          <a:latin typeface="Cambria Math"/>
                        </a:rPr>
                        <m:t>𝟐</m:t>
                      </m:r>
                      <m:r>
                        <a:rPr lang="zh-CN" altLang="da-DK" sz="2400" b="1" i="1" dirty="0" smtClean="0">
                          <a:solidFill>
                            <a:srgbClr val="FF0000"/>
                          </a:solidFill>
                          <a:latin typeface="Cambria Math"/>
                        </a:rPr>
                        <m:t>＝</m:t>
                      </m:r>
                      <m:r>
                        <a:rPr lang="da-DK" altLang="zh-CN" sz="2400" b="1" i="1" dirty="0" smtClean="0">
                          <a:solidFill>
                            <a:srgbClr val="FF0000"/>
                          </a:solidFill>
                          <a:latin typeface="Cambria Math"/>
                        </a:rPr>
                        <m:t>𝒓𝒘</m:t>
                      </m:r>
                      <m:r>
                        <a:rPr lang="da-DK" altLang="zh-CN" sz="2400" b="1" i="1" dirty="0" smtClean="0">
                          <a:solidFill>
                            <a:srgbClr val="FF0000"/>
                          </a:solidFill>
                          <a:latin typeface="Cambria Math"/>
                        </a:rPr>
                        <m:t> </m:t>
                      </m:r>
                      <m:r>
                        <a:rPr lang="da-DK" altLang="zh-CN" sz="2400" b="1" i="1" dirty="0" smtClean="0">
                          <a:solidFill>
                            <a:srgbClr val="FF0000"/>
                          </a:solidFill>
                          <a:latin typeface="Cambria Math"/>
                        </a:rPr>
                        <m:t>𝒎𝒐𝒅</m:t>
                      </m:r>
                      <m:r>
                        <a:rPr lang="da-DK" altLang="zh-CN" sz="2400" b="1" i="1" dirty="0" smtClean="0">
                          <a:solidFill>
                            <a:srgbClr val="FF0000"/>
                          </a:solidFill>
                          <a:latin typeface="Cambria Math"/>
                        </a:rPr>
                        <m:t> </m:t>
                      </m:r>
                      <m:r>
                        <a:rPr lang="da-DK" altLang="zh-CN" sz="2400" b="1" i="1" dirty="0" smtClean="0">
                          <a:solidFill>
                            <a:srgbClr val="FF0000"/>
                          </a:solidFill>
                          <a:latin typeface="Cambria Math"/>
                        </a:rPr>
                        <m:t>𝒒</m:t>
                      </m:r>
                      <m:r>
                        <a:rPr lang="zh-CN" altLang="da-DK" sz="2400" b="1" i="1" dirty="0" smtClean="0">
                          <a:solidFill>
                            <a:srgbClr val="FF0000"/>
                          </a:solidFill>
                          <a:latin typeface="Cambria Math"/>
                        </a:rPr>
                        <m:t>，</m:t>
                      </m:r>
                    </m:oMath>
                  </m:oMathPara>
                </a14:m>
                <a:endParaRPr lang="zh-CN" altLang="nl-BE" sz="2400" b="1" i="1" dirty="0" smtClean="0">
                  <a:solidFill>
                    <a:srgbClr val="FF0000"/>
                  </a:solidFill>
                </a:endParaRPr>
              </a:p>
              <a:p>
                <a:pPr algn="ctr">
                  <a:buNone/>
                </a:pPr>
                <a14:m>
                  <m:oMathPara xmlns:m="http://schemas.openxmlformats.org/officeDocument/2006/math">
                    <m:oMathParaPr>
                      <m:jc m:val="centerGroup"/>
                    </m:oMathParaPr>
                    <m:oMath xmlns:m="http://schemas.openxmlformats.org/officeDocument/2006/math">
                      <m:r>
                        <a:rPr lang="nl-BE" altLang="zh-CN" sz="2400" b="1" i="1" dirty="0" smtClean="0">
                          <a:solidFill>
                            <a:srgbClr val="FF0000"/>
                          </a:solidFill>
                          <a:latin typeface="Cambria Math"/>
                        </a:rPr>
                        <m:t>𝒗</m:t>
                      </m:r>
                      <m:r>
                        <a:rPr lang="zh-CN" altLang="nl-BE" sz="2400" b="1" i="1" dirty="0" smtClean="0">
                          <a:solidFill>
                            <a:srgbClr val="FF0000"/>
                          </a:solidFill>
                          <a:latin typeface="Cambria Math"/>
                        </a:rPr>
                        <m:t>＝</m:t>
                      </m:r>
                      <m:r>
                        <a:rPr lang="nl-BE" altLang="zh-CN" sz="2400" b="1" i="1" dirty="0" smtClean="0">
                          <a:solidFill>
                            <a:srgbClr val="FF0000"/>
                          </a:solidFill>
                          <a:latin typeface="Cambria Math"/>
                        </a:rPr>
                        <m:t>(</m:t>
                      </m:r>
                      <m:sSup>
                        <m:sSupPr>
                          <m:ctrlPr>
                            <a:rPr lang="nl-BE" altLang="zh-CN" sz="2400" b="1" i="1" dirty="0" smtClean="0">
                              <a:solidFill>
                                <a:srgbClr val="FF0000"/>
                              </a:solidFill>
                              <a:latin typeface="Cambria Math"/>
                            </a:rPr>
                          </m:ctrlPr>
                        </m:sSupPr>
                        <m:e>
                          <m:r>
                            <a:rPr lang="en-US" altLang="zh-CN" sz="2400" b="1" i="1" dirty="0" smtClean="0">
                              <a:solidFill>
                                <a:srgbClr val="FF0000"/>
                              </a:solidFill>
                              <a:latin typeface="Cambria Math"/>
                            </a:rPr>
                            <m:t>𝒈</m:t>
                          </m:r>
                        </m:e>
                        <m:sup>
                          <m:sSub>
                            <m:sSubPr>
                              <m:ctrlPr>
                                <a:rPr lang="nl-BE" altLang="zh-CN" sz="2400" b="1" i="1" dirty="0" smtClean="0">
                                  <a:solidFill>
                                    <a:srgbClr val="FF0000"/>
                                  </a:solidFill>
                                  <a:latin typeface="Cambria Math"/>
                                </a:rPr>
                              </m:ctrlPr>
                            </m:sSubPr>
                            <m:e>
                              <m:r>
                                <a:rPr lang="en-US" altLang="zh-CN" sz="2400" b="1" i="1" dirty="0" smtClean="0">
                                  <a:solidFill>
                                    <a:srgbClr val="FF0000"/>
                                  </a:solidFill>
                                  <a:latin typeface="Cambria Math"/>
                                </a:rPr>
                                <m:t>𝒖</m:t>
                              </m:r>
                            </m:e>
                            <m:sub>
                              <m:r>
                                <a:rPr lang="en-US" altLang="zh-CN" sz="2400" b="1" i="1" dirty="0" smtClean="0">
                                  <a:solidFill>
                                    <a:srgbClr val="FF0000"/>
                                  </a:solidFill>
                                  <a:latin typeface="Cambria Math"/>
                                </a:rPr>
                                <m:t>𝟏</m:t>
                              </m:r>
                            </m:sub>
                          </m:sSub>
                        </m:sup>
                      </m:sSup>
                      <m:sSup>
                        <m:sSupPr>
                          <m:ctrlPr>
                            <a:rPr lang="nl-BE" altLang="zh-CN" sz="2400" b="1" i="1" dirty="0" smtClean="0">
                              <a:solidFill>
                                <a:srgbClr val="FF0000"/>
                              </a:solidFill>
                              <a:latin typeface="Cambria Math"/>
                            </a:rPr>
                          </m:ctrlPr>
                        </m:sSupPr>
                        <m:e>
                          <m:r>
                            <a:rPr lang="en-US" altLang="zh-CN" sz="2400" b="1" i="1" dirty="0" smtClean="0">
                              <a:solidFill>
                                <a:srgbClr val="FF0000"/>
                              </a:solidFill>
                              <a:latin typeface="Cambria Math"/>
                            </a:rPr>
                            <m:t>𝒚</m:t>
                          </m:r>
                        </m:e>
                        <m:sup>
                          <m:sSub>
                            <m:sSubPr>
                              <m:ctrlPr>
                                <a:rPr lang="nl-BE" altLang="zh-CN" sz="2400" b="1" i="1" dirty="0" smtClean="0">
                                  <a:solidFill>
                                    <a:srgbClr val="FF0000"/>
                                  </a:solidFill>
                                  <a:latin typeface="Cambria Math"/>
                                </a:rPr>
                              </m:ctrlPr>
                            </m:sSubPr>
                            <m:e>
                              <m:r>
                                <a:rPr lang="en-US" altLang="zh-CN" sz="2400" b="1" i="1" dirty="0" smtClean="0">
                                  <a:solidFill>
                                    <a:srgbClr val="FF0000"/>
                                  </a:solidFill>
                                  <a:latin typeface="Cambria Math"/>
                                </a:rPr>
                                <m:t>𝒖</m:t>
                              </m:r>
                            </m:e>
                            <m:sub>
                              <m:r>
                                <a:rPr lang="en-US" altLang="zh-CN" sz="2400" b="1" i="1" dirty="0" smtClean="0">
                                  <a:solidFill>
                                    <a:srgbClr val="FF0000"/>
                                  </a:solidFill>
                                  <a:latin typeface="Cambria Math"/>
                                </a:rPr>
                                <m:t>𝟐</m:t>
                              </m:r>
                            </m:sub>
                          </m:sSub>
                        </m:sup>
                      </m:sSup>
                      <m:r>
                        <a:rPr lang="nl-BE" altLang="zh-CN" sz="2400" b="1" i="1" dirty="0" smtClean="0">
                          <a:solidFill>
                            <a:srgbClr val="FF0000"/>
                          </a:solidFill>
                          <a:latin typeface="Cambria Math"/>
                        </a:rPr>
                        <m:t> </m:t>
                      </m:r>
                      <m:r>
                        <a:rPr lang="nl-BE" altLang="zh-CN" sz="2400" b="1" i="1" dirty="0" smtClean="0">
                          <a:solidFill>
                            <a:srgbClr val="FF0000"/>
                          </a:solidFill>
                          <a:latin typeface="Cambria Math"/>
                        </a:rPr>
                        <m:t>𝒎𝒐𝒅</m:t>
                      </m:r>
                      <m:r>
                        <a:rPr lang="nl-BE" altLang="zh-CN" sz="2400" b="1" i="1" dirty="0" smtClean="0">
                          <a:solidFill>
                            <a:srgbClr val="FF0000"/>
                          </a:solidFill>
                          <a:latin typeface="Cambria Math"/>
                        </a:rPr>
                        <m:t> </m:t>
                      </m:r>
                      <m:r>
                        <a:rPr lang="nl-BE" altLang="zh-CN" sz="2400" b="1" i="1" dirty="0" smtClean="0">
                          <a:solidFill>
                            <a:srgbClr val="FF0000"/>
                          </a:solidFill>
                          <a:latin typeface="Cambria Math"/>
                        </a:rPr>
                        <m:t>𝒑</m:t>
                      </m:r>
                      <m:r>
                        <a:rPr lang="nl-BE" altLang="zh-CN" sz="2400" b="1" i="1" dirty="0" smtClean="0">
                          <a:solidFill>
                            <a:srgbClr val="FF0000"/>
                          </a:solidFill>
                          <a:latin typeface="Cambria Math"/>
                        </a:rPr>
                        <m:t>) </m:t>
                      </m:r>
                      <m:r>
                        <a:rPr lang="nl-BE" altLang="zh-CN" sz="2400" b="1" i="1" dirty="0" smtClean="0">
                          <a:solidFill>
                            <a:srgbClr val="FF0000"/>
                          </a:solidFill>
                          <a:latin typeface="Cambria Math"/>
                        </a:rPr>
                        <m:t>𝒎𝒐𝒅</m:t>
                      </m:r>
                      <m:r>
                        <a:rPr lang="nl-BE" altLang="zh-CN" sz="2400" b="1" i="1" dirty="0" smtClean="0">
                          <a:solidFill>
                            <a:srgbClr val="FF0000"/>
                          </a:solidFill>
                          <a:latin typeface="Cambria Math"/>
                        </a:rPr>
                        <m:t> </m:t>
                      </m:r>
                      <m:r>
                        <a:rPr lang="nl-BE" altLang="zh-CN" sz="2400" b="1" i="1" dirty="0" smtClean="0">
                          <a:solidFill>
                            <a:srgbClr val="FF0000"/>
                          </a:solidFill>
                          <a:latin typeface="Cambria Math"/>
                        </a:rPr>
                        <m:t>𝒒</m:t>
                      </m:r>
                    </m:oMath>
                  </m:oMathPara>
                </a14:m>
                <a:endParaRPr lang="en-US" altLang="zh-CN" sz="2400" b="1" dirty="0" smtClean="0">
                  <a:solidFill>
                    <a:srgbClr val="FF0000"/>
                  </a:solidFill>
                </a:endParaRPr>
              </a:p>
              <a:p>
                <a:pPr algn="ctr">
                  <a:buNone/>
                </a:pPr>
                <a:endParaRPr lang="zh-CN" altLang="en-US" sz="2400" b="1" dirty="0" smtClean="0">
                  <a:solidFill>
                    <a:srgbClr val="FF0000"/>
                  </a:solidFill>
                </a:endParaRPr>
              </a:p>
              <a:p>
                <a:pPr marL="514350" indent="-514350">
                  <a:buFont typeface="+mj-lt"/>
                  <a:buAutoNum type="arabicPeriod" startAt="3"/>
                </a:pPr>
                <a:r>
                  <a:rPr lang="zh-CN" altLang="en-US" sz="2400" dirty="0" smtClean="0"/>
                  <a:t>若</a:t>
                </a:r>
                <a14:m>
                  <m:oMath xmlns:m="http://schemas.openxmlformats.org/officeDocument/2006/math">
                    <m:r>
                      <a:rPr lang="en-US" altLang="zh-CN" sz="2400" b="1" i="1" dirty="0" smtClean="0">
                        <a:solidFill>
                          <a:srgbClr val="692AA2"/>
                        </a:solidFill>
                        <a:latin typeface="Cambria Math"/>
                      </a:rPr>
                      <m:t>𝒗</m:t>
                    </m:r>
                    <m:r>
                      <a:rPr lang="zh-CN" altLang="en-US" sz="2400" b="1" i="1" dirty="0" smtClean="0">
                        <a:solidFill>
                          <a:srgbClr val="692AA2"/>
                        </a:solidFill>
                        <a:latin typeface="Cambria Math"/>
                      </a:rPr>
                      <m:t>＝</m:t>
                    </m:r>
                    <m:r>
                      <a:rPr lang="en-US" altLang="zh-CN" sz="2400" b="1" i="1" dirty="0" smtClean="0">
                        <a:solidFill>
                          <a:srgbClr val="692AA2"/>
                        </a:solidFill>
                        <a:latin typeface="Cambria Math"/>
                      </a:rPr>
                      <m:t>𝒓</m:t>
                    </m:r>
                  </m:oMath>
                </a14:m>
                <a:r>
                  <a:rPr lang="zh-CN" altLang="en-US" sz="2400" dirty="0" smtClean="0"/>
                  <a:t>，则签名为真，否则签名为假或数据被篡改</a:t>
                </a:r>
              </a:p>
              <a:p>
                <a:pPr marL="514350" indent="-514350">
                  <a:lnSpc>
                    <a:spcPct val="90000"/>
                  </a:lnSpc>
                  <a:buFont typeface="+mj-lt"/>
                  <a:buAutoNum type="arabicPeriod" startAt="3"/>
                </a:pPr>
                <a:endParaRPr lang="zh-CN" altLang="en-US" sz="3200" dirty="0" smtClean="0"/>
              </a:p>
              <a:p>
                <a:pPr marL="514350" indent="-514350">
                  <a:lnSpc>
                    <a:spcPct val="90000"/>
                  </a:lnSpc>
                  <a:buFont typeface="+mj-lt"/>
                  <a:buAutoNum type="arabicPeriod" startAt="3"/>
                </a:pPr>
                <a:endParaRPr lang="zh-CN" altLang="en-US" sz="3200"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905000"/>
                <a:ext cx="8229600" cy="4419600"/>
              </a:xfrm>
              <a:blipFill rotWithShape="1">
                <a:blip r:embed="rId2" cstate="print"/>
                <a:stretch>
                  <a:fillRect l="-963" t="-1517" r="-4815"/>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37</a:t>
            </a:fld>
            <a:endParaRPr lang="en-US" altLang="zh-C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772400" cy="563563"/>
          </a:xfrm>
        </p:spPr>
        <p:txBody>
          <a:bodyPr/>
          <a:lstStyle/>
          <a:p>
            <a:r>
              <a:rPr lang="zh-CN" altLang="en-US" dirty="0"/>
              <a:t>三</a:t>
            </a:r>
            <a:r>
              <a:rPr lang="zh-CN" altLang="en-US" dirty="0" smtClean="0"/>
              <a:t>种</a:t>
            </a:r>
            <a:r>
              <a:rPr lang="zh-CN" altLang="en-US" dirty="0"/>
              <a:t>基</a:t>
            </a:r>
            <a:r>
              <a:rPr lang="zh-CN" altLang="en-US" dirty="0" smtClean="0"/>
              <a:t>于</a:t>
            </a:r>
            <a:r>
              <a:rPr lang="en-US" altLang="zh-CN" dirty="0" smtClean="0"/>
              <a:t>DLP</a:t>
            </a:r>
            <a:r>
              <a:rPr lang="zh-CN" altLang="en-US" dirty="0" smtClean="0"/>
              <a:t>问题的签名算法的比较</a:t>
            </a:r>
            <a:endParaRPr lang="zh-CN" altLang="en-US" dirty="0"/>
          </a:p>
        </p:txBody>
      </p:sp>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38</a:t>
            </a:fld>
            <a:endParaRPr lang="en-US" altLang="zh-CN" dirty="0"/>
          </a:p>
        </p:txBody>
      </p:sp>
      <p:graphicFrame>
        <p:nvGraphicFramePr>
          <p:cNvPr id="7" name="Group 28"/>
          <p:cNvGraphicFramePr>
            <a:graphicFrameLocks noGrp="1"/>
          </p:cNvGraphicFramePr>
          <p:nvPr>
            <p:extLst>
              <p:ext uri="{D42A27DB-BD31-4B8C-83A1-F6EECF244321}">
                <p14:modId xmlns:p14="http://schemas.microsoft.com/office/powerpoint/2010/main" val="2071462703"/>
              </p:ext>
            </p:extLst>
          </p:nvPr>
        </p:nvGraphicFramePr>
        <p:xfrm>
          <a:off x="381000" y="1828800"/>
          <a:ext cx="8458200" cy="2180372"/>
        </p:xfrm>
        <a:graphic>
          <a:graphicData uri="http://schemas.openxmlformats.org/drawingml/2006/table">
            <a:tbl>
              <a:tblPr/>
              <a:tblGrid>
                <a:gridCol w="1447800">
                  <a:extLst>
                    <a:ext uri="{9D8B030D-6E8A-4147-A177-3AD203B41FA5}">
                      <a16:colId xmlns:a16="http://schemas.microsoft.com/office/drawing/2014/main" xmlns="" val="3589067149"/>
                    </a:ext>
                  </a:extLst>
                </a:gridCol>
                <a:gridCol w="2667000">
                  <a:extLst>
                    <a:ext uri="{9D8B030D-6E8A-4147-A177-3AD203B41FA5}">
                      <a16:colId xmlns:a16="http://schemas.microsoft.com/office/drawing/2014/main" xmlns="" val="1001381577"/>
                    </a:ext>
                  </a:extLst>
                </a:gridCol>
                <a:gridCol w="2286000">
                  <a:extLst>
                    <a:ext uri="{9D8B030D-6E8A-4147-A177-3AD203B41FA5}">
                      <a16:colId xmlns:a16="http://schemas.microsoft.com/office/drawing/2014/main" xmlns="" val="347945116"/>
                    </a:ext>
                  </a:extLst>
                </a:gridCol>
                <a:gridCol w="2057400">
                  <a:extLst>
                    <a:ext uri="{9D8B030D-6E8A-4147-A177-3AD203B41FA5}">
                      <a16:colId xmlns:a16="http://schemas.microsoft.com/office/drawing/2014/main" xmlns="" val="491457805"/>
                    </a:ext>
                  </a:extLst>
                </a:gridCol>
              </a:tblGrid>
              <a:tr h="518259">
                <a:tc>
                  <a:txBody>
                    <a:bodyPr/>
                    <a:lstStyle>
                      <a:lvl1pPr>
                        <a:lnSpc>
                          <a:spcPct val="130000"/>
                        </a:lnSpc>
                        <a:spcBef>
                          <a:spcPct val="20000"/>
                        </a:spcBef>
                        <a:buClr>
                          <a:schemeClr val="hlink"/>
                        </a:buClr>
                        <a:buSzPct val="7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20000"/>
                        </a:spcBef>
                        <a:buClr>
                          <a:srgbClr val="4B4B4B"/>
                        </a:buClr>
                        <a:defRPr b="1">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spcBef>
                          <a:spcPct val="20000"/>
                        </a:spcBef>
                        <a:buClr>
                          <a:srgbClr val="4B4B4B"/>
                        </a:buClr>
                        <a:defRPr sz="16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20000"/>
                        </a:spcBef>
                        <a:buClr>
                          <a:srgbClr val="4B4B4B"/>
                        </a:buClr>
                        <a:defRPr sz="14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20000"/>
                        </a:spcBef>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签名体制</a:t>
                      </a:r>
                      <a:endParaRPr kumimoji="0" lang="zh-CN" altLang="en-US" sz="2400" b="1" i="0" u="none" strike="noStrike" cap="none" normalizeH="0" baseline="0" dirty="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hlink"/>
                        </a:buClr>
                        <a:buSzPct val="7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20000"/>
                        </a:spcBef>
                        <a:buClr>
                          <a:srgbClr val="4B4B4B"/>
                        </a:buClr>
                        <a:defRPr b="1">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spcBef>
                          <a:spcPct val="20000"/>
                        </a:spcBef>
                        <a:buClr>
                          <a:srgbClr val="4B4B4B"/>
                        </a:buClr>
                        <a:defRPr sz="16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20000"/>
                        </a:spcBef>
                        <a:buClr>
                          <a:srgbClr val="4B4B4B"/>
                        </a:buClr>
                        <a:defRPr sz="14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20000"/>
                        </a:spcBef>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签名</a:t>
                      </a:r>
                      <a:endParaRPr kumimoji="0" lang="zh-CN" altLang="en-US" sz="2400" b="1" i="0" u="none" strike="noStrike" cap="none" normalizeH="0" baseline="0" dirty="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hlink"/>
                        </a:buClr>
                        <a:buSzPct val="7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20000"/>
                        </a:spcBef>
                        <a:buClr>
                          <a:srgbClr val="4B4B4B"/>
                        </a:buClr>
                        <a:defRPr b="1">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spcBef>
                          <a:spcPct val="20000"/>
                        </a:spcBef>
                        <a:buClr>
                          <a:srgbClr val="4B4B4B"/>
                        </a:buClr>
                        <a:defRPr sz="16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20000"/>
                        </a:spcBef>
                        <a:buClr>
                          <a:srgbClr val="4B4B4B"/>
                        </a:buClr>
                        <a:defRPr sz="14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20000"/>
                        </a:spcBef>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验证</a:t>
                      </a:r>
                      <a:endParaRPr kumimoji="0" lang="zh-CN" altLang="en-US" sz="2400" b="1" i="0" u="none" strike="noStrike" cap="none" normalizeH="0" baseline="0" dirty="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hlink"/>
                        </a:buClr>
                        <a:buSzPct val="7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20000"/>
                        </a:spcBef>
                        <a:buClr>
                          <a:srgbClr val="4B4B4B"/>
                        </a:buClr>
                        <a:defRPr b="1">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spcBef>
                          <a:spcPct val="20000"/>
                        </a:spcBef>
                        <a:buClr>
                          <a:srgbClr val="4B4B4B"/>
                        </a:buClr>
                        <a:defRPr sz="16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20000"/>
                        </a:spcBef>
                        <a:buClr>
                          <a:srgbClr val="4B4B4B"/>
                        </a:buClr>
                        <a:defRPr sz="14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20000"/>
                        </a:spcBef>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签名长度</a:t>
                      </a:r>
                      <a:endParaRPr kumimoji="0" lang="zh-CN" altLang="en-US" sz="2400" b="1" i="0" u="none" strike="noStrike" cap="none" normalizeH="0" baseline="0" dirty="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516126304"/>
                  </a:ext>
                </a:extLst>
              </a:tr>
              <a:tr h="625595">
                <a:tc>
                  <a:txBody>
                    <a:bodyPr/>
                    <a:lstStyle>
                      <a:lvl1pPr>
                        <a:lnSpc>
                          <a:spcPct val="130000"/>
                        </a:lnSpc>
                        <a:spcBef>
                          <a:spcPct val="20000"/>
                        </a:spcBef>
                        <a:buClr>
                          <a:schemeClr val="hlink"/>
                        </a:buClr>
                        <a:buSzPct val="7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20000"/>
                        </a:spcBef>
                        <a:buClr>
                          <a:srgbClr val="4B4B4B"/>
                        </a:buClr>
                        <a:defRPr b="1">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spcBef>
                          <a:spcPct val="20000"/>
                        </a:spcBef>
                        <a:buClr>
                          <a:srgbClr val="4B4B4B"/>
                        </a:buClr>
                        <a:defRPr sz="16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20000"/>
                        </a:spcBef>
                        <a:buClr>
                          <a:srgbClr val="4B4B4B"/>
                        </a:buClr>
                        <a:defRPr sz="14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20000"/>
                        </a:spcBef>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Elgmal</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hlink"/>
                        </a:buClr>
                        <a:buSzPct val="7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20000"/>
                        </a:spcBef>
                        <a:buClr>
                          <a:srgbClr val="4B4B4B"/>
                        </a:buClr>
                        <a:defRPr b="1">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spcBef>
                          <a:spcPct val="20000"/>
                        </a:spcBef>
                        <a:buClr>
                          <a:srgbClr val="4B4B4B"/>
                        </a:buClr>
                        <a:defRPr sz="16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20000"/>
                        </a:spcBef>
                        <a:buClr>
                          <a:srgbClr val="4B4B4B"/>
                        </a:buClr>
                        <a:defRPr sz="14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20000"/>
                        </a:spcBef>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T</a:t>
                      </a:r>
                      <a:r>
                        <a:rPr kumimoji="0" lang="en-US" altLang="zh-CN" sz="2800" b="0"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800" b="0"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+2T</a:t>
                      </a:r>
                      <a:r>
                        <a:rPr kumimoji="0" lang="en-US" altLang="zh-CN" sz="2800" b="0"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hlink"/>
                        </a:buClr>
                        <a:buSzPct val="7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20000"/>
                        </a:spcBef>
                        <a:buClr>
                          <a:srgbClr val="4B4B4B"/>
                        </a:buClr>
                        <a:defRPr b="1">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spcBef>
                          <a:spcPct val="20000"/>
                        </a:spcBef>
                        <a:buClr>
                          <a:srgbClr val="4B4B4B"/>
                        </a:buClr>
                        <a:defRPr sz="16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20000"/>
                        </a:spcBef>
                        <a:buClr>
                          <a:srgbClr val="4B4B4B"/>
                        </a:buClr>
                        <a:defRPr sz="14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20000"/>
                        </a:spcBef>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3T</a:t>
                      </a:r>
                      <a:r>
                        <a:rPr kumimoji="0" lang="en-US" altLang="zh-CN" sz="2800" b="0"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800" b="0"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800" b="0"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M</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hlink"/>
                        </a:buClr>
                        <a:buSzPct val="7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20000"/>
                        </a:spcBef>
                        <a:buClr>
                          <a:srgbClr val="4B4B4B"/>
                        </a:buClr>
                        <a:defRPr b="1">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spcBef>
                          <a:spcPct val="20000"/>
                        </a:spcBef>
                        <a:buClr>
                          <a:srgbClr val="4B4B4B"/>
                        </a:buClr>
                        <a:defRPr sz="16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20000"/>
                        </a:spcBef>
                        <a:buClr>
                          <a:srgbClr val="4B4B4B"/>
                        </a:buClr>
                        <a:defRPr sz="14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20000"/>
                        </a:spcBef>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a:t>
                      </a: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79029529"/>
                  </a:ext>
                </a:extLst>
              </a:tr>
              <a:tr h="518259">
                <a:tc>
                  <a:txBody>
                    <a:bodyPr/>
                    <a:lstStyle>
                      <a:lvl1pPr>
                        <a:lnSpc>
                          <a:spcPct val="130000"/>
                        </a:lnSpc>
                        <a:spcBef>
                          <a:spcPct val="20000"/>
                        </a:spcBef>
                        <a:buClr>
                          <a:schemeClr val="hlink"/>
                        </a:buClr>
                        <a:buSzPct val="7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20000"/>
                        </a:spcBef>
                        <a:buClr>
                          <a:srgbClr val="4B4B4B"/>
                        </a:buClr>
                        <a:defRPr b="1">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spcBef>
                          <a:spcPct val="20000"/>
                        </a:spcBef>
                        <a:buClr>
                          <a:srgbClr val="4B4B4B"/>
                        </a:buClr>
                        <a:defRPr sz="16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20000"/>
                        </a:spcBef>
                        <a:buClr>
                          <a:srgbClr val="4B4B4B"/>
                        </a:buClr>
                        <a:defRPr sz="14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20000"/>
                        </a:spcBef>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err="1"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Schnorr</a:t>
                      </a:r>
                      <a:endParaRPr kumimoji="0" lang="en-US" altLang="zh-CN" sz="2800" b="0" i="0" u="none" strike="noStrike" cap="none" normalizeH="0" baseline="0" dirty="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hlink"/>
                        </a:buClr>
                        <a:buSzPct val="7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20000"/>
                        </a:spcBef>
                        <a:buClr>
                          <a:srgbClr val="4B4B4B"/>
                        </a:buClr>
                        <a:defRPr b="1">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spcBef>
                          <a:spcPct val="20000"/>
                        </a:spcBef>
                        <a:buClr>
                          <a:srgbClr val="4B4B4B"/>
                        </a:buClr>
                        <a:defRPr sz="16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20000"/>
                        </a:spcBef>
                        <a:buClr>
                          <a:srgbClr val="4B4B4B"/>
                        </a:buClr>
                        <a:defRPr sz="14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20000"/>
                        </a:spcBef>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T</a:t>
                      </a:r>
                      <a:r>
                        <a:rPr kumimoji="0" lang="en-US" altLang="zh-CN" sz="2800" b="0" i="0" u="none" strike="noStrike" cap="none" normalizeH="0" baseline="-2500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800" b="0"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800" b="0" i="0" u="none" strike="noStrike" cap="none" normalizeH="0" baseline="-2500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800" b="0"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800" b="0" i="0" u="none" strike="noStrike" cap="none" normalizeH="0" baseline="-2500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M</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hlink"/>
                        </a:buClr>
                        <a:buSzPct val="7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20000"/>
                        </a:spcBef>
                        <a:buClr>
                          <a:srgbClr val="4B4B4B"/>
                        </a:buClr>
                        <a:defRPr b="1">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spcBef>
                          <a:spcPct val="20000"/>
                        </a:spcBef>
                        <a:buClr>
                          <a:srgbClr val="4B4B4B"/>
                        </a:buClr>
                        <a:defRPr sz="16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20000"/>
                        </a:spcBef>
                        <a:buClr>
                          <a:srgbClr val="4B4B4B"/>
                        </a:buClr>
                        <a:defRPr sz="14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20000"/>
                        </a:spcBef>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2T</a:t>
                      </a:r>
                      <a:r>
                        <a:rPr kumimoji="0" lang="en-US" altLang="zh-CN" sz="2800" b="0" i="0" u="none" strike="noStrike" cap="none" normalizeH="0" baseline="-2500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800" b="0"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800" b="0" i="0" u="none" strike="noStrike" cap="none" normalizeH="0" baseline="-2500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800" b="0"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800" b="0" i="0" u="none" strike="noStrike" cap="none" normalizeH="0" baseline="-2500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M</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hlink"/>
                        </a:buClr>
                        <a:buSzPct val="7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20000"/>
                        </a:spcBef>
                        <a:buClr>
                          <a:srgbClr val="4B4B4B"/>
                        </a:buClr>
                        <a:defRPr b="1">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spcBef>
                          <a:spcPct val="20000"/>
                        </a:spcBef>
                        <a:buClr>
                          <a:srgbClr val="4B4B4B"/>
                        </a:buClr>
                        <a:defRPr sz="16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20000"/>
                        </a:spcBef>
                        <a:buClr>
                          <a:srgbClr val="4B4B4B"/>
                        </a:buClr>
                        <a:defRPr sz="14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20000"/>
                        </a:spcBef>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8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q</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8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h</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8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m</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889130852"/>
                  </a:ext>
                </a:extLst>
              </a:tr>
              <a:tr h="51825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kern="1200"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DSA</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hlink"/>
                        </a:buClr>
                        <a:buSzPct val="7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20000"/>
                        </a:spcBef>
                        <a:buClr>
                          <a:srgbClr val="4B4B4B"/>
                        </a:buClr>
                        <a:defRPr b="1">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spcBef>
                          <a:spcPct val="20000"/>
                        </a:spcBef>
                        <a:buClr>
                          <a:srgbClr val="4B4B4B"/>
                        </a:buClr>
                        <a:defRPr sz="16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20000"/>
                        </a:spcBef>
                        <a:buClr>
                          <a:srgbClr val="4B4B4B"/>
                        </a:buClr>
                        <a:defRPr sz="14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20000"/>
                        </a:spcBef>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T</a:t>
                      </a:r>
                      <a:r>
                        <a:rPr kumimoji="0" lang="en-US" altLang="zh-CN" sz="2400" b="0" i="0" u="none" strike="noStrike" cap="none" normalizeH="0" baseline="-2500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400" b="0"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400" b="0" i="0" u="none" strike="noStrike" cap="none" normalizeH="0" baseline="-2500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400" b="0"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+2T</a:t>
                      </a:r>
                      <a:r>
                        <a:rPr kumimoji="0" lang="en-US" altLang="zh-CN" sz="2400" b="0" i="0" u="none" strike="noStrike" cap="none" normalizeH="0" baseline="-2500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0"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400" b="0" i="0" u="none" strike="noStrike" cap="none" normalizeH="0" baseline="-2500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I</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hlink"/>
                        </a:buClr>
                        <a:buSzPct val="7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20000"/>
                        </a:spcBef>
                        <a:buClr>
                          <a:srgbClr val="4B4B4B"/>
                        </a:buClr>
                        <a:defRPr b="1">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spcBef>
                          <a:spcPct val="20000"/>
                        </a:spcBef>
                        <a:buClr>
                          <a:srgbClr val="4B4B4B"/>
                        </a:buClr>
                        <a:defRPr sz="16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20000"/>
                        </a:spcBef>
                        <a:buClr>
                          <a:srgbClr val="4B4B4B"/>
                        </a:buClr>
                        <a:defRPr sz="14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20000"/>
                        </a:spcBef>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2T</a:t>
                      </a:r>
                      <a:r>
                        <a:rPr kumimoji="0" lang="en-US" altLang="zh-CN" sz="2400" b="0" i="0" u="none" strike="noStrike" cap="none" normalizeH="0" baseline="-2500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400" b="0"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400" b="0" i="0" u="none" strike="noStrike" cap="none" normalizeH="0" baseline="-2500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400" b="0"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+3T</a:t>
                      </a:r>
                      <a:r>
                        <a:rPr kumimoji="0" lang="en-US" altLang="zh-CN" sz="2400" b="0" i="0" u="none" strike="noStrike" cap="none" normalizeH="0" baseline="-2500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0"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400" b="0" i="0" u="none" strike="noStrike" cap="none" normalizeH="0" baseline="-2500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I</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hlink"/>
                        </a:buClr>
                        <a:buSzPct val="7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20000"/>
                        </a:spcBef>
                        <a:buClr>
                          <a:srgbClr val="4B4B4B"/>
                        </a:buClr>
                        <a:defRPr b="1">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spcBef>
                          <a:spcPct val="20000"/>
                        </a:spcBef>
                        <a:buClr>
                          <a:srgbClr val="4B4B4B"/>
                        </a:buClr>
                        <a:defRPr sz="16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20000"/>
                        </a:spcBef>
                        <a:buClr>
                          <a:srgbClr val="4B4B4B"/>
                        </a:buClr>
                        <a:defRPr sz="14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20000"/>
                        </a:spcBef>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q</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874581841"/>
                  </a:ext>
                </a:extLst>
              </a:tr>
            </a:tbl>
          </a:graphicData>
        </a:graphic>
      </p:graphicFrame>
      <p:sp>
        <p:nvSpPr>
          <p:cNvPr id="8" name="Rectangle 26"/>
          <p:cNvSpPr>
            <a:spLocks noChangeArrowheads="1"/>
          </p:cNvSpPr>
          <p:nvPr/>
        </p:nvSpPr>
        <p:spPr bwMode="auto">
          <a:xfrm>
            <a:off x="408562" y="4160480"/>
            <a:ext cx="746760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lnSpc>
                <a:spcPct val="125000"/>
              </a:lnSpc>
              <a:defRPr/>
            </a:pPr>
            <a:r>
              <a:rPr lang="en-US" altLang="zh-CN" sz="2400" b="1" dirty="0">
                <a:effectLst>
                  <a:outerShdw blurRad="38100" dist="38100" dir="2700000" algn="tl">
                    <a:srgbClr val="C0C0C0"/>
                  </a:outerShdw>
                </a:effectLst>
              </a:rPr>
              <a:t>T</a:t>
            </a:r>
            <a:r>
              <a:rPr lang="en-US" altLang="zh-CN" sz="2400" b="1" baseline="-25000" dirty="0">
                <a:effectLst>
                  <a:outerShdw blurRad="38100" dist="38100" dir="2700000" algn="tl">
                    <a:srgbClr val="C0C0C0"/>
                  </a:outerShdw>
                </a:effectLst>
              </a:rPr>
              <a:t>E</a:t>
            </a:r>
            <a:r>
              <a:rPr lang="en-US" altLang="zh-CN" sz="2400" b="1" dirty="0">
                <a:effectLst>
                  <a:outerShdw blurRad="38100" dist="38100" dir="2700000" algn="tl">
                    <a:srgbClr val="C0C0C0"/>
                  </a:outerShdw>
                </a:effectLst>
              </a:rPr>
              <a:t> </a:t>
            </a:r>
            <a:r>
              <a:rPr lang="zh-CN" altLang="en-US" sz="2400" b="1" dirty="0">
                <a:solidFill>
                  <a:srgbClr val="0000FF"/>
                </a:solidFill>
                <a:effectLst>
                  <a:outerShdw blurRad="38100" dist="38100" dir="2700000" algn="tl">
                    <a:srgbClr val="C0C0C0"/>
                  </a:outerShdw>
                </a:effectLst>
              </a:rPr>
              <a:t>：幂运算的计算量</a:t>
            </a:r>
          </a:p>
          <a:p>
            <a:pPr eaLnBrk="1" hangingPunct="1">
              <a:lnSpc>
                <a:spcPct val="125000"/>
              </a:lnSpc>
              <a:defRPr/>
            </a:pPr>
            <a:r>
              <a:rPr lang="en-US" altLang="zh-CN" sz="2400" b="1" dirty="0">
                <a:effectLst>
                  <a:outerShdw blurRad="38100" dist="38100" dir="2700000" algn="tl">
                    <a:srgbClr val="C0C0C0"/>
                  </a:outerShdw>
                </a:effectLst>
              </a:rPr>
              <a:t>T</a:t>
            </a:r>
            <a:r>
              <a:rPr lang="en-US" altLang="zh-CN" sz="2400" b="1" baseline="-25000" dirty="0">
                <a:effectLst>
                  <a:outerShdw blurRad="38100" dist="38100" dir="2700000" algn="tl">
                    <a:srgbClr val="C0C0C0"/>
                  </a:outerShdw>
                </a:effectLst>
              </a:rPr>
              <a:t>H</a:t>
            </a:r>
            <a:r>
              <a:rPr lang="zh-CN" altLang="en-US" sz="2400" b="1" dirty="0">
                <a:solidFill>
                  <a:srgbClr val="0000FF"/>
                </a:solidFill>
                <a:effectLst>
                  <a:outerShdw blurRad="38100" dist="38100" dir="2700000" algn="tl">
                    <a:srgbClr val="C0C0C0"/>
                  </a:outerShdw>
                </a:effectLst>
              </a:rPr>
              <a:t>：哈希计算的计算量</a:t>
            </a:r>
          </a:p>
          <a:p>
            <a:pPr eaLnBrk="1" hangingPunct="1">
              <a:lnSpc>
                <a:spcPct val="125000"/>
              </a:lnSpc>
              <a:defRPr/>
            </a:pPr>
            <a:r>
              <a:rPr lang="en-US" altLang="zh-CN" sz="2400" b="1" dirty="0">
                <a:effectLst>
                  <a:outerShdw blurRad="38100" dist="38100" dir="2700000" algn="tl">
                    <a:srgbClr val="C0C0C0"/>
                  </a:outerShdw>
                </a:effectLst>
              </a:rPr>
              <a:t>T</a:t>
            </a:r>
            <a:r>
              <a:rPr lang="en-US" altLang="zh-CN" sz="2400" b="1" baseline="-25000" dirty="0">
                <a:effectLst>
                  <a:outerShdw blurRad="38100" dist="38100" dir="2700000" algn="tl">
                    <a:srgbClr val="C0C0C0"/>
                  </a:outerShdw>
                </a:effectLst>
              </a:rPr>
              <a:t>M</a:t>
            </a:r>
            <a:r>
              <a:rPr lang="zh-CN" altLang="en-US" sz="2400" b="1" dirty="0">
                <a:solidFill>
                  <a:srgbClr val="0000FF"/>
                </a:solidFill>
                <a:effectLst>
                  <a:outerShdw blurRad="38100" dist="38100" dir="2700000" algn="tl">
                    <a:srgbClr val="C0C0C0"/>
                  </a:outerShdw>
                </a:effectLst>
              </a:rPr>
              <a:t>：乘积运算的计算</a:t>
            </a:r>
            <a:r>
              <a:rPr lang="zh-CN" altLang="en-US" sz="2400" b="1" dirty="0" smtClean="0">
                <a:solidFill>
                  <a:srgbClr val="0000FF"/>
                </a:solidFill>
                <a:effectLst>
                  <a:outerShdw blurRad="38100" dist="38100" dir="2700000" algn="tl">
                    <a:srgbClr val="C0C0C0"/>
                  </a:outerShdw>
                </a:effectLst>
              </a:rPr>
              <a:t>量</a:t>
            </a:r>
            <a:endParaRPr lang="en-US" altLang="zh-CN" sz="2400" b="1" dirty="0" smtClean="0">
              <a:solidFill>
                <a:srgbClr val="0000FF"/>
              </a:solidFill>
              <a:effectLst>
                <a:outerShdw blurRad="38100" dist="38100" dir="2700000" algn="tl">
                  <a:srgbClr val="C0C0C0"/>
                </a:outerShdw>
              </a:effectLst>
            </a:endParaRPr>
          </a:p>
          <a:p>
            <a:pPr>
              <a:lnSpc>
                <a:spcPct val="125000"/>
              </a:lnSpc>
              <a:defRPr/>
            </a:pPr>
            <a:r>
              <a:rPr lang="en-US" altLang="zh-CN" sz="2400" b="1" dirty="0" smtClean="0">
                <a:effectLst>
                  <a:outerShdw blurRad="38100" dist="38100" dir="2700000" algn="tl">
                    <a:srgbClr val="C0C0C0"/>
                  </a:outerShdw>
                </a:effectLst>
              </a:rPr>
              <a:t>T</a:t>
            </a:r>
            <a:r>
              <a:rPr lang="en-US" altLang="zh-CN" sz="2400" b="1" baseline="-25000" dirty="0" smtClean="0">
                <a:effectLst>
                  <a:outerShdw blurRad="38100" dist="38100" dir="2700000" algn="tl">
                    <a:srgbClr val="C0C0C0"/>
                  </a:outerShdw>
                </a:effectLst>
              </a:rPr>
              <a:t>I</a:t>
            </a:r>
            <a:r>
              <a:rPr lang="zh-CN" altLang="en-US" sz="2400" b="1" dirty="0" smtClean="0">
                <a:solidFill>
                  <a:srgbClr val="0000FF"/>
                </a:solidFill>
                <a:effectLst>
                  <a:outerShdw blurRad="38100" dist="38100" dir="2700000" algn="tl">
                    <a:srgbClr val="C0C0C0"/>
                  </a:outerShdw>
                </a:effectLst>
              </a:rPr>
              <a:t>：逆运算</a:t>
            </a:r>
            <a:r>
              <a:rPr lang="zh-CN" altLang="en-US" sz="2400" b="1" dirty="0">
                <a:solidFill>
                  <a:srgbClr val="0000FF"/>
                </a:solidFill>
                <a:effectLst>
                  <a:outerShdw blurRad="38100" dist="38100" dir="2700000" algn="tl">
                    <a:srgbClr val="C0C0C0"/>
                  </a:outerShdw>
                </a:effectLst>
              </a:rPr>
              <a:t>的计算</a:t>
            </a:r>
            <a:r>
              <a:rPr lang="zh-CN" altLang="en-US" sz="2400" b="1" dirty="0" smtClean="0">
                <a:solidFill>
                  <a:srgbClr val="0000FF"/>
                </a:solidFill>
                <a:effectLst>
                  <a:outerShdw blurRad="38100" dist="38100" dir="2700000" algn="tl">
                    <a:srgbClr val="C0C0C0"/>
                  </a:outerShdw>
                </a:effectLst>
              </a:rPr>
              <a:t>量</a:t>
            </a:r>
            <a:endParaRPr lang="zh-CN" altLang="en-US" sz="2400" b="1" dirty="0">
              <a:solidFill>
                <a:srgbClr val="0000FF"/>
              </a:solidFill>
              <a:effectLst>
                <a:outerShdw blurRad="38100" dist="38100" dir="2700000" algn="tl">
                  <a:srgbClr val="C0C0C0"/>
                </a:outerShdw>
              </a:effectLst>
            </a:endParaRPr>
          </a:p>
          <a:p>
            <a:pPr eaLnBrk="1" hangingPunct="1">
              <a:lnSpc>
                <a:spcPct val="125000"/>
              </a:lnSpc>
              <a:defRPr/>
            </a:pPr>
            <a:r>
              <a:rPr lang="zh-CN" altLang="en-US" sz="2400" b="1" dirty="0">
                <a:solidFill>
                  <a:srgbClr val="FF0000"/>
                </a:solidFill>
                <a:effectLst>
                  <a:outerShdw blurRad="38100" dist="38100" dir="2700000" algn="tl">
                    <a:srgbClr val="C0C0C0"/>
                  </a:outerShdw>
                </a:effectLst>
              </a:rPr>
              <a:t>其余的运算与上述三种运算相比可忽略不计</a:t>
            </a:r>
          </a:p>
        </p:txBody>
      </p:sp>
    </p:spTree>
    <p:extLst>
      <p:ext uri="{BB962C8B-B14F-4D97-AF65-F5344CB8AC3E}">
        <p14:creationId xmlns:p14="http://schemas.microsoft.com/office/powerpoint/2010/main" val="24767790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ECDSA</a:t>
            </a:r>
            <a:r>
              <a:rPr lang="zh-CN" altLang="en-US" dirty="0" smtClean="0"/>
              <a:t>签名算法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905000"/>
                <a:ext cx="8229600" cy="4419600"/>
              </a:xfrm>
            </p:spPr>
            <p:txBody>
              <a:bodyPr/>
              <a:lstStyle/>
              <a:p>
                <a:pPr>
                  <a:lnSpc>
                    <a:spcPct val="90000"/>
                  </a:lnSpc>
                  <a:buNone/>
                </a:pPr>
                <a:r>
                  <a:rPr lang="zh-CN" altLang="en-US" b="1" dirty="0" smtClean="0">
                    <a:solidFill>
                      <a:srgbClr val="FF0000"/>
                    </a:solidFill>
                  </a:rPr>
                  <a:t>签名过程：</a:t>
                </a:r>
                <a:r>
                  <a:rPr lang="zh-CN" altLang="en-US" dirty="0" smtClean="0"/>
                  <a:t>消息</a:t>
                </a:r>
                <a14:m>
                  <m:oMath xmlns:m="http://schemas.openxmlformats.org/officeDocument/2006/math">
                    <m:r>
                      <a:rPr lang="en-US" altLang="zh-CN" i="1" dirty="0" smtClean="0">
                        <a:latin typeface="Cambria Math"/>
                      </a:rPr>
                      <m:t>𝑚</m:t>
                    </m:r>
                  </m:oMath>
                </a14:m>
                <a:r>
                  <a:rPr lang="zh-CN" altLang="en-US" dirty="0" smtClean="0"/>
                  <a:t>，全局参数</a:t>
                </a:r>
                <a14:m>
                  <m:oMath xmlns:m="http://schemas.openxmlformats.org/officeDocument/2006/math">
                    <m:r>
                      <a:rPr lang="en-US" altLang="zh-CN" i="1" dirty="0" smtClean="0">
                        <a:latin typeface="Cambria Math"/>
                      </a:rPr>
                      <m:t>𝐷</m:t>
                    </m:r>
                    <m:r>
                      <a:rPr lang="zh-CN" altLang="en-US" i="1" dirty="0" smtClean="0">
                        <a:latin typeface="Cambria Math"/>
                      </a:rPr>
                      <m:t>＝</m:t>
                    </m:r>
                    <m:r>
                      <a:rPr lang="en-US" altLang="zh-CN" i="1" dirty="0" smtClean="0">
                        <a:latin typeface="Cambria Math"/>
                      </a:rPr>
                      <m:t>(</m:t>
                    </m:r>
                    <m:r>
                      <a:rPr lang="en-US" altLang="zh-CN" i="1" dirty="0" smtClean="0">
                        <a:latin typeface="Cambria Math"/>
                      </a:rPr>
                      <m:t>𝑞</m:t>
                    </m:r>
                    <m:r>
                      <a:rPr lang="en-US" altLang="zh-CN" i="1" dirty="0" smtClean="0">
                        <a:latin typeface="Cambria Math"/>
                      </a:rPr>
                      <m:t>, </m:t>
                    </m:r>
                    <m:r>
                      <a:rPr lang="en-US" altLang="zh-CN" i="1" dirty="0" smtClean="0">
                        <a:latin typeface="Cambria Math"/>
                      </a:rPr>
                      <m:t>𝑎</m:t>
                    </m:r>
                    <m:r>
                      <a:rPr lang="en-US" altLang="zh-CN" i="1" dirty="0" smtClean="0">
                        <a:latin typeface="Cambria Math"/>
                      </a:rPr>
                      <m:t>, </m:t>
                    </m:r>
                    <m:r>
                      <a:rPr lang="en-US" altLang="zh-CN" i="1" dirty="0" smtClean="0">
                        <a:latin typeface="Cambria Math"/>
                      </a:rPr>
                      <m:t>𝑏</m:t>
                    </m:r>
                    <m:r>
                      <a:rPr lang="en-US" altLang="zh-CN" i="1" dirty="0" smtClean="0">
                        <a:latin typeface="Cambria Math"/>
                      </a:rPr>
                      <m:t>, </m:t>
                    </m:r>
                    <m:r>
                      <a:rPr lang="en-US" altLang="zh-CN" i="1" dirty="0" smtClean="0">
                        <a:latin typeface="Cambria Math"/>
                      </a:rPr>
                      <m:t>𝐺</m:t>
                    </m:r>
                    <m:r>
                      <a:rPr lang="en-US" altLang="zh-CN" i="1" dirty="0" smtClean="0">
                        <a:latin typeface="Cambria Math"/>
                      </a:rPr>
                      <m:t>, </m:t>
                    </m:r>
                    <m:r>
                      <a:rPr lang="en-US" altLang="zh-CN" i="1" dirty="0" smtClean="0">
                        <a:latin typeface="Cambria Math"/>
                      </a:rPr>
                      <m:t>𝑛</m:t>
                    </m:r>
                    <m:r>
                      <a:rPr lang="en-US" altLang="zh-CN" i="1" dirty="0" smtClean="0">
                        <a:latin typeface="Cambria Math"/>
                      </a:rPr>
                      <m:t>, </m:t>
                    </m:r>
                    <m:r>
                      <a:rPr lang="en-US" altLang="zh-CN" i="1" dirty="0" smtClean="0">
                        <a:latin typeface="Cambria Math"/>
                      </a:rPr>
                      <m:t>h</m:t>
                    </m:r>
                    <m:r>
                      <a:rPr lang="en-US" altLang="zh-CN" i="1" dirty="0" smtClean="0">
                        <a:latin typeface="Cambria Math"/>
                      </a:rPr>
                      <m:t>)</m:t>
                    </m:r>
                  </m:oMath>
                </a14:m>
                <a:r>
                  <a:rPr lang="zh-CN" altLang="en-US" dirty="0" smtClean="0"/>
                  <a:t>，签名者的</a:t>
                </a:r>
                <a:r>
                  <a:rPr lang="zh-CN" altLang="en-US" dirty="0" smtClean="0">
                    <a:solidFill>
                      <a:srgbClr val="FF00FF"/>
                    </a:solidFill>
                  </a:rPr>
                  <a:t>公私钥对</a:t>
                </a:r>
                <a14:m>
                  <m:oMath xmlns:m="http://schemas.openxmlformats.org/officeDocument/2006/math">
                    <m:r>
                      <a:rPr lang="en-US" altLang="zh-CN" i="1" dirty="0" smtClean="0">
                        <a:solidFill>
                          <a:srgbClr val="FF00FF"/>
                        </a:solidFill>
                        <a:latin typeface="Cambria Math"/>
                      </a:rPr>
                      <m:t>(</m:t>
                    </m:r>
                    <m:r>
                      <a:rPr lang="en-US" altLang="zh-CN" i="1" dirty="0" smtClean="0">
                        <a:solidFill>
                          <a:srgbClr val="FF00FF"/>
                        </a:solidFill>
                        <a:latin typeface="Cambria Math"/>
                      </a:rPr>
                      <m:t>𝑄</m:t>
                    </m:r>
                    <m:r>
                      <a:rPr lang="en-US" altLang="zh-CN" i="1" dirty="0" smtClean="0">
                        <a:solidFill>
                          <a:srgbClr val="FF00FF"/>
                        </a:solidFill>
                        <a:latin typeface="Cambria Math"/>
                      </a:rPr>
                      <m:t>, </m:t>
                    </m:r>
                    <m:r>
                      <a:rPr lang="en-US" altLang="zh-CN" i="1" dirty="0" smtClean="0">
                        <a:solidFill>
                          <a:srgbClr val="FF00FF"/>
                        </a:solidFill>
                        <a:latin typeface="Cambria Math"/>
                      </a:rPr>
                      <m:t>𝑑</m:t>
                    </m:r>
                    <m:r>
                      <a:rPr lang="en-US" altLang="zh-CN" i="1" dirty="0" smtClean="0">
                        <a:solidFill>
                          <a:srgbClr val="FF00FF"/>
                        </a:solidFill>
                        <a:latin typeface="Cambria Math"/>
                      </a:rPr>
                      <m:t>)</m:t>
                    </m:r>
                    <m:r>
                      <a:rPr lang="zh-CN" altLang="en-US" i="1" dirty="0" smtClean="0">
                        <a:latin typeface="Cambria Math"/>
                      </a:rPr>
                      <m:t>，</m:t>
                    </m:r>
                    <m:r>
                      <a:rPr lang="en-US" altLang="zh-CN" i="1" dirty="0" smtClean="0">
                        <a:latin typeface="Cambria Math"/>
                      </a:rPr>
                      <m:t>(</m:t>
                    </m:r>
                    <m:r>
                      <a:rPr lang="en-US" altLang="zh-CN" i="1" dirty="0" smtClean="0">
                        <a:latin typeface="Cambria Math"/>
                      </a:rPr>
                      <m:t>𝑄</m:t>
                    </m:r>
                    <m:r>
                      <a:rPr lang="en-US" altLang="zh-CN" i="1" dirty="0" smtClean="0">
                        <a:latin typeface="Cambria Math"/>
                      </a:rPr>
                      <m:t>=</m:t>
                    </m:r>
                    <m:r>
                      <a:rPr lang="en-US" altLang="zh-CN" i="1" dirty="0" err="1" smtClean="0">
                        <a:latin typeface="Cambria Math"/>
                      </a:rPr>
                      <m:t>𝑑𝐺</m:t>
                    </m:r>
                    <m:r>
                      <a:rPr lang="en-US" altLang="zh-CN" i="1" dirty="0" smtClean="0">
                        <a:latin typeface="Cambria Math"/>
                      </a:rPr>
                      <m:t>)</m:t>
                    </m:r>
                  </m:oMath>
                </a14:m>
                <a:endParaRPr lang="zh-CN" altLang="en-US" dirty="0" smtClean="0"/>
              </a:p>
              <a:p>
                <a:pPr marL="914400" lvl="1" indent="-457200">
                  <a:lnSpc>
                    <a:spcPct val="90000"/>
                  </a:lnSpc>
                  <a:buFont typeface="+mj-lt"/>
                  <a:buAutoNum type="arabicPeriod"/>
                </a:pPr>
                <a:r>
                  <a:rPr lang="zh-CN" altLang="en-US" sz="2800" dirty="0" smtClean="0"/>
                  <a:t>选择一个随机数</a:t>
                </a:r>
                <a14:m>
                  <m:oMath xmlns:m="http://schemas.openxmlformats.org/officeDocument/2006/math">
                    <m:r>
                      <a:rPr lang="en-US" altLang="zh-CN" sz="2800" i="1" dirty="0" smtClean="0">
                        <a:latin typeface="Cambria Math"/>
                      </a:rPr>
                      <m:t>𝑘</m:t>
                    </m:r>
                  </m:oMath>
                </a14:m>
                <a:r>
                  <a:rPr lang="zh-CN" altLang="en-US" sz="2800" dirty="0" smtClean="0"/>
                  <a:t>，计算</a:t>
                </a:r>
                <a14:m>
                  <m:oMath xmlns:m="http://schemas.openxmlformats.org/officeDocument/2006/math">
                    <m:r>
                      <a:rPr lang="en-US" altLang="zh-CN" sz="2800" i="1" dirty="0" smtClean="0">
                        <a:latin typeface="Cambria Math"/>
                      </a:rPr>
                      <m:t>𝑘𝐺</m:t>
                    </m:r>
                    <m:r>
                      <a:rPr lang="zh-CN" altLang="en-US" sz="2800" i="1" dirty="0" smtClean="0">
                        <a:latin typeface="Cambria Math"/>
                      </a:rPr>
                      <m:t>＝</m:t>
                    </m:r>
                    <m:r>
                      <a:rPr lang="en-US" altLang="zh-CN" sz="2800" i="1" dirty="0" smtClean="0">
                        <a:latin typeface="Cambria Math"/>
                      </a:rPr>
                      <m:t>(</m:t>
                    </m:r>
                    <m:r>
                      <a:rPr lang="en-US" altLang="zh-CN" sz="2800" i="1" dirty="0" smtClean="0">
                        <a:latin typeface="Cambria Math"/>
                      </a:rPr>
                      <m:t>𝑥</m:t>
                    </m:r>
                    <m:r>
                      <a:rPr lang="en-US" altLang="zh-CN" sz="2800" i="1" baseline="-25000" dirty="0" smtClean="0">
                        <a:latin typeface="Cambria Math"/>
                      </a:rPr>
                      <m:t>1</m:t>
                    </m:r>
                    <m:r>
                      <a:rPr lang="en-US" altLang="zh-CN" sz="2800" i="1" dirty="0" smtClean="0">
                        <a:latin typeface="Cambria Math"/>
                      </a:rPr>
                      <m:t>, </m:t>
                    </m:r>
                    <m:r>
                      <a:rPr lang="en-US" altLang="zh-CN" sz="2800" i="1" dirty="0" smtClean="0">
                        <a:latin typeface="Cambria Math"/>
                      </a:rPr>
                      <m:t>𝑦</m:t>
                    </m:r>
                    <m:r>
                      <a:rPr lang="en-US" altLang="zh-CN" sz="2800" i="1" baseline="-25000" dirty="0" smtClean="0">
                        <a:latin typeface="Cambria Math"/>
                      </a:rPr>
                      <m:t>1</m:t>
                    </m:r>
                    <m:r>
                      <a:rPr lang="en-US" altLang="zh-CN" sz="2800" i="1" dirty="0" smtClean="0">
                        <a:latin typeface="Cambria Math"/>
                      </a:rPr>
                      <m:t>)</m:t>
                    </m:r>
                  </m:oMath>
                </a14:m>
                <a:endParaRPr lang="zh-CN" altLang="en-US" sz="2800" dirty="0" smtClean="0"/>
              </a:p>
              <a:p>
                <a:pPr marL="914400" lvl="1" indent="-457200">
                  <a:lnSpc>
                    <a:spcPct val="90000"/>
                  </a:lnSpc>
                  <a:buFont typeface="+mj-lt"/>
                  <a:buAutoNum type="arabicPeriod"/>
                </a:pPr>
                <a14:m>
                  <m:oMath xmlns:m="http://schemas.openxmlformats.org/officeDocument/2006/math">
                    <m:r>
                      <a:rPr lang="en-US" altLang="zh-CN" sz="2800" i="1" dirty="0" smtClean="0">
                        <a:latin typeface="Cambria Math"/>
                      </a:rPr>
                      <m:t>𝑟</m:t>
                    </m:r>
                    <m:r>
                      <a:rPr lang="zh-CN" altLang="en-US" sz="2800" i="1" dirty="0" smtClean="0">
                        <a:latin typeface="Cambria Math"/>
                      </a:rPr>
                      <m:t>＝</m:t>
                    </m:r>
                    <m:r>
                      <a:rPr lang="en-US" altLang="zh-CN" sz="2800" i="1" dirty="0" smtClean="0">
                        <a:latin typeface="Cambria Math"/>
                      </a:rPr>
                      <m:t>𝑥</m:t>
                    </m:r>
                    <m:r>
                      <a:rPr lang="en-US" altLang="zh-CN" sz="2800" i="1" baseline="-25000" dirty="0" smtClean="0">
                        <a:latin typeface="Cambria Math"/>
                      </a:rPr>
                      <m:t>1</m:t>
                    </m:r>
                    <m:r>
                      <a:rPr lang="en-US" altLang="zh-CN" sz="2800" i="1" dirty="0" smtClean="0">
                        <a:latin typeface="Cambria Math"/>
                      </a:rPr>
                      <m:t> </m:t>
                    </m:r>
                    <m:r>
                      <a:rPr lang="en-US" altLang="zh-CN" sz="2800" i="1" dirty="0" smtClean="0">
                        <a:latin typeface="Cambria Math"/>
                      </a:rPr>
                      <m:t>𝑚𝑜𝑑</m:t>
                    </m:r>
                    <m:r>
                      <a:rPr lang="en-US" altLang="zh-CN" sz="2800" i="1" dirty="0" smtClean="0">
                        <a:latin typeface="Cambria Math"/>
                      </a:rPr>
                      <m:t> </m:t>
                    </m:r>
                    <m:r>
                      <a:rPr lang="en-US" altLang="zh-CN" sz="2800" i="1" dirty="0" smtClean="0">
                        <a:latin typeface="Cambria Math"/>
                      </a:rPr>
                      <m:t>𝑛</m:t>
                    </m:r>
                  </m:oMath>
                </a14:m>
                <a:r>
                  <a:rPr lang="zh-CN" altLang="en-US" sz="2800" dirty="0" smtClean="0"/>
                  <a:t>；如果</a:t>
                </a:r>
                <a14:m>
                  <m:oMath xmlns:m="http://schemas.openxmlformats.org/officeDocument/2006/math">
                    <m:r>
                      <a:rPr lang="en-US" altLang="zh-CN" sz="2800" i="1" dirty="0" smtClean="0">
                        <a:latin typeface="Cambria Math"/>
                      </a:rPr>
                      <m:t>𝑟</m:t>
                    </m:r>
                    <m:r>
                      <a:rPr lang="zh-CN" altLang="en-US" sz="2800" i="1" dirty="0" smtClean="0">
                        <a:latin typeface="Cambria Math"/>
                      </a:rPr>
                      <m:t>＝</m:t>
                    </m:r>
                    <m:r>
                      <a:rPr lang="en-US" altLang="zh-CN" sz="2800" i="1" dirty="0" smtClean="0">
                        <a:latin typeface="Cambria Math"/>
                      </a:rPr>
                      <m:t>0</m:t>
                    </m:r>
                  </m:oMath>
                </a14:m>
                <a:r>
                  <a:rPr lang="zh-CN" altLang="en-US" sz="2800" dirty="0" smtClean="0"/>
                  <a:t>，则回到步骤</a:t>
                </a:r>
                <a:r>
                  <a:rPr lang="en-US" altLang="zh-CN" sz="2800" dirty="0" smtClean="0">
                    <a:solidFill>
                      <a:srgbClr val="00B0F0"/>
                    </a:solidFill>
                  </a:rPr>
                  <a:t>1</a:t>
                </a:r>
                <a:endParaRPr lang="zh-CN" altLang="en-US" sz="2800" dirty="0" smtClean="0">
                  <a:solidFill>
                    <a:srgbClr val="00B0F0"/>
                  </a:solidFill>
                </a:endParaRPr>
              </a:p>
              <a:p>
                <a:pPr marL="914400" lvl="1" indent="-457200">
                  <a:lnSpc>
                    <a:spcPct val="90000"/>
                  </a:lnSpc>
                  <a:buFont typeface="+mj-lt"/>
                  <a:buAutoNum type="arabicPeriod"/>
                </a:pPr>
                <a14:m>
                  <m:oMath xmlns:m="http://schemas.openxmlformats.org/officeDocument/2006/math">
                    <m:r>
                      <a:rPr lang="en-US" altLang="zh-CN" sz="2800" i="1" dirty="0" smtClean="0">
                        <a:latin typeface="Cambria Math"/>
                      </a:rPr>
                      <m:t>𝑒</m:t>
                    </m:r>
                    <m:r>
                      <a:rPr lang="zh-CN" altLang="en-US" sz="2800" i="1" dirty="0" smtClean="0">
                        <a:latin typeface="Cambria Math"/>
                      </a:rPr>
                      <m:t>＝</m:t>
                    </m:r>
                    <m:r>
                      <a:rPr lang="en-US" altLang="zh-CN" sz="2800" i="1" dirty="0" smtClean="0">
                        <a:latin typeface="Cambria Math"/>
                      </a:rPr>
                      <m:t>𝑆𝐻𝐴</m:t>
                    </m:r>
                    <m:r>
                      <a:rPr lang="en-US" altLang="zh-CN" sz="2800" i="1" dirty="0" smtClean="0">
                        <a:latin typeface="Cambria Math"/>
                      </a:rPr>
                      <m:t>1(</m:t>
                    </m:r>
                    <m:r>
                      <a:rPr lang="en-US" altLang="zh-CN" sz="2800" i="1" dirty="0" smtClean="0">
                        <a:latin typeface="Cambria Math"/>
                      </a:rPr>
                      <m:t>𝑚</m:t>
                    </m:r>
                    <m:r>
                      <a:rPr lang="en-US" altLang="zh-CN" sz="2800" i="1" dirty="0" smtClean="0">
                        <a:latin typeface="Cambria Math"/>
                      </a:rPr>
                      <m:t>)</m:t>
                    </m:r>
                  </m:oMath>
                </a14:m>
                <a:endParaRPr lang="zh-CN" altLang="en-US" sz="2800" dirty="0" smtClean="0"/>
              </a:p>
              <a:p>
                <a:pPr marL="914400" lvl="1" indent="-457200">
                  <a:lnSpc>
                    <a:spcPct val="90000"/>
                  </a:lnSpc>
                  <a:buFont typeface="+mj-lt"/>
                  <a:buAutoNum type="arabicPeriod"/>
                </a:pPr>
                <a14:m>
                  <m:oMath xmlns:m="http://schemas.openxmlformats.org/officeDocument/2006/math">
                    <m:r>
                      <a:rPr lang="en-US" altLang="zh-CN" sz="2800" i="1" dirty="0" smtClean="0">
                        <a:latin typeface="Cambria Math"/>
                      </a:rPr>
                      <m:t>𝑠</m:t>
                    </m:r>
                    <m:r>
                      <a:rPr lang="zh-CN" altLang="en-US" sz="2800" i="1" dirty="0" smtClean="0">
                        <a:latin typeface="Cambria Math"/>
                      </a:rPr>
                      <m:t>＝</m:t>
                    </m:r>
                    <m:sSup>
                      <m:sSupPr>
                        <m:ctrlPr>
                          <a:rPr lang="en-US" altLang="zh-CN" sz="2800" i="1" dirty="0" smtClean="0">
                            <a:latin typeface="Cambria Math"/>
                          </a:rPr>
                        </m:ctrlPr>
                      </m:sSupPr>
                      <m:e>
                        <m:r>
                          <a:rPr lang="en-US" altLang="zh-CN" sz="2800" b="0" i="1" dirty="0" smtClean="0">
                            <a:latin typeface="Cambria Math"/>
                          </a:rPr>
                          <m:t>𝑘</m:t>
                        </m:r>
                      </m:e>
                      <m:sup>
                        <m:r>
                          <a:rPr lang="en-US" altLang="zh-CN" sz="2800" b="0" i="1" dirty="0" smtClean="0">
                            <a:latin typeface="Cambria Math"/>
                          </a:rPr>
                          <m:t>−1</m:t>
                        </m:r>
                      </m:sup>
                    </m:sSup>
                    <m:r>
                      <a:rPr lang="en-US" altLang="zh-CN" sz="2800" i="1" dirty="0" smtClean="0">
                        <a:latin typeface="Cambria Math"/>
                      </a:rPr>
                      <m:t>(</m:t>
                    </m:r>
                    <m:r>
                      <a:rPr lang="en-US" altLang="zh-CN" sz="2800" i="1" dirty="0" smtClean="0">
                        <a:latin typeface="Cambria Math"/>
                      </a:rPr>
                      <m:t>𝑒</m:t>
                    </m:r>
                    <m:r>
                      <a:rPr lang="zh-CN" altLang="en-US" sz="2800" i="1" dirty="0" smtClean="0">
                        <a:latin typeface="Cambria Math"/>
                      </a:rPr>
                      <m:t>＋</m:t>
                    </m:r>
                    <m:r>
                      <a:rPr lang="en-US" altLang="zh-CN" sz="2800" i="1" dirty="0" err="1" smtClean="0">
                        <a:latin typeface="Cambria Math"/>
                      </a:rPr>
                      <m:t>𝑑𝑟</m:t>
                    </m:r>
                    <m:r>
                      <a:rPr lang="en-US" altLang="zh-CN" sz="2800" i="1" dirty="0" smtClean="0">
                        <a:latin typeface="Cambria Math"/>
                      </a:rPr>
                      <m:t>) </m:t>
                    </m:r>
                    <m:r>
                      <a:rPr lang="en-US" altLang="zh-CN" sz="2800" i="1" dirty="0" smtClean="0">
                        <a:latin typeface="Cambria Math"/>
                      </a:rPr>
                      <m:t>𝑚𝑜𝑑</m:t>
                    </m:r>
                    <m:r>
                      <a:rPr lang="en-US" altLang="zh-CN" sz="2800" i="1" dirty="0" smtClean="0">
                        <a:latin typeface="Cambria Math"/>
                      </a:rPr>
                      <m:t> </m:t>
                    </m:r>
                    <m:r>
                      <a:rPr lang="en-US" altLang="zh-CN" sz="2800" i="1" dirty="0" smtClean="0">
                        <a:latin typeface="Cambria Math"/>
                      </a:rPr>
                      <m:t>𝑛</m:t>
                    </m:r>
                  </m:oMath>
                </a14:m>
                <a:r>
                  <a:rPr lang="zh-CN" altLang="en-US" sz="2800" dirty="0" smtClean="0"/>
                  <a:t>，如果</a:t>
                </a:r>
                <a14:m>
                  <m:oMath xmlns:m="http://schemas.openxmlformats.org/officeDocument/2006/math">
                    <m:r>
                      <a:rPr lang="en-US" altLang="zh-CN" sz="2800" i="1" dirty="0" smtClean="0">
                        <a:latin typeface="Cambria Math"/>
                      </a:rPr>
                      <m:t>𝑠</m:t>
                    </m:r>
                    <m:r>
                      <a:rPr lang="zh-CN" altLang="en-US" sz="2800" i="1" dirty="0" smtClean="0">
                        <a:latin typeface="Cambria Math"/>
                      </a:rPr>
                      <m:t>＝</m:t>
                    </m:r>
                    <m:r>
                      <a:rPr lang="en-US" altLang="zh-CN" sz="2800" i="1" dirty="0" smtClean="0">
                        <a:latin typeface="Cambria Math"/>
                      </a:rPr>
                      <m:t>0</m:t>
                    </m:r>
                  </m:oMath>
                </a14:m>
                <a:r>
                  <a:rPr lang="zh-CN" altLang="en-US" sz="2800" dirty="0" smtClean="0"/>
                  <a:t>，则回到步骤</a:t>
                </a:r>
                <a:r>
                  <a:rPr lang="en-US" altLang="zh-CN" sz="2800" dirty="0" smtClean="0">
                    <a:solidFill>
                      <a:srgbClr val="00B0F0"/>
                    </a:solidFill>
                  </a:rPr>
                  <a:t>1</a:t>
                </a:r>
                <a:r>
                  <a:rPr lang="zh-CN" altLang="en-US" sz="2800" dirty="0" smtClean="0"/>
                  <a:t>；</a:t>
                </a:r>
              </a:p>
              <a:p>
                <a:pPr marL="914400" lvl="1" indent="-457200">
                  <a:lnSpc>
                    <a:spcPct val="90000"/>
                  </a:lnSpc>
                  <a:buFont typeface="+mj-lt"/>
                  <a:buAutoNum type="arabicPeriod"/>
                </a:pPr>
                <a:r>
                  <a:rPr lang="zh-CN" altLang="en-US" sz="2800" dirty="0" smtClean="0"/>
                  <a:t>对消息的签名为</a:t>
                </a:r>
                <a14:m>
                  <m:oMath xmlns:m="http://schemas.openxmlformats.org/officeDocument/2006/math">
                    <m:r>
                      <a:rPr lang="en-US" altLang="zh-CN" sz="2800" b="1" i="1" dirty="0" smtClean="0">
                        <a:solidFill>
                          <a:srgbClr val="FF00FF"/>
                        </a:solidFill>
                        <a:latin typeface="Cambria Math"/>
                      </a:rPr>
                      <m:t>(</m:t>
                    </m:r>
                    <m:r>
                      <a:rPr lang="en-US" altLang="zh-CN" sz="2800" b="1" i="1" dirty="0" smtClean="0">
                        <a:solidFill>
                          <a:srgbClr val="FF00FF"/>
                        </a:solidFill>
                        <a:latin typeface="Cambria Math"/>
                      </a:rPr>
                      <m:t>𝒓</m:t>
                    </m:r>
                    <m:r>
                      <a:rPr lang="en-US" altLang="zh-CN" sz="2800" b="1" i="1" dirty="0" smtClean="0">
                        <a:solidFill>
                          <a:srgbClr val="FF00FF"/>
                        </a:solidFill>
                        <a:latin typeface="Cambria Math"/>
                      </a:rPr>
                      <m:t>, </m:t>
                    </m:r>
                    <m:r>
                      <a:rPr lang="en-US" altLang="zh-CN" sz="2800" b="1" i="1" dirty="0" smtClean="0">
                        <a:solidFill>
                          <a:srgbClr val="FF00FF"/>
                        </a:solidFill>
                        <a:latin typeface="Cambria Math"/>
                      </a:rPr>
                      <m:t>𝒔</m:t>
                    </m:r>
                    <m:r>
                      <a:rPr lang="en-US" altLang="zh-CN" sz="2800" b="1" i="1" dirty="0" smtClean="0">
                        <a:solidFill>
                          <a:srgbClr val="FF00FF"/>
                        </a:solidFill>
                        <a:latin typeface="Cambria Math"/>
                      </a:rPr>
                      <m:t>)</m:t>
                    </m:r>
                  </m:oMath>
                </a14:m>
                <a:r>
                  <a:rPr lang="zh-CN" altLang="en-US" sz="2800" b="1" dirty="0" smtClean="0">
                    <a:solidFill>
                      <a:srgbClr val="FF00FF"/>
                    </a:solidFill>
                  </a:rPr>
                  <a:t>，</a:t>
                </a:r>
                <a:r>
                  <a:rPr lang="zh-CN" altLang="en-US" sz="2800" dirty="0" smtClean="0"/>
                  <a:t>签名者把消息</a:t>
                </a:r>
                <a14:m>
                  <m:oMath xmlns:m="http://schemas.openxmlformats.org/officeDocument/2006/math">
                    <m:r>
                      <a:rPr lang="en-US" altLang="zh-CN" sz="2800" i="1" dirty="0" smtClean="0">
                        <a:latin typeface="Cambria Math"/>
                      </a:rPr>
                      <m:t>𝑚</m:t>
                    </m:r>
                  </m:oMath>
                </a14:m>
                <a:r>
                  <a:rPr lang="zh-CN" altLang="en-US" sz="2800" dirty="0" smtClean="0"/>
                  <a:t>和签名</a:t>
                </a:r>
                <a14:m>
                  <m:oMath xmlns:m="http://schemas.openxmlformats.org/officeDocument/2006/math">
                    <m:r>
                      <a:rPr lang="en-US" altLang="zh-CN" sz="2800" i="1" dirty="0" smtClean="0">
                        <a:latin typeface="Cambria Math"/>
                      </a:rPr>
                      <m:t>(</m:t>
                    </m:r>
                    <m:r>
                      <a:rPr lang="en-US" altLang="zh-CN" sz="2800" i="1" dirty="0" smtClean="0">
                        <a:latin typeface="Cambria Math"/>
                      </a:rPr>
                      <m:t>𝑟</m:t>
                    </m:r>
                    <m:r>
                      <a:rPr lang="en-US" altLang="zh-CN" sz="2800" i="1" dirty="0" smtClean="0">
                        <a:latin typeface="Cambria Math"/>
                      </a:rPr>
                      <m:t>, </m:t>
                    </m:r>
                    <m:r>
                      <a:rPr lang="en-US" altLang="zh-CN" sz="2800" i="1" dirty="0" smtClean="0">
                        <a:latin typeface="Cambria Math"/>
                      </a:rPr>
                      <m:t>𝑠</m:t>
                    </m:r>
                    <m:r>
                      <a:rPr lang="en-US" altLang="zh-CN" sz="2800" i="1" dirty="0" smtClean="0">
                        <a:latin typeface="Cambria Math"/>
                      </a:rPr>
                      <m:t>)</m:t>
                    </m:r>
                  </m:oMath>
                </a14:m>
                <a:r>
                  <a:rPr lang="zh-CN" altLang="en-US" sz="2800" dirty="0" smtClean="0"/>
                  <a:t>发送给接收者</a:t>
                </a: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905000"/>
                <a:ext cx="8229600" cy="4419600"/>
              </a:xfrm>
              <a:blipFill rotWithShape="1">
                <a:blip r:embed="rId2" cstate="print"/>
                <a:stretch>
                  <a:fillRect l="-1481" t="-2621"/>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39</a:t>
            </a:fld>
            <a:endParaRPr lang="en-US" altLang="zh-C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日期占位符 3"/>
          <p:cNvSpPr>
            <a:spLocks noGrp="1"/>
          </p:cNvSpPr>
          <p:nvPr>
            <p:ph type="dt" sz="half" idx="10"/>
          </p:nvPr>
        </p:nvSpPr>
        <p:spPr/>
        <p:txBody>
          <a:bodyPr/>
          <a:lstStyle/>
          <a:p>
            <a:fld id="{621DE83B-E59A-4993-945C-1479E33E9FEC}" type="datetime1">
              <a:rPr lang="zh-CN" altLang="en-US"/>
              <a:pPr/>
              <a:t>2019/12/13</a:t>
            </a:fld>
            <a:endParaRPr lang="en-US" altLang="zh-CN" dirty="0"/>
          </a:p>
        </p:txBody>
      </p:sp>
      <p:sp>
        <p:nvSpPr>
          <p:cNvPr id="32" name="页脚占位符 4"/>
          <p:cNvSpPr>
            <a:spLocks noGrp="1"/>
          </p:cNvSpPr>
          <p:nvPr>
            <p:ph type="ftr" sz="quarter" idx="11"/>
          </p:nvPr>
        </p:nvSpPr>
        <p:spPr/>
        <p:txBody>
          <a:bodyPr/>
          <a:lstStyle/>
          <a:p>
            <a:r>
              <a:rPr lang="zh-CN" altLang="en-US"/>
              <a:t>计算机科学与技术学院</a:t>
            </a:r>
            <a:endParaRPr lang="en-US" altLang="zh-CN" dirty="0"/>
          </a:p>
        </p:txBody>
      </p:sp>
      <p:sp>
        <p:nvSpPr>
          <p:cNvPr id="33" name="灯片编号占位符 5"/>
          <p:cNvSpPr>
            <a:spLocks noGrp="1"/>
          </p:cNvSpPr>
          <p:nvPr>
            <p:ph type="sldNum" sz="quarter" idx="12"/>
          </p:nvPr>
        </p:nvSpPr>
        <p:spPr/>
        <p:txBody>
          <a:bodyPr/>
          <a:lstStyle/>
          <a:p>
            <a:fld id="{EC1226F6-1BE5-4943-8E3E-F3516FB7B088}" type="slidenum">
              <a:rPr lang="en-US" altLang="zh-CN"/>
              <a:pPr/>
              <a:t>4</a:t>
            </a:fld>
            <a:endParaRPr lang="en-US" altLang="zh-CN" dirty="0"/>
          </a:p>
        </p:txBody>
      </p:sp>
      <p:sp>
        <p:nvSpPr>
          <p:cNvPr id="40962" name="Rectangle 2"/>
          <p:cNvSpPr>
            <a:spLocks noGrp="1" noChangeArrowheads="1"/>
          </p:cNvSpPr>
          <p:nvPr>
            <p:ph type="title"/>
          </p:nvPr>
        </p:nvSpPr>
        <p:spPr/>
        <p:txBody>
          <a:bodyPr/>
          <a:lstStyle/>
          <a:p>
            <a:r>
              <a:rPr lang="zh-CN" altLang="en-US" sz="4000">
                <a:ea typeface="宋体" pitchFamily="2" charset="-122"/>
              </a:rPr>
              <a:t>主要内容</a:t>
            </a:r>
            <a:endParaRPr lang="zh-CN" altLang="en-US" sz="2400">
              <a:solidFill>
                <a:schemeClr val="accent1"/>
              </a:solidFill>
              <a:ea typeface="宋体" pitchFamily="2" charset="-122"/>
            </a:endParaRPr>
          </a:p>
        </p:txBody>
      </p:sp>
      <p:grpSp>
        <p:nvGrpSpPr>
          <p:cNvPr id="40963" name="Group 3"/>
          <p:cNvGrpSpPr>
            <a:grpSpLocks/>
          </p:cNvGrpSpPr>
          <p:nvPr/>
        </p:nvGrpSpPr>
        <p:grpSpPr bwMode="auto">
          <a:xfrm>
            <a:off x="1828800" y="1752600"/>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40967" name="Group 7"/>
          <p:cNvGrpSpPr>
            <a:grpSpLocks/>
          </p:cNvGrpSpPr>
          <p:nvPr/>
        </p:nvGrpSpPr>
        <p:grpSpPr bwMode="auto">
          <a:xfrm>
            <a:off x="1828800" y="2667000"/>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362200"/>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1828800"/>
            <a:ext cx="2954655" cy="461665"/>
          </a:xfrm>
          <a:prstGeom prst="rect">
            <a:avLst/>
          </a:prstGeom>
          <a:noFill/>
          <a:ln w="9525" algn="ctr">
            <a:noFill/>
            <a:miter lim="800000"/>
            <a:headEnd/>
            <a:tailEnd/>
          </a:ln>
          <a:effectLst/>
        </p:spPr>
        <p:txBody>
          <a:bodyPr wrap="none">
            <a:spAutoFit/>
          </a:bodyPr>
          <a:lstStyle/>
          <a:p>
            <a:pPr eaLnBrk="0" hangingPunct="0"/>
            <a:r>
              <a:rPr lang="zh-CN" altLang="en-US" sz="2400" dirty="0" smtClean="0"/>
              <a:t>数字签名的基本概念</a:t>
            </a:r>
            <a:endParaRPr lang="en-US" altLang="zh-CN" sz="2400" dirty="0"/>
          </a:p>
        </p:txBody>
      </p:sp>
      <p:sp>
        <p:nvSpPr>
          <p:cNvPr id="40973" name="Text Box 13"/>
          <p:cNvSpPr txBox="1">
            <a:spLocks noChangeArrowheads="1"/>
          </p:cNvSpPr>
          <p:nvPr/>
        </p:nvSpPr>
        <p:spPr bwMode="gray">
          <a:xfrm>
            <a:off x="2025650" y="1851025"/>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rPr>
              <a:t>1</a:t>
            </a:r>
          </a:p>
        </p:txBody>
      </p:sp>
      <p:sp>
        <p:nvSpPr>
          <p:cNvPr id="40974" name="Line 14"/>
          <p:cNvSpPr>
            <a:spLocks noChangeShapeType="1"/>
          </p:cNvSpPr>
          <p:nvPr/>
        </p:nvSpPr>
        <p:spPr bwMode="auto">
          <a:xfrm>
            <a:off x="2438400" y="3276600"/>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2743200"/>
            <a:ext cx="1433406" cy="461665"/>
          </a:xfrm>
          <a:prstGeom prst="rect">
            <a:avLst/>
          </a:prstGeom>
          <a:noFill/>
          <a:ln w="9525" algn="ctr">
            <a:noFill/>
            <a:miter lim="800000"/>
            <a:headEnd/>
            <a:tailEnd/>
          </a:ln>
          <a:effectLst/>
        </p:spPr>
        <p:txBody>
          <a:bodyPr wrap="none">
            <a:spAutoFit/>
          </a:bodyPr>
          <a:lstStyle/>
          <a:p>
            <a:pPr eaLnBrk="0" hangingPunct="0"/>
            <a:r>
              <a:rPr lang="en-US" altLang="zh-CN" sz="2400" dirty="0" smtClean="0"/>
              <a:t>RSA</a:t>
            </a:r>
            <a:r>
              <a:rPr lang="zh-CN" altLang="en-US" sz="2400" dirty="0" smtClean="0"/>
              <a:t>签名</a:t>
            </a:r>
            <a:endParaRPr lang="en-US" altLang="zh-CN" sz="2400" dirty="0"/>
          </a:p>
        </p:txBody>
      </p:sp>
      <p:sp>
        <p:nvSpPr>
          <p:cNvPr id="40976" name="Text Box 16"/>
          <p:cNvSpPr txBox="1">
            <a:spLocks noChangeArrowheads="1"/>
          </p:cNvSpPr>
          <p:nvPr/>
        </p:nvSpPr>
        <p:spPr bwMode="gray">
          <a:xfrm>
            <a:off x="2025650" y="2765425"/>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rPr>
              <a:t>2</a:t>
            </a:r>
          </a:p>
        </p:txBody>
      </p:sp>
      <p:grpSp>
        <p:nvGrpSpPr>
          <p:cNvPr id="40977" name="Group 17"/>
          <p:cNvGrpSpPr>
            <a:grpSpLocks/>
          </p:cNvGrpSpPr>
          <p:nvPr/>
        </p:nvGrpSpPr>
        <p:grpSpPr bwMode="auto">
          <a:xfrm>
            <a:off x="1828800" y="3559175"/>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40981" name="Group 21"/>
          <p:cNvGrpSpPr>
            <a:grpSpLocks/>
          </p:cNvGrpSpPr>
          <p:nvPr/>
        </p:nvGrpSpPr>
        <p:grpSpPr bwMode="auto">
          <a:xfrm>
            <a:off x="1828800" y="4473575"/>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168775"/>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635375"/>
            <a:ext cx="2664512" cy="461665"/>
          </a:xfrm>
          <a:prstGeom prst="rect">
            <a:avLst/>
          </a:prstGeom>
          <a:noFill/>
          <a:ln w="9525" algn="ctr">
            <a:noFill/>
            <a:miter lim="800000"/>
            <a:headEnd/>
            <a:tailEnd/>
          </a:ln>
          <a:effectLst/>
        </p:spPr>
        <p:txBody>
          <a:bodyPr wrap="none">
            <a:spAutoFit/>
          </a:bodyPr>
          <a:lstStyle/>
          <a:p>
            <a:pPr eaLnBrk="0" hangingPunct="0"/>
            <a:r>
              <a:rPr lang="zh-CN" altLang="en-US" sz="2400" dirty="0" smtClean="0"/>
              <a:t>数字签名标准</a:t>
            </a:r>
            <a:r>
              <a:rPr lang="en-US" altLang="zh-CN" sz="2400" dirty="0" smtClean="0"/>
              <a:t>DSS</a:t>
            </a:r>
            <a:endParaRPr lang="en-US" altLang="zh-CN" sz="2400" dirty="0"/>
          </a:p>
        </p:txBody>
      </p:sp>
      <p:sp>
        <p:nvSpPr>
          <p:cNvPr id="40987" name="Text Box 27"/>
          <p:cNvSpPr txBox="1">
            <a:spLocks noChangeArrowheads="1"/>
          </p:cNvSpPr>
          <p:nvPr/>
        </p:nvSpPr>
        <p:spPr bwMode="gray">
          <a:xfrm>
            <a:off x="2025650" y="365760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rPr>
              <a:t>3</a:t>
            </a:r>
          </a:p>
        </p:txBody>
      </p:sp>
      <p:sp>
        <p:nvSpPr>
          <p:cNvPr id="40988" name="Line 28"/>
          <p:cNvSpPr>
            <a:spLocks noChangeShapeType="1"/>
          </p:cNvSpPr>
          <p:nvPr/>
        </p:nvSpPr>
        <p:spPr bwMode="auto">
          <a:xfrm>
            <a:off x="2438400" y="5105400"/>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549775"/>
            <a:ext cx="2031325" cy="461665"/>
          </a:xfrm>
          <a:prstGeom prst="rect">
            <a:avLst/>
          </a:prstGeom>
          <a:noFill/>
          <a:ln w="9525" algn="ctr">
            <a:noFill/>
            <a:miter lim="800000"/>
            <a:headEnd/>
            <a:tailEnd/>
          </a:ln>
          <a:effectLst/>
        </p:spPr>
        <p:txBody>
          <a:bodyPr wrap="none">
            <a:spAutoFit/>
          </a:bodyPr>
          <a:lstStyle/>
          <a:p>
            <a:pPr eaLnBrk="0" hangingPunct="0"/>
            <a:r>
              <a:rPr lang="zh-CN" altLang="en-US" sz="2400" dirty="0" smtClean="0"/>
              <a:t>其他签名算法</a:t>
            </a:r>
            <a:endParaRPr lang="en-US" altLang="zh-CN" sz="2400" dirty="0"/>
          </a:p>
        </p:txBody>
      </p:sp>
      <p:sp>
        <p:nvSpPr>
          <p:cNvPr id="40990" name="Text Box 30"/>
          <p:cNvSpPr txBox="1">
            <a:spLocks noChangeArrowheads="1"/>
          </p:cNvSpPr>
          <p:nvPr/>
        </p:nvSpPr>
        <p:spPr bwMode="gray">
          <a:xfrm>
            <a:off x="2025650" y="457200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rPr>
              <a:t>4</a:t>
            </a:r>
          </a:p>
        </p:txBody>
      </p:sp>
      <p:grpSp>
        <p:nvGrpSpPr>
          <p:cNvPr id="34" name="Group 21"/>
          <p:cNvGrpSpPr>
            <a:grpSpLocks/>
          </p:cNvGrpSpPr>
          <p:nvPr/>
        </p:nvGrpSpPr>
        <p:grpSpPr bwMode="auto">
          <a:xfrm>
            <a:off x="1828800" y="5334000"/>
            <a:ext cx="762000" cy="665162"/>
            <a:chOff x="3174" y="2656"/>
            <a:chExt cx="1549" cy="1351"/>
          </a:xfrm>
        </p:grpSpPr>
        <p:sp>
          <p:nvSpPr>
            <p:cNvPr id="35"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36"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37"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38" name="Line 28"/>
          <p:cNvSpPr>
            <a:spLocks noChangeShapeType="1"/>
          </p:cNvSpPr>
          <p:nvPr/>
        </p:nvSpPr>
        <p:spPr bwMode="auto">
          <a:xfrm>
            <a:off x="2438400" y="5943600"/>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39" name="Text Box 29"/>
          <p:cNvSpPr txBox="1">
            <a:spLocks noChangeArrowheads="1"/>
          </p:cNvSpPr>
          <p:nvPr/>
        </p:nvSpPr>
        <p:spPr bwMode="auto">
          <a:xfrm>
            <a:off x="2667000" y="5410200"/>
            <a:ext cx="2954655" cy="461665"/>
          </a:xfrm>
          <a:prstGeom prst="rect">
            <a:avLst/>
          </a:prstGeom>
          <a:noFill/>
          <a:ln w="9525" algn="ctr">
            <a:noFill/>
            <a:miter lim="800000"/>
            <a:headEnd/>
            <a:tailEnd/>
          </a:ln>
          <a:effectLst/>
        </p:spPr>
        <p:txBody>
          <a:bodyPr wrap="none">
            <a:spAutoFit/>
          </a:bodyPr>
          <a:lstStyle/>
          <a:p>
            <a:pPr eaLnBrk="0" hangingPunct="0"/>
            <a:r>
              <a:rPr lang="zh-CN" altLang="en-US" sz="2400" dirty="0" smtClean="0"/>
              <a:t>基于身份的签名方案</a:t>
            </a:r>
            <a:endParaRPr lang="en-US" altLang="zh-CN" sz="2400" dirty="0"/>
          </a:p>
        </p:txBody>
      </p:sp>
      <p:sp>
        <p:nvSpPr>
          <p:cNvPr id="40" name="Text Box 30"/>
          <p:cNvSpPr txBox="1">
            <a:spLocks noChangeArrowheads="1"/>
          </p:cNvSpPr>
          <p:nvPr/>
        </p:nvSpPr>
        <p:spPr bwMode="gray">
          <a:xfrm>
            <a:off x="2025650" y="5432425"/>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smtClean="0">
                <a:solidFill>
                  <a:schemeClr val="bg1"/>
                </a:solidFill>
              </a:rPr>
              <a:t>5</a:t>
            </a:r>
            <a:endParaRPr lang="en-US" altLang="zh-CN" sz="2400" b="1" dirty="0">
              <a:solidFill>
                <a:schemeClr val="bg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90000"/>
                  </a:lnSpc>
                </a:pPr>
                <a:r>
                  <a:rPr lang="zh-CN" altLang="en-US" b="1" dirty="0" smtClean="0">
                    <a:solidFill>
                      <a:srgbClr val="FF0000"/>
                    </a:solidFill>
                  </a:rPr>
                  <a:t>验证签名：</a:t>
                </a:r>
                <a:r>
                  <a:rPr lang="zh-CN" altLang="en-US" dirty="0" smtClean="0"/>
                  <a:t>收到消息</a:t>
                </a:r>
                <a14:m>
                  <m:oMath xmlns:m="http://schemas.openxmlformats.org/officeDocument/2006/math">
                    <m:r>
                      <a:rPr lang="en-US" altLang="zh-CN" i="1" dirty="0" smtClean="0">
                        <a:latin typeface="Cambria Math"/>
                      </a:rPr>
                      <m:t>𝑚</m:t>
                    </m:r>
                  </m:oMath>
                </a14:m>
                <a:r>
                  <a:rPr lang="zh-CN" altLang="en-US" dirty="0" smtClean="0"/>
                  <a:t>和签名</a:t>
                </a:r>
                <a14:m>
                  <m:oMath xmlns:m="http://schemas.openxmlformats.org/officeDocument/2006/math">
                    <m:r>
                      <a:rPr lang="en-US" altLang="zh-CN" i="1" dirty="0" smtClean="0">
                        <a:latin typeface="Cambria Math"/>
                      </a:rPr>
                      <m:t>( </m:t>
                    </m:r>
                    <m:r>
                      <a:rPr lang="en-US" altLang="zh-CN" i="1" dirty="0" smtClean="0">
                        <a:latin typeface="Cambria Math"/>
                      </a:rPr>
                      <m:t>𝑟</m:t>
                    </m:r>
                    <m:r>
                      <a:rPr lang="en-US" altLang="zh-CN" i="1" dirty="0" smtClean="0">
                        <a:latin typeface="Cambria Math"/>
                      </a:rPr>
                      <m:t>, </m:t>
                    </m:r>
                    <m:r>
                      <a:rPr lang="en-US" altLang="zh-CN" i="1" dirty="0" smtClean="0">
                        <a:latin typeface="Cambria Math"/>
                      </a:rPr>
                      <m:t>𝑠</m:t>
                    </m:r>
                    <m:r>
                      <a:rPr lang="en-US" altLang="zh-CN" i="1" dirty="0" smtClean="0">
                        <a:latin typeface="Cambria Math"/>
                      </a:rPr>
                      <m:t> )</m:t>
                    </m:r>
                  </m:oMath>
                </a14:m>
                <a:r>
                  <a:rPr lang="zh-CN" altLang="en-US" dirty="0" smtClean="0"/>
                  <a:t>之后</a:t>
                </a:r>
              </a:p>
              <a:p>
                <a:pPr marL="914400" lvl="1" indent="-457200">
                  <a:lnSpc>
                    <a:spcPct val="90000"/>
                  </a:lnSpc>
                  <a:buFont typeface="+mj-lt"/>
                  <a:buAutoNum type="arabicPeriod"/>
                </a:pPr>
                <a:r>
                  <a:rPr lang="zh-CN" altLang="en-US" sz="2800" dirty="0" smtClean="0"/>
                  <a:t>检验</a:t>
                </a:r>
                <a14:m>
                  <m:oMath xmlns:m="http://schemas.openxmlformats.org/officeDocument/2006/math">
                    <m:r>
                      <a:rPr lang="en-US" altLang="zh-CN" sz="2800" i="1" dirty="0" smtClean="0">
                        <a:latin typeface="Cambria Math"/>
                      </a:rPr>
                      <m:t>𝑟</m:t>
                    </m:r>
                    <m:r>
                      <a:rPr lang="zh-CN" altLang="en-US" sz="2800" i="1" dirty="0" smtClean="0">
                        <a:latin typeface="Cambria Math"/>
                      </a:rPr>
                      <m:t>、</m:t>
                    </m:r>
                    <m:r>
                      <a:rPr lang="en-US" altLang="zh-CN" sz="2800" i="1" dirty="0" smtClean="0">
                        <a:latin typeface="Cambria Math"/>
                      </a:rPr>
                      <m:t>𝑠</m:t>
                    </m:r>
                    <m:r>
                      <a:rPr lang="zh-CN" altLang="en-US" sz="2800" i="1" dirty="0" smtClean="0">
                        <a:latin typeface="Cambria Math"/>
                      </a:rPr>
                      <m:t>，</m:t>
                    </m:r>
                  </m:oMath>
                </a14:m>
                <a:r>
                  <a:rPr lang="zh-CN" altLang="en-US" sz="2800" dirty="0" smtClean="0"/>
                  <a:t>要求</a:t>
                </a:r>
                <a14:m>
                  <m:oMath xmlns:m="http://schemas.openxmlformats.org/officeDocument/2006/math">
                    <m:r>
                      <a:rPr lang="en-US" altLang="zh-CN" sz="2800" i="1" dirty="0" smtClean="0">
                        <a:latin typeface="Cambria Math"/>
                      </a:rPr>
                      <m:t>𝑟</m:t>
                    </m:r>
                    <m:r>
                      <a:rPr lang="zh-CN" altLang="en-US" sz="2800" i="1" dirty="0" smtClean="0">
                        <a:latin typeface="Cambria Math"/>
                      </a:rPr>
                      <m:t>、</m:t>
                    </m:r>
                    <m:r>
                      <a:rPr lang="en-US" altLang="zh-CN" sz="2800" i="1" dirty="0" smtClean="0">
                        <a:latin typeface="Cambria Math"/>
                      </a:rPr>
                      <m:t>𝑠</m:t>
                    </m:r>
                    <m:r>
                      <a:rPr lang="en-US" altLang="zh-CN" sz="2800" i="1" dirty="0" smtClean="0">
                        <a:latin typeface="Cambria Math"/>
                      </a:rPr>
                      <m:t>∈[1, </m:t>
                    </m:r>
                    <m:r>
                      <a:rPr lang="en-US" altLang="zh-CN" sz="2800" i="1" dirty="0" smtClean="0">
                        <a:latin typeface="Cambria Math"/>
                      </a:rPr>
                      <m:t>𝑛</m:t>
                    </m:r>
                    <m:r>
                      <a:rPr lang="zh-CN" altLang="en-US" sz="2800" i="1" dirty="0" smtClean="0">
                        <a:latin typeface="Cambria Math"/>
                      </a:rPr>
                      <m:t>－</m:t>
                    </m:r>
                    <m:r>
                      <a:rPr lang="en-US" altLang="zh-CN" sz="2800" i="1" dirty="0" smtClean="0">
                        <a:latin typeface="Cambria Math"/>
                      </a:rPr>
                      <m:t>1]</m:t>
                    </m:r>
                  </m:oMath>
                </a14:m>
                <a:endParaRPr lang="zh-CN" altLang="en-US" sz="2800" dirty="0" smtClean="0"/>
              </a:p>
              <a:p>
                <a:pPr marL="914400" lvl="1" indent="-457200">
                  <a:lnSpc>
                    <a:spcPct val="90000"/>
                  </a:lnSpc>
                  <a:buFont typeface="+mj-lt"/>
                  <a:buAutoNum type="arabicPeriod"/>
                </a:pPr>
                <a:r>
                  <a:rPr lang="zh-CN" altLang="en-US" sz="2800" dirty="0" smtClean="0"/>
                  <a:t>计算</a:t>
                </a:r>
                <a14:m>
                  <m:oMath xmlns:m="http://schemas.openxmlformats.org/officeDocument/2006/math">
                    <m:r>
                      <a:rPr lang="en-US" altLang="zh-CN" sz="2800" i="1" dirty="0" smtClean="0">
                        <a:latin typeface="Cambria Math"/>
                      </a:rPr>
                      <m:t>𝑒</m:t>
                    </m:r>
                    <m:r>
                      <a:rPr lang="zh-CN" altLang="en-US" sz="2800" i="1" dirty="0" smtClean="0">
                        <a:latin typeface="Cambria Math"/>
                      </a:rPr>
                      <m:t>＝</m:t>
                    </m:r>
                    <m:r>
                      <a:rPr lang="en-US" altLang="zh-CN" sz="2800" i="1" dirty="0" smtClean="0">
                        <a:latin typeface="Cambria Math"/>
                      </a:rPr>
                      <m:t>𝑆𝐻𝐴</m:t>
                    </m:r>
                    <m:r>
                      <a:rPr lang="en-US" altLang="zh-CN" sz="2800" i="1" dirty="0" smtClean="0">
                        <a:latin typeface="Cambria Math"/>
                      </a:rPr>
                      <m:t>1(</m:t>
                    </m:r>
                    <m:r>
                      <a:rPr lang="en-US" altLang="zh-CN" sz="2800" i="1" dirty="0" smtClean="0">
                        <a:latin typeface="Cambria Math"/>
                      </a:rPr>
                      <m:t>𝑚</m:t>
                    </m:r>
                    <m:r>
                      <a:rPr lang="en-US" altLang="zh-CN" sz="2800" i="1" dirty="0" smtClean="0">
                        <a:latin typeface="Cambria Math"/>
                      </a:rPr>
                      <m:t>)</m:t>
                    </m:r>
                  </m:oMath>
                </a14:m>
                <a:endParaRPr lang="zh-CN" altLang="en-US" sz="2800" dirty="0" smtClean="0"/>
              </a:p>
              <a:p>
                <a:pPr marL="914400" lvl="1" indent="-457200">
                  <a:lnSpc>
                    <a:spcPct val="90000"/>
                  </a:lnSpc>
                  <a:buFont typeface="+mj-lt"/>
                  <a:buAutoNum type="arabicPeriod"/>
                </a:pPr>
                <a:r>
                  <a:rPr lang="zh-CN" altLang="en-US" sz="2800" dirty="0" smtClean="0"/>
                  <a:t>计算</a:t>
                </a:r>
                <a14:m>
                  <m:oMath xmlns:m="http://schemas.openxmlformats.org/officeDocument/2006/math">
                    <m:r>
                      <a:rPr lang="en-US" altLang="zh-CN" sz="2800" i="1" dirty="0" smtClean="0">
                        <a:latin typeface="Cambria Math"/>
                      </a:rPr>
                      <m:t>𝑤</m:t>
                    </m:r>
                    <m:r>
                      <a:rPr lang="zh-CN" altLang="en-US" sz="2800" i="1" dirty="0" smtClean="0">
                        <a:latin typeface="Cambria Math"/>
                      </a:rPr>
                      <m:t>＝</m:t>
                    </m:r>
                    <m:sSup>
                      <m:sSupPr>
                        <m:ctrlPr>
                          <a:rPr lang="en-US" altLang="zh-CN" sz="2800" i="1" dirty="0" smtClean="0">
                            <a:latin typeface="Cambria Math"/>
                          </a:rPr>
                        </m:ctrlPr>
                      </m:sSupPr>
                      <m:e>
                        <m:r>
                          <a:rPr lang="en-US" altLang="zh-CN" sz="2800" b="0" i="1" dirty="0" smtClean="0">
                            <a:latin typeface="Cambria Math"/>
                          </a:rPr>
                          <m:t>𝑠</m:t>
                        </m:r>
                      </m:e>
                      <m:sup>
                        <m:r>
                          <a:rPr lang="en-US" altLang="zh-CN" sz="2800" b="0" i="1" dirty="0" smtClean="0">
                            <a:latin typeface="Cambria Math"/>
                          </a:rPr>
                          <m:t>−1</m:t>
                        </m:r>
                      </m:sup>
                    </m:sSup>
                    <m:r>
                      <a:rPr lang="en-US" altLang="zh-CN" sz="2800" i="1" dirty="0" smtClean="0">
                        <a:latin typeface="Cambria Math"/>
                      </a:rPr>
                      <m:t> </m:t>
                    </m:r>
                    <m:r>
                      <a:rPr lang="en-US" altLang="zh-CN" sz="2800" i="1" dirty="0" smtClean="0">
                        <a:latin typeface="Cambria Math"/>
                      </a:rPr>
                      <m:t>𝑚𝑜𝑑</m:t>
                    </m:r>
                    <m:r>
                      <a:rPr lang="en-US" altLang="zh-CN" sz="2800" i="1" dirty="0" smtClean="0">
                        <a:latin typeface="Cambria Math"/>
                      </a:rPr>
                      <m:t> </m:t>
                    </m:r>
                    <m:r>
                      <a:rPr lang="en-US" altLang="zh-CN" sz="2800" i="1" dirty="0" smtClean="0">
                        <a:latin typeface="Cambria Math"/>
                      </a:rPr>
                      <m:t>𝑛</m:t>
                    </m:r>
                    <m:r>
                      <a:rPr lang="zh-CN" altLang="en-US" sz="2800" i="1" dirty="0" smtClean="0">
                        <a:latin typeface="Cambria Math"/>
                      </a:rPr>
                      <m:t> </m:t>
                    </m:r>
                  </m:oMath>
                </a14:m>
                <a:endParaRPr lang="zh-CN" altLang="en-US" sz="2800" dirty="0" smtClean="0"/>
              </a:p>
              <a:p>
                <a:pPr marL="914400" lvl="1" indent="-457200">
                  <a:lnSpc>
                    <a:spcPct val="90000"/>
                  </a:lnSpc>
                  <a:buFont typeface="+mj-lt"/>
                  <a:buAutoNum type="arabicPeriod"/>
                </a:pPr>
                <a:r>
                  <a:rPr lang="zh-CN" altLang="en-US" sz="2800" dirty="0" smtClean="0"/>
                  <a:t>计算</a:t>
                </a:r>
                <a14:m>
                  <m:oMath xmlns:m="http://schemas.openxmlformats.org/officeDocument/2006/math">
                    <m:r>
                      <a:rPr lang="en-US" altLang="zh-CN" sz="2800" i="1" dirty="0" smtClean="0">
                        <a:latin typeface="Cambria Math"/>
                      </a:rPr>
                      <m:t>𝑢</m:t>
                    </m:r>
                    <m:r>
                      <a:rPr lang="en-US" altLang="zh-CN" sz="2800" i="1" baseline="-25000" dirty="0" smtClean="0">
                        <a:latin typeface="Cambria Math"/>
                      </a:rPr>
                      <m:t>1</m:t>
                    </m:r>
                    <m:r>
                      <a:rPr lang="zh-CN" altLang="en-US" sz="2800" i="1" dirty="0" smtClean="0">
                        <a:latin typeface="Cambria Math"/>
                      </a:rPr>
                      <m:t>＝</m:t>
                    </m:r>
                    <m:r>
                      <a:rPr lang="en-US" altLang="zh-CN" sz="2800" i="1" dirty="0" err="1" smtClean="0">
                        <a:latin typeface="Cambria Math"/>
                      </a:rPr>
                      <m:t>𝑒𝑤</m:t>
                    </m:r>
                    <m:r>
                      <a:rPr lang="en-US" altLang="zh-CN" sz="2800" i="1" dirty="0" smtClean="0">
                        <a:latin typeface="Cambria Math"/>
                      </a:rPr>
                      <m:t> </m:t>
                    </m:r>
                    <m:r>
                      <a:rPr lang="en-US" altLang="zh-CN" sz="2800" i="1" dirty="0" smtClean="0">
                        <a:latin typeface="Cambria Math"/>
                      </a:rPr>
                      <m:t>𝑚𝑜𝑑</m:t>
                    </m:r>
                    <m:r>
                      <a:rPr lang="en-US" altLang="zh-CN" sz="2800" i="1" dirty="0" smtClean="0">
                        <a:latin typeface="Cambria Math"/>
                      </a:rPr>
                      <m:t> </m:t>
                    </m:r>
                    <m:r>
                      <a:rPr lang="en-US" altLang="zh-CN" sz="2800" i="1" dirty="0" smtClean="0">
                        <a:latin typeface="Cambria Math"/>
                      </a:rPr>
                      <m:t>𝑛</m:t>
                    </m:r>
                    <m:r>
                      <a:rPr lang="zh-CN" altLang="en-US" sz="2800" i="1" dirty="0" smtClean="0">
                        <a:latin typeface="Cambria Math"/>
                      </a:rPr>
                      <m:t>；</m:t>
                    </m:r>
                    <m:r>
                      <a:rPr lang="en-US" altLang="zh-CN" sz="2800" i="1" dirty="0" smtClean="0">
                        <a:latin typeface="Cambria Math"/>
                      </a:rPr>
                      <m:t>𝑢</m:t>
                    </m:r>
                    <m:r>
                      <a:rPr lang="en-US" altLang="zh-CN" sz="2800" i="1" baseline="-25000" dirty="0" smtClean="0">
                        <a:latin typeface="Cambria Math"/>
                      </a:rPr>
                      <m:t>2</m:t>
                    </m:r>
                    <m:r>
                      <a:rPr lang="zh-CN" altLang="en-US" sz="2800" i="1" dirty="0" smtClean="0">
                        <a:latin typeface="Cambria Math"/>
                      </a:rPr>
                      <m:t>＝</m:t>
                    </m:r>
                    <m:r>
                      <a:rPr lang="en-US" altLang="zh-CN" sz="2800" i="1" dirty="0" err="1" smtClean="0">
                        <a:latin typeface="Cambria Math"/>
                      </a:rPr>
                      <m:t>𝑟𝑤</m:t>
                    </m:r>
                    <m:r>
                      <a:rPr lang="en-US" altLang="zh-CN" sz="2800" i="1" dirty="0" smtClean="0">
                        <a:latin typeface="Cambria Math"/>
                      </a:rPr>
                      <m:t> </m:t>
                    </m:r>
                    <m:r>
                      <a:rPr lang="en-US" altLang="zh-CN" sz="2800" i="1" dirty="0" smtClean="0">
                        <a:latin typeface="Cambria Math"/>
                      </a:rPr>
                      <m:t>𝑚𝑜𝑑</m:t>
                    </m:r>
                    <m:r>
                      <a:rPr lang="en-US" altLang="zh-CN" sz="2800" i="1" dirty="0" smtClean="0">
                        <a:latin typeface="Cambria Math"/>
                      </a:rPr>
                      <m:t> </m:t>
                    </m:r>
                    <m:r>
                      <a:rPr lang="en-US" altLang="zh-CN" sz="2800" i="1" dirty="0" smtClean="0">
                        <a:latin typeface="Cambria Math"/>
                      </a:rPr>
                      <m:t>𝑛</m:t>
                    </m:r>
                  </m:oMath>
                </a14:m>
                <a:endParaRPr lang="zh-CN" altLang="en-US" sz="2800" dirty="0" smtClean="0"/>
              </a:p>
              <a:p>
                <a:pPr marL="914400" lvl="1" indent="-457200">
                  <a:lnSpc>
                    <a:spcPct val="90000"/>
                  </a:lnSpc>
                  <a:buFont typeface="+mj-lt"/>
                  <a:buAutoNum type="arabicPeriod"/>
                </a:pPr>
                <a:r>
                  <a:rPr lang="zh-CN" altLang="en-US" sz="2800" dirty="0" smtClean="0"/>
                  <a:t>计算</a:t>
                </a:r>
                <a14:m>
                  <m:oMath xmlns:m="http://schemas.openxmlformats.org/officeDocument/2006/math">
                    <m:r>
                      <a:rPr lang="en-US" altLang="zh-CN" sz="2800" i="1" dirty="0" smtClean="0">
                        <a:latin typeface="Cambria Math"/>
                      </a:rPr>
                      <m:t>𝑋</m:t>
                    </m:r>
                    <m:r>
                      <a:rPr lang="zh-CN" altLang="en-US" sz="2800" i="1" dirty="0" smtClean="0">
                        <a:latin typeface="Cambria Math"/>
                      </a:rPr>
                      <m:t>＝</m:t>
                    </m:r>
                    <m:r>
                      <a:rPr lang="en-US" altLang="zh-CN" sz="2800" i="1" dirty="0" smtClean="0">
                        <a:latin typeface="Cambria Math"/>
                      </a:rPr>
                      <m:t>𝑢</m:t>
                    </m:r>
                    <m:r>
                      <a:rPr lang="en-US" altLang="zh-CN" sz="2800" i="1" baseline="-25000" dirty="0" smtClean="0">
                        <a:latin typeface="Cambria Math"/>
                      </a:rPr>
                      <m:t>1</m:t>
                    </m:r>
                    <m:r>
                      <a:rPr lang="en-US" altLang="zh-CN" sz="2800" i="1" dirty="0" smtClean="0">
                        <a:latin typeface="Cambria Math"/>
                      </a:rPr>
                      <m:t>𝐺</m:t>
                    </m:r>
                    <m:r>
                      <a:rPr lang="zh-CN" altLang="en-US" sz="2800" i="1" dirty="0" smtClean="0">
                        <a:latin typeface="Cambria Math"/>
                      </a:rPr>
                      <m:t>＋</m:t>
                    </m:r>
                    <m:r>
                      <a:rPr lang="en-US" altLang="zh-CN" sz="2800" i="1" dirty="0" smtClean="0">
                        <a:latin typeface="Cambria Math"/>
                      </a:rPr>
                      <m:t>𝑢</m:t>
                    </m:r>
                    <m:r>
                      <a:rPr lang="en-US" altLang="zh-CN" sz="2800" i="1" baseline="-25000" dirty="0" smtClean="0">
                        <a:latin typeface="Cambria Math"/>
                      </a:rPr>
                      <m:t>2</m:t>
                    </m:r>
                    <m:r>
                      <a:rPr lang="en-US" altLang="zh-CN" sz="2800" i="1" dirty="0" smtClean="0">
                        <a:latin typeface="Cambria Math"/>
                      </a:rPr>
                      <m:t>𝑄</m:t>
                    </m:r>
                    <m:r>
                      <a:rPr lang="zh-CN" altLang="en-US" sz="2800" i="1" dirty="0" smtClean="0">
                        <a:latin typeface="Cambria Math"/>
                      </a:rPr>
                      <m:t>。</m:t>
                    </m:r>
                  </m:oMath>
                </a14:m>
                <a:r>
                  <a:rPr lang="zh-CN" altLang="en-US" sz="2800" dirty="0" smtClean="0"/>
                  <a:t>如果</a:t>
                </a:r>
                <a14:m>
                  <m:oMath xmlns:m="http://schemas.openxmlformats.org/officeDocument/2006/math">
                    <m:r>
                      <a:rPr lang="en-US" altLang="zh-CN" sz="2800" i="1" dirty="0" smtClean="0">
                        <a:latin typeface="Cambria Math"/>
                      </a:rPr>
                      <m:t>𝑋</m:t>
                    </m:r>
                    <m:r>
                      <a:rPr lang="zh-CN" altLang="en-US" sz="2800" i="1" dirty="0" smtClean="0">
                        <a:latin typeface="Cambria Math"/>
                      </a:rPr>
                      <m:t>＝</m:t>
                    </m:r>
                    <m:r>
                      <a:rPr lang="en-US" altLang="zh-CN" sz="2800" i="1" dirty="0" smtClean="0">
                        <a:latin typeface="Cambria Math"/>
                      </a:rPr>
                      <m:t>0</m:t>
                    </m:r>
                  </m:oMath>
                </a14:m>
                <a:r>
                  <a:rPr lang="zh-CN" altLang="en-US" sz="2800" dirty="0" smtClean="0"/>
                  <a:t>，表示签名无效；否则，</a:t>
                </a:r>
                <a14:m>
                  <m:oMath xmlns:m="http://schemas.openxmlformats.org/officeDocument/2006/math">
                    <m:r>
                      <a:rPr lang="en-US" altLang="zh-CN" sz="2800" i="1" dirty="0" smtClean="0">
                        <a:latin typeface="Cambria Math"/>
                      </a:rPr>
                      <m:t>𝑋</m:t>
                    </m:r>
                    <m:r>
                      <a:rPr lang="zh-CN" altLang="en-US" sz="2800" i="1" dirty="0" smtClean="0">
                        <a:latin typeface="Cambria Math"/>
                      </a:rPr>
                      <m:t>＝</m:t>
                    </m:r>
                    <m:r>
                      <a:rPr lang="en-US" altLang="zh-CN" sz="2800" i="1" dirty="0" smtClean="0">
                        <a:latin typeface="Cambria Math"/>
                      </a:rPr>
                      <m:t>(</m:t>
                    </m:r>
                    <m:r>
                      <a:rPr lang="en-US" altLang="zh-CN" sz="2800" i="1" dirty="0" smtClean="0">
                        <a:latin typeface="Cambria Math"/>
                      </a:rPr>
                      <m:t>𝑥</m:t>
                    </m:r>
                    <m:r>
                      <a:rPr lang="en-US" altLang="zh-CN" sz="2800" i="1" baseline="-25000" dirty="0" smtClean="0">
                        <a:latin typeface="Cambria Math"/>
                      </a:rPr>
                      <m:t>1</m:t>
                    </m:r>
                    <m:r>
                      <a:rPr lang="en-US" altLang="zh-CN" sz="2800" i="1" dirty="0" smtClean="0">
                        <a:latin typeface="Cambria Math"/>
                      </a:rPr>
                      <m:t>, </m:t>
                    </m:r>
                    <m:r>
                      <a:rPr lang="en-US" altLang="zh-CN" sz="2800" i="1" dirty="0" smtClean="0">
                        <a:latin typeface="Cambria Math"/>
                      </a:rPr>
                      <m:t>𝑦</m:t>
                    </m:r>
                    <m:r>
                      <a:rPr lang="en-US" altLang="zh-CN" sz="2800" i="1" baseline="-25000" dirty="0" smtClean="0">
                        <a:latin typeface="Cambria Math"/>
                      </a:rPr>
                      <m:t>1</m:t>
                    </m:r>
                    <m:r>
                      <a:rPr lang="en-US" altLang="zh-CN" sz="2800" i="1" dirty="0" smtClean="0">
                        <a:latin typeface="Cambria Math"/>
                      </a:rPr>
                      <m:t>)</m:t>
                    </m:r>
                  </m:oMath>
                </a14:m>
                <a:r>
                  <a:rPr lang="zh-CN" altLang="en-US" sz="2800" dirty="0" smtClean="0"/>
                  <a:t>，计算</a:t>
                </a:r>
                <a14:m>
                  <m:oMath xmlns:m="http://schemas.openxmlformats.org/officeDocument/2006/math">
                    <m:r>
                      <a:rPr lang="en-US" altLang="zh-CN" sz="2800" i="1" dirty="0" smtClean="0">
                        <a:latin typeface="Cambria Math"/>
                      </a:rPr>
                      <m:t>𝑣</m:t>
                    </m:r>
                    <m:r>
                      <a:rPr lang="zh-CN" altLang="en-US" sz="2800" i="1" dirty="0" smtClean="0">
                        <a:latin typeface="Cambria Math"/>
                      </a:rPr>
                      <m:t>＝</m:t>
                    </m:r>
                    <m:r>
                      <a:rPr lang="en-US" altLang="zh-CN" sz="2800" i="1" dirty="0" smtClean="0">
                        <a:latin typeface="Cambria Math"/>
                      </a:rPr>
                      <m:t>𝑥</m:t>
                    </m:r>
                    <m:r>
                      <a:rPr lang="en-US" altLang="zh-CN" sz="2800" i="1" baseline="-25000" dirty="0" smtClean="0">
                        <a:latin typeface="Cambria Math"/>
                      </a:rPr>
                      <m:t>1</m:t>
                    </m:r>
                    <m:r>
                      <a:rPr lang="en-US" altLang="zh-CN" sz="2800" i="1" dirty="0" smtClean="0">
                        <a:latin typeface="Cambria Math"/>
                      </a:rPr>
                      <m:t> </m:t>
                    </m:r>
                    <m:r>
                      <a:rPr lang="en-US" altLang="zh-CN" sz="2800" i="1" dirty="0" smtClean="0">
                        <a:latin typeface="Cambria Math"/>
                      </a:rPr>
                      <m:t>𝑚𝑜𝑑</m:t>
                    </m:r>
                    <m:r>
                      <a:rPr lang="en-US" altLang="zh-CN" sz="2800" i="1" dirty="0" smtClean="0">
                        <a:latin typeface="Cambria Math"/>
                      </a:rPr>
                      <m:t> </m:t>
                    </m:r>
                    <m:r>
                      <a:rPr lang="en-US" altLang="zh-CN" sz="2800" i="1" dirty="0" smtClean="0">
                        <a:latin typeface="Cambria Math"/>
                      </a:rPr>
                      <m:t>𝑛</m:t>
                    </m:r>
                  </m:oMath>
                </a14:m>
                <a:endParaRPr lang="zh-CN" altLang="en-US" sz="2800" dirty="0" smtClean="0"/>
              </a:p>
              <a:p>
                <a:pPr marL="914400" lvl="1" indent="-457200">
                  <a:lnSpc>
                    <a:spcPct val="90000"/>
                  </a:lnSpc>
                  <a:buFont typeface="+mj-lt"/>
                  <a:buAutoNum type="arabicPeriod"/>
                </a:pPr>
                <a:r>
                  <a:rPr lang="zh-CN" altLang="en-US" sz="2800" dirty="0" smtClean="0"/>
                  <a:t>如果</a:t>
                </a:r>
                <a14:m>
                  <m:oMath xmlns:m="http://schemas.openxmlformats.org/officeDocument/2006/math">
                    <m:r>
                      <a:rPr lang="en-US" altLang="zh-CN" sz="2800" b="1" i="1" dirty="0" smtClean="0">
                        <a:solidFill>
                          <a:srgbClr val="692AA2"/>
                        </a:solidFill>
                        <a:latin typeface="Cambria Math"/>
                      </a:rPr>
                      <m:t>𝒗</m:t>
                    </m:r>
                    <m:r>
                      <a:rPr lang="zh-CN" altLang="en-US" sz="2800" b="1" i="1" dirty="0" smtClean="0">
                        <a:solidFill>
                          <a:srgbClr val="692AA2"/>
                        </a:solidFill>
                        <a:latin typeface="Cambria Math"/>
                      </a:rPr>
                      <m:t>＝</m:t>
                    </m:r>
                    <m:r>
                      <a:rPr lang="en-US" altLang="zh-CN" sz="2800" b="1" i="1" dirty="0" smtClean="0">
                        <a:solidFill>
                          <a:srgbClr val="692AA2"/>
                        </a:solidFill>
                        <a:latin typeface="Cambria Math"/>
                      </a:rPr>
                      <m:t>𝒓</m:t>
                    </m:r>
                  </m:oMath>
                </a14:m>
                <a:r>
                  <a:rPr lang="zh-CN" altLang="en-US" sz="2800" dirty="0" smtClean="0"/>
                  <a:t>，表示签名有效；否则表示签名无效</a:t>
                </a: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cstate="print"/>
                <a:stretch>
                  <a:fillRect l="-1259" t="-2710" r="-5852"/>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40</a:t>
            </a:fld>
            <a:endParaRPr lang="en-US" altLang="zh-C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基于身份的签名方案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80000"/>
                  </a:lnSpc>
                </a:pPr>
                <a:r>
                  <a:rPr lang="en-US" altLang="zh-CN" sz="2600" b="1" dirty="0" smtClean="0">
                    <a:solidFill>
                      <a:srgbClr val="692AA2"/>
                    </a:solidFill>
                  </a:rPr>
                  <a:t>Shamir</a:t>
                </a:r>
                <a:r>
                  <a:rPr lang="zh-CN" altLang="en-US" sz="2600" b="1" dirty="0" smtClean="0">
                    <a:solidFill>
                      <a:srgbClr val="692AA2"/>
                    </a:solidFill>
                  </a:rPr>
                  <a:t>的基于身份的数字签名方案 </a:t>
                </a:r>
                <a:r>
                  <a:rPr lang="zh-CN" altLang="en-US" sz="2200" dirty="0" smtClean="0"/>
                  <a:t>：</a:t>
                </a:r>
              </a:p>
              <a:p>
                <a:pPr marL="914400" lvl="1" indent="-457200">
                  <a:lnSpc>
                    <a:spcPct val="80000"/>
                  </a:lnSpc>
                  <a:buFont typeface="+mj-lt"/>
                  <a:buAutoNum type="arabicPeriod"/>
                </a:pPr>
                <a:r>
                  <a:rPr lang="zh-CN" altLang="en-US" b="1" dirty="0" smtClean="0">
                    <a:solidFill>
                      <a:srgbClr val="FF0000"/>
                    </a:solidFill>
                  </a:rPr>
                  <a:t>初始化</a:t>
                </a:r>
                <a:r>
                  <a:rPr lang="zh-CN" altLang="en-US" dirty="0" smtClean="0"/>
                  <a:t>：</a:t>
                </a:r>
                <a:r>
                  <a:rPr lang="en-US" altLang="zh-CN" dirty="0" smtClean="0"/>
                  <a:t>KGC</a:t>
                </a:r>
                <a:r>
                  <a:rPr lang="zh-CN" altLang="en-US" dirty="0" smtClean="0"/>
                  <a:t>选择</a:t>
                </a:r>
                <a14:m>
                  <m:oMath xmlns:m="http://schemas.openxmlformats.org/officeDocument/2006/math">
                    <m:r>
                      <a:rPr lang="en-US" altLang="zh-CN" i="1" dirty="0" smtClean="0">
                        <a:latin typeface="Cambria Math"/>
                      </a:rPr>
                      <m:t>𝑛</m:t>
                    </m:r>
                  </m:oMath>
                </a14:m>
                <a:r>
                  <a:rPr lang="zh-CN" altLang="en-US" dirty="0" smtClean="0"/>
                  <a:t>为两个大素数</a:t>
                </a:r>
                <a14:m>
                  <m:oMath xmlns:m="http://schemas.openxmlformats.org/officeDocument/2006/math">
                    <m:r>
                      <a:rPr lang="en-US" altLang="zh-CN" i="1" dirty="0" smtClean="0">
                        <a:latin typeface="Cambria Math"/>
                      </a:rPr>
                      <m:t>𝑝</m:t>
                    </m:r>
                    <m:r>
                      <a:rPr lang="zh-CN" altLang="en-US" i="1" dirty="0" smtClean="0">
                        <a:latin typeface="Cambria Math"/>
                      </a:rPr>
                      <m:t>、</m:t>
                    </m:r>
                    <m:r>
                      <a:rPr lang="en-US" altLang="zh-CN" i="1" dirty="0" smtClean="0">
                        <a:latin typeface="Cambria Math"/>
                      </a:rPr>
                      <m:t>𝑞</m:t>
                    </m:r>
                  </m:oMath>
                </a14:m>
                <a:r>
                  <a:rPr lang="zh-CN" altLang="en-US" dirty="0" smtClean="0"/>
                  <a:t>的乘积，</a:t>
                </a:r>
                <a14:m>
                  <m:oMath xmlns:m="http://schemas.openxmlformats.org/officeDocument/2006/math">
                    <m:r>
                      <a:rPr lang="en-US" altLang="zh-CN" i="1" dirty="0" smtClean="0">
                        <a:latin typeface="Cambria Math"/>
                      </a:rPr>
                      <m:t>𝑒</m:t>
                    </m:r>
                  </m:oMath>
                </a14:m>
                <a:r>
                  <a:rPr lang="zh-CN" altLang="en-US" dirty="0" smtClean="0"/>
                  <a:t>是与</a:t>
                </a:r>
                <a14:m>
                  <m:oMath xmlns:m="http://schemas.openxmlformats.org/officeDocument/2006/math">
                    <m:r>
                      <a:rPr lang="zh-CN" altLang="en-US" i="1" dirty="0" smtClean="0">
                        <a:latin typeface="Cambria Math"/>
                        <a:sym typeface="Symbol" pitchFamily="18" charset="2"/>
                      </a:rPr>
                      <m:t></m:t>
                    </m:r>
                    <m:r>
                      <a:rPr lang="zh-CN" altLang="en-US" i="1" dirty="0" smtClean="0">
                        <a:latin typeface="Cambria Math"/>
                      </a:rPr>
                      <m:t> </m:t>
                    </m:r>
                    <m:r>
                      <a:rPr lang="en-US" altLang="zh-CN" i="1" dirty="0" smtClean="0">
                        <a:latin typeface="Cambria Math"/>
                      </a:rPr>
                      <m:t>(</m:t>
                    </m:r>
                    <m:r>
                      <a:rPr lang="en-US" altLang="zh-CN" i="1" dirty="0" smtClean="0">
                        <a:latin typeface="Cambria Math"/>
                      </a:rPr>
                      <m:t>𝑛</m:t>
                    </m:r>
                    <m:r>
                      <a:rPr lang="en-US" altLang="zh-CN" i="1" dirty="0" smtClean="0">
                        <a:latin typeface="Cambria Math"/>
                      </a:rPr>
                      <m:t>)</m:t>
                    </m:r>
                  </m:oMath>
                </a14:m>
                <a:r>
                  <a:rPr lang="zh-CN" altLang="en-US" dirty="0" smtClean="0"/>
                  <a:t>互素的大素数，</a:t>
                </a:r>
                <a14:m>
                  <m:oMath xmlns:m="http://schemas.openxmlformats.org/officeDocument/2006/math">
                    <m:r>
                      <a:rPr lang="en-US" altLang="zh-CN" i="1" dirty="0" smtClean="0">
                        <a:latin typeface="Cambria Math"/>
                      </a:rPr>
                      <m:t>𝑓</m:t>
                    </m:r>
                  </m:oMath>
                </a14:m>
                <a:r>
                  <a:rPr lang="zh-CN" altLang="en-US" dirty="0" smtClean="0"/>
                  <a:t>是一个单向函数，</a:t>
                </a:r>
                <a14:m>
                  <m:oMath xmlns:m="http://schemas.openxmlformats.org/officeDocument/2006/math">
                    <m:r>
                      <a:rPr lang="en-US" altLang="zh-CN" b="1" i="1" dirty="0" smtClean="0">
                        <a:solidFill>
                          <a:srgbClr val="FF00FF"/>
                        </a:solidFill>
                        <a:latin typeface="Cambria Math"/>
                      </a:rPr>
                      <m:t>&lt;</m:t>
                    </m:r>
                    <m:r>
                      <a:rPr lang="en-US" altLang="zh-CN" b="1" i="1" dirty="0" smtClean="0">
                        <a:solidFill>
                          <a:srgbClr val="FF00FF"/>
                        </a:solidFill>
                        <a:latin typeface="Cambria Math"/>
                      </a:rPr>
                      <m:t>𝒏</m:t>
                    </m:r>
                    <m:r>
                      <a:rPr lang="en-US" altLang="zh-CN" b="1" i="1" dirty="0" smtClean="0">
                        <a:solidFill>
                          <a:srgbClr val="FF00FF"/>
                        </a:solidFill>
                        <a:latin typeface="Cambria Math"/>
                      </a:rPr>
                      <m:t>, </m:t>
                    </m:r>
                    <m:r>
                      <a:rPr lang="en-US" altLang="zh-CN" b="1" i="1" dirty="0" smtClean="0">
                        <a:solidFill>
                          <a:srgbClr val="FF00FF"/>
                        </a:solidFill>
                        <a:latin typeface="Cambria Math"/>
                      </a:rPr>
                      <m:t>𝒆</m:t>
                    </m:r>
                    <m:r>
                      <a:rPr lang="en-US" altLang="zh-CN" b="1" i="1" dirty="0" smtClean="0">
                        <a:solidFill>
                          <a:srgbClr val="FF00FF"/>
                        </a:solidFill>
                        <a:latin typeface="Cambria Math"/>
                      </a:rPr>
                      <m:t>, </m:t>
                    </m:r>
                    <m:r>
                      <a:rPr lang="en-US" altLang="zh-CN" b="1" i="1" dirty="0" smtClean="0">
                        <a:solidFill>
                          <a:srgbClr val="FF00FF"/>
                        </a:solidFill>
                        <a:latin typeface="Cambria Math"/>
                      </a:rPr>
                      <m:t>𝒇</m:t>
                    </m:r>
                    <m:r>
                      <a:rPr lang="en-US" altLang="zh-CN" b="1" i="1" dirty="0" smtClean="0">
                        <a:solidFill>
                          <a:srgbClr val="FF00FF"/>
                        </a:solidFill>
                        <a:latin typeface="Cambria Math"/>
                      </a:rPr>
                      <m:t>&gt;</m:t>
                    </m:r>
                  </m:oMath>
                </a14:m>
                <a:r>
                  <a:rPr lang="zh-CN" altLang="en-US" dirty="0" smtClean="0"/>
                  <a:t>为公开的参数</a:t>
                </a:r>
              </a:p>
              <a:p>
                <a:pPr marL="914400" lvl="1" indent="-457200">
                  <a:lnSpc>
                    <a:spcPct val="80000"/>
                  </a:lnSpc>
                  <a:buFont typeface="+mj-lt"/>
                  <a:buAutoNum type="arabicPeriod"/>
                </a:pPr>
                <a:r>
                  <a:rPr lang="zh-CN" altLang="en-US" b="1" dirty="0" smtClean="0">
                    <a:solidFill>
                      <a:srgbClr val="FF0000"/>
                    </a:solidFill>
                  </a:rPr>
                  <a:t>密钥提取</a:t>
                </a:r>
                <a:r>
                  <a:rPr lang="zh-CN" altLang="en-US" dirty="0" smtClean="0"/>
                  <a:t>：公开</a:t>
                </a:r>
                <a:r>
                  <a:rPr lang="zh-CN" altLang="en-US" dirty="0" smtClean="0">
                    <a:solidFill>
                      <a:srgbClr val="FF00FF"/>
                    </a:solidFill>
                  </a:rPr>
                  <a:t>用户身份值</a:t>
                </a:r>
                <a14:m>
                  <m:oMath xmlns:m="http://schemas.openxmlformats.org/officeDocument/2006/math">
                    <m:r>
                      <a:rPr lang="en-US" altLang="zh-CN" i="1" dirty="0" smtClean="0">
                        <a:solidFill>
                          <a:srgbClr val="FF00FF"/>
                        </a:solidFill>
                        <a:latin typeface="Cambria Math"/>
                      </a:rPr>
                      <m:t>𝑖</m:t>
                    </m:r>
                  </m:oMath>
                </a14:m>
                <a:r>
                  <a:rPr lang="zh-CN" altLang="en-US" dirty="0" smtClean="0"/>
                  <a:t>，与</a:t>
                </a:r>
                <a14:m>
                  <m:oMath xmlns:m="http://schemas.openxmlformats.org/officeDocument/2006/math">
                    <m:r>
                      <a:rPr lang="en-US" altLang="zh-CN" i="1" dirty="0" smtClean="0">
                        <a:latin typeface="Cambria Math"/>
                      </a:rPr>
                      <m:t>𝑖</m:t>
                    </m:r>
                  </m:oMath>
                </a14:m>
                <a:r>
                  <a:rPr lang="zh-CN" altLang="en-US" dirty="0" smtClean="0"/>
                  <a:t>值相对应的</a:t>
                </a:r>
                <a:r>
                  <a:rPr lang="zh-CN" altLang="en-US" dirty="0" smtClean="0">
                    <a:solidFill>
                      <a:srgbClr val="FF00FF"/>
                    </a:solidFill>
                  </a:rPr>
                  <a:t>私钥为</a:t>
                </a:r>
                <a14:m>
                  <m:oMath xmlns:m="http://schemas.openxmlformats.org/officeDocument/2006/math">
                    <m:r>
                      <a:rPr lang="en-US" altLang="zh-CN" i="1" dirty="0" smtClean="0">
                        <a:solidFill>
                          <a:srgbClr val="FF00FF"/>
                        </a:solidFill>
                        <a:latin typeface="Cambria Math"/>
                      </a:rPr>
                      <m:t>𝑔</m:t>
                    </m:r>
                  </m:oMath>
                </a14:m>
                <a:r>
                  <a:rPr lang="zh-CN" altLang="en-US" dirty="0" smtClean="0"/>
                  <a:t>，满足：</a:t>
                </a:r>
                <a14:m>
                  <m:oMath xmlns:m="http://schemas.openxmlformats.org/officeDocument/2006/math">
                    <m:r>
                      <a:rPr lang="en-US" altLang="zh-CN" i="1" dirty="0" smtClean="0">
                        <a:latin typeface="Cambria Math"/>
                      </a:rPr>
                      <m:t>𝑔</m:t>
                    </m:r>
                    <m:r>
                      <a:rPr lang="en-US" altLang="zh-CN" i="1" baseline="30000" dirty="0" smtClean="0">
                        <a:latin typeface="Cambria Math"/>
                      </a:rPr>
                      <m:t>𝑒</m:t>
                    </m:r>
                    <m:r>
                      <a:rPr lang="zh-CN" altLang="en-US" i="1" dirty="0" smtClean="0">
                        <a:latin typeface="Cambria Math"/>
                      </a:rPr>
                      <m:t>＝</m:t>
                    </m:r>
                    <m:r>
                      <a:rPr lang="en-US" altLang="zh-CN" i="1" dirty="0" err="1" smtClean="0">
                        <a:latin typeface="Cambria Math"/>
                      </a:rPr>
                      <m:t>𝑖</m:t>
                    </m:r>
                    <m:r>
                      <a:rPr lang="en-US" altLang="zh-CN" i="1" dirty="0" smtClean="0">
                        <a:latin typeface="Cambria Math"/>
                      </a:rPr>
                      <m:t> ( </m:t>
                    </m:r>
                    <m:r>
                      <a:rPr lang="en-US" altLang="zh-CN" i="1" dirty="0" smtClean="0">
                        <a:latin typeface="Cambria Math"/>
                      </a:rPr>
                      <m:t>𝑚𝑜𝑑</m:t>
                    </m:r>
                    <m:r>
                      <a:rPr lang="en-US" altLang="zh-CN" i="1" dirty="0" smtClean="0">
                        <a:latin typeface="Cambria Math"/>
                      </a:rPr>
                      <m:t> </m:t>
                    </m:r>
                    <m:r>
                      <a:rPr lang="en-US" altLang="zh-CN" i="1" dirty="0" smtClean="0">
                        <a:latin typeface="Cambria Math"/>
                      </a:rPr>
                      <m:t>𝑛</m:t>
                    </m:r>
                    <m:r>
                      <a:rPr lang="en-US" altLang="zh-CN" i="1" dirty="0" smtClean="0">
                        <a:latin typeface="Cambria Math"/>
                      </a:rPr>
                      <m:t> )</m:t>
                    </m:r>
                  </m:oMath>
                </a14:m>
                <a:endParaRPr lang="zh-CN" altLang="en-US" dirty="0" smtClean="0"/>
              </a:p>
              <a:p>
                <a:pPr marL="914400" lvl="1" indent="-457200">
                  <a:lnSpc>
                    <a:spcPct val="80000"/>
                  </a:lnSpc>
                  <a:buFont typeface="+mj-lt"/>
                  <a:buAutoNum type="arabicPeriod"/>
                </a:pPr>
                <a:r>
                  <a:rPr lang="zh-CN" altLang="en-US" b="1" dirty="0" smtClean="0">
                    <a:solidFill>
                      <a:srgbClr val="FF0000"/>
                    </a:solidFill>
                  </a:rPr>
                  <a:t>签名算法</a:t>
                </a:r>
                <a:r>
                  <a:rPr lang="zh-CN" altLang="en-US" dirty="0" smtClean="0"/>
                  <a:t>：对消息</a:t>
                </a:r>
                <a14:m>
                  <m:oMath xmlns:m="http://schemas.openxmlformats.org/officeDocument/2006/math">
                    <m:r>
                      <a:rPr lang="en-US" altLang="zh-CN" i="1" dirty="0" smtClean="0">
                        <a:latin typeface="Cambria Math"/>
                      </a:rPr>
                      <m:t>𝑚</m:t>
                    </m:r>
                  </m:oMath>
                </a14:m>
                <a:r>
                  <a:rPr lang="zh-CN" altLang="en-US" dirty="0" smtClean="0"/>
                  <a:t>签名，首先选择一个随机数</a:t>
                </a:r>
                <a14:m>
                  <m:oMath xmlns:m="http://schemas.openxmlformats.org/officeDocument/2006/math">
                    <m:r>
                      <a:rPr lang="en-US" altLang="zh-CN" i="1" dirty="0" smtClean="0">
                        <a:latin typeface="Cambria Math"/>
                      </a:rPr>
                      <m:t>𝑟</m:t>
                    </m:r>
                  </m:oMath>
                </a14:m>
                <a:r>
                  <a:rPr lang="zh-CN" altLang="en-US" dirty="0" smtClean="0"/>
                  <a:t>，计算</a:t>
                </a:r>
                <a14:m>
                  <m:oMath xmlns:m="http://schemas.openxmlformats.org/officeDocument/2006/math">
                    <m:r>
                      <a:rPr lang="en-US" altLang="zh-CN" i="1" dirty="0" smtClean="0">
                        <a:latin typeface="Cambria Math"/>
                      </a:rPr>
                      <m:t>𝑡</m:t>
                    </m:r>
                    <m:r>
                      <a:rPr lang="zh-CN" altLang="en-US" i="1" dirty="0" smtClean="0">
                        <a:latin typeface="Cambria Math"/>
                      </a:rPr>
                      <m:t>＝</m:t>
                    </m:r>
                    <m:r>
                      <a:rPr lang="en-US" altLang="zh-CN" i="1" dirty="0" smtClean="0">
                        <a:latin typeface="Cambria Math"/>
                      </a:rPr>
                      <m:t>𝑟</m:t>
                    </m:r>
                    <m:r>
                      <a:rPr lang="en-US" altLang="zh-CN" i="1" baseline="30000" dirty="0" smtClean="0">
                        <a:latin typeface="Cambria Math"/>
                      </a:rPr>
                      <m:t>𝑒</m:t>
                    </m:r>
                    <m:r>
                      <a:rPr lang="en-US" altLang="zh-CN" i="1" dirty="0" smtClean="0">
                        <a:latin typeface="Cambria Math"/>
                      </a:rPr>
                      <m:t> </m:t>
                    </m:r>
                    <m:d>
                      <m:dPr>
                        <m:ctrlPr>
                          <a:rPr lang="en-US" altLang="zh-CN" i="1" dirty="0" smtClean="0">
                            <a:latin typeface="Cambria Math"/>
                          </a:rPr>
                        </m:ctrlPr>
                      </m:dPr>
                      <m:e>
                        <m:r>
                          <a:rPr lang="en-US" altLang="zh-CN" i="1" dirty="0" smtClean="0">
                            <a:latin typeface="Cambria Math"/>
                          </a:rPr>
                          <m:t>𝑚𝑜𝑑</m:t>
                        </m:r>
                        <m:r>
                          <a:rPr lang="en-US" altLang="zh-CN" i="1" dirty="0" smtClean="0">
                            <a:latin typeface="Cambria Math"/>
                          </a:rPr>
                          <m:t> </m:t>
                        </m:r>
                        <m:r>
                          <a:rPr lang="en-US" altLang="zh-CN" i="1" dirty="0" smtClean="0">
                            <a:latin typeface="Cambria Math"/>
                          </a:rPr>
                          <m:t>𝑛</m:t>
                        </m:r>
                      </m:e>
                    </m:d>
                    <m:r>
                      <a:rPr lang="zh-CN" altLang="en-US" i="1" dirty="0" smtClean="0">
                        <a:latin typeface="Cambria Math"/>
                      </a:rPr>
                      <m:t>，</m:t>
                    </m:r>
                    <m:r>
                      <a:rPr lang="en-US" altLang="zh-CN" i="1" dirty="0" smtClean="0">
                        <a:latin typeface="Cambria Math"/>
                      </a:rPr>
                      <m:t>𝑠</m:t>
                    </m:r>
                    <m:r>
                      <a:rPr lang="zh-CN" altLang="en-US" i="1" dirty="0" smtClean="0">
                        <a:latin typeface="Cambria Math"/>
                      </a:rPr>
                      <m:t>＝</m:t>
                    </m:r>
                    <m:r>
                      <a:rPr lang="en-US" altLang="zh-CN" i="1" dirty="0" smtClean="0">
                        <a:latin typeface="Cambria Math"/>
                      </a:rPr>
                      <m:t>𝑔</m:t>
                    </m:r>
                    <m:r>
                      <a:rPr lang="en-US" altLang="zh-CN" i="1" dirty="0">
                        <a:latin typeface="Cambria Math"/>
                        <a:ea typeface="Cambria Math"/>
                      </a:rPr>
                      <m:t>∙</m:t>
                    </m:r>
                    <m:sSup>
                      <m:sSupPr>
                        <m:ctrlPr>
                          <a:rPr lang="en-US" altLang="zh-CN" i="1" dirty="0" smtClean="0">
                            <a:latin typeface="Cambria Math"/>
                          </a:rPr>
                        </m:ctrlPr>
                      </m:sSupPr>
                      <m:e>
                        <m:r>
                          <a:rPr lang="en-US" altLang="zh-CN" b="0" i="1" dirty="0" smtClean="0">
                            <a:latin typeface="Cambria Math"/>
                          </a:rPr>
                          <m:t>𝑟</m:t>
                        </m:r>
                      </m:e>
                      <m:sup>
                        <m:r>
                          <a:rPr lang="en-US" altLang="zh-CN" b="0" i="1" dirty="0" smtClean="0">
                            <a:latin typeface="Cambria Math"/>
                          </a:rPr>
                          <m:t>𝑓</m:t>
                        </m:r>
                        <m:r>
                          <a:rPr lang="en-US" altLang="zh-CN" b="0" i="1" dirty="0" smtClean="0">
                            <a:latin typeface="Cambria Math"/>
                          </a:rPr>
                          <m:t>(</m:t>
                        </m:r>
                        <m:r>
                          <a:rPr lang="en-US" altLang="zh-CN" b="0" i="1" dirty="0" smtClean="0">
                            <a:latin typeface="Cambria Math"/>
                          </a:rPr>
                          <m:t>𝑡</m:t>
                        </m:r>
                        <m:r>
                          <a:rPr lang="en-US" altLang="zh-CN" b="0" i="1" dirty="0" smtClean="0">
                            <a:latin typeface="Cambria Math"/>
                            <a:ea typeface="Cambria Math"/>
                          </a:rPr>
                          <m:t>∙</m:t>
                        </m:r>
                        <m:r>
                          <a:rPr lang="en-US" altLang="zh-CN" b="0" i="1" dirty="0" smtClean="0">
                            <a:latin typeface="Cambria Math"/>
                          </a:rPr>
                          <m:t>𝑚</m:t>
                        </m:r>
                        <m:r>
                          <a:rPr lang="en-US" altLang="zh-CN" b="0" i="1" dirty="0" smtClean="0">
                            <a:latin typeface="Cambria Math"/>
                          </a:rPr>
                          <m:t>)</m:t>
                        </m:r>
                      </m:sup>
                    </m:sSup>
                  </m:oMath>
                </a14:m>
                <a:r>
                  <a:rPr lang="zh-CN" altLang="en-US" dirty="0" smtClean="0"/>
                  <a:t>，则将</a:t>
                </a:r>
                <a:r>
                  <a:rPr lang="zh-CN" altLang="en-US" b="1" dirty="0" smtClean="0">
                    <a:solidFill>
                      <a:srgbClr val="FF00FF"/>
                    </a:solidFill>
                  </a:rPr>
                  <a:t>签名</a:t>
                </a:r>
                <a14:m>
                  <m:oMath xmlns:m="http://schemas.openxmlformats.org/officeDocument/2006/math">
                    <m:r>
                      <a:rPr lang="en-US" altLang="zh-CN" b="1" i="1" dirty="0" smtClean="0">
                        <a:solidFill>
                          <a:srgbClr val="FF00FF"/>
                        </a:solidFill>
                        <a:latin typeface="Cambria Math"/>
                      </a:rPr>
                      <m:t>(</m:t>
                    </m:r>
                    <m:r>
                      <a:rPr lang="en-US" altLang="zh-CN" b="1" i="1" dirty="0" smtClean="0">
                        <a:solidFill>
                          <a:srgbClr val="FF00FF"/>
                        </a:solidFill>
                        <a:latin typeface="Cambria Math"/>
                      </a:rPr>
                      <m:t>𝒔</m:t>
                    </m:r>
                    <m:r>
                      <a:rPr lang="en-US" altLang="zh-CN" b="1" i="1" dirty="0" smtClean="0">
                        <a:solidFill>
                          <a:srgbClr val="FF00FF"/>
                        </a:solidFill>
                        <a:latin typeface="Cambria Math"/>
                      </a:rPr>
                      <m:t>, </m:t>
                    </m:r>
                    <m:r>
                      <a:rPr lang="en-US" altLang="zh-CN" b="1" i="1" dirty="0" smtClean="0">
                        <a:solidFill>
                          <a:srgbClr val="FF00FF"/>
                        </a:solidFill>
                        <a:latin typeface="Cambria Math"/>
                      </a:rPr>
                      <m:t>𝒕</m:t>
                    </m:r>
                    <m:r>
                      <a:rPr lang="en-US" altLang="zh-CN" b="1" i="1" dirty="0" smtClean="0">
                        <a:solidFill>
                          <a:srgbClr val="FF00FF"/>
                        </a:solidFill>
                        <a:latin typeface="Cambria Math"/>
                      </a:rPr>
                      <m:t>)</m:t>
                    </m:r>
                  </m:oMath>
                </a14:m>
                <a:r>
                  <a:rPr lang="zh-CN" altLang="en-US" dirty="0" smtClean="0"/>
                  <a:t>发送给验证者</a:t>
                </a:r>
              </a:p>
              <a:p>
                <a:pPr marL="914400" lvl="1" indent="-457200">
                  <a:lnSpc>
                    <a:spcPct val="80000"/>
                  </a:lnSpc>
                  <a:buFont typeface="+mj-lt"/>
                  <a:buAutoNum type="arabicPeriod"/>
                </a:pPr>
                <a:r>
                  <a:rPr lang="zh-CN" altLang="en-US" b="1" dirty="0" smtClean="0">
                    <a:solidFill>
                      <a:srgbClr val="FF0000"/>
                    </a:solidFill>
                  </a:rPr>
                  <a:t>验证算法</a:t>
                </a:r>
                <a:r>
                  <a:rPr lang="zh-CN" altLang="en-US" dirty="0" smtClean="0"/>
                  <a:t>：验证者收到签名</a:t>
                </a:r>
                <a14:m>
                  <m:oMath xmlns:m="http://schemas.openxmlformats.org/officeDocument/2006/math">
                    <m:r>
                      <a:rPr lang="en-US" altLang="zh-CN" i="1" dirty="0" smtClean="0">
                        <a:latin typeface="Cambria Math"/>
                      </a:rPr>
                      <m:t>(</m:t>
                    </m:r>
                    <m:r>
                      <a:rPr lang="en-US" altLang="zh-CN" i="1" dirty="0" smtClean="0">
                        <a:latin typeface="Cambria Math"/>
                      </a:rPr>
                      <m:t>𝑠</m:t>
                    </m:r>
                    <m:r>
                      <a:rPr lang="en-US" altLang="zh-CN" i="1" dirty="0" smtClean="0">
                        <a:latin typeface="Cambria Math"/>
                      </a:rPr>
                      <m:t>, </m:t>
                    </m:r>
                    <m:r>
                      <a:rPr lang="en-US" altLang="zh-CN" i="1" dirty="0" smtClean="0">
                        <a:latin typeface="Cambria Math"/>
                      </a:rPr>
                      <m:t>𝑡</m:t>
                    </m:r>
                    <m:r>
                      <a:rPr lang="en-US" altLang="zh-CN" i="1" dirty="0" smtClean="0">
                        <a:latin typeface="Cambria Math"/>
                      </a:rPr>
                      <m:t>)</m:t>
                    </m:r>
                  </m:oMath>
                </a14:m>
                <a:r>
                  <a:rPr lang="zh-CN" altLang="en-US" dirty="0" smtClean="0"/>
                  <a:t>之后，如果   </a:t>
                </a:r>
              </a:p>
              <a:p>
                <a:pPr lvl="1">
                  <a:lnSpc>
                    <a:spcPct val="80000"/>
                  </a:lnSpc>
                  <a:buNone/>
                </a:pPr>
                <a:r>
                  <a:rPr lang="zh-CN" altLang="en-US" dirty="0" smtClean="0"/>
                  <a:t>                               </a:t>
                </a:r>
                <a14:m>
                  <m:oMath xmlns:m="http://schemas.openxmlformats.org/officeDocument/2006/math">
                    <m:borderBox>
                      <m:borderBoxPr>
                        <m:ctrlPr>
                          <a:rPr lang="en-US" altLang="zh-CN" i="1" smtClean="0">
                            <a:latin typeface="Cambria Math"/>
                          </a:rPr>
                        </m:ctrlPr>
                      </m:borderBoxPr>
                      <m:e>
                        <m:sSup>
                          <m:sSupPr>
                            <m:ctrlPr>
                              <a:rPr lang="en-US" altLang="zh-CN" i="1">
                                <a:latin typeface="Cambria Math"/>
                              </a:rPr>
                            </m:ctrlPr>
                          </m:sSupPr>
                          <m:e>
                            <m:r>
                              <a:rPr lang="en-US" altLang="zh-CN" i="1">
                                <a:latin typeface="Cambria Math"/>
                              </a:rPr>
                              <m:t>𝑠</m:t>
                            </m:r>
                          </m:e>
                          <m:sup>
                            <m:r>
                              <a:rPr lang="en-US" altLang="zh-CN" i="1">
                                <a:latin typeface="Cambria Math"/>
                              </a:rPr>
                              <m:t>𝑒</m:t>
                            </m:r>
                          </m:sup>
                        </m:sSup>
                        <m:groupChr>
                          <m:groupChrPr>
                            <m:chr m:val="⇔"/>
                            <m:vertJc m:val="bot"/>
                            <m:ctrlPr>
                              <a:rPr lang="en-US" altLang="zh-CN" i="1">
                                <a:latin typeface="Cambria Math"/>
                              </a:rPr>
                            </m:ctrlPr>
                          </m:groupChrPr>
                          <m:e>
                            <m:r>
                              <m:rPr>
                                <m:brk m:alnAt="2"/>
                              </m:rPr>
                              <a:rPr lang="en-US" altLang="zh-CN" i="1">
                                <a:latin typeface="Cambria Math"/>
                              </a:rPr>
                              <m:t>?</m:t>
                            </m:r>
                          </m:e>
                        </m:groupChr>
                        <m:r>
                          <a:rPr lang="en-US" altLang="zh-CN" i="1">
                            <a:latin typeface="Cambria Math"/>
                          </a:rPr>
                          <m:t>𝑖</m:t>
                        </m:r>
                        <m:r>
                          <a:rPr lang="en-US" altLang="zh-CN" i="1">
                            <a:latin typeface="Cambria Math"/>
                            <a:ea typeface="Cambria Math"/>
                          </a:rPr>
                          <m:t>∙</m:t>
                        </m:r>
                        <m:sSup>
                          <m:sSupPr>
                            <m:ctrlPr>
                              <a:rPr lang="en-US" altLang="zh-CN" i="1">
                                <a:latin typeface="Cambria Math"/>
                                <a:ea typeface="Cambria Math"/>
                              </a:rPr>
                            </m:ctrlPr>
                          </m:sSupPr>
                          <m:e>
                            <m:r>
                              <a:rPr lang="en-US" altLang="zh-CN" i="1">
                                <a:latin typeface="Cambria Math"/>
                                <a:ea typeface="Cambria Math"/>
                              </a:rPr>
                              <m:t>𝑡</m:t>
                            </m:r>
                          </m:e>
                          <m:sup>
                            <m:r>
                              <a:rPr lang="en-US" altLang="zh-CN" i="1">
                                <a:latin typeface="Cambria Math"/>
                                <a:ea typeface="Cambria Math"/>
                              </a:rPr>
                              <m:t>𝑓</m:t>
                            </m:r>
                            <m:r>
                              <a:rPr lang="en-US" altLang="zh-CN" i="1">
                                <a:latin typeface="Cambria Math"/>
                                <a:ea typeface="Cambria Math"/>
                              </a:rPr>
                              <m:t>(</m:t>
                            </m:r>
                            <m:r>
                              <a:rPr lang="en-US" altLang="zh-CN" i="1">
                                <a:latin typeface="Cambria Math"/>
                                <a:ea typeface="Cambria Math"/>
                              </a:rPr>
                              <m:t>𝑡</m:t>
                            </m:r>
                            <m:r>
                              <a:rPr lang="en-US" altLang="zh-CN" i="1">
                                <a:latin typeface="Cambria Math"/>
                                <a:ea typeface="Cambria Math"/>
                              </a:rPr>
                              <m:t>∙</m:t>
                            </m:r>
                            <m:r>
                              <a:rPr lang="en-US" altLang="zh-CN" i="1">
                                <a:latin typeface="Cambria Math"/>
                                <a:ea typeface="Cambria Math"/>
                              </a:rPr>
                              <m:t>𝑚</m:t>
                            </m:r>
                            <m:r>
                              <a:rPr lang="en-US" altLang="zh-CN" i="1">
                                <a:latin typeface="Cambria Math"/>
                                <a:ea typeface="Cambria Math"/>
                              </a:rPr>
                              <m:t>)</m:t>
                            </m:r>
                          </m:sup>
                        </m:sSup>
                      </m:e>
                    </m:borderBox>
                  </m:oMath>
                </a14:m>
                <a:endParaRPr lang="zh-CN" altLang="en-US" dirty="0" smtClean="0"/>
              </a:p>
              <a:p>
                <a:pPr lvl="1">
                  <a:lnSpc>
                    <a:spcPct val="80000"/>
                  </a:lnSpc>
                  <a:buNone/>
                </a:pPr>
                <a:r>
                  <a:rPr lang="zh-CN" altLang="en-US" dirty="0" smtClean="0"/>
                  <a:t> 成立，则接受该签名为有效签名；否则，拒绝该签名</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cstate="print"/>
                <a:stretch>
                  <a:fillRect l="-1111" t="-3252" r="-4815"/>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41</a:t>
            </a:fld>
            <a:endParaRPr lang="en-US" altLang="zh-C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en-US" altLang="zh-CN" sz="3200" dirty="0"/>
              <a:t>Cha-</a:t>
            </a:r>
            <a:r>
              <a:rPr lang="en-US" altLang="zh-CN" sz="3200" dirty="0" err="1"/>
              <a:t>Cheon</a:t>
            </a:r>
            <a:r>
              <a:rPr lang="zh-CN" altLang="en-US" sz="3200" dirty="0"/>
              <a:t>的基于身份的数字签名方案</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28600" y="1676400"/>
                <a:ext cx="8458200" cy="4648200"/>
              </a:xfrm>
            </p:spPr>
            <p:txBody>
              <a:bodyPr/>
              <a:lstStyle/>
              <a:p>
                <a:pPr marL="914400" lvl="1" indent="-457200">
                  <a:spcBef>
                    <a:spcPts val="0"/>
                  </a:spcBef>
                  <a:buFont typeface="+mj-lt"/>
                  <a:buAutoNum type="arabicPeriod"/>
                </a:pPr>
                <a:r>
                  <a:rPr lang="zh-CN" altLang="en-US" b="1" dirty="0" smtClean="0">
                    <a:solidFill>
                      <a:srgbClr val="FF0000"/>
                    </a:solidFill>
                  </a:rPr>
                  <a:t>设置</a:t>
                </a:r>
                <a:r>
                  <a:rPr lang="zh-CN" altLang="en-US" dirty="0" smtClean="0"/>
                  <a:t>：生成素数</a:t>
                </a:r>
                <a14:m>
                  <m:oMath xmlns:m="http://schemas.openxmlformats.org/officeDocument/2006/math">
                    <m:r>
                      <a:rPr lang="en-US" altLang="zh-CN" i="1" dirty="0" smtClean="0">
                        <a:latin typeface="Cambria Math"/>
                      </a:rPr>
                      <m:t>𝑞</m:t>
                    </m:r>
                  </m:oMath>
                </a14:m>
                <a:r>
                  <a:rPr lang="zh-CN" altLang="en-US" dirty="0" smtClean="0"/>
                  <a:t>，两个</a:t>
                </a:r>
                <a14:m>
                  <m:oMath xmlns:m="http://schemas.openxmlformats.org/officeDocument/2006/math">
                    <m:r>
                      <a:rPr lang="en-US" altLang="zh-CN" i="1" dirty="0" smtClean="0">
                        <a:latin typeface="Cambria Math"/>
                      </a:rPr>
                      <m:t>𝑞</m:t>
                    </m:r>
                  </m:oMath>
                </a14:m>
                <a:r>
                  <a:rPr lang="zh-CN" altLang="en-US" dirty="0" smtClean="0"/>
                  <a:t>阶群</a:t>
                </a:r>
                <a14:m>
                  <m:oMath xmlns:m="http://schemas.openxmlformats.org/officeDocument/2006/math">
                    <m:r>
                      <a:rPr lang="en-US" altLang="zh-CN" b="1" i="1" dirty="0" smtClean="0">
                        <a:latin typeface="Cambria Math"/>
                      </a:rPr>
                      <m:t>𝑮</m:t>
                    </m:r>
                    <m:r>
                      <a:rPr lang="en-US" altLang="zh-CN" i="1" baseline="-25000" dirty="0" smtClean="0">
                        <a:latin typeface="Cambria Math"/>
                      </a:rPr>
                      <m:t>1</m:t>
                    </m:r>
                  </m:oMath>
                </a14:m>
                <a:r>
                  <a:rPr lang="zh-CN" altLang="en-US" dirty="0" smtClean="0"/>
                  <a:t>和</a:t>
                </a:r>
                <a14:m>
                  <m:oMath xmlns:m="http://schemas.openxmlformats.org/officeDocument/2006/math">
                    <m:r>
                      <a:rPr lang="en-US" altLang="zh-CN" b="1" i="1" dirty="0" smtClean="0">
                        <a:latin typeface="Cambria Math"/>
                      </a:rPr>
                      <m:t>𝑮</m:t>
                    </m:r>
                    <m:r>
                      <a:rPr lang="en-US" altLang="zh-CN" i="1" baseline="-25000" dirty="0" smtClean="0">
                        <a:latin typeface="Cambria Math"/>
                      </a:rPr>
                      <m:t>2</m:t>
                    </m:r>
                  </m:oMath>
                </a14:m>
                <a:r>
                  <a:rPr lang="zh-CN" altLang="en-US" dirty="0" smtClean="0"/>
                  <a:t>，一个双线性映射</a:t>
                </a:r>
                <a14:m>
                  <m:oMath xmlns:m="http://schemas.openxmlformats.org/officeDocument/2006/math">
                    <m:r>
                      <a:rPr lang="en-US" altLang="zh-CN" i="1" dirty="0" smtClean="0">
                        <a:latin typeface="Cambria Math"/>
                      </a:rPr>
                      <m:t>ê: </m:t>
                    </m:r>
                    <m:r>
                      <a:rPr lang="en-US" altLang="zh-CN" b="1" i="1" dirty="0" smtClean="0">
                        <a:latin typeface="Cambria Math"/>
                      </a:rPr>
                      <m:t>𝑮</m:t>
                    </m:r>
                    <m:r>
                      <a:rPr lang="en-US" altLang="zh-CN" i="1" baseline="-25000" dirty="0" smtClean="0">
                        <a:latin typeface="Cambria Math"/>
                      </a:rPr>
                      <m:t>1</m:t>
                    </m:r>
                    <m:r>
                      <a:rPr lang="en-US" altLang="zh-CN" i="1" dirty="0" smtClean="0">
                        <a:latin typeface="Cambria Math"/>
                      </a:rPr>
                      <m:t>×</m:t>
                    </m:r>
                    <m:r>
                      <a:rPr lang="en-US" altLang="zh-CN" b="1" i="1" dirty="0" smtClean="0">
                        <a:latin typeface="Cambria Math"/>
                      </a:rPr>
                      <m:t>𝑮</m:t>
                    </m:r>
                    <m:r>
                      <a:rPr lang="en-US" altLang="zh-CN" i="1" baseline="-25000" dirty="0" smtClean="0">
                        <a:latin typeface="Cambria Math"/>
                      </a:rPr>
                      <m:t>1</m:t>
                    </m:r>
                    <m:r>
                      <a:rPr lang="en-US" altLang="zh-CN" i="1" dirty="0" smtClean="0">
                        <a:latin typeface="Cambria Math"/>
                      </a:rPr>
                      <m:t>→</m:t>
                    </m:r>
                    <m:r>
                      <a:rPr lang="en-US" altLang="zh-CN" b="1" i="1" dirty="0" smtClean="0">
                        <a:latin typeface="Cambria Math"/>
                      </a:rPr>
                      <m:t>𝑮</m:t>
                    </m:r>
                    <m:r>
                      <a:rPr lang="en-US" altLang="zh-CN" i="1" baseline="-25000" dirty="0" smtClean="0">
                        <a:latin typeface="Cambria Math"/>
                      </a:rPr>
                      <m:t>2</m:t>
                    </m:r>
                  </m:oMath>
                </a14:m>
                <a:r>
                  <a:rPr lang="zh-CN" altLang="en-US" dirty="0" smtClean="0"/>
                  <a:t>。生成元</a:t>
                </a:r>
                <a14:m>
                  <m:oMath xmlns:m="http://schemas.openxmlformats.org/officeDocument/2006/math">
                    <m:r>
                      <a:rPr lang="en-US" altLang="zh-CN" i="1" dirty="0" smtClean="0">
                        <a:latin typeface="Cambria Math"/>
                      </a:rPr>
                      <m:t>𝑃</m:t>
                    </m:r>
                    <m:r>
                      <a:rPr lang="en-US" altLang="zh-CN" i="1" dirty="0" smtClean="0">
                        <a:latin typeface="Cambria Math"/>
                      </a:rPr>
                      <m:t>∈</m:t>
                    </m:r>
                    <m:r>
                      <a:rPr lang="en-US" altLang="zh-CN" b="1" i="1" dirty="0" smtClean="0">
                        <a:latin typeface="Cambria Math"/>
                      </a:rPr>
                      <m:t>𝑮</m:t>
                    </m:r>
                    <m:r>
                      <a:rPr lang="en-US" altLang="zh-CN" i="1" baseline="-25000" dirty="0" smtClean="0">
                        <a:latin typeface="Cambria Math"/>
                      </a:rPr>
                      <m:t>1</m:t>
                    </m:r>
                  </m:oMath>
                </a14:m>
                <a:r>
                  <a:rPr lang="zh-CN" altLang="en-US" dirty="0" smtClean="0"/>
                  <a:t>。随机数</a:t>
                </a:r>
                <a14:m>
                  <m:oMath xmlns:m="http://schemas.openxmlformats.org/officeDocument/2006/math">
                    <m:r>
                      <a:rPr lang="en-US" altLang="zh-CN" i="1" dirty="0" smtClean="0">
                        <a:latin typeface="Cambria Math"/>
                      </a:rPr>
                      <m:t>𝑠</m:t>
                    </m:r>
                    <m:r>
                      <a:rPr lang="en-US" altLang="zh-CN" i="1" dirty="0" smtClean="0">
                        <a:latin typeface="Cambria Math"/>
                      </a:rPr>
                      <m:t>∈</m:t>
                    </m:r>
                    <m:sSup>
                      <m:sSupPr>
                        <m:ctrlPr>
                          <a:rPr lang="en-US" altLang="zh-CN" i="1" dirty="0" smtClean="0">
                            <a:latin typeface="Cambria Math"/>
                          </a:rPr>
                        </m:ctrlPr>
                      </m:sSupPr>
                      <m:e>
                        <m:sSub>
                          <m:sSubPr>
                            <m:ctrlPr>
                              <a:rPr lang="en-US" altLang="zh-CN" i="1" dirty="0" smtClean="0">
                                <a:latin typeface="Cambria Math"/>
                              </a:rPr>
                            </m:ctrlPr>
                          </m:sSubPr>
                          <m:e>
                            <m:r>
                              <a:rPr lang="en-US" altLang="zh-CN" b="0" i="1" dirty="0" smtClean="0">
                                <a:latin typeface="Cambria Math"/>
                              </a:rPr>
                              <m:t>𝑍</m:t>
                            </m:r>
                          </m:e>
                          <m:sub>
                            <m:r>
                              <a:rPr lang="en-US" altLang="zh-CN" b="0" i="1" dirty="0" smtClean="0">
                                <a:latin typeface="Cambria Math"/>
                              </a:rPr>
                              <m:t>𝑝</m:t>
                            </m:r>
                          </m:sub>
                        </m:sSub>
                      </m:e>
                      <m:sup>
                        <m:r>
                          <a:rPr lang="zh-CN" altLang="en-US" b="0" i="1" dirty="0" smtClean="0">
                            <a:latin typeface="Cambria Math"/>
                          </a:rPr>
                          <m:t>∗</m:t>
                        </m:r>
                      </m:sup>
                    </m:sSup>
                  </m:oMath>
                </a14:m>
                <a:r>
                  <a:rPr lang="zh-CN" altLang="en-US" dirty="0" smtClean="0"/>
                  <a:t>，令</a:t>
                </a:r>
                <a14:m>
                  <m:oMath xmlns:m="http://schemas.openxmlformats.org/officeDocument/2006/math">
                    <m:r>
                      <a:rPr lang="en-US" altLang="zh-CN" i="1" dirty="0" smtClean="0">
                        <a:latin typeface="Cambria Math"/>
                      </a:rPr>
                      <m:t>𝑃</m:t>
                    </m:r>
                    <m:r>
                      <a:rPr lang="en-US" altLang="zh-CN" i="1" baseline="-25000" dirty="0" err="1" smtClean="0">
                        <a:latin typeface="Cambria Math"/>
                      </a:rPr>
                      <m:t>𝑝𝑢𝑏</m:t>
                    </m:r>
                    <m:r>
                      <a:rPr lang="zh-CN" altLang="en-US" i="1" dirty="0" smtClean="0">
                        <a:latin typeface="Cambria Math"/>
                      </a:rPr>
                      <m:t>＝</m:t>
                    </m:r>
                    <m:r>
                      <a:rPr lang="en-US" altLang="zh-CN" i="1" dirty="0" smtClean="0">
                        <a:latin typeface="Cambria Math"/>
                      </a:rPr>
                      <m:t>𝑠𝑃</m:t>
                    </m:r>
                  </m:oMath>
                </a14:m>
                <a:r>
                  <a:rPr lang="zh-CN" altLang="en-US" dirty="0" smtClean="0"/>
                  <a:t>。</a:t>
                </a:r>
                <a:r>
                  <a:rPr lang="en-US" altLang="zh-CN" dirty="0" smtClean="0"/>
                  <a:t>Hash</a:t>
                </a:r>
                <a:r>
                  <a:rPr lang="zh-CN" altLang="en-US" dirty="0" smtClean="0"/>
                  <a:t>函数</a:t>
                </a:r>
                <a14:m>
                  <m:oMath xmlns:m="http://schemas.openxmlformats.org/officeDocument/2006/math">
                    <m:r>
                      <a:rPr lang="en-US" altLang="zh-CN" i="1" dirty="0" smtClean="0">
                        <a:latin typeface="Cambria Math"/>
                      </a:rPr>
                      <m:t>𝐻</m:t>
                    </m:r>
                    <m:r>
                      <a:rPr lang="en-US" altLang="zh-CN" i="1" baseline="-25000" dirty="0" smtClean="0">
                        <a:latin typeface="Cambria Math"/>
                      </a:rPr>
                      <m:t>1</m:t>
                    </m:r>
                    <m:r>
                      <a:rPr lang="en-US" altLang="zh-CN" i="1" dirty="0" smtClean="0">
                        <a:latin typeface="Cambria Math"/>
                      </a:rPr>
                      <m:t>: </m:t>
                    </m:r>
                    <m:d>
                      <m:dPr>
                        <m:begChr m:val="{"/>
                        <m:endChr m:val="}"/>
                        <m:ctrlPr>
                          <a:rPr lang="en-US" altLang="zh-CN" i="1" dirty="0" smtClean="0">
                            <a:latin typeface="Cambria Math"/>
                          </a:rPr>
                        </m:ctrlPr>
                      </m:dPr>
                      <m:e>
                        <m:r>
                          <a:rPr lang="en-US" altLang="zh-CN" i="1" dirty="0" smtClean="0">
                            <a:latin typeface="Cambria Math"/>
                          </a:rPr>
                          <m:t>0, 1</m:t>
                        </m:r>
                      </m:e>
                    </m:d>
                    <m:r>
                      <a:rPr lang="en-US" altLang="zh-CN" i="1" baseline="30000" dirty="0" smtClean="0">
                        <a:latin typeface="Cambria Math"/>
                      </a:rPr>
                      <m:t>∗</m:t>
                    </m:r>
                    <m:r>
                      <a:rPr lang="en-US" altLang="zh-CN" i="1" dirty="0" smtClean="0">
                        <a:latin typeface="Cambria Math"/>
                        <a:sym typeface="Symbol" pitchFamily="18" charset="2"/>
                      </a:rPr>
                      <m:t></m:t>
                    </m:r>
                    <m:r>
                      <a:rPr lang="en-US" altLang="zh-CN" b="1" i="1" dirty="0" smtClean="0">
                        <a:latin typeface="Cambria Math"/>
                      </a:rPr>
                      <m:t>𝑮</m:t>
                    </m:r>
                    <m:r>
                      <a:rPr lang="en-US" altLang="zh-CN" i="1" baseline="-25000" dirty="0" smtClean="0">
                        <a:latin typeface="Cambria Math"/>
                      </a:rPr>
                      <m:t>1</m:t>
                    </m:r>
                    <m:r>
                      <a:rPr lang="en-US" altLang="zh-CN" i="1" baseline="30000" dirty="0" smtClean="0">
                        <a:latin typeface="Cambria Math"/>
                      </a:rPr>
                      <m:t>∗</m:t>
                    </m:r>
                    <m:r>
                      <a:rPr lang="en-US" altLang="zh-CN" i="1" dirty="0" smtClean="0">
                        <a:latin typeface="Cambria Math"/>
                      </a:rPr>
                      <m:t> </m:t>
                    </m:r>
                    <m:r>
                      <a:rPr lang="zh-CN" altLang="en-US" b="0" i="1" dirty="0" smtClean="0">
                        <a:latin typeface="Cambria Math"/>
                      </a:rPr>
                      <m:t>；</m:t>
                    </m:r>
                    <m:r>
                      <a:rPr lang="en-US" altLang="zh-CN" i="1" dirty="0" smtClean="0">
                        <a:latin typeface="Cambria Math"/>
                      </a:rPr>
                      <m:t>𝐻</m:t>
                    </m:r>
                    <m:r>
                      <a:rPr lang="en-US" altLang="zh-CN" i="1" baseline="-25000" dirty="0" smtClean="0">
                        <a:latin typeface="Cambria Math"/>
                      </a:rPr>
                      <m:t>2</m:t>
                    </m:r>
                    <m:r>
                      <a:rPr lang="en-US" altLang="zh-CN" i="1" dirty="0" smtClean="0">
                        <a:latin typeface="Cambria Math"/>
                      </a:rPr>
                      <m:t>: {0, 1}</m:t>
                    </m:r>
                    <m:r>
                      <a:rPr lang="en-US" altLang="zh-CN" i="1" baseline="30000" dirty="0" smtClean="0">
                        <a:latin typeface="Cambria Math"/>
                      </a:rPr>
                      <m:t>∗</m:t>
                    </m:r>
                    <m:r>
                      <a:rPr lang="en-US" altLang="zh-CN" i="1" dirty="0" smtClean="0">
                        <a:latin typeface="Cambria Math"/>
                      </a:rPr>
                      <m:t>×</m:t>
                    </m:r>
                    <m:r>
                      <a:rPr lang="en-US" altLang="zh-CN" b="1" i="1" dirty="0" smtClean="0">
                        <a:latin typeface="Cambria Math"/>
                      </a:rPr>
                      <m:t>𝑮</m:t>
                    </m:r>
                    <m:r>
                      <a:rPr lang="en-US" altLang="zh-CN" i="1" baseline="-25000" dirty="0" smtClean="0">
                        <a:latin typeface="Cambria Math"/>
                      </a:rPr>
                      <m:t>1</m:t>
                    </m:r>
                    <m:r>
                      <a:rPr lang="en-US" altLang="zh-CN" i="1" baseline="30000" dirty="0" smtClean="0">
                        <a:latin typeface="Cambria Math"/>
                      </a:rPr>
                      <m:t>∗</m:t>
                    </m:r>
                    <m:r>
                      <a:rPr lang="en-US" altLang="zh-CN" i="1" dirty="0" smtClean="0">
                        <a:latin typeface="Cambria Math"/>
                        <a:sym typeface="Symbol" pitchFamily="18" charset="2"/>
                      </a:rPr>
                      <m:t></m:t>
                    </m:r>
                    <m:sSup>
                      <m:sSupPr>
                        <m:ctrlPr>
                          <a:rPr lang="en-US" altLang="zh-CN" i="1" dirty="0">
                            <a:latin typeface="Cambria Math"/>
                          </a:rPr>
                        </m:ctrlPr>
                      </m:sSupPr>
                      <m:e>
                        <m:sSub>
                          <m:sSubPr>
                            <m:ctrlPr>
                              <a:rPr lang="en-US" altLang="zh-CN" i="1" dirty="0">
                                <a:latin typeface="Cambria Math"/>
                              </a:rPr>
                            </m:ctrlPr>
                          </m:sSubPr>
                          <m:e>
                            <m:r>
                              <a:rPr lang="en-US" altLang="zh-CN" i="1" dirty="0">
                                <a:latin typeface="Cambria Math"/>
                              </a:rPr>
                              <m:t>𝑍</m:t>
                            </m:r>
                          </m:e>
                          <m:sub>
                            <m:r>
                              <a:rPr lang="en-US" altLang="zh-CN" i="1" dirty="0">
                                <a:latin typeface="Cambria Math"/>
                              </a:rPr>
                              <m:t>𝑝</m:t>
                            </m:r>
                          </m:sub>
                        </m:sSub>
                      </m:e>
                      <m:sup>
                        <m:r>
                          <a:rPr lang="zh-CN" altLang="en-US" i="1" dirty="0">
                            <a:latin typeface="Cambria Math"/>
                          </a:rPr>
                          <m:t>∗</m:t>
                        </m:r>
                      </m:sup>
                    </m:sSup>
                  </m:oMath>
                </a14:m>
                <a:r>
                  <a:rPr lang="zh-CN" altLang="en-US" dirty="0" smtClean="0"/>
                  <a:t>。系统参数</a:t>
                </a:r>
                <a14:m>
                  <m:oMath xmlns:m="http://schemas.openxmlformats.org/officeDocument/2006/math">
                    <m:r>
                      <a:rPr lang="en-US" altLang="zh-CN" i="1" dirty="0" smtClean="0">
                        <a:latin typeface="Cambria Math"/>
                      </a:rPr>
                      <m:t>𝑝𝑎𝑟</m:t>
                    </m:r>
                    <m:r>
                      <a:rPr lang="zh-CN" altLang="en-US" i="1" dirty="0" smtClean="0">
                        <a:latin typeface="Cambria Math"/>
                      </a:rPr>
                      <m:t>＝</m:t>
                    </m:r>
                    <m:r>
                      <a:rPr lang="en-US" altLang="zh-CN" i="1" dirty="0" smtClean="0">
                        <a:latin typeface="Cambria Math"/>
                      </a:rPr>
                      <m:t>&lt;</m:t>
                    </m:r>
                    <m:r>
                      <a:rPr lang="en-US" altLang="zh-CN" i="1" dirty="0" smtClean="0">
                        <a:latin typeface="Cambria Math"/>
                      </a:rPr>
                      <m:t>𝑞</m:t>
                    </m:r>
                    <m:r>
                      <a:rPr lang="en-US" altLang="zh-CN" i="1" dirty="0" smtClean="0">
                        <a:latin typeface="Cambria Math"/>
                      </a:rPr>
                      <m:t>, </m:t>
                    </m:r>
                    <m:r>
                      <a:rPr lang="en-US" altLang="zh-CN" b="1" i="1" dirty="0" smtClean="0">
                        <a:latin typeface="Cambria Math"/>
                      </a:rPr>
                      <m:t>𝑮</m:t>
                    </m:r>
                    <m:r>
                      <a:rPr lang="en-US" altLang="zh-CN" i="1" baseline="-25000" dirty="0" smtClean="0">
                        <a:latin typeface="Cambria Math"/>
                      </a:rPr>
                      <m:t>1</m:t>
                    </m:r>
                    <m:r>
                      <a:rPr lang="en-US" altLang="zh-CN" i="1" dirty="0" smtClean="0">
                        <a:latin typeface="Cambria Math"/>
                      </a:rPr>
                      <m:t>, </m:t>
                    </m:r>
                    <m:r>
                      <a:rPr lang="en-US" altLang="zh-CN" b="1" i="1" dirty="0" smtClean="0">
                        <a:latin typeface="Cambria Math"/>
                      </a:rPr>
                      <m:t>𝑮</m:t>
                    </m:r>
                    <m:r>
                      <a:rPr lang="en-US" altLang="zh-CN" i="1" baseline="-25000" dirty="0" smtClean="0">
                        <a:latin typeface="Cambria Math"/>
                      </a:rPr>
                      <m:t>2</m:t>
                    </m:r>
                    <m:r>
                      <a:rPr lang="en-US" altLang="zh-CN" i="1" dirty="0" smtClean="0">
                        <a:latin typeface="Cambria Math"/>
                      </a:rPr>
                      <m:t>, ê, </m:t>
                    </m:r>
                    <m:r>
                      <a:rPr lang="en-US" altLang="zh-CN" i="1" dirty="0" smtClean="0">
                        <a:latin typeface="Cambria Math"/>
                      </a:rPr>
                      <m:t>𝑃</m:t>
                    </m:r>
                    <m:r>
                      <a:rPr lang="en-US" altLang="zh-CN" i="1" dirty="0" smtClean="0">
                        <a:latin typeface="Cambria Math"/>
                      </a:rPr>
                      <m:t>, </m:t>
                    </m:r>
                    <m:r>
                      <a:rPr lang="en-US" altLang="zh-CN" i="1" dirty="0" err="1" smtClean="0">
                        <a:latin typeface="Cambria Math"/>
                      </a:rPr>
                      <m:t>𝑃</m:t>
                    </m:r>
                    <m:r>
                      <a:rPr lang="en-US" altLang="zh-CN" i="1" baseline="-25000" dirty="0" err="1" smtClean="0">
                        <a:latin typeface="Cambria Math"/>
                      </a:rPr>
                      <m:t>𝑝𝑢𝑏</m:t>
                    </m:r>
                    <m:r>
                      <a:rPr lang="en-US" altLang="zh-CN" i="1" dirty="0" smtClean="0">
                        <a:latin typeface="Cambria Math"/>
                      </a:rPr>
                      <m:t>, </m:t>
                    </m:r>
                    <m:r>
                      <a:rPr lang="en-US" altLang="zh-CN" i="1" dirty="0" smtClean="0">
                        <a:latin typeface="Cambria Math"/>
                      </a:rPr>
                      <m:t>𝐻</m:t>
                    </m:r>
                    <m:r>
                      <a:rPr lang="en-US" altLang="zh-CN" i="1" baseline="-25000" dirty="0" smtClean="0">
                        <a:latin typeface="Cambria Math"/>
                      </a:rPr>
                      <m:t>1</m:t>
                    </m:r>
                    <m:r>
                      <a:rPr lang="en-US" altLang="zh-CN" i="1" dirty="0" smtClean="0">
                        <a:latin typeface="Cambria Math"/>
                      </a:rPr>
                      <m:t>, </m:t>
                    </m:r>
                    <m:r>
                      <a:rPr lang="en-US" altLang="zh-CN" i="1" dirty="0" smtClean="0">
                        <a:latin typeface="Cambria Math"/>
                      </a:rPr>
                      <m:t>𝐻</m:t>
                    </m:r>
                    <m:r>
                      <a:rPr lang="en-US" altLang="zh-CN" i="1" baseline="-25000" dirty="0" smtClean="0">
                        <a:latin typeface="Cambria Math"/>
                      </a:rPr>
                      <m:t>2</m:t>
                    </m:r>
                    <m:r>
                      <a:rPr lang="en-US" altLang="zh-CN" i="1" dirty="0" smtClean="0">
                        <a:latin typeface="Cambria Math"/>
                      </a:rPr>
                      <m:t>&gt;</m:t>
                    </m:r>
                    <m:r>
                      <a:rPr lang="zh-CN" altLang="en-US" i="1" dirty="0" smtClean="0">
                        <a:latin typeface="Cambria Math"/>
                      </a:rPr>
                      <m:t>，</m:t>
                    </m:r>
                  </m:oMath>
                </a14:m>
                <a:r>
                  <a:rPr lang="zh-CN" altLang="en-US" dirty="0" smtClean="0"/>
                  <a:t>主密钥为</a:t>
                </a:r>
                <a14:m>
                  <m:oMath xmlns:m="http://schemas.openxmlformats.org/officeDocument/2006/math">
                    <m:r>
                      <a:rPr lang="en-US" altLang="zh-CN" i="1" dirty="0" smtClean="0">
                        <a:latin typeface="Cambria Math"/>
                      </a:rPr>
                      <m:t>𝑠</m:t>
                    </m:r>
                  </m:oMath>
                </a14:m>
                <a:endParaRPr lang="en-US" altLang="zh-CN" b="1" dirty="0" smtClean="0">
                  <a:solidFill>
                    <a:srgbClr val="FF0000"/>
                  </a:solidFill>
                </a:endParaRPr>
              </a:p>
              <a:p>
                <a:pPr marL="914400" lvl="1" indent="-457200">
                  <a:spcBef>
                    <a:spcPts val="0"/>
                  </a:spcBef>
                  <a:buFont typeface="+mj-lt"/>
                  <a:buAutoNum type="arabicPeriod"/>
                </a:pPr>
                <a:r>
                  <a:rPr lang="zh-CN" altLang="en-US" b="1" dirty="0" smtClean="0">
                    <a:solidFill>
                      <a:srgbClr val="FF0000"/>
                    </a:solidFill>
                  </a:rPr>
                  <a:t>析出</a:t>
                </a:r>
                <a:r>
                  <a:rPr lang="zh-CN" altLang="en-US" dirty="0" smtClean="0"/>
                  <a:t>：给定</a:t>
                </a:r>
                <a14:m>
                  <m:oMath xmlns:m="http://schemas.openxmlformats.org/officeDocument/2006/math">
                    <m:r>
                      <a:rPr lang="en-US" altLang="zh-CN" i="1" dirty="0" smtClean="0">
                        <a:latin typeface="Cambria Math"/>
                      </a:rPr>
                      <m:t>𝐼𝐷</m:t>
                    </m:r>
                    <m:r>
                      <a:rPr lang="en-US" altLang="zh-CN" i="1" dirty="0" smtClean="0">
                        <a:latin typeface="Cambria Math"/>
                      </a:rPr>
                      <m:t>∈{0, 1}</m:t>
                    </m:r>
                  </m:oMath>
                </a14:m>
                <a:r>
                  <a:rPr lang="en-US" altLang="zh-CN" dirty="0" smtClean="0"/>
                  <a:t>*</a:t>
                </a:r>
                <a:r>
                  <a:rPr lang="zh-CN" altLang="en-US" dirty="0" smtClean="0"/>
                  <a:t>，</a:t>
                </a:r>
                <a:r>
                  <a:rPr lang="en-US" altLang="zh-CN" dirty="0" smtClean="0"/>
                  <a:t>KGC </a:t>
                </a:r>
                <a:r>
                  <a:rPr lang="zh-CN" altLang="en-US" dirty="0" smtClean="0"/>
                  <a:t>计算</a:t>
                </a:r>
                <a14:m>
                  <m:oMath xmlns:m="http://schemas.openxmlformats.org/officeDocument/2006/math">
                    <m:r>
                      <a:rPr lang="en-US" altLang="zh-CN" i="1" dirty="0" smtClean="0">
                        <a:latin typeface="Cambria Math"/>
                      </a:rPr>
                      <m:t>𝑄</m:t>
                    </m:r>
                    <m:r>
                      <a:rPr lang="en-US" altLang="zh-CN" i="1" baseline="-25000" dirty="0" smtClean="0">
                        <a:latin typeface="Cambria Math"/>
                      </a:rPr>
                      <m:t>𝐼𝐷</m:t>
                    </m:r>
                    <m:r>
                      <a:rPr lang="zh-CN" altLang="en-US" i="1" dirty="0" smtClean="0">
                        <a:latin typeface="Cambria Math"/>
                      </a:rPr>
                      <m:t>＝</m:t>
                    </m:r>
                    <m:r>
                      <a:rPr lang="en-US" altLang="zh-CN" i="1" dirty="0" smtClean="0">
                        <a:latin typeface="Cambria Math"/>
                      </a:rPr>
                      <m:t>𝐻</m:t>
                    </m:r>
                    <m:r>
                      <a:rPr lang="en-US" altLang="zh-CN" i="1" baseline="-25000" dirty="0" smtClean="0">
                        <a:latin typeface="Cambria Math"/>
                      </a:rPr>
                      <m:t>1</m:t>
                    </m:r>
                    <m:r>
                      <a:rPr lang="en-US" altLang="zh-CN" i="1" dirty="0" smtClean="0">
                        <a:latin typeface="Cambria Math"/>
                      </a:rPr>
                      <m:t>(</m:t>
                    </m:r>
                    <m:r>
                      <a:rPr lang="en-US" altLang="zh-CN" i="1" dirty="0" smtClean="0">
                        <a:latin typeface="Cambria Math"/>
                      </a:rPr>
                      <m:t>𝐼𝐷</m:t>
                    </m:r>
                    <m:r>
                      <a:rPr lang="en-US" altLang="zh-CN" i="1" dirty="0" smtClean="0">
                        <a:latin typeface="Cambria Math"/>
                      </a:rPr>
                      <m:t>)</m:t>
                    </m:r>
                  </m:oMath>
                </a14:m>
                <a:r>
                  <a:rPr lang="zh-CN" altLang="en-US" dirty="0" smtClean="0"/>
                  <a:t>，私钥</a:t>
                </a:r>
                <a14:m>
                  <m:oMath xmlns:m="http://schemas.openxmlformats.org/officeDocument/2006/math">
                    <m:r>
                      <a:rPr lang="en-US" altLang="zh-CN" i="1" dirty="0" smtClean="0">
                        <a:latin typeface="Cambria Math"/>
                      </a:rPr>
                      <m:t>𝑑</m:t>
                    </m:r>
                    <m:r>
                      <a:rPr lang="en-US" altLang="zh-CN" i="1" baseline="-25000" dirty="0" err="1" smtClean="0">
                        <a:latin typeface="Cambria Math"/>
                      </a:rPr>
                      <m:t>𝐼𝐷</m:t>
                    </m:r>
                    <m:r>
                      <a:rPr lang="zh-CN" altLang="en-US" i="1" dirty="0" smtClean="0">
                        <a:latin typeface="Cambria Math"/>
                      </a:rPr>
                      <m:t>＝</m:t>
                    </m:r>
                    <m:r>
                      <a:rPr lang="en-US" altLang="zh-CN" i="1" dirty="0" smtClean="0">
                        <a:latin typeface="Cambria Math"/>
                      </a:rPr>
                      <m:t>𝑠𝑄</m:t>
                    </m:r>
                    <m:r>
                      <a:rPr lang="en-US" altLang="zh-CN" i="1" baseline="-25000" dirty="0" smtClean="0">
                        <a:latin typeface="Cambria Math"/>
                      </a:rPr>
                      <m:t>𝐼𝐷</m:t>
                    </m:r>
                  </m:oMath>
                </a14:m>
                <a:endParaRPr lang="zh-CN" altLang="en-US" dirty="0" smtClean="0"/>
              </a:p>
              <a:p>
                <a:pPr marL="914400" lvl="1" indent="-457200">
                  <a:spcBef>
                    <a:spcPts val="0"/>
                  </a:spcBef>
                  <a:buFont typeface="+mj-lt"/>
                  <a:buAutoNum type="arabicPeriod"/>
                </a:pPr>
                <a:r>
                  <a:rPr lang="zh-CN" altLang="en-US" b="1" dirty="0" smtClean="0">
                    <a:solidFill>
                      <a:srgbClr val="FF0000"/>
                    </a:solidFill>
                  </a:rPr>
                  <a:t>签名</a:t>
                </a:r>
                <a:r>
                  <a:rPr lang="zh-CN" altLang="en-US" dirty="0" smtClean="0"/>
                  <a:t>：给定消息</a:t>
                </a:r>
                <a14:m>
                  <m:oMath xmlns:m="http://schemas.openxmlformats.org/officeDocument/2006/math">
                    <m:r>
                      <a:rPr lang="en-US" altLang="zh-CN" i="1" dirty="0" smtClean="0">
                        <a:latin typeface="Cambria Math"/>
                      </a:rPr>
                      <m:t>𝑚</m:t>
                    </m:r>
                  </m:oMath>
                </a14:m>
                <a:r>
                  <a:rPr lang="zh-CN" altLang="en-US" dirty="0" smtClean="0"/>
                  <a:t>，选取随机数</a:t>
                </a:r>
                <a14:m>
                  <m:oMath xmlns:m="http://schemas.openxmlformats.org/officeDocument/2006/math">
                    <m:r>
                      <a:rPr lang="en-US" altLang="zh-CN" i="1" dirty="0" smtClean="0">
                        <a:latin typeface="Cambria Math"/>
                      </a:rPr>
                      <m:t>𝑟</m:t>
                    </m:r>
                    <m:r>
                      <a:rPr lang="en-US" altLang="zh-CN" i="1" dirty="0" smtClean="0">
                        <a:latin typeface="Cambria Math"/>
                      </a:rPr>
                      <m:t>∈</m:t>
                    </m:r>
                    <m:sSup>
                      <m:sSupPr>
                        <m:ctrlPr>
                          <a:rPr lang="en-US" altLang="zh-CN" i="1" dirty="0">
                            <a:latin typeface="Cambria Math"/>
                          </a:rPr>
                        </m:ctrlPr>
                      </m:sSupPr>
                      <m:e>
                        <m:sSub>
                          <m:sSubPr>
                            <m:ctrlPr>
                              <a:rPr lang="en-US" altLang="zh-CN" i="1" dirty="0">
                                <a:latin typeface="Cambria Math"/>
                              </a:rPr>
                            </m:ctrlPr>
                          </m:sSubPr>
                          <m:e>
                            <m:r>
                              <a:rPr lang="en-US" altLang="zh-CN" i="1" dirty="0">
                                <a:latin typeface="Cambria Math"/>
                              </a:rPr>
                              <m:t>𝑍</m:t>
                            </m:r>
                          </m:e>
                          <m:sub>
                            <m:r>
                              <a:rPr lang="en-US" altLang="zh-CN" i="1" dirty="0">
                                <a:latin typeface="Cambria Math"/>
                              </a:rPr>
                              <m:t>𝑝</m:t>
                            </m:r>
                          </m:sub>
                        </m:sSub>
                      </m:e>
                      <m:sup>
                        <m:r>
                          <a:rPr lang="zh-CN" altLang="en-US" i="1" dirty="0">
                            <a:latin typeface="Cambria Math"/>
                          </a:rPr>
                          <m:t>∗</m:t>
                        </m:r>
                      </m:sup>
                    </m:sSup>
                  </m:oMath>
                </a14:m>
                <a:r>
                  <a:rPr lang="zh-CN" altLang="en-US" dirty="0" smtClean="0"/>
                  <a:t>，计算</a:t>
                </a:r>
                <a14:m>
                  <m:oMath xmlns:m="http://schemas.openxmlformats.org/officeDocument/2006/math">
                    <m:r>
                      <a:rPr lang="en-US" altLang="zh-CN" i="1" dirty="0" smtClean="0">
                        <a:latin typeface="Cambria Math"/>
                      </a:rPr>
                      <m:t>𝑈</m:t>
                    </m:r>
                    <m:r>
                      <a:rPr lang="zh-CN" altLang="en-US" i="1" dirty="0" smtClean="0">
                        <a:latin typeface="Cambria Math"/>
                      </a:rPr>
                      <m:t>＝</m:t>
                    </m:r>
                    <m:r>
                      <a:rPr lang="en-US" altLang="zh-CN" i="1" dirty="0" smtClean="0">
                        <a:latin typeface="Cambria Math"/>
                      </a:rPr>
                      <m:t>𝑟𝑄</m:t>
                    </m:r>
                    <m:r>
                      <a:rPr lang="en-US" altLang="zh-CN" i="1" baseline="-25000" dirty="0" smtClean="0">
                        <a:latin typeface="Cambria Math"/>
                      </a:rPr>
                      <m:t>𝐼𝐷</m:t>
                    </m:r>
                    <m:r>
                      <a:rPr lang="zh-CN" altLang="en-US" i="1" dirty="0" smtClean="0">
                        <a:latin typeface="Cambria Math"/>
                      </a:rPr>
                      <m:t>，</m:t>
                    </m:r>
                    <m:r>
                      <a:rPr lang="en-US" altLang="zh-CN" i="1" dirty="0" smtClean="0">
                        <a:latin typeface="Cambria Math"/>
                      </a:rPr>
                      <m:t>h</m:t>
                    </m:r>
                    <m:r>
                      <a:rPr lang="zh-CN" altLang="en-US" i="1" dirty="0" smtClean="0">
                        <a:latin typeface="Cambria Math"/>
                      </a:rPr>
                      <m:t>＝</m:t>
                    </m:r>
                    <m:r>
                      <a:rPr lang="en-US" altLang="zh-CN" i="1" dirty="0" smtClean="0">
                        <a:latin typeface="Cambria Math"/>
                      </a:rPr>
                      <m:t>𝐻</m:t>
                    </m:r>
                    <m:r>
                      <a:rPr lang="en-US" altLang="zh-CN" i="1" baseline="-25000" dirty="0" smtClean="0">
                        <a:latin typeface="Cambria Math"/>
                      </a:rPr>
                      <m:t>2</m:t>
                    </m:r>
                    <m:r>
                      <a:rPr lang="en-US" altLang="zh-CN" i="1" dirty="0" smtClean="0">
                        <a:latin typeface="Cambria Math"/>
                      </a:rPr>
                      <m:t>(</m:t>
                    </m:r>
                    <m:r>
                      <a:rPr lang="en-US" altLang="zh-CN" i="1" dirty="0" smtClean="0">
                        <a:latin typeface="Cambria Math"/>
                      </a:rPr>
                      <m:t>𝑚</m:t>
                    </m:r>
                    <m:r>
                      <a:rPr lang="en-US" altLang="zh-CN" i="1" dirty="0" smtClean="0">
                        <a:latin typeface="Cambria Math"/>
                      </a:rPr>
                      <m:t>, </m:t>
                    </m:r>
                    <m:r>
                      <a:rPr lang="en-US" altLang="zh-CN" i="1" dirty="0" smtClean="0">
                        <a:latin typeface="Cambria Math"/>
                      </a:rPr>
                      <m:t>𝑈</m:t>
                    </m:r>
                    <m:r>
                      <a:rPr lang="en-US" altLang="zh-CN" i="1" dirty="0" smtClean="0">
                        <a:latin typeface="Cambria Math"/>
                      </a:rPr>
                      <m:t>)</m:t>
                    </m:r>
                    <m:r>
                      <a:rPr lang="zh-CN" altLang="en-US" i="1" dirty="0" smtClean="0">
                        <a:latin typeface="Cambria Math"/>
                      </a:rPr>
                      <m:t>和</m:t>
                    </m:r>
                    <m:r>
                      <a:rPr lang="en-US" altLang="zh-CN" i="1" dirty="0" smtClean="0">
                        <a:latin typeface="Cambria Math"/>
                      </a:rPr>
                      <m:t>𝑉</m:t>
                    </m:r>
                    <m:r>
                      <a:rPr lang="zh-CN" altLang="en-US" i="1" dirty="0" smtClean="0">
                        <a:latin typeface="Cambria Math"/>
                      </a:rPr>
                      <m:t>＝</m:t>
                    </m:r>
                    <m:r>
                      <a:rPr lang="en-US" altLang="zh-CN" i="1" dirty="0" smtClean="0">
                        <a:latin typeface="Cambria Math"/>
                      </a:rPr>
                      <m:t>(</m:t>
                    </m:r>
                    <m:r>
                      <a:rPr lang="en-US" altLang="zh-CN" i="1" dirty="0" smtClean="0">
                        <a:latin typeface="Cambria Math"/>
                      </a:rPr>
                      <m:t>𝑟</m:t>
                    </m:r>
                    <m:r>
                      <a:rPr lang="zh-CN" altLang="en-US" i="1" dirty="0" smtClean="0">
                        <a:latin typeface="Cambria Math"/>
                      </a:rPr>
                      <m:t>＋</m:t>
                    </m:r>
                    <m:r>
                      <a:rPr lang="en-US" altLang="zh-CN" i="1" dirty="0" smtClean="0">
                        <a:latin typeface="Cambria Math"/>
                      </a:rPr>
                      <m:t>h</m:t>
                    </m:r>
                    <m:r>
                      <a:rPr lang="en-US" altLang="zh-CN" i="1" dirty="0" smtClean="0">
                        <a:latin typeface="Cambria Math"/>
                      </a:rPr>
                      <m:t>)</m:t>
                    </m:r>
                    <m:r>
                      <a:rPr lang="en-US" altLang="zh-CN" i="1" dirty="0" err="1" smtClean="0">
                        <a:latin typeface="Cambria Math"/>
                      </a:rPr>
                      <m:t>𝑑</m:t>
                    </m:r>
                    <m:r>
                      <a:rPr lang="en-US" altLang="zh-CN" i="1" baseline="-25000" dirty="0" err="1" smtClean="0">
                        <a:latin typeface="Cambria Math"/>
                      </a:rPr>
                      <m:t>𝐼𝐷</m:t>
                    </m:r>
                  </m:oMath>
                </a14:m>
                <a:r>
                  <a:rPr lang="zh-CN" altLang="en-US" dirty="0" smtClean="0"/>
                  <a:t>，</a:t>
                </a:r>
                <a:r>
                  <a:rPr lang="zh-CN" altLang="en-US" b="1" dirty="0" smtClean="0">
                    <a:solidFill>
                      <a:srgbClr val="FF00FF"/>
                    </a:solidFill>
                  </a:rPr>
                  <a:t>签名</a:t>
                </a:r>
                <a14:m>
                  <m:oMath xmlns:m="http://schemas.openxmlformats.org/officeDocument/2006/math">
                    <m:r>
                      <a:rPr lang="zh-CN" altLang="en-US" b="1" i="1" dirty="0" smtClean="0">
                        <a:solidFill>
                          <a:srgbClr val="FF00FF"/>
                        </a:solidFill>
                        <a:latin typeface="Cambria Math"/>
                        <a:sym typeface="Symbol" pitchFamily="18" charset="2"/>
                      </a:rPr>
                      <m:t></m:t>
                    </m:r>
                    <m:r>
                      <a:rPr lang="zh-CN" altLang="en-US" i="1" dirty="0" smtClean="0">
                        <a:latin typeface="Cambria Math"/>
                      </a:rPr>
                      <m:t>＝</m:t>
                    </m:r>
                    <m:r>
                      <a:rPr lang="en-US" altLang="zh-CN" i="1" dirty="0" smtClean="0">
                        <a:latin typeface="Cambria Math"/>
                      </a:rPr>
                      <m:t>(</m:t>
                    </m:r>
                    <m:r>
                      <a:rPr lang="en-US" altLang="zh-CN" i="1" dirty="0" smtClean="0">
                        <a:latin typeface="Cambria Math"/>
                      </a:rPr>
                      <m:t>𝑈</m:t>
                    </m:r>
                    <m:r>
                      <a:rPr lang="en-US" altLang="zh-CN" i="1" dirty="0" smtClean="0">
                        <a:latin typeface="Cambria Math"/>
                      </a:rPr>
                      <m:t>, </m:t>
                    </m:r>
                    <m:r>
                      <a:rPr lang="en-US" altLang="zh-CN" i="1" dirty="0" smtClean="0">
                        <a:latin typeface="Cambria Math"/>
                      </a:rPr>
                      <m:t>𝑉</m:t>
                    </m:r>
                    <m:r>
                      <a:rPr lang="en-US" altLang="zh-CN" i="1" dirty="0" smtClean="0">
                        <a:latin typeface="Cambria Math"/>
                      </a:rPr>
                      <m:t>)</m:t>
                    </m:r>
                  </m:oMath>
                </a14:m>
                <a:endParaRPr lang="zh-CN" altLang="en-US" dirty="0" smtClean="0"/>
              </a:p>
              <a:p>
                <a:pPr marL="914400" lvl="1" indent="-457200">
                  <a:spcBef>
                    <a:spcPts val="0"/>
                  </a:spcBef>
                  <a:buFont typeface="+mj-lt"/>
                  <a:buAutoNum type="arabicPeriod"/>
                </a:pPr>
                <a:r>
                  <a:rPr lang="zh-CN" altLang="en-US" b="1" dirty="0" smtClean="0">
                    <a:solidFill>
                      <a:srgbClr val="FF0000"/>
                    </a:solidFill>
                  </a:rPr>
                  <a:t>验证</a:t>
                </a:r>
                <a:r>
                  <a:rPr lang="zh-CN" altLang="en-US" dirty="0" smtClean="0"/>
                  <a:t>：验证</a:t>
                </a:r>
                <a14:m>
                  <m:oMath xmlns:m="http://schemas.openxmlformats.org/officeDocument/2006/math">
                    <m:r>
                      <a:rPr lang="en-US" altLang="zh-CN" i="1" dirty="0" smtClean="0">
                        <a:latin typeface="Cambria Math"/>
                      </a:rPr>
                      <m:t>ê(</m:t>
                    </m:r>
                    <m:r>
                      <a:rPr lang="en-US" altLang="zh-CN" i="1" dirty="0" smtClean="0">
                        <a:latin typeface="Cambria Math"/>
                      </a:rPr>
                      <m:t>𝑃</m:t>
                    </m:r>
                    <m:r>
                      <a:rPr lang="en-US" altLang="zh-CN" i="1" dirty="0" smtClean="0">
                        <a:latin typeface="Cambria Math"/>
                      </a:rPr>
                      <m:t>, </m:t>
                    </m:r>
                    <m:r>
                      <a:rPr lang="en-US" altLang="zh-CN" i="1" dirty="0" smtClean="0">
                        <a:latin typeface="Cambria Math"/>
                      </a:rPr>
                      <m:t>𝑉</m:t>
                    </m:r>
                    <m:r>
                      <a:rPr lang="en-US" altLang="zh-CN" i="1" dirty="0" smtClean="0">
                        <a:latin typeface="Cambria Math"/>
                      </a:rPr>
                      <m:t>)</m:t>
                    </m:r>
                    <m:r>
                      <a:rPr lang="zh-CN" altLang="en-US" i="1" dirty="0" smtClean="0">
                        <a:latin typeface="Cambria Math"/>
                      </a:rPr>
                      <m:t>＝</m:t>
                    </m:r>
                    <m:r>
                      <a:rPr lang="en-US" altLang="zh-CN" i="1" dirty="0" smtClean="0">
                        <a:latin typeface="Cambria Math"/>
                      </a:rPr>
                      <m:t>ê</m:t>
                    </m:r>
                  </m:oMath>
                </a14:m>
                <a:r>
                  <a:rPr lang="en-US" altLang="zh-CN" dirty="0" smtClean="0"/>
                  <a:t> </a:t>
                </a:r>
                <a14:m>
                  <m:oMath xmlns:m="http://schemas.openxmlformats.org/officeDocument/2006/math">
                    <m:r>
                      <a:rPr lang="en-US" altLang="zh-CN" i="1" dirty="0" smtClean="0">
                        <a:latin typeface="Cambria Math"/>
                      </a:rPr>
                      <m:t>(</m:t>
                    </m:r>
                    <m:r>
                      <a:rPr lang="en-US" altLang="zh-CN" i="1" dirty="0" err="1" smtClean="0">
                        <a:latin typeface="Cambria Math"/>
                      </a:rPr>
                      <m:t>𝑃</m:t>
                    </m:r>
                    <m:r>
                      <a:rPr lang="en-US" altLang="zh-CN" i="1" baseline="-25000" dirty="0" err="1" smtClean="0">
                        <a:latin typeface="Cambria Math"/>
                      </a:rPr>
                      <m:t>𝑝𝑢𝑏</m:t>
                    </m:r>
                    <m:r>
                      <a:rPr lang="en-US" altLang="zh-CN" i="1" dirty="0" smtClean="0">
                        <a:latin typeface="Cambria Math"/>
                      </a:rPr>
                      <m:t>, </m:t>
                    </m:r>
                    <m:r>
                      <a:rPr lang="en-US" altLang="zh-CN" i="1" dirty="0" smtClean="0">
                        <a:latin typeface="Cambria Math"/>
                      </a:rPr>
                      <m:t>𝑈</m:t>
                    </m:r>
                    <m:r>
                      <a:rPr lang="zh-CN" altLang="en-US" i="1" dirty="0" smtClean="0">
                        <a:latin typeface="Cambria Math"/>
                      </a:rPr>
                      <m:t>＋</m:t>
                    </m:r>
                    <m:r>
                      <a:rPr lang="en-US" altLang="zh-CN" i="1" dirty="0" smtClean="0">
                        <a:latin typeface="Cambria Math"/>
                      </a:rPr>
                      <m:t>h𝑄</m:t>
                    </m:r>
                    <m:r>
                      <a:rPr lang="en-US" altLang="zh-CN" i="1" baseline="-25000" dirty="0" smtClean="0">
                        <a:latin typeface="Cambria Math"/>
                      </a:rPr>
                      <m:t>𝐼𝐷</m:t>
                    </m:r>
                  </m:oMath>
                </a14:m>
                <a:r>
                  <a:rPr lang="en-US" altLang="zh-CN" dirty="0" smtClean="0"/>
                  <a:t>)</a:t>
                </a:r>
                <a:r>
                  <a:rPr lang="zh-CN" altLang="en-US" dirty="0" smtClean="0"/>
                  <a:t>是否成立</a:t>
                </a:r>
              </a:p>
              <a:p>
                <a:pPr>
                  <a:spcBef>
                    <a:spcPts val="0"/>
                  </a:spcBef>
                </a:pPr>
                <a:r>
                  <a:rPr lang="zh-CN" altLang="en-US" sz="2400" dirty="0" smtClean="0"/>
                  <a:t> </a:t>
                </a:r>
                <a:r>
                  <a:rPr lang="en-US" altLang="zh-CN" sz="2400" dirty="0" smtClean="0"/>
                  <a:t>Cha</a:t>
                </a:r>
                <a:r>
                  <a:rPr lang="zh-CN" altLang="en-US" sz="2400" dirty="0" smtClean="0"/>
                  <a:t>和</a:t>
                </a:r>
                <a:r>
                  <a:rPr lang="en-US" altLang="zh-CN" sz="2400" dirty="0" err="1" smtClean="0"/>
                  <a:t>Cheon</a:t>
                </a:r>
                <a:r>
                  <a:rPr lang="zh-CN" altLang="en-US" sz="2400" b="1" dirty="0" smtClean="0">
                    <a:solidFill>
                      <a:srgbClr val="FF00FF"/>
                    </a:solidFill>
                  </a:rPr>
                  <a:t>在</a:t>
                </a:r>
                <a:r>
                  <a:rPr lang="en-US" altLang="zh-CN" sz="2400" b="1" dirty="0" smtClean="0">
                    <a:solidFill>
                      <a:srgbClr val="FF00FF"/>
                    </a:solidFill>
                  </a:rPr>
                  <a:t>RO</a:t>
                </a:r>
                <a:r>
                  <a:rPr lang="zh-CN" altLang="en-US" sz="2400" b="1" dirty="0" smtClean="0">
                    <a:solidFill>
                      <a:srgbClr val="FF00FF"/>
                    </a:solidFill>
                  </a:rPr>
                  <a:t>模型下证明了方案的安全性</a:t>
                </a:r>
                <a:r>
                  <a:rPr lang="zh-CN" altLang="en-US" sz="2400" dirty="0" smtClean="0"/>
                  <a:t>，他们的</a:t>
                </a:r>
                <a:r>
                  <a:rPr lang="zh-CN" altLang="en-US" sz="2400" dirty="0"/>
                  <a:t>思想</a:t>
                </a:r>
                <a:r>
                  <a:rPr lang="zh-CN" altLang="en-US" sz="2400" dirty="0" smtClean="0"/>
                  <a:t>被普遍应用于基于身份的签名方案的安全性证明中</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28600" y="1676400"/>
                <a:ext cx="8458200" cy="4648200"/>
              </a:xfrm>
              <a:blipFill rotWithShape="1">
                <a:blip r:embed="rId2" cstate="print"/>
                <a:stretch>
                  <a:fillRect l="-1009" t="-1442" r="-216" b="-78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42</a:t>
            </a:fld>
            <a:endParaRPr lang="en-US" altLang="zh-C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其他类别数字签名</a:t>
            </a:r>
            <a:endParaRPr lang="zh-CN" altLang="en-US" dirty="0"/>
          </a:p>
        </p:txBody>
      </p:sp>
      <p:sp>
        <p:nvSpPr>
          <p:cNvPr id="3" name="内容占位符 2"/>
          <p:cNvSpPr>
            <a:spLocks noGrp="1"/>
          </p:cNvSpPr>
          <p:nvPr>
            <p:ph idx="1"/>
          </p:nvPr>
        </p:nvSpPr>
        <p:spPr>
          <a:xfrm>
            <a:off x="457200" y="1676400"/>
            <a:ext cx="8229600" cy="4648200"/>
          </a:xfrm>
        </p:spPr>
        <p:txBody>
          <a:bodyPr/>
          <a:lstStyle/>
          <a:p>
            <a:r>
              <a:rPr lang="zh-CN" altLang="en-US" b="1" dirty="0" smtClean="0">
                <a:solidFill>
                  <a:srgbClr val="FF0000"/>
                </a:solidFill>
              </a:rPr>
              <a:t>一次数字签名</a:t>
            </a:r>
          </a:p>
          <a:p>
            <a:r>
              <a:rPr lang="zh-CN" altLang="en-US" b="1" dirty="0" smtClean="0">
                <a:solidFill>
                  <a:srgbClr val="FF0000"/>
                </a:solidFill>
              </a:rPr>
              <a:t>环签名</a:t>
            </a:r>
          </a:p>
          <a:p>
            <a:r>
              <a:rPr lang="zh-CN" altLang="en-US" b="1" dirty="0" smtClean="0">
                <a:solidFill>
                  <a:srgbClr val="FF0000"/>
                </a:solidFill>
              </a:rPr>
              <a:t>代理签名</a:t>
            </a:r>
          </a:p>
          <a:p>
            <a:r>
              <a:rPr lang="zh-CN" altLang="en-US" b="1" dirty="0" smtClean="0">
                <a:solidFill>
                  <a:srgbClr val="FF0000"/>
                </a:solidFill>
              </a:rPr>
              <a:t>不可否认签名</a:t>
            </a:r>
          </a:p>
          <a:p>
            <a:r>
              <a:rPr lang="zh-CN" altLang="en-US" b="1" dirty="0" smtClean="0">
                <a:solidFill>
                  <a:srgbClr val="FF0000"/>
                </a:solidFill>
              </a:rPr>
              <a:t>故障停止式签名</a:t>
            </a:r>
          </a:p>
          <a:p>
            <a:r>
              <a:rPr lang="zh-CN" altLang="en-US" b="1" dirty="0" smtClean="0">
                <a:solidFill>
                  <a:srgbClr val="FF0000"/>
                </a:solidFill>
              </a:rPr>
              <a:t>指定接收人签名</a:t>
            </a:r>
          </a:p>
          <a:p>
            <a:r>
              <a:rPr lang="zh-CN" altLang="en-US" b="1" dirty="0" smtClean="0">
                <a:solidFill>
                  <a:srgbClr val="FF0000"/>
                </a:solidFill>
              </a:rPr>
              <a:t>多重数字签名</a:t>
            </a:r>
          </a:p>
          <a:p>
            <a:r>
              <a:rPr lang="zh-CN" altLang="en-US" b="1" dirty="0" smtClean="0">
                <a:solidFill>
                  <a:srgbClr val="FF0000"/>
                </a:solidFill>
              </a:rPr>
              <a:t>批验证数字签名</a:t>
            </a:r>
          </a:p>
          <a:p>
            <a:r>
              <a:rPr lang="zh-CN" altLang="en-US" b="1" dirty="0" smtClean="0">
                <a:solidFill>
                  <a:srgbClr val="FF0000"/>
                </a:solidFill>
              </a:rPr>
              <a:t>门限签名</a:t>
            </a:r>
          </a:p>
          <a:p>
            <a:endParaRPr lang="zh-CN" altLang="en-US" dirty="0"/>
          </a:p>
        </p:txBody>
      </p:sp>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43</a:t>
            </a:fld>
            <a:endParaRPr lang="en-US" altLang="zh-C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代理签名的简介</a:t>
            </a:r>
          </a:p>
        </p:txBody>
      </p:sp>
      <p:sp>
        <p:nvSpPr>
          <p:cNvPr id="3" name="内容占位符 2"/>
          <p:cNvSpPr>
            <a:spLocks noGrp="1"/>
          </p:cNvSpPr>
          <p:nvPr>
            <p:ph idx="1"/>
          </p:nvPr>
        </p:nvSpPr>
        <p:spPr/>
        <p:txBody>
          <a:bodyPr/>
          <a:lstStyle/>
          <a:p>
            <a:r>
              <a:rPr lang="zh-CN" altLang="en-US" b="1" dirty="0">
                <a:solidFill>
                  <a:srgbClr val="FF0000"/>
                </a:solidFill>
                <a:ea typeface="黑体" pitchFamily="2" charset="-122"/>
              </a:rPr>
              <a:t>代理</a:t>
            </a:r>
            <a:r>
              <a:rPr lang="zh-CN" altLang="en-US" b="1" dirty="0" smtClean="0">
                <a:solidFill>
                  <a:srgbClr val="FF0000"/>
                </a:solidFill>
                <a:ea typeface="黑体" pitchFamily="2" charset="-122"/>
              </a:rPr>
              <a:t>签名</a:t>
            </a:r>
            <a:r>
              <a:rPr lang="en-US" altLang="zh-CN" b="1" dirty="0" smtClean="0">
                <a:solidFill>
                  <a:srgbClr val="FF0000"/>
                </a:solidFill>
                <a:ea typeface="黑体" pitchFamily="2" charset="-122"/>
              </a:rPr>
              <a:t>(Proxy Signature)</a:t>
            </a:r>
            <a:r>
              <a:rPr lang="zh-CN" altLang="en-US" b="1" dirty="0" smtClean="0"/>
              <a:t>是</a:t>
            </a:r>
            <a:r>
              <a:rPr lang="zh-CN" altLang="en-US" b="1" dirty="0"/>
              <a:t>指原始签名者把他的签名权授给代理者，代理者代表原始签名者行使他的签名权。当验证者验证代理签名时，验证者既能验证这个签名的有效性，也能确信这个签名是原始签名者认可的</a:t>
            </a:r>
            <a:r>
              <a:rPr lang="zh-CN" altLang="en-US" b="1" dirty="0" smtClean="0"/>
              <a:t>签名</a:t>
            </a:r>
            <a:r>
              <a:rPr lang="zh-CN" altLang="en-US" dirty="0" smtClean="0"/>
              <a:t> </a:t>
            </a:r>
            <a:endParaRPr lang="zh-CN" altLang="en-US" sz="3600" b="1" dirty="0">
              <a:solidFill>
                <a:srgbClr val="0000FF"/>
              </a:solidFill>
              <a:ea typeface="黑体" pitchFamily="2" charset="-122"/>
            </a:endParaRPr>
          </a:p>
          <a:p>
            <a:endParaRPr lang="zh-CN" altLang="en-US" dirty="0"/>
          </a:p>
        </p:txBody>
      </p:sp>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44</a:t>
            </a:fld>
            <a:endParaRPr lang="en-US" altLang="zh-CN" dirty="0"/>
          </a:p>
        </p:txBody>
      </p:sp>
      <p:graphicFrame>
        <p:nvGraphicFramePr>
          <p:cNvPr id="7" name="对象 6"/>
          <p:cNvGraphicFramePr>
            <a:graphicFrameLocks noChangeAspect="1"/>
          </p:cNvGraphicFramePr>
          <p:nvPr>
            <p:extLst>
              <p:ext uri="{D42A27DB-BD31-4B8C-83A1-F6EECF244321}">
                <p14:modId xmlns:p14="http://schemas.microsoft.com/office/powerpoint/2010/main" val="1686235196"/>
              </p:ext>
            </p:extLst>
          </p:nvPr>
        </p:nvGraphicFramePr>
        <p:xfrm>
          <a:off x="914400" y="4800600"/>
          <a:ext cx="7772400" cy="695325"/>
        </p:xfrm>
        <a:graphic>
          <a:graphicData uri="http://schemas.openxmlformats.org/presentationml/2006/ole">
            <mc:AlternateContent xmlns:mc="http://schemas.openxmlformats.org/markup-compatibility/2006">
              <mc:Choice xmlns:v="urn:schemas-microsoft-com:vml" Requires="v">
                <p:oleObj spid="_x0000_s4105" name="Visio" r:id="rId3" imgW="5149596" imgH="394716" progId="">
                  <p:embed/>
                </p:oleObj>
              </mc:Choice>
              <mc:Fallback>
                <p:oleObj name="Visio" r:id="rId3" imgW="5149596" imgH="394716"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800600"/>
                        <a:ext cx="7772400"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13019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黑体" pitchFamily="2" charset="-122"/>
              </a:rPr>
              <a:t>代理签名的发展过程</a:t>
            </a:r>
            <a:endParaRPr lang="zh-CN" altLang="en-US" dirty="0"/>
          </a:p>
        </p:txBody>
      </p:sp>
      <p:sp>
        <p:nvSpPr>
          <p:cNvPr id="3" name="内容占位符 2"/>
          <p:cNvSpPr>
            <a:spLocks noGrp="1"/>
          </p:cNvSpPr>
          <p:nvPr>
            <p:ph idx="1"/>
          </p:nvPr>
        </p:nvSpPr>
        <p:spPr/>
        <p:txBody>
          <a:bodyPr/>
          <a:lstStyle/>
          <a:p>
            <a:pPr>
              <a:lnSpc>
                <a:spcPct val="100000"/>
              </a:lnSpc>
            </a:pPr>
            <a:r>
              <a:rPr lang="zh-CN" altLang="en-US" sz="2400" b="1" dirty="0">
                <a:latin typeface="黑体" pitchFamily="2" charset="-122"/>
                <a:ea typeface="黑体" pitchFamily="2" charset="-122"/>
              </a:rPr>
              <a:t>代理签名的思想最早出现于</a:t>
            </a:r>
            <a:r>
              <a:rPr lang="en-US" altLang="zh-CN" sz="2400" b="1" dirty="0">
                <a:latin typeface="黑体" pitchFamily="2" charset="-122"/>
                <a:ea typeface="黑体" pitchFamily="2" charset="-122"/>
              </a:rPr>
              <a:t>1991</a:t>
            </a:r>
            <a:r>
              <a:rPr lang="zh-CN" altLang="en-US" sz="2400" b="1" dirty="0">
                <a:latin typeface="黑体" pitchFamily="2" charset="-122"/>
                <a:ea typeface="黑体" pitchFamily="2" charset="-122"/>
              </a:rPr>
              <a:t>年 </a:t>
            </a:r>
            <a:endParaRPr lang="zh-CN" altLang="en-US" sz="2400" b="1" dirty="0">
              <a:solidFill>
                <a:srgbClr val="0000FF"/>
              </a:solidFill>
              <a:latin typeface="黑体" pitchFamily="2" charset="-122"/>
              <a:ea typeface="黑体" pitchFamily="2" charset="-122"/>
            </a:endParaRPr>
          </a:p>
          <a:p>
            <a:pPr>
              <a:lnSpc>
                <a:spcPct val="100000"/>
              </a:lnSpc>
            </a:pPr>
            <a:r>
              <a:rPr lang="en-US" altLang="zh-CN" sz="2400" b="1" dirty="0">
                <a:latin typeface="黑体" pitchFamily="2" charset="-122"/>
                <a:ea typeface="黑体" pitchFamily="2" charset="-122"/>
              </a:rPr>
              <a:t>1996</a:t>
            </a:r>
            <a:r>
              <a:rPr lang="zh-CN" altLang="en-US" sz="2400" b="1" dirty="0">
                <a:latin typeface="黑体" pitchFamily="2" charset="-122"/>
                <a:ea typeface="黑体" pitchFamily="2" charset="-122"/>
              </a:rPr>
              <a:t>年第一次系统地阐述了代理签名概念</a:t>
            </a:r>
            <a:endParaRPr lang="zh-CN" altLang="en-US" sz="2400" b="1" dirty="0">
              <a:solidFill>
                <a:srgbClr val="0000FF"/>
              </a:solidFill>
              <a:latin typeface="黑体" pitchFamily="2" charset="-122"/>
              <a:ea typeface="黑体" pitchFamily="2" charset="-122"/>
            </a:endParaRPr>
          </a:p>
          <a:p>
            <a:pPr lvl="1">
              <a:buFont typeface="Wingdings" pitchFamily="2" charset="2"/>
              <a:buChar char="Ø"/>
            </a:pPr>
            <a:r>
              <a:rPr lang="zh-CN" altLang="en-US" b="1" dirty="0">
                <a:solidFill>
                  <a:srgbClr val="0000FF"/>
                </a:solidFill>
                <a:latin typeface="黑体" pitchFamily="2" charset="-122"/>
                <a:ea typeface="黑体" pitchFamily="2" charset="-122"/>
              </a:rPr>
              <a:t>全代理授权</a:t>
            </a:r>
          </a:p>
          <a:p>
            <a:pPr lvl="1">
              <a:buFont typeface="Wingdings" pitchFamily="2" charset="2"/>
              <a:buChar char="Ø"/>
            </a:pPr>
            <a:r>
              <a:rPr lang="zh-CN" altLang="en-US" b="1" dirty="0">
                <a:solidFill>
                  <a:srgbClr val="0000FF"/>
                </a:solidFill>
                <a:latin typeface="黑体" pitchFamily="2" charset="-122"/>
                <a:ea typeface="黑体" pitchFamily="2" charset="-122"/>
              </a:rPr>
              <a:t>部分代理授权</a:t>
            </a:r>
          </a:p>
          <a:p>
            <a:pPr lvl="1">
              <a:buFont typeface="Wingdings" pitchFamily="2" charset="2"/>
              <a:buChar char="Ø"/>
            </a:pPr>
            <a:r>
              <a:rPr lang="zh-CN" altLang="en-US" b="1" dirty="0">
                <a:solidFill>
                  <a:srgbClr val="0000FF"/>
                </a:solidFill>
                <a:latin typeface="黑体" pitchFamily="2" charset="-122"/>
                <a:ea typeface="黑体" pitchFamily="2" charset="-122"/>
              </a:rPr>
              <a:t>授权书代理授权</a:t>
            </a:r>
          </a:p>
          <a:p>
            <a:pPr>
              <a:lnSpc>
                <a:spcPct val="100000"/>
              </a:lnSpc>
            </a:pPr>
            <a:r>
              <a:rPr lang="zh-CN" altLang="en-US" sz="2400" b="1" dirty="0">
                <a:latin typeface="黑体" pitchFamily="2" charset="-122"/>
                <a:ea typeface="黑体" pitchFamily="2" charset="-122"/>
              </a:rPr>
              <a:t>门限代理签名、代理盲签名、可恢复授权的代理签名、指定验证者的代理签名、一次代理签名、匿名代理者的代理签名、代理多重签名等 </a:t>
            </a:r>
          </a:p>
          <a:p>
            <a:pPr>
              <a:lnSpc>
                <a:spcPct val="100000"/>
              </a:lnSpc>
            </a:pPr>
            <a:r>
              <a:rPr lang="zh-CN" altLang="en-US" sz="2400" b="1" dirty="0">
                <a:latin typeface="黑体" pitchFamily="2" charset="-122"/>
                <a:ea typeface="黑体" pitchFamily="2" charset="-122"/>
              </a:rPr>
              <a:t>分布式计算、电子投票、电子付费、网格计算、移动代理等</a:t>
            </a:r>
            <a:r>
              <a:rPr lang="zh-CN" altLang="en-US" sz="2400" dirty="0"/>
              <a:t> </a:t>
            </a:r>
          </a:p>
          <a:p>
            <a:endParaRPr lang="zh-CN" altLang="en-US" dirty="0"/>
          </a:p>
        </p:txBody>
      </p:sp>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45</a:t>
            </a:fld>
            <a:endParaRPr lang="en-US" altLang="zh-CN" dirty="0"/>
          </a:p>
        </p:txBody>
      </p:sp>
    </p:spTree>
    <p:extLst>
      <p:ext uri="{BB962C8B-B14F-4D97-AF65-F5344CB8AC3E}">
        <p14:creationId xmlns:p14="http://schemas.microsoft.com/office/powerpoint/2010/main" val="34342969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群</a:t>
            </a:r>
            <a:r>
              <a:rPr lang="en-US" altLang="zh-CN" dirty="0"/>
              <a:t>(</a:t>
            </a:r>
            <a:r>
              <a:rPr lang="zh-CN" altLang="en-US" dirty="0"/>
              <a:t>组</a:t>
            </a:r>
            <a:r>
              <a:rPr lang="en-US" altLang="zh-CN" dirty="0"/>
              <a:t>)</a:t>
            </a:r>
            <a:r>
              <a:rPr lang="zh-CN" altLang="en-US" dirty="0"/>
              <a:t>签名</a:t>
            </a:r>
          </a:p>
        </p:txBody>
      </p:sp>
      <p:sp>
        <p:nvSpPr>
          <p:cNvPr id="3" name="内容占位符 2"/>
          <p:cNvSpPr>
            <a:spLocks noGrp="1"/>
          </p:cNvSpPr>
          <p:nvPr>
            <p:ph idx="1"/>
          </p:nvPr>
        </p:nvSpPr>
        <p:spPr>
          <a:xfrm>
            <a:off x="304800" y="1828800"/>
            <a:ext cx="8610600" cy="4495800"/>
          </a:xfrm>
        </p:spPr>
        <p:txBody>
          <a:bodyPr/>
          <a:lstStyle/>
          <a:p>
            <a:r>
              <a:rPr lang="en-US" altLang="zh-CN" sz="2400" b="1" dirty="0"/>
              <a:t> </a:t>
            </a:r>
            <a:r>
              <a:rPr lang="en-US" altLang="zh-CN" sz="2400" b="1" dirty="0">
                <a:ea typeface="黑体" pitchFamily="2" charset="-122"/>
              </a:rPr>
              <a:t>1991</a:t>
            </a:r>
            <a:r>
              <a:rPr lang="zh-CN" altLang="en-US" sz="2400" b="1" dirty="0">
                <a:ea typeface="黑体" pitchFamily="2" charset="-122"/>
              </a:rPr>
              <a:t>年，</a:t>
            </a:r>
            <a:r>
              <a:rPr lang="en-US" altLang="zh-CN" sz="2400" b="1" dirty="0" err="1">
                <a:ea typeface="黑体" pitchFamily="2" charset="-122"/>
              </a:rPr>
              <a:t>Chaum</a:t>
            </a:r>
            <a:r>
              <a:rPr lang="zh-CN" altLang="en-US" sz="2400" b="1" dirty="0">
                <a:ea typeface="黑体" pitchFamily="2" charset="-122"/>
              </a:rPr>
              <a:t>和</a:t>
            </a:r>
            <a:r>
              <a:rPr lang="en-US" altLang="zh-CN" sz="2400" b="1" dirty="0" err="1">
                <a:ea typeface="黑体" pitchFamily="2" charset="-122"/>
              </a:rPr>
              <a:t>Heyst</a:t>
            </a:r>
            <a:r>
              <a:rPr lang="zh-CN" altLang="en-US" sz="2400" b="1" dirty="0">
                <a:ea typeface="黑体" pitchFamily="2" charset="-122"/>
              </a:rPr>
              <a:t>首次提出群签名方案（</a:t>
            </a:r>
            <a:r>
              <a:rPr lang="en-US" altLang="zh-CN" sz="2400" b="1" dirty="0">
                <a:ea typeface="黑体" pitchFamily="2" charset="-122"/>
              </a:rPr>
              <a:t>Group Signature</a:t>
            </a:r>
            <a:r>
              <a:rPr lang="zh-CN" altLang="en-US" sz="2400" b="1" dirty="0">
                <a:ea typeface="黑体" pitchFamily="2" charset="-122"/>
              </a:rPr>
              <a:t>）</a:t>
            </a:r>
            <a:r>
              <a:rPr lang="zh-CN" altLang="en-US" sz="2400" b="1" dirty="0"/>
              <a:t>。群签名方案允许组中合法用户以用户组的名义签名，具有签名者匿名、只有权威者才能辨认签名者等多种特点，在实际中有广泛的</a:t>
            </a:r>
            <a:r>
              <a:rPr lang="zh-CN" altLang="en-US" sz="2400" b="1" dirty="0" smtClean="0"/>
              <a:t>应用</a:t>
            </a:r>
            <a:endParaRPr lang="en-US" altLang="zh-CN" sz="2400" b="1" dirty="0" smtClean="0"/>
          </a:p>
          <a:p>
            <a:r>
              <a:rPr lang="zh-CN" altLang="en-US" b="1" dirty="0">
                <a:solidFill>
                  <a:srgbClr val="FF0000"/>
                </a:solidFill>
              </a:rPr>
              <a:t>群签名的</a:t>
            </a:r>
            <a:r>
              <a:rPr lang="zh-CN" altLang="en-US" b="1" dirty="0" smtClean="0">
                <a:solidFill>
                  <a:srgbClr val="FF0000"/>
                </a:solidFill>
              </a:rPr>
              <a:t>特点</a:t>
            </a:r>
            <a:r>
              <a:rPr lang="en-US" altLang="zh-CN" b="1" dirty="0" smtClean="0">
                <a:solidFill>
                  <a:srgbClr val="FF0000"/>
                </a:solidFill>
              </a:rPr>
              <a:t>:</a:t>
            </a:r>
          </a:p>
          <a:p>
            <a:pPr lvl="1">
              <a:lnSpc>
                <a:spcPct val="150000"/>
              </a:lnSpc>
            </a:pPr>
            <a:r>
              <a:rPr kumimoji="1" lang="zh-CN" altLang="en-US" b="1" dirty="0">
                <a:solidFill>
                  <a:srgbClr val="0000FF"/>
                </a:solidFill>
                <a:ea typeface="黑体" pitchFamily="2" charset="-122"/>
              </a:rPr>
              <a:t>只有组中成员才能代表组为消息签名，签名为群</a:t>
            </a:r>
            <a:r>
              <a:rPr kumimoji="1" lang="zh-CN" altLang="en-US" b="1" dirty="0" smtClean="0">
                <a:solidFill>
                  <a:srgbClr val="0000FF"/>
                </a:solidFill>
                <a:ea typeface="黑体" pitchFamily="2" charset="-122"/>
              </a:rPr>
              <a:t>签名</a:t>
            </a:r>
            <a:endParaRPr kumimoji="1" lang="zh-CN" altLang="en-US" b="1" dirty="0">
              <a:solidFill>
                <a:srgbClr val="0000FF"/>
              </a:solidFill>
              <a:ea typeface="黑体" pitchFamily="2" charset="-122"/>
            </a:endParaRPr>
          </a:p>
          <a:p>
            <a:pPr lvl="1">
              <a:lnSpc>
                <a:spcPct val="150000"/>
              </a:lnSpc>
            </a:pPr>
            <a:r>
              <a:rPr kumimoji="1" lang="zh-CN" altLang="en-US" b="1" dirty="0">
                <a:solidFill>
                  <a:srgbClr val="0000FF"/>
                </a:solidFill>
                <a:ea typeface="黑体" pitchFamily="2" charset="-122"/>
              </a:rPr>
              <a:t>消息接收者可以验证群签名的有效性，但不能辨别签名</a:t>
            </a:r>
            <a:r>
              <a:rPr kumimoji="1" lang="zh-CN" altLang="en-US" b="1" dirty="0" smtClean="0">
                <a:solidFill>
                  <a:srgbClr val="0000FF"/>
                </a:solidFill>
                <a:ea typeface="黑体" pitchFamily="2" charset="-122"/>
              </a:rPr>
              <a:t>者</a:t>
            </a:r>
            <a:endParaRPr kumimoji="1" lang="zh-CN" altLang="en-US" b="1" dirty="0">
              <a:solidFill>
                <a:srgbClr val="0000FF"/>
              </a:solidFill>
              <a:ea typeface="黑体" pitchFamily="2" charset="-122"/>
            </a:endParaRPr>
          </a:p>
          <a:p>
            <a:pPr lvl="1">
              <a:lnSpc>
                <a:spcPct val="150000"/>
              </a:lnSpc>
            </a:pPr>
            <a:r>
              <a:rPr kumimoji="1" lang="zh-CN" altLang="en-US" b="1" dirty="0">
                <a:solidFill>
                  <a:srgbClr val="0000FF"/>
                </a:solidFill>
                <a:ea typeface="黑体" pitchFamily="2" charset="-122"/>
              </a:rPr>
              <a:t>一旦发生争论，从消息的群签名权威（组长）可以辨别签名者</a:t>
            </a:r>
            <a:endParaRPr lang="en-US" altLang="zh-CN" b="1" dirty="0"/>
          </a:p>
          <a:p>
            <a:endParaRPr lang="zh-CN" altLang="en-US" dirty="0"/>
          </a:p>
        </p:txBody>
      </p:sp>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46</a:t>
            </a:fld>
            <a:endParaRPr lang="en-US" altLang="zh-CN" dirty="0"/>
          </a:p>
        </p:txBody>
      </p:sp>
    </p:spTree>
    <p:extLst>
      <p:ext uri="{BB962C8B-B14F-4D97-AF65-F5344CB8AC3E}">
        <p14:creationId xmlns:p14="http://schemas.microsoft.com/office/powerpoint/2010/main" val="20734381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盲签名</a:t>
            </a:r>
          </a:p>
        </p:txBody>
      </p:sp>
      <p:sp>
        <p:nvSpPr>
          <p:cNvPr id="3" name="内容占位符 2"/>
          <p:cNvSpPr>
            <a:spLocks noGrp="1"/>
          </p:cNvSpPr>
          <p:nvPr>
            <p:ph idx="1"/>
          </p:nvPr>
        </p:nvSpPr>
        <p:spPr/>
        <p:txBody>
          <a:bodyPr/>
          <a:lstStyle/>
          <a:p>
            <a:pPr>
              <a:lnSpc>
                <a:spcPct val="120000"/>
              </a:lnSpc>
              <a:buNone/>
            </a:pPr>
            <a:r>
              <a:rPr lang="en-US" altLang="zh-CN" dirty="0"/>
              <a:t> </a:t>
            </a:r>
            <a:r>
              <a:rPr lang="zh-CN" altLang="en-US" sz="2400" b="1" dirty="0"/>
              <a:t>盲数字签名是一种特殊的数字签名，当用户</a:t>
            </a:r>
            <a:r>
              <a:rPr lang="en-US" altLang="zh-CN" sz="2400" b="1" dirty="0"/>
              <a:t>A</a:t>
            </a:r>
            <a:r>
              <a:rPr lang="zh-CN" altLang="en-US" sz="2400" b="1" dirty="0"/>
              <a:t>发送消息</a:t>
            </a:r>
            <a:r>
              <a:rPr lang="en-US" altLang="zh-CN" sz="2400" b="1" dirty="0"/>
              <a:t>m</a:t>
            </a:r>
            <a:r>
              <a:rPr lang="zh-CN" altLang="en-US" sz="2400" b="1" dirty="0"/>
              <a:t>给签名者</a:t>
            </a:r>
            <a:r>
              <a:rPr lang="en-US" altLang="zh-CN" sz="2400" b="1" dirty="0"/>
              <a:t>B</a:t>
            </a:r>
            <a:r>
              <a:rPr lang="zh-CN" altLang="en-US" sz="2400" b="1" dirty="0"/>
              <a:t>时，一方面要求</a:t>
            </a:r>
            <a:r>
              <a:rPr lang="en-US" altLang="zh-CN" sz="2400" b="1" dirty="0"/>
              <a:t>B</a:t>
            </a:r>
            <a:r>
              <a:rPr lang="zh-CN" altLang="en-US" sz="2400" b="1" dirty="0"/>
              <a:t>对消息签名，另一方面又不让</a:t>
            </a:r>
            <a:r>
              <a:rPr lang="en-US" altLang="zh-CN" sz="2400" b="1" dirty="0"/>
              <a:t>B</a:t>
            </a:r>
            <a:r>
              <a:rPr lang="zh-CN" altLang="en-US" sz="2400" b="1" dirty="0"/>
              <a:t>知道消息的内容，也就是签名者</a:t>
            </a:r>
            <a:r>
              <a:rPr lang="en-US" altLang="zh-CN" sz="2400" b="1" dirty="0"/>
              <a:t>B</a:t>
            </a:r>
            <a:r>
              <a:rPr lang="zh-CN" altLang="en-US" sz="2400" b="1" dirty="0"/>
              <a:t>所签的消息是经过盲化处理的。盲签名除具有一般数字签名的特点外，还有下面两个特征：</a:t>
            </a:r>
          </a:p>
          <a:p>
            <a:pPr marL="457200" indent="-457200">
              <a:lnSpc>
                <a:spcPct val="120000"/>
              </a:lnSpc>
              <a:buFont typeface="+mj-lt"/>
              <a:buAutoNum type="arabicPeriod"/>
            </a:pPr>
            <a:r>
              <a:rPr lang="zh-CN" altLang="en-US" sz="2400" b="1" dirty="0" smtClean="0"/>
              <a:t>签名</a:t>
            </a:r>
            <a:r>
              <a:rPr lang="zh-CN" altLang="en-US" sz="2400" b="1" dirty="0"/>
              <a:t>者无法知道所签消息的具体内容，虽然他为这个消息签了名。</a:t>
            </a:r>
            <a:r>
              <a:rPr lang="zh-CN" altLang="en-US" sz="2400" b="1" dirty="0">
                <a:solidFill>
                  <a:srgbClr val="0000FF"/>
                </a:solidFill>
              </a:rPr>
              <a:t>（匿名性）</a:t>
            </a:r>
          </a:p>
          <a:p>
            <a:pPr marL="457200" indent="-457200">
              <a:lnSpc>
                <a:spcPct val="120000"/>
              </a:lnSpc>
              <a:buFont typeface="+mj-lt"/>
              <a:buAutoNum type="arabicPeriod"/>
            </a:pPr>
            <a:r>
              <a:rPr lang="zh-CN" altLang="en-US" sz="2400" b="1" dirty="0" smtClean="0"/>
              <a:t>即使</a:t>
            </a:r>
            <a:r>
              <a:rPr lang="zh-CN" altLang="en-US" sz="2400" b="1" dirty="0"/>
              <a:t>后来签名者见到这个签名时，也不能将之与盲消息对应起来。</a:t>
            </a:r>
            <a:r>
              <a:rPr lang="zh-CN" altLang="en-US" sz="2400" b="1" dirty="0">
                <a:solidFill>
                  <a:srgbClr val="0000FF"/>
                </a:solidFill>
              </a:rPr>
              <a:t>（不可跟踪性）</a:t>
            </a:r>
            <a:endParaRPr lang="zh-CN" altLang="en-US" sz="2400" dirty="0"/>
          </a:p>
        </p:txBody>
      </p:sp>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47</a:t>
            </a:fld>
            <a:endParaRPr lang="en-US" altLang="zh-CN" dirty="0"/>
          </a:p>
        </p:txBody>
      </p:sp>
    </p:spTree>
    <p:extLst>
      <p:ext uri="{BB962C8B-B14F-4D97-AF65-F5344CB8AC3E}">
        <p14:creationId xmlns:p14="http://schemas.microsoft.com/office/powerpoint/2010/main" val="27693154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盲签名的实现过程</a:t>
            </a:r>
          </a:p>
        </p:txBody>
      </p:sp>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48</a:t>
            </a:fld>
            <a:endParaRPr lang="en-US" altLang="zh-CN" dirty="0"/>
          </a:p>
        </p:txBody>
      </p:sp>
      <p:graphicFrame>
        <p:nvGraphicFramePr>
          <p:cNvPr id="7" name="对象 6"/>
          <p:cNvGraphicFramePr>
            <a:graphicFrameLocks noChangeAspect="1"/>
          </p:cNvGraphicFramePr>
          <p:nvPr>
            <p:extLst>
              <p:ext uri="{D42A27DB-BD31-4B8C-83A1-F6EECF244321}">
                <p14:modId xmlns:p14="http://schemas.microsoft.com/office/powerpoint/2010/main" val="1189989782"/>
              </p:ext>
            </p:extLst>
          </p:nvPr>
        </p:nvGraphicFramePr>
        <p:xfrm>
          <a:off x="838200" y="1752600"/>
          <a:ext cx="7267575" cy="4440821"/>
        </p:xfrm>
        <a:graphic>
          <a:graphicData uri="http://schemas.openxmlformats.org/presentationml/2006/ole">
            <mc:AlternateContent xmlns:mc="http://schemas.openxmlformats.org/markup-compatibility/2006">
              <mc:Choice xmlns:v="urn:schemas-microsoft-com:vml" Requires="v">
                <p:oleObj spid="_x0000_s5127" name="Visio" r:id="rId3" imgW="3996842" imgH="3579876" progId="">
                  <p:embed/>
                </p:oleObj>
              </mc:Choice>
              <mc:Fallback>
                <p:oleObj name="Visio" r:id="rId3" imgW="3996842" imgH="3579876"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752600"/>
                        <a:ext cx="7267575" cy="44408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22412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盲签名在电子投票中的应用</a:t>
            </a:r>
          </a:p>
        </p:txBody>
      </p:sp>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49</a:t>
            </a:fld>
            <a:endParaRPr lang="en-US" altLang="zh-CN" dirty="0"/>
          </a:p>
        </p:txBody>
      </p:sp>
      <p:graphicFrame>
        <p:nvGraphicFramePr>
          <p:cNvPr id="7" name="对象 6"/>
          <p:cNvGraphicFramePr>
            <a:graphicFrameLocks noChangeAspect="1"/>
          </p:cNvGraphicFramePr>
          <p:nvPr>
            <p:extLst>
              <p:ext uri="{D42A27DB-BD31-4B8C-83A1-F6EECF244321}">
                <p14:modId xmlns:p14="http://schemas.microsoft.com/office/powerpoint/2010/main" val="1128640536"/>
              </p:ext>
            </p:extLst>
          </p:nvPr>
        </p:nvGraphicFramePr>
        <p:xfrm>
          <a:off x="1066800" y="1752600"/>
          <a:ext cx="7315200" cy="4362275"/>
        </p:xfrm>
        <a:graphic>
          <a:graphicData uri="http://schemas.openxmlformats.org/presentationml/2006/ole">
            <mc:AlternateContent xmlns:mc="http://schemas.openxmlformats.org/markup-compatibility/2006">
              <mc:Choice xmlns:v="urn:schemas-microsoft-com:vml" Requires="v">
                <p:oleObj spid="_x0000_s6151" name="Visio" r:id="rId4" imgW="5418125" imgH="2542032" progId="">
                  <p:embed/>
                </p:oleObj>
              </mc:Choice>
              <mc:Fallback>
                <p:oleObj name="Visio" r:id="rId4" imgW="5418125" imgH="2542032"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752600"/>
                        <a:ext cx="7315200" cy="436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497983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dirty="0" smtClean="0">
                <a:solidFill>
                  <a:srgbClr val="FF0000"/>
                </a:solidFill>
                <a:latin typeface="宋体" pitchFamily="2" charset="-122"/>
                <a:ea typeface="宋体" pitchFamily="2" charset="-122"/>
              </a:rPr>
              <a:t>数</a:t>
            </a:r>
            <a:r>
              <a:rPr lang="zh-CN" altLang="en-US" sz="2400" dirty="0">
                <a:solidFill>
                  <a:srgbClr val="FF0000"/>
                </a:solidFill>
                <a:latin typeface="宋体" pitchFamily="2" charset="-122"/>
                <a:ea typeface="宋体" pitchFamily="2" charset="-122"/>
              </a:rPr>
              <a:t>字签名（</a:t>
            </a:r>
            <a:r>
              <a:rPr lang="en-US" altLang="zh-CN" sz="2400" dirty="0">
                <a:solidFill>
                  <a:srgbClr val="FF0000"/>
                </a:solidFill>
                <a:latin typeface="宋体" pitchFamily="2" charset="-122"/>
                <a:ea typeface="宋体" pitchFamily="2" charset="-122"/>
              </a:rPr>
              <a:t>Digital Signature</a:t>
            </a:r>
            <a:r>
              <a:rPr lang="zh-CN" altLang="en-US" sz="2400" dirty="0">
                <a:solidFill>
                  <a:srgbClr val="FF0000"/>
                </a:solidFill>
                <a:latin typeface="宋体" pitchFamily="2" charset="-122"/>
                <a:ea typeface="宋体" pitchFamily="2" charset="-122"/>
              </a:rPr>
              <a:t>）</a:t>
            </a:r>
            <a:r>
              <a:rPr lang="zh-CN" altLang="en-US" sz="2400" dirty="0">
                <a:latin typeface="宋体" pitchFamily="2" charset="-122"/>
                <a:ea typeface="宋体" pitchFamily="2" charset="-122"/>
              </a:rPr>
              <a:t>，也称</a:t>
            </a:r>
            <a:r>
              <a:rPr lang="zh-CN" altLang="en-US" sz="2400" dirty="0">
                <a:solidFill>
                  <a:srgbClr val="FF0000"/>
                </a:solidFill>
                <a:latin typeface="宋体" pitchFamily="2" charset="-122"/>
                <a:ea typeface="宋体" pitchFamily="2" charset="-122"/>
              </a:rPr>
              <a:t>电子签名</a:t>
            </a:r>
            <a:r>
              <a:rPr lang="zh-CN" altLang="en-US" sz="2400" dirty="0">
                <a:latin typeface="宋体" pitchFamily="2" charset="-122"/>
                <a:ea typeface="宋体" pitchFamily="2" charset="-122"/>
              </a:rPr>
              <a:t>，是指附加在某一电子文档中的一组特定的符号或代码，它是利用数学方法和密码算法对该电子文档进行关键信息提取并进行加密而形成的，用于标识签发者的身份以及签发者对电子文档的认可，并能被接收者用来验证该电子文档在传输过程中是否被篡改或伪</a:t>
            </a:r>
            <a:r>
              <a:rPr lang="zh-CN" altLang="en-US" sz="2400" dirty="0" smtClean="0">
                <a:latin typeface="宋体" pitchFamily="2" charset="-122"/>
                <a:ea typeface="宋体" pitchFamily="2" charset="-122"/>
              </a:rPr>
              <a:t>造</a:t>
            </a:r>
            <a:endParaRPr lang="en-US" altLang="zh-CN" sz="2400" dirty="0" smtClean="0">
              <a:latin typeface="宋体" pitchFamily="2" charset="-122"/>
              <a:ea typeface="宋体" pitchFamily="2" charset="-122"/>
            </a:endParaRPr>
          </a:p>
          <a:p>
            <a:r>
              <a:rPr lang="zh-CN" altLang="en-US" sz="2400" b="1" dirty="0">
                <a:solidFill>
                  <a:srgbClr val="FF0000"/>
                </a:solidFill>
                <a:latin typeface="宋体" pitchFamily="2" charset="-122"/>
                <a:ea typeface="宋体" pitchFamily="2" charset="-122"/>
              </a:rPr>
              <a:t>数字签名</a:t>
            </a:r>
            <a:r>
              <a:rPr lang="zh-CN" altLang="en-US" sz="2400" dirty="0">
                <a:latin typeface="宋体" pitchFamily="2" charset="-122"/>
                <a:ea typeface="宋体" pitchFamily="2" charset="-122"/>
              </a:rPr>
              <a:t>是手写签名数字化的产物，但又有着显著的区别</a:t>
            </a:r>
            <a:endParaRPr lang="en-US" altLang="zh-CN" sz="2400" dirty="0">
              <a:latin typeface="宋体" pitchFamily="2" charset="-122"/>
              <a:ea typeface="宋体" pitchFamily="2" charset="-122"/>
            </a:endParaRPr>
          </a:p>
          <a:p>
            <a:pPr lvl="1"/>
            <a:r>
              <a:rPr lang="zh-CN" altLang="en-US" sz="2000" b="1" dirty="0">
                <a:solidFill>
                  <a:srgbClr val="FF0000"/>
                </a:solidFill>
                <a:latin typeface="宋体" pitchFamily="2" charset="-122"/>
                <a:ea typeface="宋体" pitchFamily="2" charset="-122"/>
              </a:rPr>
              <a:t>每个消息的签名都不同</a:t>
            </a:r>
            <a:r>
              <a:rPr lang="zh-CN" altLang="en-US" sz="2000" dirty="0">
                <a:latin typeface="宋体" pitchFamily="2" charset="-122"/>
                <a:ea typeface="宋体" pitchFamily="2" charset="-122"/>
              </a:rPr>
              <a:t>，否则签名就会被获取并复制到另外的文件中</a:t>
            </a:r>
            <a:endParaRPr lang="en-US" altLang="zh-CN" sz="2000" dirty="0">
              <a:latin typeface="宋体" pitchFamily="2" charset="-122"/>
              <a:ea typeface="宋体" pitchFamily="2" charset="-122"/>
            </a:endParaRPr>
          </a:p>
          <a:p>
            <a:r>
              <a:rPr lang="zh-CN" altLang="en-US" sz="2400" dirty="0">
                <a:latin typeface="宋体" pitchFamily="2" charset="-122"/>
                <a:ea typeface="宋体" pitchFamily="2" charset="-122"/>
              </a:rPr>
              <a:t>数字签名的基础是公钥密码学</a:t>
            </a:r>
            <a:endParaRPr lang="en-US" altLang="zh-CN" sz="2400" dirty="0">
              <a:latin typeface="宋体" pitchFamily="2" charset="-122"/>
              <a:ea typeface="宋体" pitchFamily="2" charset="-122"/>
            </a:endParaRPr>
          </a:p>
          <a:p>
            <a:endParaRPr lang="zh-CN" altLang="en-US" dirty="0"/>
          </a:p>
        </p:txBody>
      </p:sp>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5</a:t>
            </a:fld>
            <a:endParaRPr lang="en-US" altLang="zh-C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不可否认签名</a:t>
            </a:r>
          </a:p>
        </p:txBody>
      </p:sp>
      <p:sp>
        <p:nvSpPr>
          <p:cNvPr id="3" name="内容占位符 2"/>
          <p:cNvSpPr>
            <a:spLocks noGrp="1"/>
          </p:cNvSpPr>
          <p:nvPr>
            <p:ph idx="1"/>
          </p:nvPr>
        </p:nvSpPr>
        <p:spPr/>
        <p:txBody>
          <a:bodyPr/>
          <a:lstStyle/>
          <a:p>
            <a:pPr algn="just">
              <a:lnSpc>
                <a:spcPct val="120000"/>
              </a:lnSpc>
              <a:spcAft>
                <a:spcPts val="600"/>
              </a:spcAft>
            </a:pPr>
            <a:r>
              <a:rPr lang="zh-CN" altLang="en-US" sz="2400" b="1" dirty="0">
                <a:latin typeface="Times New Roman" pitchFamily="18" charset="0"/>
              </a:rPr>
              <a:t>普通数字签字，</a:t>
            </a:r>
            <a:r>
              <a:rPr lang="zh-CN" altLang="en-US" sz="2400" b="1" dirty="0" smtClean="0">
                <a:latin typeface="Times New Roman" pitchFamily="18" charset="0"/>
              </a:rPr>
              <a:t>可以公开验证，这对一些</a:t>
            </a:r>
            <a:r>
              <a:rPr lang="zh-CN" altLang="en-US" sz="2400" b="1" dirty="0">
                <a:latin typeface="Times New Roman" pitchFamily="18" charset="0"/>
              </a:rPr>
              <a:t>文件如个人或公司信件、特别是有价值文件的签字，</a:t>
            </a:r>
            <a:r>
              <a:rPr lang="zh-CN" altLang="en-US" sz="2400" b="1" dirty="0" smtClean="0">
                <a:latin typeface="Times New Roman" pitchFamily="18" charset="0"/>
              </a:rPr>
              <a:t>如果</a:t>
            </a:r>
            <a:r>
              <a:rPr lang="zh-CN" altLang="en-US" sz="2400" b="1" dirty="0">
                <a:latin typeface="Times New Roman" pitchFamily="18" charset="0"/>
              </a:rPr>
              <a:t>公开验证</a:t>
            </a:r>
            <a:r>
              <a:rPr lang="zh-CN" altLang="en-US" sz="2400" b="1" dirty="0" smtClean="0">
                <a:latin typeface="Times New Roman" pitchFamily="18" charset="0"/>
              </a:rPr>
              <a:t>，</a:t>
            </a:r>
            <a:r>
              <a:rPr lang="zh-CN" altLang="en-US" sz="2400" b="1" dirty="0">
                <a:latin typeface="Times New Roman" pitchFamily="18" charset="0"/>
              </a:rPr>
              <a:t>就会造成灾难。这时就需要</a:t>
            </a:r>
            <a:r>
              <a:rPr lang="zh-CN" altLang="en-US" sz="2400" b="1" dirty="0">
                <a:solidFill>
                  <a:srgbClr val="FF0000"/>
                </a:solidFill>
                <a:latin typeface="Times New Roman" pitchFamily="18" charset="0"/>
              </a:rPr>
              <a:t>不可否认</a:t>
            </a:r>
            <a:r>
              <a:rPr lang="zh-CN" altLang="en-US" sz="2400" b="1" dirty="0" smtClean="0">
                <a:solidFill>
                  <a:srgbClr val="FF0000"/>
                </a:solidFill>
                <a:latin typeface="Times New Roman" pitchFamily="18" charset="0"/>
              </a:rPr>
              <a:t>签字</a:t>
            </a:r>
            <a:endParaRPr lang="en-US" altLang="zh-CN" sz="2400" b="1" dirty="0" smtClean="0">
              <a:solidFill>
                <a:srgbClr val="FF0000"/>
              </a:solidFill>
              <a:latin typeface="Times New Roman" pitchFamily="18" charset="0"/>
            </a:endParaRPr>
          </a:p>
          <a:p>
            <a:pPr algn="just">
              <a:lnSpc>
                <a:spcPct val="120000"/>
              </a:lnSpc>
              <a:spcAft>
                <a:spcPts val="600"/>
              </a:spcAft>
            </a:pPr>
            <a:endParaRPr lang="en-US" altLang="zh-CN" sz="2400" b="1" dirty="0" smtClean="0">
              <a:solidFill>
                <a:srgbClr val="FF0000"/>
              </a:solidFill>
              <a:latin typeface="Times New Roman" pitchFamily="18" charset="0"/>
            </a:endParaRPr>
          </a:p>
          <a:p>
            <a:pPr algn="just">
              <a:lnSpc>
                <a:spcPct val="120000"/>
              </a:lnSpc>
              <a:spcAft>
                <a:spcPts val="600"/>
              </a:spcAft>
            </a:pPr>
            <a:r>
              <a:rPr lang="zh-CN" altLang="en-US" sz="2400" b="1" dirty="0">
                <a:solidFill>
                  <a:srgbClr val="FF0000"/>
                </a:solidFill>
                <a:latin typeface="Times New Roman" pitchFamily="18" charset="0"/>
              </a:rPr>
              <a:t>不可否认</a:t>
            </a:r>
            <a:r>
              <a:rPr lang="zh-CN" altLang="en-US" sz="2400" b="1" dirty="0" smtClean="0">
                <a:solidFill>
                  <a:srgbClr val="FF0000"/>
                </a:solidFill>
                <a:latin typeface="Times New Roman" pitchFamily="18" charset="0"/>
              </a:rPr>
              <a:t>签字</a:t>
            </a:r>
            <a:r>
              <a:rPr lang="zh-CN" altLang="en-US" sz="2400" b="1" dirty="0" smtClean="0">
                <a:latin typeface="Times New Roman" pitchFamily="18" charset="0"/>
              </a:rPr>
              <a:t>：最</a:t>
            </a:r>
            <a:r>
              <a:rPr lang="zh-CN" altLang="en-US" sz="2400" b="1" dirty="0">
                <a:latin typeface="Times New Roman" pitchFamily="18" charset="0"/>
              </a:rPr>
              <a:t>本质的是在</a:t>
            </a:r>
            <a:r>
              <a:rPr lang="zh-CN" altLang="en-US" sz="2400" b="1" i="1" dirty="0">
                <a:solidFill>
                  <a:srgbClr val="0000FF"/>
                </a:solidFill>
                <a:latin typeface="Times New Roman" pitchFamily="18" charset="0"/>
              </a:rPr>
              <a:t>无签字者合作条件下不可能验证签字</a:t>
            </a:r>
            <a:r>
              <a:rPr lang="zh-CN" altLang="en-US" sz="2400" b="1" dirty="0">
                <a:solidFill>
                  <a:srgbClr val="0000FF"/>
                </a:solidFill>
                <a:latin typeface="Times New Roman" pitchFamily="18" charset="0"/>
              </a:rPr>
              <a:t>，</a:t>
            </a:r>
            <a:r>
              <a:rPr lang="zh-CN" altLang="en-US" sz="2400" b="1" dirty="0">
                <a:latin typeface="Times New Roman" pitchFamily="18" charset="0"/>
              </a:rPr>
              <a:t>从而可以防止复制或散布他所签文件的可能性，这一性质使产权拥有者可以控制产品的散发，在电子出版系统知识产权保护中将有</a:t>
            </a:r>
            <a:r>
              <a:rPr lang="zh-CN" altLang="en-US" sz="2400" b="1" dirty="0" smtClean="0">
                <a:latin typeface="Times New Roman" pitchFamily="18" charset="0"/>
              </a:rPr>
              <a:t>用场</a:t>
            </a:r>
            <a:endParaRPr lang="zh-CN" altLang="en-US" sz="2400" dirty="0">
              <a:latin typeface="Times New Roman" pitchFamily="18" charset="0"/>
            </a:endParaRPr>
          </a:p>
          <a:p>
            <a:endParaRPr lang="zh-CN" altLang="en-US" sz="2400" dirty="0"/>
          </a:p>
        </p:txBody>
      </p:sp>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50</a:t>
            </a:fld>
            <a:endParaRPr lang="en-US" altLang="zh-CN" dirty="0"/>
          </a:p>
        </p:txBody>
      </p:sp>
    </p:spTree>
    <p:extLst>
      <p:ext uri="{BB962C8B-B14F-4D97-AF65-F5344CB8AC3E}">
        <p14:creationId xmlns:p14="http://schemas.microsoft.com/office/powerpoint/2010/main" val="40152999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不可否认签名的组成</a:t>
            </a:r>
          </a:p>
        </p:txBody>
      </p:sp>
      <p:sp>
        <p:nvSpPr>
          <p:cNvPr id="3" name="内容占位符 2"/>
          <p:cNvSpPr>
            <a:spLocks noGrp="1"/>
          </p:cNvSpPr>
          <p:nvPr>
            <p:ph idx="1"/>
          </p:nvPr>
        </p:nvSpPr>
        <p:spPr/>
        <p:txBody>
          <a:bodyPr/>
          <a:lstStyle/>
          <a:p>
            <a:r>
              <a:rPr lang="zh-CN" altLang="en-US" b="1" dirty="0"/>
              <a:t>不可否认签名方案由三部分组成：</a:t>
            </a:r>
            <a:r>
              <a:rPr lang="zh-CN" altLang="en-US" b="1" dirty="0">
                <a:solidFill>
                  <a:srgbClr val="FF0000"/>
                </a:solidFill>
              </a:rPr>
              <a:t>数字签名算法</a:t>
            </a:r>
            <a:r>
              <a:rPr lang="zh-CN" altLang="en-US" b="1" dirty="0"/>
              <a:t>、</a:t>
            </a:r>
            <a:r>
              <a:rPr lang="zh-CN" altLang="en-US" b="1" dirty="0">
                <a:solidFill>
                  <a:srgbClr val="FF0000"/>
                </a:solidFill>
              </a:rPr>
              <a:t>验证协议</a:t>
            </a:r>
            <a:r>
              <a:rPr lang="zh-CN" altLang="en-US" b="1" dirty="0"/>
              <a:t>、</a:t>
            </a:r>
            <a:r>
              <a:rPr lang="zh-CN" altLang="en-US" b="1" dirty="0">
                <a:solidFill>
                  <a:srgbClr val="FF0000"/>
                </a:solidFill>
              </a:rPr>
              <a:t>否认</a:t>
            </a:r>
            <a:r>
              <a:rPr lang="zh-CN" altLang="en-US" b="1" dirty="0" smtClean="0">
                <a:solidFill>
                  <a:srgbClr val="FF0000"/>
                </a:solidFill>
              </a:rPr>
              <a:t>协议</a:t>
            </a:r>
            <a:endParaRPr lang="zh-CN" altLang="en-US" b="1" dirty="0">
              <a:solidFill>
                <a:srgbClr val="FF0000"/>
              </a:solidFill>
            </a:endParaRPr>
          </a:p>
          <a:p>
            <a:pPr lvl="1"/>
            <a:r>
              <a:rPr lang="zh-CN" altLang="en-US" b="1" dirty="0">
                <a:solidFill>
                  <a:srgbClr val="FF0000"/>
                </a:solidFill>
                <a:latin typeface="Times New Roman" pitchFamily="18" charset="0"/>
              </a:rPr>
              <a:t>否认协议</a:t>
            </a:r>
            <a:r>
              <a:rPr lang="en-US" altLang="zh-CN" b="1" dirty="0">
                <a:solidFill>
                  <a:srgbClr val="FF0000"/>
                </a:solidFill>
                <a:latin typeface="Times New Roman" pitchFamily="18" charset="0"/>
              </a:rPr>
              <a:t>(Disavowal Protocol)</a:t>
            </a:r>
            <a:r>
              <a:rPr lang="zh-CN" altLang="en-US" b="1" dirty="0">
                <a:latin typeface="Times New Roman" pitchFamily="18" charset="0"/>
              </a:rPr>
              <a:t>：在签字者合作下才能验证签字，这会给签字者一种机会，在不利于他时他拒绝合作以达到否认他曾签署的文件。为了防止此类</a:t>
            </a:r>
            <a:r>
              <a:rPr lang="zh-CN" altLang="en-US" b="1" dirty="0" smtClean="0">
                <a:latin typeface="Times New Roman" pitchFamily="18" charset="0"/>
              </a:rPr>
              <a:t>事件，构成</a:t>
            </a:r>
            <a:r>
              <a:rPr lang="zh-CN" altLang="en-US" b="1" dirty="0">
                <a:latin typeface="Times New Roman" pitchFamily="18" charset="0"/>
              </a:rPr>
              <a:t>签字算法的第三个组成部分，签字者可利用否认协议向法庭或公众证明一个伪造的签字确是假的；如果签字者拒绝参与执行否认协议，就表明签字事实上是真的由他签署</a:t>
            </a:r>
            <a:r>
              <a:rPr lang="zh-CN" altLang="en-US" b="1" dirty="0" smtClean="0">
                <a:latin typeface="Times New Roman" pitchFamily="18" charset="0"/>
              </a:rPr>
              <a:t>的</a:t>
            </a:r>
            <a:r>
              <a:rPr lang="zh-CN" altLang="en-US" b="1" dirty="0" smtClean="0"/>
              <a:t> </a:t>
            </a:r>
            <a:endParaRPr lang="zh-CN" altLang="en-US" b="1" dirty="0"/>
          </a:p>
          <a:p>
            <a:endParaRPr lang="zh-CN" altLang="en-US" dirty="0"/>
          </a:p>
        </p:txBody>
      </p:sp>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51</a:t>
            </a:fld>
            <a:endParaRPr lang="en-US" altLang="zh-CN" dirty="0"/>
          </a:p>
        </p:txBody>
      </p:sp>
    </p:spTree>
    <p:extLst>
      <p:ext uri="{BB962C8B-B14F-4D97-AF65-F5344CB8AC3E}">
        <p14:creationId xmlns:p14="http://schemas.microsoft.com/office/powerpoint/2010/main" val="7538196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E5FDAD9-1063-40C4-9725-CDB416C213D0}" type="datetime1">
              <a:rPr lang="zh-CN" altLang="en-US"/>
              <a:pPr/>
              <a:t>2019/12/13</a:t>
            </a:fld>
            <a:endParaRPr lang="en-US" altLang="zh-CN"/>
          </a:p>
        </p:txBody>
      </p:sp>
      <p:sp>
        <p:nvSpPr>
          <p:cNvPr id="5" name="页脚占位符 4"/>
          <p:cNvSpPr>
            <a:spLocks noGrp="1"/>
          </p:cNvSpPr>
          <p:nvPr>
            <p:ph type="ftr" sz="quarter" idx="11"/>
          </p:nvPr>
        </p:nvSpPr>
        <p:spPr/>
        <p:txBody>
          <a:bodyPr/>
          <a:lstStyle/>
          <a:p>
            <a:r>
              <a:rPr lang="en-US" altLang="zh-CN"/>
              <a:t>计算机科学与技术学院</a:t>
            </a:r>
          </a:p>
        </p:txBody>
      </p:sp>
      <p:sp>
        <p:nvSpPr>
          <p:cNvPr id="6" name="灯片编号占位符 5"/>
          <p:cNvSpPr>
            <a:spLocks noGrp="1"/>
          </p:cNvSpPr>
          <p:nvPr>
            <p:ph type="sldNum" sz="quarter" idx="12"/>
          </p:nvPr>
        </p:nvSpPr>
        <p:spPr/>
        <p:txBody>
          <a:bodyPr/>
          <a:lstStyle/>
          <a:p>
            <a:fld id="{8F8F4D07-D61B-438C-A3F6-12FE53F0AD44}" type="slidenum">
              <a:rPr lang="en-US" altLang="zh-CN"/>
              <a:pPr/>
              <a:t>52</a:t>
            </a:fld>
            <a:endParaRPr lang="en-US" altLang="zh-CN"/>
          </a:p>
        </p:txBody>
      </p:sp>
      <p:sp>
        <p:nvSpPr>
          <p:cNvPr id="163842" name="Rectangle 2"/>
          <p:cNvSpPr>
            <a:spLocks noGrp="1" noChangeArrowheads="1"/>
          </p:cNvSpPr>
          <p:nvPr>
            <p:ph type="title"/>
          </p:nvPr>
        </p:nvSpPr>
        <p:spPr/>
        <p:txBody>
          <a:bodyPr/>
          <a:lstStyle/>
          <a:p>
            <a:r>
              <a:rPr lang="zh-CN" altLang="en-US" sz="3600" b="1" dirty="0" smtClean="0">
                <a:latin typeface="宋体" charset="-122"/>
              </a:rPr>
              <a:t>数字</a:t>
            </a:r>
            <a:r>
              <a:rPr lang="zh-CN" altLang="en-US" sz="3600" b="1" dirty="0">
                <a:latin typeface="宋体" charset="-122"/>
              </a:rPr>
              <a:t>证书</a:t>
            </a:r>
            <a:r>
              <a:rPr lang="zh-CN" altLang="en-US" dirty="0">
                <a:solidFill>
                  <a:schemeClr val="tx1"/>
                </a:solidFill>
                <a:latin typeface="宋体" charset="-122"/>
              </a:rPr>
              <a:t> </a:t>
            </a:r>
          </a:p>
        </p:txBody>
      </p:sp>
      <p:sp>
        <p:nvSpPr>
          <p:cNvPr id="163843" name="Rectangle 3"/>
          <p:cNvSpPr>
            <a:spLocks noGrp="1" noChangeArrowheads="1"/>
          </p:cNvSpPr>
          <p:nvPr>
            <p:ph type="body" idx="1"/>
          </p:nvPr>
        </p:nvSpPr>
        <p:spPr>
          <a:xfrm>
            <a:off x="457200" y="1524000"/>
            <a:ext cx="8534400" cy="4800600"/>
          </a:xfrm>
        </p:spPr>
        <p:txBody>
          <a:bodyPr/>
          <a:lstStyle/>
          <a:p>
            <a:pPr>
              <a:buClr>
                <a:srgbClr val="3366FF"/>
              </a:buClr>
            </a:pPr>
            <a:r>
              <a:rPr lang="zh-CN" altLang="en-US" sz="2400" b="1" dirty="0"/>
              <a:t>用电子手段来证实一个用户的身份及用户对网络资源的访问权限，</a:t>
            </a:r>
            <a:r>
              <a:rPr lang="zh-CN" altLang="en-US" sz="2400" b="1" dirty="0" smtClean="0"/>
              <a:t>由认证</a:t>
            </a:r>
            <a:r>
              <a:rPr lang="zh-CN" altLang="en-US" sz="2400" b="1" dirty="0"/>
              <a:t>中心（</a:t>
            </a:r>
            <a:r>
              <a:rPr lang="en-US" altLang="zh-CN" sz="2400" b="1" dirty="0"/>
              <a:t>Certificate Authority</a:t>
            </a:r>
            <a:r>
              <a:rPr lang="zh-CN" altLang="en-US" sz="2400" b="1" dirty="0"/>
              <a:t>，</a:t>
            </a:r>
            <a:r>
              <a:rPr lang="en-US" altLang="zh-CN" sz="2400" b="1" dirty="0"/>
              <a:t>CA</a:t>
            </a:r>
            <a:r>
              <a:rPr lang="zh-CN" altLang="en-US" sz="2400" b="1" dirty="0"/>
              <a:t>）签发，主要用于数字签名的一个数据文件，它包含用户身份信息、用户公钥信息以及身份验证机构</a:t>
            </a:r>
            <a:r>
              <a:rPr lang="zh-CN" altLang="en-US" sz="2400" b="1" dirty="0" smtClean="0"/>
              <a:t>数字签名，即</a:t>
            </a:r>
            <a:r>
              <a:rPr lang="zh-CN" altLang="en-US" sz="2400" b="1" dirty="0"/>
              <a:t>相当于一个</a:t>
            </a:r>
            <a:r>
              <a:rPr lang="zh-CN" altLang="en-US" sz="2400" b="1" dirty="0">
                <a:solidFill>
                  <a:srgbClr val="FF00FF"/>
                </a:solidFill>
              </a:rPr>
              <a:t>网上</a:t>
            </a:r>
            <a:r>
              <a:rPr lang="zh-CN" altLang="en-US" sz="2400" b="1" dirty="0" smtClean="0">
                <a:solidFill>
                  <a:srgbClr val="FF00FF"/>
                </a:solidFill>
              </a:rPr>
              <a:t>身份证</a:t>
            </a:r>
            <a:r>
              <a:rPr lang="zh-CN" altLang="en-US" sz="2400" b="1" dirty="0" smtClean="0"/>
              <a:t>；从</a:t>
            </a:r>
            <a:r>
              <a:rPr lang="zh-CN" altLang="en-US" sz="2400" b="1" dirty="0"/>
              <a:t>数字证书的作用来</a:t>
            </a:r>
            <a:r>
              <a:rPr lang="zh-CN" altLang="en-US" sz="2400" b="1" dirty="0" smtClean="0"/>
              <a:t>分：</a:t>
            </a:r>
            <a:r>
              <a:rPr lang="zh-CN" altLang="en-US" sz="2400" b="1" dirty="0">
                <a:latin typeface="宋体" charset="-122"/>
              </a:rPr>
              <a:t/>
            </a:r>
            <a:br>
              <a:rPr lang="zh-CN" altLang="en-US" sz="2400" b="1" dirty="0">
                <a:latin typeface="宋体" charset="-122"/>
              </a:rPr>
            </a:br>
            <a:r>
              <a:rPr lang="en-US" altLang="zh-CN" sz="2400" b="1" dirty="0">
                <a:solidFill>
                  <a:srgbClr val="FF00FF"/>
                </a:solidFill>
                <a:latin typeface="宋体" charset="-122"/>
              </a:rPr>
              <a:t>1</a:t>
            </a:r>
            <a:r>
              <a:rPr lang="zh-CN" altLang="en-US" sz="2400" b="1" dirty="0">
                <a:solidFill>
                  <a:srgbClr val="FF00FF"/>
                </a:solidFill>
                <a:latin typeface="宋体" charset="-122"/>
              </a:rPr>
              <a:t>）签名证书</a:t>
            </a:r>
            <a:br>
              <a:rPr lang="zh-CN" altLang="en-US" sz="2400" b="1" dirty="0">
                <a:solidFill>
                  <a:srgbClr val="FF00FF"/>
                </a:solidFill>
                <a:latin typeface="宋体" charset="-122"/>
              </a:rPr>
            </a:br>
            <a:r>
              <a:rPr lang="en-US" altLang="zh-CN" sz="2400" b="1" dirty="0">
                <a:solidFill>
                  <a:srgbClr val="FF00FF"/>
                </a:solidFill>
                <a:latin typeface="宋体" charset="-122"/>
              </a:rPr>
              <a:t>2</a:t>
            </a:r>
            <a:r>
              <a:rPr lang="zh-CN" altLang="en-US" sz="2400" b="1" dirty="0">
                <a:solidFill>
                  <a:srgbClr val="FF00FF"/>
                </a:solidFill>
                <a:latin typeface="宋体" charset="-122"/>
              </a:rPr>
              <a:t>）加密证书</a:t>
            </a:r>
          </a:p>
          <a:p>
            <a:endParaRPr lang="en-US" altLang="zh-CN"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3466302"/>
            <a:ext cx="3886200" cy="2909098"/>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200" y="4162425"/>
            <a:ext cx="2212975" cy="2212975"/>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600200"/>
            <a:ext cx="7543800" cy="4739173"/>
          </a:xfrm>
        </p:spPr>
      </p:pic>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53</a:t>
            </a:fld>
            <a:endParaRPr lang="en-US" altLang="zh-CN"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774" y="4724400"/>
            <a:ext cx="418147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7258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p:sp>
        <p:nvSpPr>
          <p:cNvPr id="3" name="内容占位符 2"/>
          <p:cNvSpPr>
            <a:spLocks noGrp="1"/>
          </p:cNvSpPr>
          <p:nvPr>
            <p:ph idx="1"/>
          </p:nvPr>
        </p:nvSpPr>
        <p:spPr/>
        <p:txBody>
          <a:bodyPr/>
          <a:lstStyle/>
          <a:p>
            <a:r>
              <a:rPr lang="zh-CN" altLang="en-US" dirty="0" smtClean="0"/>
              <a:t>数字签名的概念和作用</a:t>
            </a:r>
            <a:endParaRPr lang="en-US" altLang="zh-CN" dirty="0" smtClean="0"/>
          </a:p>
          <a:p>
            <a:endParaRPr lang="en-US" altLang="zh-CN" dirty="0" smtClean="0"/>
          </a:p>
          <a:p>
            <a:r>
              <a:rPr lang="zh-CN" altLang="en-US" dirty="0" smtClean="0"/>
              <a:t>常见的数字签名方案</a:t>
            </a:r>
            <a:endParaRPr lang="en-US" altLang="zh-CN" dirty="0" smtClean="0"/>
          </a:p>
          <a:p>
            <a:pPr lvl="1"/>
            <a:r>
              <a:rPr lang="en-US" altLang="zh-CN" b="1" dirty="0" smtClean="0">
                <a:solidFill>
                  <a:srgbClr val="FF00FF"/>
                </a:solidFill>
              </a:rPr>
              <a:t>RSA</a:t>
            </a:r>
            <a:endParaRPr lang="en-US" altLang="zh-CN" b="1" dirty="0">
              <a:solidFill>
                <a:srgbClr val="FF00FF"/>
              </a:solidFill>
            </a:endParaRPr>
          </a:p>
          <a:p>
            <a:pPr lvl="1"/>
            <a:r>
              <a:rPr lang="en-US" altLang="zh-CN" b="1" dirty="0">
                <a:solidFill>
                  <a:srgbClr val="FF00FF"/>
                </a:solidFill>
              </a:rPr>
              <a:t>DSS</a:t>
            </a:r>
          </a:p>
          <a:p>
            <a:pPr lvl="1"/>
            <a:r>
              <a:rPr lang="en-US" altLang="zh-CN" b="1" dirty="0" err="1">
                <a:solidFill>
                  <a:srgbClr val="FF00FF"/>
                </a:solidFill>
              </a:rPr>
              <a:t>EIgamal</a:t>
            </a:r>
            <a:endParaRPr lang="en-US" altLang="zh-CN" b="1" dirty="0">
              <a:solidFill>
                <a:srgbClr val="FF00FF"/>
              </a:solidFill>
            </a:endParaRPr>
          </a:p>
          <a:p>
            <a:pPr lvl="1"/>
            <a:r>
              <a:rPr lang="en-US" altLang="zh-CN" b="1" dirty="0" err="1">
                <a:solidFill>
                  <a:srgbClr val="FF00FF"/>
                </a:solidFill>
              </a:rPr>
              <a:t>Schnorr</a:t>
            </a:r>
            <a:endParaRPr lang="en-US" altLang="zh-CN" b="1" dirty="0">
              <a:solidFill>
                <a:srgbClr val="FF00FF"/>
              </a:solidFill>
            </a:endParaRPr>
          </a:p>
          <a:p>
            <a:pPr lvl="1"/>
            <a:r>
              <a:rPr lang="en-US" altLang="zh-CN" dirty="0" smtClean="0"/>
              <a:t>ECDSA</a:t>
            </a:r>
          </a:p>
          <a:p>
            <a:pPr lvl="1"/>
            <a:r>
              <a:rPr lang="en-US" altLang="zh-CN" dirty="0" smtClean="0"/>
              <a:t>……</a:t>
            </a:r>
          </a:p>
        </p:txBody>
      </p:sp>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54</a:t>
            </a:fld>
            <a:endParaRPr lang="en-US"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_GB2312" pitchFamily="49" charset="-122"/>
                <a:ea typeface="楷体_GB2312" pitchFamily="49" charset="-122"/>
              </a:rPr>
              <a:t>数字签名的目的和要求</a:t>
            </a:r>
            <a:r>
              <a:rPr lang="zh-CN" altLang="en-US" dirty="0" smtClean="0"/>
              <a:t> </a:t>
            </a:r>
            <a:endParaRPr lang="zh-CN" altLang="en-US" dirty="0"/>
          </a:p>
        </p:txBody>
      </p:sp>
      <p:sp>
        <p:nvSpPr>
          <p:cNvPr id="3" name="内容占位符 2"/>
          <p:cNvSpPr>
            <a:spLocks noGrp="1"/>
          </p:cNvSpPr>
          <p:nvPr>
            <p:ph idx="1"/>
          </p:nvPr>
        </p:nvSpPr>
        <p:spPr/>
        <p:txBody>
          <a:bodyPr/>
          <a:lstStyle/>
          <a:p>
            <a:pPr>
              <a:spcBef>
                <a:spcPct val="35000"/>
              </a:spcBef>
            </a:pPr>
            <a:r>
              <a:rPr lang="zh-CN" altLang="en-US" b="1" dirty="0" smtClean="0">
                <a:solidFill>
                  <a:srgbClr val="FF0000"/>
                </a:solidFill>
                <a:latin typeface="楷体_GB2312" pitchFamily="49" charset="-122"/>
                <a:ea typeface="楷体_GB2312" pitchFamily="49" charset="-122"/>
              </a:rPr>
              <a:t>数字签名的目的：</a:t>
            </a:r>
            <a:r>
              <a:rPr lang="zh-CN" altLang="en-US" dirty="0" smtClean="0">
                <a:latin typeface="楷体_GB2312" pitchFamily="49" charset="-122"/>
                <a:ea typeface="楷体_GB2312" pitchFamily="49" charset="-122"/>
              </a:rPr>
              <a:t>保证信息的</a:t>
            </a:r>
            <a:r>
              <a:rPr lang="zh-CN" altLang="en-US" dirty="0" smtClean="0">
                <a:solidFill>
                  <a:srgbClr val="FF0000"/>
                </a:solidFill>
                <a:latin typeface="楷体_GB2312" pitchFamily="49" charset="-122"/>
                <a:ea typeface="楷体_GB2312" pitchFamily="49" charset="-122"/>
              </a:rPr>
              <a:t>完整性和真实性</a:t>
            </a:r>
            <a:r>
              <a:rPr lang="zh-CN" altLang="en-US" dirty="0" smtClean="0">
                <a:latin typeface="楷体_GB2312" pitchFamily="49" charset="-122"/>
                <a:ea typeface="楷体_GB2312" pitchFamily="49" charset="-122"/>
              </a:rPr>
              <a:t>，即消息没有被篡改，而且签名也没有被篡改，消息只能始发于所声称的一方</a:t>
            </a:r>
          </a:p>
          <a:p>
            <a:r>
              <a:rPr lang="zh-CN" altLang="en-US" dirty="0" smtClean="0">
                <a:latin typeface="楷体_GB2312" pitchFamily="49" charset="-122"/>
                <a:ea typeface="楷体_GB2312" pitchFamily="49" charset="-122"/>
              </a:rPr>
              <a:t>一个完善的签名方案应满足以下三个条件：</a:t>
            </a:r>
          </a:p>
          <a:p>
            <a:pPr marL="914400" lvl="1" indent="-514350">
              <a:buFont typeface="+mj-lt"/>
              <a:buAutoNum type="arabicPeriod"/>
            </a:pPr>
            <a:r>
              <a:rPr lang="zh-CN" altLang="en-US" b="1" dirty="0" smtClean="0">
                <a:solidFill>
                  <a:srgbClr val="FF00FF"/>
                </a:solidFill>
                <a:latin typeface="楷体_GB2312" pitchFamily="49" charset="-122"/>
                <a:ea typeface="楷体_GB2312" pitchFamily="49" charset="-122"/>
              </a:rPr>
              <a:t>不可否认性：</a:t>
            </a:r>
            <a:r>
              <a:rPr lang="zh-CN" altLang="en-US" dirty="0" smtClean="0">
                <a:latin typeface="楷体_GB2312" pitchFamily="49" charset="-122"/>
                <a:ea typeface="楷体_GB2312" pitchFamily="49" charset="-122"/>
              </a:rPr>
              <a:t>签名者事后不能否认或抵赖自己的签名</a:t>
            </a:r>
            <a:endParaRPr lang="zh-CN" altLang="en-US" b="1" dirty="0" smtClean="0">
              <a:solidFill>
                <a:srgbClr val="FF00FF"/>
              </a:solidFill>
              <a:latin typeface="楷体_GB2312" pitchFamily="49" charset="-122"/>
              <a:ea typeface="楷体_GB2312" pitchFamily="49" charset="-122"/>
            </a:endParaRPr>
          </a:p>
          <a:p>
            <a:pPr marL="914400" lvl="1" indent="-514350">
              <a:buFont typeface="+mj-lt"/>
              <a:buAutoNum type="arabicPeriod"/>
            </a:pPr>
            <a:r>
              <a:rPr lang="zh-CN" altLang="en-US" b="1" dirty="0" smtClean="0">
                <a:solidFill>
                  <a:srgbClr val="FF00FF"/>
                </a:solidFill>
                <a:latin typeface="楷体_GB2312" pitchFamily="49" charset="-122"/>
                <a:ea typeface="楷体_GB2312" pitchFamily="49" charset="-122"/>
              </a:rPr>
              <a:t>不可伪造性：</a:t>
            </a:r>
            <a:r>
              <a:rPr lang="zh-CN" altLang="en-US" dirty="0" smtClean="0">
                <a:latin typeface="楷体_GB2312" pitchFamily="49" charset="-122"/>
                <a:ea typeface="楷体_GB2312" pitchFamily="49" charset="-122"/>
              </a:rPr>
              <a:t>其他任何人均不能伪造签名，也不能对接收或发送的信息进行篡改、伪造和冒充</a:t>
            </a:r>
          </a:p>
          <a:p>
            <a:pPr marL="914400" lvl="1" indent="-514350">
              <a:buFont typeface="+mj-lt"/>
              <a:buAutoNum type="arabicPeriod"/>
            </a:pPr>
            <a:r>
              <a:rPr lang="zh-CN" altLang="en-US" b="1" dirty="0">
                <a:solidFill>
                  <a:srgbClr val="FF00FF"/>
                </a:solidFill>
                <a:latin typeface="楷体_GB2312" pitchFamily="49" charset="-122"/>
                <a:ea typeface="楷体_GB2312" pitchFamily="49" charset="-122"/>
              </a:rPr>
              <a:t>公正的仲</a:t>
            </a:r>
            <a:r>
              <a:rPr lang="zh-CN" altLang="en-US" b="1" dirty="0" smtClean="0">
                <a:solidFill>
                  <a:srgbClr val="FF00FF"/>
                </a:solidFill>
                <a:latin typeface="楷体_GB2312" pitchFamily="49" charset="-122"/>
                <a:ea typeface="楷体_GB2312" pitchFamily="49" charset="-122"/>
              </a:rPr>
              <a:t>裁：</a:t>
            </a:r>
            <a:r>
              <a:rPr lang="zh-CN" altLang="en-US" dirty="0" smtClean="0">
                <a:latin typeface="楷体_GB2312" pitchFamily="49" charset="-122"/>
                <a:ea typeface="楷体_GB2312" pitchFamily="49" charset="-122"/>
              </a:rPr>
              <a:t>若当事双方对签名真伪发生争执时，</a:t>
            </a:r>
            <a:r>
              <a:rPr lang="zh-CN" altLang="en-US" dirty="0">
                <a:latin typeface="楷体_GB2312" pitchFamily="49" charset="-122"/>
                <a:ea typeface="楷体_GB2312" pitchFamily="49" charset="-122"/>
              </a:rPr>
              <a:t>能</a:t>
            </a:r>
            <a:r>
              <a:rPr lang="zh-CN" altLang="en-US" dirty="0" smtClean="0">
                <a:latin typeface="楷体_GB2312" pitchFamily="49" charset="-122"/>
                <a:ea typeface="楷体_GB2312" pitchFamily="49" charset="-122"/>
              </a:rPr>
              <a:t>通过公正的</a:t>
            </a:r>
            <a:r>
              <a:rPr lang="zh-CN" altLang="en-US" dirty="0">
                <a:latin typeface="楷体_GB2312" pitchFamily="49" charset="-122"/>
                <a:ea typeface="楷体_GB2312" pitchFamily="49" charset="-122"/>
              </a:rPr>
              <a:t>仲裁</a:t>
            </a:r>
            <a:r>
              <a:rPr lang="zh-CN" altLang="en-US" dirty="0" smtClean="0">
                <a:latin typeface="楷体_GB2312" pitchFamily="49" charset="-122"/>
                <a:ea typeface="楷体_GB2312" pitchFamily="49" charset="-122"/>
              </a:rPr>
              <a:t>者验证签名来确定其真伪</a:t>
            </a:r>
          </a:p>
          <a:p>
            <a:pPr marL="914400" lvl="1" indent="-514350">
              <a:buFont typeface="+mj-lt"/>
              <a:buAutoNum type="arabicPeriod"/>
            </a:pPr>
            <a:endParaRPr lang="zh-CN" altLang="en-US" dirty="0"/>
          </a:p>
        </p:txBody>
      </p:sp>
      <p:sp>
        <p:nvSpPr>
          <p:cNvPr id="4" name="日期占位符 3"/>
          <p:cNvSpPr>
            <a:spLocks noGrp="1"/>
          </p:cNvSpPr>
          <p:nvPr>
            <p:ph type="dt" sz="half" idx="10"/>
          </p:nvPr>
        </p:nvSpPr>
        <p:spPr/>
        <p:txBody>
          <a:bodyPr/>
          <a:lstStyle/>
          <a:p>
            <a:fld id="{19E29AC0-0283-427B-A2C9-3AFD2CA43693}" type="datetime1">
              <a:rPr lang="zh-CN" altLang="en-US" smtClean="0"/>
              <a:pPr/>
              <a:t>2019/12/13</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6</a:t>
            </a:fld>
            <a:endParaRPr lang="en-US"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F65B6731-6D38-45C4-9E04-8929BA1097BD}" type="slidenum">
              <a:rPr lang="en-US" altLang="zh-CN"/>
              <a:pPr/>
              <a:t>7</a:t>
            </a:fld>
            <a:endParaRPr lang="en-US" altLang="zh-CN"/>
          </a:p>
        </p:txBody>
      </p:sp>
      <p:sp>
        <p:nvSpPr>
          <p:cNvPr id="75778" name="Rectangle 2"/>
          <p:cNvSpPr>
            <a:spLocks noGrp="1" noChangeArrowheads="1"/>
          </p:cNvSpPr>
          <p:nvPr>
            <p:ph type="title"/>
          </p:nvPr>
        </p:nvSpPr>
        <p:spPr>
          <a:xfrm>
            <a:off x="685800" y="533400"/>
            <a:ext cx="7772400" cy="608013"/>
          </a:xfrm>
        </p:spPr>
        <p:txBody>
          <a:bodyPr/>
          <a:lstStyle/>
          <a:p>
            <a:r>
              <a:rPr lang="en-US" altLang="zh-CN"/>
              <a:t>Types of Signatures</a:t>
            </a:r>
          </a:p>
        </p:txBody>
      </p:sp>
      <p:sp>
        <p:nvSpPr>
          <p:cNvPr id="75779" name="Rectangle 3"/>
          <p:cNvSpPr>
            <a:spLocks noGrp="1" noChangeArrowheads="1"/>
          </p:cNvSpPr>
          <p:nvPr>
            <p:ph type="body" idx="1"/>
          </p:nvPr>
        </p:nvSpPr>
        <p:spPr>
          <a:xfrm>
            <a:off x="685800" y="1524000"/>
            <a:ext cx="7772400" cy="4953000"/>
          </a:xfrm>
        </p:spPr>
        <p:txBody>
          <a:bodyPr/>
          <a:lstStyle/>
          <a:p>
            <a:pPr>
              <a:lnSpc>
                <a:spcPct val="90000"/>
              </a:lnSpc>
            </a:pPr>
            <a:r>
              <a:rPr lang="en-US" altLang="zh-CN" i="1"/>
              <a:t>Direct digital signature</a:t>
            </a:r>
            <a:r>
              <a:rPr lang="en-US" altLang="zh-CN"/>
              <a:t> </a:t>
            </a:r>
            <a:r>
              <a:rPr lang="en-US" altLang="zh-CN">
                <a:latin typeface="Verdana"/>
              </a:rPr>
              <a:t>–</a:t>
            </a:r>
            <a:r>
              <a:rPr lang="en-US" altLang="zh-CN"/>
              <a:t> involves only the communicating parties</a:t>
            </a:r>
          </a:p>
          <a:p>
            <a:pPr lvl="1">
              <a:lnSpc>
                <a:spcPct val="90000"/>
              </a:lnSpc>
              <a:buFont typeface="Wingdings" pitchFamily="2" charset="2"/>
              <a:buChar char="ü"/>
            </a:pPr>
            <a:r>
              <a:rPr lang="en-US" altLang="zh-CN"/>
              <a:t>Assumed that receiver knows public key of sender.</a:t>
            </a:r>
          </a:p>
          <a:p>
            <a:pPr lvl="1">
              <a:lnSpc>
                <a:spcPct val="90000"/>
              </a:lnSpc>
              <a:buFont typeface="Wingdings" pitchFamily="2" charset="2"/>
              <a:buChar char="ü"/>
            </a:pPr>
            <a:r>
              <a:rPr lang="en-US" altLang="zh-CN"/>
              <a:t>Signature may be formed by (1) encrypting entire message with sender</a:t>
            </a:r>
            <a:r>
              <a:rPr lang="en-US" altLang="zh-CN">
                <a:latin typeface="Verdana"/>
              </a:rPr>
              <a:t>’</a:t>
            </a:r>
            <a:r>
              <a:rPr lang="en-US" altLang="zh-CN"/>
              <a:t>s private key or (2) encrypting hash code of message with sender</a:t>
            </a:r>
            <a:r>
              <a:rPr lang="en-US" altLang="zh-CN">
                <a:latin typeface="Verdana"/>
              </a:rPr>
              <a:t>’</a:t>
            </a:r>
            <a:r>
              <a:rPr lang="en-US" altLang="zh-CN"/>
              <a:t>s private key.</a:t>
            </a:r>
          </a:p>
          <a:p>
            <a:pPr lvl="1">
              <a:lnSpc>
                <a:spcPct val="90000"/>
              </a:lnSpc>
              <a:buFont typeface="Wingdings" pitchFamily="2" charset="2"/>
              <a:buChar char="ü"/>
            </a:pPr>
            <a:r>
              <a:rPr lang="en-US" altLang="zh-CN"/>
              <a:t>Further encryption of entire message + signature with receiver</a:t>
            </a:r>
            <a:r>
              <a:rPr lang="en-US" altLang="zh-CN">
                <a:latin typeface="Verdana"/>
              </a:rPr>
              <a:t>’</a:t>
            </a:r>
            <a:r>
              <a:rPr lang="en-US" altLang="zh-CN"/>
              <a:t>s public key or shared private key ensures confidentiality.</a:t>
            </a:r>
          </a:p>
          <a:p>
            <a:pPr lvl="1">
              <a:lnSpc>
                <a:spcPct val="90000"/>
              </a:lnSpc>
              <a:buFont typeface="Wingdings" pitchFamily="2" charset="2"/>
              <a:buChar char="ü"/>
            </a:pPr>
            <a:endParaRPr lang="en-US" altLang="zh-CN"/>
          </a:p>
        </p:txBody>
      </p:sp>
    </p:spTree>
    <p:extLst>
      <p:ext uri="{BB962C8B-B14F-4D97-AF65-F5344CB8AC3E}">
        <p14:creationId xmlns:p14="http://schemas.microsoft.com/office/powerpoint/2010/main" val="769105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78859CF8-95C6-4992-863A-4C74BE4386DF}" type="slidenum">
              <a:rPr lang="en-US" altLang="zh-CN"/>
              <a:pPr/>
              <a:t>8</a:t>
            </a:fld>
            <a:endParaRPr lang="en-US" altLang="zh-CN"/>
          </a:p>
        </p:txBody>
      </p:sp>
      <p:sp>
        <p:nvSpPr>
          <p:cNvPr id="76802" name="Rectangle 2"/>
          <p:cNvSpPr>
            <a:spLocks noGrp="1" noChangeArrowheads="1"/>
          </p:cNvSpPr>
          <p:nvPr>
            <p:ph type="title"/>
          </p:nvPr>
        </p:nvSpPr>
        <p:spPr>
          <a:xfrm>
            <a:off x="685800" y="1144588"/>
            <a:ext cx="7772400" cy="608012"/>
          </a:xfrm>
        </p:spPr>
        <p:txBody>
          <a:bodyPr/>
          <a:lstStyle/>
          <a:p>
            <a:r>
              <a:rPr lang="en-US" altLang="zh-CN"/>
              <a:t>Types of Signatures</a:t>
            </a:r>
          </a:p>
        </p:txBody>
      </p:sp>
      <p:sp>
        <p:nvSpPr>
          <p:cNvPr id="76803" name="Rectangle 3"/>
          <p:cNvSpPr>
            <a:spLocks noGrp="1" noChangeArrowheads="1"/>
          </p:cNvSpPr>
          <p:nvPr>
            <p:ph type="body" idx="1"/>
          </p:nvPr>
        </p:nvSpPr>
        <p:spPr/>
        <p:txBody>
          <a:bodyPr/>
          <a:lstStyle/>
          <a:p>
            <a:r>
              <a:rPr lang="en-US" altLang="zh-CN"/>
              <a:t>Problems with direct signatures:</a:t>
            </a:r>
          </a:p>
          <a:p>
            <a:pPr lvl="1">
              <a:buFont typeface="Wingdings" pitchFamily="2" charset="2"/>
              <a:buChar char="ü"/>
            </a:pPr>
            <a:r>
              <a:rPr lang="en-US" altLang="zh-CN"/>
              <a:t>Validity of scheme depends on the security of the sender</a:t>
            </a:r>
            <a:r>
              <a:rPr lang="en-US" altLang="zh-CN">
                <a:latin typeface="Verdana"/>
              </a:rPr>
              <a:t>’</a:t>
            </a:r>
            <a:r>
              <a:rPr lang="en-US" altLang="zh-CN"/>
              <a:t>s private key </a:t>
            </a:r>
            <a:r>
              <a:rPr lang="en-US" altLang="zh-CN">
                <a:sym typeface="Symbol" pitchFamily="18" charset="2"/>
              </a:rPr>
              <a:t> sender may later deny sending a certain message.</a:t>
            </a:r>
          </a:p>
          <a:p>
            <a:pPr lvl="1">
              <a:buFont typeface="Wingdings" pitchFamily="2" charset="2"/>
              <a:buChar char="ü"/>
            </a:pPr>
            <a:r>
              <a:rPr lang="en-US" altLang="zh-CN">
                <a:sym typeface="Symbol" pitchFamily="18" charset="2"/>
              </a:rPr>
              <a:t>Private key may actually be stolen from X at time T, so timestamp may not help.</a:t>
            </a:r>
            <a:endParaRPr lang="en-US" altLang="zh-CN"/>
          </a:p>
        </p:txBody>
      </p:sp>
    </p:spTree>
    <p:extLst>
      <p:ext uri="{BB962C8B-B14F-4D97-AF65-F5344CB8AC3E}">
        <p14:creationId xmlns:p14="http://schemas.microsoft.com/office/powerpoint/2010/main" val="3085131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4D23D620-A20E-472D-8960-942A2E110A53}" type="slidenum">
              <a:rPr lang="en-US" altLang="zh-CN"/>
              <a:pPr/>
              <a:t>9</a:t>
            </a:fld>
            <a:endParaRPr lang="en-US" altLang="zh-CN"/>
          </a:p>
        </p:txBody>
      </p:sp>
      <p:sp>
        <p:nvSpPr>
          <p:cNvPr id="77826" name="Rectangle 2"/>
          <p:cNvSpPr>
            <a:spLocks noGrp="1" noChangeArrowheads="1"/>
          </p:cNvSpPr>
          <p:nvPr>
            <p:ph type="title"/>
          </p:nvPr>
        </p:nvSpPr>
        <p:spPr>
          <a:xfrm>
            <a:off x="685800" y="1144588"/>
            <a:ext cx="7772400" cy="608012"/>
          </a:xfrm>
        </p:spPr>
        <p:txBody>
          <a:bodyPr/>
          <a:lstStyle/>
          <a:p>
            <a:r>
              <a:rPr lang="en-US" altLang="zh-CN"/>
              <a:t>Types of Signatures</a:t>
            </a:r>
          </a:p>
        </p:txBody>
      </p:sp>
      <p:sp>
        <p:nvSpPr>
          <p:cNvPr id="77827" name="Rectangle 3"/>
          <p:cNvSpPr>
            <a:spLocks noGrp="1" noChangeArrowheads="1"/>
          </p:cNvSpPr>
          <p:nvPr>
            <p:ph type="body" idx="1"/>
          </p:nvPr>
        </p:nvSpPr>
        <p:spPr/>
        <p:txBody>
          <a:bodyPr/>
          <a:lstStyle/>
          <a:p>
            <a:pPr>
              <a:lnSpc>
                <a:spcPct val="90000"/>
              </a:lnSpc>
            </a:pPr>
            <a:r>
              <a:rPr lang="en-US" altLang="zh-CN" i="1"/>
              <a:t>Arbitrated digital signature</a:t>
            </a:r>
            <a:r>
              <a:rPr lang="en-US" altLang="zh-CN"/>
              <a:t> </a:t>
            </a:r>
            <a:r>
              <a:rPr lang="en-US" altLang="zh-CN">
                <a:latin typeface="Verdana"/>
              </a:rPr>
              <a:t>–</a:t>
            </a:r>
            <a:r>
              <a:rPr lang="en-US" altLang="zh-CN"/>
              <a:t> involves a trusted third party or arbiter</a:t>
            </a:r>
          </a:p>
          <a:p>
            <a:pPr lvl="1">
              <a:lnSpc>
                <a:spcPct val="90000"/>
              </a:lnSpc>
              <a:buFont typeface="Wingdings" pitchFamily="2" charset="2"/>
              <a:buChar char="ü"/>
            </a:pPr>
            <a:r>
              <a:rPr lang="en-US" altLang="zh-CN"/>
              <a:t>Every signed message from sender, X, to receiver, Y, goes to an arbiter, A, first.</a:t>
            </a:r>
          </a:p>
          <a:p>
            <a:pPr lvl="1">
              <a:lnSpc>
                <a:spcPct val="90000"/>
              </a:lnSpc>
              <a:buFont typeface="Wingdings" pitchFamily="2" charset="2"/>
              <a:buChar char="ü"/>
            </a:pPr>
            <a:r>
              <a:rPr lang="en-US" altLang="zh-CN"/>
              <a:t>A subjects message + signature to number of tests to check origin &amp; content</a:t>
            </a:r>
          </a:p>
          <a:p>
            <a:pPr lvl="1">
              <a:lnSpc>
                <a:spcPct val="90000"/>
              </a:lnSpc>
              <a:buFont typeface="Wingdings" pitchFamily="2" charset="2"/>
              <a:buChar char="ü"/>
            </a:pPr>
            <a:r>
              <a:rPr lang="en-US" altLang="zh-CN"/>
              <a:t>A dates the message and sends it to Y with indication that it has been verified to its satisfaction</a:t>
            </a:r>
          </a:p>
          <a:p>
            <a:pPr lvl="1">
              <a:lnSpc>
                <a:spcPct val="90000"/>
              </a:lnSpc>
              <a:buFont typeface="Wingdings" pitchFamily="2" charset="2"/>
              <a:buChar char="ü"/>
            </a:pPr>
            <a:endParaRPr lang="en-US" altLang="zh-CN"/>
          </a:p>
        </p:txBody>
      </p:sp>
    </p:spTree>
    <p:extLst>
      <p:ext uri="{BB962C8B-B14F-4D97-AF65-F5344CB8AC3E}">
        <p14:creationId xmlns:p14="http://schemas.microsoft.com/office/powerpoint/2010/main" val="3997697929"/>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默认设计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ea typeface="宋体" pitchFamily="2" charset="-122"/>
          </a:defRPr>
        </a:defPPr>
      </a:lstStyle>
    </a:spDef>
    <a:lnDef>
      <a:spPr bwMode="auto">
        <a:ln>
          <a:solidFill>
            <a:srgbClr val="FF0000"/>
          </a:solidFill>
          <a:headEnd type="none" w="med" len="med"/>
          <a:tailEnd type="arrow"/>
        </a:ln>
      </a:spPr>
      <a:bodyPr/>
      <a:lstStyle/>
      <a:style>
        <a:lnRef idx="3">
          <a:schemeClr val="accent4"/>
        </a:lnRef>
        <a:fillRef idx="0">
          <a:schemeClr val="accent4"/>
        </a:fillRef>
        <a:effectRef idx="2">
          <a:schemeClr val="accent4"/>
        </a:effectRef>
        <a:fontRef idx="minor">
          <a:schemeClr val="tx1"/>
        </a:fontRef>
      </a:style>
    </a:lnDef>
  </a:objectDefaults>
  <a:extraClrSchemeLst>
    <a:extraClrScheme>
      <a:clrScheme name="默认设计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1727</TotalTime>
  <Words>4486</Words>
  <Application>Microsoft Office PowerPoint</Application>
  <PresentationFormat>全屏显示(4:3)</PresentationFormat>
  <Paragraphs>535</Paragraphs>
  <Slides>54</Slides>
  <Notes>4</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54</vt:i4>
      </vt:variant>
    </vt:vector>
  </HeadingPairs>
  <TitlesOfParts>
    <vt:vector size="58" baseType="lpstr">
      <vt:lpstr>默认设计模板</vt:lpstr>
      <vt:lpstr>Image</vt:lpstr>
      <vt:lpstr>Document</vt:lpstr>
      <vt:lpstr>Visio</vt:lpstr>
      <vt:lpstr>密码学 第8章：数字签名技术</vt:lpstr>
      <vt:lpstr>问题的提出</vt:lpstr>
      <vt:lpstr>PowerPoint 演示文稿</vt:lpstr>
      <vt:lpstr>主要内容</vt:lpstr>
      <vt:lpstr>PowerPoint 演示文稿</vt:lpstr>
      <vt:lpstr>数字签名的目的和要求 </vt:lpstr>
      <vt:lpstr>Types of Signatures</vt:lpstr>
      <vt:lpstr>Types of Signatures</vt:lpstr>
      <vt:lpstr>Types of Signatures</vt:lpstr>
      <vt:lpstr>Arbitrated Digital Signatures</vt:lpstr>
      <vt:lpstr>Arbitrated Digital Signatures</vt:lpstr>
      <vt:lpstr>Arbitrated Digital Signatures</vt:lpstr>
      <vt:lpstr>签名方案的组成</vt:lpstr>
      <vt:lpstr>数字签名的过程</vt:lpstr>
      <vt:lpstr>PowerPoint 演示文稿</vt:lpstr>
      <vt:lpstr>Attack models</vt:lpstr>
      <vt:lpstr>Forgery Attack</vt:lpstr>
      <vt:lpstr>Existential Forgery Attack</vt:lpstr>
      <vt:lpstr>Chosen Message Attack</vt:lpstr>
      <vt:lpstr>RSA签名</vt:lpstr>
      <vt:lpstr>RSA签名方案图</vt:lpstr>
      <vt:lpstr>对RSA签名的攻击</vt:lpstr>
      <vt:lpstr>对RSA签名的攻击</vt:lpstr>
      <vt:lpstr>对RSA签名的攻击</vt:lpstr>
      <vt:lpstr>H(M)的重要性</vt:lpstr>
      <vt:lpstr>RSA签名标准——概率签名方案PSS </vt:lpstr>
      <vt:lpstr>EIGamal签名方案</vt:lpstr>
      <vt:lpstr>PowerPoint 演示文稿</vt:lpstr>
      <vt:lpstr>ElGamal数字签名算法安全性</vt:lpstr>
      <vt:lpstr>Hash函数的作用</vt:lpstr>
      <vt:lpstr>Schnorr签名方案</vt:lpstr>
      <vt:lpstr>数据签名标准DSS</vt:lpstr>
      <vt:lpstr>DSS算法描述</vt:lpstr>
      <vt:lpstr>PowerPoint 演示文稿</vt:lpstr>
      <vt:lpstr>数字签名算法DSA </vt:lpstr>
      <vt:lpstr>DSA签名生成过程</vt:lpstr>
      <vt:lpstr>DSA签名验证过程</vt:lpstr>
      <vt:lpstr>三种基于DLP问题的签名算法的比较</vt:lpstr>
      <vt:lpstr>ECDSA签名算法 </vt:lpstr>
      <vt:lpstr>PowerPoint 演示文稿</vt:lpstr>
      <vt:lpstr>基于身份的签名方案 </vt:lpstr>
      <vt:lpstr>Cha-Cheon的基于身份的数字签名方案</vt:lpstr>
      <vt:lpstr>其他类别数字签名</vt:lpstr>
      <vt:lpstr>代理签名的简介</vt:lpstr>
      <vt:lpstr>代理签名的发展过程</vt:lpstr>
      <vt:lpstr>群(组)签名</vt:lpstr>
      <vt:lpstr>盲签名</vt:lpstr>
      <vt:lpstr>盲签名的实现过程</vt:lpstr>
      <vt:lpstr>盲签名在电子投票中的应用</vt:lpstr>
      <vt:lpstr>不可否认签名</vt:lpstr>
      <vt:lpstr>不可否认签名的组成</vt:lpstr>
      <vt:lpstr>数字证书 </vt:lpstr>
      <vt:lpstr>PowerPoint 演示文稿</vt:lpstr>
      <vt:lpstr>本章小结</vt:lpstr>
    </vt:vector>
  </TitlesOfParts>
  <Company>Guilddesign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ThemeGallery</dc:creator>
  <cp:lastModifiedBy>caolx</cp:lastModifiedBy>
  <cp:revision>285</cp:revision>
  <dcterms:created xsi:type="dcterms:W3CDTF">2004-07-21T02:43:03Z</dcterms:created>
  <dcterms:modified xsi:type="dcterms:W3CDTF">2019-12-13T01:40:30Z</dcterms:modified>
</cp:coreProperties>
</file>