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65" r:id="rId2"/>
    <p:sldId id="460" r:id="rId3"/>
    <p:sldId id="383" r:id="rId4"/>
    <p:sldId id="401" r:id="rId5"/>
    <p:sldId id="472" r:id="rId6"/>
    <p:sldId id="404" r:id="rId7"/>
    <p:sldId id="405" r:id="rId8"/>
    <p:sldId id="458" r:id="rId9"/>
    <p:sldId id="484" r:id="rId10"/>
    <p:sldId id="483" r:id="rId11"/>
    <p:sldId id="485" r:id="rId12"/>
    <p:sldId id="486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06" r:id="rId22"/>
    <p:sldId id="409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73" r:id="rId31"/>
    <p:sldId id="419" r:id="rId32"/>
    <p:sldId id="420" r:id="rId33"/>
    <p:sldId id="459" r:id="rId34"/>
    <p:sldId id="421" r:id="rId35"/>
    <p:sldId id="422" r:id="rId36"/>
    <p:sldId id="438" r:id="rId37"/>
    <p:sldId id="424" r:id="rId38"/>
    <p:sldId id="448" r:id="rId39"/>
    <p:sldId id="47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40" r:id="rId54"/>
    <p:sldId id="441" r:id="rId55"/>
    <p:sldId id="449" r:id="rId56"/>
    <p:sldId id="442" r:id="rId57"/>
    <p:sldId id="443" r:id="rId58"/>
    <p:sldId id="444" r:id="rId59"/>
    <p:sldId id="445" r:id="rId60"/>
    <p:sldId id="446" r:id="rId61"/>
    <p:sldId id="447" r:id="rId62"/>
    <p:sldId id="450" r:id="rId63"/>
    <p:sldId id="451" r:id="rId64"/>
    <p:sldId id="453" r:id="rId65"/>
    <p:sldId id="454" r:id="rId66"/>
    <p:sldId id="456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har char="•"/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2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800000"/>
    <a:srgbClr val="0B930B"/>
    <a:srgbClr val="0DB10D"/>
    <a:srgbClr val="6FC20A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96" autoAdjust="0"/>
    <p:restoredTop sz="86429" autoAdjust="0"/>
  </p:normalViewPr>
  <p:slideViewPr>
    <p:cSldViewPr>
      <p:cViewPr varScale="1">
        <p:scale>
          <a:sx n="64" d="100"/>
          <a:sy n="64" d="100"/>
        </p:scale>
        <p:origin x="9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2"/>
    </p:cViewPr>
  </p:sorterViewPr>
  <p:notesViewPr>
    <p:cSldViewPr>
      <p:cViewPr varScale="1">
        <p:scale>
          <a:sx n="54" d="100"/>
          <a:sy n="54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E79A8F-D380-4D3B-877B-134FE55599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70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A74B1-662B-43CF-9753-C479B3CB42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6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F1DF4-497A-4DAD-8360-E1001DF1F70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15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DA5B6-F791-4205-A4E9-7E7C7CF4BEA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这里出现的</a:t>
            </a:r>
            <a:r>
              <a:rPr lang="en-US" altLang="zh-CN"/>
              <a:t>A0</a:t>
            </a:r>
            <a:r>
              <a:rPr lang="zh-CN" altLang="en-US"/>
              <a:t>是指</a:t>
            </a:r>
            <a:r>
              <a:rPr lang="en-US" altLang="zh-CN"/>
              <a:t>8259</a:t>
            </a:r>
            <a:r>
              <a:rPr lang="zh-CN" altLang="en-US"/>
              <a:t>的</a:t>
            </a:r>
            <a:r>
              <a:rPr lang="en-US" altLang="zh-CN"/>
              <a:t>A0</a:t>
            </a:r>
            <a:r>
              <a:rPr lang="zh-CN" altLang="en-US"/>
              <a:t>引脚，不是</a:t>
            </a:r>
            <a:r>
              <a:rPr lang="en-US" altLang="zh-CN"/>
              <a:t>CPU</a:t>
            </a:r>
            <a:r>
              <a:rPr lang="zh-CN" altLang="en-US"/>
              <a:t>的信号</a:t>
            </a:r>
          </a:p>
        </p:txBody>
      </p:sp>
    </p:spTree>
    <p:extLst>
      <p:ext uri="{BB962C8B-B14F-4D97-AF65-F5344CB8AC3E}">
        <p14:creationId xmlns:p14="http://schemas.microsoft.com/office/powerpoint/2010/main" val="316062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A2907-515A-45AF-B0DA-37F143C7940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特殊</a:t>
            </a:r>
            <a:r>
              <a:rPr lang="en-US" altLang="zh-CN" b="1">
                <a:solidFill>
                  <a:srgbClr val="0000FF"/>
                </a:solidFill>
              </a:rPr>
              <a:t>EOI</a:t>
            </a:r>
            <a:r>
              <a:rPr lang="zh-CN" altLang="en-US" b="1">
                <a:solidFill>
                  <a:srgbClr val="0000FF"/>
                </a:solidFill>
              </a:rPr>
              <a:t>循环方式</a:t>
            </a:r>
          </a:p>
        </p:txBody>
      </p:sp>
    </p:spTree>
    <p:extLst>
      <p:ext uri="{BB962C8B-B14F-4D97-AF65-F5344CB8AC3E}">
        <p14:creationId xmlns:p14="http://schemas.microsoft.com/office/powerpoint/2010/main" val="111244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E6201-835D-4A31-8A09-13C6F4B5E7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特殊屏蔽：屏蔽本级中断，相当于开放低级中断</a:t>
            </a:r>
          </a:p>
        </p:txBody>
      </p:sp>
    </p:spTree>
    <p:extLst>
      <p:ext uri="{BB962C8B-B14F-4D97-AF65-F5344CB8AC3E}">
        <p14:creationId xmlns:p14="http://schemas.microsoft.com/office/powerpoint/2010/main" val="91008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162800" y="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B930B"/>
                </a:solidFill>
                <a:latin typeface="Times New Roman" pitchFamily="18" charset="0"/>
                <a:ea typeface="华文新魏" pitchFamily="2" charset="-122"/>
              </a:rPr>
              <a:t>微机原理与接口</a:t>
            </a:r>
          </a:p>
        </p:txBody>
      </p:sp>
      <p:sp>
        <p:nvSpPr>
          <p:cNvPr id="307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515100" y="6400800"/>
            <a:ext cx="576263" cy="334963"/>
          </a:xfrm>
          <a:prstGeom prst="actionButtonBackPrevious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119938" y="6400800"/>
            <a:ext cx="576262" cy="334963"/>
          </a:xfrm>
          <a:prstGeom prst="actionButtonForwardNext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34300" y="6400800"/>
            <a:ext cx="576263" cy="334963"/>
          </a:xfrm>
          <a:prstGeom prst="actionButtonHome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39138" y="6400800"/>
            <a:ext cx="576262" cy="334963"/>
          </a:xfrm>
          <a:prstGeom prst="actionButtonReturn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9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8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16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1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0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6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4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87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239000" y="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B930B"/>
                </a:solidFill>
                <a:latin typeface="Times New Roman" pitchFamily="18" charset="0"/>
                <a:ea typeface="华文新魏" pitchFamily="2" charset="-122"/>
              </a:rPr>
              <a:t>微机原理与接口</a:t>
            </a:r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43700" y="6523038"/>
            <a:ext cx="576263" cy="334962"/>
          </a:xfrm>
          <a:prstGeom prst="actionButtonBackPrevious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348538" y="6523038"/>
            <a:ext cx="576262" cy="334962"/>
          </a:xfrm>
          <a:prstGeom prst="actionButtonForwardNext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962900" y="6523038"/>
            <a:ext cx="576263" cy="334962"/>
          </a:xfrm>
          <a:prstGeom prst="actionButtonHome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67738" y="6523038"/>
            <a:ext cx="576262" cy="334962"/>
          </a:xfrm>
          <a:prstGeom prst="actionButtonReturn">
            <a:avLst/>
          </a:prstGeom>
          <a:gradFill rotWithShape="0">
            <a:gsLst>
              <a:gs pos="0">
                <a:srgbClr val="E1FCC0"/>
              </a:gs>
              <a:gs pos="100000">
                <a:srgbClr val="E1FCC0">
                  <a:gamma/>
                  <a:shade val="93333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0363;7-4-6&#35774;&#32622;&#20013;&#26029;&#21521;&#37327;.do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71628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8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章   </a:t>
            </a:r>
            <a:r>
              <a:rPr lang="zh-CN" altLang="en-US" sz="4000" b="1" dirty="0">
                <a:solidFill>
                  <a:srgbClr val="FF0000"/>
                </a:solidFill>
                <a:ea typeface="华文隶书" pitchFamily="2" charset="-122"/>
              </a:rPr>
              <a:t>微型计算机中断系统</a:t>
            </a:r>
            <a:endParaRPr lang="zh-CN" altLang="en-US" sz="40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609600" y="981075"/>
            <a:ext cx="4572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001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192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382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73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305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4877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449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021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800000"/>
                </a:solidFill>
              </a:rPr>
              <a:t>8</a:t>
            </a:r>
            <a:r>
              <a:rPr lang="zh-CN" altLang="en-GB" sz="3200" dirty="0" smtClean="0">
                <a:solidFill>
                  <a:srgbClr val="800000"/>
                </a:solidFill>
              </a:rPr>
              <a:t>.</a:t>
            </a:r>
            <a:r>
              <a:rPr lang="zh-CN" altLang="en-GB" sz="3200" dirty="0">
                <a:solidFill>
                  <a:srgbClr val="800000"/>
                </a:solidFill>
              </a:rPr>
              <a:t>1  概  </a:t>
            </a:r>
            <a:r>
              <a:rPr lang="zh-CN" altLang="en-GB" sz="3200" dirty="0" smtClean="0">
                <a:solidFill>
                  <a:srgbClr val="800000"/>
                </a:solidFill>
              </a:rPr>
              <a:t>述</a:t>
            </a:r>
            <a:endParaRPr lang="zh-CN" altLang="en-US" sz="3200" dirty="0">
              <a:solidFill>
                <a:srgbClr val="800000"/>
              </a:solidFill>
            </a:endParaRP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609600" y="1511300"/>
            <a:ext cx="3124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001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192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382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73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305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4877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449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021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一、中断的概念</a:t>
            </a:r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2509838" y="3446463"/>
            <a:ext cx="1587" cy="19843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2495550" y="5102225"/>
            <a:ext cx="1588" cy="1984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971550" y="2997200"/>
            <a:ext cx="2249488" cy="43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</a:rPr>
              <a:t>正在看书</a:t>
            </a:r>
            <a:endParaRPr kumimoji="0" lang="zh-CN" altLang="en-US" sz="32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971550" y="3716338"/>
            <a:ext cx="2249488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电话铃响</a:t>
            </a: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971550" y="4581525"/>
            <a:ext cx="2249488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接电话</a:t>
            </a:r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971550" y="5373688"/>
            <a:ext cx="2249488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继续看书</a:t>
            </a:r>
          </a:p>
        </p:txBody>
      </p:sp>
      <p:sp>
        <p:nvSpPr>
          <p:cNvPr id="262166" name="Line 22"/>
          <p:cNvSpPr>
            <a:spLocks noChangeShapeType="1"/>
          </p:cNvSpPr>
          <p:nvPr/>
        </p:nvSpPr>
        <p:spPr bwMode="auto">
          <a:xfrm>
            <a:off x="5291138" y="3430588"/>
            <a:ext cx="1587" cy="19843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7" name="Line 23"/>
          <p:cNvSpPr>
            <a:spLocks noChangeShapeType="1"/>
          </p:cNvSpPr>
          <p:nvPr/>
        </p:nvSpPr>
        <p:spPr bwMode="auto">
          <a:xfrm>
            <a:off x="5276850" y="4238625"/>
            <a:ext cx="1588" cy="1984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8" name="Line 24"/>
          <p:cNvSpPr>
            <a:spLocks noChangeShapeType="1"/>
          </p:cNvSpPr>
          <p:nvPr/>
        </p:nvSpPr>
        <p:spPr bwMode="auto">
          <a:xfrm>
            <a:off x="5276850" y="5030788"/>
            <a:ext cx="1588" cy="19843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4572000" y="2924175"/>
            <a:ext cx="2087563" cy="4333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</a:rPr>
              <a:t>执行程序</a:t>
            </a: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4568825" y="3702050"/>
            <a:ext cx="2090738" cy="44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事件发生</a:t>
            </a:r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4572000" y="4502150"/>
            <a:ext cx="2087563" cy="5111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事件处理</a:t>
            </a:r>
          </a:p>
        </p:txBody>
      </p:sp>
      <p:sp>
        <p:nvSpPr>
          <p:cNvPr id="262172" name="Rectangle 28"/>
          <p:cNvSpPr>
            <a:spLocks noChangeArrowheads="1"/>
          </p:cNvSpPr>
          <p:nvPr/>
        </p:nvSpPr>
        <p:spPr bwMode="auto">
          <a:xfrm>
            <a:off x="4356100" y="5221288"/>
            <a:ext cx="2736850" cy="6556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ctr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继续执行程序</a:t>
            </a:r>
          </a:p>
        </p:txBody>
      </p:sp>
      <p:sp>
        <p:nvSpPr>
          <p:cNvPr id="262173" name="Line 29"/>
          <p:cNvSpPr>
            <a:spLocks noChangeShapeType="1"/>
          </p:cNvSpPr>
          <p:nvPr/>
        </p:nvSpPr>
        <p:spPr bwMode="auto">
          <a:xfrm>
            <a:off x="2509838" y="4238625"/>
            <a:ext cx="1587" cy="1984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4" name="Line 30"/>
          <p:cNvSpPr>
            <a:spLocks noChangeShapeType="1"/>
          </p:cNvSpPr>
          <p:nvPr/>
        </p:nvSpPr>
        <p:spPr bwMode="auto">
          <a:xfrm>
            <a:off x="3509963" y="3276600"/>
            <a:ext cx="68580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5" name="Line 31"/>
          <p:cNvSpPr>
            <a:spLocks noChangeShapeType="1"/>
          </p:cNvSpPr>
          <p:nvPr/>
        </p:nvSpPr>
        <p:spPr bwMode="auto">
          <a:xfrm>
            <a:off x="3492500" y="3933825"/>
            <a:ext cx="68580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6" name="Line 32"/>
          <p:cNvSpPr>
            <a:spLocks noChangeShapeType="1"/>
          </p:cNvSpPr>
          <p:nvPr/>
        </p:nvSpPr>
        <p:spPr bwMode="auto">
          <a:xfrm>
            <a:off x="3492500" y="4724400"/>
            <a:ext cx="68580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7" name="Line 33"/>
          <p:cNvSpPr>
            <a:spLocks noChangeShapeType="1"/>
          </p:cNvSpPr>
          <p:nvPr/>
        </p:nvSpPr>
        <p:spPr bwMode="auto">
          <a:xfrm>
            <a:off x="3563938" y="5516563"/>
            <a:ext cx="68580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7007225" y="4508500"/>
            <a:ext cx="21367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中断处理</a:t>
            </a:r>
            <a:endParaRPr kumimoji="0" lang="zh-CN" altLang="en-US" sz="320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2179" name="Rectangle 35"/>
          <p:cNvSpPr>
            <a:spLocks noChangeArrowheads="1"/>
          </p:cNvSpPr>
          <p:nvPr/>
        </p:nvSpPr>
        <p:spPr bwMode="auto">
          <a:xfrm>
            <a:off x="6659563" y="3500438"/>
            <a:ext cx="24844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中断请求及响应</a:t>
            </a:r>
            <a:endParaRPr kumimoji="0" lang="zh-CN" altLang="en-US" sz="320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2180" name="Text Box 36"/>
          <p:cNvSpPr txBox="1">
            <a:spLocks noChangeArrowheads="1"/>
          </p:cNvSpPr>
          <p:nvPr/>
        </p:nvSpPr>
        <p:spPr bwMode="auto">
          <a:xfrm>
            <a:off x="900113" y="2341563"/>
            <a:ext cx="21590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latin typeface="Arial" charset="0"/>
              </a:rPr>
              <a:t>实际场景</a:t>
            </a:r>
          </a:p>
        </p:txBody>
      </p:sp>
      <p:sp>
        <p:nvSpPr>
          <p:cNvPr id="262181" name="Text Box 37"/>
          <p:cNvSpPr txBox="1">
            <a:spLocks noChangeArrowheads="1"/>
          </p:cNvSpPr>
          <p:nvPr/>
        </p:nvSpPr>
        <p:spPr bwMode="auto">
          <a:xfrm>
            <a:off x="4716463" y="2341563"/>
            <a:ext cx="273526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latin typeface="Arial" charset="0"/>
              </a:rPr>
              <a:t>计算机</a:t>
            </a: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7019925" y="5300663"/>
            <a:ext cx="21240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32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中断返回</a:t>
            </a:r>
            <a:endParaRPr kumimoji="0" lang="zh-CN" altLang="en-US" sz="320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2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6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6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26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2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2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 autoUpdateAnimBg="0"/>
      <p:bldP spid="262159" grpId="0" autoUpdateAnimBg="0"/>
      <p:bldP spid="262160" grpId="0" animBg="1"/>
      <p:bldP spid="262161" grpId="0" animBg="1"/>
      <p:bldP spid="262162" grpId="0" animBg="1"/>
      <p:bldP spid="262163" grpId="0" animBg="1"/>
      <p:bldP spid="262164" grpId="0" animBg="1"/>
      <p:bldP spid="262165" grpId="0" animBg="1"/>
      <p:bldP spid="262166" grpId="0" animBg="1"/>
      <p:bldP spid="262167" grpId="0" animBg="1"/>
      <p:bldP spid="262168" grpId="0" animBg="1"/>
      <p:bldP spid="262169" grpId="0" animBg="1"/>
      <p:bldP spid="262170" grpId="0" animBg="1"/>
      <p:bldP spid="262171" grpId="0" animBg="1"/>
      <p:bldP spid="262172" grpId="0" animBg="1"/>
      <p:bldP spid="262173" grpId="0" animBg="1"/>
      <p:bldP spid="262174" grpId="0" animBg="1"/>
      <p:bldP spid="262175" grpId="0" animBg="1"/>
      <p:bldP spid="262176" grpId="0" animBg="1"/>
      <p:bldP spid="262177" grpId="0" animBg="1"/>
      <p:bldP spid="262178" grpId="0"/>
      <p:bldP spid="262179" grpId="0"/>
      <p:bldP spid="262180" grpId="0"/>
      <p:bldP spid="262181" grpId="0"/>
      <p:bldP spid="2621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648"/>
            <a:ext cx="8229600" cy="634082"/>
          </a:xfrm>
        </p:spPr>
        <p:txBody>
          <a:bodyPr/>
          <a:lstStyle/>
          <a:p>
            <a:r>
              <a:rPr lang="zh-CN" altLang="zh-CN" sz="3600" b="1" smtClean="0"/>
              <a:t>设置中断向量的方法一：用</a:t>
            </a:r>
            <a:r>
              <a:rPr lang="en-US" altLang="zh-CN" sz="3600" b="1" smtClean="0"/>
              <a:t>Mov</a:t>
            </a:r>
            <a:r>
              <a:rPr lang="zh-CN" altLang="zh-CN" sz="3600" b="1" smtClean="0"/>
              <a:t>指令</a:t>
            </a:r>
            <a:br>
              <a:rPr lang="zh-CN" altLang="zh-CN" sz="3600" b="1" smtClean="0"/>
            </a:b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548680"/>
            <a:ext cx="7164288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smtClean="0"/>
              <a:t>MOV AX  ,  0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MOV </a:t>
            </a:r>
            <a:r>
              <a:rPr lang="en-US" altLang="zh-CN" sz="2600" b="1" smtClean="0"/>
              <a:t>ES  ,  AX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MOV </a:t>
            </a:r>
            <a:r>
              <a:rPr lang="en-US" altLang="zh-CN" sz="2600" b="1" smtClean="0"/>
              <a:t>BX  ,  N*4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MOV </a:t>
            </a:r>
            <a:r>
              <a:rPr lang="en-US" altLang="zh-CN" sz="2600" b="1" smtClean="0"/>
              <a:t>AX  ,  OFFSET </a:t>
            </a:r>
            <a:r>
              <a:rPr lang="en-US" altLang="zh-CN" sz="2600" b="1"/>
              <a:t>INTRAD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MOV </a:t>
            </a:r>
            <a:r>
              <a:rPr lang="en-US" altLang="zh-CN" sz="2600" b="1" smtClean="0"/>
              <a:t> ES : [</a:t>
            </a:r>
            <a:r>
              <a:rPr lang="en-US" altLang="zh-CN" sz="2600" b="1"/>
              <a:t>BX</a:t>
            </a:r>
            <a:r>
              <a:rPr lang="en-US" altLang="zh-CN" sz="2600" b="1" smtClean="0"/>
              <a:t>]  ,  AX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MOV </a:t>
            </a:r>
            <a:r>
              <a:rPr lang="en-US" altLang="zh-CN" sz="2600" b="1" smtClean="0"/>
              <a:t>AX  ,  SEG </a:t>
            </a:r>
            <a:r>
              <a:rPr lang="en-US" altLang="zh-CN" sz="2600" b="1"/>
              <a:t>INTRAD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MOV </a:t>
            </a:r>
            <a:r>
              <a:rPr lang="en-US" altLang="zh-CN" sz="2600" b="1" smtClean="0"/>
              <a:t> ES : [</a:t>
            </a:r>
            <a:r>
              <a:rPr lang="en-US" altLang="zh-CN" sz="2600" b="1"/>
              <a:t>BX+2</a:t>
            </a:r>
            <a:r>
              <a:rPr lang="en-US" altLang="zh-CN" sz="2600" b="1" smtClean="0"/>
              <a:t>]  ,  AX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STI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…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INTRAD PROC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 smtClean="0"/>
              <a:t> …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IRET</a:t>
            </a:r>
            <a:endParaRPr lang="zh-CN" altLang="zh-CN" sz="2600" b="1"/>
          </a:p>
          <a:p>
            <a:pPr marL="0" indent="0">
              <a:buNone/>
            </a:pPr>
            <a:r>
              <a:rPr lang="en-US" altLang="zh-CN" sz="2600" b="1"/>
              <a:t>INTRAD ENDP </a:t>
            </a:r>
            <a:endParaRPr lang="zh-CN" altLang="en-US" sz="2600" b="1"/>
          </a:p>
        </p:txBody>
      </p:sp>
    </p:spTree>
    <p:extLst>
      <p:ext uri="{BB962C8B-B14F-4D97-AF65-F5344CB8AC3E}">
        <p14:creationId xmlns:p14="http://schemas.microsoft.com/office/powerpoint/2010/main" val="26912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/>
              <a:t>设置中断向量的方法二：用字符串指令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51520" y="980728"/>
            <a:ext cx="4752528" cy="4824536"/>
          </a:xfrm>
          <a:ln>
            <a:solidFill>
              <a:srgbClr val="99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800" b="1"/>
              <a:t>MOV AX,0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MOV ES,AX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MOV DI,N*4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MOV AX,OFFFSET INTRD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CLD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STOSW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MOV AX,CS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/>
              <a:t>STOSW</a:t>
            </a:r>
            <a:endParaRPr lang="zh-CN" altLang="zh-CN" sz="2800" b="1"/>
          </a:p>
          <a:p>
            <a:pPr marL="0" indent="0">
              <a:buNone/>
            </a:pPr>
            <a:r>
              <a:rPr lang="en-US" altLang="zh-CN" sz="2800" b="1" smtClean="0"/>
              <a:t>STI</a:t>
            </a:r>
            <a:endParaRPr lang="zh-CN" altLang="zh-CN" sz="2800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11766" y="1052736"/>
            <a:ext cx="4041775" cy="395128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800" b="1" smtClean="0"/>
              <a:t>…</a:t>
            </a:r>
            <a:endParaRPr lang="zh-CN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INTRAD PROC</a:t>
            </a:r>
            <a:endParaRPr lang="zh-CN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….</a:t>
            </a:r>
            <a:endParaRPr lang="zh-CN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IRET</a:t>
            </a:r>
            <a:endParaRPr lang="zh-CN" altLang="zh-CN" sz="2800" b="1" smtClean="0"/>
          </a:p>
          <a:p>
            <a:pPr marL="0" indent="0">
              <a:buNone/>
            </a:pPr>
            <a:r>
              <a:rPr lang="en-US" altLang="zh-CN" sz="2800" b="1" smtClean="0"/>
              <a:t>INTRAD ENDP</a:t>
            </a:r>
            <a:endParaRPr lang="zh-CN" altLang="en-US" sz="2800" b="1" smtClean="0"/>
          </a:p>
          <a:p>
            <a:pPr marL="0" indent="0">
              <a:buNone/>
            </a:pP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709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4" y="0"/>
            <a:ext cx="9144000" cy="620688"/>
          </a:xfrm>
        </p:spPr>
        <p:txBody>
          <a:bodyPr/>
          <a:lstStyle/>
          <a:p>
            <a:r>
              <a:rPr lang="zh-CN" altLang="zh-CN" sz="3200" b="1"/>
              <a:t>设置中断向量的方法三：用</a:t>
            </a:r>
            <a:r>
              <a:rPr lang="en-US" altLang="zh-CN" sz="3200" b="1"/>
              <a:t>DOS</a:t>
            </a:r>
            <a:r>
              <a:rPr lang="zh-CN" altLang="zh-CN" sz="3200" b="1"/>
              <a:t>功能调用指令</a:t>
            </a:r>
            <a:br>
              <a:rPr lang="zh-CN" altLang="zh-CN" sz="3200" b="1"/>
            </a:br>
            <a:endParaRPr lang="zh-CN" altLang="en-US" sz="32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620688"/>
            <a:ext cx="4932040" cy="5976664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MOV AL,N</a:t>
            </a:r>
            <a:endParaRPr lang="zh-CN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MOV AH,35H</a:t>
            </a:r>
            <a:endParaRPr lang="zh-CN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INT 21H;</a:t>
            </a:r>
            <a:r>
              <a:rPr lang="zh-CN" altLang="zh-CN" b="1">
                <a:solidFill>
                  <a:srgbClr val="C00000"/>
                </a:solidFill>
              </a:rPr>
              <a:t>用</a:t>
            </a:r>
            <a:r>
              <a:rPr lang="en-US" altLang="zh-CN" b="1">
                <a:solidFill>
                  <a:srgbClr val="C00000"/>
                </a:solidFill>
              </a:rPr>
              <a:t>35H</a:t>
            </a:r>
            <a:r>
              <a:rPr lang="zh-CN" altLang="zh-CN" b="1" smtClean="0">
                <a:solidFill>
                  <a:srgbClr val="C00000"/>
                </a:solidFill>
              </a:rPr>
              <a:t>号</a:t>
            </a:r>
            <a:r>
              <a:rPr lang="zh-CN" altLang="en-US" b="1" smtClean="0">
                <a:solidFill>
                  <a:srgbClr val="C00000"/>
                </a:solidFill>
              </a:rPr>
              <a:t>功能取</a:t>
            </a:r>
            <a:r>
              <a:rPr lang="en-US" altLang="zh-CN" b="1" smtClean="0">
                <a:solidFill>
                  <a:srgbClr val="C00000"/>
                </a:solidFill>
              </a:rPr>
              <a:t>N</a:t>
            </a:r>
            <a:r>
              <a:rPr lang="zh-CN" altLang="zh-CN" b="1" smtClean="0">
                <a:solidFill>
                  <a:srgbClr val="C00000"/>
                </a:solidFill>
              </a:rPr>
              <a:t>号向量</a:t>
            </a:r>
            <a:endParaRPr lang="zh-CN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PUSH ES</a:t>
            </a:r>
            <a:endParaRPr lang="zh-CN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PUSH BX</a:t>
            </a:r>
            <a:endParaRPr lang="zh-CN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PUSH DS;</a:t>
            </a:r>
            <a:r>
              <a:rPr lang="zh-CN" altLang="zh-CN" b="1"/>
              <a:t>同时</a:t>
            </a:r>
            <a:r>
              <a:rPr lang="en-US" altLang="zh-CN" b="1"/>
              <a:t>DS</a:t>
            </a:r>
            <a:r>
              <a:rPr lang="zh-CN" altLang="zh-CN" b="1"/>
              <a:t>也放入堆栈</a:t>
            </a:r>
          </a:p>
          <a:p>
            <a:pPr marL="0" indent="0"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MOV AX,SEG INTRAD</a:t>
            </a:r>
            <a:endParaRPr lang="zh-CN" altLang="zh-CN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MOV DS,AX</a:t>
            </a:r>
            <a:endParaRPr lang="zh-CN" altLang="zh-CN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MOV DX,OFFSET INTRAD </a:t>
            </a:r>
            <a:endParaRPr lang="zh-CN" altLang="zh-CN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MOV AL,N</a:t>
            </a:r>
            <a:endParaRPr lang="zh-CN" altLang="zh-CN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MOV AH,25H</a:t>
            </a:r>
            <a:endParaRPr lang="zh-CN" altLang="zh-CN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INT 21H;</a:t>
            </a:r>
            <a:r>
              <a:rPr lang="zh-CN" altLang="zh-CN" b="1"/>
              <a:t>把</a:t>
            </a:r>
            <a:r>
              <a:rPr lang="en-US" altLang="zh-CN" b="1"/>
              <a:t>DS:DX</a:t>
            </a:r>
            <a:r>
              <a:rPr lang="zh-CN" altLang="zh-CN" b="1"/>
              <a:t>存入</a:t>
            </a:r>
            <a:r>
              <a:rPr lang="en-US" altLang="zh-CN" b="1"/>
              <a:t>N</a:t>
            </a:r>
            <a:r>
              <a:rPr lang="zh-CN" altLang="zh-CN" b="1"/>
              <a:t>号中断向量地址</a:t>
            </a:r>
            <a:r>
              <a:rPr lang="zh-CN" altLang="zh-CN" b="1" smtClean="0"/>
              <a:t>处</a:t>
            </a:r>
            <a:endParaRPr lang="zh-CN" altLang="zh-CN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2040" y="692696"/>
            <a:ext cx="4211960" cy="5832648"/>
          </a:xfrm>
          <a:ln>
            <a:solidFill>
              <a:srgbClr val="99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b="1" smtClean="0"/>
              <a:t>POP DS</a:t>
            </a:r>
            <a:endParaRPr lang="zh-CN" altLang="zh-CN" b="1" smtClean="0"/>
          </a:p>
          <a:p>
            <a:pPr marL="0" indent="0">
              <a:buNone/>
            </a:pPr>
            <a:r>
              <a:rPr lang="en-US" altLang="zh-CN" b="1" smtClean="0"/>
              <a:t>…</a:t>
            </a:r>
            <a:endParaRPr lang="zh-CN" altLang="zh-CN" b="1" smtClean="0"/>
          </a:p>
          <a:p>
            <a:pPr marL="0" indent="0">
              <a:buNone/>
            </a:pPr>
            <a:r>
              <a:rPr lang="en-US" altLang="zh-CN" b="1" smtClean="0">
                <a:solidFill>
                  <a:srgbClr val="7030A0"/>
                </a:solidFill>
              </a:rPr>
              <a:t>POP DX</a:t>
            </a:r>
            <a:endParaRPr lang="zh-CN" altLang="zh-CN" b="1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7030A0"/>
                </a:solidFill>
              </a:rPr>
              <a:t>POP DS</a:t>
            </a:r>
            <a:endParaRPr lang="zh-CN" altLang="zh-CN" b="1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7030A0"/>
                </a:solidFill>
              </a:rPr>
              <a:t>MOV AL,N</a:t>
            </a:r>
            <a:endParaRPr lang="zh-CN" altLang="zh-CN" b="1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7030A0"/>
                </a:solidFill>
              </a:rPr>
              <a:t>MOV AH,25H</a:t>
            </a:r>
            <a:endParaRPr lang="zh-CN" altLang="zh-CN" b="1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smtClean="0">
                <a:solidFill>
                  <a:srgbClr val="7030A0"/>
                </a:solidFill>
              </a:rPr>
              <a:t>INT 21H;</a:t>
            </a:r>
            <a:r>
              <a:rPr lang="zh-CN" altLang="zh-CN" b="1" smtClean="0"/>
              <a:t>把原来</a:t>
            </a:r>
            <a:r>
              <a:rPr lang="en-US" altLang="zh-CN" b="1" smtClean="0"/>
              <a:t>N</a:t>
            </a:r>
            <a:r>
              <a:rPr lang="zh-CN" altLang="zh-CN" b="1" smtClean="0"/>
              <a:t>的向量写回</a:t>
            </a:r>
          </a:p>
          <a:p>
            <a:pPr marL="0" indent="0">
              <a:buNone/>
            </a:pPr>
            <a:r>
              <a:rPr lang="en-US" altLang="zh-CN" b="1" smtClean="0"/>
              <a:t> </a:t>
            </a:r>
            <a:endParaRPr lang="zh-CN" altLang="zh-CN" b="1" smtClean="0"/>
          </a:p>
          <a:p>
            <a:pPr marL="0" indent="0">
              <a:buNone/>
            </a:pPr>
            <a:r>
              <a:rPr lang="en-US" altLang="zh-CN" b="1" smtClean="0"/>
              <a:t>INTRAD PROC</a:t>
            </a:r>
            <a:endParaRPr lang="zh-CN" altLang="zh-CN" b="1" smtClean="0"/>
          </a:p>
          <a:p>
            <a:pPr marL="0" indent="0">
              <a:buNone/>
            </a:pPr>
            <a:r>
              <a:rPr lang="en-US" altLang="zh-CN" b="1" smtClean="0"/>
              <a:t>…</a:t>
            </a:r>
            <a:endParaRPr lang="zh-CN" altLang="zh-CN" b="1" smtClean="0"/>
          </a:p>
          <a:p>
            <a:pPr marL="0" indent="0">
              <a:buNone/>
            </a:pPr>
            <a:r>
              <a:rPr lang="en-US" altLang="zh-CN" b="1" smtClean="0"/>
              <a:t>IRET</a:t>
            </a:r>
            <a:endParaRPr lang="zh-CN" altLang="zh-CN" b="1" smtClean="0"/>
          </a:p>
          <a:p>
            <a:pPr marL="0" indent="0">
              <a:buNone/>
            </a:pPr>
            <a:r>
              <a:rPr lang="en-US" altLang="zh-CN" b="1" smtClean="0"/>
              <a:t>INTRAD ENDP</a:t>
            </a:r>
            <a:endParaRPr lang="zh-CN" altLang="en-US" b="1" smtClean="0"/>
          </a:p>
          <a:p>
            <a:pPr marL="0" indent="0">
              <a:buNone/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7329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中断过程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/>
            <a:r>
              <a:rPr lang="zh-CN" altLang="en-US" b="1" dirty="0"/>
              <a:t>五个步骤：</a:t>
            </a:r>
          </a:p>
          <a:p>
            <a:pPr marL="990600" lvl="1" indent="-533400"/>
            <a:r>
              <a:rPr lang="zh-CN" altLang="en-US" b="1" dirty="0">
                <a:solidFill>
                  <a:srgbClr val="FF0000"/>
                </a:solidFill>
              </a:rPr>
              <a:t>中断请求</a:t>
            </a:r>
          </a:p>
          <a:p>
            <a:pPr marL="990600" lvl="1" indent="-533400"/>
            <a:r>
              <a:rPr lang="zh-CN" altLang="en-US" b="1" dirty="0" smtClean="0">
                <a:solidFill>
                  <a:srgbClr val="FF0000"/>
                </a:solidFill>
              </a:rPr>
              <a:t>中断</a:t>
            </a:r>
            <a:r>
              <a:rPr lang="zh-CN" altLang="en-US" b="1" dirty="0">
                <a:solidFill>
                  <a:srgbClr val="FF0000"/>
                </a:solidFill>
              </a:rPr>
              <a:t>查询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有时还要进行中断源</a:t>
            </a:r>
            <a:r>
              <a:rPr lang="zh-CN" altLang="en-US" b="1" dirty="0" smtClean="0">
                <a:solidFill>
                  <a:srgbClr val="FF0000"/>
                </a:solidFill>
              </a:rPr>
              <a:t>识别、判优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990600" lvl="1" indent="-533400"/>
            <a:r>
              <a:rPr lang="zh-CN" altLang="en-US" b="1" dirty="0">
                <a:solidFill>
                  <a:srgbClr val="FF0000"/>
                </a:solidFill>
              </a:rPr>
              <a:t>中断响应</a:t>
            </a:r>
          </a:p>
          <a:p>
            <a:pPr marL="990600" lvl="1" indent="-533400"/>
            <a:r>
              <a:rPr lang="zh-CN" altLang="en-US" b="1" dirty="0">
                <a:solidFill>
                  <a:srgbClr val="FF0000"/>
                </a:solidFill>
              </a:rPr>
              <a:t>中断服务</a:t>
            </a:r>
          </a:p>
          <a:p>
            <a:pPr marL="990600" lvl="1" indent="-533400"/>
            <a:r>
              <a:rPr lang="zh-CN" altLang="en-US" b="1" dirty="0">
                <a:solidFill>
                  <a:srgbClr val="FF0000"/>
                </a:solidFill>
              </a:rPr>
              <a:t>中断返回</a:t>
            </a:r>
          </a:p>
          <a:p>
            <a:pPr marL="990600" lvl="1" indent="-533400">
              <a:buFontTx/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marL="990600" lvl="1" indent="-533400">
              <a:buFontTx/>
              <a:buNone/>
            </a:pPr>
            <a:r>
              <a:rPr lang="zh-CN" altLang="en-US" b="1" dirty="0"/>
              <a:t>以下以</a:t>
            </a:r>
            <a:r>
              <a:rPr lang="zh-CN" altLang="en-US" sz="3200" b="1" u="sng" dirty="0"/>
              <a:t>外部中断</a:t>
            </a:r>
            <a:r>
              <a:rPr lang="zh-CN" altLang="en-US" b="1" dirty="0"/>
              <a:t>为主介绍这五个步骤。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243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）中断请求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291264" cy="49244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/>
              <a:t>外设接口（中断源）发出中断请求信号，送到</a:t>
            </a:r>
            <a:r>
              <a:rPr lang="en-US" altLang="zh-CN" sz="2800" b="1"/>
              <a:t>CPU</a:t>
            </a:r>
            <a:r>
              <a:rPr lang="zh-CN" altLang="en-US" sz="2800" b="1"/>
              <a:t>的</a:t>
            </a:r>
            <a:r>
              <a:rPr lang="en-US" altLang="zh-CN" sz="2800" b="1"/>
              <a:t>INTR</a:t>
            </a:r>
            <a:r>
              <a:rPr lang="zh-CN" altLang="en-US" sz="2800" b="1"/>
              <a:t>或</a:t>
            </a:r>
            <a:r>
              <a:rPr lang="en-US" altLang="zh-CN" sz="2800" b="1"/>
              <a:t>NMI</a:t>
            </a:r>
            <a:r>
              <a:rPr lang="zh-CN" altLang="en-US" sz="2800" b="1"/>
              <a:t>引脚；</a:t>
            </a:r>
          </a:p>
          <a:p>
            <a:pPr lvl="1"/>
            <a:r>
              <a:rPr lang="zh-CN" altLang="en-US" sz="2400" b="1">
                <a:solidFill>
                  <a:srgbClr val="0000FF"/>
                </a:solidFill>
              </a:rPr>
              <a:t>中断请求信号：边沿请求，电平请求</a:t>
            </a:r>
          </a:p>
          <a:p>
            <a:pPr lvl="1"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	例如，</a:t>
            </a:r>
            <a:r>
              <a:rPr lang="en-US" altLang="zh-CN" sz="2400" b="1">
                <a:solidFill>
                  <a:srgbClr val="0000FF"/>
                </a:solidFill>
              </a:rPr>
              <a:t>NMI</a:t>
            </a:r>
            <a:r>
              <a:rPr lang="zh-CN" altLang="en-US" sz="2400" b="1">
                <a:solidFill>
                  <a:srgbClr val="0000FF"/>
                </a:solidFill>
              </a:rPr>
              <a:t>为边沿请求，</a:t>
            </a:r>
            <a:r>
              <a:rPr lang="en-US" altLang="zh-CN" sz="2400" b="1">
                <a:solidFill>
                  <a:srgbClr val="0000FF"/>
                </a:solidFill>
              </a:rPr>
              <a:t>INTR</a:t>
            </a:r>
            <a:r>
              <a:rPr lang="zh-CN" altLang="en-US" sz="2400" b="1">
                <a:solidFill>
                  <a:srgbClr val="0000FF"/>
                </a:solidFill>
              </a:rPr>
              <a:t>为电平请求</a:t>
            </a:r>
          </a:p>
          <a:p>
            <a:r>
              <a:rPr lang="zh-CN" altLang="en-US" sz="2800" b="1"/>
              <a:t>中断请求信号应保持到中断被响应为止；</a:t>
            </a:r>
          </a:p>
          <a:p>
            <a:r>
              <a:rPr lang="en-US" altLang="zh-CN" sz="2800" b="1"/>
              <a:t>CPU</a:t>
            </a:r>
            <a:r>
              <a:rPr lang="zh-CN" altLang="en-US" sz="2800" b="1"/>
              <a:t>响应中断后，中断请求信号应及时撤销。</a:t>
            </a:r>
          </a:p>
          <a:p>
            <a:r>
              <a:rPr lang="zh-CN" altLang="en-US" sz="2800" b="1"/>
              <a:t>在</a:t>
            </a:r>
            <a:r>
              <a:rPr lang="en-US" altLang="zh-CN" sz="2800" b="1"/>
              <a:t>8086/8088</a:t>
            </a:r>
            <a:r>
              <a:rPr lang="zh-CN" altLang="en-US" sz="2800" b="1"/>
              <a:t>系统中，外设的中断要经过</a:t>
            </a:r>
            <a:r>
              <a:rPr lang="en-US" altLang="zh-CN" sz="2800" b="1"/>
              <a:t>8259A</a:t>
            </a:r>
            <a:r>
              <a:rPr lang="zh-CN" altLang="en-US" sz="2800" b="1"/>
              <a:t>可编程中断控制器</a:t>
            </a:r>
            <a:r>
              <a:rPr lang="en-US" altLang="zh-CN" sz="2800" b="1"/>
              <a:t>(PIC)</a:t>
            </a:r>
            <a:r>
              <a:rPr lang="zh-CN" altLang="en-US" sz="2800" b="1"/>
              <a:t>的排队判优后向</a:t>
            </a:r>
            <a:r>
              <a:rPr lang="en-US" altLang="zh-CN" sz="2800" b="1"/>
              <a:t>CPU</a:t>
            </a:r>
            <a:r>
              <a:rPr lang="zh-CN" altLang="en-US" sz="2800" b="1"/>
              <a:t>发出：</a:t>
            </a:r>
          </a:p>
          <a:p>
            <a:pPr lvl="1">
              <a:buFontTx/>
              <a:buNone/>
            </a:pPr>
            <a:r>
              <a:rPr lang="zh-CN" altLang="en-US" sz="2400" b="1">
                <a:latin typeface="Arial" charset="0"/>
              </a:rPr>
              <a:t>		       </a:t>
            </a:r>
            <a:r>
              <a:rPr lang="en-US" altLang="zh-CN" b="1">
                <a:solidFill>
                  <a:srgbClr val="0000FF"/>
                </a:solidFill>
                <a:latin typeface="Arial" charset="0"/>
              </a:rPr>
              <a:t>(I/O</a:t>
            </a:r>
            <a:r>
              <a:rPr lang="zh-CN" altLang="en-US" b="1">
                <a:solidFill>
                  <a:srgbClr val="0000FF"/>
                </a:solidFill>
                <a:latin typeface="Arial" charset="0"/>
              </a:rPr>
              <a:t>接口</a:t>
            </a:r>
            <a:r>
              <a:rPr lang="en-US" altLang="zh-CN" b="1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altLang="zh-CN" b="1" baseline="-250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en-US" altLang="zh-CN" b="1">
                <a:solidFill>
                  <a:srgbClr val="0000FF"/>
                </a:solidFill>
                <a:latin typeface="Arial" charset="0"/>
              </a:rPr>
              <a:t>→ PIC → CPU</a:t>
            </a:r>
          </a:p>
        </p:txBody>
      </p:sp>
      <p:graphicFrame>
        <p:nvGraphicFramePr>
          <p:cNvPr id="428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35350" y="5632450"/>
          <a:ext cx="2746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49" name="Equation" r:id="rId3" imgW="101520" imgH="228600" progId="Equation.DSMT4">
                  <p:embed/>
                </p:oleObj>
              </mc:Choice>
              <mc:Fallback>
                <p:oleObj name="Equation" r:id="rId3" imgW="1015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5632450"/>
                        <a:ext cx="2746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）中断查询</a:t>
            </a:r>
            <a:endParaRPr lang="zh-CN" altLang="en-US" b="1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按照优先级顺序分别查询是否有软中断、</a:t>
            </a:r>
            <a:r>
              <a:rPr lang="en-US" altLang="zh-CN" b="1" dirty="0" smtClean="0"/>
              <a:t>NMI</a:t>
            </a:r>
            <a:r>
              <a:rPr lang="zh-CN" altLang="en-US" b="1" dirty="0" smtClean="0"/>
              <a:t>中断、</a:t>
            </a:r>
            <a:r>
              <a:rPr lang="en-US" altLang="zh-CN" b="1" dirty="0" smtClean="0"/>
              <a:t>INTR</a:t>
            </a:r>
            <a:r>
              <a:rPr lang="zh-CN" altLang="en-US" b="1" dirty="0" smtClean="0"/>
              <a:t>中断和单步中断。</a:t>
            </a:r>
            <a:endParaRPr lang="en-US" altLang="zh-CN" b="1" dirty="0" smtClean="0"/>
          </a:p>
          <a:p>
            <a:r>
              <a:rPr lang="zh-CN" altLang="en-US" b="1" dirty="0" smtClean="0"/>
              <a:t>计算机</a:t>
            </a:r>
            <a:r>
              <a:rPr lang="zh-CN" altLang="en-US" b="1" dirty="0"/>
              <a:t>中的中断源有很多，</a:t>
            </a:r>
            <a:r>
              <a:rPr lang="en-US" altLang="zh-CN" b="1" dirty="0"/>
              <a:t>CPU</a:t>
            </a:r>
            <a:r>
              <a:rPr lang="zh-CN" altLang="en-US" b="1" dirty="0"/>
              <a:t>必须识别是哪一个设备产生中断。识别中断源有两个方法：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软件查询。将中断信号从数据总线读入，用程序进行判别。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中断矢量法。由中断源提供中断类型号，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根据类型确定中断源。（</a:t>
            </a:r>
            <a:r>
              <a:rPr lang="en-US" altLang="zh-CN" b="1" dirty="0">
                <a:solidFill>
                  <a:srgbClr val="0000FF"/>
                </a:solidFill>
              </a:rPr>
              <a:t>8086/8088</a:t>
            </a:r>
            <a:r>
              <a:rPr lang="zh-CN" altLang="en-US" b="1" dirty="0">
                <a:solidFill>
                  <a:srgbClr val="0000FF"/>
                </a:solidFill>
              </a:rPr>
              <a:t>即采用此种方法）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）中断</a:t>
            </a:r>
            <a:r>
              <a:rPr lang="zh-CN" altLang="en-US" b="1" dirty="0"/>
              <a:t>查询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9144000" cy="4852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z="2800" b="1"/>
              <a:t>多个中断源产生中断，</a:t>
            </a:r>
            <a:r>
              <a:rPr lang="en-US" altLang="zh-CN" sz="2800" b="1"/>
              <a:t>CPU</a:t>
            </a:r>
            <a:r>
              <a:rPr lang="zh-CN" altLang="en-US" sz="2800" b="1"/>
              <a:t>首先为谁服务？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/>
              <a:t>	</a:t>
            </a:r>
            <a:r>
              <a:rPr lang="en-US" altLang="zh-CN" sz="2800" b="1"/>
              <a:t>——</a:t>
            </a:r>
            <a:r>
              <a:rPr lang="zh-CN" altLang="en-US" sz="2800" b="1"/>
              <a:t>中断优先级排队问题。</a:t>
            </a:r>
          </a:p>
          <a:p>
            <a:pPr>
              <a:lnSpc>
                <a:spcPct val="80000"/>
              </a:lnSpc>
            </a:pPr>
            <a:r>
              <a:rPr lang="zh-CN" altLang="en-US" sz="2800" b="1"/>
              <a:t>中断优先级控制要处理两种情况：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/>
              <a:t>对同时产生的中断：应首先处理优先级别较高的中断；若优先级别相同，则按先来先服务的原则处理；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/>
              <a:t>对非同时产生的中断：低优先级别的中断处理程序允许被高优先级别的中断源所中断</a:t>
            </a:r>
            <a:r>
              <a:rPr lang="en-US" altLang="zh-CN" sz="2400" b="1"/>
              <a:t>——</a:t>
            </a:r>
            <a:r>
              <a:rPr lang="zh-CN" altLang="en-US" sz="2400" b="1"/>
              <a:t>即允许中断嵌套。</a:t>
            </a:r>
          </a:p>
          <a:p>
            <a:pPr>
              <a:lnSpc>
                <a:spcPct val="80000"/>
              </a:lnSpc>
            </a:pPr>
            <a:r>
              <a:rPr lang="zh-CN" altLang="en-US" sz="2800" b="1"/>
              <a:t>中断优先级的控制方法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硬件判优</a:t>
            </a:r>
            <a:r>
              <a:rPr lang="en-US" altLang="zh-CN" sz="2400" b="1">
                <a:solidFill>
                  <a:srgbClr val="0000FF"/>
                </a:solidFill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</a:rPr>
              <a:t>链式判优、并行判优（中断向量法）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软件判优</a:t>
            </a:r>
            <a:r>
              <a:rPr lang="en-US" altLang="zh-CN" sz="2400" b="1">
                <a:solidFill>
                  <a:srgbClr val="0000FF"/>
                </a:solidFill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</a:rPr>
              <a:t>顺序查询中断请求，先查询的先服务（即先查询的优先级别高）</a:t>
            </a:r>
          </a:p>
          <a:p>
            <a:pPr>
              <a:lnSpc>
                <a:spcPct val="80000"/>
              </a:lnSpc>
            </a:pPr>
            <a:r>
              <a:rPr lang="zh-CN" altLang="en-US" sz="2800" b="1"/>
              <a:t>通常将</a:t>
            </a:r>
            <a:r>
              <a:rPr lang="zh-CN" altLang="en-US" sz="2800" b="1" u="sng"/>
              <a:t>中断判优</a:t>
            </a:r>
            <a:r>
              <a:rPr lang="zh-CN" altLang="en-US" sz="2800" b="1"/>
              <a:t>与</a:t>
            </a:r>
            <a:r>
              <a:rPr lang="zh-CN" altLang="en-US" sz="2800" b="1" u="sng"/>
              <a:t>中断源识别</a:t>
            </a:r>
            <a:r>
              <a:rPr lang="zh-CN" altLang="en-US" sz="2800" b="1"/>
              <a:t>合并在一起进行处理。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Arial" charset="0"/>
              </a:rPr>
              <a:t>x86</a:t>
            </a:r>
            <a:r>
              <a:rPr lang="zh-CN" altLang="en-US" sz="2400" b="1"/>
              <a:t>系统中，这项任务由</a:t>
            </a:r>
            <a:r>
              <a:rPr lang="en-US" altLang="zh-CN" sz="2400" b="1">
                <a:latin typeface="Arial" charset="0"/>
              </a:rPr>
              <a:t>PIC</a:t>
            </a:r>
            <a:r>
              <a:rPr lang="zh-CN" altLang="en-US" sz="2400" b="1"/>
              <a:t>和</a:t>
            </a:r>
            <a:r>
              <a:rPr lang="en-US" altLang="zh-CN" sz="2400" b="1">
                <a:latin typeface="Arial" charset="0"/>
              </a:rPr>
              <a:t>CPU</a:t>
            </a:r>
            <a:r>
              <a:rPr lang="zh-CN" altLang="en-US" sz="2400" b="1"/>
              <a:t>共同完成。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）中断响应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507413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在每条指令的最后一个时钟周期，</a:t>
            </a:r>
            <a:r>
              <a:rPr lang="en-US" altLang="zh-CN" b="1">
                <a:latin typeface="Arial" charset="0"/>
              </a:rPr>
              <a:t>CPU</a:t>
            </a:r>
            <a:r>
              <a:rPr lang="zh-CN" altLang="en-US" b="1"/>
              <a:t>检测</a:t>
            </a:r>
            <a:r>
              <a:rPr lang="en-US" altLang="zh-CN" b="1">
                <a:latin typeface="Arial" charset="0"/>
              </a:rPr>
              <a:t>INTR</a:t>
            </a:r>
            <a:r>
              <a:rPr lang="zh-CN" altLang="en-US" b="1"/>
              <a:t>或</a:t>
            </a:r>
            <a:r>
              <a:rPr lang="en-US" altLang="zh-CN" b="1">
                <a:latin typeface="Arial" charset="0"/>
              </a:rPr>
              <a:t>NMI</a:t>
            </a:r>
            <a:r>
              <a:rPr lang="zh-CN" altLang="en-US" b="1"/>
              <a:t>信号。若以下条件成立，则</a:t>
            </a:r>
            <a:r>
              <a:rPr lang="en-US" altLang="zh-CN" b="1">
                <a:latin typeface="Arial" charset="0"/>
              </a:rPr>
              <a:t>CPU</a:t>
            </a:r>
            <a:r>
              <a:rPr lang="zh-CN" altLang="en-US" b="1"/>
              <a:t>响应中断：</a:t>
            </a:r>
          </a:p>
          <a:p>
            <a:pPr lvl="1"/>
            <a:r>
              <a:rPr lang="zh-CN" altLang="en-US" b="1">
                <a:solidFill>
                  <a:srgbClr val="800000"/>
                </a:solidFill>
              </a:rPr>
              <a:t>当前指令执行完。对</a:t>
            </a:r>
            <a:r>
              <a:rPr lang="en-US" altLang="zh-CN" b="1">
                <a:solidFill>
                  <a:srgbClr val="800000"/>
                </a:solidFill>
                <a:latin typeface="Arial" charset="0"/>
              </a:rPr>
              <a:t>INTR</a:t>
            </a:r>
            <a:r>
              <a:rPr lang="zh-CN" altLang="en-US" b="1">
                <a:solidFill>
                  <a:srgbClr val="800000"/>
                </a:solidFill>
                <a:latin typeface="Arial" charset="0"/>
              </a:rPr>
              <a:t>，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CPU</a:t>
            </a:r>
            <a:r>
              <a:rPr lang="zh-CN" altLang="en-GB" b="1">
                <a:solidFill>
                  <a:srgbClr val="800000"/>
                </a:solidFill>
              </a:rPr>
              <a:t>处于开中断状态，即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IF=1</a:t>
            </a:r>
            <a:r>
              <a:rPr lang="zh-CN" altLang="en-GB" b="1">
                <a:solidFill>
                  <a:srgbClr val="800000"/>
                </a:solidFill>
              </a:rPr>
              <a:t>；</a:t>
            </a:r>
          </a:p>
          <a:p>
            <a:pPr lvl="1"/>
            <a:r>
              <a:rPr lang="zh-CN" altLang="en-GB" b="1">
                <a:solidFill>
                  <a:srgbClr val="800000"/>
                </a:solidFill>
              </a:rPr>
              <a:t>当前没有复位</a:t>
            </a:r>
            <a:r>
              <a:rPr lang="en-GB" altLang="zh-CN" b="1">
                <a:solidFill>
                  <a:srgbClr val="800000"/>
                </a:solidFill>
              </a:rPr>
              <a:t>(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RESET</a:t>
            </a:r>
            <a:r>
              <a:rPr lang="en-GB" altLang="zh-CN" b="1">
                <a:solidFill>
                  <a:srgbClr val="800000"/>
                </a:solidFill>
              </a:rPr>
              <a:t>)</a:t>
            </a:r>
            <a:r>
              <a:rPr lang="zh-CN" altLang="en-GB" b="1">
                <a:solidFill>
                  <a:srgbClr val="800000"/>
                </a:solidFill>
              </a:rPr>
              <a:t>和保持</a:t>
            </a:r>
            <a:r>
              <a:rPr lang="en-GB" altLang="zh-CN" b="1">
                <a:solidFill>
                  <a:srgbClr val="800000"/>
                </a:solidFill>
              </a:rPr>
              <a:t>(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HOLD</a:t>
            </a:r>
            <a:r>
              <a:rPr lang="en-GB" altLang="zh-CN" b="1">
                <a:solidFill>
                  <a:srgbClr val="800000"/>
                </a:solidFill>
              </a:rPr>
              <a:t>)</a:t>
            </a:r>
            <a:r>
              <a:rPr lang="zh-CN" altLang="en-GB" b="1">
                <a:solidFill>
                  <a:srgbClr val="800000"/>
                </a:solidFill>
              </a:rPr>
              <a:t>信号。</a:t>
            </a:r>
          </a:p>
          <a:p>
            <a:pPr lvl="1"/>
            <a:r>
              <a:rPr lang="zh-CN" altLang="en-GB" b="1">
                <a:solidFill>
                  <a:srgbClr val="800000"/>
                </a:solidFill>
              </a:rPr>
              <a:t>若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NMI</a:t>
            </a:r>
            <a:r>
              <a:rPr lang="zh-CN" altLang="en-GB" b="1">
                <a:solidFill>
                  <a:srgbClr val="800000"/>
                </a:solidFill>
              </a:rPr>
              <a:t>和</a:t>
            </a:r>
            <a:r>
              <a:rPr lang="zh-CN" altLang="en-US" b="1">
                <a:solidFill>
                  <a:srgbClr val="800000"/>
                </a:solidFill>
              </a:rPr>
              <a:t> 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INTR</a:t>
            </a:r>
            <a:r>
              <a:rPr lang="en-US" altLang="zh-CN" b="1">
                <a:solidFill>
                  <a:srgbClr val="800000"/>
                </a:solidFill>
              </a:rPr>
              <a:t> </a:t>
            </a:r>
            <a:r>
              <a:rPr lang="zh-CN" altLang="en-US" b="1">
                <a:solidFill>
                  <a:srgbClr val="800000"/>
                </a:solidFill>
              </a:rPr>
              <a:t>同时发生，则首先响应</a:t>
            </a:r>
            <a:r>
              <a:rPr lang="en-GB" altLang="zh-CN" b="1">
                <a:solidFill>
                  <a:srgbClr val="800000"/>
                </a:solidFill>
                <a:latin typeface="Arial" charset="0"/>
              </a:rPr>
              <a:t>NMI</a:t>
            </a:r>
            <a:r>
              <a:rPr lang="zh-CN" altLang="en-GB" b="1">
                <a:solidFill>
                  <a:srgbClr val="800000"/>
                </a:solidFill>
              </a:rPr>
              <a:t>。</a:t>
            </a:r>
            <a:endParaRPr lang="zh-CN" altLang="en-US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）中断响应（续）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zh-CN" b="1"/>
              <a:t>CPU</a:t>
            </a:r>
            <a:r>
              <a:rPr lang="zh-CN" altLang="en-GB" b="1"/>
              <a:t>响应中断时，要做下述三项工作：</a:t>
            </a:r>
          </a:p>
          <a:p>
            <a:pPr lvl="1"/>
            <a:r>
              <a:rPr lang="zh-CN" altLang="en-GB" b="1"/>
              <a:t>向中断源发出</a:t>
            </a:r>
            <a:r>
              <a:rPr lang="en-GB" altLang="zh-CN" b="1"/>
              <a:t>INTA</a:t>
            </a:r>
            <a:r>
              <a:rPr lang="zh-CN" altLang="en-GB" b="1"/>
              <a:t>中断响应信号；</a:t>
            </a:r>
          </a:p>
          <a:p>
            <a:pPr lvl="1"/>
            <a:r>
              <a:rPr lang="zh-CN" altLang="en-GB" b="1"/>
              <a:t>断点保护，包括</a:t>
            </a:r>
            <a:r>
              <a:rPr lang="en-GB" altLang="zh-CN" b="1">
                <a:latin typeface="Arial" charset="0"/>
              </a:rPr>
              <a:t>CS</a:t>
            </a:r>
            <a:r>
              <a:rPr lang="zh-CN" altLang="en-GB" b="1"/>
              <a:t>、</a:t>
            </a:r>
            <a:r>
              <a:rPr lang="en-GB" altLang="zh-CN" b="1">
                <a:latin typeface="Arial" charset="0"/>
              </a:rPr>
              <a:t>IP</a:t>
            </a:r>
            <a:r>
              <a:rPr lang="zh-CN" altLang="en-GB" b="1"/>
              <a:t>和</a:t>
            </a:r>
            <a:r>
              <a:rPr lang="en-GB" altLang="zh-CN" b="1">
                <a:latin typeface="Arial" charset="0"/>
              </a:rPr>
              <a:t>PSW</a:t>
            </a:r>
            <a:r>
              <a:rPr lang="zh-CN" altLang="en-GB" b="1"/>
              <a:t>（</a:t>
            </a:r>
            <a:r>
              <a:rPr lang="en-GB" altLang="zh-CN" b="1">
                <a:latin typeface="Arial" charset="0"/>
              </a:rPr>
              <a:t>FLAGS</a:t>
            </a:r>
            <a:r>
              <a:rPr lang="zh-CN" altLang="en-GB" b="1"/>
              <a:t>）。这主要是保证中断结束后能返回被中断的程序。</a:t>
            </a:r>
          </a:p>
          <a:p>
            <a:pPr lvl="1"/>
            <a:r>
              <a:rPr lang="zh-CN" altLang="en-GB" b="1"/>
              <a:t>获得中断服务程序首地址（入口）。</a:t>
            </a:r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>
            <a:off x="3419475" y="22050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4</a:t>
            </a:r>
            <a:r>
              <a:rPr lang="zh-CN" altLang="en-US" b="1"/>
              <a:t>）中断处理（中断服务）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52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GB" b="1"/>
              <a:t>中断服务子程序要做的工作</a:t>
            </a:r>
            <a:endParaRPr lang="en-GB" altLang="zh-CN" b="1"/>
          </a:p>
          <a:p>
            <a:pPr lvl="1"/>
            <a:r>
              <a:rPr lang="zh-CN" altLang="en-GB" b="1"/>
              <a:t>保护现场</a:t>
            </a:r>
            <a:r>
              <a:rPr lang="en-GB" altLang="zh-CN" b="1"/>
              <a:t>(</a:t>
            </a:r>
            <a:r>
              <a:rPr lang="en-GB" altLang="zh-CN" b="1">
                <a:latin typeface="Arial" charset="0"/>
              </a:rPr>
              <a:t>PUSH</a:t>
            </a:r>
            <a:r>
              <a:rPr lang="en-GB" altLang="zh-CN" b="1"/>
              <a:t> </a:t>
            </a:r>
            <a:r>
              <a:rPr lang="en-GB" altLang="zh-CN" b="1" i="1"/>
              <a:t>reg’s</a:t>
            </a:r>
            <a:r>
              <a:rPr lang="en-GB" altLang="zh-CN" b="1"/>
              <a:t>)</a:t>
            </a:r>
            <a:r>
              <a:rPr lang="en-US" altLang="zh-CN" b="1"/>
              <a:t> </a:t>
            </a:r>
          </a:p>
          <a:p>
            <a:pPr lvl="1"/>
            <a:r>
              <a:rPr lang="zh-CN" altLang="en-GB" b="1"/>
              <a:t>开中断</a:t>
            </a:r>
            <a:r>
              <a:rPr lang="en-GB" altLang="zh-CN" b="1"/>
              <a:t>(</a:t>
            </a:r>
            <a:r>
              <a:rPr lang="en-GB" altLang="zh-CN" b="1">
                <a:latin typeface="Arial" charset="0"/>
              </a:rPr>
              <a:t>STI</a:t>
            </a:r>
            <a:r>
              <a:rPr lang="en-GB" altLang="zh-CN" b="1" smtClean="0"/>
              <a:t>)</a:t>
            </a:r>
            <a:r>
              <a:rPr lang="zh-CN" altLang="en-US" b="1" smtClean="0"/>
              <a:t>（不一定）</a:t>
            </a:r>
            <a:r>
              <a:rPr lang="en-US" altLang="zh-CN" b="1" smtClean="0"/>
              <a:t> </a:t>
            </a:r>
            <a:endParaRPr lang="en-US" altLang="zh-CN" b="1"/>
          </a:p>
          <a:p>
            <a:pPr lvl="1"/>
            <a:r>
              <a:rPr lang="zh-CN" altLang="en-GB" b="1"/>
              <a:t>进行中断处理</a:t>
            </a:r>
            <a:r>
              <a:rPr lang="zh-CN" altLang="en-US" b="1"/>
              <a:t> </a:t>
            </a:r>
          </a:p>
          <a:p>
            <a:pPr lvl="1"/>
            <a:r>
              <a:rPr lang="zh-CN" altLang="en-GB" b="1"/>
              <a:t>恢复现场</a:t>
            </a:r>
            <a:r>
              <a:rPr lang="en-GB" altLang="zh-CN" b="1"/>
              <a:t>(</a:t>
            </a:r>
            <a:r>
              <a:rPr lang="en-GB" altLang="zh-CN" b="1">
                <a:latin typeface="Arial" charset="0"/>
              </a:rPr>
              <a:t>POP</a:t>
            </a:r>
            <a:r>
              <a:rPr lang="en-GB" altLang="zh-CN" b="1"/>
              <a:t> </a:t>
            </a:r>
            <a:r>
              <a:rPr lang="en-GB" altLang="zh-CN" b="1" i="1"/>
              <a:t>reg’s</a:t>
            </a:r>
            <a:r>
              <a:rPr lang="en-GB" altLang="zh-CN" b="1"/>
              <a:t>)</a:t>
            </a:r>
            <a:r>
              <a:rPr lang="en-US" altLang="zh-CN" b="1"/>
              <a:t> </a:t>
            </a:r>
          </a:p>
          <a:p>
            <a:pPr lvl="1"/>
            <a:r>
              <a:rPr lang="zh-CN" altLang="en-GB" b="1"/>
              <a:t>中断返回</a:t>
            </a:r>
            <a:r>
              <a:rPr lang="en-GB" altLang="zh-CN" b="1"/>
              <a:t>(</a:t>
            </a:r>
            <a:r>
              <a:rPr lang="en-GB" altLang="zh-CN" b="1">
                <a:latin typeface="Arial" charset="0"/>
              </a:rPr>
              <a:t>IRET</a:t>
            </a:r>
            <a:r>
              <a:rPr lang="en-GB" altLang="zh-CN" b="1"/>
              <a:t>)</a:t>
            </a:r>
            <a:r>
              <a:rPr lang="en-US" altLang="zh-CN" b="1"/>
              <a:t> </a:t>
            </a:r>
            <a:endParaRPr lang="en-GB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中断的定义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395288" y="1196975"/>
            <a:ext cx="8305800" cy="465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001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192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3828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73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305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4877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449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021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600">
                <a:solidFill>
                  <a:srgbClr val="990000"/>
                </a:solidFill>
                <a:latin typeface="Arial" charset="0"/>
                <a:ea typeface="隶书" pitchFamily="49" charset="-122"/>
              </a:rPr>
              <a:t>所谓中断，就是 </a:t>
            </a:r>
            <a:r>
              <a:rPr kumimoji="0" lang="en-US" altLang="zh-CN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CPU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执行程序时，由于发生了某种</a:t>
            </a:r>
            <a:r>
              <a:rPr kumimoji="0"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华文隶书" pitchFamily="2" charset="-122"/>
                <a:ea typeface="华文隶书" pitchFamily="2" charset="-122"/>
              </a:rPr>
              <a:t>随机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的事件</a:t>
            </a:r>
            <a:r>
              <a:rPr kumimoji="0" lang="en-US" altLang="zh-CN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外部或内部</a:t>
            </a:r>
            <a:r>
              <a:rPr kumimoji="0" lang="en-US" altLang="zh-CN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，引起</a:t>
            </a:r>
            <a:r>
              <a:rPr kumimoji="0" lang="en-US" altLang="zh-CN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CPU</a:t>
            </a:r>
            <a:r>
              <a:rPr kumimoji="0"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华文隶书" pitchFamily="2" charset="-122"/>
                <a:ea typeface="华文隶书" pitchFamily="2" charset="-122"/>
              </a:rPr>
              <a:t>暂时中断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正在运行的程序，</a:t>
            </a:r>
            <a:r>
              <a:rPr kumimoji="0"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华文隶书" pitchFamily="2" charset="-122"/>
                <a:ea typeface="华文隶书" pitchFamily="2" charset="-122"/>
              </a:rPr>
              <a:t>转去执行一段特殊的服务程序</a:t>
            </a:r>
            <a:r>
              <a:rPr kumimoji="0" lang="en-US" altLang="zh-CN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称为中断服务程序或中断处理程序</a:t>
            </a:r>
            <a:r>
              <a:rPr kumimoji="0" lang="en-US" altLang="zh-CN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r>
              <a:rPr kumimoji="0" lang="zh-CN" altLang="en-US" sz="320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，以处理该事件，该事件处理完后又返回被中断的程序继续执行，这一过程称为中断。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5</a:t>
            </a:r>
            <a:r>
              <a:rPr lang="zh-CN" altLang="en-US" b="1"/>
              <a:t>）中断返回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486775" cy="5184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GB" b="1"/>
              <a:t>执行中断返回指令</a:t>
            </a:r>
            <a:r>
              <a:rPr lang="en-GB" altLang="zh-CN" b="1">
                <a:latin typeface="Arial" charset="0"/>
              </a:rPr>
              <a:t>IRET</a:t>
            </a:r>
            <a:endParaRPr lang="zh-CN" altLang="en-GB" b="1">
              <a:latin typeface="Arial" charset="0"/>
            </a:endParaRPr>
          </a:p>
          <a:p>
            <a:pPr lvl="1"/>
            <a:r>
              <a:rPr lang="en-GB" altLang="zh-CN" b="1">
                <a:latin typeface="Arial" charset="0"/>
              </a:rPr>
              <a:t>IRET</a:t>
            </a:r>
            <a:r>
              <a:rPr lang="zh-CN" altLang="en-GB" b="1"/>
              <a:t>指令将使</a:t>
            </a:r>
            <a:r>
              <a:rPr lang="en-GB" altLang="zh-CN" b="1">
                <a:latin typeface="Arial" charset="0"/>
              </a:rPr>
              <a:t>CPU</a:t>
            </a:r>
            <a:r>
              <a:rPr lang="zh-CN" altLang="en-GB" b="1"/>
              <a:t>把堆栈内保存的断点信息弹出到</a:t>
            </a:r>
            <a:r>
              <a:rPr lang="en-GB" altLang="zh-CN" b="1">
                <a:latin typeface="Arial" charset="0"/>
              </a:rPr>
              <a:t>IP</a:t>
            </a:r>
            <a:r>
              <a:rPr lang="zh-CN" altLang="en-GB" b="1"/>
              <a:t>、</a:t>
            </a:r>
            <a:r>
              <a:rPr lang="en-GB" altLang="zh-CN" b="1">
                <a:latin typeface="Arial" charset="0"/>
              </a:rPr>
              <a:t>CS</a:t>
            </a:r>
            <a:r>
              <a:rPr lang="zh-CN" altLang="en-GB" b="1"/>
              <a:t>和</a:t>
            </a:r>
            <a:r>
              <a:rPr lang="en-GB" altLang="zh-CN" b="1">
                <a:latin typeface="Arial" charset="0"/>
              </a:rPr>
              <a:t>FLAG</a:t>
            </a:r>
            <a:r>
              <a:rPr lang="zh-CN" altLang="en-GB" b="1"/>
              <a:t>中，保证被中断的程序从断点处能够继续往下执行。</a:t>
            </a:r>
            <a:endParaRPr lang="zh-CN" altLang="en-US" b="1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619250" y="3860800"/>
            <a:ext cx="1296988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IP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L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1619250" y="4221163"/>
            <a:ext cx="1296988" cy="3603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IP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H</a:t>
            </a:r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1619250" y="4581525"/>
            <a:ext cx="1296988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CS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L</a:t>
            </a: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1619250" y="4940300"/>
            <a:ext cx="1296988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CS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H</a:t>
            </a: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1619250" y="5300663"/>
            <a:ext cx="1296988" cy="3603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FLAG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L</a:t>
            </a:r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1619250" y="5661025"/>
            <a:ext cx="1296988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FLAG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H</a:t>
            </a:r>
          </a:p>
        </p:txBody>
      </p:sp>
      <p:sp>
        <p:nvSpPr>
          <p:cNvPr id="434186" name="Line 10"/>
          <p:cNvSpPr>
            <a:spLocks noChangeShapeType="1"/>
          </p:cNvSpPr>
          <p:nvPr/>
        </p:nvSpPr>
        <p:spPr bwMode="auto">
          <a:xfrm>
            <a:off x="1619250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187" name="Line 11"/>
          <p:cNvSpPr>
            <a:spLocks noChangeShapeType="1"/>
          </p:cNvSpPr>
          <p:nvPr/>
        </p:nvSpPr>
        <p:spPr bwMode="auto">
          <a:xfrm>
            <a:off x="2916238" y="3500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188" name="Line 12"/>
          <p:cNvSpPr>
            <a:spLocks noChangeShapeType="1"/>
          </p:cNvSpPr>
          <p:nvPr/>
        </p:nvSpPr>
        <p:spPr bwMode="auto">
          <a:xfrm>
            <a:off x="1619250" y="6235700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189" name="Line 13"/>
          <p:cNvSpPr>
            <a:spLocks noChangeShapeType="1"/>
          </p:cNvSpPr>
          <p:nvPr/>
        </p:nvSpPr>
        <p:spPr bwMode="auto">
          <a:xfrm>
            <a:off x="2916238" y="6235700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190" name="Rectangle 14" descr="浅色上对角线"/>
          <p:cNvSpPr>
            <a:spLocks noChangeArrowheads="1"/>
          </p:cNvSpPr>
          <p:nvPr/>
        </p:nvSpPr>
        <p:spPr bwMode="auto">
          <a:xfrm>
            <a:off x="1619250" y="6019800"/>
            <a:ext cx="1296988" cy="360363"/>
          </a:xfrm>
          <a:prstGeom prst="rect">
            <a:avLst/>
          </a:prstGeom>
          <a:pattFill prst="ltUpDiag">
            <a:fgClr>
              <a:srgbClr val="00CCFF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zh-CN" sz="2000" baseline="-25000">
              <a:latin typeface="Arial" charset="0"/>
              <a:ea typeface="宋体" pitchFamily="2" charset="-122"/>
            </a:endParaRPr>
          </a:p>
        </p:txBody>
      </p:sp>
      <p:sp>
        <p:nvSpPr>
          <p:cNvPr id="434191" name="Text Box 15"/>
          <p:cNvSpPr txBox="1">
            <a:spLocks noChangeArrowheads="1"/>
          </p:cNvSpPr>
          <p:nvPr/>
        </p:nvSpPr>
        <p:spPr bwMode="auto">
          <a:xfrm>
            <a:off x="466725" y="3889375"/>
            <a:ext cx="719138" cy="3143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</a:rPr>
              <a:t>SP</a:t>
            </a:r>
          </a:p>
        </p:txBody>
      </p:sp>
      <p:sp>
        <p:nvSpPr>
          <p:cNvPr id="434192" name="Line 16"/>
          <p:cNvSpPr>
            <a:spLocks noChangeShapeType="1"/>
          </p:cNvSpPr>
          <p:nvPr/>
        </p:nvSpPr>
        <p:spPr bwMode="auto">
          <a:xfrm>
            <a:off x="1187450" y="4046538"/>
            <a:ext cx="431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193" name="Rectangle 17"/>
          <p:cNvSpPr>
            <a:spLocks noChangeArrowheads="1"/>
          </p:cNvSpPr>
          <p:nvPr/>
        </p:nvSpPr>
        <p:spPr bwMode="auto">
          <a:xfrm>
            <a:off x="4932363" y="3787775"/>
            <a:ext cx="1296987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IP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L</a:t>
            </a:r>
          </a:p>
        </p:txBody>
      </p:sp>
      <p:sp>
        <p:nvSpPr>
          <p:cNvPr id="434194" name="Rectangle 18"/>
          <p:cNvSpPr>
            <a:spLocks noChangeArrowheads="1"/>
          </p:cNvSpPr>
          <p:nvPr/>
        </p:nvSpPr>
        <p:spPr bwMode="auto">
          <a:xfrm>
            <a:off x="4932363" y="4148138"/>
            <a:ext cx="1296987" cy="3603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IP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H</a:t>
            </a:r>
          </a:p>
        </p:txBody>
      </p:sp>
      <p:sp>
        <p:nvSpPr>
          <p:cNvPr id="434195" name="Rectangle 19"/>
          <p:cNvSpPr>
            <a:spLocks noChangeArrowheads="1"/>
          </p:cNvSpPr>
          <p:nvPr/>
        </p:nvSpPr>
        <p:spPr bwMode="auto">
          <a:xfrm>
            <a:off x="4932363" y="4508500"/>
            <a:ext cx="1296987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CS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L</a:t>
            </a:r>
          </a:p>
        </p:txBody>
      </p:sp>
      <p:sp>
        <p:nvSpPr>
          <p:cNvPr id="434196" name="Rectangle 20"/>
          <p:cNvSpPr>
            <a:spLocks noChangeArrowheads="1"/>
          </p:cNvSpPr>
          <p:nvPr/>
        </p:nvSpPr>
        <p:spPr bwMode="auto">
          <a:xfrm>
            <a:off x="4932363" y="4867275"/>
            <a:ext cx="1296987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CS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H</a:t>
            </a:r>
          </a:p>
        </p:txBody>
      </p:sp>
      <p:sp>
        <p:nvSpPr>
          <p:cNvPr id="434197" name="Rectangle 21"/>
          <p:cNvSpPr>
            <a:spLocks noChangeArrowheads="1"/>
          </p:cNvSpPr>
          <p:nvPr/>
        </p:nvSpPr>
        <p:spPr bwMode="auto">
          <a:xfrm>
            <a:off x="4932363" y="5227638"/>
            <a:ext cx="1296987" cy="3603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FLAG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L</a:t>
            </a:r>
          </a:p>
        </p:txBody>
      </p:sp>
      <p:sp>
        <p:nvSpPr>
          <p:cNvPr id="434198" name="Rectangle 22"/>
          <p:cNvSpPr>
            <a:spLocks noChangeArrowheads="1"/>
          </p:cNvSpPr>
          <p:nvPr/>
        </p:nvSpPr>
        <p:spPr bwMode="auto">
          <a:xfrm>
            <a:off x="4932363" y="5588000"/>
            <a:ext cx="1296987" cy="36036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FLAG</a:t>
            </a:r>
            <a:r>
              <a:rPr kumimoji="0" lang="en-US" altLang="zh-CN" sz="2000" baseline="-25000">
                <a:latin typeface="Arial" charset="0"/>
                <a:ea typeface="宋体" pitchFamily="2" charset="-122"/>
              </a:rPr>
              <a:t>H</a:t>
            </a:r>
          </a:p>
        </p:txBody>
      </p:sp>
      <p:sp>
        <p:nvSpPr>
          <p:cNvPr id="434199" name="Line 23"/>
          <p:cNvSpPr>
            <a:spLocks noChangeShapeType="1"/>
          </p:cNvSpPr>
          <p:nvPr/>
        </p:nvSpPr>
        <p:spPr bwMode="auto">
          <a:xfrm>
            <a:off x="4932363" y="3427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00" name="Line 24"/>
          <p:cNvSpPr>
            <a:spLocks noChangeShapeType="1"/>
          </p:cNvSpPr>
          <p:nvPr/>
        </p:nvSpPr>
        <p:spPr bwMode="auto">
          <a:xfrm>
            <a:off x="6229350" y="34274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01" name="Line 25"/>
          <p:cNvSpPr>
            <a:spLocks noChangeShapeType="1"/>
          </p:cNvSpPr>
          <p:nvPr/>
        </p:nvSpPr>
        <p:spPr bwMode="auto">
          <a:xfrm>
            <a:off x="4932363" y="6162675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02" name="Line 26"/>
          <p:cNvSpPr>
            <a:spLocks noChangeShapeType="1"/>
          </p:cNvSpPr>
          <p:nvPr/>
        </p:nvSpPr>
        <p:spPr bwMode="auto">
          <a:xfrm>
            <a:off x="6229350" y="6162675"/>
            <a:ext cx="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03" name="Rectangle 27" descr="浅色上对角线"/>
          <p:cNvSpPr>
            <a:spLocks noChangeArrowheads="1"/>
          </p:cNvSpPr>
          <p:nvPr/>
        </p:nvSpPr>
        <p:spPr bwMode="auto">
          <a:xfrm>
            <a:off x="4932363" y="5946775"/>
            <a:ext cx="1296987" cy="360363"/>
          </a:xfrm>
          <a:prstGeom prst="rect">
            <a:avLst/>
          </a:prstGeom>
          <a:pattFill prst="ltUpDiag">
            <a:fgClr>
              <a:srgbClr val="00CCFF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zh-CN" sz="2000" baseline="-25000">
              <a:latin typeface="Arial" charset="0"/>
              <a:ea typeface="宋体" pitchFamily="2" charset="-122"/>
            </a:endParaRPr>
          </a:p>
        </p:txBody>
      </p:sp>
      <p:sp>
        <p:nvSpPr>
          <p:cNvPr id="434204" name="Text Box 28"/>
          <p:cNvSpPr txBox="1">
            <a:spLocks noChangeArrowheads="1"/>
          </p:cNvSpPr>
          <p:nvPr/>
        </p:nvSpPr>
        <p:spPr bwMode="auto">
          <a:xfrm>
            <a:off x="3779838" y="5948363"/>
            <a:ext cx="719137" cy="3143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</a:rPr>
              <a:t>SP</a:t>
            </a:r>
          </a:p>
        </p:txBody>
      </p:sp>
      <p:sp>
        <p:nvSpPr>
          <p:cNvPr id="434205" name="Line 29"/>
          <p:cNvSpPr>
            <a:spLocks noChangeShapeType="1"/>
          </p:cNvSpPr>
          <p:nvPr/>
        </p:nvSpPr>
        <p:spPr bwMode="auto">
          <a:xfrm>
            <a:off x="4500563" y="6105525"/>
            <a:ext cx="431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06" name="Rectangle 30"/>
          <p:cNvSpPr>
            <a:spLocks noChangeArrowheads="1"/>
          </p:cNvSpPr>
          <p:nvPr/>
        </p:nvSpPr>
        <p:spPr bwMode="auto">
          <a:xfrm>
            <a:off x="7092950" y="3716338"/>
            <a:ext cx="1439863" cy="2889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IP</a:t>
            </a:r>
          </a:p>
        </p:txBody>
      </p:sp>
      <p:sp>
        <p:nvSpPr>
          <p:cNvPr id="434207" name="Rectangle 31"/>
          <p:cNvSpPr>
            <a:spLocks noChangeArrowheads="1"/>
          </p:cNvSpPr>
          <p:nvPr/>
        </p:nvSpPr>
        <p:spPr bwMode="auto">
          <a:xfrm>
            <a:off x="7092950" y="4652963"/>
            <a:ext cx="1439863" cy="2889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CS</a:t>
            </a:r>
          </a:p>
        </p:txBody>
      </p:sp>
      <p:sp>
        <p:nvSpPr>
          <p:cNvPr id="434208" name="Rectangle 32"/>
          <p:cNvSpPr>
            <a:spLocks noChangeArrowheads="1"/>
          </p:cNvSpPr>
          <p:nvPr/>
        </p:nvSpPr>
        <p:spPr bwMode="auto">
          <a:xfrm>
            <a:off x="7092950" y="5516563"/>
            <a:ext cx="1439863" cy="2889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>
                <a:latin typeface="Arial" charset="0"/>
                <a:ea typeface="宋体" pitchFamily="2" charset="-122"/>
              </a:rPr>
              <a:t>FLAG</a:t>
            </a:r>
          </a:p>
        </p:txBody>
      </p:sp>
      <p:sp>
        <p:nvSpPr>
          <p:cNvPr id="434209" name="AutoShape 33"/>
          <p:cNvSpPr>
            <a:spLocks/>
          </p:cNvSpPr>
          <p:nvPr/>
        </p:nvSpPr>
        <p:spPr bwMode="auto">
          <a:xfrm>
            <a:off x="6300788" y="3803650"/>
            <a:ext cx="71437" cy="647700"/>
          </a:xfrm>
          <a:prstGeom prst="rightBrace">
            <a:avLst>
              <a:gd name="adj1" fmla="val 7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34210" name="AutoShape 34"/>
          <p:cNvSpPr>
            <a:spLocks/>
          </p:cNvSpPr>
          <p:nvPr/>
        </p:nvSpPr>
        <p:spPr bwMode="auto">
          <a:xfrm>
            <a:off x="6300788" y="4552950"/>
            <a:ext cx="71437" cy="647700"/>
          </a:xfrm>
          <a:prstGeom prst="rightBrace">
            <a:avLst>
              <a:gd name="adj1" fmla="val 7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34211" name="AutoShape 35"/>
          <p:cNvSpPr>
            <a:spLocks/>
          </p:cNvSpPr>
          <p:nvPr/>
        </p:nvSpPr>
        <p:spPr bwMode="auto">
          <a:xfrm>
            <a:off x="6300788" y="5272088"/>
            <a:ext cx="71437" cy="647700"/>
          </a:xfrm>
          <a:prstGeom prst="rightBrace">
            <a:avLst>
              <a:gd name="adj1" fmla="val 7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434212" name="Freeform 36"/>
          <p:cNvSpPr>
            <a:spLocks/>
          </p:cNvSpPr>
          <p:nvPr/>
        </p:nvSpPr>
        <p:spPr bwMode="auto">
          <a:xfrm>
            <a:off x="6415088" y="4876800"/>
            <a:ext cx="1393825" cy="406400"/>
          </a:xfrm>
          <a:custGeom>
            <a:avLst/>
            <a:gdLst>
              <a:gd name="T0" fmla="*/ 0 w 878"/>
              <a:gd name="T1" fmla="*/ 0 h 256"/>
              <a:gd name="T2" fmla="*/ 110 w 878"/>
              <a:gd name="T3" fmla="*/ 64 h 256"/>
              <a:gd name="T4" fmla="*/ 220 w 878"/>
              <a:gd name="T5" fmla="*/ 137 h 256"/>
              <a:gd name="T6" fmla="*/ 567 w 878"/>
              <a:gd name="T7" fmla="*/ 256 h 256"/>
              <a:gd name="T8" fmla="*/ 786 w 878"/>
              <a:gd name="T9" fmla="*/ 219 h 256"/>
              <a:gd name="T10" fmla="*/ 860 w 878"/>
              <a:gd name="T11" fmla="*/ 128 h 256"/>
              <a:gd name="T12" fmla="*/ 878 w 878"/>
              <a:gd name="T13" fmla="*/ 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256">
                <a:moveTo>
                  <a:pt x="0" y="0"/>
                </a:moveTo>
                <a:cubicBezTo>
                  <a:pt x="38" y="26"/>
                  <a:pt x="67" y="50"/>
                  <a:pt x="110" y="64"/>
                </a:cubicBezTo>
                <a:cubicBezTo>
                  <a:pt x="143" y="97"/>
                  <a:pt x="180" y="111"/>
                  <a:pt x="220" y="137"/>
                </a:cubicBezTo>
                <a:cubicBezTo>
                  <a:pt x="320" y="203"/>
                  <a:pt x="449" y="243"/>
                  <a:pt x="567" y="256"/>
                </a:cubicBezTo>
                <a:cubicBezTo>
                  <a:pt x="654" y="250"/>
                  <a:pt x="709" y="247"/>
                  <a:pt x="786" y="219"/>
                </a:cubicBezTo>
                <a:cubicBezTo>
                  <a:pt x="813" y="180"/>
                  <a:pt x="828" y="159"/>
                  <a:pt x="860" y="128"/>
                </a:cubicBezTo>
                <a:cubicBezTo>
                  <a:pt x="868" y="104"/>
                  <a:pt x="878" y="80"/>
                  <a:pt x="878" y="5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13" name="Freeform 37"/>
          <p:cNvSpPr>
            <a:spLocks/>
          </p:cNvSpPr>
          <p:nvPr/>
        </p:nvSpPr>
        <p:spPr bwMode="auto">
          <a:xfrm>
            <a:off x="6400800" y="4035425"/>
            <a:ext cx="1465263" cy="290513"/>
          </a:xfrm>
          <a:custGeom>
            <a:avLst/>
            <a:gdLst>
              <a:gd name="T0" fmla="*/ 0 w 923"/>
              <a:gd name="T1" fmla="*/ 45 h 183"/>
              <a:gd name="T2" fmla="*/ 82 w 923"/>
              <a:gd name="T3" fmla="*/ 82 h 183"/>
              <a:gd name="T4" fmla="*/ 274 w 923"/>
              <a:gd name="T5" fmla="*/ 146 h 183"/>
              <a:gd name="T6" fmla="*/ 329 w 923"/>
              <a:gd name="T7" fmla="*/ 164 h 183"/>
              <a:gd name="T8" fmla="*/ 411 w 923"/>
              <a:gd name="T9" fmla="*/ 183 h 183"/>
              <a:gd name="T10" fmla="*/ 722 w 923"/>
              <a:gd name="T11" fmla="*/ 173 h 183"/>
              <a:gd name="T12" fmla="*/ 823 w 923"/>
              <a:gd name="T13" fmla="*/ 146 h 183"/>
              <a:gd name="T14" fmla="*/ 923 w 923"/>
              <a:gd name="T15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3" h="183">
                <a:moveTo>
                  <a:pt x="0" y="45"/>
                </a:moveTo>
                <a:cubicBezTo>
                  <a:pt x="29" y="56"/>
                  <a:pt x="52" y="72"/>
                  <a:pt x="82" y="82"/>
                </a:cubicBezTo>
                <a:cubicBezTo>
                  <a:pt x="120" y="118"/>
                  <a:pt x="223" y="133"/>
                  <a:pt x="274" y="146"/>
                </a:cubicBezTo>
                <a:cubicBezTo>
                  <a:pt x="293" y="151"/>
                  <a:pt x="311" y="158"/>
                  <a:pt x="329" y="164"/>
                </a:cubicBezTo>
                <a:cubicBezTo>
                  <a:pt x="356" y="173"/>
                  <a:pt x="411" y="183"/>
                  <a:pt x="411" y="183"/>
                </a:cubicBezTo>
                <a:cubicBezTo>
                  <a:pt x="515" y="180"/>
                  <a:pt x="618" y="179"/>
                  <a:pt x="722" y="173"/>
                </a:cubicBezTo>
                <a:cubicBezTo>
                  <a:pt x="757" y="171"/>
                  <a:pt x="823" y="146"/>
                  <a:pt x="823" y="146"/>
                </a:cubicBezTo>
                <a:cubicBezTo>
                  <a:pt x="859" y="110"/>
                  <a:pt x="923" y="53"/>
                  <a:pt x="92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14" name="Freeform 38"/>
          <p:cNvSpPr>
            <a:spLocks/>
          </p:cNvSpPr>
          <p:nvPr/>
        </p:nvSpPr>
        <p:spPr bwMode="auto">
          <a:xfrm>
            <a:off x="6375400" y="5586413"/>
            <a:ext cx="1354138" cy="495300"/>
          </a:xfrm>
          <a:custGeom>
            <a:avLst/>
            <a:gdLst>
              <a:gd name="T0" fmla="*/ 16 w 853"/>
              <a:gd name="T1" fmla="*/ 10 h 312"/>
              <a:gd name="T2" fmla="*/ 62 w 853"/>
              <a:gd name="T3" fmla="*/ 38 h 312"/>
              <a:gd name="T4" fmla="*/ 89 w 853"/>
              <a:gd name="T5" fmla="*/ 47 h 312"/>
              <a:gd name="T6" fmla="*/ 162 w 853"/>
              <a:gd name="T7" fmla="*/ 102 h 312"/>
              <a:gd name="T8" fmla="*/ 235 w 853"/>
              <a:gd name="T9" fmla="*/ 138 h 312"/>
              <a:gd name="T10" fmla="*/ 309 w 853"/>
              <a:gd name="T11" fmla="*/ 175 h 312"/>
              <a:gd name="T12" fmla="*/ 336 w 853"/>
              <a:gd name="T13" fmla="*/ 193 h 312"/>
              <a:gd name="T14" fmla="*/ 363 w 853"/>
              <a:gd name="T15" fmla="*/ 220 h 312"/>
              <a:gd name="T16" fmla="*/ 391 w 853"/>
              <a:gd name="T17" fmla="*/ 230 h 312"/>
              <a:gd name="T18" fmla="*/ 647 w 853"/>
              <a:gd name="T19" fmla="*/ 312 h 312"/>
              <a:gd name="T20" fmla="*/ 747 w 853"/>
              <a:gd name="T21" fmla="*/ 303 h 312"/>
              <a:gd name="T22" fmla="*/ 830 w 853"/>
              <a:gd name="T23" fmla="*/ 230 h 312"/>
              <a:gd name="T24" fmla="*/ 848 w 853"/>
              <a:gd name="T25" fmla="*/ 12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3" h="312">
                <a:moveTo>
                  <a:pt x="16" y="10"/>
                </a:moveTo>
                <a:cubicBezTo>
                  <a:pt x="90" y="35"/>
                  <a:pt x="0" y="0"/>
                  <a:pt x="62" y="38"/>
                </a:cubicBezTo>
                <a:cubicBezTo>
                  <a:pt x="70" y="43"/>
                  <a:pt x="81" y="42"/>
                  <a:pt x="89" y="47"/>
                </a:cubicBezTo>
                <a:cubicBezTo>
                  <a:pt x="147" y="79"/>
                  <a:pt x="131" y="71"/>
                  <a:pt x="162" y="102"/>
                </a:cubicBezTo>
                <a:cubicBezTo>
                  <a:pt x="181" y="121"/>
                  <a:pt x="235" y="138"/>
                  <a:pt x="235" y="138"/>
                </a:cubicBezTo>
                <a:cubicBezTo>
                  <a:pt x="258" y="160"/>
                  <a:pt x="279" y="165"/>
                  <a:pt x="309" y="175"/>
                </a:cubicBezTo>
                <a:cubicBezTo>
                  <a:pt x="318" y="181"/>
                  <a:pt x="328" y="186"/>
                  <a:pt x="336" y="193"/>
                </a:cubicBezTo>
                <a:cubicBezTo>
                  <a:pt x="346" y="201"/>
                  <a:pt x="352" y="213"/>
                  <a:pt x="363" y="220"/>
                </a:cubicBezTo>
                <a:cubicBezTo>
                  <a:pt x="371" y="226"/>
                  <a:pt x="382" y="226"/>
                  <a:pt x="391" y="230"/>
                </a:cubicBezTo>
                <a:cubicBezTo>
                  <a:pt x="470" y="270"/>
                  <a:pt x="559" y="298"/>
                  <a:pt x="647" y="312"/>
                </a:cubicBezTo>
                <a:cubicBezTo>
                  <a:pt x="680" y="309"/>
                  <a:pt x="714" y="308"/>
                  <a:pt x="747" y="303"/>
                </a:cubicBezTo>
                <a:cubicBezTo>
                  <a:pt x="789" y="297"/>
                  <a:pt x="802" y="256"/>
                  <a:pt x="830" y="230"/>
                </a:cubicBezTo>
                <a:cubicBezTo>
                  <a:pt x="853" y="160"/>
                  <a:pt x="848" y="194"/>
                  <a:pt x="848" y="12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4215" name="Text Box 39"/>
          <p:cNvSpPr txBox="1">
            <a:spLocks noChangeArrowheads="1"/>
          </p:cNvSpPr>
          <p:nvPr/>
        </p:nvSpPr>
        <p:spPr bwMode="auto">
          <a:xfrm>
            <a:off x="250825" y="4868863"/>
            <a:ext cx="1152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800">
                <a:latin typeface="Arial" charset="0"/>
                <a:ea typeface="宋体" pitchFamily="2" charset="-122"/>
              </a:rPr>
              <a:t>进入中断服务程序时</a:t>
            </a:r>
          </a:p>
        </p:txBody>
      </p:sp>
      <p:sp>
        <p:nvSpPr>
          <p:cNvPr id="434216" name="Text Box 40"/>
          <p:cNvSpPr txBox="1">
            <a:spLocks noChangeArrowheads="1"/>
          </p:cNvSpPr>
          <p:nvPr/>
        </p:nvSpPr>
        <p:spPr bwMode="auto">
          <a:xfrm>
            <a:off x="3492500" y="4868863"/>
            <a:ext cx="1152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800">
                <a:latin typeface="Arial" charset="0"/>
                <a:ea typeface="宋体" pitchFamily="2" charset="-122"/>
              </a:rPr>
              <a:t>中断返回后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58674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 smtClean="0">
                <a:solidFill>
                  <a:srgbClr val="800000"/>
                </a:solidFill>
              </a:rPr>
              <a:t>8</a:t>
            </a:r>
            <a:r>
              <a:rPr lang="zh-CN" altLang="en-GB" sz="3200" b="1" dirty="0" smtClean="0">
                <a:solidFill>
                  <a:srgbClr val="800000"/>
                </a:solidFill>
              </a:rPr>
              <a:t>.</a:t>
            </a:r>
            <a:r>
              <a:rPr lang="zh-CN" altLang="en-GB" sz="3200" b="1" dirty="0">
                <a:solidFill>
                  <a:srgbClr val="800000"/>
                </a:solidFill>
              </a:rPr>
              <a:t>4  </a:t>
            </a:r>
            <a:r>
              <a:rPr lang="zh-CN" altLang="en-US" sz="3200" b="1" dirty="0">
                <a:solidFill>
                  <a:srgbClr val="990000"/>
                </a:solidFill>
              </a:rPr>
              <a:t>可编程中断控制器</a:t>
            </a:r>
            <a:r>
              <a:rPr lang="en-US" altLang="zh-CN" sz="3200" b="1" dirty="0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468313" y="2205038"/>
            <a:ext cx="289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一、功能和引脚</a:t>
            </a:r>
          </a:p>
        </p:txBody>
      </p:sp>
      <p:sp>
        <p:nvSpPr>
          <p:cNvPr id="350252" name="Text Box 44"/>
          <p:cNvSpPr txBox="1">
            <a:spLocks noChangeArrowheads="1"/>
          </p:cNvSpPr>
          <p:nvPr/>
        </p:nvSpPr>
        <p:spPr bwMode="auto">
          <a:xfrm>
            <a:off x="900113" y="549275"/>
            <a:ext cx="7543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了解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8259A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功能</a:t>
            </a:r>
          </a:p>
          <a:p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熟悉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8259A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工作方式</a:t>
            </a:r>
          </a:p>
          <a:p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掌握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8259A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编程方法</a:t>
            </a:r>
          </a:p>
          <a:p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学会使用</a:t>
            </a:r>
            <a:r>
              <a:rPr lang="en-US" altLang="zh-CN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8259A</a:t>
            </a:r>
            <a:r>
              <a:rPr lang="zh-CN" altLang="en-US" sz="28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管理计算机系统的中断</a:t>
            </a:r>
          </a:p>
        </p:txBody>
      </p:sp>
      <p:sp>
        <p:nvSpPr>
          <p:cNvPr id="350254" name="Text Box 46"/>
          <p:cNvSpPr txBox="1">
            <a:spLocks noChangeArrowheads="1"/>
          </p:cNvSpPr>
          <p:nvPr/>
        </p:nvSpPr>
        <p:spPr bwMode="auto">
          <a:xfrm>
            <a:off x="323850" y="3789363"/>
            <a:ext cx="8610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8259A</a:t>
            </a:r>
            <a:r>
              <a:rPr lang="zh-CN" altLang="en-US" sz="2800">
                <a:latin typeface="宋体" pitchFamily="2" charset="-122"/>
              </a:rPr>
              <a:t>集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</a:rPr>
              <a:t>中断源识别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</a:rPr>
              <a:t>判优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</a:rPr>
              <a:t>提供中断类型码</a:t>
            </a:r>
            <a:r>
              <a:rPr lang="zh-CN" altLang="en-US" sz="2800">
                <a:latin typeface="宋体" pitchFamily="2" charset="-122"/>
              </a:rPr>
              <a:t>于一体。</a:t>
            </a:r>
            <a:r>
              <a:rPr lang="zh-CN" altLang="en-US" sz="2800"/>
              <a:t>是一种可编程中断控制器</a:t>
            </a:r>
            <a:r>
              <a:rPr lang="en-US" altLang="zh-CN" sz="2800"/>
              <a:t>,</a:t>
            </a:r>
            <a:r>
              <a:rPr lang="zh-CN" altLang="en-US" sz="2800"/>
              <a:t>有如下功能：</a:t>
            </a:r>
            <a:endParaRPr lang="zh-CN" altLang="en-US" sz="2800">
              <a:latin typeface="宋体" pitchFamily="2" charset="-122"/>
            </a:endParaRPr>
          </a:p>
        </p:txBody>
      </p:sp>
      <p:sp>
        <p:nvSpPr>
          <p:cNvPr id="350255" name="Text Box 47"/>
          <p:cNvSpPr txBox="1">
            <a:spLocks noChangeArrowheads="1"/>
          </p:cNvSpPr>
          <p:nvPr/>
        </p:nvSpPr>
        <p:spPr bwMode="auto">
          <a:xfrm>
            <a:off x="395288" y="4941888"/>
            <a:ext cx="838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华文楷体" pitchFamily="2" charset="-122"/>
              </a:rPr>
              <a:t>(1) </a:t>
            </a:r>
            <a:r>
              <a:rPr lang="zh-CN" altLang="en-US" sz="2800">
                <a:ea typeface="华文楷体" pitchFamily="2" charset="-122"/>
              </a:rPr>
              <a:t>每片</a:t>
            </a:r>
            <a:r>
              <a:rPr lang="en-US" altLang="zh-CN" sz="2800">
                <a:ea typeface="华文楷体" pitchFamily="2" charset="-122"/>
              </a:rPr>
              <a:t>8259A</a:t>
            </a:r>
            <a:r>
              <a:rPr lang="zh-CN" altLang="en-US" sz="2800">
                <a:ea typeface="华文楷体" pitchFamily="2" charset="-122"/>
              </a:rPr>
              <a:t>能直接管理</a:t>
            </a:r>
            <a:r>
              <a:rPr lang="en-US" altLang="zh-CN" sz="2800">
                <a:ea typeface="华文楷体" pitchFamily="2" charset="-122"/>
              </a:rPr>
              <a:t>8</a:t>
            </a:r>
            <a:r>
              <a:rPr lang="zh-CN" altLang="en-US" sz="2800">
                <a:ea typeface="华文楷体" pitchFamily="2" charset="-122"/>
              </a:rPr>
              <a:t>级优先级中断，可通过级联管理系统中更多的中断源， 一个系统里最多可用</a:t>
            </a:r>
            <a:r>
              <a:rPr lang="en-US" altLang="zh-CN" sz="2800">
                <a:ea typeface="华文楷体" pitchFamily="2" charset="-122"/>
              </a:rPr>
              <a:t>9</a:t>
            </a:r>
            <a:r>
              <a:rPr lang="zh-CN" altLang="en-US" sz="2800">
                <a:ea typeface="华文楷体" pitchFamily="2" charset="-122"/>
              </a:rPr>
              <a:t>片</a:t>
            </a:r>
            <a:r>
              <a:rPr lang="en-US" altLang="zh-CN" sz="2800">
                <a:ea typeface="华文楷体" pitchFamily="2" charset="-122"/>
              </a:rPr>
              <a:t>8259A</a:t>
            </a:r>
            <a:r>
              <a:rPr lang="zh-CN" altLang="en-US" sz="2800">
                <a:ea typeface="华文楷体" pitchFamily="2" charset="-122"/>
              </a:rPr>
              <a:t>级联、可管理</a:t>
            </a:r>
            <a:r>
              <a:rPr lang="en-US" altLang="zh-CN" sz="2800">
                <a:ea typeface="华文楷体" pitchFamily="2" charset="-122"/>
              </a:rPr>
              <a:t>64</a:t>
            </a:r>
            <a:r>
              <a:rPr lang="zh-CN" altLang="en-US" sz="2800">
                <a:ea typeface="华文楷体" pitchFamily="2" charset="-122"/>
              </a:rPr>
              <a:t>级中断。</a:t>
            </a:r>
            <a:endParaRPr lang="zh-CN" altLang="en-US" sz="2800">
              <a:solidFill>
                <a:srgbClr val="800000"/>
              </a:solidFill>
              <a:ea typeface="华文楷体" pitchFamily="2" charset="-122"/>
            </a:endParaRPr>
          </a:p>
        </p:txBody>
      </p:sp>
      <p:sp>
        <p:nvSpPr>
          <p:cNvPr id="350259" name="Text Box 51"/>
          <p:cNvSpPr txBox="1">
            <a:spLocks noChangeArrowheads="1"/>
          </p:cNvSpPr>
          <p:nvPr/>
        </p:nvSpPr>
        <p:spPr bwMode="auto">
          <a:xfrm>
            <a:off x="250825" y="2708275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239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latin typeface="黑体" pitchFamily="2" charset="-122"/>
                <a:ea typeface="黑体" pitchFamily="2" charset="-122"/>
              </a:rPr>
              <a:t>中断控制器：介于</a:t>
            </a:r>
            <a:r>
              <a:rPr lang="en-US" altLang="zh-CN" sz="320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3200">
                <a:latin typeface="黑体" pitchFamily="2" charset="-122"/>
                <a:ea typeface="黑体" pitchFamily="2" charset="-122"/>
              </a:rPr>
              <a:t>与外设之间的专门用来处理中断的接口设备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49" grpId="0" autoUpdateAnimBg="0"/>
      <p:bldP spid="350254" grpId="0" autoUpdateAnimBg="0"/>
      <p:bldP spid="35025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95" name="Rectangle 115"/>
          <p:cNvSpPr>
            <a:spLocks noChangeArrowheads="1"/>
          </p:cNvSpPr>
          <p:nvPr/>
        </p:nvSpPr>
        <p:spPr bwMode="auto">
          <a:xfrm>
            <a:off x="7956550" y="1773238"/>
            <a:ext cx="647700" cy="331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3394" name="Rectangle 114"/>
          <p:cNvSpPr>
            <a:spLocks noChangeArrowheads="1"/>
          </p:cNvSpPr>
          <p:nvPr/>
        </p:nvSpPr>
        <p:spPr bwMode="auto">
          <a:xfrm>
            <a:off x="5219700" y="1730375"/>
            <a:ext cx="647700" cy="331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328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6248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GB" sz="3200" b="1">
                <a:solidFill>
                  <a:srgbClr val="800000"/>
                </a:solidFill>
              </a:rPr>
              <a:t>8.4  </a:t>
            </a:r>
            <a:r>
              <a:rPr lang="zh-CN" altLang="en-US" sz="3200" b="1">
                <a:solidFill>
                  <a:srgbClr val="990000"/>
                </a:solidFill>
              </a:rPr>
              <a:t>可编程中断控制器</a:t>
            </a:r>
            <a:r>
              <a:rPr lang="en-US" altLang="zh-CN" sz="32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53288" name="Group 8"/>
          <p:cNvGrpSpPr>
            <a:grpSpLocks/>
          </p:cNvGrpSpPr>
          <p:nvPr/>
        </p:nvGrpSpPr>
        <p:grpSpPr bwMode="auto">
          <a:xfrm rot="16200000">
            <a:off x="3810794" y="1248569"/>
            <a:ext cx="6248400" cy="4418012"/>
            <a:chOff x="864" y="1440"/>
            <a:chExt cx="4080" cy="2857"/>
          </a:xfrm>
        </p:grpSpPr>
        <p:grpSp>
          <p:nvGrpSpPr>
            <p:cNvPr id="353289" name="Group 9"/>
            <p:cNvGrpSpPr>
              <a:grpSpLocks/>
            </p:cNvGrpSpPr>
            <p:nvPr/>
          </p:nvGrpSpPr>
          <p:grpSpPr bwMode="auto">
            <a:xfrm>
              <a:off x="996" y="2354"/>
              <a:ext cx="3864" cy="1040"/>
              <a:chOff x="960" y="1884"/>
              <a:chExt cx="3864" cy="1040"/>
            </a:xfrm>
          </p:grpSpPr>
          <p:sp>
            <p:nvSpPr>
              <p:cNvPr id="353290" name="Text Box 10"/>
              <p:cNvSpPr txBox="1">
                <a:spLocks noChangeArrowheads="1"/>
              </p:cNvSpPr>
              <p:nvPr/>
            </p:nvSpPr>
            <p:spPr bwMode="auto">
              <a:xfrm>
                <a:off x="4476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28</a:t>
                </a:r>
              </a:p>
            </p:txBody>
          </p:sp>
          <p:sp>
            <p:nvSpPr>
              <p:cNvPr id="353291" name="Text Box 11"/>
              <p:cNvSpPr txBox="1">
                <a:spLocks noChangeArrowheads="1"/>
              </p:cNvSpPr>
              <p:nvPr/>
            </p:nvSpPr>
            <p:spPr bwMode="auto">
              <a:xfrm>
                <a:off x="4500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53292" name="Text Box 12"/>
              <p:cNvSpPr txBox="1">
                <a:spLocks noChangeArrowheads="1"/>
              </p:cNvSpPr>
              <p:nvPr/>
            </p:nvSpPr>
            <p:spPr bwMode="auto">
              <a:xfrm>
                <a:off x="4188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27</a:t>
                </a:r>
              </a:p>
            </p:txBody>
          </p:sp>
          <p:sp>
            <p:nvSpPr>
              <p:cNvPr id="353293" name="Text Box 13"/>
              <p:cNvSpPr txBox="1">
                <a:spLocks noChangeArrowheads="1"/>
              </p:cNvSpPr>
              <p:nvPr/>
            </p:nvSpPr>
            <p:spPr bwMode="auto">
              <a:xfrm>
                <a:off x="4212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353294" name="Text Box 14"/>
              <p:cNvSpPr txBox="1">
                <a:spLocks noChangeArrowheads="1"/>
              </p:cNvSpPr>
              <p:nvPr/>
            </p:nvSpPr>
            <p:spPr bwMode="auto">
              <a:xfrm>
                <a:off x="3936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26</a:t>
                </a:r>
              </a:p>
            </p:txBody>
          </p:sp>
          <p:sp>
            <p:nvSpPr>
              <p:cNvPr id="353295" name="Text Box 15"/>
              <p:cNvSpPr txBox="1">
                <a:spLocks noChangeArrowheads="1"/>
              </p:cNvSpPr>
              <p:nvPr/>
            </p:nvSpPr>
            <p:spPr bwMode="auto">
              <a:xfrm>
                <a:off x="3960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353296" name="Text Box 16"/>
              <p:cNvSpPr txBox="1">
                <a:spLocks noChangeArrowheads="1"/>
              </p:cNvSpPr>
              <p:nvPr/>
            </p:nvSpPr>
            <p:spPr bwMode="auto">
              <a:xfrm>
                <a:off x="3648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25</a:t>
                </a:r>
              </a:p>
            </p:txBody>
          </p:sp>
          <p:sp>
            <p:nvSpPr>
              <p:cNvPr id="353297" name="Text Box 17"/>
              <p:cNvSpPr txBox="1">
                <a:spLocks noChangeArrowheads="1"/>
              </p:cNvSpPr>
              <p:nvPr/>
            </p:nvSpPr>
            <p:spPr bwMode="auto">
              <a:xfrm>
                <a:off x="3672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353298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628"/>
                <a:ext cx="32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353299" name="Text Box 19"/>
              <p:cNvSpPr txBox="1">
                <a:spLocks noChangeArrowheads="1"/>
              </p:cNvSpPr>
              <p:nvPr/>
            </p:nvSpPr>
            <p:spPr bwMode="auto">
              <a:xfrm>
                <a:off x="3432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353300" name="Text Box 20"/>
              <p:cNvSpPr txBox="1">
                <a:spLocks noChangeArrowheads="1"/>
              </p:cNvSpPr>
              <p:nvPr/>
            </p:nvSpPr>
            <p:spPr bwMode="auto">
              <a:xfrm>
                <a:off x="3120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353301" name="Text Box 21"/>
              <p:cNvSpPr txBox="1">
                <a:spLocks noChangeArrowheads="1"/>
              </p:cNvSpPr>
              <p:nvPr/>
            </p:nvSpPr>
            <p:spPr bwMode="auto">
              <a:xfrm>
                <a:off x="3144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353302" name="Text Box 22"/>
              <p:cNvSpPr txBox="1">
                <a:spLocks noChangeArrowheads="1"/>
              </p:cNvSpPr>
              <p:nvPr/>
            </p:nvSpPr>
            <p:spPr bwMode="auto">
              <a:xfrm>
                <a:off x="2892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22</a:t>
                </a:r>
              </a:p>
            </p:txBody>
          </p:sp>
          <p:sp>
            <p:nvSpPr>
              <p:cNvPr id="353303" name="Text Box 23"/>
              <p:cNvSpPr txBox="1">
                <a:spLocks noChangeArrowheads="1"/>
              </p:cNvSpPr>
              <p:nvPr/>
            </p:nvSpPr>
            <p:spPr bwMode="auto">
              <a:xfrm>
                <a:off x="2916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353304" name="Text Box 24"/>
              <p:cNvSpPr txBox="1">
                <a:spLocks noChangeArrowheads="1"/>
              </p:cNvSpPr>
              <p:nvPr/>
            </p:nvSpPr>
            <p:spPr bwMode="auto">
              <a:xfrm>
                <a:off x="2604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21</a:t>
                </a:r>
              </a:p>
            </p:txBody>
          </p:sp>
          <p:sp>
            <p:nvSpPr>
              <p:cNvPr id="353305" name="Text Box 25"/>
              <p:cNvSpPr txBox="1">
                <a:spLocks noChangeArrowheads="1"/>
              </p:cNvSpPr>
              <p:nvPr/>
            </p:nvSpPr>
            <p:spPr bwMode="auto">
              <a:xfrm>
                <a:off x="2628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35330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353307" name="Text Box 27"/>
              <p:cNvSpPr txBox="1">
                <a:spLocks noChangeArrowheads="1"/>
              </p:cNvSpPr>
              <p:nvPr/>
            </p:nvSpPr>
            <p:spPr bwMode="auto">
              <a:xfrm>
                <a:off x="2376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353308" name="Text Box 28"/>
              <p:cNvSpPr txBox="1">
                <a:spLocks noChangeArrowheads="1"/>
              </p:cNvSpPr>
              <p:nvPr/>
            </p:nvSpPr>
            <p:spPr bwMode="auto">
              <a:xfrm>
                <a:off x="2064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19</a:t>
                </a:r>
              </a:p>
            </p:txBody>
          </p:sp>
          <p:sp>
            <p:nvSpPr>
              <p:cNvPr id="353309" name="Text Box 29"/>
              <p:cNvSpPr txBox="1">
                <a:spLocks noChangeArrowheads="1"/>
              </p:cNvSpPr>
              <p:nvPr/>
            </p:nvSpPr>
            <p:spPr bwMode="auto">
              <a:xfrm>
                <a:off x="2052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353310" name="Text Box 30"/>
              <p:cNvSpPr txBox="1">
                <a:spLocks noChangeArrowheads="1"/>
              </p:cNvSpPr>
              <p:nvPr/>
            </p:nvSpPr>
            <p:spPr bwMode="auto">
              <a:xfrm>
                <a:off x="1824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18</a:t>
                </a:r>
              </a:p>
            </p:txBody>
          </p:sp>
          <p:sp>
            <p:nvSpPr>
              <p:cNvPr id="353311" name="Text Box 31"/>
              <p:cNvSpPr txBox="1">
                <a:spLocks noChangeArrowheads="1"/>
              </p:cNvSpPr>
              <p:nvPr/>
            </p:nvSpPr>
            <p:spPr bwMode="auto">
              <a:xfrm>
                <a:off x="1812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53312" name="Text Box 32"/>
              <p:cNvSpPr txBox="1">
                <a:spLocks noChangeArrowheads="1"/>
              </p:cNvSpPr>
              <p:nvPr/>
            </p:nvSpPr>
            <p:spPr bwMode="auto">
              <a:xfrm>
                <a:off x="1536" y="2628"/>
                <a:ext cx="32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17</a:t>
                </a:r>
              </a:p>
            </p:txBody>
          </p:sp>
          <p:sp>
            <p:nvSpPr>
              <p:cNvPr id="353313" name="Text Box 33"/>
              <p:cNvSpPr txBox="1">
                <a:spLocks noChangeArrowheads="1"/>
              </p:cNvSpPr>
              <p:nvPr/>
            </p:nvSpPr>
            <p:spPr bwMode="auto">
              <a:xfrm>
                <a:off x="1524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353314" name="Text Box 34"/>
              <p:cNvSpPr txBox="1">
                <a:spLocks noChangeArrowheads="1"/>
              </p:cNvSpPr>
              <p:nvPr/>
            </p:nvSpPr>
            <p:spPr bwMode="auto">
              <a:xfrm>
                <a:off x="1259" y="2628"/>
                <a:ext cx="325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353315" name="Text Box 35"/>
              <p:cNvSpPr txBox="1">
                <a:spLocks noChangeArrowheads="1"/>
              </p:cNvSpPr>
              <p:nvPr/>
            </p:nvSpPr>
            <p:spPr bwMode="auto">
              <a:xfrm>
                <a:off x="1248" y="1884"/>
                <a:ext cx="32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353316" name="Text Box 36"/>
              <p:cNvSpPr txBox="1">
                <a:spLocks noChangeArrowheads="1"/>
              </p:cNvSpPr>
              <p:nvPr/>
            </p:nvSpPr>
            <p:spPr bwMode="auto">
              <a:xfrm>
                <a:off x="972" y="2628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353317" name="Text Box 37"/>
              <p:cNvSpPr txBox="1">
                <a:spLocks noChangeArrowheads="1"/>
              </p:cNvSpPr>
              <p:nvPr/>
            </p:nvSpPr>
            <p:spPr bwMode="auto">
              <a:xfrm>
                <a:off x="960" y="1884"/>
                <a:ext cx="324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14</a:t>
                </a:r>
              </a:p>
            </p:txBody>
          </p:sp>
        </p:grpSp>
        <p:sp>
          <p:nvSpPr>
            <p:cNvPr id="353318" name="Rectangle 38"/>
            <p:cNvSpPr>
              <a:spLocks noChangeArrowheads="1"/>
            </p:cNvSpPr>
            <p:nvPr/>
          </p:nvSpPr>
          <p:spPr bwMode="auto">
            <a:xfrm>
              <a:off x="864" y="2296"/>
              <a:ext cx="4080" cy="1092"/>
            </a:xfrm>
            <a:prstGeom prst="rect">
              <a:avLst/>
            </a:prstGeom>
            <a:noFill/>
            <a:ln w="38100" cap="sq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19" name="Line 39"/>
            <p:cNvSpPr>
              <a:spLocks noChangeShapeType="1"/>
            </p:cNvSpPr>
            <p:nvPr/>
          </p:nvSpPr>
          <p:spPr bwMode="auto">
            <a:xfrm flipH="1" flipV="1">
              <a:off x="1992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0" name="Line 40"/>
            <p:cNvSpPr>
              <a:spLocks noChangeShapeType="1"/>
            </p:cNvSpPr>
            <p:nvPr/>
          </p:nvSpPr>
          <p:spPr bwMode="auto">
            <a:xfrm flipH="1" flipV="1">
              <a:off x="1992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1" name="Line 41"/>
            <p:cNvSpPr>
              <a:spLocks noChangeShapeType="1"/>
            </p:cNvSpPr>
            <p:nvPr/>
          </p:nvSpPr>
          <p:spPr bwMode="auto">
            <a:xfrm flipH="1" flipV="1">
              <a:off x="2256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2" name="Line 42"/>
            <p:cNvSpPr>
              <a:spLocks noChangeShapeType="1"/>
            </p:cNvSpPr>
            <p:nvPr/>
          </p:nvSpPr>
          <p:spPr bwMode="auto">
            <a:xfrm flipH="1" flipV="1">
              <a:off x="2256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3" name="Line 43"/>
            <p:cNvSpPr>
              <a:spLocks noChangeShapeType="1"/>
            </p:cNvSpPr>
            <p:nvPr/>
          </p:nvSpPr>
          <p:spPr bwMode="auto">
            <a:xfrm flipH="1" flipV="1">
              <a:off x="2532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4" name="Line 44"/>
            <p:cNvSpPr>
              <a:spLocks noChangeShapeType="1"/>
            </p:cNvSpPr>
            <p:nvPr/>
          </p:nvSpPr>
          <p:spPr bwMode="auto">
            <a:xfrm flipH="1" flipV="1">
              <a:off x="2532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5" name="Line 45"/>
            <p:cNvSpPr>
              <a:spLocks noChangeShapeType="1"/>
            </p:cNvSpPr>
            <p:nvPr/>
          </p:nvSpPr>
          <p:spPr bwMode="auto">
            <a:xfrm flipH="1" flipV="1">
              <a:off x="2808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6" name="Line 46"/>
            <p:cNvSpPr>
              <a:spLocks noChangeShapeType="1"/>
            </p:cNvSpPr>
            <p:nvPr/>
          </p:nvSpPr>
          <p:spPr bwMode="auto">
            <a:xfrm flipH="1" flipV="1">
              <a:off x="2808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7" name="Line 47"/>
            <p:cNvSpPr>
              <a:spLocks noChangeShapeType="1"/>
            </p:cNvSpPr>
            <p:nvPr/>
          </p:nvSpPr>
          <p:spPr bwMode="auto">
            <a:xfrm flipH="1" flipV="1">
              <a:off x="1188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8" name="Line 48"/>
            <p:cNvSpPr>
              <a:spLocks noChangeShapeType="1"/>
            </p:cNvSpPr>
            <p:nvPr/>
          </p:nvSpPr>
          <p:spPr bwMode="auto">
            <a:xfrm flipH="1" flipV="1">
              <a:off x="1188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29" name="Line 49"/>
            <p:cNvSpPr>
              <a:spLocks noChangeShapeType="1"/>
            </p:cNvSpPr>
            <p:nvPr/>
          </p:nvSpPr>
          <p:spPr bwMode="auto">
            <a:xfrm flipH="1" flipV="1">
              <a:off x="1464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0" name="Line 50"/>
            <p:cNvSpPr>
              <a:spLocks noChangeShapeType="1"/>
            </p:cNvSpPr>
            <p:nvPr/>
          </p:nvSpPr>
          <p:spPr bwMode="auto">
            <a:xfrm flipH="1" flipV="1">
              <a:off x="1464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1" name="Line 51"/>
            <p:cNvSpPr>
              <a:spLocks noChangeShapeType="1"/>
            </p:cNvSpPr>
            <p:nvPr/>
          </p:nvSpPr>
          <p:spPr bwMode="auto">
            <a:xfrm flipH="1" flipV="1">
              <a:off x="1740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2" name="Line 52"/>
            <p:cNvSpPr>
              <a:spLocks noChangeShapeType="1"/>
            </p:cNvSpPr>
            <p:nvPr/>
          </p:nvSpPr>
          <p:spPr bwMode="auto">
            <a:xfrm flipH="1" flipV="1">
              <a:off x="1740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3" name="Line 53"/>
            <p:cNvSpPr>
              <a:spLocks noChangeShapeType="1"/>
            </p:cNvSpPr>
            <p:nvPr/>
          </p:nvSpPr>
          <p:spPr bwMode="auto">
            <a:xfrm flipH="1" flipV="1">
              <a:off x="4140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4" name="Line 54"/>
            <p:cNvSpPr>
              <a:spLocks noChangeShapeType="1"/>
            </p:cNvSpPr>
            <p:nvPr/>
          </p:nvSpPr>
          <p:spPr bwMode="auto">
            <a:xfrm flipH="1" flipV="1">
              <a:off x="4140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5" name="Line 55"/>
            <p:cNvSpPr>
              <a:spLocks noChangeShapeType="1"/>
            </p:cNvSpPr>
            <p:nvPr/>
          </p:nvSpPr>
          <p:spPr bwMode="auto">
            <a:xfrm flipH="1" flipV="1">
              <a:off x="4404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6" name="Line 56"/>
            <p:cNvSpPr>
              <a:spLocks noChangeShapeType="1"/>
            </p:cNvSpPr>
            <p:nvPr/>
          </p:nvSpPr>
          <p:spPr bwMode="auto">
            <a:xfrm flipH="1" flipV="1">
              <a:off x="4404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7" name="Line 57"/>
            <p:cNvSpPr>
              <a:spLocks noChangeShapeType="1"/>
            </p:cNvSpPr>
            <p:nvPr/>
          </p:nvSpPr>
          <p:spPr bwMode="auto">
            <a:xfrm flipH="1" flipV="1">
              <a:off x="4680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8" name="Line 58"/>
            <p:cNvSpPr>
              <a:spLocks noChangeShapeType="1"/>
            </p:cNvSpPr>
            <p:nvPr/>
          </p:nvSpPr>
          <p:spPr bwMode="auto">
            <a:xfrm flipH="1" flipV="1">
              <a:off x="4680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39" name="Line 59"/>
            <p:cNvSpPr>
              <a:spLocks noChangeShapeType="1"/>
            </p:cNvSpPr>
            <p:nvPr/>
          </p:nvSpPr>
          <p:spPr bwMode="auto">
            <a:xfrm flipH="1" flipV="1">
              <a:off x="3072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0" name="Line 60"/>
            <p:cNvSpPr>
              <a:spLocks noChangeShapeType="1"/>
            </p:cNvSpPr>
            <p:nvPr/>
          </p:nvSpPr>
          <p:spPr bwMode="auto">
            <a:xfrm flipH="1" flipV="1">
              <a:off x="3072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1" name="Line 61"/>
            <p:cNvSpPr>
              <a:spLocks noChangeShapeType="1"/>
            </p:cNvSpPr>
            <p:nvPr/>
          </p:nvSpPr>
          <p:spPr bwMode="auto">
            <a:xfrm flipH="1" flipV="1">
              <a:off x="3336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2" name="Line 62"/>
            <p:cNvSpPr>
              <a:spLocks noChangeShapeType="1"/>
            </p:cNvSpPr>
            <p:nvPr/>
          </p:nvSpPr>
          <p:spPr bwMode="auto">
            <a:xfrm flipH="1" flipV="1">
              <a:off x="3336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3" name="Line 63"/>
            <p:cNvSpPr>
              <a:spLocks noChangeShapeType="1"/>
            </p:cNvSpPr>
            <p:nvPr/>
          </p:nvSpPr>
          <p:spPr bwMode="auto">
            <a:xfrm flipH="1" flipV="1">
              <a:off x="3612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4" name="Line 64"/>
            <p:cNvSpPr>
              <a:spLocks noChangeShapeType="1"/>
            </p:cNvSpPr>
            <p:nvPr/>
          </p:nvSpPr>
          <p:spPr bwMode="auto">
            <a:xfrm flipH="1" flipV="1">
              <a:off x="3612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5" name="Line 65"/>
            <p:cNvSpPr>
              <a:spLocks noChangeShapeType="1"/>
            </p:cNvSpPr>
            <p:nvPr/>
          </p:nvSpPr>
          <p:spPr bwMode="auto">
            <a:xfrm flipH="1" flipV="1">
              <a:off x="3888" y="212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46" name="Line 66"/>
            <p:cNvSpPr>
              <a:spLocks noChangeShapeType="1"/>
            </p:cNvSpPr>
            <p:nvPr/>
          </p:nvSpPr>
          <p:spPr bwMode="auto">
            <a:xfrm flipH="1" flipV="1">
              <a:off x="3888" y="3412"/>
              <a:ext cx="0" cy="14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3347" name="Group 67"/>
            <p:cNvGrpSpPr>
              <a:grpSpLocks/>
            </p:cNvGrpSpPr>
            <p:nvPr/>
          </p:nvGrpSpPr>
          <p:grpSpPr bwMode="auto">
            <a:xfrm>
              <a:off x="4537" y="1707"/>
              <a:ext cx="298" cy="480"/>
              <a:chOff x="4633" y="1259"/>
              <a:chExt cx="298" cy="480"/>
            </a:xfrm>
          </p:grpSpPr>
          <p:sp>
            <p:nvSpPr>
              <p:cNvPr id="353348" name="Text Box 68"/>
              <p:cNvSpPr txBox="1">
                <a:spLocks noChangeArrowheads="1"/>
              </p:cNvSpPr>
              <p:nvPr/>
            </p:nvSpPr>
            <p:spPr bwMode="auto">
              <a:xfrm rot="5400000">
                <a:off x="4542" y="1350"/>
                <a:ext cx="480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CS</a:t>
                </a:r>
              </a:p>
            </p:txBody>
          </p:sp>
          <p:sp>
            <p:nvSpPr>
              <p:cNvPr id="353349" name="Line 69"/>
              <p:cNvSpPr>
                <a:spLocks noChangeShapeType="1"/>
              </p:cNvSpPr>
              <p:nvPr/>
            </p:nvSpPr>
            <p:spPr bwMode="auto">
              <a:xfrm>
                <a:off x="4872" y="1368"/>
                <a:ext cx="0" cy="2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3350" name="Group 70"/>
            <p:cNvGrpSpPr>
              <a:grpSpLocks/>
            </p:cNvGrpSpPr>
            <p:nvPr/>
          </p:nvGrpSpPr>
          <p:grpSpPr bwMode="auto">
            <a:xfrm>
              <a:off x="4260" y="1719"/>
              <a:ext cx="298" cy="480"/>
              <a:chOff x="4632" y="1259"/>
              <a:chExt cx="298" cy="480"/>
            </a:xfrm>
          </p:grpSpPr>
          <p:sp>
            <p:nvSpPr>
              <p:cNvPr id="353351" name="Text Box 71"/>
              <p:cNvSpPr txBox="1">
                <a:spLocks noChangeArrowheads="1"/>
              </p:cNvSpPr>
              <p:nvPr/>
            </p:nvSpPr>
            <p:spPr bwMode="auto">
              <a:xfrm rot="5400000">
                <a:off x="4541" y="1350"/>
                <a:ext cx="480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WR</a:t>
                </a:r>
              </a:p>
            </p:txBody>
          </p:sp>
          <p:sp>
            <p:nvSpPr>
              <p:cNvPr id="353352" name="Line 72"/>
              <p:cNvSpPr>
                <a:spLocks noChangeShapeType="1"/>
              </p:cNvSpPr>
              <p:nvPr/>
            </p:nvSpPr>
            <p:spPr bwMode="auto">
              <a:xfrm>
                <a:off x="4872" y="1368"/>
                <a:ext cx="0" cy="2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3353" name="Group 73"/>
            <p:cNvGrpSpPr>
              <a:grpSpLocks/>
            </p:cNvGrpSpPr>
            <p:nvPr/>
          </p:nvGrpSpPr>
          <p:grpSpPr bwMode="auto">
            <a:xfrm>
              <a:off x="3984" y="1720"/>
              <a:ext cx="299" cy="480"/>
              <a:chOff x="4632" y="1260"/>
              <a:chExt cx="299" cy="480"/>
            </a:xfrm>
          </p:grpSpPr>
          <p:sp>
            <p:nvSpPr>
              <p:cNvPr id="353354" name="Text Box 74"/>
              <p:cNvSpPr txBox="1">
                <a:spLocks noChangeArrowheads="1"/>
              </p:cNvSpPr>
              <p:nvPr/>
            </p:nvSpPr>
            <p:spPr bwMode="auto">
              <a:xfrm rot="5400000">
                <a:off x="4542" y="1350"/>
                <a:ext cx="480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RD</a:t>
                </a:r>
              </a:p>
            </p:txBody>
          </p:sp>
          <p:sp>
            <p:nvSpPr>
              <p:cNvPr id="353355" name="Line 75"/>
              <p:cNvSpPr>
                <a:spLocks noChangeShapeType="1"/>
              </p:cNvSpPr>
              <p:nvPr/>
            </p:nvSpPr>
            <p:spPr bwMode="auto">
              <a:xfrm>
                <a:off x="4872" y="1368"/>
                <a:ext cx="0" cy="25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3356" name="Text Box 76"/>
            <p:cNvSpPr txBox="1">
              <a:spLocks noChangeArrowheads="1"/>
            </p:cNvSpPr>
            <p:nvPr/>
          </p:nvSpPr>
          <p:spPr bwMode="auto">
            <a:xfrm rot="5400000">
              <a:off x="3678" y="1811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53357" name="Text Box 77"/>
            <p:cNvSpPr txBox="1">
              <a:spLocks noChangeArrowheads="1"/>
            </p:cNvSpPr>
            <p:nvPr/>
          </p:nvSpPr>
          <p:spPr bwMode="auto">
            <a:xfrm rot="5400000">
              <a:off x="3366" y="1798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53358" name="Text Box 78"/>
            <p:cNvSpPr txBox="1">
              <a:spLocks noChangeArrowheads="1"/>
            </p:cNvSpPr>
            <p:nvPr/>
          </p:nvSpPr>
          <p:spPr bwMode="auto">
            <a:xfrm rot="5400000">
              <a:off x="3138" y="1797"/>
              <a:ext cx="48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53359" name="Text Box 79"/>
            <p:cNvSpPr txBox="1">
              <a:spLocks noChangeArrowheads="1"/>
            </p:cNvSpPr>
            <p:nvPr/>
          </p:nvSpPr>
          <p:spPr bwMode="auto">
            <a:xfrm rot="5400000">
              <a:off x="2838" y="1786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53360" name="Text Box 80"/>
            <p:cNvSpPr txBox="1">
              <a:spLocks noChangeArrowheads="1"/>
            </p:cNvSpPr>
            <p:nvPr/>
          </p:nvSpPr>
          <p:spPr bwMode="auto">
            <a:xfrm rot="5400000">
              <a:off x="2598" y="1785"/>
              <a:ext cx="48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53361" name="Text Box 81"/>
            <p:cNvSpPr txBox="1">
              <a:spLocks noChangeArrowheads="1"/>
            </p:cNvSpPr>
            <p:nvPr/>
          </p:nvSpPr>
          <p:spPr bwMode="auto">
            <a:xfrm rot="5400000">
              <a:off x="2286" y="1785"/>
              <a:ext cx="48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53362" name="Text Box 82"/>
            <p:cNvSpPr txBox="1">
              <a:spLocks noChangeArrowheads="1"/>
            </p:cNvSpPr>
            <p:nvPr/>
          </p:nvSpPr>
          <p:spPr bwMode="auto">
            <a:xfrm rot="5400000">
              <a:off x="2046" y="1786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53363" name="Text Box 83"/>
            <p:cNvSpPr txBox="1">
              <a:spLocks noChangeArrowheads="1"/>
            </p:cNvSpPr>
            <p:nvPr/>
          </p:nvSpPr>
          <p:spPr bwMode="auto">
            <a:xfrm rot="5400000">
              <a:off x="1758" y="1775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53364" name="Text Box 84"/>
            <p:cNvSpPr txBox="1">
              <a:spLocks noChangeArrowheads="1"/>
            </p:cNvSpPr>
            <p:nvPr/>
          </p:nvSpPr>
          <p:spPr bwMode="auto">
            <a:xfrm rot="5400000">
              <a:off x="3654" y="3610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53365" name="Text Box 85"/>
            <p:cNvSpPr txBox="1">
              <a:spLocks noChangeArrowheads="1"/>
            </p:cNvSpPr>
            <p:nvPr/>
          </p:nvSpPr>
          <p:spPr bwMode="auto">
            <a:xfrm rot="5400000">
              <a:off x="3342" y="3598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53366" name="Text Box 86"/>
            <p:cNvSpPr txBox="1">
              <a:spLocks noChangeArrowheads="1"/>
            </p:cNvSpPr>
            <p:nvPr/>
          </p:nvSpPr>
          <p:spPr bwMode="auto">
            <a:xfrm rot="5400000">
              <a:off x="3090" y="3598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53367" name="Text Box 87"/>
            <p:cNvSpPr txBox="1">
              <a:spLocks noChangeArrowheads="1"/>
            </p:cNvSpPr>
            <p:nvPr/>
          </p:nvSpPr>
          <p:spPr bwMode="auto">
            <a:xfrm rot="5400000">
              <a:off x="2814" y="3597"/>
              <a:ext cx="48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53368" name="Text Box 88"/>
            <p:cNvSpPr txBox="1">
              <a:spLocks noChangeArrowheads="1"/>
            </p:cNvSpPr>
            <p:nvPr/>
          </p:nvSpPr>
          <p:spPr bwMode="auto">
            <a:xfrm rot="5400000">
              <a:off x="2550" y="3598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53369" name="Text Box 89"/>
            <p:cNvSpPr txBox="1">
              <a:spLocks noChangeArrowheads="1"/>
            </p:cNvSpPr>
            <p:nvPr/>
          </p:nvSpPr>
          <p:spPr bwMode="auto">
            <a:xfrm rot="5400000">
              <a:off x="2238" y="3587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53370" name="Text Box 90"/>
            <p:cNvSpPr txBox="1">
              <a:spLocks noChangeArrowheads="1"/>
            </p:cNvSpPr>
            <p:nvPr/>
          </p:nvSpPr>
          <p:spPr bwMode="auto">
            <a:xfrm rot="5400000">
              <a:off x="1986" y="3587"/>
              <a:ext cx="48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53371" name="Text Box 91"/>
            <p:cNvSpPr txBox="1">
              <a:spLocks noChangeArrowheads="1"/>
            </p:cNvSpPr>
            <p:nvPr/>
          </p:nvSpPr>
          <p:spPr bwMode="auto">
            <a:xfrm rot="5400000">
              <a:off x="1710" y="3586"/>
              <a:ext cx="48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53372" name="Text Box 92"/>
            <p:cNvSpPr txBox="1">
              <a:spLocks noChangeArrowheads="1"/>
            </p:cNvSpPr>
            <p:nvPr/>
          </p:nvSpPr>
          <p:spPr bwMode="auto">
            <a:xfrm rot="5400000">
              <a:off x="886" y="3686"/>
              <a:ext cx="58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CAS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53373" name="Text Box 93"/>
            <p:cNvSpPr txBox="1">
              <a:spLocks noChangeArrowheads="1"/>
            </p:cNvSpPr>
            <p:nvPr/>
          </p:nvSpPr>
          <p:spPr bwMode="auto">
            <a:xfrm rot="5400000">
              <a:off x="1482" y="3622"/>
              <a:ext cx="48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INT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3374" name="Text Box 94"/>
            <p:cNvSpPr txBox="1">
              <a:spLocks noChangeArrowheads="1"/>
            </p:cNvSpPr>
            <p:nvPr/>
          </p:nvSpPr>
          <p:spPr bwMode="auto">
            <a:xfrm rot="5400000">
              <a:off x="1486" y="1658"/>
              <a:ext cx="58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CAS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53375" name="Text Box 95"/>
            <p:cNvSpPr txBox="1">
              <a:spLocks noChangeArrowheads="1"/>
            </p:cNvSpPr>
            <p:nvPr/>
          </p:nvSpPr>
          <p:spPr bwMode="auto">
            <a:xfrm rot="5400000">
              <a:off x="1118" y="1663"/>
              <a:ext cx="74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CAS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grpSp>
          <p:nvGrpSpPr>
            <p:cNvPr id="353376" name="Group 96"/>
            <p:cNvGrpSpPr>
              <a:grpSpLocks/>
            </p:cNvGrpSpPr>
            <p:nvPr/>
          </p:nvGrpSpPr>
          <p:grpSpPr bwMode="auto">
            <a:xfrm>
              <a:off x="1307" y="3433"/>
              <a:ext cx="298" cy="864"/>
              <a:chOff x="1271" y="2985"/>
              <a:chExt cx="298" cy="864"/>
            </a:xfrm>
          </p:grpSpPr>
          <p:sp>
            <p:nvSpPr>
              <p:cNvPr id="353377" name="Text Box 97"/>
              <p:cNvSpPr txBox="1">
                <a:spLocks noChangeArrowheads="1"/>
              </p:cNvSpPr>
              <p:nvPr/>
            </p:nvSpPr>
            <p:spPr bwMode="auto">
              <a:xfrm rot="5400000">
                <a:off x="988" y="3268"/>
                <a:ext cx="864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SP/EN</a:t>
                </a:r>
                <a:endParaRPr lang="en-US" altLang="zh-CN" sz="2400" baseline="-250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3378" name="Line 98"/>
              <p:cNvSpPr>
                <a:spLocks noChangeShapeType="1"/>
              </p:cNvSpPr>
              <p:nvPr/>
            </p:nvSpPr>
            <p:spPr bwMode="auto">
              <a:xfrm>
                <a:off x="1512" y="3156"/>
                <a:ext cx="0" cy="2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79" name="Line 99"/>
              <p:cNvSpPr>
                <a:spLocks noChangeShapeType="1"/>
              </p:cNvSpPr>
              <p:nvPr/>
            </p:nvSpPr>
            <p:spPr bwMode="auto">
              <a:xfrm>
                <a:off x="1512" y="3444"/>
                <a:ext cx="0" cy="2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3380" name="Group 100"/>
            <p:cNvGrpSpPr>
              <a:grpSpLocks/>
            </p:cNvGrpSpPr>
            <p:nvPr/>
          </p:nvGrpSpPr>
          <p:grpSpPr bwMode="auto">
            <a:xfrm>
              <a:off x="3982" y="3470"/>
              <a:ext cx="299" cy="732"/>
              <a:chOff x="3946" y="3022"/>
              <a:chExt cx="299" cy="732"/>
            </a:xfrm>
          </p:grpSpPr>
          <p:sp>
            <p:nvSpPr>
              <p:cNvPr id="353381" name="Text Box 101"/>
              <p:cNvSpPr txBox="1">
                <a:spLocks noChangeArrowheads="1"/>
              </p:cNvSpPr>
              <p:nvPr/>
            </p:nvSpPr>
            <p:spPr bwMode="auto">
              <a:xfrm rot="5400000">
                <a:off x="3730" y="3238"/>
                <a:ext cx="732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INTA</a:t>
                </a:r>
                <a:endParaRPr lang="en-US" altLang="zh-CN" sz="2400" baseline="-250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3382" name="Line 102"/>
              <p:cNvSpPr>
                <a:spLocks noChangeShapeType="1"/>
              </p:cNvSpPr>
              <p:nvPr/>
            </p:nvSpPr>
            <p:spPr bwMode="auto">
              <a:xfrm>
                <a:off x="4188" y="3144"/>
                <a:ext cx="0" cy="4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3383" name="Text Box 103"/>
            <p:cNvSpPr txBox="1">
              <a:spLocks noChangeArrowheads="1"/>
            </p:cNvSpPr>
            <p:nvPr/>
          </p:nvSpPr>
          <p:spPr bwMode="auto">
            <a:xfrm rot="5400000">
              <a:off x="898" y="1670"/>
              <a:ext cx="58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GND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3384" name="Text Box 104"/>
            <p:cNvSpPr txBox="1">
              <a:spLocks noChangeArrowheads="1"/>
            </p:cNvSpPr>
            <p:nvPr/>
          </p:nvSpPr>
          <p:spPr bwMode="auto">
            <a:xfrm rot="5400000">
              <a:off x="4126" y="3602"/>
              <a:ext cx="58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53385" name="Text Box 105"/>
            <p:cNvSpPr txBox="1">
              <a:spLocks noChangeArrowheads="1"/>
            </p:cNvSpPr>
            <p:nvPr/>
          </p:nvSpPr>
          <p:spPr bwMode="auto">
            <a:xfrm rot="5400000">
              <a:off x="4390" y="3639"/>
              <a:ext cx="588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CC</a:t>
              </a:r>
            </a:p>
          </p:txBody>
        </p:sp>
        <p:sp>
          <p:nvSpPr>
            <p:cNvPr id="353386" name="Freeform 106"/>
            <p:cNvSpPr>
              <a:spLocks/>
            </p:cNvSpPr>
            <p:nvPr/>
          </p:nvSpPr>
          <p:spPr bwMode="auto">
            <a:xfrm>
              <a:off x="4848" y="2714"/>
              <a:ext cx="96" cy="240"/>
            </a:xfrm>
            <a:custGeom>
              <a:avLst/>
              <a:gdLst>
                <a:gd name="T0" fmla="*/ 144 w 144"/>
                <a:gd name="T1" fmla="*/ 0 h 336"/>
                <a:gd name="T2" fmla="*/ 48 w 144"/>
                <a:gd name="T3" fmla="*/ 48 h 336"/>
                <a:gd name="T4" fmla="*/ 0 w 144"/>
                <a:gd name="T5" fmla="*/ 144 h 336"/>
                <a:gd name="T6" fmla="*/ 48 w 144"/>
                <a:gd name="T7" fmla="*/ 288 h 336"/>
                <a:gd name="T8" fmla="*/ 144 w 144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36">
                  <a:moveTo>
                    <a:pt x="144" y="0"/>
                  </a:moveTo>
                  <a:cubicBezTo>
                    <a:pt x="108" y="12"/>
                    <a:pt x="72" y="24"/>
                    <a:pt x="48" y="48"/>
                  </a:cubicBezTo>
                  <a:cubicBezTo>
                    <a:pt x="24" y="72"/>
                    <a:pt x="0" y="104"/>
                    <a:pt x="0" y="144"/>
                  </a:cubicBezTo>
                  <a:cubicBezTo>
                    <a:pt x="0" y="184"/>
                    <a:pt x="24" y="256"/>
                    <a:pt x="48" y="288"/>
                  </a:cubicBezTo>
                  <a:cubicBezTo>
                    <a:pt x="72" y="320"/>
                    <a:pt x="128" y="328"/>
                    <a:pt x="144" y="336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3388" name="Text Box 108"/>
          <p:cNvSpPr txBox="1">
            <a:spLocks noChangeArrowheads="1"/>
          </p:cNvSpPr>
          <p:nvPr/>
        </p:nvSpPr>
        <p:spPr bwMode="auto">
          <a:xfrm>
            <a:off x="179388" y="4724400"/>
            <a:ext cx="3581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8259A</a:t>
            </a:r>
            <a:r>
              <a:rPr lang="zh-CN" altLang="en-US" sz="2800">
                <a:latin typeface="宋体" pitchFamily="2" charset="-122"/>
              </a:rPr>
              <a:t>管脚图：</a:t>
            </a:r>
          </a:p>
        </p:txBody>
      </p:sp>
      <p:sp>
        <p:nvSpPr>
          <p:cNvPr id="353390" name="Text Box 110"/>
          <p:cNvSpPr txBox="1">
            <a:spLocks noChangeArrowheads="1"/>
          </p:cNvSpPr>
          <p:nvPr/>
        </p:nvSpPr>
        <p:spPr bwMode="auto">
          <a:xfrm>
            <a:off x="0" y="1412875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华文楷体" pitchFamily="2" charset="-122"/>
              </a:rPr>
              <a:t>(2) </a:t>
            </a:r>
            <a:r>
              <a:rPr lang="zh-CN" altLang="en-US" sz="2800">
                <a:ea typeface="华文楷体" pitchFamily="2" charset="-122"/>
              </a:rPr>
              <a:t>每一级中断都可由程序</a:t>
            </a:r>
          </a:p>
          <a:p>
            <a:pPr>
              <a:buFontTx/>
              <a:buNone/>
            </a:pPr>
            <a:r>
              <a:rPr lang="zh-CN" altLang="en-US" sz="2800">
                <a:ea typeface="华文楷体" pitchFamily="2" charset="-122"/>
              </a:rPr>
              <a:t>      单独屏蔽或允许。</a:t>
            </a:r>
          </a:p>
        </p:txBody>
      </p:sp>
      <p:sp>
        <p:nvSpPr>
          <p:cNvPr id="353391" name="Text Box 111"/>
          <p:cNvSpPr txBox="1">
            <a:spLocks noChangeArrowheads="1"/>
          </p:cNvSpPr>
          <p:nvPr/>
        </p:nvSpPr>
        <p:spPr bwMode="auto">
          <a:xfrm>
            <a:off x="0" y="2565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华文楷体" pitchFamily="2" charset="-122"/>
              </a:rPr>
              <a:t>(3)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每片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可送出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个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       中断类型码</a:t>
            </a:r>
            <a:r>
              <a:rPr lang="zh-CN" altLang="en-US" sz="2800">
                <a:ea typeface="华文楷体" pitchFamily="2" charset="-122"/>
              </a:rPr>
              <a:t>。</a:t>
            </a:r>
          </a:p>
        </p:txBody>
      </p:sp>
      <p:sp>
        <p:nvSpPr>
          <p:cNvPr id="353392" name="Text Box 112"/>
          <p:cNvSpPr txBox="1">
            <a:spLocks noChangeArrowheads="1"/>
          </p:cNvSpPr>
          <p:nvPr/>
        </p:nvSpPr>
        <p:spPr bwMode="auto">
          <a:xfrm>
            <a:off x="0" y="3789363"/>
            <a:ext cx="6248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华文楷体" pitchFamily="2" charset="-122"/>
              </a:rPr>
              <a:t>(4) </a:t>
            </a:r>
            <a:r>
              <a:rPr lang="zh-CN" altLang="en-US" sz="2800">
                <a:ea typeface="华文楷体" pitchFamily="2" charset="-122"/>
              </a:rPr>
              <a:t>可编程选择多种不同</a:t>
            </a:r>
          </a:p>
          <a:p>
            <a:pPr>
              <a:buFontTx/>
              <a:buNone/>
            </a:pPr>
            <a:r>
              <a:rPr lang="zh-CN" altLang="en-US" sz="2800">
                <a:ea typeface="华文楷体" pitchFamily="2" charset="-122"/>
              </a:rPr>
              <a:t>       的工作方式。</a:t>
            </a:r>
            <a:endParaRPr lang="zh-CN" altLang="en-US" sz="2800">
              <a:solidFill>
                <a:srgbClr val="800000"/>
              </a:solidFill>
              <a:ea typeface="华文楷体" pitchFamily="2" charset="-122"/>
            </a:endParaRPr>
          </a:p>
        </p:txBody>
      </p:sp>
      <p:sp>
        <p:nvSpPr>
          <p:cNvPr id="353393" name="Text Box 113"/>
          <p:cNvSpPr txBox="1">
            <a:spLocks noChangeArrowheads="1"/>
          </p:cNvSpPr>
          <p:nvPr/>
        </p:nvSpPr>
        <p:spPr bwMode="auto">
          <a:xfrm>
            <a:off x="250825" y="765175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一、功能和引脚（续）</a:t>
            </a:r>
          </a:p>
        </p:txBody>
      </p:sp>
      <p:sp>
        <p:nvSpPr>
          <p:cNvPr id="353396" name="Line 116"/>
          <p:cNvSpPr>
            <a:spLocks noChangeShapeType="1"/>
          </p:cNvSpPr>
          <p:nvPr/>
        </p:nvSpPr>
        <p:spPr bwMode="auto">
          <a:xfrm>
            <a:off x="7740650" y="5229225"/>
            <a:ext cx="3603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3397" name="Line 117"/>
          <p:cNvSpPr>
            <a:spLocks noChangeShapeType="1"/>
          </p:cNvSpPr>
          <p:nvPr/>
        </p:nvSpPr>
        <p:spPr bwMode="auto">
          <a:xfrm>
            <a:off x="7740650" y="1557338"/>
            <a:ext cx="36036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88" grpId="0" autoUpdateAnimBg="0"/>
      <p:bldP spid="353390" grpId="0" autoUpdateAnimBg="0"/>
      <p:bldP spid="353391" grpId="0" autoUpdateAnimBg="0"/>
      <p:bldP spid="3533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284163" y="368300"/>
            <a:ext cx="8783637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530350" indent="2730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93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184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74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32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89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46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0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FF0000"/>
                </a:solidFill>
              </a:rPr>
              <a:t>D</a:t>
            </a:r>
            <a:r>
              <a:rPr lang="en-US" altLang="zh-CN" sz="2800" baseline="-25000">
                <a:solidFill>
                  <a:srgbClr val="FF0000"/>
                </a:solidFill>
              </a:rPr>
              <a:t>7</a:t>
            </a:r>
            <a:r>
              <a:rPr lang="en-US" altLang="zh-CN" sz="2800">
                <a:solidFill>
                  <a:srgbClr val="FF0000"/>
                </a:solidFill>
              </a:rPr>
              <a:t>~D</a:t>
            </a:r>
            <a:r>
              <a:rPr lang="en-US" altLang="zh-CN" sz="2800" baseline="-250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数据总线，双向，三态。用于与</a:t>
            </a:r>
            <a:r>
              <a:rPr lang="en-US" altLang="zh-CN" sz="2800"/>
              <a:t>CPU</a:t>
            </a:r>
            <a:r>
              <a:rPr lang="zh-CN" altLang="en-US" sz="2800"/>
              <a:t>之间		传送命令、状态、中断类型码。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/>
              <a:t>   </a:t>
            </a:r>
            <a:r>
              <a:rPr lang="en-US" altLang="zh-CN" sz="2800">
                <a:solidFill>
                  <a:srgbClr val="FF0000"/>
                </a:solidFill>
              </a:rPr>
              <a:t>RD 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读信号，</a:t>
            </a:r>
            <a:r>
              <a:rPr lang="zh-CN" altLang="en-US" sz="2800">
                <a:solidFill>
                  <a:schemeClr val="tx2"/>
                </a:solidFill>
              </a:rPr>
              <a:t>输入。</a:t>
            </a:r>
            <a:r>
              <a:rPr lang="zh-CN" altLang="en-US" sz="2800"/>
              <a:t>用来通知</a:t>
            </a:r>
            <a:r>
              <a:rPr lang="en-US" altLang="zh-CN" sz="2800"/>
              <a:t>8259</a:t>
            </a:r>
            <a:r>
              <a:rPr lang="zh-CN" altLang="en-US" sz="2800"/>
              <a:t>把某个内部寄	  存器的值送数据线</a:t>
            </a:r>
            <a:r>
              <a:rPr lang="en-US" altLang="zh-CN" sz="2800"/>
              <a:t>D</a:t>
            </a:r>
            <a:r>
              <a:rPr lang="en-US" altLang="zh-CN" sz="2800" baseline="-25000"/>
              <a:t>7</a:t>
            </a:r>
            <a:r>
              <a:rPr lang="en-US" altLang="zh-CN" sz="2800"/>
              <a:t>~D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zh-CN" altLang="en-US" sz="2800"/>
              <a:t>。</a:t>
            </a:r>
            <a:r>
              <a:rPr lang="en-US" altLang="zh-CN" sz="2800"/>
              <a:t>(</a:t>
            </a:r>
            <a:r>
              <a:rPr lang="zh-CN" altLang="en-US" sz="2800"/>
              <a:t>如</a:t>
            </a:r>
            <a:r>
              <a:rPr lang="en-US" altLang="zh-CN" sz="2800"/>
              <a:t>IMR</a:t>
            </a:r>
            <a:r>
              <a:rPr lang="zh-CN" altLang="en-US" sz="2800"/>
              <a:t>、</a:t>
            </a:r>
            <a:r>
              <a:rPr lang="en-US" altLang="zh-CN" sz="2800"/>
              <a:t>ISR</a:t>
            </a:r>
            <a:r>
              <a:rPr lang="zh-CN" altLang="en-US" sz="2800"/>
              <a:t>、</a:t>
            </a:r>
            <a:r>
              <a:rPr lang="en-US" altLang="zh-CN" sz="2800"/>
              <a:t>IRR)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FF0000"/>
                </a:solidFill>
              </a:rPr>
              <a:t>WR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写信号，</a:t>
            </a:r>
            <a:r>
              <a:rPr lang="zh-CN" altLang="en-US" sz="2800">
                <a:solidFill>
                  <a:schemeClr val="tx2"/>
                </a:solidFill>
              </a:rPr>
              <a:t>输入</a:t>
            </a:r>
            <a:r>
              <a:rPr lang="zh-CN" altLang="en-US" sz="2800"/>
              <a:t>。用来通知</a:t>
            </a:r>
            <a:r>
              <a:rPr lang="en-US" altLang="zh-CN" sz="2800"/>
              <a:t>8259A</a:t>
            </a:r>
            <a:r>
              <a:rPr lang="zh-CN" altLang="en-US" sz="2800"/>
              <a:t>把数据线    		      </a:t>
            </a:r>
            <a:r>
              <a:rPr lang="en-US" altLang="zh-CN" sz="2800"/>
              <a:t>D</a:t>
            </a:r>
            <a:r>
              <a:rPr lang="en-US" altLang="zh-CN" sz="2800" baseline="-25000"/>
              <a:t>7</a:t>
            </a:r>
            <a:r>
              <a:rPr lang="en-US" altLang="zh-CN" sz="2800"/>
              <a:t>~D</a:t>
            </a:r>
            <a:r>
              <a:rPr lang="en-US" altLang="zh-CN" sz="2800" baseline="-25000"/>
              <a:t>0 </a:t>
            </a:r>
            <a:r>
              <a:rPr lang="zh-CN" altLang="en-US" sz="2800"/>
              <a:t>上的值写入内部某个寄存器。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/>
              <a:t>  </a:t>
            </a:r>
            <a:r>
              <a:rPr lang="en-US" altLang="zh-CN" sz="2800">
                <a:solidFill>
                  <a:srgbClr val="FF0000"/>
                </a:solidFill>
              </a:rPr>
              <a:t>CS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片选信号，</a:t>
            </a:r>
            <a:r>
              <a:rPr lang="zh-CN" altLang="en-US" sz="2800">
                <a:solidFill>
                  <a:schemeClr val="tx2"/>
                </a:solidFill>
              </a:rPr>
              <a:t>输入</a:t>
            </a:r>
            <a:r>
              <a:rPr lang="zh-CN" altLang="en-US" sz="2800"/>
              <a:t>。通过地址译码逻辑电路与地	    址总线相连。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/>
              <a:t>  </a:t>
            </a:r>
            <a:r>
              <a:rPr lang="en-US" altLang="zh-CN" sz="2800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地址线，</a:t>
            </a:r>
            <a:r>
              <a:rPr lang="zh-CN" altLang="en-US" sz="2800">
                <a:solidFill>
                  <a:schemeClr val="tx2"/>
                </a:solidFill>
              </a:rPr>
              <a:t>输入</a:t>
            </a:r>
            <a:r>
              <a:rPr lang="zh-CN" altLang="en-US" sz="2800"/>
              <a:t>。</a:t>
            </a:r>
            <a:r>
              <a:rPr lang="zh-CN" altLang="en-US" sz="2800">
                <a:solidFill>
                  <a:srgbClr val="FF3300"/>
                </a:solidFill>
              </a:rPr>
              <a:t>引脚</a:t>
            </a:r>
            <a:r>
              <a:rPr lang="en-US" altLang="zh-CN" sz="2800">
                <a:solidFill>
                  <a:srgbClr val="FF3300"/>
                </a:solidFill>
              </a:rPr>
              <a:t>A0=0</a:t>
            </a:r>
            <a:r>
              <a:rPr lang="zh-CN" altLang="en-US" sz="2800">
                <a:solidFill>
                  <a:srgbClr val="FF3300"/>
                </a:solidFill>
              </a:rPr>
              <a:t>时的地址叫做</a:t>
            </a:r>
            <a:r>
              <a:rPr lang="en-US" altLang="zh-CN" sz="2800">
                <a:solidFill>
                  <a:srgbClr val="FF3300"/>
                </a:solidFill>
              </a:rPr>
              <a:t>8259</a:t>
            </a:r>
            <a:r>
              <a:rPr lang="zh-CN" altLang="en-US" sz="2800">
                <a:solidFill>
                  <a:srgbClr val="FF3300"/>
                </a:solidFill>
              </a:rPr>
              <a:t>的偶地址，</a:t>
            </a:r>
            <a:r>
              <a:rPr lang="en-US" altLang="zh-CN" sz="2800">
                <a:solidFill>
                  <a:srgbClr val="FF3300"/>
                </a:solidFill>
              </a:rPr>
              <a:t>A0=1</a:t>
            </a:r>
            <a:r>
              <a:rPr lang="zh-CN" altLang="en-US" sz="2800">
                <a:solidFill>
                  <a:srgbClr val="FF3300"/>
                </a:solidFill>
              </a:rPr>
              <a:t>时的地址叫做</a:t>
            </a:r>
            <a:r>
              <a:rPr lang="en-US" altLang="zh-CN" sz="2800">
                <a:solidFill>
                  <a:srgbClr val="FF3300"/>
                </a:solidFill>
              </a:rPr>
              <a:t>8259</a:t>
            </a:r>
            <a:r>
              <a:rPr lang="zh-CN" altLang="en-US" sz="2800">
                <a:solidFill>
                  <a:srgbClr val="FF3300"/>
                </a:solidFill>
              </a:rPr>
              <a:t>的奇地址</a:t>
            </a:r>
            <a:r>
              <a:rPr lang="zh-CN" altLang="en-US" sz="2800"/>
              <a:t>。</a:t>
            </a:r>
          </a:p>
          <a:p>
            <a:pPr algn="just">
              <a:lnSpc>
                <a:spcPct val="110000"/>
              </a:lnSpc>
            </a:pPr>
            <a:r>
              <a:rPr lang="zh-CN" altLang="en-US" sz="2800"/>
              <a:t>  在标准</a:t>
            </a:r>
            <a:r>
              <a:rPr lang="en-US" altLang="zh-CN" sz="2800"/>
              <a:t>AT</a:t>
            </a:r>
            <a:r>
              <a:rPr lang="zh-CN" altLang="en-US" sz="2800"/>
              <a:t>机中，使用两片</a:t>
            </a:r>
            <a:r>
              <a:rPr lang="en-US" altLang="zh-CN" sz="2800"/>
              <a:t>8259</a:t>
            </a:r>
            <a:r>
              <a:rPr lang="zh-CN" altLang="en-US" sz="2800"/>
              <a:t>构成主从式中断系统， 		主</a:t>
            </a:r>
            <a:r>
              <a:rPr lang="en-US" altLang="zh-CN" sz="2800"/>
              <a:t>8259</a:t>
            </a:r>
            <a:r>
              <a:rPr lang="zh-CN" altLang="en-US" sz="2800"/>
              <a:t>的端口地址： </a:t>
            </a:r>
            <a:r>
              <a:rPr lang="en-US" altLang="zh-CN" sz="2800"/>
              <a:t>20H</a:t>
            </a:r>
            <a:r>
              <a:rPr lang="zh-CN" altLang="en-US" sz="2800"/>
              <a:t>，</a:t>
            </a:r>
            <a:r>
              <a:rPr lang="en-US" altLang="zh-CN" sz="2800"/>
              <a:t>21H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2800"/>
              <a:t>		</a:t>
            </a:r>
            <a:r>
              <a:rPr lang="zh-CN" altLang="en-US" sz="2800"/>
              <a:t>从</a:t>
            </a:r>
            <a:r>
              <a:rPr lang="en-US" altLang="zh-CN" sz="2800"/>
              <a:t>8259</a:t>
            </a:r>
            <a:r>
              <a:rPr lang="zh-CN" altLang="en-US" sz="2800"/>
              <a:t>的端口地址： </a:t>
            </a:r>
            <a:r>
              <a:rPr lang="en-US" altLang="zh-CN" sz="2800"/>
              <a:t>A0H</a:t>
            </a:r>
            <a:r>
              <a:rPr lang="zh-CN" altLang="en-US" sz="2800"/>
              <a:t>，</a:t>
            </a:r>
            <a:r>
              <a:rPr lang="en-US" altLang="zh-CN" sz="2800"/>
              <a:t>A1H</a:t>
            </a:r>
          </a:p>
        </p:txBody>
      </p:sp>
      <p:sp>
        <p:nvSpPr>
          <p:cNvPr id="356355" name="Line 3"/>
          <p:cNvSpPr>
            <a:spLocks noChangeShapeType="1"/>
          </p:cNvSpPr>
          <p:nvPr/>
        </p:nvSpPr>
        <p:spPr bwMode="auto">
          <a:xfrm>
            <a:off x="933450" y="1416050"/>
            <a:ext cx="4381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56" name="Line 4"/>
          <p:cNvSpPr>
            <a:spLocks noChangeShapeType="1"/>
          </p:cNvSpPr>
          <p:nvPr/>
        </p:nvSpPr>
        <p:spPr bwMode="auto">
          <a:xfrm flipV="1">
            <a:off x="838200" y="2362200"/>
            <a:ext cx="533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57" name="Line 5"/>
          <p:cNvSpPr>
            <a:spLocks noChangeShapeType="1"/>
          </p:cNvSpPr>
          <p:nvPr/>
        </p:nvSpPr>
        <p:spPr bwMode="auto">
          <a:xfrm>
            <a:off x="862013" y="3287713"/>
            <a:ext cx="433387" cy="17462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381000" y="-76200"/>
            <a:ext cx="289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一、功能和引脚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436563" y="228600"/>
            <a:ext cx="8631237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530350" indent="2730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93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184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74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32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89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46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03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FF0000"/>
                </a:solidFill>
              </a:rPr>
              <a:t>INT</a:t>
            </a:r>
            <a:r>
              <a:rPr lang="en-US" altLang="zh-CN" sz="2800" baseline="-250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中断请求，输出。把</a:t>
            </a:r>
            <a:r>
              <a:rPr lang="en-US" altLang="zh-CN" sz="2800"/>
              <a:t>IR</a:t>
            </a:r>
            <a:r>
              <a:rPr lang="en-US" altLang="zh-CN" sz="2800" baseline="-25000"/>
              <a:t>7</a:t>
            </a:r>
            <a:r>
              <a:rPr lang="en-US" altLang="zh-CN" sz="2800"/>
              <a:t>~IR</a:t>
            </a:r>
            <a:r>
              <a:rPr lang="en-US" altLang="zh-CN" sz="2800" baseline="-25000"/>
              <a:t>0</a:t>
            </a:r>
            <a:r>
              <a:rPr lang="zh-CN" altLang="en-US" sz="2800"/>
              <a:t>上的最高优先级请求传送到</a:t>
            </a:r>
            <a:r>
              <a:rPr lang="en-US" altLang="zh-CN" sz="2800"/>
              <a:t>CPU</a:t>
            </a:r>
            <a:r>
              <a:rPr lang="zh-CN" altLang="en-US" sz="2800"/>
              <a:t>的</a:t>
            </a:r>
            <a:r>
              <a:rPr lang="en-US" altLang="zh-CN" sz="2800"/>
              <a:t>INTR</a:t>
            </a:r>
            <a:r>
              <a:rPr lang="zh-CN" altLang="en-US" sz="2800"/>
              <a:t>引脚，向</a:t>
            </a:r>
            <a:r>
              <a:rPr lang="en-US" altLang="zh-CN" sz="2800"/>
              <a:t>CPU</a:t>
            </a:r>
            <a:r>
              <a:rPr lang="zh-CN" altLang="en-US" sz="2800"/>
              <a:t>发中断请求。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/>
              <a:t>  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INTA</a:t>
            </a:r>
            <a:r>
              <a:rPr lang="zh-CN" altLang="en-US" sz="2800"/>
              <a:t>：中断响应，接收</a:t>
            </a:r>
            <a:r>
              <a:rPr lang="en-US" altLang="zh-CN" sz="2800"/>
              <a:t>CPU</a:t>
            </a:r>
            <a:r>
              <a:rPr lang="zh-CN" altLang="en-US" sz="2800"/>
              <a:t>的中断应答信号。</a:t>
            </a:r>
            <a:r>
              <a:rPr lang="en-US" altLang="zh-CN" sz="2800"/>
              <a:t>CPU</a:t>
            </a:r>
            <a:r>
              <a:rPr lang="zh-CN" altLang="en-US" sz="2800"/>
              <a:t>发出的中断响应信号为两个负脉冲。第一个负脉冲作为中断应答信号，第二个负脉冲到来时，</a:t>
            </a:r>
            <a:r>
              <a:rPr lang="en-US" altLang="zh-CN" sz="2800"/>
              <a:t>8259</a:t>
            </a:r>
            <a:r>
              <a:rPr lang="zh-CN" altLang="en-US" sz="2800"/>
              <a:t>从数据线</a:t>
            </a:r>
            <a:r>
              <a:rPr lang="en-US" altLang="zh-CN" sz="2800"/>
              <a:t>D</a:t>
            </a:r>
            <a:r>
              <a:rPr lang="en-US" altLang="zh-CN" sz="2800" baseline="-25000"/>
              <a:t>7</a:t>
            </a:r>
            <a:r>
              <a:rPr lang="en-US" altLang="zh-CN" sz="2800"/>
              <a:t>~D</a:t>
            </a:r>
            <a:r>
              <a:rPr lang="en-US" altLang="zh-CN" sz="2800" baseline="-25000"/>
              <a:t>0</a:t>
            </a:r>
            <a:r>
              <a:rPr lang="zh-CN" altLang="en-US" sz="2800"/>
              <a:t>上发出中断类型码。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FF9900"/>
                </a:solidFill>
              </a:rPr>
              <a:t>   </a:t>
            </a:r>
            <a:r>
              <a:rPr lang="en-US" altLang="zh-CN" sz="2800">
                <a:solidFill>
                  <a:srgbClr val="FF0000"/>
                </a:solidFill>
              </a:rPr>
              <a:t>IR</a:t>
            </a:r>
            <a:r>
              <a:rPr lang="en-US" altLang="zh-CN" sz="2800" baseline="-25000">
                <a:solidFill>
                  <a:srgbClr val="FF0000"/>
                </a:solidFill>
              </a:rPr>
              <a:t>7</a:t>
            </a:r>
            <a:r>
              <a:rPr lang="en-US" altLang="zh-CN" sz="2800">
                <a:solidFill>
                  <a:srgbClr val="FF0000"/>
                </a:solidFill>
              </a:rPr>
              <a:t>~IR</a:t>
            </a:r>
            <a:r>
              <a:rPr lang="en-US" altLang="zh-CN" sz="2800" baseline="-250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外设中断请求输入。在含有多片</a:t>
            </a:r>
            <a:r>
              <a:rPr lang="en-US" altLang="zh-CN" sz="2800"/>
              <a:t>8259</a:t>
            </a:r>
            <a:r>
              <a:rPr lang="zh-CN" altLang="en-US" sz="2800"/>
              <a:t>的复杂系统中，主片的</a:t>
            </a:r>
            <a:r>
              <a:rPr lang="en-US" altLang="zh-CN" sz="2800"/>
              <a:t>IR</a:t>
            </a:r>
            <a:r>
              <a:rPr lang="en-US" altLang="zh-CN" sz="2800" baseline="-25000"/>
              <a:t>7</a:t>
            </a:r>
            <a:r>
              <a:rPr lang="en-US" altLang="zh-CN" sz="2800"/>
              <a:t>~IR</a:t>
            </a:r>
            <a:r>
              <a:rPr lang="en-US" altLang="zh-CN" sz="2800" baseline="-25000"/>
              <a:t>0</a:t>
            </a:r>
            <a:r>
              <a:rPr lang="zh-CN" altLang="en-US" sz="2800"/>
              <a:t>分别与从片的</a:t>
            </a:r>
            <a:r>
              <a:rPr lang="en-US" altLang="zh-CN" sz="2800"/>
              <a:t>INT</a:t>
            </a:r>
            <a:r>
              <a:rPr lang="zh-CN" altLang="en-US" sz="2800"/>
              <a:t>端相连，用来接收来自从片的中断请求。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/>
              <a:t>  </a:t>
            </a:r>
            <a:r>
              <a:rPr lang="zh-CN" altLang="en-US" sz="2800">
                <a:solidFill>
                  <a:srgbClr val="FF99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CAS</a:t>
            </a:r>
            <a:r>
              <a:rPr lang="en-US" altLang="zh-CN" sz="2800" baseline="-25000">
                <a:solidFill>
                  <a:srgbClr val="FF0000"/>
                </a:solidFill>
              </a:rPr>
              <a:t>2</a:t>
            </a:r>
            <a:r>
              <a:rPr lang="en-US" altLang="zh-CN" sz="2800">
                <a:solidFill>
                  <a:srgbClr val="FF0000"/>
                </a:solidFill>
              </a:rPr>
              <a:t>~CAS</a:t>
            </a:r>
            <a:r>
              <a:rPr lang="en-US" altLang="zh-CN" sz="2800" baseline="-25000">
                <a:solidFill>
                  <a:srgbClr val="FF0000"/>
                </a:solidFill>
              </a:rPr>
              <a:t>0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级联线，用来指出具体从片。</a:t>
            </a:r>
          </a:p>
          <a:p>
            <a:pPr algn="just">
              <a:lnSpc>
                <a:spcPct val="110000"/>
              </a:lnSpc>
              <a:buFontTx/>
              <a:buBlip>
                <a:blip r:embed="rId2"/>
              </a:buBlip>
            </a:pPr>
            <a:r>
              <a:rPr lang="zh-CN" altLang="en-US" sz="2800">
                <a:solidFill>
                  <a:srgbClr val="FF9900"/>
                </a:solidFill>
              </a:rPr>
              <a:t>   </a:t>
            </a:r>
            <a:r>
              <a:rPr lang="en-US" altLang="zh-CN" sz="2800">
                <a:solidFill>
                  <a:srgbClr val="FF0000"/>
                </a:solidFill>
              </a:rPr>
              <a:t>SP</a:t>
            </a:r>
            <a:r>
              <a:rPr lang="en-US" altLang="zh-CN" sz="2800">
                <a:solidFill>
                  <a:srgbClr val="800000"/>
                </a:solidFill>
              </a:rPr>
              <a:t>/</a:t>
            </a:r>
            <a:r>
              <a:rPr lang="en-US" altLang="zh-CN" sz="2800">
                <a:solidFill>
                  <a:srgbClr val="FF0000"/>
                </a:solidFill>
              </a:rPr>
              <a:t>EN 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编程</a:t>
            </a:r>
            <a:r>
              <a:rPr lang="en-US" altLang="zh-CN" sz="2800"/>
              <a:t>/</a:t>
            </a:r>
            <a:r>
              <a:rPr lang="zh-CN" altLang="en-US" sz="2800"/>
              <a:t>缓冲器允许，双向，非缓冲方式下为</a:t>
            </a:r>
            <a:r>
              <a:rPr lang="zh-CN" altLang="en-US" sz="2800">
                <a:solidFill>
                  <a:srgbClr val="990000"/>
                </a:solidFill>
              </a:rPr>
              <a:t>输入</a:t>
            </a:r>
            <a:r>
              <a:rPr lang="zh-CN" altLang="en-US" sz="2800"/>
              <a:t>，决定</a:t>
            </a:r>
            <a:r>
              <a:rPr lang="en-US" altLang="zh-CN" sz="2800"/>
              <a:t>8259</a:t>
            </a:r>
            <a:r>
              <a:rPr lang="zh-CN" altLang="en-US" sz="2800"/>
              <a:t>是主片还是从片（</a:t>
            </a:r>
            <a:r>
              <a:rPr lang="en-US" altLang="zh-CN" sz="2800"/>
              <a:t>1-</a:t>
            </a:r>
            <a:r>
              <a:rPr lang="zh-CN" altLang="en-US" sz="2800"/>
              <a:t>主片；</a:t>
            </a:r>
            <a:r>
              <a:rPr lang="en-US" altLang="zh-CN" sz="2800"/>
              <a:t>0-</a:t>
            </a:r>
            <a:r>
              <a:rPr lang="zh-CN" altLang="en-US" sz="2800"/>
              <a:t>从片）；缓冲方式下为</a:t>
            </a:r>
            <a:r>
              <a:rPr lang="zh-CN" altLang="en-US" sz="2800">
                <a:solidFill>
                  <a:srgbClr val="990000"/>
                </a:solidFill>
              </a:rPr>
              <a:t>输出</a:t>
            </a:r>
            <a:r>
              <a:rPr lang="zh-CN" altLang="en-US" sz="2800"/>
              <a:t>，使数据总线驱动器启动</a:t>
            </a:r>
          </a:p>
        </p:txBody>
      </p:sp>
      <p:sp>
        <p:nvSpPr>
          <p:cNvPr id="357379" name="Line 3"/>
          <p:cNvSpPr>
            <a:spLocks noChangeShapeType="1"/>
          </p:cNvSpPr>
          <p:nvPr/>
        </p:nvSpPr>
        <p:spPr bwMode="auto">
          <a:xfrm>
            <a:off x="1066800" y="1295400"/>
            <a:ext cx="838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 flipV="1">
            <a:off x="1600200" y="5029200"/>
            <a:ext cx="457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1" name="Line 5"/>
          <p:cNvSpPr>
            <a:spLocks noChangeShapeType="1"/>
          </p:cNvSpPr>
          <p:nvPr/>
        </p:nvSpPr>
        <p:spPr bwMode="auto">
          <a:xfrm>
            <a:off x="1066800" y="5029200"/>
            <a:ext cx="3810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381000" y="-104775"/>
            <a:ext cx="289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一、功能和引脚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58509" name="Group 109"/>
          <p:cNvGrpSpPr>
            <a:grpSpLocks/>
          </p:cNvGrpSpPr>
          <p:nvPr/>
        </p:nvGrpSpPr>
        <p:grpSpPr bwMode="auto">
          <a:xfrm>
            <a:off x="533400" y="1062038"/>
            <a:ext cx="8610600" cy="5795962"/>
            <a:chOff x="288" y="528"/>
            <a:chExt cx="5424" cy="3651"/>
          </a:xfrm>
        </p:grpSpPr>
        <p:sp>
          <p:nvSpPr>
            <p:cNvPr id="358458" name="AutoShape 58"/>
            <p:cNvSpPr>
              <a:spLocks noChangeArrowheads="1"/>
            </p:cNvSpPr>
            <p:nvPr/>
          </p:nvSpPr>
          <p:spPr bwMode="auto">
            <a:xfrm>
              <a:off x="2736" y="1656"/>
              <a:ext cx="192" cy="264"/>
            </a:xfrm>
            <a:prstGeom prst="upArrow">
              <a:avLst>
                <a:gd name="adj1" fmla="val 50000"/>
                <a:gd name="adj2" fmla="val 34375"/>
              </a:avLst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9" name="AutoShape 59"/>
            <p:cNvSpPr>
              <a:spLocks noChangeArrowheads="1"/>
            </p:cNvSpPr>
            <p:nvPr/>
          </p:nvSpPr>
          <p:spPr bwMode="auto">
            <a:xfrm>
              <a:off x="4411" y="1656"/>
              <a:ext cx="197" cy="264"/>
            </a:xfrm>
            <a:prstGeom prst="upArrow">
              <a:avLst>
                <a:gd name="adj1" fmla="val 50000"/>
                <a:gd name="adj2" fmla="val 33503"/>
              </a:avLst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1104" y="719"/>
              <a:ext cx="638" cy="960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0" name="Text Box 10"/>
            <p:cNvSpPr txBox="1">
              <a:spLocks noChangeArrowheads="1"/>
            </p:cNvSpPr>
            <p:nvPr/>
          </p:nvSpPr>
          <p:spPr bwMode="auto">
            <a:xfrm>
              <a:off x="1074" y="790"/>
              <a:ext cx="720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1000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数据</a:t>
              </a:r>
            </a:p>
            <a:p>
              <a:pPr algn="ctr">
                <a:spcBef>
                  <a:spcPct val="1000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总线</a:t>
              </a:r>
            </a:p>
            <a:p>
              <a:pPr algn="ctr">
                <a:spcBef>
                  <a:spcPct val="1000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缓冲器</a:t>
              </a:r>
            </a:p>
          </p:txBody>
        </p:sp>
        <p:sp>
          <p:nvSpPr>
            <p:cNvPr id="358412" name="Rectangle 12"/>
            <p:cNvSpPr>
              <a:spLocks noChangeArrowheads="1"/>
            </p:cNvSpPr>
            <p:nvPr/>
          </p:nvSpPr>
          <p:spPr bwMode="auto">
            <a:xfrm>
              <a:off x="1138" y="1787"/>
              <a:ext cx="597" cy="960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3" name="Text Box 13"/>
            <p:cNvSpPr txBox="1">
              <a:spLocks noChangeArrowheads="1"/>
            </p:cNvSpPr>
            <p:nvPr/>
          </p:nvSpPr>
          <p:spPr bwMode="auto">
            <a:xfrm>
              <a:off x="1104" y="2028"/>
              <a:ext cx="605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读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/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写</a:t>
              </a:r>
            </a:p>
            <a:p>
              <a:pPr algn="ctr"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逻辑</a:t>
              </a:r>
            </a:p>
          </p:txBody>
        </p:sp>
        <p:sp>
          <p:nvSpPr>
            <p:cNvPr id="358415" name="Rectangle 15"/>
            <p:cNvSpPr>
              <a:spLocks noChangeArrowheads="1"/>
            </p:cNvSpPr>
            <p:nvPr/>
          </p:nvSpPr>
          <p:spPr bwMode="auto">
            <a:xfrm>
              <a:off x="1138" y="2879"/>
              <a:ext cx="597" cy="960"/>
            </a:xfrm>
            <a:prstGeom prst="rect">
              <a:avLst/>
            </a:prstGeom>
            <a:noFill/>
            <a:ln w="38100" cap="sq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1152" y="2928"/>
              <a:ext cx="541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缓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冲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器</a:t>
              </a:r>
            </a:p>
          </p:txBody>
        </p:sp>
        <p:grpSp>
          <p:nvGrpSpPr>
            <p:cNvPr id="358417" name="Group 17"/>
            <p:cNvGrpSpPr>
              <a:grpSpLocks/>
            </p:cNvGrpSpPr>
            <p:nvPr/>
          </p:nvGrpSpPr>
          <p:grpSpPr bwMode="auto">
            <a:xfrm>
              <a:off x="782" y="1835"/>
              <a:ext cx="333" cy="72"/>
              <a:chOff x="216" y="1824"/>
              <a:chExt cx="348" cy="72"/>
            </a:xfrm>
          </p:grpSpPr>
          <p:sp>
            <p:nvSpPr>
              <p:cNvPr id="358418" name="Line 18"/>
              <p:cNvSpPr>
                <a:spLocks noChangeShapeType="1"/>
              </p:cNvSpPr>
              <p:nvPr/>
            </p:nvSpPr>
            <p:spPr bwMode="auto">
              <a:xfrm>
                <a:off x="216" y="1860"/>
                <a:ext cx="252" cy="0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19" name="Oval 19"/>
              <p:cNvSpPr>
                <a:spLocks noChangeArrowheads="1"/>
              </p:cNvSpPr>
              <p:nvPr/>
            </p:nvSpPr>
            <p:spPr bwMode="auto">
              <a:xfrm>
                <a:off x="492" y="1824"/>
                <a:ext cx="72" cy="72"/>
              </a:xfrm>
              <a:prstGeom prst="ellips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20" name="Group 20"/>
            <p:cNvGrpSpPr>
              <a:grpSpLocks/>
            </p:cNvGrpSpPr>
            <p:nvPr/>
          </p:nvGrpSpPr>
          <p:grpSpPr bwMode="auto">
            <a:xfrm>
              <a:off x="789" y="2051"/>
              <a:ext cx="333" cy="72"/>
              <a:chOff x="216" y="1824"/>
              <a:chExt cx="348" cy="72"/>
            </a:xfrm>
          </p:grpSpPr>
          <p:sp>
            <p:nvSpPr>
              <p:cNvPr id="358421" name="Line 21"/>
              <p:cNvSpPr>
                <a:spLocks noChangeShapeType="1"/>
              </p:cNvSpPr>
              <p:nvPr/>
            </p:nvSpPr>
            <p:spPr bwMode="auto">
              <a:xfrm>
                <a:off x="216" y="1860"/>
                <a:ext cx="252" cy="0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2" name="Oval 22"/>
              <p:cNvSpPr>
                <a:spLocks noChangeArrowheads="1"/>
              </p:cNvSpPr>
              <p:nvPr/>
            </p:nvSpPr>
            <p:spPr bwMode="auto">
              <a:xfrm>
                <a:off x="492" y="1824"/>
                <a:ext cx="72" cy="72"/>
              </a:xfrm>
              <a:prstGeom prst="ellips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23" name="Line 23"/>
            <p:cNvSpPr>
              <a:spLocks noChangeShapeType="1"/>
            </p:cNvSpPr>
            <p:nvPr/>
          </p:nvSpPr>
          <p:spPr bwMode="auto">
            <a:xfrm>
              <a:off x="819" y="2411"/>
              <a:ext cx="333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424" name="Group 24"/>
            <p:cNvGrpSpPr>
              <a:grpSpLocks/>
            </p:cNvGrpSpPr>
            <p:nvPr/>
          </p:nvGrpSpPr>
          <p:grpSpPr bwMode="auto">
            <a:xfrm>
              <a:off x="768" y="2592"/>
              <a:ext cx="333" cy="72"/>
              <a:chOff x="216" y="1824"/>
              <a:chExt cx="348" cy="72"/>
            </a:xfrm>
          </p:grpSpPr>
          <p:sp>
            <p:nvSpPr>
              <p:cNvPr id="358425" name="Line 25"/>
              <p:cNvSpPr>
                <a:spLocks noChangeShapeType="1"/>
              </p:cNvSpPr>
              <p:nvPr/>
            </p:nvSpPr>
            <p:spPr bwMode="auto">
              <a:xfrm>
                <a:off x="216" y="1860"/>
                <a:ext cx="252" cy="0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6" name="Oval 26"/>
              <p:cNvSpPr>
                <a:spLocks noChangeArrowheads="1"/>
              </p:cNvSpPr>
              <p:nvPr/>
            </p:nvSpPr>
            <p:spPr bwMode="auto">
              <a:xfrm>
                <a:off x="492" y="1824"/>
                <a:ext cx="72" cy="72"/>
              </a:xfrm>
              <a:prstGeom prst="ellips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771" y="3683"/>
              <a:ext cx="333" cy="72"/>
              <a:chOff x="216" y="1824"/>
              <a:chExt cx="348" cy="72"/>
            </a:xfrm>
          </p:grpSpPr>
          <p:sp>
            <p:nvSpPr>
              <p:cNvPr id="358428" name="Line 28"/>
              <p:cNvSpPr>
                <a:spLocks noChangeShapeType="1"/>
              </p:cNvSpPr>
              <p:nvPr/>
            </p:nvSpPr>
            <p:spPr bwMode="auto">
              <a:xfrm>
                <a:off x="216" y="1860"/>
                <a:ext cx="252" cy="0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492" y="1824"/>
                <a:ext cx="72" cy="72"/>
              </a:xfrm>
              <a:prstGeom prst="ellips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30" name="Line 30"/>
            <p:cNvSpPr>
              <a:spLocks noChangeShapeType="1"/>
            </p:cNvSpPr>
            <p:nvPr/>
          </p:nvSpPr>
          <p:spPr bwMode="auto">
            <a:xfrm>
              <a:off x="794" y="3011"/>
              <a:ext cx="333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1" name="Line 31"/>
            <p:cNvSpPr>
              <a:spLocks noChangeShapeType="1"/>
            </p:cNvSpPr>
            <p:nvPr/>
          </p:nvSpPr>
          <p:spPr bwMode="auto">
            <a:xfrm>
              <a:off x="794" y="3203"/>
              <a:ext cx="333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2" name="Line 32"/>
            <p:cNvSpPr>
              <a:spLocks noChangeShapeType="1"/>
            </p:cNvSpPr>
            <p:nvPr/>
          </p:nvSpPr>
          <p:spPr bwMode="auto">
            <a:xfrm>
              <a:off x="782" y="3395"/>
              <a:ext cx="333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3" name="AutoShape 33"/>
            <p:cNvSpPr>
              <a:spLocks noChangeArrowheads="1"/>
            </p:cNvSpPr>
            <p:nvPr/>
          </p:nvSpPr>
          <p:spPr bwMode="auto">
            <a:xfrm>
              <a:off x="794" y="1151"/>
              <a:ext cx="321" cy="180"/>
            </a:xfrm>
            <a:prstGeom prst="leftRightArrow">
              <a:avLst>
                <a:gd name="adj1" fmla="val 50000"/>
                <a:gd name="adj2" fmla="val 35667"/>
              </a:avLst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4" name="AutoShape 34"/>
            <p:cNvSpPr>
              <a:spLocks noChangeArrowheads="1"/>
            </p:cNvSpPr>
            <p:nvPr/>
          </p:nvSpPr>
          <p:spPr bwMode="auto">
            <a:xfrm>
              <a:off x="1758" y="851"/>
              <a:ext cx="321" cy="180"/>
            </a:xfrm>
            <a:prstGeom prst="leftRightArrow">
              <a:avLst>
                <a:gd name="adj1" fmla="val 50000"/>
                <a:gd name="adj2" fmla="val 35667"/>
              </a:avLst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6" name="Line 36"/>
            <p:cNvSpPr>
              <a:spLocks noChangeShapeType="1"/>
            </p:cNvSpPr>
            <p:nvPr/>
          </p:nvSpPr>
          <p:spPr bwMode="auto">
            <a:xfrm flipH="1" flipV="1">
              <a:off x="1728" y="2304"/>
              <a:ext cx="192" cy="0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7" name="Line 37"/>
            <p:cNvSpPr>
              <a:spLocks noChangeShapeType="1"/>
            </p:cNvSpPr>
            <p:nvPr/>
          </p:nvSpPr>
          <p:spPr bwMode="auto">
            <a:xfrm flipH="1">
              <a:off x="1712" y="3167"/>
              <a:ext cx="183" cy="12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8" name="Line 38"/>
            <p:cNvSpPr>
              <a:spLocks noChangeShapeType="1"/>
            </p:cNvSpPr>
            <p:nvPr/>
          </p:nvSpPr>
          <p:spPr bwMode="auto">
            <a:xfrm>
              <a:off x="1920" y="1151"/>
              <a:ext cx="0" cy="2016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9" name="Line 39"/>
            <p:cNvSpPr>
              <a:spLocks noChangeShapeType="1"/>
            </p:cNvSpPr>
            <p:nvPr/>
          </p:nvSpPr>
          <p:spPr bwMode="auto">
            <a:xfrm>
              <a:off x="1920" y="1152"/>
              <a:ext cx="768" cy="0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4" name="Text Box 44"/>
            <p:cNvSpPr txBox="1">
              <a:spLocks noChangeArrowheads="1"/>
            </p:cNvSpPr>
            <p:nvPr/>
          </p:nvSpPr>
          <p:spPr bwMode="auto">
            <a:xfrm>
              <a:off x="2688" y="960"/>
              <a:ext cx="2517" cy="351"/>
            </a:xfrm>
            <a:prstGeom prst="rect">
              <a:avLst/>
            </a:prstGeom>
            <a:noFill/>
            <a:ln w="38100" cap="sq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控  制  逻  辑</a:t>
              </a:r>
            </a:p>
          </p:txBody>
        </p:sp>
        <p:sp>
          <p:nvSpPr>
            <p:cNvPr id="358445" name="Rectangle 45"/>
            <p:cNvSpPr>
              <a:spLocks noChangeArrowheads="1"/>
            </p:cNvSpPr>
            <p:nvPr/>
          </p:nvSpPr>
          <p:spPr bwMode="auto">
            <a:xfrm>
              <a:off x="2208" y="1488"/>
              <a:ext cx="3312" cy="144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8" name="Text Box 48"/>
            <p:cNvSpPr txBox="1">
              <a:spLocks noChangeArrowheads="1"/>
            </p:cNvSpPr>
            <p:nvPr/>
          </p:nvSpPr>
          <p:spPr bwMode="auto">
            <a:xfrm>
              <a:off x="2640" y="2008"/>
              <a:ext cx="627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中断服务寄存器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ISR</a:t>
              </a:r>
            </a:p>
          </p:txBody>
        </p:sp>
        <p:sp>
          <p:nvSpPr>
            <p:cNvPr id="358451" name="Text Box 51"/>
            <p:cNvSpPr txBox="1">
              <a:spLocks noChangeArrowheads="1"/>
            </p:cNvSpPr>
            <p:nvPr/>
          </p:nvSpPr>
          <p:spPr bwMode="auto">
            <a:xfrm>
              <a:off x="3505" y="2094"/>
              <a:ext cx="61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优先权判别器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PR</a:t>
              </a:r>
            </a:p>
          </p:txBody>
        </p: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4319" y="2016"/>
              <a:ext cx="62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中断请求寄存器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IRR</a:t>
              </a:r>
            </a:p>
          </p:txBody>
        </p:sp>
        <p:sp>
          <p:nvSpPr>
            <p:cNvPr id="358456" name="AutoShape 56"/>
            <p:cNvSpPr>
              <a:spLocks noChangeArrowheads="1"/>
            </p:cNvSpPr>
            <p:nvPr/>
          </p:nvSpPr>
          <p:spPr bwMode="auto">
            <a:xfrm>
              <a:off x="4128" y="2544"/>
              <a:ext cx="230" cy="252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3810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7" name="AutoShape 57"/>
            <p:cNvSpPr>
              <a:spLocks noChangeArrowheads="1"/>
            </p:cNvSpPr>
            <p:nvPr/>
          </p:nvSpPr>
          <p:spPr bwMode="auto">
            <a:xfrm>
              <a:off x="3264" y="2544"/>
              <a:ext cx="252" cy="26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3810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0" name="Line 60"/>
            <p:cNvSpPr>
              <a:spLocks noChangeShapeType="1"/>
            </p:cNvSpPr>
            <p:nvPr/>
          </p:nvSpPr>
          <p:spPr bwMode="auto">
            <a:xfrm>
              <a:off x="3072" y="1344"/>
              <a:ext cx="0" cy="576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1" name="Line 61"/>
            <p:cNvSpPr>
              <a:spLocks noChangeShapeType="1"/>
            </p:cNvSpPr>
            <p:nvPr/>
          </p:nvSpPr>
          <p:spPr bwMode="auto">
            <a:xfrm>
              <a:off x="3840" y="1296"/>
              <a:ext cx="0" cy="648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3" name="Line 63"/>
            <p:cNvSpPr>
              <a:spLocks noChangeShapeType="1"/>
            </p:cNvSpPr>
            <p:nvPr/>
          </p:nvSpPr>
          <p:spPr bwMode="auto">
            <a:xfrm flipH="1" flipV="1">
              <a:off x="4752" y="1296"/>
              <a:ext cx="0" cy="624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9" name="AutoShape 69"/>
            <p:cNvSpPr>
              <a:spLocks noChangeArrowheads="1"/>
            </p:cNvSpPr>
            <p:nvPr/>
          </p:nvSpPr>
          <p:spPr bwMode="auto">
            <a:xfrm>
              <a:off x="2256" y="3623"/>
              <a:ext cx="362" cy="169"/>
            </a:xfrm>
            <a:prstGeom prst="leftRightArrow">
              <a:avLst>
                <a:gd name="adj1" fmla="val 50000"/>
                <a:gd name="adj2" fmla="val 42840"/>
              </a:avLst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0" name="Line 70"/>
            <p:cNvSpPr>
              <a:spLocks noChangeShapeType="1"/>
            </p:cNvSpPr>
            <p:nvPr/>
          </p:nvSpPr>
          <p:spPr bwMode="auto">
            <a:xfrm>
              <a:off x="3024" y="3264"/>
              <a:ext cx="0" cy="240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1" name="Line 71"/>
            <p:cNvSpPr>
              <a:spLocks noChangeShapeType="1"/>
            </p:cNvSpPr>
            <p:nvPr/>
          </p:nvSpPr>
          <p:spPr bwMode="auto">
            <a:xfrm>
              <a:off x="3792" y="3264"/>
              <a:ext cx="6" cy="240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2" name="Line 72"/>
            <p:cNvSpPr>
              <a:spLocks noChangeShapeType="1"/>
            </p:cNvSpPr>
            <p:nvPr/>
          </p:nvSpPr>
          <p:spPr bwMode="auto">
            <a:xfrm>
              <a:off x="4675" y="3287"/>
              <a:ext cx="0" cy="217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5184" y="187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grpSp>
          <p:nvGrpSpPr>
            <p:cNvPr id="358475" name="Group 75"/>
            <p:cNvGrpSpPr>
              <a:grpSpLocks/>
            </p:cNvGrpSpPr>
            <p:nvPr/>
          </p:nvGrpSpPr>
          <p:grpSpPr bwMode="auto">
            <a:xfrm>
              <a:off x="288" y="887"/>
              <a:ext cx="793" cy="2952"/>
              <a:chOff x="-84" y="876"/>
              <a:chExt cx="768" cy="2952"/>
            </a:xfrm>
          </p:grpSpPr>
          <p:sp>
            <p:nvSpPr>
              <p:cNvPr id="358476" name="Text Box 76"/>
              <p:cNvSpPr txBox="1">
                <a:spLocks noChangeArrowheads="1"/>
              </p:cNvSpPr>
              <p:nvPr/>
            </p:nvSpPr>
            <p:spPr bwMode="auto">
              <a:xfrm>
                <a:off x="0" y="876"/>
                <a:ext cx="6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  <a:ea typeface="宋体" pitchFamily="2" charset="-122"/>
                  </a:rPr>
                  <a:t>7</a:t>
                </a: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~D</a:t>
                </a:r>
                <a:r>
                  <a:rPr lang="en-US" altLang="zh-CN" sz="2400" baseline="-2500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58477" name="Text Box 77"/>
              <p:cNvSpPr txBox="1">
                <a:spLocks noChangeArrowheads="1"/>
              </p:cNvSpPr>
              <p:nvPr/>
            </p:nvSpPr>
            <p:spPr bwMode="auto">
              <a:xfrm>
                <a:off x="-60" y="2220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grpSp>
            <p:nvGrpSpPr>
              <p:cNvPr id="358478" name="Group 78"/>
              <p:cNvGrpSpPr>
                <a:grpSpLocks/>
              </p:cNvGrpSpPr>
              <p:nvPr/>
            </p:nvGrpSpPr>
            <p:grpSpPr bwMode="auto">
              <a:xfrm>
                <a:off x="-60" y="1620"/>
                <a:ext cx="564" cy="288"/>
                <a:chOff x="-60" y="1620"/>
                <a:chExt cx="564" cy="288"/>
              </a:xfrm>
            </p:grpSpPr>
            <p:sp>
              <p:nvSpPr>
                <p:cNvPr id="35847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-60" y="1620"/>
                  <a:ext cx="56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35848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60" y="1656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481" name="Group 81"/>
              <p:cNvGrpSpPr>
                <a:grpSpLocks/>
              </p:cNvGrpSpPr>
              <p:nvPr/>
            </p:nvGrpSpPr>
            <p:grpSpPr bwMode="auto">
              <a:xfrm>
                <a:off x="-84" y="1884"/>
                <a:ext cx="564" cy="288"/>
                <a:chOff x="-84" y="1884"/>
                <a:chExt cx="564" cy="288"/>
              </a:xfrm>
            </p:grpSpPr>
            <p:sp>
              <p:nvSpPr>
                <p:cNvPr id="35848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-84" y="1884"/>
                  <a:ext cx="56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35848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8" y="1932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484" name="Group 84"/>
              <p:cNvGrpSpPr>
                <a:grpSpLocks/>
              </p:cNvGrpSpPr>
              <p:nvPr/>
            </p:nvGrpSpPr>
            <p:grpSpPr bwMode="auto">
              <a:xfrm>
                <a:off x="-72" y="2484"/>
                <a:ext cx="564" cy="288"/>
                <a:chOff x="-72" y="2484"/>
                <a:chExt cx="564" cy="288"/>
              </a:xfrm>
            </p:grpSpPr>
            <p:sp>
              <p:nvSpPr>
                <p:cNvPr id="35848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-72" y="2484"/>
                  <a:ext cx="56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358486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8" y="2532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487" name="Group 87"/>
              <p:cNvGrpSpPr>
                <a:grpSpLocks/>
              </p:cNvGrpSpPr>
              <p:nvPr/>
            </p:nvGrpSpPr>
            <p:grpSpPr bwMode="auto">
              <a:xfrm>
                <a:off x="-48" y="3540"/>
                <a:ext cx="564" cy="288"/>
                <a:chOff x="-48" y="3540"/>
                <a:chExt cx="564" cy="288"/>
              </a:xfrm>
            </p:grpSpPr>
            <p:sp>
              <p:nvSpPr>
                <p:cNvPr id="35848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72" y="3588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8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-48" y="3540"/>
                  <a:ext cx="56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itchFamily="18" charset="0"/>
                      <a:ea typeface="宋体" pitchFamily="2" charset="-122"/>
                    </a:rPr>
                    <a:t>SP</a:t>
                  </a:r>
                </a:p>
              </p:txBody>
            </p:sp>
          </p:grpSp>
          <p:sp>
            <p:nvSpPr>
              <p:cNvPr id="358490" name="Text Box 90"/>
              <p:cNvSpPr txBox="1">
                <a:spLocks noChangeArrowheads="1"/>
              </p:cNvSpPr>
              <p:nvPr/>
            </p:nvSpPr>
            <p:spPr bwMode="auto">
              <a:xfrm>
                <a:off x="-60" y="2724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CAS</a:t>
                </a:r>
                <a:r>
                  <a:rPr lang="en-US" altLang="zh-CN" sz="2400" baseline="-2500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58491" name="Text Box 91"/>
              <p:cNvSpPr txBox="1">
                <a:spLocks noChangeArrowheads="1"/>
              </p:cNvSpPr>
              <p:nvPr/>
            </p:nvSpPr>
            <p:spPr bwMode="auto">
              <a:xfrm>
                <a:off x="-72" y="2904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CAS</a:t>
                </a:r>
                <a:r>
                  <a:rPr lang="en-US" altLang="zh-CN" sz="2400" baseline="-2500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58492" name="Text Box 92"/>
              <p:cNvSpPr txBox="1">
                <a:spLocks noChangeArrowheads="1"/>
              </p:cNvSpPr>
              <p:nvPr/>
            </p:nvSpPr>
            <p:spPr bwMode="auto">
              <a:xfrm>
                <a:off x="-60" y="3096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CAS</a:t>
                </a:r>
                <a:r>
                  <a:rPr lang="en-US" altLang="zh-CN" sz="2400" baseline="-2500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</p:grpSp>
        <p:sp>
          <p:nvSpPr>
            <p:cNvPr id="358435" name="Rectangle 35"/>
            <p:cNvSpPr>
              <a:spLocks noChangeArrowheads="1"/>
            </p:cNvSpPr>
            <p:nvPr/>
          </p:nvSpPr>
          <p:spPr bwMode="auto">
            <a:xfrm>
              <a:off x="2064" y="576"/>
              <a:ext cx="177" cy="3384"/>
            </a:xfrm>
            <a:prstGeom prst="rect">
              <a:avLst/>
            </a:prstGeom>
            <a:solidFill>
              <a:srgbClr val="CCFFFF"/>
            </a:solidFill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2640" y="3504"/>
              <a:ext cx="2448" cy="675"/>
            </a:xfrm>
            <a:prstGeom prst="rect">
              <a:avLst/>
            </a:prstGeom>
            <a:noFill/>
            <a:ln w="28575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中断屏蔽寄存器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（</a:t>
              </a: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IMR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）</a:t>
              </a:r>
            </a:p>
          </p:txBody>
        </p:sp>
        <p:sp>
          <p:nvSpPr>
            <p:cNvPr id="358447" name="Rectangle 47"/>
            <p:cNvSpPr>
              <a:spLocks noChangeArrowheads="1"/>
            </p:cNvSpPr>
            <p:nvPr/>
          </p:nvSpPr>
          <p:spPr bwMode="auto">
            <a:xfrm>
              <a:off x="2688" y="1920"/>
              <a:ext cx="573" cy="1355"/>
            </a:xfrm>
            <a:prstGeom prst="rect">
              <a:avLst/>
            </a:prstGeom>
            <a:noFill/>
            <a:ln w="3810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0" name="Rectangle 50"/>
            <p:cNvSpPr>
              <a:spLocks noChangeArrowheads="1"/>
            </p:cNvSpPr>
            <p:nvPr/>
          </p:nvSpPr>
          <p:spPr bwMode="auto">
            <a:xfrm>
              <a:off x="3528" y="1920"/>
              <a:ext cx="573" cy="1355"/>
            </a:xfrm>
            <a:prstGeom prst="rect">
              <a:avLst/>
            </a:prstGeom>
            <a:noFill/>
            <a:ln w="3810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3" name="Rectangle 53"/>
            <p:cNvSpPr>
              <a:spLocks noChangeArrowheads="1"/>
            </p:cNvSpPr>
            <p:nvPr/>
          </p:nvSpPr>
          <p:spPr bwMode="auto">
            <a:xfrm>
              <a:off x="4368" y="1920"/>
              <a:ext cx="574" cy="1367"/>
            </a:xfrm>
            <a:prstGeom prst="rect">
              <a:avLst/>
            </a:prstGeom>
            <a:noFill/>
            <a:ln w="38100" cap="sq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3" name="Line 93"/>
            <p:cNvSpPr>
              <a:spLocks noChangeShapeType="1"/>
            </p:cNvSpPr>
            <p:nvPr/>
          </p:nvSpPr>
          <p:spPr bwMode="auto">
            <a:xfrm flipH="1" flipV="1">
              <a:off x="4944" y="2016"/>
              <a:ext cx="288" cy="0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4" name="Line 94"/>
            <p:cNvSpPr>
              <a:spLocks noChangeShapeType="1"/>
            </p:cNvSpPr>
            <p:nvPr/>
          </p:nvSpPr>
          <p:spPr bwMode="auto">
            <a:xfrm flipH="1" flipV="1">
              <a:off x="4944" y="2208"/>
              <a:ext cx="288" cy="0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5" name="Line 95"/>
            <p:cNvSpPr>
              <a:spLocks noChangeShapeType="1"/>
            </p:cNvSpPr>
            <p:nvPr/>
          </p:nvSpPr>
          <p:spPr bwMode="auto">
            <a:xfrm flipH="1" flipV="1">
              <a:off x="4944" y="3120"/>
              <a:ext cx="288" cy="0"/>
            </a:xfrm>
            <a:prstGeom prst="line">
              <a:avLst/>
            </a:prstGeom>
            <a:noFill/>
            <a:ln w="38100" cap="sq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6" name="Text Box 96"/>
            <p:cNvSpPr txBox="1">
              <a:spLocks noChangeArrowheads="1"/>
            </p:cNvSpPr>
            <p:nvPr/>
          </p:nvSpPr>
          <p:spPr bwMode="auto">
            <a:xfrm>
              <a:off x="5184" y="297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58497" name="Text Box 97"/>
            <p:cNvSpPr txBox="1">
              <a:spLocks noChangeArrowheads="1"/>
            </p:cNvSpPr>
            <p:nvPr/>
          </p:nvSpPr>
          <p:spPr bwMode="auto">
            <a:xfrm>
              <a:off x="5184" y="206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58498" name="Line 98"/>
            <p:cNvSpPr>
              <a:spLocks noChangeShapeType="1"/>
            </p:cNvSpPr>
            <p:nvPr/>
          </p:nvSpPr>
          <p:spPr bwMode="auto">
            <a:xfrm>
              <a:off x="5088" y="2352"/>
              <a:ext cx="0" cy="576"/>
            </a:xfrm>
            <a:prstGeom prst="line">
              <a:avLst/>
            </a:prstGeom>
            <a:noFill/>
            <a:ln w="76200" cap="rnd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9" name="Line 99"/>
            <p:cNvSpPr>
              <a:spLocks noChangeShapeType="1"/>
            </p:cNvSpPr>
            <p:nvPr/>
          </p:nvSpPr>
          <p:spPr bwMode="auto">
            <a:xfrm>
              <a:off x="5424" y="2352"/>
              <a:ext cx="0" cy="576"/>
            </a:xfrm>
            <a:prstGeom prst="line">
              <a:avLst/>
            </a:prstGeom>
            <a:noFill/>
            <a:ln w="762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0" name="Line 100"/>
            <p:cNvSpPr>
              <a:spLocks noChangeShapeType="1"/>
            </p:cNvSpPr>
            <p:nvPr/>
          </p:nvSpPr>
          <p:spPr bwMode="auto">
            <a:xfrm flipH="1" flipV="1">
              <a:off x="4512" y="672"/>
              <a:ext cx="0" cy="288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3" name="Line 103"/>
            <p:cNvSpPr>
              <a:spLocks noChangeShapeType="1"/>
            </p:cNvSpPr>
            <p:nvPr/>
          </p:nvSpPr>
          <p:spPr bwMode="auto">
            <a:xfrm>
              <a:off x="3360" y="672"/>
              <a:ext cx="1" cy="228"/>
            </a:xfrm>
            <a:prstGeom prst="lin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4" name="Oval 104"/>
            <p:cNvSpPr>
              <a:spLocks noChangeArrowheads="1"/>
            </p:cNvSpPr>
            <p:nvPr/>
          </p:nvSpPr>
          <p:spPr bwMode="auto">
            <a:xfrm>
              <a:off x="3339" y="882"/>
              <a:ext cx="69" cy="72"/>
            </a:xfrm>
            <a:prstGeom prst="ellipse">
              <a:avLst/>
            </a:prstGeom>
            <a:noFill/>
            <a:ln w="38100" cap="sq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5" name="Text Box 105"/>
            <p:cNvSpPr txBox="1">
              <a:spLocks noChangeArrowheads="1"/>
            </p:cNvSpPr>
            <p:nvPr/>
          </p:nvSpPr>
          <p:spPr bwMode="auto">
            <a:xfrm>
              <a:off x="2736" y="52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INTA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8506" name="Text Box 106"/>
            <p:cNvSpPr txBox="1">
              <a:spLocks noChangeArrowheads="1"/>
            </p:cNvSpPr>
            <p:nvPr/>
          </p:nvSpPr>
          <p:spPr bwMode="auto">
            <a:xfrm>
              <a:off x="3984" y="52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INT</a:t>
              </a:r>
              <a:endParaRPr lang="en-US" altLang="zh-CN" sz="2400" baseline="-25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8507" name="Line 107"/>
            <p:cNvSpPr>
              <a:spLocks noChangeShapeType="1"/>
            </p:cNvSpPr>
            <p:nvPr/>
          </p:nvSpPr>
          <p:spPr bwMode="auto">
            <a:xfrm flipH="1">
              <a:off x="2832" y="576"/>
              <a:ext cx="48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8" name="Rectangle 108"/>
            <p:cNvSpPr>
              <a:spLocks noChangeArrowheads="1"/>
            </p:cNvSpPr>
            <p:nvPr/>
          </p:nvSpPr>
          <p:spPr bwMode="auto">
            <a:xfrm>
              <a:off x="2151" y="1488"/>
              <a:ext cx="96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10" name="Text Box 110"/>
          <p:cNvSpPr txBox="1">
            <a:spLocks noChangeArrowheads="1"/>
          </p:cNvSpPr>
          <p:nvPr/>
        </p:nvSpPr>
        <p:spPr bwMode="auto">
          <a:xfrm>
            <a:off x="2286000" y="504825"/>
            <a:ext cx="4876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内部结构框图</a:t>
            </a:r>
          </a:p>
        </p:txBody>
      </p:sp>
      <p:sp>
        <p:nvSpPr>
          <p:cNvPr id="358511" name="Text Box 111"/>
          <p:cNvSpPr txBox="1">
            <a:spLocks noChangeArrowheads="1"/>
          </p:cNvSpPr>
          <p:nvPr/>
        </p:nvSpPr>
        <p:spPr bwMode="auto">
          <a:xfrm>
            <a:off x="381000" y="0"/>
            <a:ext cx="358140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二、内部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59511" name="Text Box 87"/>
          <p:cNvSpPr txBox="1">
            <a:spLocks noChangeArrowheads="1"/>
          </p:cNvSpPr>
          <p:nvPr/>
        </p:nvSpPr>
        <p:spPr bwMode="auto">
          <a:xfrm>
            <a:off x="381000" y="0"/>
            <a:ext cx="4038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二、内部结构</a:t>
            </a:r>
          </a:p>
        </p:txBody>
      </p:sp>
      <p:sp>
        <p:nvSpPr>
          <p:cNvPr id="359512" name="Text Box 88"/>
          <p:cNvSpPr txBox="1">
            <a:spLocks noChangeArrowheads="1"/>
          </p:cNvSpPr>
          <p:nvPr/>
        </p:nvSpPr>
        <p:spPr bwMode="auto">
          <a:xfrm>
            <a:off x="457200" y="4572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宋体" pitchFamily="2" charset="-122"/>
              </a:rPr>
              <a:t>1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</a:rPr>
              <a:t>、数据总线控制器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      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位双向三态缓冲器，通过它，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向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写入命令字、读取有关寄存器状态、提供中断类型码。</a:t>
            </a:r>
          </a:p>
        </p:txBody>
      </p:sp>
      <p:sp>
        <p:nvSpPr>
          <p:cNvPr id="359513" name="Text Box 89"/>
          <p:cNvSpPr txBox="1">
            <a:spLocks noChangeArrowheads="1"/>
          </p:cNvSpPr>
          <p:nvPr/>
        </p:nvSpPr>
        <p:spPr bwMode="auto">
          <a:xfrm>
            <a:off x="457200" y="17526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宋体" pitchFamily="2" charset="-122"/>
              </a:rPr>
              <a:t>2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</a:rPr>
              <a:t>、读写控制器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      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接受来自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的读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写命令，完成规定操作。控制相应寄存器的读出和写入操作。</a:t>
            </a:r>
            <a:endParaRPr lang="zh-CN" altLang="en-US" sz="2800">
              <a:solidFill>
                <a:schemeClr val="tx2"/>
              </a:solidFill>
              <a:ea typeface="华文楷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349250" y="3357563"/>
            <a:ext cx="868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3</a:t>
            </a:r>
            <a:r>
              <a:rPr lang="zh-CN" altLang="en-US" sz="2800">
                <a:solidFill>
                  <a:srgbClr val="990000"/>
                </a:solidFill>
              </a:rPr>
              <a:t>、级联缓冲</a:t>
            </a:r>
            <a:r>
              <a:rPr lang="en-US" altLang="zh-CN" sz="2800">
                <a:solidFill>
                  <a:srgbClr val="990000"/>
                </a:solidFill>
              </a:rPr>
              <a:t>/</a:t>
            </a:r>
            <a:r>
              <a:rPr lang="zh-CN" altLang="en-US" sz="2800">
                <a:solidFill>
                  <a:srgbClr val="990000"/>
                </a:solidFill>
              </a:rPr>
              <a:t>比较器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数据线与系统总线相连有两种方式：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			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缓冲方式、非缓冲方式 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（由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ICW</a:t>
            </a:r>
            <a:r>
              <a:rPr lang="en-US" altLang="zh-CN" sz="2800" baseline="-14000">
                <a:solidFill>
                  <a:schemeClr val="tx2"/>
                </a:solidFill>
                <a:ea typeface="华文楷体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设置）</a:t>
            </a: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250825" y="4868863"/>
            <a:ext cx="868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4</a:t>
            </a:r>
            <a:r>
              <a:rPr lang="zh-CN" altLang="en-US" sz="2800">
                <a:solidFill>
                  <a:srgbClr val="990000"/>
                </a:solidFill>
              </a:rPr>
              <a:t>、中断请求寄存器</a:t>
            </a:r>
            <a:r>
              <a:rPr lang="en-US" altLang="zh-CN" sz="2800">
                <a:solidFill>
                  <a:srgbClr val="990000"/>
                </a:solidFill>
              </a:rPr>
              <a:t>(IRR)</a:t>
            </a:r>
          </a:p>
          <a:p>
            <a:pPr>
              <a:buFontTx/>
              <a:buNone/>
            </a:pPr>
            <a:r>
              <a:rPr kumimoji="0" lang="zh-CN" altLang="en-GB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	保存从</a:t>
            </a:r>
            <a:r>
              <a:rPr kumimoji="0" lang="en-GB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IR0</a:t>
            </a:r>
            <a:r>
              <a:rPr kumimoji="0" lang="zh-CN" altLang="en-GB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～</a:t>
            </a:r>
            <a:r>
              <a:rPr kumimoji="0" lang="en-GB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IR7</a:t>
            </a:r>
            <a:r>
              <a:rPr kumimoji="0" lang="zh-CN" altLang="en-GB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来的中断请求信号，某位</a:t>
            </a:r>
            <a:r>
              <a:rPr kumimoji="0" lang="en-GB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=1</a:t>
            </a:r>
            <a:r>
              <a:rPr kumimoji="0" lang="zh-CN" altLang="en-GB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表示对应的</a:t>
            </a:r>
            <a:r>
              <a:rPr kumimoji="0" lang="en-GB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IR</a:t>
            </a:r>
            <a:r>
              <a:rPr kumimoji="0" lang="en-GB" altLang="zh-CN" sz="2800" i="1" baseline="-250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i </a:t>
            </a:r>
            <a:r>
              <a:rPr kumimoji="0" lang="zh-CN" altLang="en-GB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有中断请求</a:t>
            </a:r>
            <a:r>
              <a:rPr kumimoji="0" lang="zh-CN" altLang="en-US" sz="280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2" grpId="0" autoUpdateAnimBg="0"/>
      <p:bldP spid="359513" grpId="0" autoUpdateAnimBg="0"/>
      <p:bldP spid="359514" grpId="0" autoUpdateAnimBg="0"/>
      <p:bldP spid="3595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457200" y="-76200"/>
            <a:ext cx="335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二、内部结构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6868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5</a:t>
            </a:r>
            <a:r>
              <a:rPr lang="zh-CN" altLang="en-US" sz="2800">
                <a:solidFill>
                  <a:srgbClr val="990000"/>
                </a:solidFill>
              </a:rPr>
              <a:t>、中断屏蔽寄存器</a:t>
            </a:r>
            <a:r>
              <a:rPr lang="en-US" altLang="zh-CN" sz="2800">
                <a:solidFill>
                  <a:srgbClr val="990000"/>
                </a:solidFill>
              </a:rPr>
              <a:t>(IMR)</a:t>
            </a:r>
          </a:p>
          <a:p>
            <a:pPr>
              <a:buFontTx/>
              <a:buNone/>
            </a:pPr>
            <a:r>
              <a:rPr lang="en-US" altLang="zh-CN" sz="2800" b="0">
                <a:solidFill>
                  <a:srgbClr val="990000"/>
                </a:solidFill>
              </a:rPr>
              <a:t>     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通过软件设置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IMR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可对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个中断请求进行屏蔽。当此寄存器的某位被置“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1”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时，与之相对应的中断请求被屏蔽。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6</a:t>
            </a:r>
            <a:r>
              <a:rPr lang="zh-CN" altLang="en-US" sz="2800">
                <a:solidFill>
                  <a:srgbClr val="990000"/>
                </a:solidFill>
              </a:rPr>
              <a:t>、当前中断服务寄存器</a:t>
            </a:r>
            <a:r>
              <a:rPr lang="en-US" altLang="zh-CN" sz="2800">
                <a:solidFill>
                  <a:srgbClr val="990000"/>
                </a:solidFill>
              </a:rPr>
              <a:t>(ISR)</a:t>
            </a:r>
          </a:p>
          <a:p>
            <a:pPr>
              <a:buFontTx/>
              <a:buNone/>
            </a:pPr>
            <a:r>
              <a:rPr kumimoji="0" lang="zh-CN" altLang="en-GB" sz="2800">
                <a:solidFill>
                  <a:schemeClr val="tx2"/>
                </a:solidFill>
                <a:ea typeface="华文楷体" pitchFamily="2" charset="-122"/>
              </a:rPr>
              <a:t>	保存所有正在服务的中断源，某位</a:t>
            </a:r>
            <a:r>
              <a:rPr kumimoji="0" lang="en-GB" altLang="zh-CN" sz="2800">
                <a:solidFill>
                  <a:schemeClr val="tx2"/>
                </a:solidFill>
                <a:ea typeface="华文楷体" pitchFamily="2" charset="-122"/>
              </a:rPr>
              <a:t>=1</a:t>
            </a:r>
            <a:r>
              <a:rPr kumimoji="0" lang="zh-CN" altLang="en-GB" sz="2800">
                <a:solidFill>
                  <a:schemeClr val="tx2"/>
                </a:solidFill>
                <a:ea typeface="华文楷体" pitchFamily="2" charset="-122"/>
              </a:rPr>
              <a:t>表示对应的</a:t>
            </a:r>
            <a:r>
              <a:rPr kumimoji="0" lang="en-GB" altLang="zh-CN" sz="2800">
                <a:solidFill>
                  <a:schemeClr val="tx2"/>
                </a:solidFill>
                <a:ea typeface="华文楷体" pitchFamily="2" charset="-122"/>
              </a:rPr>
              <a:t>IR</a:t>
            </a:r>
            <a:r>
              <a:rPr kumimoji="0" lang="en-GB" altLang="zh-CN" sz="2800" baseline="-25000">
                <a:solidFill>
                  <a:schemeClr val="tx2"/>
                </a:solidFill>
                <a:ea typeface="华文楷体" pitchFamily="2" charset="-122"/>
              </a:rPr>
              <a:t>i</a:t>
            </a:r>
            <a:r>
              <a:rPr kumimoji="0" lang="zh-CN" altLang="en-GB" sz="2800">
                <a:solidFill>
                  <a:schemeClr val="tx2"/>
                </a:solidFill>
                <a:ea typeface="华文楷体" pitchFamily="2" charset="-122"/>
              </a:rPr>
              <a:t>中断正在被服务</a:t>
            </a:r>
            <a:r>
              <a:rPr kumimoji="0" lang="zh-CN" altLang="en-US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7</a:t>
            </a:r>
            <a:r>
              <a:rPr lang="zh-CN" altLang="en-US" sz="2800">
                <a:solidFill>
                  <a:srgbClr val="990000"/>
                </a:solidFill>
              </a:rPr>
              <a:t>、优先权裁决器</a:t>
            </a:r>
            <a:r>
              <a:rPr lang="en-US" altLang="zh-CN" sz="2800">
                <a:solidFill>
                  <a:srgbClr val="990000"/>
                </a:solidFill>
              </a:rPr>
              <a:t>(PR)</a:t>
            </a:r>
          </a:p>
          <a:p>
            <a:pPr>
              <a:buFontTx/>
              <a:buNone/>
            </a:pPr>
            <a:r>
              <a:rPr lang="en-US" altLang="zh-CN" sz="2800" b="0">
                <a:solidFill>
                  <a:srgbClr val="990000"/>
                </a:solidFill>
              </a:rPr>
              <a:t>     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当在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端有中断请求时，通过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IRR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送到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PR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PR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检查中断服务寄存器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(ISR)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的状态，判别有无优先权更高的中断正在接受服务，使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为高级中断服务。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8</a:t>
            </a:r>
            <a:r>
              <a:rPr lang="zh-CN" altLang="en-US" sz="2800">
                <a:solidFill>
                  <a:srgbClr val="990000"/>
                </a:solidFill>
              </a:rPr>
              <a:t>、中断控制逻辑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     中断控制逻辑按初始化设置的工作方式控制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的全部工作。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二、内部结构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8259A</a:t>
            </a:r>
            <a:r>
              <a:rPr kumimoji="0" lang="zh-CN" altLang="en-GB" sz="2800">
                <a:solidFill>
                  <a:srgbClr val="990000"/>
                </a:solidFill>
                <a:latin typeface="Tahoma" pitchFamily="34" charset="0"/>
              </a:rPr>
              <a:t>对中断请求的处理</a:t>
            </a:r>
            <a:r>
              <a:rPr lang="zh-CN" altLang="en-US" sz="2800">
                <a:solidFill>
                  <a:srgbClr val="990000"/>
                </a:solidFill>
              </a:rPr>
              <a:t>过程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：  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0" y="1081088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US" sz="2800">
                <a:solidFill>
                  <a:schemeClr val="tx2"/>
                </a:solidFill>
                <a:latin typeface="Tahoma" pitchFamily="34" charset="0"/>
              </a:rPr>
              <a:t>当某</a:t>
            </a:r>
            <a:r>
              <a:rPr kumimoji="0" lang="en-US" altLang="zh-CN" sz="2800">
                <a:solidFill>
                  <a:schemeClr val="tx2"/>
                </a:solidFill>
                <a:latin typeface="Arial" charset="0"/>
              </a:rPr>
              <a:t>IR</a:t>
            </a:r>
            <a:r>
              <a:rPr kumimoji="0" lang="en-US" altLang="zh-CN" sz="2800" baseline="-25000">
                <a:solidFill>
                  <a:schemeClr val="tx2"/>
                </a:solidFill>
                <a:latin typeface="Tahoma" pitchFamily="34" charset="0"/>
              </a:rPr>
              <a:t>i</a:t>
            </a:r>
            <a:r>
              <a:rPr kumimoji="0" lang="zh-CN" altLang="en-US" sz="2800">
                <a:solidFill>
                  <a:schemeClr val="tx2"/>
                </a:solidFill>
                <a:latin typeface="Tahoma" pitchFamily="34" charset="0"/>
              </a:rPr>
              <a:t>有效时，</a:t>
            </a:r>
            <a:r>
              <a:rPr kumimoji="0" lang="en-US" altLang="zh-CN" sz="2800">
                <a:solidFill>
                  <a:schemeClr val="tx2"/>
                </a:solidFill>
                <a:latin typeface="Arial" charset="0"/>
              </a:rPr>
              <a:t>IRR</a:t>
            </a:r>
            <a:r>
              <a:rPr kumimoji="0" lang="zh-CN" altLang="en-US" sz="2800">
                <a:solidFill>
                  <a:schemeClr val="tx2"/>
                </a:solidFill>
                <a:latin typeface="Tahoma" pitchFamily="34" charset="0"/>
              </a:rPr>
              <a:t>相应位置</a:t>
            </a:r>
            <a:r>
              <a:rPr kumimoji="0" lang="en-US" altLang="zh-CN" sz="280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0" y="1679575"/>
            <a:ext cx="91440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US" sz="2800">
                <a:solidFill>
                  <a:schemeClr val="tx2"/>
                </a:solidFill>
                <a:latin typeface="Tahoma" pitchFamily="34" charset="0"/>
              </a:rPr>
              <a:t>若该</a:t>
            </a:r>
            <a:r>
              <a:rPr kumimoji="0" lang="en-US" altLang="zh-CN" sz="2800">
                <a:solidFill>
                  <a:schemeClr val="tx2"/>
                </a:solidFill>
                <a:latin typeface="Arial" charset="0"/>
              </a:rPr>
              <a:t>IR</a:t>
            </a:r>
            <a:r>
              <a:rPr kumimoji="0" lang="en-US" altLang="zh-CN" sz="2800" baseline="-25000">
                <a:solidFill>
                  <a:schemeClr val="tx2"/>
                </a:solidFill>
                <a:latin typeface="Tahoma" pitchFamily="34" charset="0"/>
              </a:rPr>
              <a:t>i</a:t>
            </a:r>
            <a:r>
              <a:rPr kumimoji="0" lang="zh-CN" altLang="en-US" sz="2800">
                <a:solidFill>
                  <a:schemeClr val="tx2"/>
                </a:solidFill>
                <a:latin typeface="Tahoma" pitchFamily="34" charset="0"/>
              </a:rPr>
              <a:t>未被屏蔽，则</a:t>
            </a: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向</a:t>
            </a:r>
            <a:r>
              <a:rPr kumimoji="0" lang="en-GB" altLang="zh-CN" sz="2800">
                <a:solidFill>
                  <a:schemeClr val="tx2"/>
                </a:solidFill>
                <a:latin typeface="Arial" charset="0"/>
              </a:rPr>
              <a:t>CPU</a:t>
            </a: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发出中断请求。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检测到第</a:t>
            </a:r>
            <a:r>
              <a:rPr kumimoji="0" lang="en-GB" altLang="zh-CN" sz="2800">
                <a:solidFill>
                  <a:schemeClr val="tx2"/>
                </a:solidFill>
                <a:latin typeface="Tahoma" pitchFamily="34" charset="0"/>
              </a:rPr>
              <a:t>1</a:t>
            </a: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个</a:t>
            </a:r>
            <a:r>
              <a:rPr kumimoji="0" lang="en-GB" altLang="zh-CN" sz="2800">
                <a:solidFill>
                  <a:schemeClr val="tx2"/>
                </a:solidFill>
                <a:latin typeface="Arial" charset="0"/>
              </a:rPr>
              <a:t>INTA</a:t>
            </a: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信号后，把最高优先级的</a:t>
            </a:r>
            <a:r>
              <a:rPr kumimoji="0" lang="en-US" altLang="zh-CN" sz="2800">
                <a:solidFill>
                  <a:schemeClr val="tx2"/>
                </a:solidFill>
                <a:latin typeface="Arial" charset="0"/>
              </a:rPr>
              <a:t>ISR</a:t>
            </a:r>
            <a:r>
              <a:rPr kumimoji="0" lang="en-US" altLang="zh-CN" sz="2800">
                <a:solidFill>
                  <a:schemeClr val="tx2"/>
                </a:solidFill>
              </a:rPr>
              <a:t>i</a:t>
            </a:r>
            <a:r>
              <a:rPr kumimoji="0"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置</a:t>
            </a:r>
            <a:r>
              <a:rPr kumimoji="0" lang="en-US" altLang="zh-CN" sz="2800">
                <a:solidFill>
                  <a:schemeClr val="tx2"/>
                </a:solidFill>
              </a:rPr>
              <a:t>1</a:t>
            </a:r>
            <a:r>
              <a:rPr kumimoji="0" lang="zh-CN" altLang="en-US" sz="2800">
                <a:solidFill>
                  <a:schemeClr val="tx2"/>
                </a:solidFill>
              </a:rPr>
              <a:t>，</a:t>
            </a:r>
            <a:r>
              <a:rPr kumimoji="0" lang="en-US" altLang="zh-CN" sz="2800">
                <a:solidFill>
                  <a:schemeClr val="tx2"/>
                </a:solidFill>
                <a:latin typeface="Arial" charset="0"/>
              </a:rPr>
              <a:t>IRR</a:t>
            </a:r>
            <a:r>
              <a:rPr kumimoji="0" lang="en-US" altLang="zh-CN" sz="2800">
                <a:solidFill>
                  <a:schemeClr val="tx2"/>
                </a:solidFill>
              </a:rPr>
              <a:t>i=0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检测到第</a:t>
            </a:r>
            <a:r>
              <a:rPr kumimoji="0" lang="en-GB" altLang="zh-CN" sz="2800">
                <a:solidFill>
                  <a:schemeClr val="tx2"/>
                </a:solidFill>
                <a:latin typeface="Tahoma" pitchFamily="34" charset="0"/>
              </a:rPr>
              <a:t>2</a:t>
            </a: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个</a:t>
            </a:r>
            <a:r>
              <a:rPr kumimoji="0" lang="en-GB" altLang="zh-CN" sz="2800">
                <a:solidFill>
                  <a:schemeClr val="tx2"/>
                </a:solidFill>
                <a:latin typeface="Arial" charset="0"/>
              </a:rPr>
              <a:t>INTA</a:t>
            </a:r>
            <a:r>
              <a:rPr kumimoji="0" lang="zh-CN" altLang="en-GB" sz="2800">
                <a:solidFill>
                  <a:schemeClr val="tx2"/>
                </a:solidFill>
                <a:latin typeface="Tahoma" pitchFamily="34" charset="0"/>
              </a:rPr>
              <a:t>信号后，</a:t>
            </a:r>
            <a:r>
              <a:rPr kumimoji="0" lang="zh-CN" altLang="en-US" sz="2800">
                <a:solidFill>
                  <a:schemeClr val="tx2"/>
                </a:solidFill>
              </a:rPr>
              <a:t>把最高优先级的中断类型码放到</a:t>
            </a:r>
            <a:r>
              <a:rPr kumimoji="0" lang="en-US" altLang="zh-CN" sz="2800">
                <a:solidFill>
                  <a:schemeClr val="tx2"/>
                </a:solidFill>
                <a:latin typeface="Arial" charset="0"/>
              </a:rPr>
              <a:t>DB</a:t>
            </a:r>
            <a:r>
              <a:rPr kumimoji="0" lang="zh-CN" altLang="en-US" sz="2800">
                <a:solidFill>
                  <a:schemeClr val="tx2"/>
                </a:solidFill>
              </a:rPr>
              <a:t>上传给</a:t>
            </a:r>
            <a:r>
              <a:rPr kumimoji="0" lang="en-US" altLang="zh-CN" sz="2800">
                <a:solidFill>
                  <a:schemeClr val="tx2"/>
                </a:solidFill>
              </a:rPr>
              <a:t>CPU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endParaRPr kumimoji="0" lang="en-US" altLang="zh-CN" sz="2800">
              <a:solidFill>
                <a:schemeClr val="tx2"/>
              </a:solidFill>
            </a:endParaRPr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>
            <a:off x="3059113" y="35004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>
            <a:off x="3059113" y="24209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1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1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utoUpdateAnimBg="0"/>
      <p:bldP spid="361478" grpId="0" autoUpdateAnimBg="0"/>
      <p:bldP spid="36148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的中断管理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方式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1</a:t>
            </a:r>
            <a:r>
              <a:rPr lang="zh-CN" altLang="en-US" sz="2800">
                <a:solidFill>
                  <a:srgbClr val="990000"/>
                </a:solidFill>
              </a:rPr>
              <a:t>、 </a:t>
            </a:r>
            <a:r>
              <a:rPr lang="en-US" altLang="zh-CN" sz="2800">
                <a:solidFill>
                  <a:srgbClr val="990000"/>
                </a:solidFill>
              </a:rPr>
              <a:t>8259A</a:t>
            </a:r>
            <a:r>
              <a:rPr lang="zh-CN" altLang="en-US" sz="2800">
                <a:solidFill>
                  <a:srgbClr val="990000"/>
                </a:solidFill>
              </a:rPr>
              <a:t>的编程结构（图</a:t>
            </a:r>
            <a:r>
              <a:rPr lang="en-US" altLang="zh-CN" sz="2800">
                <a:solidFill>
                  <a:srgbClr val="990000"/>
                </a:solidFill>
              </a:rPr>
              <a:t>7-12</a:t>
            </a:r>
            <a:r>
              <a:rPr lang="zh-CN" altLang="en-US" sz="2800">
                <a:solidFill>
                  <a:srgbClr val="990000"/>
                </a:solidFill>
              </a:rPr>
              <a:t>）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   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457200" y="1268413"/>
            <a:ext cx="86868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200">
                <a:solidFill>
                  <a:schemeClr val="tx2"/>
                </a:solidFill>
                <a:ea typeface="华文楷体" pitchFamily="2" charset="-122"/>
              </a:rPr>
              <a:t>8259A </a:t>
            </a:r>
            <a:r>
              <a:rPr lang="zh-CN" altLang="en-US" sz="3200">
                <a:solidFill>
                  <a:schemeClr val="tx2"/>
                </a:solidFill>
                <a:ea typeface="华文楷体" pitchFamily="2" charset="-122"/>
              </a:rPr>
              <a:t>的编程是通过写入中断管理方式，即初始化命令字和操作命令字。初始化命令字写入寄存器</a:t>
            </a:r>
            <a:r>
              <a:rPr lang="en-US" altLang="zh-CN" sz="3200">
                <a:solidFill>
                  <a:schemeClr val="tx2"/>
                </a:solidFill>
                <a:ea typeface="华文楷体" pitchFamily="2" charset="-122"/>
              </a:rPr>
              <a:t>ICW1~ICW4</a:t>
            </a:r>
            <a:r>
              <a:rPr lang="zh-CN" altLang="en-US" sz="3200">
                <a:solidFill>
                  <a:schemeClr val="tx2"/>
                </a:solidFill>
                <a:ea typeface="华文楷体" pitchFamily="2" charset="-122"/>
              </a:rPr>
              <a:t>，操作命令字写入</a:t>
            </a:r>
            <a:r>
              <a:rPr lang="en-US" altLang="zh-CN" sz="3200">
                <a:solidFill>
                  <a:schemeClr val="tx2"/>
                </a:solidFill>
                <a:ea typeface="华文楷体" pitchFamily="2" charset="-122"/>
              </a:rPr>
              <a:t>OCW1~OCW3.</a:t>
            </a:r>
          </a:p>
          <a:p>
            <a:pPr>
              <a:buFontTx/>
              <a:buNone/>
            </a:pPr>
            <a:r>
              <a:rPr lang="zh-CN" altLang="en-US" sz="3200">
                <a:solidFill>
                  <a:schemeClr val="tx2"/>
                </a:solidFill>
                <a:ea typeface="华文楷体" pitchFamily="2" charset="-122"/>
              </a:rPr>
              <a:t>初始化命令字一经设定，在系统工作过程中不允许改变；操作命令字可以由应用程序修改。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94" name="Rectangle 46"/>
          <p:cNvSpPr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23950" indent="-457200">
              <a:buFontTx/>
              <a:buNone/>
            </a:pPr>
            <a:r>
              <a:rPr kumimoji="0" lang="zh-CN" altLang="en-US" sz="2800">
                <a:solidFill>
                  <a:srgbClr val="006600"/>
                </a:solidFill>
              </a:rPr>
              <a:t>中断源</a:t>
            </a:r>
          </a:p>
          <a:p>
            <a:pPr marL="1123950" indent="-457200"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</a:rPr>
              <a:t>引起</a:t>
            </a:r>
            <a:r>
              <a:rPr kumimoji="0" lang="en-US" altLang="zh-CN" sz="2800">
                <a:solidFill>
                  <a:schemeClr val="tx2"/>
                </a:solidFill>
              </a:rPr>
              <a:t>CPU</a:t>
            </a:r>
            <a:r>
              <a:rPr kumimoji="0" lang="zh-CN" altLang="en-US" sz="2800">
                <a:solidFill>
                  <a:schemeClr val="tx2"/>
                </a:solidFill>
              </a:rPr>
              <a:t>中断的事件</a:t>
            </a:r>
            <a:r>
              <a:rPr kumimoji="0" lang="en-US" altLang="zh-CN" sz="2800">
                <a:solidFill>
                  <a:schemeClr val="tx2"/>
                </a:solidFill>
                <a:latin typeface="Times New Roman"/>
              </a:rPr>
              <a:t>——</a:t>
            </a:r>
            <a:r>
              <a:rPr kumimoji="0" lang="zh-CN" altLang="en-US" sz="2800">
                <a:solidFill>
                  <a:schemeClr val="tx2"/>
                </a:solidFill>
              </a:rPr>
              <a:t>中断源。例如：</a:t>
            </a:r>
          </a:p>
          <a:p>
            <a:pPr lvl="1"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外设</a:t>
            </a:r>
            <a:r>
              <a:rPr kumimoji="0" lang="en-US" altLang="zh-CN" sz="2800">
                <a:solidFill>
                  <a:srgbClr val="0000FF"/>
                </a:solidFill>
                <a:latin typeface="Times New Roman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</a:rPr>
              <a:t>请求输入输出数据，报告故障等</a:t>
            </a:r>
          </a:p>
          <a:p>
            <a:pPr lvl="1"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事件</a:t>
            </a:r>
            <a:r>
              <a:rPr kumimoji="0" lang="en-US" altLang="zh-CN" sz="2800">
                <a:solidFill>
                  <a:srgbClr val="0000FF"/>
                </a:solidFill>
                <a:latin typeface="Times New Roman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</a:rPr>
              <a:t>掉电、硬件故障、软件错误、非法操作、定时时间到等</a:t>
            </a:r>
          </a:p>
          <a:p>
            <a:pPr marL="1123950" indent="-457200"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</a:rPr>
              <a:t>中断源分为：外部中断、内部中断</a:t>
            </a:r>
          </a:p>
          <a:p>
            <a:pPr lvl="1"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内部中断：</a:t>
            </a:r>
            <a:r>
              <a:rPr kumimoji="0" lang="en-US" altLang="zh-CN" sz="2800">
                <a:solidFill>
                  <a:srgbClr val="0000FF"/>
                </a:solidFill>
              </a:rPr>
              <a:t>CPU</a:t>
            </a:r>
            <a:r>
              <a:rPr kumimoji="0" lang="zh-CN" altLang="en-US" sz="2800">
                <a:solidFill>
                  <a:srgbClr val="0000FF"/>
                </a:solidFill>
              </a:rPr>
              <a:t>内部执行程序时自身产生的中断</a:t>
            </a:r>
          </a:p>
          <a:p>
            <a:pPr lvl="1"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</a:rPr>
              <a:t>外部中断：</a:t>
            </a:r>
            <a:r>
              <a:rPr kumimoji="0" lang="en-US" altLang="zh-CN" sz="2800">
                <a:solidFill>
                  <a:srgbClr val="0000FF"/>
                </a:solidFill>
              </a:rPr>
              <a:t>CPU</a:t>
            </a:r>
            <a:r>
              <a:rPr kumimoji="0" lang="zh-CN" altLang="en-US" sz="2800">
                <a:solidFill>
                  <a:srgbClr val="0000FF"/>
                </a:solidFill>
              </a:rPr>
              <a:t>以外的设备、部件产生的中断</a:t>
            </a:r>
          </a:p>
          <a:p>
            <a:pPr marL="1123950" indent="-457200"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</a:rPr>
              <a:t> </a:t>
            </a:r>
            <a:r>
              <a:rPr kumimoji="0" lang="en-US" altLang="zh-CN" sz="2800">
                <a:solidFill>
                  <a:schemeClr val="tx2"/>
                </a:solidFill>
              </a:rPr>
              <a:t>8086/8088</a:t>
            </a:r>
            <a:r>
              <a:rPr kumimoji="0" lang="zh-CN" altLang="en-US" sz="2800">
                <a:solidFill>
                  <a:schemeClr val="tx2"/>
                </a:solidFill>
              </a:rPr>
              <a:t>的外部中断信号：</a:t>
            </a:r>
            <a:r>
              <a:rPr kumimoji="0" lang="en-US" altLang="zh-CN" sz="2800">
                <a:solidFill>
                  <a:schemeClr val="tx2"/>
                </a:solidFill>
              </a:rPr>
              <a:t>INTR</a:t>
            </a:r>
            <a:r>
              <a:rPr kumimoji="0" lang="zh-CN" altLang="en-US" sz="2800">
                <a:solidFill>
                  <a:schemeClr val="tx2"/>
                </a:solidFill>
              </a:rPr>
              <a:t>、</a:t>
            </a:r>
            <a:r>
              <a:rPr kumimoji="0" lang="en-US" altLang="zh-CN" sz="2800">
                <a:solidFill>
                  <a:schemeClr val="tx2"/>
                </a:solidFill>
              </a:rPr>
              <a:t>NMI</a:t>
            </a:r>
          </a:p>
          <a:p>
            <a:pPr lvl="1"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</a:rPr>
              <a:t>INTR</a:t>
            </a:r>
            <a:r>
              <a:rPr kumimoji="0" lang="en-US" altLang="zh-CN" sz="2800">
                <a:solidFill>
                  <a:srgbClr val="0000FF"/>
                </a:solidFill>
                <a:latin typeface="Times New Roman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</a:rPr>
              <a:t>可屏蔽中断请求，高电平有效，受</a:t>
            </a:r>
            <a:r>
              <a:rPr kumimoji="0" lang="en-US" altLang="zh-CN" sz="2800">
                <a:solidFill>
                  <a:srgbClr val="0000FF"/>
                </a:solidFill>
              </a:rPr>
              <a:t>IF</a:t>
            </a:r>
            <a:r>
              <a:rPr kumimoji="0" lang="zh-CN" altLang="en-US" sz="2800">
                <a:solidFill>
                  <a:srgbClr val="0000FF"/>
                </a:solidFill>
              </a:rPr>
              <a:t>标志的控制。</a:t>
            </a:r>
            <a:r>
              <a:rPr kumimoji="0" lang="en-US" altLang="zh-CN" sz="2800">
                <a:solidFill>
                  <a:srgbClr val="0000FF"/>
                </a:solidFill>
              </a:rPr>
              <a:t>IF=1</a:t>
            </a:r>
            <a:r>
              <a:rPr kumimoji="0" lang="zh-CN" altLang="en-US" sz="2800">
                <a:solidFill>
                  <a:srgbClr val="0000FF"/>
                </a:solidFill>
              </a:rPr>
              <a:t>时，执行完当前指令后</a:t>
            </a:r>
            <a:r>
              <a:rPr kumimoji="0" lang="en-US" altLang="zh-CN" sz="2800">
                <a:solidFill>
                  <a:srgbClr val="0000FF"/>
                </a:solidFill>
              </a:rPr>
              <a:t>CPU</a:t>
            </a:r>
            <a:r>
              <a:rPr kumimoji="0" lang="zh-CN" altLang="en-US" sz="2800">
                <a:solidFill>
                  <a:srgbClr val="0000FF"/>
                </a:solidFill>
              </a:rPr>
              <a:t>对它作出响应。     </a:t>
            </a:r>
          </a:p>
          <a:p>
            <a:pPr lvl="1"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</a:rPr>
              <a:t>NMI</a:t>
            </a:r>
            <a:r>
              <a:rPr kumimoji="0" lang="en-US" altLang="zh-CN" sz="2800">
                <a:solidFill>
                  <a:srgbClr val="0000FF"/>
                </a:solidFill>
                <a:latin typeface="Times New Roman"/>
              </a:rPr>
              <a:t>——</a:t>
            </a:r>
            <a:r>
              <a:rPr kumimoji="0" lang="zh-CN" altLang="en-US" sz="2800">
                <a:solidFill>
                  <a:srgbClr val="0000FF"/>
                </a:solidFill>
              </a:rPr>
              <a:t>非屏蔽中断请求，上升沿有效，任何时候</a:t>
            </a:r>
            <a:r>
              <a:rPr kumimoji="0" lang="en-US" altLang="zh-CN" sz="2800">
                <a:solidFill>
                  <a:srgbClr val="0000FF"/>
                </a:solidFill>
              </a:rPr>
              <a:t>CPU</a:t>
            </a:r>
            <a:r>
              <a:rPr kumimoji="0" lang="zh-CN" altLang="en-US" sz="2800">
                <a:solidFill>
                  <a:srgbClr val="0000FF"/>
                </a:solidFill>
              </a:rPr>
              <a:t>都要响应此中断请求信号。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</a:t>
            </a: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的中断管理</a:t>
            </a:r>
            <a:r>
              <a:rPr lang="zh-CN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方式</a:t>
            </a:r>
            <a:endParaRPr lang="en-US" altLang="zh-CN" sz="4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21892" name="Group 4"/>
          <p:cNvGrpSpPr>
            <a:grpSpLocks/>
          </p:cNvGrpSpPr>
          <p:nvPr/>
        </p:nvGrpSpPr>
        <p:grpSpPr bwMode="auto">
          <a:xfrm>
            <a:off x="596900" y="1816100"/>
            <a:ext cx="8763000" cy="4876800"/>
            <a:chOff x="240" y="1008"/>
            <a:chExt cx="5520" cy="3072"/>
          </a:xfrm>
        </p:grpSpPr>
        <p:sp>
          <p:nvSpPr>
            <p:cNvPr id="421893" name="AutoShape 5"/>
            <p:cNvSpPr>
              <a:spLocks/>
            </p:cNvSpPr>
            <p:nvPr/>
          </p:nvSpPr>
          <p:spPr bwMode="auto">
            <a:xfrm>
              <a:off x="3360" y="1104"/>
              <a:ext cx="144" cy="384"/>
            </a:xfrm>
            <a:prstGeom prst="leftBrace">
              <a:avLst>
                <a:gd name="adj1" fmla="val 22222"/>
                <a:gd name="adj2" fmla="val 48273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94" name="AutoShape 6"/>
            <p:cNvSpPr>
              <a:spLocks/>
            </p:cNvSpPr>
            <p:nvPr/>
          </p:nvSpPr>
          <p:spPr bwMode="auto">
            <a:xfrm>
              <a:off x="3360" y="1680"/>
              <a:ext cx="144" cy="384"/>
            </a:xfrm>
            <a:prstGeom prst="leftBrace">
              <a:avLst>
                <a:gd name="adj1" fmla="val 22222"/>
                <a:gd name="adj2" fmla="val 48273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95" name="AutoShape 7"/>
            <p:cNvSpPr>
              <a:spLocks/>
            </p:cNvSpPr>
            <p:nvPr/>
          </p:nvSpPr>
          <p:spPr bwMode="auto">
            <a:xfrm>
              <a:off x="3360" y="2352"/>
              <a:ext cx="144" cy="384"/>
            </a:xfrm>
            <a:prstGeom prst="leftBrace">
              <a:avLst>
                <a:gd name="adj1" fmla="val 22222"/>
                <a:gd name="adj2" fmla="val 48273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96" name="AutoShape 8"/>
            <p:cNvSpPr>
              <a:spLocks/>
            </p:cNvSpPr>
            <p:nvPr/>
          </p:nvSpPr>
          <p:spPr bwMode="auto">
            <a:xfrm>
              <a:off x="3408" y="3552"/>
              <a:ext cx="144" cy="384"/>
            </a:xfrm>
            <a:prstGeom prst="leftBrace">
              <a:avLst>
                <a:gd name="adj1" fmla="val 22222"/>
                <a:gd name="adj2" fmla="val 48273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97" name="AutoShape 9"/>
            <p:cNvSpPr>
              <a:spLocks/>
            </p:cNvSpPr>
            <p:nvPr/>
          </p:nvSpPr>
          <p:spPr bwMode="auto">
            <a:xfrm>
              <a:off x="1200" y="1344"/>
              <a:ext cx="192" cy="2352"/>
            </a:xfrm>
            <a:prstGeom prst="leftBrace">
              <a:avLst>
                <a:gd name="adj1" fmla="val 102083"/>
                <a:gd name="adj2" fmla="val 48273"/>
              </a:avLst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98" name="Text Box 10"/>
            <p:cNvSpPr txBox="1">
              <a:spLocks noChangeArrowheads="1"/>
            </p:cNvSpPr>
            <p:nvPr/>
          </p:nvSpPr>
          <p:spPr bwMode="auto">
            <a:xfrm>
              <a:off x="240" y="2208"/>
              <a:ext cx="960" cy="51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8259A</a:t>
              </a: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的工作方式</a:t>
              </a:r>
            </a:p>
          </p:txBody>
        </p:sp>
        <p:sp>
          <p:nvSpPr>
            <p:cNvPr id="421899" name="Text Box 11"/>
            <p:cNvSpPr txBox="1">
              <a:spLocks noChangeArrowheads="1"/>
            </p:cNvSpPr>
            <p:nvPr/>
          </p:nvSpPr>
          <p:spPr bwMode="auto">
            <a:xfrm>
              <a:off x="1632" y="1152"/>
              <a:ext cx="1728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按中断嵌套的方式</a:t>
              </a:r>
            </a:p>
          </p:txBody>
        </p:sp>
        <p:sp>
          <p:nvSpPr>
            <p:cNvPr id="421900" name="Text Box 12"/>
            <p:cNvSpPr txBox="1">
              <a:spLocks noChangeArrowheads="1"/>
            </p:cNvSpPr>
            <p:nvPr/>
          </p:nvSpPr>
          <p:spPr bwMode="auto">
            <a:xfrm>
              <a:off x="3600" y="1008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普通全嵌套方式</a:t>
              </a:r>
            </a:p>
          </p:txBody>
        </p:sp>
        <p:sp>
          <p:nvSpPr>
            <p:cNvPr id="421901" name="Text Box 13"/>
            <p:cNvSpPr txBox="1">
              <a:spLocks noChangeArrowheads="1"/>
            </p:cNvSpPr>
            <p:nvPr/>
          </p:nvSpPr>
          <p:spPr bwMode="auto">
            <a:xfrm>
              <a:off x="3600" y="1296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特殊全嵌套方式</a:t>
              </a:r>
            </a:p>
          </p:txBody>
        </p:sp>
        <p:sp>
          <p:nvSpPr>
            <p:cNvPr id="421902" name="Text Box 14"/>
            <p:cNvSpPr txBox="1">
              <a:spLocks noChangeArrowheads="1"/>
            </p:cNvSpPr>
            <p:nvPr/>
          </p:nvSpPr>
          <p:spPr bwMode="auto">
            <a:xfrm>
              <a:off x="1440" y="1728"/>
              <a:ext cx="1920" cy="288"/>
            </a:xfrm>
            <a:prstGeom prst="rect">
              <a:avLst/>
            </a:prstGeom>
            <a:solidFill>
              <a:srgbClr val="00666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按中断优先级的设置</a:t>
              </a:r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3552" y="1632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tint val="3372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固定优先级方式</a:t>
              </a:r>
            </a:p>
          </p:txBody>
        </p:sp>
        <p:sp>
          <p:nvSpPr>
            <p:cNvPr id="421904" name="Text Box 16"/>
            <p:cNvSpPr txBox="1">
              <a:spLocks noChangeArrowheads="1"/>
            </p:cNvSpPr>
            <p:nvPr/>
          </p:nvSpPr>
          <p:spPr bwMode="auto">
            <a:xfrm>
              <a:off x="3552" y="1920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tint val="3372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循环优先级方式</a:t>
              </a:r>
            </a:p>
          </p:txBody>
        </p:sp>
        <p:sp>
          <p:nvSpPr>
            <p:cNvPr id="421905" name="Text Box 17"/>
            <p:cNvSpPr txBox="1">
              <a:spLocks noChangeArrowheads="1"/>
            </p:cNvSpPr>
            <p:nvPr/>
          </p:nvSpPr>
          <p:spPr bwMode="auto">
            <a:xfrm>
              <a:off x="1632" y="2400"/>
              <a:ext cx="1728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按中断结束的方式</a:t>
              </a:r>
            </a:p>
          </p:txBody>
        </p:sp>
        <p:sp>
          <p:nvSpPr>
            <p:cNvPr id="421906" name="Text Box 18"/>
            <p:cNvSpPr txBox="1">
              <a:spLocks noChangeArrowheads="1"/>
            </p:cNvSpPr>
            <p:nvPr/>
          </p:nvSpPr>
          <p:spPr bwMode="auto">
            <a:xfrm>
              <a:off x="3504" y="2256"/>
              <a:ext cx="2016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中断命令方式</a:t>
              </a:r>
            </a:p>
          </p:txBody>
        </p:sp>
        <p:sp>
          <p:nvSpPr>
            <p:cNvPr id="421907" name="Text Box 19"/>
            <p:cNvSpPr txBox="1">
              <a:spLocks noChangeArrowheads="1"/>
            </p:cNvSpPr>
            <p:nvPr/>
          </p:nvSpPr>
          <p:spPr bwMode="auto">
            <a:xfrm>
              <a:off x="3504" y="2544"/>
              <a:ext cx="2256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自动中断结束命令方式</a:t>
              </a:r>
            </a:p>
          </p:txBody>
        </p:sp>
        <p:sp>
          <p:nvSpPr>
            <p:cNvPr id="421908" name="Text Box 20"/>
            <p:cNvSpPr txBox="1">
              <a:spLocks noChangeArrowheads="1"/>
            </p:cNvSpPr>
            <p:nvPr/>
          </p:nvSpPr>
          <p:spPr bwMode="auto">
            <a:xfrm>
              <a:off x="3600" y="3504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缓冲方式</a:t>
              </a:r>
            </a:p>
          </p:txBody>
        </p:sp>
        <p:sp>
          <p:nvSpPr>
            <p:cNvPr id="421909" name="Text Box 21"/>
            <p:cNvSpPr txBox="1">
              <a:spLocks noChangeArrowheads="1"/>
            </p:cNvSpPr>
            <p:nvPr/>
          </p:nvSpPr>
          <p:spPr bwMode="auto">
            <a:xfrm>
              <a:off x="3600" y="3792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非缓冲方式</a:t>
              </a:r>
            </a:p>
          </p:txBody>
        </p:sp>
        <p:sp>
          <p:nvSpPr>
            <p:cNvPr id="421910" name="Text Box 22"/>
            <p:cNvSpPr txBox="1">
              <a:spLocks noChangeArrowheads="1"/>
            </p:cNvSpPr>
            <p:nvPr/>
          </p:nvSpPr>
          <p:spPr bwMode="auto">
            <a:xfrm>
              <a:off x="1344" y="3600"/>
              <a:ext cx="2064" cy="288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按</a:t>
              </a:r>
              <a:r>
                <a:rPr lang="en-US" altLang="zh-CN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8259</a:t>
              </a: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与总线连接方法</a:t>
              </a:r>
            </a:p>
          </p:txBody>
        </p:sp>
        <p:sp>
          <p:nvSpPr>
            <p:cNvPr id="421911" name="AutoShape 23"/>
            <p:cNvSpPr>
              <a:spLocks/>
            </p:cNvSpPr>
            <p:nvPr/>
          </p:nvSpPr>
          <p:spPr bwMode="auto">
            <a:xfrm>
              <a:off x="3408" y="2976"/>
              <a:ext cx="96" cy="384"/>
            </a:xfrm>
            <a:prstGeom prst="leftBrace">
              <a:avLst>
                <a:gd name="adj1" fmla="val 33333"/>
                <a:gd name="adj2" fmla="val 48273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2" name="Text Box 24"/>
            <p:cNvSpPr txBox="1">
              <a:spLocks noChangeArrowheads="1"/>
            </p:cNvSpPr>
            <p:nvPr/>
          </p:nvSpPr>
          <p:spPr bwMode="auto">
            <a:xfrm>
              <a:off x="1440" y="2976"/>
              <a:ext cx="1920" cy="288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shade val="9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按屏蔽中断源的方式</a:t>
              </a:r>
            </a:p>
          </p:txBody>
        </p:sp>
        <p:sp>
          <p:nvSpPr>
            <p:cNvPr id="421913" name="Text Box 25"/>
            <p:cNvSpPr txBox="1">
              <a:spLocks noChangeArrowheads="1"/>
            </p:cNvSpPr>
            <p:nvPr/>
          </p:nvSpPr>
          <p:spPr bwMode="auto">
            <a:xfrm>
              <a:off x="3552" y="2832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tint val="63922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普通屏蔽方式</a:t>
              </a:r>
            </a:p>
          </p:txBody>
        </p:sp>
        <p:sp>
          <p:nvSpPr>
            <p:cNvPr id="421914" name="Text Box 26"/>
            <p:cNvSpPr txBox="1">
              <a:spLocks noChangeArrowheads="1"/>
            </p:cNvSpPr>
            <p:nvPr/>
          </p:nvSpPr>
          <p:spPr bwMode="auto">
            <a:xfrm>
              <a:off x="3552" y="3168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tint val="63922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特殊屏蔽方式</a:t>
              </a:r>
            </a:p>
          </p:txBody>
        </p:sp>
      </p:grp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-252413" y="973138"/>
            <a:ext cx="36957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123950" indent="-457200"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2</a:t>
            </a:r>
            <a:r>
              <a:rPr lang="zh-CN" altLang="en-US" sz="2800">
                <a:solidFill>
                  <a:srgbClr val="990000"/>
                </a:solidFill>
              </a:rPr>
              <a:t>、 中断管理方式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64555" name="Group 11"/>
          <p:cNvGrpSpPr>
            <a:grpSpLocks/>
          </p:cNvGrpSpPr>
          <p:nvPr/>
        </p:nvGrpSpPr>
        <p:grpSpPr bwMode="auto">
          <a:xfrm>
            <a:off x="381000" y="0"/>
            <a:ext cx="5715000" cy="976313"/>
            <a:chOff x="240" y="0"/>
            <a:chExt cx="3600" cy="615"/>
          </a:xfrm>
        </p:grpSpPr>
        <p:sp>
          <p:nvSpPr>
            <p:cNvPr id="364547" name="Text Box 3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6454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2</a:t>
              </a:r>
              <a:r>
                <a:rPr lang="zh-CN" altLang="en-US" sz="2800">
                  <a:solidFill>
                    <a:srgbClr val="990000"/>
                  </a:solidFill>
                </a:rPr>
                <a:t>、 中断嵌套方式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 </a:t>
              </a:r>
            </a:p>
          </p:txBody>
        </p:sp>
      </p:grp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381000" y="914400"/>
            <a:ext cx="67833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普通全嵌套方式  （完全嵌套）     </a:t>
            </a:r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304800" y="3756025"/>
            <a:ext cx="3886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）特殊全嵌套方式        </a:t>
            </a:r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381000" y="1371600"/>
            <a:ext cx="8686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ea typeface="华文楷体" pitchFamily="2" charset="-122"/>
              </a:rPr>
              <a:t>最常用的一种方式，</a:t>
            </a:r>
            <a:r>
              <a:rPr lang="en-US" altLang="zh-CN" sz="2800">
                <a:ea typeface="华文楷体" pitchFamily="2" charset="-122"/>
              </a:rPr>
              <a:t>IR0~IR7</a:t>
            </a:r>
            <a:r>
              <a:rPr lang="zh-CN" altLang="en-US" sz="2800">
                <a:ea typeface="华文楷体" pitchFamily="2" charset="-122"/>
              </a:rPr>
              <a:t>，</a:t>
            </a:r>
            <a:r>
              <a:rPr lang="en-US" altLang="zh-CN" sz="2800">
                <a:ea typeface="华文楷体" pitchFamily="2" charset="-122"/>
              </a:rPr>
              <a:t>IR0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最高</a:t>
            </a:r>
            <a:r>
              <a:rPr lang="zh-CN" altLang="en-US" sz="2800">
                <a:ea typeface="华文楷体" pitchFamily="2" charset="-122"/>
              </a:rPr>
              <a:t>，</a:t>
            </a:r>
            <a:r>
              <a:rPr lang="en-US" altLang="zh-CN" sz="2800">
                <a:ea typeface="华文楷体" pitchFamily="2" charset="-122"/>
              </a:rPr>
              <a:t>IR7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最低</a:t>
            </a:r>
            <a:r>
              <a:rPr lang="zh-CN" altLang="en-US" sz="2800">
                <a:ea typeface="华文楷体" pitchFamily="2" charset="-122"/>
              </a:rPr>
              <a:t>。当一个中断被响应时，中断服务寄存器</a:t>
            </a:r>
            <a:r>
              <a:rPr lang="en-US" altLang="zh-CN" sz="2800">
                <a:ea typeface="华文楷体" pitchFamily="2" charset="-122"/>
              </a:rPr>
              <a:t>(ISR)</a:t>
            </a:r>
            <a:r>
              <a:rPr lang="zh-CN" altLang="en-US" sz="2800">
                <a:ea typeface="华文楷体" pitchFamily="2" charset="-122"/>
              </a:rPr>
              <a:t>中的对应数据位</a:t>
            </a:r>
            <a:r>
              <a:rPr lang="en-US" altLang="zh-CN" sz="2800">
                <a:ea typeface="华文楷体" pitchFamily="2" charset="-122"/>
              </a:rPr>
              <a:t>ISRi=1</a:t>
            </a:r>
            <a:r>
              <a:rPr lang="zh-CN" altLang="en-US" sz="2800">
                <a:ea typeface="华文楷体" pitchFamily="2" charset="-122"/>
              </a:rPr>
              <a:t>。中断服务结束之前，该位一直为“</a:t>
            </a:r>
            <a:r>
              <a:rPr lang="en-US" altLang="zh-CN" sz="2800">
                <a:ea typeface="华文楷体" pitchFamily="2" charset="-122"/>
              </a:rPr>
              <a:t>1”</a:t>
            </a:r>
            <a:r>
              <a:rPr lang="zh-CN" altLang="en-US" sz="2800">
                <a:ea typeface="华文楷体" pitchFamily="2" charset="-122"/>
              </a:rPr>
              <a:t>。 当有新的中断申请时，</a:t>
            </a:r>
            <a:r>
              <a:rPr lang="en-US" altLang="zh-CN" sz="2800">
                <a:ea typeface="华文楷体" pitchFamily="2" charset="-122"/>
              </a:rPr>
              <a:t>8259A</a:t>
            </a:r>
            <a:r>
              <a:rPr lang="zh-CN" altLang="en-US" sz="2800">
                <a:ea typeface="华文楷体" pitchFamily="2" charset="-122"/>
              </a:rPr>
              <a:t>将其与新来的中断 进行优先级比较</a:t>
            </a:r>
            <a:r>
              <a:rPr lang="en-US" altLang="zh-CN" sz="2800">
                <a:ea typeface="华文楷体" pitchFamily="2" charset="-122"/>
              </a:rPr>
              <a:t>, </a:t>
            </a:r>
            <a:r>
              <a:rPr lang="zh-CN" altLang="en-US" sz="2800">
                <a:ea typeface="华文楷体" pitchFamily="2" charset="-122"/>
              </a:rPr>
              <a:t>决定是否响应新的申请。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381000" y="4365625"/>
            <a:ext cx="8686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ea typeface="华文楷体" pitchFamily="2" charset="-122"/>
              </a:rPr>
              <a:t>一般用在级联方式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，使用于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主片。处理某一级中断时，如果有同级中断请求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同一个从片来的中断申请对主芯片讲，是同级中断请求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)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，则给予响应。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1" grpId="0" autoUpdateAnimBg="0"/>
      <p:bldP spid="364552" grpId="0" autoUpdateAnimBg="0"/>
      <p:bldP spid="364553" grpId="0" autoUpdateAnimBg="0"/>
      <p:bldP spid="3645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66603" name="Group 11"/>
          <p:cNvGrpSpPr>
            <a:grpSpLocks/>
          </p:cNvGrpSpPr>
          <p:nvPr/>
        </p:nvGrpSpPr>
        <p:grpSpPr bwMode="auto">
          <a:xfrm>
            <a:off x="381000" y="90488"/>
            <a:ext cx="5715000" cy="976312"/>
            <a:chOff x="240" y="0"/>
            <a:chExt cx="3600" cy="615"/>
          </a:xfrm>
        </p:grpSpPr>
        <p:sp>
          <p:nvSpPr>
            <p:cNvPr id="366595" name="Text Box 3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6659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2</a:t>
              </a:r>
              <a:r>
                <a:rPr lang="zh-CN" altLang="en-US" sz="2800">
                  <a:solidFill>
                    <a:srgbClr val="990000"/>
                  </a:solidFill>
                </a:rPr>
                <a:t>、 优先级设置方式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 </a:t>
              </a:r>
            </a:p>
          </p:txBody>
        </p:sp>
      </p:grp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304800" y="1114425"/>
            <a:ext cx="6019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ea typeface="华文楷体" pitchFamily="2" charset="-122"/>
              </a:rPr>
              <a:t>(3) </a:t>
            </a:r>
            <a:r>
              <a:rPr lang="zh-CN" altLang="en-US" sz="28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优先级自动循环方式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76200" y="3248025"/>
            <a:ext cx="6248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华文楷体" pitchFamily="2" charset="-122"/>
              </a:rPr>
              <a:t>（</a:t>
            </a:r>
            <a:r>
              <a:rPr lang="en-US" altLang="zh-CN" sz="2800">
                <a:solidFill>
                  <a:srgbClr val="FF3300"/>
                </a:solidFill>
                <a:ea typeface="华文楷体" pitchFamily="2" charset="-122"/>
              </a:rPr>
              <a:t>4</a:t>
            </a:r>
            <a:r>
              <a:rPr lang="zh-CN" altLang="en-US" sz="2800">
                <a:solidFill>
                  <a:srgbClr val="FF3300"/>
                </a:solidFill>
                <a:ea typeface="华文楷体" pitchFamily="2" charset="-122"/>
              </a:rPr>
              <a:t>）</a:t>
            </a:r>
            <a:r>
              <a:rPr lang="zh-CN" altLang="en-US" sz="28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优先级</a:t>
            </a:r>
            <a:r>
              <a:rPr lang="zh-CN" altLang="en-US" sz="2800">
                <a:solidFill>
                  <a:srgbClr val="FF3300"/>
                </a:solidFill>
                <a:ea typeface="华文楷体" pitchFamily="2" charset="-122"/>
              </a:rPr>
              <a:t>特殊</a:t>
            </a:r>
            <a:r>
              <a:rPr lang="zh-CN" altLang="en-US" sz="28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循环方式</a:t>
            </a:r>
            <a:endParaRPr lang="zh-CN" altLang="en-US" sz="2800">
              <a:solidFill>
                <a:srgbClr val="FF3300"/>
              </a:solidFill>
              <a:ea typeface="华文楷体" pitchFamily="2" charset="-122"/>
            </a:endParaRP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381000" y="1676400"/>
            <a:ext cx="8686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各中断源的优先级循环变化。初始，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IR0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最低，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IR7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最高。当任何一级中断处理结束后，它的优先级变得最低，它的下一级中断的优先级变为高。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457200" y="385445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初始时最低优先级由编程确定，其它与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优先级自动循环方式相同。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7" grpId="0" autoUpdateAnimBg="0"/>
      <p:bldP spid="366598" grpId="0" autoUpdateAnimBg="0"/>
      <p:bldP spid="366599" grpId="0" autoUpdateAnimBg="0"/>
      <p:bldP spid="36660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的中断管理方式</a:t>
            </a:r>
            <a:b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457200" y="2819400"/>
            <a:ext cx="8686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中断服务程序向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发送结束命令，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自动清除中断服务寄存器的优先级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最高的非零位（在普通全嵌套方式下该位对应于正在被服务的中断）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。适用于普通全嵌套。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588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3</a:t>
            </a:r>
            <a:r>
              <a:rPr lang="zh-CN" altLang="en-US" sz="2800">
                <a:solidFill>
                  <a:srgbClr val="990000"/>
                </a:solidFill>
              </a:rPr>
              <a:t>、 中断结束方式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 （清除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ISRi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的方式）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即什么时候使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ISR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中对应位置“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0”  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228600" y="2286000"/>
            <a:ext cx="7943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）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普通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中断结束方式（普通</a:t>
            </a:r>
            <a:r>
              <a:rPr lang="en-US" altLang="zh-CN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结束方式）</a:t>
            </a:r>
            <a:endParaRPr lang="zh-CN" altLang="en-US" sz="2800">
              <a:solidFill>
                <a:srgbClr val="0000FF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2" grpId="0" autoUpdateAnimBg="0"/>
      <p:bldP spid="40653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68313" y="981075"/>
            <a:ext cx="7991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(2)   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特殊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中断结束方式（特殊</a:t>
            </a:r>
            <a:r>
              <a:rPr lang="en-US" altLang="zh-CN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结束方式）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457200" y="1457325"/>
            <a:ext cx="8686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在特殊全嵌套工作方式时，虽然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接收到了中断结束命令，但无法确认当前在服务的中断，需使用特殊中断结束方式，即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给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发送特殊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结束命令字中同时包含了要清除的中断级别。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457200" y="4119563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系统一进入中断过程，即第二个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INTA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送到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8259A, ISn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自动清零（好像中断已经结束，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ICW4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设置）。</a:t>
            </a:r>
          </a:p>
        </p:txBody>
      </p:sp>
      <p:grpSp>
        <p:nvGrpSpPr>
          <p:cNvPr id="367629" name="Group 13"/>
          <p:cNvGrpSpPr>
            <a:grpSpLocks/>
          </p:cNvGrpSpPr>
          <p:nvPr/>
        </p:nvGrpSpPr>
        <p:grpSpPr bwMode="auto">
          <a:xfrm>
            <a:off x="381000" y="0"/>
            <a:ext cx="6477000" cy="976313"/>
            <a:chOff x="240" y="0"/>
            <a:chExt cx="4080" cy="615"/>
          </a:xfrm>
        </p:grpSpPr>
        <p:sp>
          <p:nvSpPr>
            <p:cNvPr id="367620" name="Text Box 4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67627" name="Text Box 11"/>
            <p:cNvSpPr txBox="1">
              <a:spLocks noChangeArrowheads="1"/>
            </p:cNvSpPr>
            <p:nvPr/>
          </p:nvSpPr>
          <p:spPr bwMode="auto">
            <a:xfrm>
              <a:off x="336" y="288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3</a:t>
              </a:r>
              <a:r>
                <a:rPr lang="zh-CN" altLang="en-US" sz="2800">
                  <a:solidFill>
                    <a:srgbClr val="990000"/>
                  </a:solidFill>
                </a:rPr>
                <a:t>、 中断结束方式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（清除</a:t>
              </a:r>
              <a:r>
                <a:rPr lang="en-US" altLang="zh-CN" sz="2800">
                  <a:solidFill>
                    <a:schemeClr val="tx2"/>
                  </a:solidFill>
                  <a:ea typeface="华文楷体" pitchFamily="2" charset="-122"/>
                </a:rPr>
                <a:t>ISRi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的方式）  </a:t>
              </a:r>
            </a:p>
          </p:txBody>
        </p:sp>
      </p:grp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304800" y="3429000"/>
            <a:ext cx="85883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）</a:t>
            </a:r>
            <a:r>
              <a:rPr lang="zh-CN" altLang="en-US" sz="28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自动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中断结束方式（</a:t>
            </a:r>
            <a:r>
              <a:rPr lang="en-US" altLang="zh-CN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AEOI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结束方式）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250825" y="5195888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此种方式下特别要注意防止重复嵌套。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 autoUpdateAnimBg="0"/>
      <p:bldP spid="367624" grpId="0" autoUpdateAnimBg="0"/>
      <p:bldP spid="367626" grpId="0" autoUpdateAnimBg="0"/>
      <p:bldP spid="367628" grpId="0" autoUpdateAnimBg="0"/>
      <p:bldP spid="36763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457200" y="962025"/>
            <a:ext cx="6019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(1)  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普通屏蔽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方式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457200" y="1457325"/>
            <a:ext cx="8686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接入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的每一个中断请求输入都可以通过对应屏蔽位的设置被屏蔽，从而使该中断请求不能从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送往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内部有一个中断屏蔽寄存器，通过设置命令字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OCW1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即可完成此功能。</a:t>
            </a:r>
          </a:p>
        </p:txBody>
      </p:sp>
      <p:grpSp>
        <p:nvGrpSpPr>
          <p:cNvPr id="368646" name="Group 6"/>
          <p:cNvGrpSpPr>
            <a:grpSpLocks/>
          </p:cNvGrpSpPr>
          <p:nvPr/>
        </p:nvGrpSpPr>
        <p:grpSpPr bwMode="auto">
          <a:xfrm>
            <a:off x="381000" y="0"/>
            <a:ext cx="6477000" cy="976313"/>
            <a:chOff x="240" y="0"/>
            <a:chExt cx="4080" cy="615"/>
          </a:xfrm>
        </p:grpSpPr>
        <p:sp>
          <p:nvSpPr>
            <p:cNvPr id="368647" name="Text Box 7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336" y="288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4</a:t>
              </a:r>
              <a:r>
                <a:rPr lang="zh-CN" altLang="en-US" sz="2800">
                  <a:solidFill>
                    <a:srgbClr val="990000"/>
                  </a:solidFill>
                </a:rPr>
                <a:t>、 中断源屏蔽方式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</a:t>
              </a:r>
            </a:p>
          </p:txBody>
        </p:sp>
      </p:grp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609600" y="3505200"/>
            <a:ext cx="8534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3575" indent="-663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注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:  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这种屏蔽总是暂时的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程序员可以通过重写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OCW1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改变设置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utoUpdateAnimBg="0"/>
      <p:bldP spid="368644" grpId="0" autoUpdateAnimBg="0"/>
      <p:bldP spid="36865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57200" y="1762125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16075" indent="-1616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使用场合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: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希望一个中断服务程序能动态改变系统的优先级结构。</a:t>
            </a:r>
          </a:p>
        </p:txBody>
      </p:sp>
      <p:grpSp>
        <p:nvGrpSpPr>
          <p:cNvPr id="385030" name="Group 6"/>
          <p:cNvGrpSpPr>
            <a:grpSpLocks/>
          </p:cNvGrpSpPr>
          <p:nvPr/>
        </p:nvGrpSpPr>
        <p:grpSpPr bwMode="auto">
          <a:xfrm>
            <a:off x="381000" y="90488"/>
            <a:ext cx="6477000" cy="976312"/>
            <a:chOff x="240" y="0"/>
            <a:chExt cx="4080" cy="615"/>
          </a:xfrm>
        </p:grpSpPr>
        <p:sp>
          <p:nvSpPr>
            <p:cNvPr id="385031" name="Text Box 7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85032" name="Text Box 8"/>
            <p:cNvSpPr txBox="1">
              <a:spLocks noChangeArrowheads="1"/>
            </p:cNvSpPr>
            <p:nvPr/>
          </p:nvSpPr>
          <p:spPr bwMode="auto">
            <a:xfrm>
              <a:off x="336" y="288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4</a:t>
              </a:r>
              <a:r>
                <a:rPr lang="zh-CN" altLang="en-US" sz="2800">
                  <a:solidFill>
                    <a:srgbClr val="990000"/>
                  </a:solidFill>
                </a:rPr>
                <a:t>、 中断源屏蔽方式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</a:t>
              </a:r>
            </a:p>
          </p:txBody>
        </p:sp>
      </p:grp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228600" y="1114425"/>
            <a:ext cx="6248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）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特殊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屏蔽</a:t>
            </a:r>
            <a:r>
              <a:rPr lang="zh-CN" altLang="en-US" sz="280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方式</a:t>
            </a: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457200" y="2828925"/>
            <a:ext cx="8686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方法：先在中断服务程序中用命令字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OCW3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设置特殊屏蔽方式，然后再用命令字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OCW1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将中断屏蔽寄存器中本级中断的对应位置“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1”, 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使本级中断受到屏蔽</a:t>
            </a:r>
            <a:r>
              <a:rPr lang="en-US" altLang="zh-CN" sz="2800">
                <a:solidFill>
                  <a:srgbClr val="7030A0"/>
                </a:solidFill>
                <a:ea typeface="华文楷体" pitchFamily="2" charset="-122"/>
              </a:rPr>
              <a:t>, </a:t>
            </a:r>
            <a:r>
              <a:rPr lang="zh-CN" altLang="en-US" sz="2800">
                <a:solidFill>
                  <a:srgbClr val="7030A0"/>
                </a:solidFill>
                <a:ea typeface="华文楷体" pitchFamily="2" charset="-122"/>
              </a:rPr>
              <a:t>从而开放较低级中断。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utoUpdateAnimBg="0"/>
      <p:bldP spid="385033" grpId="0" autoUpdateAnimBg="0"/>
      <p:bldP spid="38503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457200" y="809625"/>
            <a:ext cx="2590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(1)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缓冲方式：</a:t>
            </a:r>
            <a:endParaRPr lang="zh-CN" altLang="en-US" sz="280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在多片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级联组成的大系统中，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通过总线驱动器与系统总线相连，因此存在对总线驱动器的启动问题。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通过在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SP/EN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管脚输出一个低电平最为总线驱动器的启动信号。</a:t>
            </a:r>
          </a:p>
        </p:txBody>
      </p:sp>
      <p:grpSp>
        <p:nvGrpSpPr>
          <p:cNvPr id="370693" name="Group 5"/>
          <p:cNvGrpSpPr>
            <a:grpSpLocks/>
          </p:cNvGrpSpPr>
          <p:nvPr/>
        </p:nvGrpSpPr>
        <p:grpSpPr bwMode="auto">
          <a:xfrm>
            <a:off x="381000" y="0"/>
            <a:ext cx="6477000" cy="976313"/>
            <a:chOff x="240" y="0"/>
            <a:chExt cx="4080" cy="615"/>
          </a:xfrm>
        </p:grpSpPr>
        <p:sp>
          <p:nvSpPr>
            <p:cNvPr id="370694" name="Text Box 6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70695" name="Text Box 7"/>
            <p:cNvSpPr txBox="1">
              <a:spLocks noChangeArrowheads="1"/>
            </p:cNvSpPr>
            <p:nvPr/>
          </p:nvSpPr>
          <p:spPr bwMode="auto">
            <a:xfrm>
              <a:off x="336" y="288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5</a:t>
              </a:r>
              <a:r>
                <a:rPr lang="zh-CN" altLang="en-US" sz="2800">
                  <a:solidFill>
                    <a:srgbClr val="990000"/>
                  </a:solidFill>
                </a:rPr>
                <a:t>、 连接数据总线的方式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</a:t>
              </a:r>
            </a:p>
          </p:txBody>
        </p:sp>
      </p:grp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533400" y="3124200"/>
            <a:ext cx="3200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(2) 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非缓冲方式：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250825" y="3657600"/>
            <a:ext cx="8939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当</a:t>
            </a:r>
            <a:r>
              <a:rPr lang="en-US" altLang="zh-CN" sz="2800">
                <a:ea typeface="楷体_GB2312" pitchFamily="49" charset="-122"/>
              </a:rPr>
              <a:t>8259A</a:t>
            </a:r>
            <a:r>
              <a:rPr lang="zh-CN" altLang="en-US" sz="2800">
                <a:ea typeface="楷体_GB2312" pitchFamily="49" charset="-122"/>
              </a:rPr>
              <a:t>单片使用或少数</a:t>
            </a:r>
            <a:r>
              <a:rPr lang="en-US" altLang="zh-CN" sz="2800">
                <a:ea typeface="楷体_GB2312" pitchFamily="49" charset="-122"/>
              </a:rPr>
              <a:t>8259A</a:t>
            </a:r>
            <a:r>
              <a:rPr lang="zh-CN" altLang="en-US" sz="2800">
                <a:ea typeface="楷体_GB2312" pitchFamily="49" charset="-122"/>
              </a:rPr>
              <a:t>组成级联时，</a:t>
            </a:r>
            <a:r>
              <a:rPr lang="en-US" altLang="zh-CN" sz="2800">
                <a:ea typeface="楷体_GB2312" pitchFamily="49" charset="-122"/>
              </a:rPr>
              <a:t>8259A</a:t>
            </a:r>
            <a:r>
              <a:rPr lang="zh-CN" altLang="en-US" sz="2800">
                <a:ea typeface="楷体_GB2312" pitchFamily="49" charset="-122"/>
              </a:rPr>
              <a:t>可直接与系统数据总线相连，按非缓冲方式工作。</a:t>
            </a:r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533400" y="4648200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ea typeface="华文楷体" pitchFamily="2" charset="-122"/>
              </a:rPr>
              <a:t>单片： </a:t>
            </a:r>
            <a:r>
              <a:rPr lang="en-US" altLang="zh-CN" sz="2800">
                <a:ea typeface="华文楷体" pitchFamily="2" charset="-122"/>
              </a:rPr>
              <a:t>SP/EN</a:t>
            </a:r>
            <a:r>
              <a:rPr lang="zh-CN" altLang="en-US" sz="2800">
                <a:ea typeface="华文楷体" pitchFamily="2" charset="-122"/>
              </a:rPr>
              <a:t>接高电平；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ea typeface="华文楷体" pitchFamily="2" charset="-122"/>
              </a:rPr>
              <a:t>级联：</a:t>
            </a:r>
            <a:r>
              <a:rPr lang="zh-CN" altLang="en-US" sz="2800">
                <a:ea typeface="华文楷体" pitchFamily="2" charset="-122"/>
              </a:rPr>
              <a:t>主片</a:t>
            </a:r>
            <a:r>
              <a:rPr lang="en-US" altLang="zh-CN" sz="2800">
                <a:ea typeface="华文楷体" pitchFamily="2" charset="-122"/>
              </a:rPr>
              <a:t>SP/EN</a:t>
            </a:r>
            <a:r>
              <a:rPr lang="zh-CN" altLang="en-US" sz="2800">
                <a:ea typeface="华文楷体" pitchFamily="2" charset="-122"/>
              </a:rPr>
              <a:t>接高电平，从片</a:t>
            </a:r>
            <a:r>
              <a:rPr lang="en-US" altLang="zh-CN" sz="2800">
                <a:ea typeface="华文楷体" pitchFamily="2" charset="-122"/>
              </a:rPr>
              <a:t>SP/EN</a:t>
            </a:r>
            <a:r>
              <a:rPr lang="zh-CN" altLang="en-US" sz="2800">
                <a:ea typeface="华文楷体" pitchFamily="2" charset="-122"/>
              </a:rPr>
              <a:t>接低电平。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1763713" y="4724400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2339975" y="4724400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4932363" y="220503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2484438" y="5229225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>
            <a:off x="4427538" y="2205038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5" name="Line 17"/>
          <p:cNvSpPr>
            <a:spLocks noChangeShapeType="1"/>
          </p:cNvSpPr>
          <p:nvPr/>
        </p:nvSpPr>
        <p:spPr bwMode="auto">
          <a:xfrm>
            <a:off x="2987675" y="52292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6" name="Line 18"/>
          <p:cNvSpPr>
            <a:spLocks noChangeShapeType="1"/>
          </p:cNvSpPr>
          <p:nvPr/>
        </p:nvSpPr>
        <p:spPr bwMode="auto">
          <a:xfrm>
            <a:off x="5940425" y="52292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0707" name="Line 19"/>
          <p:cNvSpPr>
            <a:spLocks noChangeShapeType="1"/>
          </p:cNvSpPr>
          <p:nvPr/>
        </p:nvSpPr>
        <p:spPr bwMode="auto">
          <a:xfrm>
            <a:off x="6516688" y="5229225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/>
      <p:bldP spid="370692" grpId="0" autoUpdateAnimBg="0"/>
      <p:bldP spid="370696" grpId="0" autoUpdateAnimBg="0"/>
      <p:bldP spid="370697" grpId="0" autoUpdateAnimBg="0"/>
      <p:bldP spid="37069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457200" y="809625"/>
            <a:ext cx="3898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(1)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边沿触发方式：</a:t>
            </a:r>
            <a:endParaRPr lang="zh-CN" altLang="en-US" sz="280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457200" y="1325563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将输入端的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上升沿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作为中断请求信号。</a:t>
            </a:r>
          </a:p>
        </p:txBody>
      </p:sp>
      <p:grpSp>
        <p:nvGrpSpPr>
          <p:cNvPr id="395269" name="Group 5"/>
          <p:cNvGrpSpPr>
            <a:grpSpLocks/>
          </p:cNvGrpSpPr>
          <p:nvPr/>
        </p:nvGrpSpPr>
        <p:grpSpPr bwMode="auto">
          <a:xfrm>
            <a:off x="381000" y="0"/>
            <a:ext cx="6477000" cy="976313"/>
            <a:chOff x="240" y="0"/>
            <a:chExt cx="4080" cy="615"/>
          </a:xfrm>
        </p:grpSpPr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395271" name="Text Box 7"/>
            <p:cNvSpPr txBox="1">
              <a:spLocks noChangeArrowheads="1"/>
            </p:cNvSpPr>
            <p:nvPr/>
          </p:nvSpPr>
          <p:spPr bwMode="auto">
            <a:xfrm>
              <a:off x="336" y="288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6</a:t>
              </a:r>
              <a:r>
                <a:rPr lang="zh-CN" altLang="en-US" sz="2800">
                  <a:solidFill>
                    <a:srgbClr val="990000"/>
                  </a:solidFill>
                </a:rPr>
                <a:t>、 中断请求引入方式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</a:t>
              </a:r>
            </a:p>
          </p:txBody>
        </p:sp>
      </p:grp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323850" y="1773238"/>
            <a:ext cx="46815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(2)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电平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触发方式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：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395288" y="2420938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将输入端的</a:t>
            </a:r>
            <a:r>
              <a:rPr lang="zh-CN" altLang="en-US" sz="28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高电平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作为中断请求信号。</a:t>
            </a:r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457200" y="29972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(3)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查询中断方式：</a:t>
            </a: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468313" y="3500438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	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外部设备向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发出的中断请求信号，可以是边沿触发，也可以是以电平作为中断请求信号。</a:t>
            </a:r>
          </a:p>
        </p:txBody>
      </p:sp>
      <p:sp>
        <p:nvSpPr>
          <p:cNvPr id="395276" name="Text Box 12"/>
          <p:cNvSpPr txBox="1">
            <a:spLocks noChangeArrowheads="1"/>
          </p:cNvSpPr>
          <p:nvPr/>
        </p:nvSpPr>
        <p:spPr bwMode="auto">
          <a:xfrm>
            <a:off x="539750" y="4508500"/>
            <a:ext cx="84248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	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在有外部中断请求时，并不通过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输出端向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发出中断请求信号，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必须通过软件查询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是否用中断请求输入？如果有，是哪个输入端发出的？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autoUpdateAnimBg="0"/>
      <p:bldP spid="395268" grpId="0" autoUpdateAnimBg="0"/>
      <p:bldP spid="395272" grpId="0" autoUpdateAnimBg="0"/>
      <p:bldP spid="395273" grpId="0" autoUpdateAnimBg="0"/>
      <p:bldP spid="395274" grpId="0" autoUpdateAnimBg="0"/>
      <p:bldP spid="395275" grpId="0" autoUpdateAnimBg="0"/>
      <p:bldP spid="3952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457200" y="809625"/>
            <a:ext cx="3898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(1)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普通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循环：</a:t>
            </a:r>
            <a:endParaRPr lang="zh-CN" altLang="en-US" sz="280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0" y="1325563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任何一级中断被处理完时，将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ISR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中为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的最高优先级的中断清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，赋给它最低优先级，它的下一级为最高。</a:t>
            </a:r>
          </a:p>
        </p:txBody>
      </p:sp>
      <p:grpSp>
        <p:nvGrpSpPr>
          <p:cNvPr id="422919" name="Group 7"/>
          <p:cNvGrpSpPr>
            <a:grpSpLocks/>
          </p:cNvGrpSpPr>
          <p:nvPr/>
        </p:nvGrpSpPr>
        <p:grpSpPr bwMode="auto">
          <a:xfrm>
            <a:off x="381000" y="0"/>
            <a:ext cx="6477000" cy="976313"/>
            <a:chOff x="240" y="0"/>
            <a:chExt cx="4080" cy="615"/>
          </a:xfrm>
        </p:grpSpPr>
        <p:sp>
          <p:nvSpPr>
            <p:cNvPr id="422920" name="Text Box 8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的中断管理方式</a:t>
              </a:r>
            </a:p>
          </p:txBody>
        </p:sp>
        <p:sp>
          <p:nvSpPr>
            <p:cNvPr id="422921" name="Text Box 9"/>
            <p:cNvSpPr txBox="1">
              <a:spLocks noChangeArrowheads="1"/>
            </p:cNvSpPr>
            <p:nvPr/>
          </p:nvSpPr>
          <p:spPr bwMode="auto">
            <a:xfrm>
              <a:off x="336" y="288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6</a:t>
              </a:r>
              <a:r>
                <a:rPr lang="zh-CN" altLang="en-US" sz="2800">
                  <a:solidFill>
                    <a:srgbClr val="990000"/>
                  </a:solidFill>
                </a:rPr>
                <a:t>、 优先级的循环方式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  </a:t>
              </a:r>
            </a:p>
          </p:txBody>
        </p:sp>
      </p:grp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323850" y="2349500"/>
            <a:ext cx="46815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(2) 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特殊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循环方式：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395288" y="29972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在回送特殊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结束命令时指定最低优先级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457200" y="3573463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(3)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自动</a:t>
            </a:r>
            <a:r>
              <a:rPr lang="en-US" altLang="zh-CN" sz="2800">
                <a:solidFill>
                  <a:srgbClr val="0000FF"/>
                </a:solidFill>
                <a:ea typeface="华文楷体" pitchFamily="2" charset="-122"/>
              </a:rPr>
              <a:t>EOI</a:t>
            </a:r>
            <a:r>
              <a:rPr lang="zh-CN" altLang="en-US" sz="2800">
                <a:solidFill>
                  <a:srgbClr val="0000FF"/>
                </a:solidFill>
                <a:ea typeface="华文楷体" pitchFamily="2" charset="-122"/>
              </a:rPr>
              <a:t>循环方式：</a:t>
            </a:r>
          </a:p>
        </p:txBody>
      </p:sp>
      <p:sp>
        <p:nvSpPr>
          <p:cNvPr id="422925" name="Text Box 13"/>
          <p:cNvSpPr txBox="1">
            <a:spLocks noChangeArrowheads="1"/>
          </p:cNvSpPr>
          <p:nvPr/>
        </p:nvSpPr>
        <p:spPr bwMode="auto">
          <a:xfrm>
            <a:off x="468313" y="4076700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	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在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INTA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第二个信号的后沿自动将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ISR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的对应位清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，并立即改变优先级（与普通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EOI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循环相同）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utoUpdateAnimBg="0"/>
      <p:bldP spid="422918" grpId="0" autoUpdateAnimBg="0"/>
      <p:bldP spid="422922" grpId="0" autoUpdateAnimBg="0"/>
      <p:bldP spid="422923" grpId="0" autoUpdateAnimBg="0"/>
      <p:bldP spid="422924" grpId="0" autoUpdateAnimBg="0"/>
      <p:bldP spid="4229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05800" y="0"/>
            <a:ext cx="838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GB" sz="2000" b="1">
                <a:solidFill>
                  <a:srgbClr val="800000"/>
                </a:solidFill>
              </a:rPr>
              <a:t>概述</a:t>
            </a:r>
            <a:endParaRPr lang="zh-CN" altLang="en-US" sz="2000" b="1">
              <a:solidFill>
                <a:srgbClr val="800000"/>
              </a:solidFill>
            </a:endParaRPr>
          </a:p>
        </p:txBody>
      </p:sp>
      <p:sp>
        <p:nvSpPr>
          <p:cNvPr id="329886" name="Rectangle 158"/>
          <p:cNvSpPr>
            <a:spLocks noChangeArrowheads="1"/>
          </p:cNvSpPr>
          <p:nvPr/>
        </p:nvSpPr>
        <p:spPr bwMode="auto">
          <a:xfrm>
            <a:off x="0" y="620713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765175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8086/8088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中断系统具有强大的的功能，可以处理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256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种不同的中断类型，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256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种中断可划分为两大类：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外部中断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内部中断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29890" name="Text Box 162"/>
          <p:cNvSpPr txBox="1">
            <a:spLocks noChangeArrowheads="1"/>
          </p:cNvSpPr>
          <p:nvPr/>
        </p:nvSpPr>
        <p:spPr bwMode="auto">
          <a:xfrm>
            <a:off x="0" y="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7675" indent="-1717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733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63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543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44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702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59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16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73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452DF5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二、中断的</a:t>
            </a:r>
            <a:r>
              <a:rPr lang="zh-CN" altLang="en-US" sz="2800" dirty="0" smtClean="0">
                <a:solidFill>
                  <a:schemeClr val="accent2"/>
                </a:solidFill>
                <a:latin typeface="宋体" pitchFamily="2" charset="-122"/>
              </a:rPr>
              <a:t>分类</a:t>
            </a:r>
            <a:endParaRPr lang="zh-CN" altLang="en-US" sz="2800" dirty="0">
              <a:solidFill>
                <a:schemeClr val="accent2"/>
              </a:solidFill>
              <a:ea typeface="华文楷体" pitchFamily="2" charset="-122"/>
            </a:endParaRPr>
          </a:p>
        </p:txBody>
      </p:sp>
      <p:grpSp>
        <p:nvGrpSpPr>
          <p:cNvPr id="329901" name="Group 173"/>
          <p:cNvGrpSpPr>
            <a:grpSpLocks/>
          </p:cNvGrpSpPr>
          <p:nvPr/>
        </p:nvGrpSpPr>
        <p:grpSpPr bwMode="auto">
          <a:xfrm>
            <a:off x="1524000" y="2276475"/>
            <a:ext cx="6553200" cy="1066800"/>
            <a:chOff x="1632" y="3408"/>
            <a:chExt cx="4128" cy="672"/>
          </a:xfrm>
        </p:grpSpPr>
        <p:sp>
          <p:nvSpPr>
            <p:cNvPr id="329891" name="Rectangle 163"/>
            <p:cNvSpPr>
              <a:spLocks noChangeArrowheads="1"/>
            </p:cNvSpPr>
            <p:nvPr/>
          </p:nvSpPr>
          <p:spPr bwMode="auto">
            <a:xfrm>
              <a:off x="1632" y="3552"/>
              <a:ext cx="14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990000"/>
                  </a:solidFill>
                  <a:latin typeface="宋体" pitchFamily="2" charset="-122"/>
                  <a:ea typeface="宋体" pitchFamily="2" charset="-122"/>
                </a:rPr>
                <a:t>外部中断：</a:t>
              </a:r>
              <a:endParaRPr lang="zh-CN" altLang="en-US"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29892" name="Rectangle 164"/>
            <p:cNvSpPr>
              <a:spLocks noChangeArrowheads="1"/>
            </p:cNvSpPr>
            <p:nvPr/>
          </p:nvSpPr>
          <p:spPr bwMode="auto">
            <a:xfrm>
              <a:off x="2880" y="3408"/>
              <a:ext cx="24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可屏蔽中断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(NMI</a:t>
              </a:r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管脚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329893" name="Rectangle 165"/>
            <p:cNvSpPr>
              <a:spLocks noChangeArrowheads="1"/>
            </p:cNvSpPr>
            <p:nvPr/>
          </p:nvSpPr>
          <p:spPr bwMode="auto">
            <a:xfrm>
              <a:off x="2880" y="3744"/>
              <a:ext cx="28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不可屏蔽中断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(INTR</a:t>
              </a:r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管脚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329894" name="AutoShape 166"/>
            <p:cNvSpPr>
              <a:spLocks/>
            </p:cNvSpPr>
            <p:nvPr/>
          </p:nvSpPr>
          <p:spPr bwMode="auto">
            <a:xfrm>
              <a:off x="2736" y="3456"/>
              <a:ext cx="159" cy="576"/>
            </a:xfrm>
            <a:prstGeom prst="leftBrace">
              <a:avLst>
                <a:gd name="adj1" fmla="val 30189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9903" name="Rectangle 175"/>
          <p:cNvSpPr>
            <a:spLocks noChangeArrowheads="1"/>
          </p:cNvSpPr>
          <p:nvPr/>
        </p:nvSpPr>
        <p:spPr bwMode="auto">
          <a:xfrm>
            <a:off x="254000" y="4046538"/>
            <a:ext cx="39004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内部中断</a:t>
            </a:r>
            <a:r>
              <a:rPr lang="en-US" altLang="zh-CN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软件中断</a:t>
            </a:r>
            <a:r>
              <a:rPr lang="en-US" altLang="zh-CN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80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9904" name="Rectangle 176"/>
          <p:cNvSpPr>
            <a:spLocks noChangeArrowheads="1"/>
          </p:cNvSpPr>
          <p:nvPr/>
        </p:nvSpPr>
        <p:spPr bwMode="auto">
          <a:xfrm>
            <a:off x="4211638" y="3429000"/>
            <a:ext cx="457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除法错误异常</a:t>
            </a:r>
          </a:p>
          <a:p>
            <a:pPr marL="190500" lvl="1"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单步调试中断</a:t>
            </a:r>
          </a:p>
          <a:p>
            <a:pPr marL="190500" lvl="1"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断点中断</a:t>
            </a:r>
          </a:p>
          <a:p>
            <a:pPr marL="190500" lvl="1"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软件中断（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329905" name="AutoShape 177"/>
          <p:cNvSpPr>
            <a:spLocks/>
          </p:cNvSpPr>
          <p:nvPr/>
        </p:nvSpPr>
        <p:spPr bwMode="auto">
          <a:xfrm>
            <a:off x="3851275" y="3508375"/>
            <a:ext cx="654050" cy="1600200"/>
          </a:xfrm>
          <a:prstGeom prst="leftBrace">
            <a:avLst>
              <a:gd name="adj1" fmla="val 20388"/>
              <a:gd name="adj2" fmla="val 50000"/>
            </a:avLst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86" grpId="0" autoUpdateAnimBg="0"/>
      <p:bldP spid="32989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533400" y="609600"/>
            <a:ext cx="838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/>
              <a:t>8259A</a:t>
            </a:r>
            <a:r>
              <a:rPr lang="zh-CN" altLang="en-US" sz="2800"/>
              <a:t>的工作状态和操作方式，由</a:t>
            </a:r>
            <a:r>
              <a:rPr lang="en-US" altLang="zh-CN" sz="2800"/>
              <a:t>CPU</a:t>
            </a:r>
            <a:r>
              <a:rPr lang="zh-CN" altLang="en-US" sz="2800"/>
              <a:t>的命令而定。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609600" y="18430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990000"/>
                </a:solidFill>
              </a:rPr>
              <a:t>命令有两类：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  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(P289)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304800" y="3276600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ICW1~ICW4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是在计算机系统启动时由初始化程序设置的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一旦确定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在系统工作过程中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一般不再改变。</a:t>
            </a:r>
          </a:p>
        </p:txBody>
      </p:sp>
      <p:grpSp>
        <p:nvGrpSpPr>
          <p:cNvPr id="371726" name="Group 14"/>
          <p:cNvGrpSpPr>
            <a:grpSpLocks/>
          </p:cNvGrpSpPr>
          <p:nvPr/>
        </p:nvGrpSpPr>
        <p:grpSpPr bwMode="auto">
          <a:xfrm>
            <a:off x="2743200" y="1295400"/>
            <a:ext cx="5486400" cy="1946275"/>
            <a:chOff x="1728" y="816"/>
            <a:chExt cx="3456" cy="1226"/>
          </a:xfrm>
        </p:grpSpPr>
        <p:sp>
          <p:nvSpPr>
            <p:cNvPr id="371720" name="Text Box 8"/>
            <p:cNvSpPr txBox="1">
              <a:spLocks noChangeArrowheads="1"/>
            </p:cNvSpPr>
            <p:nvPr/>
          </p:nvSpPr>
          <p:spPr bwMode="auto">
            <a:xfrm>
              <a:off x="1872" y="816"/>
              <a:ext cx="331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ea typeface="华文楷体" pitchFamily="2" charset="-122"/>
                </a:rPr>
                <a:t>初始化命令字</a:t>
              </a:r>
              <a:r>
                <a:rPr lang="zh-CN" altLang="en-US" sz="2800">
                  <a:solidFill>
                    <a:srgbClr val="006666"/>
                  </a:solidFill>
                  <a:ea typeface="华文楷体" pitchFamily="2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a typeface="华文楷体" pitchFamily="2" charset="-122"/>
                </a:rPr>
                <a:t>ICW1 ~ ICW4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华文楷体" pitchFamily="2" charset="-122"/>
                </a:rPr>
                <a:t>	</a:t>
              </a:r>
              <a:r>
                <a:rPr lang="en-US" altLang="zh-CN" sz="2800">
                  <a:solidFill>
                    <a:schemeClr val="tx2"/>
                  </a:solidFill>
                  <a:ea typeface="华文楷体" pitchFamily="2" charset="-122"/>
                </a:rPr>
                <a:t>(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设置工作方式</a:t>
              </a:r>
              <a:r>
                <a:rPr lang="en-US" altLang="zh-CN" sz="2800">
                  <a:solidFill>
                    <a:schemeClr val="tx2"/>
                  </a:solidFill>
                  <a:ea typeface="华文楷体" pitchFamily="2" charset="-122"/>
                </a:rPr>
                <a:t>)</a:t>
              </a:r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1872" y="1392"/>
              <a:ext cx="331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  <a:ea typeface="华文楷体" pitchFamily="2" charset="-122"/>
                </a:rPr>
                <a:t>操作命令字</a:t>
              </a:r>
              <a:r>
                <a:rPr lang="zh-CN" altLang="en-US" sz="2800">
                  <a:solidFill>
                    <a:srgbClr val="006666"/>
                  </a:solidFill>
                  <a:ea typeface="华文楷体" pitchFamily="2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a typeface="华文楷体" pitchFamily="2" charset="-122"/>
                </a:rPr>
                <a:t>OCW1 ~ OCW3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华文楷体" pitchFamily="2" charset="-122"/>
                </a:rPr>
                <a:t>	</a:t>
              </a:r>
              <a:r>
                <a:rPr lang="zh-CN" altLang="en-US" sz="2800">
                  <a:solidFill>
                    <a:schemeClr val="tx2"/>
                  </a:solidFill>
                  <a:ea typeface="华文楷体" pitchFamily="2" charset="-122"/>
                </a:rPr>
                <a:t>（控制操作用）</a:t>
              </a:r>
            </a:p>
          </p:txBody>
        </p:sp>
        <p:sp>
          <p:nvSpPr>
            <p:cNvPr id="371725" name="AutoShape 13"/>
            <p:cNvSpPr>
              <a:spLocks/>
            </p:cNvSpPr>
            <p:nvPr/>
          </p:nvSpPr>
          <p:spPr bwMode="auto">
            <a:xfrm>
              <a:off x="1728" y="96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228600" y="4773613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OCW1~OCW3 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是由应用程序设定的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用来对中断处理过程实现动态控制。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autoUpdateAnimBg="0"/>
      <p:bldP spid="371716" grpId="0" autoUpdateAnimBg="0"/>
      <p:bldP spid="371721" grpId="0" autoUpdateAnimBg="0"/>
      <p:bldP spid="37172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6923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1.  </a:t>
            </a:r>
            <a:r>
              <a:rPr lang="zh-CN" altLang="en-US" sz="2800">
                <a:solidFill>
                  <a:srgbClr val="990000"/>
                </a:solidFill>
              </a:rPr>
              <a:t>初始化命令字</a:t>
            </a: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ICW1~ICW4</a:t>
            </a:r>
            <a:r>
              <a:rPr lang="en-US" altLang="zh-CN" sz="32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6666"/>
                </a:solidFill>
              </a:rPr>
              <a:t>规则：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838200" y="1295400"/>
            <a:ext cx="830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ICW1~ICW4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是在初始化程序中设定的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一旦确定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在整个工作过程中保持不变。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838200" y="2320925"/>
            <a:ext cx="830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ICW1~ICW4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必须按顺序输入，但不是必须设置全部的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个。</a:t>
            </a:r>
          </a:p>
        </p:txBody>
      </p:sp>
      <p:sp>
        <p:nvSpPr>
          <p:cNvPr id="372749" name="Text Box 13"/>
          <p:cNvSpPr txBox="1">
            <a:spLocks noChangeArrowheads="1"/>
          </p:cNvSpPr>
          <p:nvPr/>
        </p:nvSpPr>
        <p:spPr bwMode="auto">
          <a:xfrm>
            <a:off x="838200" y="3308350"/>
            <a:ext cx="830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ICW1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的偶地址中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(A</a:t>
            </a:r>
            <a:r>
              <a:rPr lang="en-US" altLang="zh-CN" sz="2800" baseline="-14000">
                <a:solidFill>
                  <a:schemeClr val="tx2"/>
                </a:solidFill>
                <a:ea typeface="华文楷体" pitchFamily="2" charset="-122"/>
              </a:rPr>
              <a:t>0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=0)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</a:p>
        </p:txBody>
      </p:sp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838200" y="3946525"/>
            <a:ext cx="830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ICW2 ~ICW4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的奇地址中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(A</a:t>
            </a:r>
            <a:r>
              <a:rPr lang="en-US" altLang="zh-CN" sz="2800" baseline="-14000">
                <a:solidFill>
                  <a:schemeClr val="tx2"/>
                </a:solidFill>
                <a:ea typeface="华文楷体" pitchFamily="2" charset="-122"/>
              </a:rPr>
              <a:t>0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=1)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/>
      <p:bldP spid="372740" grpId="0" autoUpdateAnimBg="0"/>
      <p:bldP spid="372742" grpId="0" autoUpdateAnimBg="0"/>
      <p:bldP spid="372748" grpId="0" autoUpdateAnimBg="0"/>
      <p:bldP spid="372749" grpId="0" autoUpdateAnimBg="0"/>
      <p:bldP spid="37275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(1)   </a:t>
            </a:r>
            <a:r>
              <a:rPr lang="en-US" altLang="zh-CN" sz="2800">
                <a:solidFill>
                  <a:schemeClr val="accent2"/>
                </a:solidFill>
                <a:ea typeface="华文楷体" pitchFamily="2" charset="-122"/>
              </a:rPr>
              <a:t>ICW1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－芯片控制初始化</a:t>
            </a:r>
          </a:p>
        </p:txBody>
      </p:sp>
      <p:grpSp>
        <p:nvGrpSpPr>
          <p:cNvPr id="373795" name="Group 35"/>
          <p:cNvGrpSpPr>
            <a:grpSpLocks/>
          </p:cNvGrpSpPr>
          <p:nvPr/>
        </p:nvGrpSpPr>
        <p:grpSpPr bwMode="auto">
          <a:xfrm>
            <a:off x="381000" y="0"/>
            <a:ext cx="5715000" cy="942975"/>
            <a:chOff x="240" y="0"/>
            <a:chExt cx="3600" cy="594"/>
          </a:xfrm>
        </p:grpSpPr>
        <p:sp>
          <p:nvSpPr>
            <p:cNvPr id="373763" name="Text Box 3"/>
            <p:cNvSpPr txBox="1">
              <a:spLocks noChangeArrowheads="1"/>
            </p:cNvSpPr>
            <p:nvPr/>
          </p:nvSpPr>
          <p:spPr bwMode="auto">
            <a:xfrm>
              <a:off x="288" y="240"/>
              <a:ext cx="18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1.  </a:t>
              </a:r>
              <a:r>
                <a:rPr lang="zh-CN" altLang="en-US" sz="2800">
                  <a:solidFill>
                    <a:srgbClr val="990000"/>
                  </a:solidFill>
                </a:rPr>
                <a:t>初始化命令字 </a:t>
              </a:r>
            </a:p>
          </p:txBody>
        </p:sp>
        <p:sp>
          <p:nvSpPr>
            <p:cNvPr id="373765" name="Text Box 5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四、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的编程方法</a:t>
              </a:r>
            </a:p>
          </p:txBody>
        </p:sp>
      </p:grp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83058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D</a:t>
            </a:r>
            <a:r>
              <a:rPr lang="en-US" altLang="zh-CN" sz="2800" baseline="-25000">
                <a:solidFill>
                  <a:srgbClr val="990000"/>
                </a:solidFill>
                <a:ea typeface="华文楷体" pitchFamily="2" charset="-122"/>
              </a:rPr>
              <a:t>4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=1</a:t>
            </a:r>
            <a:r>
              <a:rPr lang="zh-CN" altLang="en-US" sz="2800">
                <a:ea typeface="华文楷体" pitchFamily="2" charset="-122"/>
              </a:rPr>
              <a:t>，特征位，表示该字为初始化命令</a:t>
            </a:r>
            <a:r>
              <a:rPr lang="en-US" altLang="zh-CN" sz="2800">
                <a:ea typeface="华文楷体" pitchFamily="2" charset="-122"/>
              </a:rPr>
              <a:t>ICW1</a:t>
            </a:r>
            <a:r>
              <a:rPr lang="zh-CN" altLang="en-US" sz="2800">
                <a:ea typeface="华文楷体" pitchFamily="2" charset="-122"/>
              </a:rPr>
              <a:t>。</a:t>
            </a:r>
            <a:endParaRPr lang="zh-CN" altLang="zh-CN" sz="2800">
              <a:ea typeface="华文楷体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D</a:t>
            </a:r>
            <a:r>
              <a:rPr lang="en-US" altLang="zh-CN" sz="2800" baseline="-25000">
                <a:solidFill>
                  <a:srgbClr val="990000"/>
                </a:solidFill>
                <a:ea typeface="华文楷体" pitchFamily="2" charset="-122"/>
              </a:rPr>
              <a:t>3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：</a:t>
            </a:r>
            <a:r>
              <a:rPr lang="en-US" altLang="zh-CN" sz="2800">
                <a:ea typeface="华文楷体" pitchFamily="2" charset="-122"/>
              </a:rPr>
              <a:t>LTIM </a:t>
            </a:r>
            <a:r>
              <a:rPr lang="zh-CN" altLang="en-US" sz="2800">
                <a:ea typeface="华文楷体" pitchFamily="2" charset="-122"/>
              </a:rPr>
              <a:t>，中断信号</a:t>
            </a:r>
            <a:r>
              <a:rPr lang="en-US" altLang="zh-CN" sz="2800">
                <a:ea typeface="华文楷体" pitchFamily="2" charset="-122"/>
              </a:rPr>
              <a:t>IR0~IR7</a:t>
            </a:r>
            <a:r>
              <a:rPr lang="zh-CN" altLang="en-US" sz="2800">
                <a:ea typeface="华文楷体" pitchFamily="2" charset="-122"/>
              </a:rPr>
              <a:t>的触发方式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ea typeface="华文楷体" pitchFamily="2" charset="-122"/>
              </a:rPr>
              <a:t>		</a:t>
            </a:r>
            <a:r>
              <a:rPr lang="en-US" altLang="zh-CN" sz="2800">
                <a:solidFill>
                  <a:srgbClr val="006666"/>
                </a:solidFill>
                <a:ea typeface="华文楷体" pitchFamily="2" charset="-122"/>
              </a:rPr>
              <a:t>0</a:t>
            </a:r>
            <a:r>
              <a:rPr lang="zh-CN" altLang="en-US" sz="2800">
                <a:solidFill>
                  <a:srgbClr val="006666"/>
                </a:solidFill>
                <a:ea typeface="华文楷体" pitchFamily="2" charset="-122"/>
              </a:rPr>
              <a:t>：上升沿	</a:t>
            </a:r>
            <a:r>
              <a:rPr lang="en-US" altLang="zh-CN" sz="2800">
                <a:solidFill>
                  <a:srgbClr val="006666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006666"/>
                </a:solidFill>
                <a:ea typeface="华文楷体" pitchFamily="2" charset="-122"/>
              </a:rPr>
              <a:t>：高电平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D</a:t>
            </a:r>
            <a:r>
              <a:rPr lang="en-US" altLang="zh-CN" sz="2800" baseline="-25000">
                <a:solidFill>
                  <a:srgbClr val="990000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：</a:t>
            </a:r>
            <a:r>
              <a:rPr lang="en-US" altLang="zh-CN" sz="2800">
                <a:ea typeface="华文楷体" pitchFamily="2" charset="-122"/>
              </a:rPr>
              <a:t>SGNL</a:t>
            </a:r>
            <a:r>
              <a:rPr lang="zh-CN" altLang="en-US" sz="2800">
                <a:ea typeface="华文楷体" pitchFamily="2" charset="-122"/>
              </a:rPr>
              <a:t>， 是否单片方式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ea typeface="华文楷体" pitchFamily="2" charset="-122"/>
              </a:rPr>
              <a:t>		</a:t>
            </a:r>
            <a:r>
              <a:rPr lang="en-US" altLang="zh-CN" sz="2800">
                <a:solidFill>
                  <a:srgbClr val="006666"/>
                </a:solidFill>
                <a:ea typeface="华文楷体" pitchFamily="2" charset="-122"/>
              </a:rPr>
              <a:t>0</a:t>
            </a:r>
            <a:r>
              <a:rPr lang="zh-CN" altLang="en-US" sz="2800">
                <a:solidFill>
                  <a:srgbClr val="006666"/>
                </a:solidFill>
                <a:ea typeface="华文楷体" pitchFamily="2" charset="-122"/>
              </a:rPr>
              <a:t>：多片级联	</a:t>
            </a:r>
            <a:r>
              <a:rPr lang="en-US" altLang="zh-CN" sz="2800">
                <a:solidFill>
                  <a:srgbClr val="006666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006666"/>
                </a:solidFill>
                <a:ea typeface="华文楷体" pitchFamily="2" charset="-122"/>
              </a:rPr>
              <a:t>：单片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D</a:t>
            </a:r>
            <a:r>
              <a:rPr lang="en-US" altLang="zh-CN" sz="2800" baseline="-25000">
                <a:solidFill>
                  <a:srgbClr val="990000"/>
                </a:solidFill>
                <a:ea typeface="华文楷体" pitchFamily="2" charset="-122"/>
              </a:rPr>
              <a:t>0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：</a:t>
            </a:r>
            <a:r>
              <a:rPr lang="en-US" altLang="zh-CN" sz="2800">
                <a:ea typeface="华文楷体" pitchFamily="2" charset="-122"/>
              </a:rPr>
              <a:t>IC</a:t>
            </a:r>
            <a:r>
              <a:rPr lang="en-US" altLang="zh-CN" sz="2800" baseline="-25000">
                <a:ea typeface="华文楷体" pitchFamily="2" charset="-122"/>
              </a:rPr>
              <a:t>4</a:t>
            </a:r>
            <a:r>
              <a:rPr lang="en-US" altLang="zh-CN" sz="2800">
                <a:ea typeface="华文楷体" pitchFamily="2" charset="-122"/>
              </a:rPr>
              <a:t> </a:t>
            </a:r>
            <a:r>
              <a:rPr lang="zh-CN" altLang="en-US" sz="2800">
                <a:ea typeface="华文楷体" pitchFamily="2" charset="-122"/>
              </a:rPr>
              <a:t>，是否需要设置 </a:t>
            </a:r>
            <a:r>
              <a:rPr lang="en-US" altLang="zh-CN" sz="2800">
                <a:ea typeface="华文楷体" pitchFamily="2" charset="-122"/>
              </a:rPr>
              <a:t>ICW</a:t>
            </a:r>
            <a:r>
              <a:rPr lang="en-US" altLang="zh-CN" sz="2800" baseline="-25000">
                <a:ea typeface="华文楷体" pitchFamily="2" charset="-122"/>
              </a:rPr>
              <a:t>4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ea typeface="华文楷体" pitchFamily="2" charset="-122"/>
              </a:rPr>
              <a:t>		</a:t>
            </a:r>
            <a:r>
              <a:rPr lang="en-US" altLang="zh-CN" sz="2800">
                <a:solidFill>
                  <a:srgbClr val="006666"/>
                </a:solidFill>
                <a:ea typeface="华文楷体" pitchFamily="2" charset="-122"/>
              </a:rPr>
              <a:t>0</a:t>
            </a:r>
            <a:r>
              <a:rPr lang="zh-CN" altLang="en-US" sz="2800">
                <a:solidFill>
                  <a:srgbClr val="006666"/>
                </a:solidFill>
                <a:ea typeface="华文楷体" pitchFamily="2" charset="-122"/>
              </a:rPr>
              <a:t>：无	       </a:t>
            </a:r>
            <a:r>
              <a:rPr lang="en-US" altLang="zh-CN" sz="2800">
                <a:solidFill>
                  <a:srgbClr val="006666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006666"/>
                </a:solidFill>
                <a:ea typeface="华文楷体" pitchFamily="2" charset="-122"/>
              </a:rPr>
              <a:t>：有</a:t>
            </a:r>
          </a:p>
        </p:txBody>
      </p:sp>
      <p:grpSp>
        <p:nvGrpSpPr>
          <p:cNvPr id="373793" name="Group 33"/>
          <p:cNvGrpSpPr>
            <a:grpSpLocks/>
          </p:cNvGrpSpPr>
          <p:nvPr/>
        </p:nvGrpSpPr>
        <p:grpSpPr bwMode="auto">
          <a:xfrm>
            <a:off x="457200" y="1295400"/>
            <a:ext cx="8382000" cy="990600"/>
            <a:chOff x="288" y="816"/>
            <a:chExt cx="5280" cy="624"/>
          </a:xfrm>
        </p:grpSpPr>
        <p:sp>
          <p:nvSpPr>
            <p:cNvPr id="373772" name="Rectangle 12"/>
            <p:cNvSpPr>
              <a:spLocks noChangeArrowheads="1"/>
            </p:cNvSpPr>
            <p:nvPr/>
          </p:nvSpPr>
          <p:spPr bwMode="auto">
            <a:xfrm>
              <a:off x="96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3" name="Text Box 13"/>
            <p:cNvSpPr txBox="1">
              <a:spLocks noChangeArrowheads="1"/>
            </p:cNvSpPr>
            <p:nvPr/>
          </p:nvSpPr>
          <p:spPr bwMode="auto">
            <a:xfrm>
              <a:off x="1114" y="816"/>
              <a:ext cx="4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7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6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5	</a:t>
              </a:r>
              <a:r>
                <a:rPr lang="en-US" altLang="zh-CN" sz="24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4	</a:t>
              </a:r>
              <a:r>
                <a:rPr lang="en-US" altLang="zh-CN" sz="24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</a:t>
              </a:r>
              <a:r>
                <a:rPr lang="en-US" altLang="zh-CN" sz="24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1	</a:t>
              </a:r>
              <a:r>
                <a:rPr lang="en-US" altLang="zh-CN" sz="24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solidFill>
                  <a:srgbClr val="0000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3774" name="Rectangle 14"/>
            <p:cNvSpPr>
              <a:spLocks noChangeArrowheads="1"/>
            </p:cNvSpPr>
            <p:nvPr/>
          </p:nvSpPr>
          <p:spPr bwMode="auto">
            <a:xfrm>
              <a:off x="153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5" name="Rectangle 15"/>
            <p:cNvSpPr>
              <a:spLocks noChangeArrowheads="1"/>
            </p:cNvSpPr>
            <p:nvPr/>
          </p:nvSpPr>
          <p:spPr bwMode="auto">
            <a:xfrm>
              <a:off x="211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6" name="Rectangle 16"/>
            <p:cNvSpPr>
              <a:spLocks noChangeArrowheads="1"/>
            </p:cNvSpPr>
            <p:nvPr/>
          </p:nvSpPr>
          <p:spPr bwMode="auto">
            <a:xfrm>
              <a:off x="26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3264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384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9" name="Rectangle 19"/>
            <p:cNvSpPr>
              <a:spLocks noChangeArrowheads="1"/>
            </p:cNvSpPr>
            <p:nvPr/>
          </p:nvSpPr>
          <p:spPr bwMode="auto">
            <a:xfrm>
              <a:off x="441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80" name="Rectangle 20"/>
            <p:cNvSpPr>
              <a:spLocks noChangeArrowheads="1"/>
            </p:cNvSpPr>
            <p:nvPr/>
          </p:nvSpPr>
          <p:spPr bwMode="auto">
            <a:xfrm>
              <a:off x="499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81" name="Text Box 21"/>
            <p:cNvSpPr txBox="1">
              <a:spLocks noChangeArrowheads="1"/>
            </p:cNvSpPr>
            <p:nvPr/>
          </p:nvSpPr>
          <p:spPr bwMode="auto">
            <a:xfrm>
              <a:off x="2817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73782" name="Text Box 22"/>
            <p:cNvSpPr txBox="1">
              <a:spLocks noChangeArrowheads="1"/>
            </p:cNvSpPr>
            <p:nvPr/>
          </p:nvSpPr>
          <p:spPr bwMode="auto">
            <a:xfrm>
              <a:off x="1094" y="115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3783" name="Text Box 23"/>
            <p:cNvSpPr txBox="1">
              <a:spLocks noChangeArrowheads="1"/>
            </p:cNvSpPr>
            <p:nvPr/>
          </p:nvSpPr>
          <p:spPr bwMode="auto">
            <a:xfrm>
              <a:off x="1718" y="115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3784" name="Text Box 24"/>
            <p:cNvSpPr txBox="1">
              <a:spLocks noChangeArrowheads="1"/>
            </p:cNvSpPr>
            <p:nvPr/>
          </p:nvSpPr>
          <p:spPr bwMode="auto">
            <a:xfrm>
              <a:off x="2294" y="115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3785" name="Text Box 25"/>
            <p:cNvSpPr txBox="1">
              <a:spLocks noChangeArrowheads="1"/>
            </p:cNvSpPr>
            <p:nvPr/>
          </p:nvSpPr>
          <p:spPr bwMode="auto">
            <a:xfrm>
              <a:off x="4022" y="115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3786" name="Text Box 26"/>
            <p:cNvSpPr txBox="1">
              <a:spLocks noChangeArrowheads="1"/>
            </p:cNvSpPr>
            <p:nvPr/>
          </p:nvSpPr>
          <p:spPr bwMode="auto">
            <a:xfrm>
              <a:off x="4396" y="1152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SGNL</a:t>
              </a:r>
            </a:p>
          </p:txBody>
        </p:sp>
        <p:sp>
          <p:nvSpPr>
            <p:cNvPr id="373787" name="Text Box 27"/>
            <p:cNvSpPr txBox="1">
              <a:spLocks noChangeArrowheads="1"/>
            </p:cNvSpPr>
            <p:nvPr/>
          </p:nvSpPr>
          <p:spPr bwMode="auto">
            <a:xfrm>
              <a:off x="3259" y="1152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LTIM</a:t>
              </a:r>
            </a:p>
          </p:txBody>
        </p:sp>
        <p:sp>
          <p:nvSpPr>
            <p:cNvPr id="373788" name="Text Box 28"/>
            <p:cNvSpPr txBox="1">
              <a:spLocks noChangeArrowheads="1"/>
            </p:cNvSpPr>
            <p:nvPr/>
          </p:nvSpPr>
          <p:spPr bwMode="auto">
            <a:xfrm>
              <a:off x="5093" y="1152"/>
              <a:ext cx="3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IC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3790" name="Text Box 30"/>
            <p:cNvSpPr txBox="1">
              <a:spLocks noChangeArrowheads="1"/>
            </p:cNvSpPr>
            <p:nvPr/>
          </p:nvSpPr>
          <p:spPr bwMode="auto">
            <a:xfrm>
              <a:off x="400" y="81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3791" name="Text Box 31"/>
            <p:cNvSpPr txBox="1">
              <a:spLocks noChangeArrowheads="1"/>
            </p:cNvSpPr>
            <p:nvPr/>
          </p:nvSpPr>
          <p:spPr bwMode="auto">
            <a:xfrm>
              <a:off x="44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3792" name="Rectangle 32"/>
            <p:cNvSpPr>
              <a:spLocks noChangeArrowheads="1"/>
            </p:cNvSpPr>
            <p:nvPr/>
          </p:nvSpPr>
          <p:spPr bwMode="auto">
            <a:xfrm>
              <a:off x="2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685800" y="56388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5175" indent="-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charset="0"/>
              </a:rPr>
              <a:t>注：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在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8086/8088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系统中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D</a:t>
            </a:r>
            <a:r>
              <a:rPr lang="en-US" altLang="zh-CN" sz="2800" baseline="-25000">
                <a:solidFill>
                  <a:schemeClr val="tx2"/>
                </a:solidFill>
                <a:latin typeface="Arial" charset="0"/>
              </a:rPr>
              <a:t>7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~D</a:t>
            </a:r>
            <a:r>
              <a:rPr lang="en-US" altLang="zh-CN" sz="2800" baseline="-25000">
                <a:solidFill>
                  <a:schemeClr val="tx2"/>
                </a:solidFill>
                <a:latin typeface="Arial" charset="0"/>
              </a:rPr>
              <a:t>5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和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D</a:t>
            </a:r>
            <a:r>
              <a:rPr lang="en-US" altLang="zh-CN" sz="2800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不用，通常置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；而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D</a:t>
            </a:r>
            <a:r>
              <a:rPr lang="en-US" altLang="zh-CN" sz="2800" baseline="-25000">
                <a:solidFill>
                  <a:schemeClr val="tx2"/>
                </a:solidFill>
                <a:latin typeface="Arial" charset="0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必须为</a:t>
            </a:r>
            <a:r>
              <a:rPr lang="en-US" altLang="zh-CN" sz="2800">
                <a:solidFill>
                  <a:schemeClr val="tx2"/>
                </a:solidFill>
                <a:latin typeface="Arial" charset="0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Arial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  <p:bldP spid="373766" grpId="0" autoUpdateAnimBg="0"/>
      <p:bldP spid="37379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74843" name="Group 59"/>
          <p:cNvGrpSpPr>
            <a:grpSpLocks/>
          </p:cNvGrpSpPr>
          <p:nvPr/>
        </p:nvGrpSpPr>
        <p:grpSpPr bwMode="auto">
          <a:xfrm>
            <a:off x="457200" y="381000"/>
            <a:ext cx="5699125" cy="976313"/>
            <a:chOff x="288" y="240"/>
            <a:chExt cx="3072" cy="615"/>
          </a:xfrm>
        </p:grpSpPr>
        <p:sp>
          <p:nvSpPr>
            <p:cNvPr id="374787" name="Text Box 3"/>
            <p:cNvSpPr txBox="1">
              <a:spLocks noChangeArrowheads="1"/>
            </p:cNvSpPr>
            <p:nvPr/>
          </p:nvSpPr>
          <p:spPr bwMode="auto">
            <a:xfrm>
              <a:off x="432" y="528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(2)   </a:t>
              </a:r>
              <a:r>
                <a:rPr lang="en-US" altLang="zh-CN" sz="2800">
                  <a:solidFill>
                    <a:schemeClr val="accent2"/>
                  </a:solidFill>
                  <a:ea typeface="华文楷体" pitchFamily="2" charset="-122"/>
                </a:rPr>
                <a:t>ICW2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－设置中断类型号基值</a:t>
              </a:r>
            </a:p>
          </p:txBody>
        </p:sp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288" y="240"/>
              <a:ext cx="18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1.  </a:t>
              </a:r>
              <a:r>
                <a:rPr lang="zh-CN" altLang="en-US" sz="2800">
                  <a:solidFill>
                    <a:srgbClr val="990000"/>
                  </a:solidFill>
                </a:rPr>
                <a:t>初始化命令字 </a:t>
              </a:r>
            </a:p>
          </p:txBody>
        </p:sp>
      </p:grp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609600" y="2362200"/>
            <a:ext cx="6629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功能：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设置中断类型码的初始化命令</a:t>
            </a:r>
          </a:p>
        </p:txBody>
      </p:sp>
      <p:grpSp>
        <p:nvGrpSpPr>
          <p:cNvPr id="374814" name="Group 30"/>
          <p:cNvGrpSpPr>
            <a:grpSpLocks/>
          </p:cNvGrpSpPr>
          <p:nvPr/>
        </p:nvGrpSpPr>
        <p:grpSpPr bwMode="auto">
          <a:xfrm>
            <a:off x="533400" y="1219200"/>
            <a:ext cx="8305800" cy="990600"/>
            <a:chOff x="192" y="432"/>
            <a:chExt cx="5232" cy="624"/>
          </a:xfrm>
        </p:grpSpPr>
        <p:grpSp>
          <p:nvGrpSpPr>
            <p:cNvPr id="374815" name="Group 31"/>
            <p:cNvGrpSpPr>
              <a:grpSpLocks/>
            </p:cNvGrpSpPr>
            <p:nvPr/>
          </p:nvGrpSpPr>
          <p:grpSpPr bwMode="auto">
            <a:xfrm>
              <a:off x="816" y="432"/>
              <a:ext cx="4608" cy="624"/>
              <a:chOff x="576" y="1728"/>
              <a:chExt cx="4608" cy="624"/>
            </a:xfrm>
          </p:grpSpPr>
          <p:sp>
            <p:nvSpPr>
              <p:cNvPr id="374816" name="Rectangle 32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7" name="Text Box 33"/>
              <p:cNvSpPr txBox="1">
                <a:spLocks noChangeArrowheads="1"/>
              </p:cNvSpPr>
              <p:nvPr/>
            </p:nvSpPr>
            <p:spPr bwMode="auto">
              <a:xfrm>
                <a:off x="730" y="1728"/>
                <a:ext cx="4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7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6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5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4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3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2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1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0</a:t>
                </a:r>
                <a:endParaRPr lang="en-US" altLang="zh-CN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4818" name="Rectangle 34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19" name="Rectangle 3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20" name="Rectangle 36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21" name="Rectangle 37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22" name="Rectangle 38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23" name="Rectangle 3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4824" name="Rectangle 40"/>
              <p:cNvSpPr>
                <a:spLocks noChangeArrowheads="1"/>
              </p:cNvSpPr>
              <p:nvPr/>
            </p:nvSpPr>
            <p:spPr bwMode="auto">
              <a:xfrm>
                <a:off x="460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4825" name="Text Box 41"/>
            <p:cNvSpPr txBox="1">
              <a:spLocks noChangeArrowheads="1"/>
            </p:cNvSpPr>
            <p:nvPr/>
          </p:nvSpPr>
          <p:spPr bwMode="auto">
            <a:xfrm>
              <a:off x="2615" y="76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T4</a:t>
              </a:r>
            </a:p>
          </p:txBody>
        </p:sp>
        <p:sp>
          <p:nvSpPr>
            <p:cNvPr id="374826" name="Text Box 42"/>
            <p:cNvSpPr txBox="1">
              <a:spLocks noChangeArrowheads="1"/>
            </p:cNvSpPr>
            <p:nvPr/>
          </p:nvSpPr>
          <p:spPr bwMode="auto">
            <a:xfrm>
              <a:off x="902" y="76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T7</a:t>
              </a:r>
            </a:p>
          </p:txBody>
        </p:sp>
        <p:sp>
          <p:nvSpPr>
            <p:cNvPr id="374827" name="Text Box 43"/>
            <p:cNvSpPr txBox="1">
              <a:spLocks noChangeArrowheads="1"/>
            </p:cNvSpPr>
            <p:nvPr/>
          </p:nvSpPr>
          <p:spPr bwMode="auto">
            <a:xfrm>
              <a:off x="1526" y="76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T6</a:t>
              </a:r>
            </a:p>
          </p:txBody>
        </p:sp>
        <p:sp>
          <p:nvSpPr>
            <p:cNvPr id="374828" name="Text Box 44"/>
            <p:cNvSpPr txBox="1">
              <a:spLocks noChangeArrowheads="1"/>
            </p:cNvSpPr>
            <p:nvPr/>
          </p:nvSpPr>
          <p:spPr bwMode="auto">
            <a:xfrm>
              <a:off x="2102" y="76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T5</a:t>
              </a:r>
            </a:p>
          </p:txBody>
        </p:sp>
        <p:sp>
          <p:nvSpPr>
            <p:cNvPr id="374829" name="Text Box 45"/>
            <p:cNvSpPr txBox="1">
              <a:spLocks noChangeArrowheads="1"/>
            </p:cNvSpPr>
            <p:nvPr/>
          </p:nvSpPr>
          <p:spPr bwMode="auto">
            <a:xfrm>
              <a:off x="3878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4830" name="Text Box 46"/>
            <p:cNvSpPr txBox="1">
              <a:spLocks noChangeArrowheads="1"/>
            </p:cNvSpPr>
            <p:nvPr/>
          </p:nvSpPr>
          <p:spPr bwMode="auto">
            <a:xfrm>
              <a:off x="4454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4831" name="Text Box 47"/>
            <p:cNvSpPr txBox="1">
              <a:spLocks noChangeArrowheads="1"/>
            </p:cNvSpPr>
            <p:nvPr/>
          </p:nvSpPr>
          <p:spPr bwMode="auto">
            <a:xfrm>
              <a:off x="3227" y="76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T3</a:t>
              </a:r>
              <a:endParaRPr lang="zh-CN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4832" name="Text Box 48"/>
            <p:cNvSpPr txBox="1">
              <a:spLocks noChangeArrowheads="1"/>
            </p:cNvSpPr>
            <p:nvPr/>
          </p:nvSpPr>
          <p:spPr bwMode="auto">
            <a:xfrm>
              <a:off x="5016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4833" name="Rectangle 49"/>
            <p:cNvSpPr>
              <a:spLocks noChangeArrowheads="1"/>
            </p:cNvSpPr>
            <p:nvPr/>
          </p:nvSpPr>
          <p:spPr bwMode="auto">
            <a:xfrm>
              <a:off x="192" y="720"/>
              <a:ext cx="432" cy="336"/>
            </a:xfrm>
            <a:prstGeom prst="rect">
              <a:avLst/>
            </a:prstGeom>
            <a:noFill/>
            <a:ln w="12700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4834" name="Text Box 50"/>
            <p:cNvSpPr txBox="1">
              <a:spLocks noChangeArrowheads="1"/>
            </p:cNvSpPr>
            <p:nvPr/>
          </p:nvSpPr>
          <p:spPr bwMode="auto">
            <a:xfrm>
              <a:off x="256" y="43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4835" name="Text Box 51"/>
            <p:cNvSpPr txBox="1">
              <a:spLocks noChangeArrowheads="1"/>
            </p:cNvSpPr>
            <p:nvPr/>
          </p:nvSpPr>
          <p:spPr bwMode="auto">
            <a:xfrm>
              <a:off x="305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374836" name="Text Box 52"/>
          <p:cNvSpPr txBox="1">
            <a:spLocks noChangeArrowheads="1"/>
          </p:cNvSpPr>
          <p:nvPr/>
        </p:nvSpPr>
        <p:spPr bwMode="auto">
          <a:xfrm>
            <a:off x="609600" y="2895600"/>
            <a:ext cx="8305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CC00FF"/>
                </a:solidFill>
                <a:ea typeface="华文楷体" pitchFamily="2" charset="-122"/>
              </a:rPr>
              <a:t>在写入</a:t>
            </a:r>
            <a:r>
              <a:rPr lang="en-US" altLang="zh-CN" sz="2800">
                <a:solidFill>
                  <a:srgbClr val="CC00FF"/>
                </a:solidFill>
                <a:ea typeface="华文楷体" pitchFamily="2" charset="-122"/>
              </a:rPr>
              <a:t>ICW</a:t>
            </a:r>
            <a:r>
              <a:rPr lang="en-US" altLang="zh-CN" sz="2800" baseline="-25000">
                <a:solidFill>
                  <a:srgbClr val="CC00FF"/>
                </a:solidFill>
                <a:ea typeface="华文楷体" pitchFamily="2" charset="-122"/>
              </a:rPr>
              <a:t>1</a:t>
            </a:r>
            <a:r>
              <a:rPr lang="zh-CN" altLang="en-US" sz="2800">
                <a:solidFill>
                  <a:srgbClr val="CC00FF"/>
                </a:solidFill>
                <a:ea typeface="华文楷体" pitchFamily="2" charset="-122"/>
              </a:rPr>
              <a:t>之后，对</a:t>
            </a:r>
            <a:r>
              <a:rPr lang="en-US" altLang="zh-CN" sz="2800">
                <a:solidFill>
                  <a:srgbClr val="CC00FF"/>
                </a:solidFill>
                <a:ea typeface="华文楷体" pitchFamily="2" charset="-122"/>
              </a:rPr>
              <a:t>A</a:t>
            </a:r>
            <a:r>
              <a:rPr lang="en-US" altLang="zh-CN" sz="2800" baseline="-25000">
                <a:solidFill>
                  <a:srgbClr val="CC00FF"/>
                </a:solidFill>
                <a:ea typeface="华文楷体" pitchFamily="2" charset="-122"/>
              </a:rPr>
              <a:t>0</a:t>
            </a:r>
            <a:r>
              <a:rPr lang="en-US" altLang="zh-CN" sz="2800">
                <a:solidFill>
                  <a:srgbClr val="CC00FF"/>
                </a:solidFill>
                <a:ea typeface="华文楷体" pitchFamily="2" charset="-122"/>
              </a:rPr>
              <a:t>=1</a:t>
            </a:r>
            <a:r>
              <a:rPr lang="zh-CN" altLang="en-US" sz="2800">
                <a:solidFill>
                  <a:srgbClr val="CC00FF"/>
                </a:solidFill>
                <a:ea typeface="华文楷体" pitchFamily="2" charset="-122"/>
              </a:rPr>
              <a:t>的端口第一次写入的数据是</a:t>
            </a:r>
            <a:r>
              <a:rPr lang="en-US" altLang="zh-CN" sz="2800">
                <a:solidFill>
                  <a:srgbClr val="CC00FF"/>
                </a:solidFill>
                <a:ea typeface="华文楷体" pitchFamily="2" charset="-122"/>
              </a:rPr>
              <a:t>ICW</a:t>
            </a:r>
            <a:r>
              <a:rPr lang="en-US" altLang="zh-CN" sz="2800" baseline="-25000">
                <a:solidFill>
                  <a:srgbClr val="CC00FF"/>
                </a:solidFill>
                <a:ea typeface="华文楷体" pitchFamily="2" charset="-122"/>
              </a:rPr>
              <a:t>2 </a:t>
            </a:r>
            <a:r>
              <a:rPr lang="zh-CN" altLang="en-US" sz="2800">
                <a:solidFill>
                  <a:srgbClr val="CC00FF"/>
                </a:solidFill>
                <a:ea typeface="华文楷体" pitchFamily="2" charset="-122"/>
              </a:rPr>
              <a:t>，不需要特征位。</a:t>
            </a:r>
          </a:p>
        </p:txBody>
      </p:sp>
      <p:sp>
        <p:nvSpPr>
          <p:cNvPr id="374837" name="Text Box 53"/>
          <p:cNvSpPr txBox="1">
            <a:spLocks noChangeArrowheads="1"/>
          </p:cNvSpPr>
          <p:nvPr/>
        </p:nvSpPr>
        <p:spPr bwMode="auto">
          <a:xfrm>
            <a:off x="609600" y="3844925"/>
            <a:ext cx="830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在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8086/8088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系统中的中断类型码：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         </a:t>
            </a:r>
          </a:p>
        </p:txBody>
      </p:sp>
      <p:sp>
        <p:nvSpPr>
          <p:cNvPr id="374838" name="Text Box 54"/>
          <p:cNvSpPr txBox="1">
            <a:spLocks noChangeArrowheads="1"/>
          </p:cNvSpPr>
          <p:nvPr/>
        </p:nvSpPr>
        <p:spPr bwMode="auto">
          <a:xfrm>
            <a:off x="1066800" y="4975225"/>
            <a:ext cx="6553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例：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20H,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中断类型码为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20H~27H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；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        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40H,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中断类型码为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40H~47H;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       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45H,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中断类型码仍为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40H~47H.</a:t>
            </a:r>
          </a:p>
        </p:txBody>
      </p:sp>
      <p:sp>
        <p:nvSpPr>
          <p:cNvPr id="374839" name="Text Box 55"/>
          <p:cNvSpPr txBox="1">
            <a:spLocks noChangeArrowheads="1"/>
          </p:cNvSpPr>
          <p:nvPr/>
        </p:nvSpPr>
        <p:spPr bwMode="auto">
          <a:xfrm>
            <a:off x="1600200" y="4378325"/>
            <a:ext cx="7239000" cy="590550"/>
          </a:xfrm>
          <a:prstGeom prst="rect">
            <a:avLst/>
          </a:prstGeom>
          <a:solidFill>
            <a:srgbClr val="CCFFFF"/>
          </a:solidFill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中断类型码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=(T7~T3)+ 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中断源引入管脚编号</a:t>
            </a:r>
            <a:endParaRPr lang="zh-CN" altLang="en-US" sz="2800">
              <a:solidFill>
                <a:srgbClr val="990000"/>
              </a:solidFill>
              <a:ea typeface="华文楷体" pitchFamily="2" charset="-122"/>
            </a:endParaRPr>
          </a:p>
        </p:txBody>
      </p:sp>
      <p:grpSp>
        <p:nvGrpSpPr>
          <p:cNvPr id="374842" name="Group 58"/>
          <p:cNvGrpSpPr>
            <a:grpSpLocks/>
          </p:cNvGrpSpPr>
          <p:nvPr/>
        </p:nvGrpSpPr>
        <p:grpSpPr bwMode="auto">
          <a:xfrm>
            <a:off x="5867400" y="533400"/>
            <a:ext cx="3276600" cy="838200"/>
            <a:chOff x="3696" y="336"/>
            <a:chExt cx="2064" cy="528"/>
          </a:xfrm>
        </p:grpSpPr>
        <p:sp>
          <p:nvSpPr>
            <p:cNvPr id="374840" name="AutoShape 56"/>
            <p:cNvSpPr>
              <a:spLocks/>
            </p:cNvSpPr>
            <p:nvPr/>
          </p:nvSpPr>
          <p:spPr bwMode="auto">
            <a:xfrm rot="5400000" flipV="1">
              <a:off x="4608" y="-48"/>
              <a:ext cx="192" cy="1632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4841" name="Text Box 57"/>
            <p:cNvSpPr txBox="1">
              <a:spLocks noChangeArrowheads="1"/>
            </p:cNvSpPr>
            <p:nvPr/>
          </p:nvSpPr>
          <p:spPr bwMode="auto">
            <a:xfrm>
              <a:off x="3696" y="336"/>
              <a:ext cx="206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>
                  <a:solidFill>
                    <a:srgbClr val="990000"/>
                  </a:solidFill>
                  <a:ea typeface="华文楷体" pitchFamily="2" charset="-122"/>
                </a:rPr>
                <a:t>由</a:t>
              </a:r>
              <a:r>
                <a:rPr lang="en-US" altLang="zh-CN" sz="2800">
                  <a:solidFill>
                    <a:srgbClr val="990000"/>
                  </a:solidFill>
                  <a:ea typeface="华文楷体" pitchFamily="2" charset="-122"/>
                </a:rPr>
                <a:t>8259A</a:t>
              </a:r>
              <a:r>
                <a:rPr lang="zh-CN" altLang="en-US" sz="2800">
                  <a:solidFill>
                    <a:srgbClr val="990000"/>
                  </a:solidFill>
                  <a:ea typeface="华文楷体" pitchFamily="2" charset="-122"/>
                </a:rPr>
                <a:t>自动填充</a:t>
              </a:r>
              <a:endParaRPr lang="zh-CN" altLang="en-US" sz="2800">
                <a:solidFill>
                  <a:schemeClr val="tx2"/>
                </a:solidFill>
                <a:ea typeface="华文楷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 autoUpdateAnimBg="0"/>
      <p:bldP spid="374836" grpId="0" autoUpdateAnimBg="0"/>
      <p:bldP spid="374837" grpId="0" autoUpdateAnimBg="0"/>
      <p:bldP spid="374838" grpId="0" autoUpdateAnimBg="0"/>
      <p:bldP spid="37483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75889" name="Group 81"/>
          <p:cNvGrpSpPr>
            <a:grpSpLocks/>
          </p:cNvGrpSpPr>
          <p:nvPr/>
        </p:nvGrpSpPr>
        <p:grpSpPr bwMode="auto">
          <a:xfrm>
            <a:off x="457200" y="381000"/>
            <a:ext cx="5486400" cy="976313"/>
            <a:chOff x="288" y="240"/>
            <a:chExt cx="3072" cy="615"/>
          </a:xfrm>
        </p:grpSpPr>
        <p:sp>
          <p:nvSpPr>
            <p:cNvPr id="375811" name="Text Box 3"/>
            <p:cNvSpPr txBox="1">
              <a:spLocks noChangeArrowheads="1"/>
            </p:cNvSpPr>
            <p:nvPr/>
          </p:nvSpPr>
          <p:spPr bwMode="auto">
            <a:xfrm>
              <a:off x="432" y="528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(3)   </a:t>
              </a:r>
              <a:r>
                <a:rPr lang="en-US" altLang="zh-CN" sz="2800">
                  <a:solidFill>
                    <a:schemeClr val="accent2"/>
                  </a:solidFill>
                  <a:ea typeface="华文楷体" pitchFamily="2" charset="-122"/>
                </a:rPr>
                <a:t>ICW3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－标志主从片关系</a:t>
              </a:r>
            </a:p>
          </p:txBody>
        </p:sp>
        <p:sp>
          <p:nvSpPr>
            <p:cNvPr id="375813" name="Text Box 5"/>
            <p:cNvSpPr txBox="1">
              <a:spLocks noChangeArrowheads="1"/>
            </p:cNvSpPr>
            <p:nvPr/>
          </p:nvSpPr>
          <p:spPr bwMode="auto">
            <a:xfrm>
              <a:off x="288" y="240"/>
              <a:ext cx="18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1.  </a:t>
              </a:r>
              <a:r>
                <a:rPr lang="zh-CN" altLang="en-US" sz="2800">
                  <a:solidFill>
                    <a:srgbClr val="990000"/>
                  </a:solidFill>
                </a:rPr>
                <a:t>初始化命令字 </a:t>
              </a:r>
            </a:p>
          </p:txBody>
        </p:sp>
      </p:grp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8610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系统中有级联时（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ICW</a:t>
            </a:r>
            <a:r>
              <a:rPr lang="en-US" altLang="zh-CN" sz="2800" baseline="-25000">
                <a:solidFill>
                  <a:schemeClr val="tx2"/>
                </a:solidFill>
                <a:ea typeface="华文楷体" pitchFamily="2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.SNGL=0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），在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ICW</a:t>
            </a:r>
            <a:r>
              <a:rPr lang="en-US" altLang="zh-CN" sz="2800" baseline="-25000">
                <a:solidFill>
                  <a:schemeClr val="tx2"/>
                </a:solidFill>
                <a:ea typeface="华文楷体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之后需要写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ICW</a:t>
            </a:r>
            <a:r>
              <a:rPr lang="en-US" altLang="zh-CN" sz="2800" baseline="-25000">
                <a:solidFill>
                  <a:schemeClr val="tx2"/>
                </a:solidFill>
                <a:ea typeface="华文楷体" pitchFamily="2" charset="-122"/>
              </a:rPr>
              <a:t>3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609600" y="2286000"/>
            <a:ext cx="830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对于主片，置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的位表示对应的引脚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IR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有从片级联。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533400" y="4162425"/>
            <a:ext cx="830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对于从片：用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8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~D</a:t>
            </a:r>
            <a:r>
              <a:rPr lang="en-US" altLang="zh-CN" sz="28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表示和主片的对应引脚级联。</a:t>
            </a:r>
          </a:p>
        </p:txBody>
      </p:sp>
      <p:grpSp>
        <p:nvGrpSpPr>
          <p:cNvPr id="375845" name="Group 37"/>
          <p:cNvGrpSpPr>
            <a:grpSpLocks/>
          </p:cNvGrpSpPr>
          <p:nvPr/>
        </p:nvGrpSpPr>
        <p:grpSpPr bwMode="auto">
          <a:xfrm>
            <a:off x="514350" y="2757488"/>
            <a:ext cx="8305800" cy="990600"/>
            <a:chOff x="192" y="432"/>
            <a:chExt cx="5232" cy="624"/>
          </a:xfrm>
        </p:grpSpPr>
        <p:grpSp>
          <p:nvGrpSpPr>
            <p:cNvPr id="375846" name="Group 38"/>
            <p:cNvGrpSpPr>
              <a:grpSpLocks/>
            </p:cNvGrpSpPr>
            <p:nvPr/>
          </p:nvGrpSpPr>
          <p:grpSpPr bwMode="auto">
            <a:xfrm>
              <a:off x="816" y="432"/>
              <a:ext cx="4608" cy="624"/>
              <a:chOff x="576" y="1728"/>
              <a:chExt cx="4608" cy="624"/>
            </a:xfrm>
          </p:grpSpPr>
          <p:sp>
            <p:nvSpPr>
              <p:cNvPr id="375847" name="Rectangle 3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48" name="Text Box 40"/>
              <p:cNvSpPr txBox="1">
                <a:spLocks noChangeArrowheads="1"/>
              </p:cNvSpPr>
              <p:nvPr/>
            </p:nvSpPr>
            <p:spPr bwMode="auto">
              <a:xfrm>
                <a:off x="730" y="1728"/>
                <a:ext cx="4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7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6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5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4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3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2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1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0</a:t>
                </a:r>
                <a:endParaRPr lang="en-US" altLang="zh-CN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5849" name="Rectangle 4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0" name="Rectangle 42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1" name="Rectangle 43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2" name="Rectangle 44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3" name="Rectangle 45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4" name="Rectangle 46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55" name="Rectangle 47"/>
              <p:cNvSpPr>
                <a:spLocks noChangeArrowheads="1"/>
              </p:cNvSpPr>
              <p:nvPr/>
            </p:nvSpPr>
            <p:spPr bwMode="auto">
              <a:xfrm>
                <a:off x="460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5856" name="Text Box 48"/>
            <p:cNvSpPr txBox="1">
              <a:spLocks noChangeArrowheads="1"/>
            </p:cNvSpPr>
            <p:nvPr/>
          </p:nvSpPr>
          <p:spPr bwMode="auto">
            <a:xfrm>
              <a:off x="2673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57" name="Text Box 49"/>
            <p:cNvSpPr txBox="1">
              <a:spLocks noChangeArrowheads="1"/>
            </p:cNvSpPr>
            <p:nvPr/>
          </p:nvSpPr>
          <p:spPr bwMode="auto">
            <a:xfrm>
              <a:off x="960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58" name="Text Box 50"/>
            <p:cNvSpPr txBox="1">
              <a:spLocks noChangeArrowheads="1"/>
            </p:cNvSpPr>
            <p:nvPr/>
          </p:nvSpPr>
          <p:spPr bwMode="auto">
            <a:xfrm>
              <a:off x="1584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59" name="Text Box 51"/>
            <p:cNvSpPr txBox="1">
              <a:spLocks noChangeArrowheads="1"/>
            </p:cNvSpPr>
            <p:nvPr/>
          </p:nvSpPr>
          <p:spPr bwMode="auto">
            <a:xfrm>
              <a:off x="2160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60" name="Text Box 52"/>
            <p:cNvSpPr txBox="1">
              <a:spLocks noChangeArrowheads="1"/>
            </p:cNvSpPr>
            <p:nvPr/>
          </p:nvSpPr>
          <p:spPr bwMode="auto">
            <a:xfrm>
              <a:off x="3888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75861" name="Text Box 53"/>
            <p:cNvSpPr txBox="1">
              <a:spLocks noChangeArrowheads="1"/>
            </p:cNvSpPr>
            <p:nvPr/>
          </p:nvSpPr>
          <p:spPr bwMode="auto">
            <a:xfrm>
              <a:off x="4464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62" name="Text Box 54"/>
            <p:cNvSpPr txBox="1">
              <a:spLocks noChangeArrowheads="1"/>
            </p:cNvSpPr>
            <p:nvPr/>
          </p:nvSpPr>
          <p:spPr bwMode="auto">
            <a:xfrm>
              <a:off x="3285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63" name="Text Box 55"/>
            <p:cNvSpPr txBox="1">
              <a:spLocks noChangeArrowheads="1"/>
            </p:cNvSpPr>
            <p:nvPr/>
          </p:nvSpPr>
          <p:spPr bwMode="auto">
            <a:xfrm>
              <a:off x="5026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64" name="Rectangle 56"/>
            <p:cNvSpPr>
              <a:spLocks noChangeArrowheads="1"/>
            </p:cNvSpPr>
            <p:nvPr/>
          </p:nvSpPr>
          <p:spPr bwMode="auto">
            <a:xfrm>
              <a:off x="192" y="720"/>
              <a:ext cx="432" cy="336"/>
            </a:xfrm>
            <a:prstGeom prst="rect">
              <a:avLst/>
            </a:prstGeom>
            <a:noFill/>
            <a:ln w="12700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5865" name="Text Box 57"/>
            <p:cNvSpPr txBox="1">
              <a:spLocks noChangeArrowheads="1"/>
            </p:cNvSpPr>
            <p:nvPr/>
          </p:nvSpPr>
          <p:spPr bwMode="auto">
            <a:xfrm>
              <a:off x="256" y="43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5866" name="Text Box 58"/>
            <p:cNvSpPr txBox="1">
              <a:spLocks noChangeArrowheads="1"/>
            </p:cNvSpPr>
            <p:nvPr/>
          </p:nvSpPr>
          <p:spPr bwMode="auto">
            <a:xfrm>
              <a:off x="305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75867" name="Group 59"/>
          <p:cNvGrpSpPr>
            <a:grpSpLocks/>
          </p:cNvGrpSpPr>
          <p:nvPr/>
        </p:nvGrpSpPr>
        <p:grpSpPr bwMode="auto">
          <a:xfrm>
            <a:off x="534988" y="4800600"/>
            <a:ext cx="8305800" cy="990600"/>
            <a:chOff x="192" y="432"/>
            <a:chExt cx="5232" cy="624"/>
          </a:xfrm>
        </p:grpSpPr>
        <p:grpSp>
          <p:nvGrpSpPr>
            <p:cNvPr id="375868" name="Group 60"/>
            <p:cNvGrpSpPr>
              <a:grpSpLocks/>
            </p:cNvGrpSpPr>
            <p:nvPr/>
          </p:nvGrpSpPr>
          <p:grpSpPr bwMode="auto">
            <a:xfrm>
              <a:off x="816" y="432"/>
              <a:ext cx="4608" cy="624"/>
              <a:chOff x="576" y="1728"/>
              <a:chExt cx="4608" cy="624"/>
            </a:xfrm>
          </p:grpSpPr>
          <p:sp>
            <p:nvSpPr>
              <p:cNvPr id="375869" name="Rectangle 61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0" name="Text Box 62"/>
              <p:cNvSpPr txBox="1">
                <a:spLocks noChangeArrowheads="1"/>
              </p:cNvSpPr>
              <p:nvPr/>
            </p:nvSpPr>
            <p:spPr bwMode="auto">
              <a:xfrm>
                <a:off x="730" y="1728"/>
                <a:ext cx="4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7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6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5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4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3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2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1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0</a:t>
                </a:r>
                <a:endParaRPr lang="en-US" altLang="zh-CN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5871" name="Rectangle 63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2" name="Rectangle 64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3" name="Rectangle 65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4" name="Rectangle 66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5" name="Rectangle 67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6" name="Rectangle 6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5877" name="Rectangle 69"/>
              <p:cNvSpPr>
                <a:spLocks noChangeArrowheads="1"/>
              </p:cNvSpPr>
              <p:nvPr/>
            </p:nvSpPr>
            <p:spPr bwMode="auto">
              <a:xfrm>
                <a:off x="460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5878" name="Text Box 70"/>
            <p:cNvSpPr txBox="1">
              <a:spLocks noChangeArrowheads="1"/>
            </p:cNvSpPr>
            <p:nvPr/>
          </p:nvSpPr>
          <p:spPr bwMode="auto">
            <a:xfrm>
              <a:off x="2663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5879" name="Text Box 71"/>
            <p:cNvSpPr txBox="1">
              <a:spLocks noChangeArrowheads="1"/>
            </p:cNvSpPr>
            <p:nvPr/>
          </p:nvSpPr>
          <p:spPr bwMode="auto">
            <a:xfrm>
              <a:off x="950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5880" name="Text Box 72"/>
            <p:cNvSpPr txBox="1">
              <a:spLocks noChangeArrowheads="1"/>
            </p:cNvSpPr>
            <p:nvPr/>
          </p:nvSpPr>
          <p:spPr bwMode="auto">
            <a:xfrm>
              <a:off x="1574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5881" name="Text Box 73"/>
            <p:cNvSpPr txBox="1">
              <a:spLocks noChangeArrowheads="1"/>
            </p:cNvSpPr>
            <p:nvPr/>
          </p:nvSpPr>
          <p:spPr bwMode="auto">
            <a:xfrm>
              <a:off x="2150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5882" name="Text Box 74"/>
            <p:cNvSpPr txBox="1">
              <a:spLocks noChangeArrowheads="1"/>
            </p:cNvSpPr>
            <p:nvPr/>
          </p:nvSpPr>
          <p:spPr bwMode="auto">
            <a:xfrm>
              <a:off x="3888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83" name="Text Box 75"/>
            <p:cNvSpPr txBox="1">
              <a:spLocks noChangeArrowheads="1"/>
            </p:cNvSpPr>
            <p:nvPr/>
          </p:nvSpPr>
          <p:spPr bwMode="auto">
            <a:xfrm>
              <a:off x="4464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75884" name="Text Box 76"/>
            <p:cNvSpPr txBox="1">
              <a:spLocks noChangeArrowheads="1"/>
            </p:cNvSpPr>
            <p:nvPr/>
          </p:nvSpPr>
          <p:spPr bwMode="auto">
            <a:xfrm>
              <a:off x="3275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375885" name="Text Box 77"/>
            <p:cNvSpPr txBox="1">
              <a:spLocks noChangeArrowheads="1"/>
            </p:cNvSpPr>
            <p:nvPr/>
          </p:nvSpPr>
          <p:spPr bwMode="auto">
            <a:xfrm>
              <a:off x="5026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5886" name="Rectangle 78"/>
            <p:cNvSpPr>
              <a:spLocks noChangeArrowheads="1"/>
            </p:cNvSpPr>
            <p:nvPr/>
          </p:nvSpPr>
          <p:spPr bwMode="auto">
            <a:xfrm>
              <a:off x="192" y="720"/>
              <a:ext cx="432" cy="336"/>
            </a:xfrm>
            <a:prstGeom prst="rect">
              <a:avLst/>
            </a:prstGeom>
            <a:noFill/>
            <a:ln w="12700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5887" name="Text Box 79"/>
            <p:cNvSpPr txBox="1">
              <a:spLocks noChangeArrowheads="1"/>
            </p:cNvSpPr>
            <p:nvPr/>
          </p:nvSpPr>
          <p:spPr bwMode="auto">
            <a:xfrm>
              <a:off x="256" y="43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5888" name="Text Box 80"/>
            <p:cNvSpPr txBox="1">
              <a:spLocks noChangeArrowheads="1"/>
            </p:cNvSpPr>
            <p:nvPr/>
          </p:nvSpPr>
          <p:spPr bwMode="auto">
            <a:xfrm>
              <a:off x="305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 autoUpdateAnimBg="0"/>
      <p:bldP spid="375838" grpId="0" autoUpdateAnimBg="0"/>
      <p:bldP spid="37583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76886" name="Group 54"/>
          <p:cNvGrpSpPr>
            <a:grpSpLocks/>
          </p:cNvGrpSpPr>
          <p:nvPr/>
        </p:nvGrpSpPr>
        <p:grpSpPr bwMode="auto">
          <a:xfrm>
            <a:off x="457200" y="381000"/>
            <a:ext cx="7543800" cy="561975"/>
            <a:chOff x="288" y="240"/>
            <a:chExt cx="4752" cy="354"/>
          </a:xfrm>
        </p:grpSpPr>
        <p:sp>
          <p:nvSpPr>
            <p:cNvPr id="376836" name="Text Box 4"/>
            <p:cNvSpPr txBox="1">
              <a:spLocks noChangeArrowheads="1"/>
            </p:cNvSpPr>
            <p:nvPr/>
          </p:nvSpPr>
          <p:spPr bwMode="auto">
            <a:xfrm>
              <a:off x="2112" y="240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(4)   </a:t>
              </a:r>
              <a:r>
                <a:rPr lang="en-US" altLang="zh-CN" sz="2800">
                  <a:solidFill>
                    <a:schemeClr val="accent2"/>
                  </a:solidFill>
                  <a:ea typeface="华文楷体" pitchFamily="2" charset="-122"/>
                </a:rPr>
                <a:t>ICW4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－方式控制</a:t>
              </a:r>
            </a:p>
          </p:txBody>
        </p:sp>
        <p:sp>
          <p:nvSpPr>
            <p:cNvPr id="376837" name="Text Box 5"/>
            <p:cNvSpPr txBox="1">
              <a:spLocks noChangeArrowheads="1"/>
            </p:cNvSpPr>
            <p:nvPr/>
          </p:nvSpPr>
          <p:spPr bwMode="auto">
            <a:xfrm>
              <a:off x="288" y="240"/>
              <a:ext cx="18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1.  </a:t>
              </a:r>
              <a:r>
                <a:rPr lang="zh-CN" altLang="en-US" sz="2800">
                  <a:solidFill>
                    <a:srgbClr val="990000"/>
                  </a:solidFill>
                </a:rPr>
                <a:t>初始化命令字 </a:t>
              </a:r>
            </a:p>
          </p:txBody>
        </p:sp>
      </p:grp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381000" y="19050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ICW</a:t>
            </a:r>
            <a:r>
              <a:rPr lang="en-US" altLang="zh-CN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的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D0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IC</a:t>
            </a:r>
            <a:r>
              <a:rPr lang="en-US" altLang="zh-CN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时，需要写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ICW</a:t>
            </a:r>
            <a:r>
              <a:rPr lang="en-US" altLang="zh-CN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376887" name="Group 55"/>
          <p:cNvGrpSpPr>
            <a:grpSpLocks/>
          </p:cNvGrpSpPr>
          <p:nvPr/>
        </p:nvGrpSpPr>
        <p:grpSpPr bwMode="auto">
          <a:xfrm>
            <a:off x="446088" y="838200"/>
            <a:ext cx="8316912" cy="990600"/>
            <a:chOff x="240" y="432"/>
            <a:chExt cx="5239" cy="624"/>
          </a:xfrm>
        </p:grpSpPr>
        <p:grpSp>
          <p:nvGrpSpPr>
            <p:cNvPr id="376888" name="Group 56"/>
            <p:cNvGrpSpPr>
              <a:grpSpLocks/>
            </p:cNvGrpSpPr>
            <p:nvPr/>
          </p:nvGrpSpPr>
          <p:grpSpPr bwMode="auto">
            <a:xfrm>
              <a:off x="864" y="432"/>
              <a:ext cx="4608" cy="624"/>
              <a:chOff x="576" y="1728"/>
              <a:chExt cx="4608" cy="624"/>
            </a:xfrm>
          </p:grpSpPr>
          <p:sp>
            <p:nvSpPr>
              <p:cNvPr id="376889" name="Rectangle 57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0" name="Text Box 58"/>
              <p:cNvSpPr txBox="1">
                <a:spLocks noChangeArrowheads="1"/>
              </p:cNvSpPr>
              <p:nvPr/>
            </p:nvSpPr>
            <p:spPr bwMode="auto">
              <a:xfrm>
                <a:off x="730" y="1728"/>
                <a:ext cx="43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7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6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5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4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3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2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	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1	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D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0</a:t>
                </a:r>
                <a:endParaRPr lang="en-US" altLang="zh-CN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6891" name="Rectangle 59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2" name="Rectangle 60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3" name="Rectangle 61"/>
              <p:cNvSpPr>
                <a:spLocks noChangeArrowheads="1"/>
              </p:cNvSpPr>
              <p:nvPr/>
            </p:nvSpPr>
            <p:spPr bwMode="auto">
              <a:xfrm>
                <a:off x="2304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4" name="Rectangle 62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5" name="Rectangle 63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6" name="Rectangle 64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6897" name="Rectangle 65"/>
              <p:cNvSpPr>
                <a:spLocks noChangeArrowheads="1"/>
              </p:cNvSpPr>
              <p:nvPr/>
            </p:nvSpPr>
            <p:spPr bwMode="auto">
              <a:xfrm>
                <a:off x="4608" y="2016"/>
                <a:ext cx="576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6898" name="Text Box 66"/>
            <p:cNvSpPr txBox="1">
              <a:spLocks noChangeArrowheads="1"/>
            </p:cNvSpPr>
            <p:nvPr/>
          </p:nvSpPr>
          <p:spPr bwMode="auto">
            <a:xfrm>
              <a:off x="2556" y="768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SFNM</a:t>
              </a:r>
            </a:p>
          </p:txBody>
        </p:sp>
        <p:sp>
          <p:nvSpPr>
            <p:cNvPr id="376899" name="Text Box 67"/>
            <p:cNvSpPr txBox="1">
              <a:spLocks noChangeArrowheads="1"/>
            </p:cNvSpPr>
            <p:nvPr/>
          </p:nvSpPr>
          <p:spPr bwMode="auto">
            <a:xfrm>
              <a:off x="1008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6900" name="Text Box 68"/>
            <p:cNvSpPr txBox="1">
              <a:spLocks noChangeArrowheads="1"/>
            </p:cNvSpPr>
            <p:nvPr/>
          </p:nvSpPr>
          <p:spPr bwMode="auto">
            <a:xfrm>
              <a:off x="1632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6901" name="Text Box 69"/>
            <p:cNvSpPr txBox="1">
              <a:spLocks noChangeArrowheads="1"/>
            </p:cNvSpPr>
            <p:nvPr/>
          </p:nvSpPr>
          <p:spPr bwMode="auto">
            <a:xfrm>
              <a:off x="2208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6902" name="Text Box 70"/>
            <p:cNvSpPr txBox="1">
              <a:spLocks noChangeArrowheads="1"/>
            </p:cNvSpPr>
            <p:nvPr/>
          </p:nvSpPr>
          <p:spPr bwMode="auto">
            <a:xfrm>
              <a:off x="3820" y="7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M/S</a:t>
              </a:r>
            </a:p>
          </p:txBody>
        </p:sp>
        <p:sp>
          <p:nvSpPr>
            <p:cNvPr id="376903" name="Text Box 71"/>
            <p:cNvSpPr txBox="1">
              <a:spLocks noChangeArrowheads="1"/>
            </p:cNvSpPr>
            <p:nvPr/>
          </p:nvSpPr>
          <p:spPr bwMode="auto">
            <a:xfrm>
              <a:off x="4333" y="768"/>
              <a:ext cx="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AEOI</a:t>
              </a:r>
            </a:p>
          </p:txBody>
        </p:sp>
        <p:sp>
          <p:nvSpPr>
            <p:cNvPr id="376904" name="Text Box 72"/>
            <p:cNvSpPr txBox="1">
              <a:spLocks noChangeArrowheads="1"/>
            </p:cNvSpPr>
            <p:nvPr/>
          </p:nvSpPr>
          <p:spPr bwMode="auto">
            <a:xfrm>
              <a:off x="3191" y="768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BUF</a:t>
              </a:r>
            </a:p>
          </p:txBody>
        </p:sp>
        <p:sp>
          <p:nvSpPr>
            <p:cNvPr id="376905" name="Text Box 73"/>
            <p:cNvSpPr txBox="1">
              <a:spLocks noChangeArrowheads="1"/>
            </p:cNvSpPr>
            <p:nvPr/>
          </p:nvSpPr>
          <p:spPr bwMode="auto">
            <a:xfrm>
              <a:off x="4893" y="720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Arial" charset="0"/>
                  <a:ea typeface="宋体" pitchFamily="2" charset="-122"/>
                  <a:sym typeface="Symbol" pitchFamily="18" charset="2"/>
                </a:rPr>
                <a:t></a:t>
              </a:r>
              <a:r>
                <a:rPr lang="zh-CN" altLang="zh-CN" sz="2400">
                  <a:latin typeface="Arial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PM</a:t>
              </a:r>
            </a:p>
          </p:txBody>
        </p:sp>
        <p:sp>
          <p:nvSpPr>
            <p:cNvPr id="376906" name="Rectangle 74"/>
            <p:cNvSpPr>
              <a:spLocks noChangeArrowheads="1"/>
            </p:cNvSpPr>
            <p:nvPr/>
          </p:nvSpPr>
          <p:spPr bwMode="auto">
            <a:xfrm>
              <a:off x="240" y="720"/>
              <a:ext cx="432" cy="336"/>
            </a:xfrm>
            <a:prstGeom prst="rect">
              <a:avLst/>
            </a:prstGeom>
            <a:noFill/>
            <a:ln w="12700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6907" name="Text Box 75"/>
            <p:cNvSpPr txBox="1">
              <a:spLocks noChangeArrowheads="1"/>
            </p:cNvSpPr>
            <p:nvPr/>
          </p:nvSpPr>
          <p:spPr bwMode="auto">
            <a:xfrm>
              <a:off x="304" y="43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6908" name="Text Box 76"/>
            <p:cNvSpPr txBox="1">
              <a:spLocks noChangeArrowheads="1"/>
            </p:cNvSpPr>
            <p:nvPr/>
          </p:nvSpPr>
          <p:spPr bwMode="auto">
            <a:xfrm>
              <a:off x="353" y="7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76913" name="Group 81"/>
          <p:cNvGrpSpPr>
            <a:grpSpLocks/>
          </p:cNvGrpSpPr>
          <p:nvPr/>
        </p:nvGrpSpPr>
        <p:grpSpPr bwMode="auto">
          <a:xfrm>
            <a:off x="457200" y="2362200"/>
            <a:ext cx="8305800" cy="946150"/>
            <a:chOff x="288" y="1488"/>
            <a:chExt cx="5232" cy="596"/>
          </a:xfrm>
        </p:grpSpPr>
        <p:sp>
          <p:nvSpPr>
            <p:cNvPr id="376909" name="Text Box 77"/>
            <p:cNvSpPr txBox="1">
              <a:spLocks noChangeArrowheads="1"/>
            </p:cNvSpPr>
            <p:nvPr/>
          </p:nvSpPr>
          <p:spPr bwMode="auto">
            <a:xfrm>
              <a:off x="288" y="1632"/>
              <a:ext cx="3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en-US" altLang="zh-CN" sz="28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SFNM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中断的嵌套方式</a:t>
              </a:r>
            </a:p>
          </p:txBody>
        </p:sp>
        <p:sp>
          <p:nvSpPr>
            <p:cNvPr id="376910" name="Text Box 78"/>
            <p:cNvSpPr txBox="1">
              <a:spLocks noChangeArrowheads="1"/>
            </p:cNvSpPr>
            <p:nvPr/>
          </p:nvSpPr>
          <p:spPr bwMode="auto">
            <a:xfrm>
              <a:off x="3504" y="1488"/>
              <a:ext cx="20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800000"/>
                  </a:solidFill>
                  <a:ea typeface="华文楷体" pitchFamily="2" charset="-122"/>
                </a:rPr>
                <a:t>0</a:t>
              </a:r>
              <a:r>
                <a:rPr lang="zh-CN" altLang="en-US" sz="2800">
                  <a:solidFill>
                    <a:srgbClr val="800000"/>
                  </a:solidFill>
                  <a:ea typeface="华文楷体" pitchFamily="2" charset="-122"/>
                  <a:sym typeface="Wingdings" pitchFamily="2" charset="2"/>
                </a:rPr>
                <a:t>：</a:t>
              </a:r>
              <a:r>
                <a:rPr lang="zh-CN" altLang="en-US" sz="2800">
                  <a:solidFill>
                    <a:srgbClr val="800000"/>
                  </a:solidFill>
                  <a:ea typeface="华文楷体" pitchFamily="2" charset="-122"/>
                </a:rPr>
                <a:t>完全嵌套</a:t>
              </a:r>
            </a:p>
            <a:p>
              <a:pPr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800000"/>
                  </a:solidFill>
                  <a:ea typeface="华文楷体" pitchFamily="2" charset="-122"/>
                </a:rPr>
                <a:t>1</a:t>
              </a:r>
              <a:r>
                <a:rPr lang="zh-CN" altLang="en-US" sz="2800">
                  <a:solidFill>
                    <a:srgbClr val="800000"/>
                  </a:solidFill>
                  <a:ea typeface="华文楷体" pitchFamily="2" charset="-122"/>
                </a:rPr>
                <a:t>：特殊全嵌套</a:t>
              </a:r>
            </a:p>
          </p:txBody>
        </p:sp>
        <p:sp>
          <p:nvSpPr>
            <p:cNvPr id="376911" name="AutoShape 79"/>
            <p:cNvSpPr>
              <a:spLocks/>
            </p:cNvSpPr>
            <p:nvPr/>
          </p:nvSpPr>
          <p:spPr bwMode="auto">
            <a:xfrm>
              <a:off x="3360" y="1584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6912" name="Text Box 80"/>
          <p:cNvSpPr txBox="1">
            <a:spLocks noChangeArrowheads="1"/>
          </p:cNvSpPr>
          <p:nvPr/>
        </p:nvSpPr>
        <p:spPr bwMode="auto">
          <a:xfrm>
            <a:off x="990600" y="32908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在全嵌套方式下，优先级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IR</a:t>
            </a:r>
            <a:r>
              <a:rPr lang="en-US" altLang="zh-CN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~IR</a:t>
            </a:r>
            <a:r>
              <a:rPr lang="en-US" altLang="zh-CN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从高到低。</a:t>
            </a:r>
          </a:p>
        </p:txBody>
      </p:sp>
      <p:grpSp>
        <p:nvGrpSpPr>
          <p:cNvPr id="376918" name="Group 86"/>
          <p:cNvGrpSpPr>
            <a:grpSpLocks/>
          </p:cNvGrpSpPr>
          <p:nvPr/>
        </p:nvGrpSpPr>
        <p:grpSpPr bwMode="auto">
          <a:xfrm>
            <a:off x="457200" y="3733800"/>
            <a:ext cx="7772400" cy="1524000"/>
            <a:chOff x="288" y="2352"/>
            <a:chExt cx="4896" cy="960"/>
          </a:xfrm>
        </p:grpSpPr>
        <p:sp>
          <p:nvSpPr>
            <p:cNvPr id="376914" name="Text Box 82"/>
            <p:cNvSpPr txBox="1">
              <a:spLocks noChangeArrowheads="1"/>
            </p:cNvSpPr>
            <p:nvPr/>
          </p:nvSpPr>
          <p:spPr bwMode="auto">
            <a:xfrm>
              <a:off x="288" y="2352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D</a:t>
              </a:r>
              <a:r>
                <a:rPr lang="en-US" altLang="zh-CN" sz="28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AEOI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自动结束中断方式</a:t>
              </a:r>
            </a:p>
          </p:txBody>
        </p:sp>
        <p:sp>
          <p:nvSpPr>
            <p:cNvPr id="376915" name="Text Box 83"/>
            <p:cNvSpPr txBox="1">
              <a:spLocks noChangeArrowheads="1"/>
            </p:cNvSpPr>
            <p:nvPr/>
          </p:nvSpPr>
          <p:spPr bwMode="auto">
            <a:xfrm>
              <a:off x="1344" y="2649"/>
              <a:ext cx="2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：不自动清除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ISR</a:t>
              </a:r>
            </a:p>
          </p:txBody>
        </p:sp>
        <p:sp>
          <p:nvSpPr>
            <p:cNvPr id="376916" name="Text Box 84"/>
            <p:cNvSpPr txBox="1">
              <a:spLocks noChangeArrowheads="1"/>
            </p:cNvSpPr>
            <p:nvPr/>
          </p:nvSpPr>
          <p:spPr bwMode="auto">
            <a:xfrm>
              <a:off x="1440" y="2985"/>
              <a:ext cx="3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响应中断后，自动清除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ISR</a:t>
              </a:r>
            </a:p>
          </p:txBody>
        </p:sp>
      </p:grpSp>
      <p:grpSp>
        <p:nvGrpSpPr>
          <p:cNvPr id="376921" name="Group 89"/>
          <p:cNvGrpSpPr>
            <a:grpSpLocks/>
          </p:cNvGrpSpPr>
          <p:nvPr/>
        </p:nvGrpSpPr>
        <p:grpSpPr bwMode="auto">
          <a:xfrm>
            <a:off x="457200" y="5257800"/>
            <a:ext cx="7848600" cy="1031875"/>
            <a:chOff x="288" y="3312"/>
            <a:chExt cx="4944" cy="650"/>
          </a:xfrm>
        </p:grpSpPr>
        <p:sp>
          <p:nvSpPr>
            <p:cNvPr id="376917" name="Text Box 85"/>
            <p:cNvSpPr txBox="1">
              <a:spLocks noChangeArrowheads="1"/>
            </p:cNvSpPr>
            <p:nvPr/>
          </p:nvSpPr>
          <p:spPr bwMode="auto">
            <a:xfrm>
              <a:off x="288" y="3504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D</a:t>
              </a:r>
              <a:r>
                <a:rPr lang="en-US" altLang="zh-CN" sz="28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PM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微处理器类型</a:t>
              </a:r>
            </a:p>
          </p:txBody>
        </p:sp>
        <p:sp>
          <p:nvSpPr>
            <p:cNvPr id="376919" name="Text Box 87"/>
            <p:cNvSpPr txBox="1">
              <a:spLocks noChangeArrowheads="1"/>
            </p:cNvSpPr>
            <p:nvPr/>
          </p:nvSpPr>
          <p:spPr bwMode="auto">
            <a:xfrm>
              <a:off x="3264" y="3312"/>
              <a:ext cx="1968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zh-CN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8080/8085/Z80</a:t>
              </a:r>
            </a:p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8086/8088</a:t>
              </a:r>
            </a:p>
          </p:txBody>
        </p:sp>
        <p:sp>
          <p:nvSpPr>
            <p:cNvPr id="376920" name="AutoShape 88"/>
            <p:cNvSpPr>
              <a:spLocks/>
            </p:cNvSpPr>
            <p:nvPr/>
          </p:nvSpPr>
          <p:spPr bwMode="auto">
            <a:xfrm>
              <a:off x="3120" y="34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9" grpId="0" autoUpdateAnimBg="0"/>
      <p:bldP spid="37691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77859" name="Group 3"/>
          <p:cNvGrpSpPr>
            <a:grpSpLocks/>
          </p:cNvGrpSpPr>
          <p:nvPr/>
        </p:nvGrpSpPr>
        <p:grpSpPr bwMode="auto">
          <a:xfrm>
            <a:off x="457200" y="381000"/>
            <a:ext cx="7543800" cy="561975"/>
            <a:chOff x="288" y="240"/>
            <a:chExt cx="4752" cy="354"/>
          </a:xfrm>
        </p:grpSpPr>
        <p:sp>
          <p:nvSpPr>
            <p:cNvPr id="377860" name="Text Box 4"/>
            <p:cNvSpPr txBox="1">
              <a:spLocks noChangeArrowheads="1"/>
            </p:cNvSpPr>
            <p:nvPr/>
          </p:nvSpPr>
          <p:spPr bwMode="auto">
            <a:xfrm>
              <a:off x="2112" y="240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(4)   </a:t>
              </a:r>
              <a:r>
                <a:rPr lang="en-US" altLang="zh-CN" sz="2800">
                  <a:solidFill>
                    <a:schemeClr val="accent2"/>
                  </a:solidFill>
                  <a:ea typeface="华文楷体" pitchFamily="2" charset="-122"/>
                </a:rPr>
                <a:t>ICW4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－方式控制</a:t>
              </a:r>
            </a:p>
          </p:txBody>
        </p:sp>
        <p:sp>
          <p:nvSpPr>
            <p:cNvPr id="377861" name="Text Box 5"/>
            <p:cNvSpPr txBox="1">
              <a:spLocks noChangeArrowheads="1"/>
            </p:cNvSpPr>
            <p:nvPr/>
          </p:nvSpPr>
          <p:spPr bwMode="auto">
            <a:xfrm>
              <a:off x="288" y="240"/>
              <a:ext cx="18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1.  </a:t>
              </a:r>
              <a:r>
                <a:rPr lang="zh-CN" altLang="en-US" sz="2800">
                  <a:solidFill>
                    <a:srgbClr val="990000"/>
                  </a:solidFill>
                </a:rPr>
                <a:t>初始化命令字 </a:t>
              </a:r>
            </a:p>
          </p:txBody>
        </p:sp>
      </p:grp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grpSp>
        <p:nvGrpSpPr>
          <p:cNvPr id="377904" name="Group 48"/>
          <p:cNvGrpSpPr>
            <a:grpSpLocks/>
          </p:cNvGrpSpPr>
          <p:nvPr/>
        </p:nvGrpSpPr>
        <p:grpSpPr bwMode="auto">
          <a:xfrm>
            <a:off x="381000" y="838200"/>
            <a:ext cx="8393113" cy="1585913"/>
            <a:chOff x="240" y="528"/>
            <a:chExt cx="5287" cy="999"/>
          </a:xfrm>
        </p:grpSpPr>
        <p:sp>
          <p:nvSpPr>
            <p:cNvPr id="377863" name="Text Box 7"/>
            <p:cNvSpPr txBox="1">
              <a:spLocks noChangeArrowheads="1"/>
            </p:cNvSpPr>
            <p:nvPr/>
          </p:nvSpPr>
          <p:spPr bwMode="auto">
            <a:xfrm>
              <a:off x="240" y="1200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lang="en-US" altLang="zh-CN" sz="28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 </a:t>
              </a: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BUF  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缓冲</a:t>
              </a:r>
            </a:p>
          </p:txBody>
        </p:sp>
        <p:grpSp>
          <p:nvGrpSpPr>
            <p:cNvPr id="377864" name="Group 8"/>
            <p:cNvGrpSpPr>
              <a:grpSpLocks/>
            </p:cNvGrpSpPr>
            <p:nvPr/>
          </p:nvGrpSpPr>
          <p:grpSpPr bwMode="auto">
            <a:xfrm>
              <a:off x="288" y="528"/>
              <a:ext cx="5239" cy="624"/>
              <a:chOff x="240" y="432"/>
              <a:chExt cx="5239" cy="624"/>
            </a:xfrm>
          </p:grpSpPr>
          <p:grpSp>
            <p:nvGrpSpPr>
              <p:cNvPr id="377865" name="Group 9"/>
              <p:cNvGrpSpPr>
                <a:grpSpLocks/>
              </p:cNvGrpSpPr>
              <p:nvPr/>
            </p:nvGrpSpPr>
            <p:grpSpPr bwMode="auto">
              <a:xfrm>
                <a:off x="864" y="432"/>
                <a:ext cx="4608" cy="624"/>
                <a:chOff x="576" y="1728"/>
                <a:chExt cx="4608" cy="624"/>
              </a:xfrm>
            </p:grpSpPr>
            <p:sp>
              <p:nvSpPr>
                <p:cNvPr id="377866" name="Rectangle 10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6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30" y="1728"/>
                  <a:ext cx="435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7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	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6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	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5	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4	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3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	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2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	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1	</a:t>
                  </a:r>
                  <a:r>
                    <a:rPr lang="en-US" altLang="zh-CN" sz="2400">
                      <a:latin typeface="Arial" charset="0"/>
                      <a:ea typeface="宋体" pitchFamily="2" charset="-122"/>
                    </a:rPr>
                    <a:t>D</a:t>
                  </a:r>
                  <a:r>
                    <a:rPr lang="en-US" altLang="zh-CN" sz="2400" baseline="-25000">
                      <a:latin typeface="Arial" charset="0"/>
                      <a:ea typeface="宋体" pitchFamily="2" charset="-122"/>
                    </a:rPr>
                    <a:t>0</a:t>
                  </a:r>
                  <a:endParaRPr lang="en-US" altLang="zh-CN" sz="2400"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7786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70" name="Rectangle 14"/>
                <p:cNvSpPr>
                  <a:spLocks noChangeArrowheads="1"/>
                </p:cNvSpPr>
                <p:nvPr/>
              </p:nvSpPr>
              <p:spPr bwMode="auto">
                <a:xfrm>
                  <a:off x="2304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72" name="Rectangle 16"/>
                <p:cNvSpPr>
                  <a:spLocks noChangeArrowheads="1"/>
                </p:cNvSpPr>
                <p:nvPr/>
              </p:nvSpPr>
              <p:spPr bwMode="auto">
                <a:xfrm>
                  <a:off x="3456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73" name="Rectangle 17"/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7874" name="Rectangle 18"/>
                <p:cNvSpPr>
                  <a:spLocks noChangeArrowheads="1"/>
                </p:cNvSpPr>
                <p:nvPr/>
              </p:nvSpPr>
              <p:spPr bwMode="auto">
                <a:xfrm>
                  <a:off x="4608" y="2016"/>
                  <a:ext cx="576" cy="336"/>
                </a:xfrm>
                <a:prstGeom prst="rect">
                  <a:avLst/>
                </a:prstGeom>
                <a:noFill/>
                <a:ln w="12700">
                  <a:solidFill>
                    <a:srgbClr val="FF9933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7875" name="Text Box 19"/>
              <p:cNvSpPr txBox="1">
                <a:spLocks noChangeArrowheads="1"/>
              </p:cNvSpPr>
              <p:nvPr/>
            </p:nvSpPr>
            <p:spPr bwMode="auto">
              <a:xfrm>
                <a:off x="2556" y="768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SFNM</a:t>
                </a:r>
              </a:p>
            </p:txBody>
          </p:sp>
          <p:sp>
            <p:nvSpPr>
              <p:cNvPr id="377876" name="Text Box 20"/>
              <p:cNvSpPr txBox="1">
                <a:spLocks noChangeArrowheads="1"/>
              </p:cNvSpPr>
              <p:nvPr/>
            </p:nvSpPr>
            <p:spPr bwMode="auto">
              <a:xfrm>
                <a:off x="1008" y="7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77877" name="Text Box 21"/>
              <p:cNvSpPr txBox="1">
                <a:spLocks noChangeArrowheads="1"/>
              </p:cNvSpPr>
              <p:nvPr/>
            </p:nvSpPr>
            <p:spPr bwMode="auto">
              <a:xfrm>
                <a:off x="1632" y="7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77878" name="Text Box 22"/>
              <p:cNvSpPr txBox="1">
                <a:spLocks noChangeArrowheads="1"/>
              </p:cNvSpPr>
              <p:nvPr/>
            </p:nvSpPr>
            <p:spPr bwMode="auto">
              <a:xfrm>
                <a:off x="2208" y="7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377879" name="Text Box 23"/>
              <p:cNvSpPr txBox="1">
                <a:spLocks noChangeArrowheads="1"/>
              </p:cNvSpPr>
              <p:nvPr/>
            </p:nvSpPr>
            <p:spPr bwMode="auto">
              <a:xfrm>
                <a:off x="3820" y="768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M/S</a:t>
                </a:r>
              </a:p>
            </p:txBody>
          </p:sp>
          <p:sp>
            <p:nvSpPr>
              <p:cNvPr id="377880" name="Text Box 24"/>
              <p:cNvSpPr txBox="1">
                <a:spLocks noChangeArrowheads="1"/>
              </p:cNvSpPr>
              <p:nvPr/>
            </p:nvSpPr>
            <p:spPr bwMode="auto">
              <a:xfrm>
                <a:off x="4333" y="768"/>
                <a:ext cx="5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AEOI</a:t>
                </a:r>
              </a:p>
            </p:txBody>
          </p:sp>
          <p:sp>
            <p:nvSpPr>
              <p:cNvPr id="377881" name="Text Box 25"/>
              <p:cNvSpPr txBox="1">
                <a:spLocks noChangeArrowheads="1"/>
              </p:cNvSpPr>
              <p:nvPr/>
            </p:nvSpPr>
            <p:spPr bwMode="auto">
              <a:xfrm>
                <a:off x="3191" y="768"/>
                <a:ext cx="5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BUF</a:t>
                </a:r>
              </a:p>
            </p:txBody>
          </p:sp>
          <p:sp>
            <p:nvSpPr>
              <p:cNvPr id="377882" name="Text Box 26"/>
              <p:cNvSpPr txBox="1">
                <a:spLocks noChangeArrowheads="1"/>
              </p:cNvSpPr>
              <p:nvPr/>
            </p:nvSpPr>
            <p:spPr bwMode="auto">
              <a:xfrm>
                <a:off x="4893" y="720"/>
                <a:ext cx="5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zh-CN" sz="2800">
                    <a:latin typeface="Arial" charset="0"/>
                    <a:ea typeface="宋体" pitchFamily="2" charset="-122"/>
                    <a:sym typeface="Symbol" pitchFamily="18" charset="2"/>
                  </a:rPr>
                  <a:t></a:t>
                </a:r>
                <a:r>
                  <a:rPr lang="zh-CN" altLang="zh-CN" sz="2400">
                    <a:latin typeface="Arial" charset="0"/>
                    <a:ea typeface="宋体" pitchFamily="2" charset="-122"/>
                    <a:sym typeface="Symbol" pitchFamily="18" charset="2"/>
                  </a:rPr>
                  <a:t> </a:t>
                </a:r>
                <a:r>
                  <a:rPr lang="en-US" altLang="zh-CN" sz="2400">
                    <a:latin typeface="Arial" charset="0"/>
                    <a:ea typeface="宋体" pitchFamily="2" charset="-122"/>
                  </a:rPr>
                  <a:t>PM</a:t>
                </a:r>
              </a:p>
            </p:txBody>
          </p:sp>
          <p:sp>
            <p:nvSpPr>
              <p:cNvPr id="377883" name="Rectangle 27"/>
              <p:cNvSpPr>
                <a:spLocks noChangeArrowheads="1"/>
              </p:cNvSpPr>
              <p:nvPr/>
            </p:nvSpPr>
            <p:spPr bwMode="auto">
              <a:xfrm>
                <a:off x="240" y="720"/>
                <a:ext cx="432" cy="336"/>
              </a:xfrm>
              <a:prstGeom prst="rect">
                <a:avLst/>
              </a:prstGeom>
              <a:noFill/>
              <a:ln w="12700">
                <a:solidFill>
                  <a:srgbClr val="FF99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7884" name="Text Box 28"/>
              <p:cNvSpPr txBox="1">
                <a:spLocks noChangeArrowheads="1"/>
              </p:cNvSpPr>
              <p:nvPr/>
            </p:nvSpPr>
            <p:spPr bwMode="auto">
              <a:xfrm>
                <a:off x="304" y="432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latin typeface="Arial" charset="0"/>
                    <a:ea typeface="宋体" pitchFamily="2" charset="-122"/>
                  </a:rPr>
                  <a:t>0</a:t>
                </a:r>
                <a:endParaRPr lang="en-US" altLang="zh-CN" sz="2400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7885" name="Text Box 29"/>
              <p:cNvSpPr txBox="1">
                <a:spLocks noChangeArrowheads="1"/>
              </p:cNvSpPr>
              <p:nvPr/>
            </p:nvSpPr>
            <p:spPr bwMode="auto">
              <a:xfrm>
                <a:off x="353" y="7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Arial" charset="0"/>
                    <a:ea typeface="宋体" pitchFamily="2" charset="-122"/>
                  </a:rPr>
                  <a:t>1</a:t>
                </a:r>
              </a:p>
            </p:txBody>
          </p:sp>
        </p:grpSp>
      </p:grp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371600" y="24384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无缓冲，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SP/EN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引脚输入，用作主片、从片选择端。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57200" y="42672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D</a:t>
            </a:r>
            <a:r>
              <a:rPr lang="en-US" altLang="zh-CN" sz="2800" baseline="-25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M/S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主片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从片选择（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BUF=1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时，该位有效）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3429000" y="4800600"/>
            <a:ext cx="3124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作为从片使用</a:t>
            </a:r>
            <a:endParaRPr lang="zh-CN" altLang="en-US" sz="28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作为主片使用</a:t>
            </a:r>
          </a:p>
        </p:txBody>
      </p:sp>
      <p:grpSp>
        <p:nvGrpSpPr>
          <p:cNvPr id="377907" name="Group 51"/>
          <p:cNvGrpSpPr>
            <a:grpSpLocks/>
          </p:cNvGrpSpPr>
          <p:nvPr/>
        </p:nvGrpSpPr>
        <p:grpSpPr bwMode="auto">
          <a:xfrm>
            <a:off x="1371600" y="3352800"/>
            <a:ext cx="7543800" cy="946150"/>
            <a:chOff x="864" y="2112"/>
            <a:chExt cx="4752" cy="596"/>
          </a:xfrm>
        </p:grpSpPr>
        <p:sp>
          <p:nvSpPr>
            <p:cNvPr id="377899" name="Text Box 43"/>
            <p:cNvSpPr txBox="1">
              <a:spLocks noChangeArrowheads="1"/>
            </p:cNvSpPr>
            <p:nvPr/>
          </p:nvSpPr>
          <p:spPr bwMode="auto">
            <a:xfrm>
              <a:off x="864" y="2112"/>
              <a:ext cx="4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76250" indent="-4762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</a:t>
              </a:r>
              <a:r>
                <a:rPr lang="zh-CN" altLang="en-US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： </a:t>
              </a: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8259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通过数据缓冲器和总线相连，</a:t>
              </a: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SP/EN</a:t>
              </a: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引脚输出， 连接到缓冲器选通端。</a:t>
              </a:r>
            </a:p>
          </p:txBody>
        </p:sp>
        <p:sp>
          <p:nvSpPr>
            <p:cNvPr id="377905" name="Line 49"/>
            <p:cNvSpPr>
              <a:spLocks noChangeShapeType="1"/>
            </p:cNvSpPr>
            <p:nvPr/>
          </p:nvSpPr>
          <p:spPr bwMode="auto">
            <a:xfrm>
              <a:off x="4704" y="2160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7906" name="Line 50"/>
            <p:cNvSpPr>
              <a:spLocks noChangeShapeType="1"/>
            </p:cNvSpPr>
            <p:nvPr/>
          </p:nvSpPr>
          <p:spPr bwMode="auto">
            <a:xfrm>
              <a:off x="5040" y="2160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908" name="Text Box 52"/>
          <p:cNvSpPr txBox="1">
            <a:spLocks noChangeArrowheads="1"/>
          </p:cNvSpPr>
          <p:nvPr/>
        </p:nvSpPr>
        <p:spPr bwMode="auto">
          <a:xfrm>
            <a:off x="838200" y="5791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/>
              <a:t>P292</a:t>
            </a:r>
            <a:r>
              <a:rPr lang="zh-CN" altLang="en-US" sz="2800"/>
              <a:t>表</a:t>
            </a:r>
            <a:r>
              <a:rPr lang="en-US" altLang="zh-CN" sz="2800"/>
              <a:t>7-5</a:t>
            </a:r>
          </a:p>
        </p:txBody>
      </p:sp>
      <p:sp>
        <p:nvSpPr>
          <p:cNvPr id="377909" name="Line 53"/>
          <p:cNvSpPr>
            <a:spLocks noChangeShapeType="1"/>
          </p:cNvSpPr>
          <p:nvPr/>
        </p:nvSpPr>
        <p:spPr bwMode="auto">
          <a:xfrm>
            <a:off x="3419475" y="24923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7910" name="Line 54"/>
          <p:cNvSpPr>
            <a:spLocks noChangeShapeType="1"/>
          </p:cNvSpPr>
          <p:nvPr/>
        </p:nvSpPr>
        <p:spPr bwMode="auto">
          <a:xfrm>
            <a:off x="4067175" y="24923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90" grpId="0" autoUpdateAnimBg="0"/>
      <p:bldP spid="377896" grpId="0" autoUpdateAnimBg="0"/>
      <p:bldP spid="37790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78948" name="Group 68"/>
          <p:cNvGrpSpPr>
            <a:grpSpLocks/>
          </p:cNvGrpSpPr>
          <p:nvPr/>
        </p:nvGrpSpPr>
        <p:grpSpPr bwMode="auto">
          <a:xfrm>
            <a:off x="457200" y="381000"/>
            <a:ext cx="7315200" cy="1066800"/>
            <a:chOff x="288" y="240"/>
            <a:chExt cx="2928" cy="672"/>
          </a:xfrm>
        </p:grpSpPr>
        <p:sp>
          <p:nvSpPr>
            <p:cNvPr id="378884" name="Text Box 4"/>
            <p:cNvSpPr txBox="1">
              <a:spLocks noChangeArrowheads="1"/>
            </p:cNvSpPr>
            <p:nvPr/>
          </p:nvSpPr>
          <p:spPr bwMode="auto">
            <a:xfrm>
              <a:off x="288" y="585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</a:rPr>
                <a:t>的初始化流程</a:t>
              </a:r>
              <a:r>
                <a:rPr lang="en-US" altLang="zh-CN" sz="2800">
                  <a:solidFill>
                    <a:schemeClr val="accent2"/>
                  </a:solidFill>
                </a:rPr>
                <a:t>:</a:t>
              </a:r>
              <a:endParaRPr lang="en-US" altLang="zh-CN" sz="28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78885" name="Text Box 5"/>
            <p:cNvSpPr txBox="1">
              <a:spLocks noChangeArrowheads="1"/>
            </p:cNvSpPr>
            <p:nvPr/>
          </p:nvSpPr>
          <p:spPr bwMode="auto">
            <a:xfrm>
              <a:off x="288" y="240"/>
              <a:ext cx="182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>
                  <a:solidFill>
                    <a:srgbClr val="990000"/>
                  </a:solidFill>
                </a:rPr>
                <a:t>1.  </a:t>
              </a:r>
              <a:r>
                <a:rPr lang="zh-CN" altLang="en-US" sz="2800">
                  <a:solidFill>
                    <a:srgbClr val="990000"/>
                  </a:solidFill>
                </a:rPr>
                <a:t>初始化命令字（总结） </a:t>
              </a:r>
            </a:p>
          </p:txBody>
        </p:sp>
      </p:grp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grpSp>
        <p:nvGrpSpPr>
          <p:cNvPr id="378946" name="Group 66"/>
          <p:cNvGrpSpPr>
            <a:grpSpLocks/>
          </p:cNvGrpSpPr>
          <p:nvPr/>
        </p:nvGrpSpPr>
        <p:grpSpPr bwMode="auto">
          <a:xfrm>
            <a:off x="3560763" y="825500"/>
            <a:ext cx="5191125" cy="5727700"/>
            <a:chOff x="2243" y="520"/>
            <a:chExt cx="2949" cy="3608"/>
          </a:xfrm>
        </p:grpSpPr>
        <p:sp>
          <p:nvSpPr>
            <p:cNvPr id="378915" name="AutoShape 35"/>
            <p:cNvSpPr>
              <a:spLocks noChangeArrowheads="1"/>
            </p:cNvSpPr>
            <p:nvPr/>
          </p:nvSpPr>
          <p:spPr bwMode="auto">
            <a:xfrm>
              <a:off x="3016" y="520"/>
              <a:ext cx="960" cy="305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/>
            </a:p>
          </p:txBody>
        </p:sp>
        <p:sp>
          <p:nvSpPr>
            <p:cNvPr id="378916" name="Text Box 36"/>
            <p:cNvSpPr txBox="1">
              <a:spLocks noChangeArrowheads="1"/>
            </p:cNvSpPr>
            <p:nvPr/>
          </p:nvSpPr>
          <p:spPr bwMode="auto">
            <a:xfrm>
              <a:off x="3128" y="528"/>
              <a:ext cx="1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写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ICW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1           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=0</a:t>
              </a:r>
              <a:r>
                <a:rPr lang="zh-CN" altLang="en-US" sz="2400">
                  <a:latin typeface="Arial" charset="0"/>
                  <a:ea typeface="宋体" pitchFamily="2" charset="-122"/>
                </a:rPr>
                <a:t>，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=1</a:t>
              </a:r>
            </a:p>
          </p:txBody>
        </p:sp>
        <p:sp>
          <p:nvSpPr>
            <p:cNvPr id="378917" name="AutoShape 37"/>
            <p:cNvSpPr>
              <a:spLocks noChangeArrowheads="1"/>
            </p:cNvSpPr>
            <p:nvPr/>
          </p:nvSpPr>
          <p:spPr bwMode="auto">
            <a:xfrm>
              <a:off x="3016" y="1104"/>
              <a:ext cx="960" cy="288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18" name="Text Box 38"/>
            <p:cNvSpPr txBox="1">
              <a:spLocks noChangeArrowheads="1"/>
            </p:cNvSpPr>
            <p:nvPr/>
          </p:nvSpPr>
          <p:spPr bwMode="auto">
            <a:xfrm>
              <a:off x="3128" y="1104"/>
              <a:ext cx="1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写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ICW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2           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=1</a:t>
              </a:r>
            </a:p>
          </p:txBody>
        </p:sp>
        <p:sp>
          <p:nvSpPr>
            <p:cNvPr id="378919" name="AutoShape 39"/>
            <p:cNvSpPr>
              <a:spLocks noChangeArrowheads="1"/>
            </p:cNvSpPr>
            <p:nvPr/>
          </p:nvSpPr>
          <p:spPr bwMode="auto">
            <a:xfrm>
              <a:off x="2872" y="1632"/>
              <a:ext cx="1200" cy="480"/>
            </a:xfrm>
            <a:prstGeom prst="flowChartDecision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0" name="Text Box 40"/>
            <p:cNvSpPr txBox="1">
              <a:spLocks noChangeArrowheads="1"/>
            </p:cNvSpPr>
            <p:nvPr/>
          </p:nvSpPr>
          <p:spPr bwMode="auto">
            <a:xfrm>
              <a:off x="3064" y="1728"/>
              <a:ext cx="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SNGL=1</a:t>
              </a:r>
              <a:endParaRPr lang="en-US" altLang="zh-CN" sz="2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21" name="AutoShape 41"/>
            <p:cNvSpPr>
              <a:spLocks noChangeArrowheads="1"/>
            </p:cNvSpPr>
            <p:nvPr/>
          </p:nvSpPr>
          <p:spPr bwMode="auto">
            <a:xfrm>
              <a:off x="2696" y="2880"/>
              <a:ext cx="1584" cy="480"/>
            </a:xfrm>
            <a:prstGeom prst="flowChartDecision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2" name="Text Box 42"/>
            <p:cNvSpPr txBox="1">
              <a:spLocks noChangeArrowheads="1"/>
            </p:cNvSpPr>
            <p:nvPr/>
          </p:nvSpPr>
          <p:spPr bwMode="auto">
            <a:xfrm>
              <a:off x="2840" y="297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sz="2000">
                  <a:latin typeface="Times New Roman" pitchFamily="18" charset="0"/>
                  <a:ea typeface="华文新魏" pitchFamily="2" charset="-122"/>
                </a:rPr>
                <a:t>ICW</a:t>
              </a:r>
              <a:r>
                <a:rPr lang="en-US" altLang="zh-CN" sz="2000" baseline="-25000">
                  <a:latin typeface="Times New Roman" pitchFamily="18" charset="0"/>
                  <a:ea typeface="华文新魏" pitchFamily="2" charset="-122"/>
                </a:rPr>
                <a:t>1</a:t>
              </a:r>
              <a:r>
                <a:rPr lang="en-US" altLang="zh-CN" sz="2000">
                  <a:latin typeface="Times New Roman" pitchFamily="18" charset="0"/>
                  <a:ea typeface="华文新魏" pitchFamily="2" charset="-122"/>
                </a:rPr>
                <a:t>.IC</a:t>
              </a:r>
              <a:r>
                <a:rPr lang="en-US" altLang="zh-CN" sz="2000" baseline="-25000">
                  <a:latin typeface="Times New Roman" pitchFamily="18" charset="0"/>
                  <a:ea typeface="华文新魏" pitchFamily="2" charset="-122"/>
                </a:rPr>
                <a:t>4</a:t>
              </a:r>
              <a:r>
                <a:rPr lang="en-US" altLang="zh-CN" sz="2000">
                  <a:latin typeface="Times New Roman" pitchFamily="18" charset="0"/>
                  <a:ea typeface="华文新魏" pitchFamily="2" charset="-122"/>
                </a:rPr>
                <a:t>=1</a:t>
              </a:r>
              <a:endParaRPr lang="en-US" altLang="zh-CN" sz="2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23" name="AutoShape 43"/>
            <p:cNvSpPr>
              <a:spLocks noChangeArrowheads="1"/>
            </p:cNvSpPr>
            <p:nvPr/>
          </p:nvSpPr>
          <p:spPr bwMode="auto">
            <a:xfrm>
              <a:off x="2456" y="2304"/>
              <a:ext cx="2016" cy="288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4" name="Text Box 44"/>
            <p:cNvSpPr txBox="1">
              <a:spLocks noChangeArrowheads="1"/>
            </p:cNvSpPr>
            <p:nvPr/>
          </p:nvSpPr>
          <p:spPr bwMode="auto">
            <a:xfrm>
              <a:off x="2552" y="2304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写主片、从片的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ICW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3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8925" name="AutoShape 45"/>
            <p:cNvSpPr>
              <a:spLocks noChangeArrowheads="1"/>
            </p:cNvSpPr>
            <p:nvPr/>
          </p:nvSpPr>
          <p:spPr bwMode="auto">
            <a:xfrm>
              <a:off x="3016" y="3552"/>
              <a:ext cx="960" cy="288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6" name="Text Box 46"/>
            <p:cNvSpPr txBox="1">
              <a:spLocks noChangeArrowheads="1"/>
            </p:cNvSpPr>
            <p:nvPr/>
          </p:nvSpPr>
          <p:spPr bwMode="auto">
            <a:xfrm>
              <a:off x="3128" y="3552"/>
              <a:ext cx="1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写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ICW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           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=1</a:t>
              </a:r>
            </a:p>
          </p:txBody>
        </p:sp>
        <p:sp>
          <p:nvSpPr>
            <p:cNvPr id="378927" name="Line 47"/>
            <p:cNvSpPr>
              <a:spLocks noChangeShapeType="1"/>
            </p:cNvSpPr>
            <p:nvPr/>
          </p:nvSpPr>
          <p:spPr bwMode="auto">
            <a:xfrm>
              <a:off x="3491" y="8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8" name="Line 48"/>
            <p:cNvSpPr>
              <a:spLocks noChangeShapeType="1"/>
            </p:cNvSpPr>
            <p:nvPr/>
          </p:nvSpPr>
          <p:spPr bwMode="auto">
            <a:xfrm>
              <a:off x="3491" y="25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29" name="Line 49"/>
            <p:cNvSpPr>
              <a:spLocks noChangeShapeType="1"/>
            </p:cNvSpPr>
            <p:nvPr/>
          </p:nvSpPr>
          <p:spPr bwMode="auto">
            <a:xfrm>
              <a:off x="3491" y="33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0" name="Line 50"/>
            <p:cNvSpPr>
              <a:spLocks noChangeShapeType="1"/>
            </p:cNvSpPr>
            <p:nvPr/>
          </p:nvSpPr>
          <p:spPr bwMode="auto">
            <a:xfrm>
              <a:off x="3491" y="211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1" name="Line 51"/>
            <p:cNvSpPr>
              <a:spLocks noChangeShapeType="1"/>
            </p:cNvSpPr>
            <p:nvPr/>
          </p:nvSpPr>
          <p:spPr bwMode="auto">
            <a:xfrm>
              <a:off x="3491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2" name="Line 52"/>
            <p:cNvSpPr>
              <a:spLocks noChangeShapeType="1"/>
            </p:cNvSpPr>
            <p:nvPr/>
          </p:nvSpPr>
          <p:spPr bwMode="auto">
            <a:xfrm flipH="1">
              <a:off x="2243" y="187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3" name="Line 53"/>
            <p:cNvSpPr>
              <a:spLocks noChangeShapeType="1"/>
            </p:cNvSpPr>
            <p:nvPr/>
          </p:nvSpPr>
          <p:spPr bwMode="auto">
            <a:xfrm>
              <a:off x="2243" y="187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4" name="Line 54"/>
            <p:cNvSpPr>
              <a:spLocks noChangeShapeType="1"/>
            </p:cNvSpPr>
            <p:nvPr/>
          </p:nvSpPr>
          <p:spPr bwMode="auto">
            <a:xfrm>
              <a:off x="2243" y="2736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35" name="Text Box 55"/>
            <p:cNvSpPr txBox="1">
              <a:spLocks noChangeArrowheads="1"/>
            </p:cNvSpPr>
            <p:nvPr/>
          </p:nvSpPr>
          <p:spPr bwMode="auto">
            <a:xfrm>
              <a:off x="2498" y="1584"/>
              <a:ext cx="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是</a:t>
              </a:r>
            </a:p>
          </p:txBody>
        </p:sp>
        <p:sp>
          <p:nvSpPr>
            <p:cNvPr id="378936" name="Text Box 56"/>
            <p:cNvSpPr txBox="1">
              <a:spLocks noChangeArrowheads="1"/>
            </p:cNvSpPr>
            <p:nvPr/>
          </p:nvSpPr>
          <p:spPr bwMode="auto">
            <a:xfrm>
              <a:off x="3650" y="2016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否</a:t>
              </a:r>
            </a:p>
          </p:txBody>
        </p:sp>
        <p:sp>
          <p:nvSpPr>
            <p:cNvPr id="378937" name="Text Box 57"/>
            <p:cNvSpPr txBox="1">
              <a:spLocks noChangeArrowheads="1"/>
            </p:cNvSpPr>
            <p:nvPr/>
          </p:nvSpPr>
          <p:spPr bwMode="auto">
            <a:xfrm>
              <a:off x="3650" y="3216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是</a:t>
              </a:r>
            </a:p>
          </p:txBody>
        </p:sp>
        <p:sp>
          <p:nvSpPr>
            <p:cNvPr id="378938" name="Text Box 58"/>
            <p:cNvSpPr txBox="1">
              <a:spLocks noChangeArrowheads="1"/>
            </p:cNvSpPr>
            <p:nvPr/>
          </p:nvSpPr>
          <p:spPr bwMode="auto">
            <a:xfrm>
              <a:off x="2498" y="2832"/>
              <a:ext cx="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否</a:t>
              </a:r>
            </a:p>
          </p:txBody>
        </p:sp>
        <p:sp>
          <p:nvSpPr>
            <p:cNvPr id="378939" name="Line 59"/>
            <p:cNvSpPr>
              <a:spLocks noChangeShapeType="1"/>
            </p:cNvSpPr>
            <p:nvPr/>
          </p:nvSpPr>
          <p:spPr bwMode="auto">
            <a:xfrm flipH="1">
              <a:off x="2243" y="312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0" name="Line 60"/>
            <p:cNvSpPr>
              <a:spLocks noChangeShapeType="1"/>
            </p:cNvSpPr>
            <p:nvPr/>
          </p:nvSpPr>
          <p:spPr bwMode="auto">
            <a:xfrm>
              <a:off x="2243" y="312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1" name="Line 61"/>
            <p:cNvSpPr>
              <a:spLocks noChangeShapeType="1"/>
            </p:cNvSpPr>
            <p:nvPr/>
          </p:nvSpPr>
          <p:spPr bwMode="auto">
            <a:xfrm>
              <a:off x="2243" y="3984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2" name="Line 62"/>
            <p:cNvSpPr>
              <a:spLocks noChangeShapeType="1"/>
            </p:cNvSpPr>
            <p:nvPr/>
          </p:nvSpPr>
          <p:spPr bwMode="auto">
            <a:xfrm>
              <a:off x="3491" y="38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8947" name="Group 67"/>
          <p:cNvGrpSpPr>
            <a:grpSpLocks/>
          </p:cNvGrpSpPr>
          <p:nvPr/>
        </p:nvGrpSpPr>
        <p:grpSpPr bwMode="auto">
          <a:xfrm>
            <a:off x="381000" y="1905000"/>
            <a:ext cx="2971800" cy="4495800"/>
            <a:chOff x="240" y="1200"/>
            <a:chExt cx="1872" cy="2832"/>
          </a:xfrm>
        </p:grpSpPr>
        <p:sp>
          <p:nvSpPr>
            <p:cNvPr id="378944" name="AutoShape 64"/>
            <p:cNvSpPr>
              <a:spLocks/>
            </p:cNvSpPr>
            <p:nvPr/>
          </p:nvSpPr>
          <p:spPr bwMode="auto">
            <a:xfrm flipH="1">
              <a:off x="1584" y="1200"/>
              <a:ext cx="528" cy="2832"/>
            </a:xfrm>
            <a:prstGeom prst="rightBrace">
              <a:avLst>
                <a:gd name="adj1" fmla="val 4469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5" name="Text Box 65"/>
            <p:cNvSpPr txBox="1">
              <a:spLocks noChangeArrowheads="1"/>
            </p:cNvSpPr>
            <p:nvPr/>
          </p:nvSpPr>
          <p:spPr bwMode="auto">
            <a:xfrm>
              <a:off x="240" y="2036"/>
              <a:ext cx="146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charset="0"/>
                  <a:ea typeface="宋体" pitchFamily="2" charset="-122"/>
                </a:rPr>
                <a:t>按顺序对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=1</a:t>
              </a:r>
              <a:r>
                <a:rPr lang="zh-CN" altLang="en-US" sz="2400">
                  <a:latin typeface="Arial" charset="0"/>
                  <a:ea typeface="宋体" pitchFamily="2" charset="-122"/>
                </a:rPr>
                <a:t>端口写入命令字</a:t>
              </a:r>
              <a:endParaRPr lang="zh-CN" altLang="en-US" sz="20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8949" name="Rectangle 69"/>
          <p:cNvSpPr>
            <a:spLocks noChangeArrowheads="1"/>
          </p:cNvSpPr>
          <p:nvPr/>
        </p:nvSpPr>
        <p:spPr bwMode="auto">
          <a:xfrm>
            <a:off x="7524750" y="3513138"/>
            <a:ext cx="167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123950" indent="-457200">
              <a:buFontTx/>
              <a:buNone/>
            </a:pPr>
            <a:r>
              <a:rPr lang="en-US" altLang="zh-CN" sz="3200"/>
              <a:t>A0=1</a:t>
            </a:r>
          </a:p>
        </p:txBody>
      </p:sp>
      <p:sp>
        <p:nvSpPr>
          <p:cNvPr id="378950" name="Rectangle 70"/>
          <p:cNvSpPr>
            <a:spLocks noChangeArrowheads="1"/>
          </p:cNvSpPr>
          <p:nvPr/>
        </p:nvSpPr>
        <p:spPr bwMode="auto">
          <a:xfrm>
            <a:off x="7473950" y="5516563"/>
            <a:ext cx="1670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123950" indent="-457200">
              <a:buFontTx/>
              <a:buNone/>
            </a:pPr>
            <a:r>
              <a:rPr lang="en-US" altLang="zh-CN" sz="3200"/>
              <a:t>A0=1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46" name="Oval 42"/>
          <p:cNvSpPr>
            <a:spLocks noChangeArrowheads="1"/>
          </p:cNvSpPr>
          <p:nvPr/>
        </p:nvSpPr>
        <p:spPr bwMode="auto">
          <a:xfrm>
            <a:off x="3492500" y="1125538"/>
            <a:ext cx="1439863" cy="647700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4953000" y="533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说明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endParaRPr lang="en-US" altLang="zh-CN" sz="280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1.  </a:t>
            </a:r>
            <a:r>
              <a:rPr lang="zh-CN" altLang="en-US" sz="2800">
                <a:solidFill>
                  <a:srgbClr val="990000"/>
                </a:solidFill>
              </a:rPr>
              <a:t>初始化命令字（总结） 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33400" y="1143000"/>
            <a:ext cx="86106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ICW1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必须写入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偶地址端口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；</a:t>
            </a: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ICW2~ICW4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必须写入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奇地址端口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；</a:t>
            </a: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ICW1~ICW4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的初始化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顺序是固定的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，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不可颠倒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；</a:t>
            </a: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ICW1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和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ICW2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对每个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是必须设置的，而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ICW3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和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ICW4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是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可选的，由</a:t>
            </a: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ICW1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预先指明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；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93713" y="3795713"/>
            <a:ext cx="86868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在级联情况下，</a:t>
            </a: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不管是主片还是从片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，都需设置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ICW3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。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457200" y="4870450"/>
            <a:ext cx="92995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主片的</a:t>
            </a: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ICW3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每一位指明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IR0~IR7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管脚的连接情况；</a:t>
            </a: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ea typeface="华文楷体" pitchFamily="2" charset="-122"/>
              </a:rPr>
              <a:t>从片的</a:t>
            </a:r>
            <a:r>
              <a:rPr lang="en-US" altLang="zh-CN" sz="2800">
                <a:solidFill>
                  <a:srgbClr val="FF0000"/>
                </a:solidFill>
                <a:ea typeface="华文楷体" pitchFamily="2" charset="-122"/>
              </a:rPr>
              <a:t>ICW3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高五位为“</a:t>
            </a:r>
            <a:r>
              <a:rPr lang="en-US" altLang="zh-CN" sz="2800">
                <a:solidFill>
                  <a:schemeClr val="tx2"/>
                </a:solidFill>
                <a:ea typeface="华文楷体" pitchFamily="2" charset="-122"/>
              </a:rPr>
              <a:t>0”</a:t>
            </a:r>
            <a:r>
              <a:rPr lang="zh-CN" altLang="en-US" sz="2800">
                <a:solidFill>
                  <a:schemeClr val="tx2"/>
                </a:solidFill>
                <a:ea typeface="华文楷体" pitchFamily="2" charset="-122"/>
              </a:rPr>
              <a:t>，低三位是该从片的标示码。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 autoUpdateAnimBg="0"/>
      <p:bldP spid="379909" grpId="0" autoUpdateAnimBg="0"/>
      <p:bldP spid="379943" grpId="0" autoUpdateAnimBg="0"/>
      <p:bldP spid="379944" grpId="0" autoUpdateAnimBg="0"/>
      <p:bldP spid="37994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323850" y="457200"/>
            <a:ext cx="11525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990000"/>
                </a:solidFill>
              </a:rPr>
              <a:t>例： 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250825" y="476250"/>
            <a:ext cx="8820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3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设某系统中使用一片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，其端口地址为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210H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211H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，若系统要求中断请求为电平触发，其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个中断源的类型码为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60H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～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67H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，试编写初始化程序段。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273050" y="1676400"/>
            <a:ext cx="9144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解：</a:t>
            </a: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025525" y="17526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按要求确定初始化命令字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2590800" y="2209800"/>
            <a:ext cx="5334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ea typeface="华文宋体" pitchFamily="2" charset="-122"/>
              </a:rPr>
              <a:t>ICW</a:t>
            </a:r>
            <a:r>
              <a:rPr lang="en-US" altLang="zh-CN" sz="2800" baseline="-30000">
                <a:solidFill>
                  <a:srgbClr val="990000"/>
                </a:solidFill>
                <a:ea typeface="华文宋体" pitchFamily="2" charset="-122"/>
              </a:rPr>
              <a:t>1</a:t>
            </a:r>
            <a:r>
              <a:rPr lang="zh-CN" altLang="en-US" sz="2800">
                <a:solidFill>
                  <a:srgbClr val="990000"/>
                </a:solidFill>
                <a:ea typeface="华文宋体" pitchFamily="2" charset="-122"/>
              </a:rPr>
              <a:t>：</a:t>
            </a:r>
            <a:r>
              <a:rPr lang="zh-CN" altLang="en-US" sz="2800">
                <a:solidFill>
                  <a:schemeClr val="tx2"/>
                </a:solidFill>
                <a:ea typeface="华文宋体" pitchFamily="2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ea typeface="华文宋体" pitchFamily="2" charset="-122"/>
              </a:rPr>
              <a:t>0 0 0 </a:t>
            </a:r>
            <a:r>
              <a:rPr lang="en-US" altLang="zh-CN" sz="2800">
                <a:solidFill>
                  <a:srgbClr val="FF0000"/>
                </a:solidFill>
                <a:ea typeface="华文宋体" pitchFamily="2" charset="-122"/>
              </a:rPr>
              <a:t>1 1</a:t>
            </a:r>
            <a:r>
              <a:rPr lang="en-US" altLang="zh-CN" sz="2800">
                <a:solidFill>
                  <a:schemeClr val="tx2"/>
                </a:solidFill>
                <a:ea typeface="华文宋体" pitchFamily="2" charset="-122"/>
              </a:rPr>
              <a:t> 0 </a:t>
            </a:r>
            <a:r>
              <a:rPr lang="en-US" altLang="zh-CN" sz="2800">
                <a:solidFill>
                  <a:srgbClr val="FF0000"/>
                </a:solidFill>
                <a:ea typeface="华文宋体" pitchFamily="2" charset="-122"/>
              </a:rPr>
              <a:t>1 1</a:t>
            </a:r>
            <a:r>
              <a:rPr lang="en-US" altLang="zh-CN" sz="2800">
                <a:solidFill>
                  <a:schemeClr val="tx2"/>
                </a:solidFill>
                <a:ea typeface="华文宋体" pitchFamily="2" charset="-122"/>
              </a:rPr>
              <a:t> B=1BH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ea typeface="华文宋体" pitchFamily="2" charset="-122"/>
              </a:rPr>
              <a:t>ICW</a:t>
            </a:r>
            <a:r>
              <a:rPr lang="en-US" altLang="zh-CN" sz="2800" baseline="-30000">
                <a:solidFill>
                  <a:srgbClr val="990000"/>
                </a:solidFill>
                <a:ea typeface="华文宋体" pitchFamily="2" charset="-122"/>
              </a:rPr>
              <a:t>2</a:t>
            </a:r>
            <a:r>
              <a:rPr lang="zh-CN" altLang="en-US" sz="2800">
                <a:solidFill>
                  <a:srgbClr val="990000"/>
                </a:solidFill>
                <a:ea typeface="华文宋体" pitchFamily="2" charset="-122"/>
              </a:rPr>
              <a:t>：</a:t>
            </a:r>
            <a:r>
              <a:rPr lang="zh-CN" altLang="en-US" sz="2800">
                <a:solidFill>
                  <a:schemeClr val="tx2"/>
                </a:solidFill>
                <a:ea typeface="华文宋体" pitchFamily="2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ea typeface="华文宋体" pitchFamily="2" charset="-122"/>
              </a:rPr>
              <a:t>0 1 1 0 0 0 0 0 B=60H</a:t>
            </a: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239713" y="3171825"/>
            <a:ext cx="84359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初始化程序段：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                   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MOV  DX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210H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；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DX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指向偶地址端口           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        </a:t>
            </a:r>
            <a:r>
              <a:rPr lang="en-US" altLang="zh-CN" sz="2800">
                <a:ea typeface="楷体_GB2312" pitchFamily="49" charset="-122"/>
              </a:rPr>
              <a:t>MOV  AL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1BH     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        </a:t>
            </a:r>
            <a:r>
              <a:rPr lang="en-US" altLang="zh-CN" sz="2800">
                <a:ea typeface="楷体_GB2312" pitchFamily="49" charset="-122"/>
              </a:rPr>
              <a:t>OUT  DX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AL        </a:t>
            </a:r>
            <a:r>
              <a:rPr lang="zh-CN" altLang="en-US" sz="2800">
                <a:ea typeface="楷体_GB2312" pitchFamily="49" charset="-122"/>
              </a:rPr>
              <a:t>；写入</a:t>
            </a:r>
            <a:r>
              <a:rPr lang="en-US" altLang="zh-CN" sz="2800">
                <a:ea typeface="楷体_GB2312" pitchFamily="49" charset="-122"/>
              </a:rPr>
              <a:t>ICW</a:t>
            </a:r>
            <a:r>
              <a:rPr lang="en-US" altLang="zh-CN" sz="2800" baseline="-30000">
                <a:ea typeface="楷体_GB2312" pitchFamily="49" charset="-122"/>
              </a:rPr>
              <a:t>1</a:t>
            </a:r>
            <a:endParaRPr lang="en-US" altLang="zh-CN" sz="2800">
              <a:ea typeface="楷体_GB2312" pitchFamily="49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       MOV  DX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211H   </a:t>
            </a:r>
            <a:r>
              <a:rPr lang="zh-CN" altLang="en-US" sz="2800">
                <a:ea typeface="楷体_GB2312" pitchFamily="49" charset="-122"/>
              </a:rPr>
              <a:t>；</a:t>
            </a:r>
            <a:r>
              <a:rPr lang="en-US" altLang="zh-CN" sz="2800">
                <a:ea typeface="楷体_GB2312" pitchFamily="49" charset="-122"/>
              </a:rPr>
              <a:t>DX</a:t>
            </a:r>
            <a:r>
              <a:rPr lang="zh-CN" altLang="en-US" sz="2800">
                <a:ea typeface="楷体_GB2312" pitchFamily="49" charset="-122"/>
              </a:rPr>
              <a:t>指向奇地址端口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        </a:t>
            </a:r>
            <a:r>
              <a:rPr lang="en-US" altLang="zh-CN" sz="2800">
                <a:ea typeface="楷体_GB2312" pitchFamily="49" charset="-122"/>
              </a:rPr>
              <a:t>MOV  AL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60H      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           </a:t>
            </a:r>
            <a:r>
              <a:rPr lang="en-US" altLang="zh-CN" sz="2800">
                <a:ea typeface="楷体_GB2312" pitchFamily="49" charset="-122"/>
              </a:rPr>
              <a:t>OUT  DX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AL        </a:t>
            </a:r>
            <a:r>
              <a:rPr lang="zh-CN" altLang="en-US" sz="2800">
                <a:ea typeface="楷体_GB2312" pitchFamily="49" charset="-122"/>
              </a:rPr>
              <a:t>；写入</a:t>
            </a:r>
            <a:r>
              <a:rPr lang="en-US" altLang="zh-CN" sz="2800">
                <a:ea typeface="楷体_GB2312" pitchFamily="49" charset="-122"/>
              </a:rPr>
              <a:t>ICW</a:t>
            </a:r>
            <a:r>
              <a:rPr lang="en-US" altLang="zh-CN" sz="2800" baseline="-30000"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0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0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0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utoUpdateAnimBg="0"/>
      <p:bldP spid="380934" grpId="0" autoUpdateAnimBg="0"/>
      <p:bldP spid="380935" grpId="0" autoUpdateAnimBg="0"/>
      <p:bldP spid="380936" grpId="0" autoUpdateAnimBg="0"/>
      <p:bldP spid="380937" grpId="0" autoUpdateAnimBg="0"/>
      <p:bldP spid="3809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800" b="1"/>
              <a:t>8088</a:t>
            </a:r>
            <a:r>
              <a:rPr lang="zh-CN" altLang="en-US" sz="2800" b="1"/>
              <a:t>系统的中断源</a:t>
            </a:r>
          </a:p>
          <a:p>
            <a:pPr lvl="1">
              <a:lnSpc>
                <a:spcPct val="80000"/>
              </a:lnSpc>
            </a:pPr>
            <a:r>
              <a:rPr lang="zh-CN" altLang="en-US" b="1"/>
              <a:t>内部中断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除法溢出：类型号</a:t>
            </a:r>
            <a:r>
              <a:rPr lang="en-US" altLang="zh-CN" sz="2800" b="1">
                <a:solidFill>
                  <a:srgbClr val="0000FF"/>
                </a:solidFill>
              </a:rPr>
              <a:t>0</a:t>
            </a:r>
            <a:r>
              <a:rPr lang="zh-CN" altLang="en-US" sz="2800" b="1">
                <a:solidFill>
                  <a:srgbClr val="0000FF"/>
                </a:solidFill>
              </a:rPr>
              <a:t>，商大于目的操作数所能表达的范围时产生。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单步中断：类型号</a:t>
            </a:r>
            <a:r>
              <a:rPr lang="en-US" altLang="zh-CN" sz="2800" b="1">
                <a:solidFill>
                  <a:srgbClr val="800000"/>
                </a:solidFill>
              </a:rPr>
              <a:t>1</a:t>
            </a:r>
            <a:r>
              <a:rPr lang="zh-CN" altLang="en-US" sz="2800" b="1">
                <a:solidFill>
                  <a:srgbClr val="800000"/>
                </a:solidFill>
              </a:rPr>
              <a:t>，</a:t>
            </a:r>
            <a:r>
              <a:rPr lang="en-US" altLang="zh-CN" sz="2800" b="1">
                <a:solidFill>
                  <a:srgbClr val="800000"/>
                </a:solidFill>
              </a:rPr>
              <a:t>TF=1</a:t>
            </a:r>
            <a:r>
              <a:rPr lang="zh-CN" altLang="en-US" sz="2800" b="1">
                <a:solidFill>
                  <a:srgbClr val="800000"/>
                </a:solidFill>
              </a:rPr>
              <a:t>时产生（当前指令需执行完）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断点中断：类型号</a:t>
            </a:r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，这是一个软件中断，即</a:t>
            </a:r>
            <a:r>
              <a:rPr lang="en-US" altLang="zh-CN" sz="2800" b="1">
                <a:solidFill>
                  <a:srgbClr val="0000FF"/>
                </a:solidFill>
              </a:rPr>
              <a:t>INT 3</a:t>
            </a:r>
            <a:r>
              <a:rPr lang="zh-CN" altLang="en-US" sz="2800" b="1">
                <a:solidFill>
                  <a:srgbClr val="0000FF"/>
                </a:solidFill>
              </a:rPr>
              <a:t>指令。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溢出中断：类型号</a:t>
            </a:r>
            <a:r>
              <a:rPr lang="en-US" altLang="zh-CN" sz="2800" b="1">
                <a:solidFill>
                  <a:srgbClr val="800000"/>
                </a:solidFill>
              </a:rPr>
              <a:t>4</a:t>
            </a:r>
            <a:r>
              <a:rPr lang="zh-CN" altLang="en-US" sz="2800" b="1">
                <a:solidFill>
                  <a:srgbClr val="800000"/>
                </a:solidFill>
              </a:rPr>
              <a:t>，这是一个软件中断，即</a:t>
            </a:r>
            <a:r>
              <a:rPr lang="en-US" altLang="zh-CN" sz="2800" b="1">
                <a:solidFill>
                  <a:srgbClr val="800000"/>
                </a:solidFill>
              </a:rPr>
              <a:t>INTO</a:t>
            </a:r>
            <a:r>
              <a:rPr lang="zh-CN" altLang="en-US" sz="2800" b="1">
                <a:solidFill>
                  <a:srgbClr val="800000"/>
                </a:solidFill>
              </a:rPr>
              <a:t>指令。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软件中断：即</a:t>
            </a:r>
            <a:r>
              <a:rPr lang="en-US" altLang="zh-CN" sz="2800" b="1">
                <a:solidFill>
                  <a:srgbClr val="0000FF"/>
                </a:solidFill>
              </a:rPr>
              <a:t>INT n</a:t>
            </a:r>
            <a:r>
              <a:rPr lang="zh-CN" altLang="en-US" sz="2800" b="1">
                <a:solidFill>
                  <a:srgbClr val="0000FF"/>
                </a:solidFill>
              </a:rPr>
              <a:t>指令，类型号</a:t>
            </a:r>
            <a:r>
              <a:rPr lang="en-US" altLang="zh-CN" sz="2800" b="1">
                <a:solidFill>
                  <a:srgbClr val="0000FF"/>
                </a:solidFill>
              </a:rPr>
              <a:t>n(0-255)</a:t>
            </a:r>
            <a:r>
              <a:rPr lang="zh-CN" altLang="en-US" sz="2800" b="1">
                <a:solidFill>
                  <a:srgbClr val="0000FF"/>
                </a:solidFill>
              </a:rPr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b="1"/>
              <a:t>外部中断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非屏蔽中断</a:t>
            </a:r>
            <a:r>
              <a:rPr lang="en-US" altLang="zh-CN" sz="2800" b="1">
                <a:solidFill>
                  <a:srgbClr val="0000FF"/>
                </a:solidFill>
              </a:rPr>
              <a:t>NMI</a:t>
            </a:r>
            <a:r>
              <a:rPr lang="zh-CN" altLang="en-US" sz="2800" b="1">
                <a:solidFill>
                  <a:srgbClr val="0000FF"/>
                </a:solidFill>
              </a:rPr>
              <a:t>：类型号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</a:p>
          <a:p>
            <a:pPr lvl="2">
              <a:lnSpc>
                <a:spcPct val="8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可屏蔽中断</a:t>
            </a:r>
            <a:r>
              <a:rPr lang="en-US" altLang="zh-CN" sz="2800" b="1">
                <a:solidFill>
                  <a:srgbClr val="800000"/>
                </a:solidFill>
              </a:rPr>
              <a:t>INTR</a:t>
            </a:r>
            <a:r>
              <a:rPr lang="zh-CN" altLang="en-US" sz="2800" b="1">
                <a:solidFill>
                  <a:srgbClr val="800000"/>
                </a:solidFill>
              </a:rPr>
              <a:t>：类型号由</a:t>
            </a:r>
            <a:r>
              <a:rPr lang="en-US" altLang="zh-CN" sz="2800" b="1">
                <a:solidFill>
                  <a:srgbClr val="800000"/>
                </a:solidFill>
              </a:rPr>
              <a:t>PIC</a:t>
            </a:r>
            <a:r>
              <a:rPr lang="zh-CN" altLang="en-US" sz="2800" b="1">
                <a:solidFill>
                  <a:srgbClr val="800000"/>
                </a:solidFill>
              </a:rPr>
              <a:t>提供。</a:t>
            </a:r>
            <a:r>
              <a:rPr lang="en-US" altLang="zh-CN" sz="2800" b="1">
                <a:solidFill>
                  <a:srgbClr val="800000"/>
                </a:solidFill>
              </a:rPr>
              <a:t>IF=1</a:t>
            </a:r>
            <a:r>
              <a:rPr lang="zh-CN" altLang="en-US" sz="2800" b="1">
                <a:solidFill>
                  <a:srgbClr val="800000"/>
                </a:solidFill>
              </a:rPr>
              <a:t>时</a:t>
            </a:r>
            <a:r>
              <a:rPr lang="en-US" altLang="zh-CN" sz="2800" b="1">
                <a:solidFill>
                  <a:srgbClr val="800000"/>
                </a:solidFill>
              </a:rPr>
              <a:t>CPU</a:t>
            </a:r>
            <a:r>
              <a:rPr lang="zh-CN" altLang="en-US" sz="2800" b="1">
                <a:solidFill>
                  <a:srgbClr val="800000"/>
                </a:solidFill>
              </a:rPr>
              <a:t>才能响应。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2800" b="1"/>
              <a:t>与中断有关的控制线为：</a:t>
            </a:r>
            <a:r>
              <a:rPr lang="en-US" altLang="zh-CN" sz="2800" b="1"/>
              <a:t>NMI</a:t>
            </a:r>
            <a:r>
              <a:rPr lang="zh-CN" altLang="en-US" sz="2800" b="1"/>
              <a:t>、</a:t>
            </a:r>
            <a:r>
              <a:rPr lang="en-US" altLang="zh-CN" sz="2800" b="1"/>
              <a:t>INTR</a:t>
            </a:r>
            <a:r>
              <a:rPr lang="zh-CN" altLang="en-US" sz="2800" b="1"/>
              <a:t>、</a:t>
            </a:r>
            <a:r>
              <a:rPr lang="en-US" altLang="zh-CN" sz="2800" b="1"/>
              <a:t>INTA#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81963" name="Group 11"/>
          <p:cNvGrpSpPr>
            <a:grpSpLocks/>
          </p:cNvGrpSpPr>
          <p:nvPr/>
        </p:nvGrpSpPr>
        <p:grpSpPr bwMode="auto">
          <a:xfrm>
            <a:off x="381000" y="0"/>
            <a:ext cx="5715000" cy="908050"/>
            <a:chOff x="240" y="0"/>
            <a:chExt cx="3600" cy="572"/>
          </a:xfrm>
        </p:grpSpPr>
        <p:sp>
          <p:nvSpPr>
            <p:cNvPr id="381955" name="Text Box 3"/>
            <p:cNvSpPr txBox="1">
              <a:spLocks noChangeArrowheads="1"/>
            </p:cNvSpPr>
            <p:nvPr/>
          </p:nvSpPr>
          <p:spPr bwMode="auto">
            <a:xfrm>
              <a:off x="288" y="240"/>
              <a:ext cx="254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 dirty="0">
                  <a:solidFill>
                    <a:srgbClr val="990000"/>
                  </a:solidFill>
                </a:rPr>
                <a:t>2.  </a:t>
              </a:r>
              <a:r>
                <a:rPr lang="zh-CN" altLang="en-US" sz="2800" dirty="0">
                  <a:solidFill>
                    <a:srgbClr val="990000"/>
                  </a:solidFill>
                </a:rPr>
                <a:t>操作</a:t>
              </a:r>
              <a:r>
                <a:rPr lang="zh-CN" altLang="en-US" sz="2800" dirty="0" smtClean="0">
                  <a:solidFill>
                    <a:srgbClr val="990000"/>
                  </a:solidFill>
                </a:rPr>
                <a:t>命令字</a:t>
              </a:r>
              <a:endParaRPr lang="en-US" altLang="zh-CN" sz="2800" dirty="0">
                <a:solidFill>
                  <a:srgbClr val="990000"/>
                </a:solidFill>
              </a:endParaRPr>
            </a:p>
          </p:txBody>
        </p:sp>
        <p:sp>
          <p:nvSpPr>
            <p:cNvPr id="381957" name="Text Box 5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四、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的编程方法</a:t>
              </a:r>
            </a:p>
          </p:txBody>
        </p:sp>
      </p:grp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539750" y="915988"/>
            <a:ext cx="860425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有三个操作命令字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OCW1~OCW3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可以使用这三个命令字在应用程序里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随时改变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8259A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的工作方式，而且设置时，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次序可以随意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。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但是对端口地址有严格要求，即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OCW1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必须写入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8259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的奇地址端口，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OCW2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OCW3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必须写入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8259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的偶地址端口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68313" y="341471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(1)   </a:t>
            </a:r>
            <a:r>
              <a:rPr lang="en-US" altLang="zh-CN" sz="2800">
                <a:solidFill>
                  <a:schemeClr val="accent2"/>
                </a:solidFill>
                <a:ea typeface="华文楷体" pitchFamily="2" charset="-122"/>
              </a:rPr>
              <a:t>OCW1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的格式及含义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4495800" y="335756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设置和清除中断屏蔽寄存器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533400" y="5105400"/>
            <a:ext cx="838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某一位为</a:t>
            </a:r>
            <a:r>
              <a:rPr lang="zh-CN" altLang="en-US" sz="2800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时，对应这一位的中断请求受到屏蔽。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533400" y="3962400"/>
            <a:ext cx="8382000" cy="990600"/>
            <a:chOff x="288" y="816"/>
            <a:chExt cx="5280" cy="624"/>
          </a:xfrm>
        </p:grpSpPr>
        <p:sp>
          <p:nvSpPr>
            <p:cNvPr id="381967" name="Rectangle 15"/>
            <p:cNvSpPr>
              <a:spLocks noChangeArrowheads="1"/>
            </p:cNvSpPr>
            <p:nvPr/>
          </p:nvSpPr>
          <p:spPr bwMode="auto">
            <a:xfrm>
              <a:off x="96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114" y="816"/>
              <a:ext cx="4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7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6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5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1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1969" name="Rectangle 17"/>
            <p:cNvSpPr>
              <a:spLocks noChangeArrowheads="1"/>
            </p:cNvSpPr>
            <p:nvPr/>
          </p:nvSpPr>
          <p:spPr bwMode="auto">
            <a:xfrm>
              <a:off x="153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0" name="Rectangle 18"/>
            <p:cNvSpPr>
              <a:spLocks noChangeArrowheads="1"/>
            </p:cNvSpPr>
            <p:nvPr/>
          </p:nvSpPr>
          <p:spPr bwMode="auto">
            <a:xfrm>
              <a:off x="211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1" name="Rectangle 19"/>
            <p:cNvSpPr>
              <a:spLocks noChangeArrowheads="1"/>
            </p:cNvSpPr>
            <p:nvPr/>
          </p:nvSpPr>
          <p:spPr bwMode="auto">
            <a:xfrm>
              <a:off x="26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2" name="Rectangle 20"/>
            <p:cNvSpPr>
              <a:spLocks noChangeArrowheads="1"/>
            </p:cNvSpPr>
            <p:nvPr/>
          </p:nvSpPr>
          <p:spPr bwMode="auto">
            <a:xfrm>
              <a:off x="3264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3" name="Rectangle 21"/>
            <p:cNvSpPr>
              <a:spLocks noChangeArrowheads="1"/>
            </p:cNvSpPr>
            <p:nvPr/>
          </p:nvSpPr>
          <p:spPr bwMode="auto">
            <a:xfrm>
              <a:off x="384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4" name="Rectangle 22"/>
            <p:cNvSpPr>
              <a:spLocks noChangeArrowheads="1"/>
            </p:cNvSpPr>
            <p:nvPr/>
          </p:nvSpPr>
          <p:spPr bwMode="auto">
            <a:xfrm>
              <a:off x="441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5" name="Rectangle 23"/>
            <p:cNvSpPr>
              <a:spLocks noChangeArrowheads="1"/>
            </p:cNvSpPr>
            <p:nvPr/>
          </p:nvSpPr>
          <p:spPr bwMode="auto">
            <a:xfrm>
              <a:off x="499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1976" name="Text Box 24"/>
            <p:cNvSpPr txBox="1">
              <a:spLocks noChangeArrowheads="1"/>
            </p:cNvSpPr>
            <p:nvPr/>
          </p:nvSpPr>
          <p:spPr bwMode="auto">
            <a:xfrm>
              <a:off x="2755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1043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81978" name="Text Box 26"/>
            <p:cNvSpPr txBox="1">
              <a:spLocks noChangeArrowheads="1"/>
            </p:cNvSpPr>
            <p:nvPr/>
          </p:nvSpPr>
          <p:spPr bwMode="auto">
            <a:xfrm>
              <a:off x="1667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2243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81980" name="Text Box 28"/>
            <p:cNvSpPr txBox="1">
              <a:spLocks noChangeArrowheads="1"/>
            </p:cNvSpPr>
            <p:nvPr/>
          </p:nvSpPr>
          <p:spPr bwMode="auto">
            <a:xfrm>
              <a:off x="3971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4547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81982" name="Text Box 30"/>
            <p:cNvSpPr txBox="1">
              <a:spLocks noChangeArrowheads="1"/>
            </p:cNvSpPr>
            <p:nvPr/>
          </p:nvSpPr>
          <p:spPr bwMode="auto">
            <a:xfrm>
              <a:off x="3367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5108" y="115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M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25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1984" name="Text Box 32"/>
            <p:cNvSpPr txBox="1">
              <a:spLocks noChangeArrowheads="1"/>
            </p:cNvSpPr>
            <p:nvPr/>
          </p:nvSpPr>
          <p:spPr bwMode="auto">
            <a:xfrm>
              <a:off x="400" y="81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44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81986" name="Rectangle 34"/>
            <p:cNvSpPr>
              <a:spLocks noChangeArrowheads="1"/>
            </p:cNvSpPr>
            <p:nvPr/>
          </p:nvSpPr>
          <p:spPr bwMode="auto">
            <a:xfrm>
              <a:off x="2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395288" y="5746750"/>
            <a:ext cx="87487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990000"/>
                </a:solidFill>
              </a:rPr>
              <a:t>例如：</a:t>
            </a:r>
            <a:r>
              <a:rPr lang="en-US" altLang="zh-CN" sz="2800">
                <a:solidFill>
                  <a:schemeClr val="tx2"/>
                </a:solidFill>
              </a:rPr>
              <a:t>OCW1=08H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IR3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管脚上的中断请求被屏蔽</a:t>
            </a:r>
            <a:r>
              <a:rPr lang="zh-CN" altLang="en-US" sz="2800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 autoUpdateAnimBg="0"/>
      <p:bldP spid="381962" grpId="0" autoUpdateAnimBg="0"/>
      <p:bldP spid="381964" grpId="0" autoUpdateAnimBg="0"/>
      <p:bldP spid="381965" grpId="0" autoUpdateAnimBg="0"/>
      <p:bldP spid="38198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82979" name="Group 3"/>
          <p:cNvGrpSpPr>
            <a:grpSpLocks/>
          </p:cNvGrpSpPr>
          <p:nvPr/>
        </p:nvGrpSpPr>
        <p:grpSpPr bwMode="auto">
          <a:xfrm>
            <a:off x="381000" y="0"/>
            <a:ext cx="5715000" cy="908050"/>
            <a:chOff x="240" y="0"/>
            <a:chExt cx="3600" cy="572"/>
          </a:xfrm>
        </p:grpSpPr>
        <p:sp>
          <p:nvSpPr>
            <p:cNvPr id="382980" name="Text Box 4"/>
            <p:cNvSpPr txBox="1">
              <a:spLocks noChangeArrowheads="1"/>
            </p:cNvSpPr>
            <p:nvPr/>
          </p:nvSpPr>
          <p:spPr bwMode="auto">
            <a:xfrm>
              <a:off x="288" y="240"/>
              <a:ext cx="254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buFontTx/>
                <a:buNone/>
              </a:pPr>
              <a:r>
                <a:rPr lang="en-US" altLang="zh-CN" sz="2800" dirty="0">
                  <a:solidFill>
                    <a:srgbClr val="990000"/>
                  </a:solidFill>
                </a:rPr>
                <a:t>2.  </a:t>
              </a:r>
              <a:r>
                <a:rPr lang="zh-CN" altLang="en-US" sz="2800" dirty="0">
                  <a:solidFill>
                    <a:srgbClr val="990000"/>
                  </a:solidFill>
                </a:rPr>
                <a:t>操作</a:t>
              </a:r>
              <a:r>
                <a:rPr lang="zh-CN" altLang="en-US" sz="2800" dirty="0" smtClean="0">
                  <a:solidFill>
                    <a:srgbClr val="990000"/>
                  </a:solidFill>
                </a:rPr>
                <a:t>命令字</a:t>
              </a:r>
              <a:endParaRPr lang="en-US" altLang="zh-CN" sz="2800" dirty="0">
                <a:solidFill>
                  <a:srgbClr val="990000"/>
                </a:solidFill>
              </a:endParaRPr>
            </a:p>
          </p:txBody>
        </p:sp>
        <p:sp>
          <p:nvSpPr>
            <p:cNvPr id="382981" name="Text Box 5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四、</a:t>
              </a:r>
              <a:r>
                <a:rPr lang="en-US" altLang="zh-CN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的编程方法</a:t>
              </a:r>
            </a:p>
          </p:txBody>
        </p:sp>
      </p:grp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4114800" y="457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(2)   </a:t>
            </a:r>
            <a:r>
              <a:rPr lang="en-US" altLang="zh-CN" sz="2800">
                <a:solidFill>
                  <a:schemeClr val="accent2"/>
                </a:solidFill>
                <a:ea typeface="华文楷体" pitchFamily="2" charset="-122"/>
              </a:rPr>
              <a:t>OCW2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的格式及含义</a:t>
            </a:r>
          </a:p>
        </p:txBody>
      </p:sp>
      <p:sp>
        <p:nvSpPr>
          <p:cNvPr id="382984" name="Text Box 8"/>
          <p:cNvSpPr txBox="1">
            <a:spLocks noChangeArrowheads="1"/>
          </p:cNvSpPr>
          <p:nvPr/>
        </p:nvSpPr>
        <p:spPr bwMode="auto">
          <a:xfrm>
            <a:off x="1905000" y="838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设置优先级循环方式和中断结束方式</a:t>
            </a:r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auto">
          <a:xfrm>
            <a:off x="609600" y="2209800"/>
            <a:ext cx="838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对</a:t>
            </a:r>
            <a:r>
              <a:rPr lang="en-US" altLang="zh-CN" sz="2800">
                <a:ea typeface="楷体_GB2312" pitchFamily="49" charset="-122"/>
              </a:rPr>
              <a:t>A</a:t>
            </a:r>
            <a:r>
              <a:rPr lang="en-US" altLang="zh-CN" sz="2800" baseline="-25000">
                <a:ea typeface="楷体_GB2312" pitchFamily="49" charset="-122"/>
              </a:rPr>
              <a:t>0</a:t>
            </a:r>
            <a:r>
              <a:rPr lang="en-US" altLang="zh-CN" sz="2800">
                <a:ea typeface="楷体_GB2312" pitchFamily="49" charset="-122"/>
              </a:rPr>
              <a:t>=0</a:t>
            </a:r>
            <a:r>
              <a:rPr lang="zh-CN" altLang="en-US" sz="2800">
                <a:ea typeface="楷体_GB2312" pitchFamily="49" charset="-122"/>
              </a:rPr>
              <a:t>端口写入</a:t>
            </a:r>
            <a:r>
              <a:rPr lang="en-US" altLang="zh-CN" sz="2800">
                <a:ea typeface="楷体_GB2312" pitchFamily="49" charset="-122"/>
              </a:rPr>
              <a:t>D</a:t>
            </a:r>
            <a:r>
              <a:rPr lang="en-US" altLang="zh-CN" sz="2800" baseline="-25000">
                <a:ea typeface="楷体_GB2312" pitchFamily="49" charset="-122"/>
              </a:rPr>
              <a:t>4</a:t>
            </a:r>
            <a:r>
              <a:rPr lang="en-US" altLang="zh-CN" sz="2800">
                <a:ea typeface="楷体_GB2312" pitchFamily="49" charset="-122"/>
              </a:rPr>
              <a:t>D</a:t>
            </a:r>
            <a:r>
              <a:rPr lang="en-US" altLang="zh-CN" sz="2800" baseline="-25000">
                <a:ea typeface="楷体_GB2312" pitchFamily="49" charset="-122"/>
              </a:rPr>
              <a:t>3</a:t>
            </a:r>
            <a:r>
              <a:rPr lang="en-US" altLang="zh-CN" sz="2800">
                <a:ea typeface="楷体_GB2312" pitchFamily="49" charset="-122"/>
              </a:rPr>
              <a:t>=00</a:t>
            </a:r>
            <a:r>
              <a:rPr lang="zh-CN" altLang="en-US" sz="2800">
                <a:ea typeface="楷体_GB2312" pitchFamily="49" charset="-122"/>
              </a:rPr>
              <a:t>的数据，表示是</a:t>
            </a:r>
            <a:r>
              <a:rPr lang="en-US" altLang="zh-CN" sz="2800">
                <a:ea typeface="楷体_GB2312" pitchFamily="49" charset="-122"/>
              </a:rPr>
              <a:t>OCW</a:t>
            </a:r>
            <a:r>
              <a:rPr lang="en-US" altLang="zh-CN" sz="2800" baseline="-25000">
                <a:ea typeface="楷体_GB2312" pitchFamily="49" charset="-122"/>
              </a:rPr>
              <a:t>2</a:t>
            </a:r>
          </a:p>
        </p:txBody>
      </p:sp>
      <p:grpSp>
        <p:nvGrpSpPr>
          <p:cNvPr id="382986" name="Group 10"/>
          <p:cNvGrpSpPr>
            <a:grpSpLocks/>
          </p:cNvGrpSpPr>
          <p:nvPr/>
        </p:nvGrpSpPr>
        <p:grpSpPr bwMode="auto">
          <a:xfrm>
            <a:off x="609600" y="1219200"/>
            <a:ext cx="8382000" cy="990600"/>
            <a:chOff x="288" y="816"/>
            <a:chExt cx="5280" cy="624"/>
          </a:xfrm>
        </p:grpSpPr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96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1114" y="816"/>
              <a:ext cx="4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7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6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5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1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989" name="Rectangle 13"/>
            <p:cNvSpPr>
              <a:spLocks noChangeArrowheads="1"/>
            </p:cNvSpPr>
            <p:nvPr/>
          </p:nvSpPr>
          <p:spPr bwMode="auto">
            <a:xfrm>
              <a:off x="153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0" name="Rectangle 14"/>
            <p:cNvSpPr>
              <a:spLocks noChangeArrowheads="1"/>
            </p:cNvSpPr>
            <p:nvPr/>
          </p:nvSpPr>
          <p:spPr bwMode="auto">
            <a:xfrm>
              <a:off x="211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26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2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84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4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5" name="Rectangle 19"/>
            <p:cNvSpPr>
              <a:spLocks noChangeArrowheads="1"/>
            </p:cNvSpPr>
            <p:nvPr/>
          </p:nvSpPr>
          <p:spPr bwMode="auto">
            <a:xfrm>
              <a:off x="499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2817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1089" y="115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R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1660" y="115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SL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2999" name="Text Box 23"/>
            <p:cNvSpPr txBox="1">
              <a:spLocks noChangeArrowheads="1"/>
            </p:cNvSpPr>
            <p:nvPr/>
          </p:nvSpPr>
          <p:spPr bwMode="auto">
            <a:xfrm>
              <a:off x="2194" y="1152"/>
              <a:ext cx="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EOI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00" name="Text Box 24"/>
            <p:cNvSpPr txBox="1">
              <a:spLocks noChangeArrowheads="1"/>
            </p:cNvSpPr>
            <p:nvPr/>
          </p:nvSpPr>
          <p:spPr bwMode="auto">
            <a:xfrm>
              <a:off x="3992" y="1152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L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4568" y="1152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L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342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5129" y="1152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L</a:t>
              </a:r>
              <a:r>
                <a:rPr lang="en-US" altLang="zh-CN" sz="2400" baseline="-14000">
                  <a:latin typeface="Arial" charset="0"/>
                  <a:ea typeface="宋体" pitchFamily="2" charset="-122"/>
                </a:rPr>
                <a:t>3</a:t>
              </a:r>
              <a:endParaRPr lang="en-US" altLang="zh-CN" sz="2400" baseline="-25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04" name="Text Box 28"/>
            <p:cNvSpPr txBox="1">
              <a:spLocks noChangeArrowheads="1"/>
            </p:cNvSpPr>
            <p:nvPr/>
          </p:nvSpPr>
          <p:spPr bwMode="auto">
            <a:xfrm>
              <a:off x="400" y="81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44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83006" name="Rectangle 30"/>
            <p:cNvSpPr>
              <a:spLocks noChangeArrowheads="1"/>
            </p:cNvSpPr>
            <p:nvPr/>
          </p:nvSpPr>
          <p:spPr bwMode="auto">
            <a:xfrm>
              <a:off x="2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468313" y="4086225"/>
            <a:ext cx="88280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lang="zh-CN" altLang="en-US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中断结束命令位。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由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L2~L1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指出那个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ISRn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复位</a:t>
            </a:r>
          </a:p>
        </p:txBody>
      </p:sp>
      <p:sp>
        <p:nvSpPr>
          <p:cNvPr id="383008" name="Text Box 32"/>
          <p:cNvSpPr txBox="1">
            <a:spLocks noChangeArrowheads="1"/>
          </p:cNvSpPr>
          <p:nvPr/>
        </p:nvSpPr>
        <p:spPr bwMode="auto">
          <a:xfrm>
            <a:off x="1066800" y="2667000"/>
            <a:ext cx="7543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R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ea typeface="楷体_GB2312" pitchFamily="49" charset="-122"/>
              </a:rPr>
              <a:t>表示是否循环 </a:t>
            </a:r>
            <a:r>
              <a:rPr lang="en-US" altLang="zh-CN" sz="2800">
                <a:ea typeface="楷体_GB2312" pitchFamily="49" charset="-122"/>
              </a:rPr>
              <a:t>(1:</a:t>
            </a:r>
            <a:r>
              <a:rPr lang="zh-CN" altLang="en-US" sz="2800">
                <a:ea typeface="楷体_GB2312" pitchFamily="49" charset="-122"/>
              </a:rPr>
              <a:t>循环，</a:t>
            </a:r>
            <a:r>
              <a:rPr lang="en-US" altLang="zh-CN" sz="2800">
                <a:ea typeface="楷体_GB2312" pitchFamily="49" charset="-122"/>
              </a:rPr>
              <a:t>0</a:t>
            </a:r>
            <a:r>
              <a:rPr lang="zh-CN" altLang="en-US" sz="2800">
                <a:ea typeface="楷体_GB2312" pitchFamily="49" charset="-122"/>
              </a:rPr>
              <a:t>非循环</a:t>
            </a:r>
            <a:r>
              <a:rPr lang="en-US" altLang="zh-CN" sz="2800">
                <a:ea typeface="楷体_GB2312" pitchFamily="49" charset="-122"/>
              </a:rPr>
              <a:t>);</a:t>
            </a:r>
          </a:p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SL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ea typeface="楷体_GB2312" pitchFamily="49" charset="-122"/>
              </a:rPr>
              <a:t>表示</a:t>
            </a:r>
            <a:r>
              <a:rPr lang="en-US" altLang="zh-CN" sz="2800">
                <a:ea typeface="楷体_GB2312" pitchFamily="49" charset="-122"/>
              </a:rPr>
              <a:t>L</a:t>
            </a:r>
            <a:r>
              <a:rPr lang="en-US" altLang="zh-CN" sz="2800" baseline="-25000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~L</a:t>
            </a:r>
            <a:r>
              <a:rPr lang="en-US" altLang="zh-CN" sz="2800" baseline="-25000">
                <a:ea typeface="楷体_GB2312" pitchFamily="49" charset="-122"/>
              </a:rPr>
              <a:t>1</a:t>
            </a:r>
            <a:r>
              <a:rPr lang="zh-CN" altLang="en-US" sz="2800">
                <a:ea typeface="楷体_GB2312" pitchFamily="49" charset="-122"/>
              </a:rPr>
              <a:t>是否有效</a:t>
            </a:r>
            <a:r>
              <a:rPr lang="en-US" altLang="zh-CN" sz="2800">
                <a:ea typeface="楷体_GB2312" pitchFamily="49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2800">
                <a:ea typeface="楷体_GB2312" pitchFamily="49" charset="-122"/>
              </a:rPr>
              <a:t>:</a:t>
            </a:r>
            <a:r>
              <a:rPr lang="zh-CN" altLang="en-US" sz="2800">
                <a:ea typeface="楷体_GB2312" pitchFamily="49" charset="-122"/>
              </a:rPr>
              <a:t>有效，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en-US" altLang="zh-CN" sz="2800">
                <a:ea typeface="楷体_GB2312" pitchFamily="49" charset="-122"/>
              </a:rPr>
              <a:t>:</a:t>
            </a:r>
            <a:r>
              <a:rPr lang="zh-CN" altLang="en-US" sz="2800">
                <a:ea typeface="楷体_GB2312" pitchFamily="49" charset="-122"/>
              </a:rPr>
              <a:t>无效</a:t>
            </a:r>
            <a:r>
              <a:rPr lang="en-US" altLang="zh-CN" sz="2800">
                <a:ea typeface="楷体_GB2312" pitchFamily="49" charset="-122"/>
              </a:rPr>
              <a:t>)</a:t>
            </a:r>
            <a:r>
              <a:rPr lang="zh-CN" altLang="en-US" sz="2800">
                <a:ea typeface="楷体_GB2312" pitchFamily="49" charset="-122"/>
              </a:rPr>
              <a:t>；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	若有效则由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L2~L1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指出哪个优先级最低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383009" name="Group 33"/>
          <p:cNvGrpSpPr>
            <a:grpSpLocks/>
          </p:cNvGrpSpPr>
          <p:nvPr/>
        </p:nvGrpSpPr>
        <p:grpSpPr bwMode="auto">
          <a:xfrm>
            <a:off x="685800" y="4876800"/>
            <a:ext cx="8382000" cy="990600"/>
            <a:chOff x="288" y="816"/>
            <a:chExt cx="5280" cy="624"/>
          </a:xfrm>
        </p:grpSpPr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96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114" y="816"/>
              <a:ext cx="4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7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6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5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1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12" name="Rectangle 36"/>
            <p:cNvSpPr>
              <a:spLocks noChangeArrowheads="1"/>
            </p:cNvSpPr>
            <p:nvPr/>
          </p:nvSpPr>
          <p:spPr bwMode="auto">
            <a:xfrm>
              <a:off x="153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211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4" name="Rectangle 38"/>
            <p:cNvSpPr>
              <a:spLocks noChangeArrowheads="1"/>
            </p:cNvSpPr>
            <p:nvPr/>
          </p:nvSpPr>
          <p:spPr bwMode="auto">
            <a:xfrm>
              <a:off x="26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5" name="Rectangle 39"/>
            <p:cNvSpPr>
              <a:spLocks noChangeArrowheads="1"/>
            </p:cNvSpPr>
            <p:nvPr/>
          </p:nvSpPr>
          <p:spPr bwMode="auto">
            <a:xfrm>
              <a:off x="3264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384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7" name="Rectangle 41"/>
            <p:cNvSpPr>
              <a:spLocks noChangeArrowheads="1"/>
            </p:cNvSpPr>
            <p:nvPr/>
          </p:nvSpPr>
          <p:spPr bwMode="auto">
            <a:xfrm>
              <a:off x="441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8" name="Rectangle 42"/>
            <p:cNvSpPr>
              <a:spLocks noChangeArrowheads="1"/>
            </p:cNvSpPr>
            <p:nvPr/>
          </p:nvSpPr>
          <p:spPr bwMode="auto">
            <a:xfrm>
              <a:off x="499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2817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0" name="Text Box 44"/>
            <p:cNvSpPr txBox="1">
              <a:spLocks noChangeArrowheads="1"/>
            </p:cNvSpPr>
            <p:nvPr/>
          </p:nvSpPr>
          <p:spPr bwMode="auto">
            <a:xfrm>
              <a:off x="1105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172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2" name="Text Box 46"/>
            <p:cNvSpPr txBox="1">
              <a:spLocks noChangeArrowheads="1"/>
            </p:cNvSpPr>
            <p:nvPr/>
          </p:nvSpPr>
          <p:spPr bwMode="auto">
            <a:xfrm>
              <a:off x="2305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1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3" name="Text Box 47"/>
            <p:cNvSpPr txBox="1">
              <a:spLocks noChangeArrowheads="1"/>
            </p:cNvSpPr>
            <p:nvPr/>
          </p:nvSpPr>
          <p:spPr bwMode="auto">
            <a:xfrm>
              <a:off x="4032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4" name="Text Box 48"/>
            <p:cNvSpPr txBox="1">
              <a:spLocks noChangeArrowheads="1"/>
            </p:cNvSpPr>
            <p:nvPr/>
          </p:nvSpPr>
          <p:spPr bwMode="auto">
            <a:xfrm>
              <a:off x="4608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Arial" charset="0"/>
                  <a:ea typeface="宋体" pitchFamily="2" charset="-122"/>
                </a:rPr>
                <a:t>1</a:t>
              </a:r>
              <a:endParaRPr lang="en-US" altLang="zh-CN" sz="2400" baseline="-140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5" name="Text Box 49"/>
            <p:cNvSpPr txBox="1">
              <a:spLocks noChangeArrowheads="1"/>
            </p:cNvSpPr>
            <p:nvPr/>
          </p:nvSpPr>
          <p:spPr bwMode="auto">
            <a:xfrm>
              <a:off x="342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6" name="Text Box 50"/>
            <p:cNvSpPr txBox="1">
              <a:spLocks noChangeArrowheads="1"/>
            </p:cNvSpPr>
            <p:nvPr/>
          </p:nvSpPr>
          <p:spPr bwMode="auto">
            <a:xfrm>
              <a:off x="516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25000">
                <a:solidFill>
                  <a:srgbClr val="99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400" y="81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3028" name="Text Box 52"/>
            <p:cNvSpPr txBox="1">
              <a:spLocks noChangeArrowheads="1"/>
            </p:cNvSpPr>
            <p:nvPr/>
          </p:nvSpPr>
          <p:spPr bwMode="auto">
            <a:xfrm>
              <a:off x="44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83029" name="Rectangle 53"/>
            <p:cNvSpPr>
              <a:spLocks noChangeArrowheads="1"/>
            </p:cNvSpPr>
            <p:nvPr/>
          </p:nvSpPr>
          <p:spPr bwMode="auto">
            <a:xfrm>
              <a:off x="2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3030" name="Text Box 54"/>
          <p:cNvSpPr txBox="1">
            <a:spLocks noChangeArrowheads="1"/>
          </p:cNvSpPr>
          <p:nvPr/>
        </p:nvSpPr>
        <p:spPr bwMode="auto">
          <a:xfrm>
            <a:off x="457200" y="4495800"/>
            <a:ext cx="4191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a typeface="华文楷体" pitchFamily="2" charset="-122"/>
              </a:rPr>
              <a:t>例如</a:t>
            </a:r>
            <a:r>
              <a:rPr lang="en-US" altLang="zh-CN" sz="2800">
                <a:solidFill>
                  <a:schemeClr val="accent2"/>
                </a:solidFill>
                <a:ea typeface="华文楷体" pitchFamily="2" charset="-122"/>
              </a:rPr>
              <a:t>:  OCW2</a:t>
            </a:r>
            <a:r>
              <a:rPr lang="zh-CN" altLang="en-US" sz="2800">
                <a:solidFill>
                  <a:schemeClr val="accent2"/>
                </a:solidFill>
                <a:ea typeface="华文楷体" pitchFamily="2" charset="-122"/>
              </a:rPr>
              <a:t>为</a:t>
            </a:r>
          </a:p>
        </p:txBody>
      </p:sp>
      <p:sp>
        <p:nvSpPr>
          <p:cNvPr id="383031" name="Text Box 55"/>
          <p:cNvSpPr txBox="1">
            <a:spLocks noChangeArrowheads="1"/>
          </p:cNvSpPr>
          <p:nvPr/>
        </p:nvSpPr>
        <p:spPr bwMode="auto">
          <a:xfrm>
            <a:off x="323850" y="5867400"/>
            <a:ext cx="8743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使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IR2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优先级最低，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IR3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优先级最高，同时</a:t>
            </a:r>
            <a:r>
              <a:rPr lang="en-US" altLang="zh-CN" sz="2800">
                <a:solidFill>
                  <a:srgbClr val="990000"/>
                </a:solidFill>
                <a:ea typeface="华文楷体" pitchFamily="2" charset="-122"/>
              </a:rPr>
              <a:t>ISR2</a:t>
            </a:r>
            <a:r>
              <a:rPr lang="zh-CN" altLang="en-US" sz="2800">
                <a:solidFill>
                  <a:srgbClr val="990000"/>
                </a:solidFill>
                <a:ea typeface="华文楷体" pitchFamily="2" charset="-122"/>
              </a:rPr>
              <a:t>复位。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3" grpId="0" autoUpdateAnimBg="0"/>
      <p:bldP spid="382984" grpId="0" autoUpdateAnimBg="0"/>
      <p:bldP spid="382985" grpId="0" autoUpdateAnimBg="0"/>
      <p:bldP spid="383007" grpId="0" autoUpdateAnimBg="0"/>
      <p:bldP spid="383008" grpId="0" autoUpdateAnimBg="0"/>
      <p:bldP spid="383030" grpId="0" autoUpdateAnimBg="0"/>
      <p:bldP spid="38303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84079" name="Group 79"/>
          <p:cNvGrpSpPr>
            <a:grpSpLocks/>
          </p:cNvGrpSpPr>
          <p:nvPr/>
        </p:nvGrpSpPr>
        <p:grpSpPr bwMode="auto">
          <a:xfrm>
            <a:off x="381000" y="0"/>
            <a:ext cx="8001000" cy="942975"/>
            <a:chOff x="240" y="0"/>
            <a:chExt cx="5040" cy="594"/>
          </a:xfrm>
        </p:grpSpPr>
        <p:grpSp>
          <p:nvGrpSpPr>
            <p:cNvPr id="384003" name="Group 3"/>
            <p:cNvGrpSpPr>
              <a:grpSpLocks/>
            </p:cNvGrpSpPr>
            <p:nvPr/>
          </p:nvGrpSpPr>
          <p:grpSpPr bwMode="auto">
            <a:xfrm>
              <a:off x="240" y="0"/>
              <a:ext cx="3600" cy="594"/>
              <a:chOff x="240" y="0"/>
              <a:chExt cx="3600" cy="594"/>
            </a:xfrm>
          </p:grpSpPr>
          <p:sp>
            <p:nvSpPr>
              <p:cNvPr id="384004" name="Text Box 4"/>
              <p:cNvSpPr txBox="1">
                <a:spLocks noChangeArrowheads="1"/>
              </p:cNvSpPr>
              <p:nvPr/>
            </p:nvSpPr>
            <p:spPr bwMode="auto">
              <a:xfrm>
                <a:off x="288" y="240"/>
                <a:ext cx="2544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37115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39020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40925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42830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47402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51974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56546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6111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FontTx/>
                  <a:buNone/>
                </a:pPr>
                <a:r>
                  <a:rPr lang="en-US" altLang="zh-CN" sz="2800">
                    <a:solidFill>
                      <a:srgbClr val="990000"/>
                    </a:solidFill>
                  </a:rPr>
                  <a:t>2.  </a:t>
                </a:r>
                <a:r>
                  <a:rPr lang="zh-CN" altLang="en-US" sz="2800">
                    <a:solidFill>
                      <a:srgbClr val="990000"/>
                    </a:solidFill>
                  </a:rPr>
                  <a:t>操作命令字</a:t>
                </a:r>
              </a:p>
            </p:txBody>
          </p:sp>
          <p:sp>
            <p:nvSpPr>
              <p:cNvPr id="384005" name="Text Box 5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36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37115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39020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40925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4283075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47402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51974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56546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6111875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buFontTx/>
                  <a:buNone/>
                </a:pPr>
                <a:r>
                  <a:rPr lang="zh-CN" alt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四、</a:t>
                </a:r>
                <a:r>
                  <a:rPr lang="en-US" altLang="zh-CN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8259A</a:t>
                </a:r>
                <a:r>
                  <a:rPr lang="zh-CN" altLang="en-US" sz="2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的编程方法</a:t>
                </a:r>
              </a:p>
            </p:txBody>
          </p:sp>
        </p:grpSp>
        <p:sp>
          <p:nvSpPr>
            <p:cNvPr id="384006" name="Text Box 6"/>
            <p:cNvSpPr txBox="1">
              <a:spLocks noChangeArrowheads="1"/>
            </p:cNvSpPr>
            <p:nvPr/>
          </p:nvSpPr>
          <p:spPr bwMode="auto">
            <a:xfrm>
              <a:off x="1920" y="249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</a:rPr>
                <a:t>(3)   </a:t>
              </a:r>
              <a:r>
                <a:rPr lang="en-US" altLang="zh-CN" sz="2800" dirty="0">
                  <a:solidFill>
                    <a:schemeClr val="accent2"/>
                  </a:solidFill>
                  <a:ea typeface="华文楷体" pitchFamily="2" charset="-122"/>
                </a:rPr>
                <a:t>OCW3</a:t>
              </a:r>
              <a:r>
                <a:rPr lang="zh-CN" altLang="en-US" sz="2800" dirty="0">
                  <a:solidFill>
                    <a:schemeClr val="accent2"/>
                  </a:solidFill>
                  <a:latin typeface="宋体" pitchFamily="2" charset="-122"/>
                </a:rPr>
                <a:t>的格式及</a:t>
              </a:r>
              <a:r>
                <a:rPr lang="zh-CN" altLang="en-US" sz="2800" dirty="0" smtClean="0">
                  <a:solidFill>
                    <a:schemeClr val="accent2"/>
                  </a:solidFill>
                  <a:latin typeface="宋体" pitchFamily="2" charset="-122"/>
                </a:rPr>
                <a:t>含义</a:t>
              </a:r>
              <a:endPara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33400" y="990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OCW</a:t>
            </a:r>
            <a:r>
              <a:rPr lang="en-US" altLang="zh-CN" sz="2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的功能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8600" y="3657600"/>
            <a:ext cx="838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zh-CN" altLang="en-US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lang="en-US" altLang="zh-CN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aseline="-25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</a:t>
            </a:r>
            <a:r>
              <a:rPr lang="zh-CN" altLang="en-US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端口写入</a:t>
            </a:r>
            <a:r>
              <a:rPr lang="en-US" altLang="zh-CN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800" baseline="-25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800" baseline="-25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=01</a:t>
            </a:r>
            <a:r>
              <a:rPr lang="zh-CN" altLang="en-US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的数据，表示是</a:t>
            </a:r>
            <a:r>
              <a:rPr lang="en-US" altLang="zh-CN" sz="28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OCW</a:t>
            </a:r>
            <a:r>
              <a:rPr lang="en-US" altLang="zh-CN" sz="2800" baseline="-2500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grpSp>
        <p:nvGrpSpPr>
          <p:cNvPr id="384009" name="Group 9"/>
          <p:cNvGrpSpPr>
            <a:grpSpLocks/>
          </p:cNvGrpSpPr>
          <p:nvPr/>
        </p:nvGrpSpPr>
        <p:grpSpPr bwMode="auto">
          <a:xfrm>
            <a:off x="304800" y="2590800"/>
            <a:ext cx="8382000" cy="990600"/>
            <a:chOff x="288" y="816"/>
            <a:chExt cx="5280" cy="624"/>
          </a:xfrm>
        </p:grpSpPr>
        <p:sp>
          <p:nvSpPr>
            <p:cNvPr id="384010" name="Rectangle 10"/>
            <p:cNvSpPr>
              <a:spLocks noChangeArrowheads="1"/>
            </p:cNvSpPr>
            <p:nvPr/>
          </p:nvSpPr>
          <p:spPr bwMode="auto">
            <a:xfrm>
              <a:off x="96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1" name="Text Box 11"/>
            <p:cNvSpPr txBox="1">
              <a:spLocks noChangeArrowheads="1"/>
            </p:cNvSpPr>
            <p:nvPr/>
          </p:nvSpPr>
          <p:spPr bwMode="auto">
            <a:xfrm>
              <a:off x="1114" y="816"/>
              <a:ext cx="4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7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6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5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4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3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2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	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1	</a:t>
              </a:r>
              <a:r>
                <a:rPr lang="en-US" altLang="zh-CN" sz="2400">
                  <a:latin typeface="Arial" charset="0"/>
                  <a:ea typeface="宋体" pitchFamily="2" charset="-122"/>
                </a:rPr>
                <a:t>D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12" name="Rectangle 12"/>
            <p:cNvSpPr>
              <a:spLocks noChangeArrowheads="1"/>
            </p:cNvSpPr>
            <p:nvPr/>
          </p:nvSpPr>
          <p:spPr bwMode="auto">
            <a:xfrm>
              <a:off x="153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3" name="Rectangle 13"/>
            <p:cNvSpPr>
              <a:spLocks noChangeArrowheads="1"/>
            </p:cNvSpPr>
            <p:nvPr/>
          </p:nvSpPr>
          <p:spPr bwMode="auto">
            <a:xfrm>
              <a:off x="211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4" name="Rectangle 14"/>
            <p:cNvSpPr>
              <a:spLocks noChangeArrowheads="1"/>
            </p:cNvSpPr>
            <p:nvPr/>
          </p:nvSpPr>
          <p:spPr bwMode="auto">
            <a:xfrm>
              <a:off x="26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5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6" name="Rectangle 16"/>
            <p:cNvSpPr>
              <a:spLocks noChangeArrowheads="1"/>
            </p:cNvSpPr>
            <p:nvPr/>
          </p:nvSpPr>
          <p:spPr bwMode="auto">
            <a:xfrm>
              <a:off x="3840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7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8" name="Rectangle 18"/>
            <p:cNvSpPr>
              <a:spLocks noChangeArrowheads="1"/>
            </p:cNvSpPr>
            <p:nvPr/>
          </p:nvSpPr>
          <p:spPr bwMode="auto">
            <a:xfrm>
              <a:off x="4992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4019" name="Text Box 19"/>
            <p:cNvSpPr txBox="1">
              <a:spLocks noChangeArrowheads="1"/>
            </p:cNvSpPr>
            <p:nvPr/>
          </p:nvSpPr>
          <p:spPr bwMode="auto">
            <a:xfrm>
              <a:off x="2817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0" name="Text Box 20"/>
            <p:cNvSpPr txBox="1">
              <a:spLocks noChangeArrowheads="1"/>
            </p:cNvSpPr>
            <p:nvPr/>
          </p:nvSpPr>
          <p:spPr bwMode="auto">
            <a:xfrm>
              <a:off x="1105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1" name="Text Box 21"/>
            <p:cNvSpPr txBox="1">
              <a:spLocks noChangeArrowheads="1"/>
            </p:cNvSpPr>
            <p:nvPr/>
          </p:nvSpPr>
          <p:spPr bwMode="auto">
            <a:xfrm>
              <a:off x="1495" y="115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ESMM</a:t>
              </a:r>
            </a:p>
          </p:txBody>
        </p:sp>
        <p:sp>
          <p:nvSpPr>
            <p:cNvPr id="384022" name="Text Box 22"/>
            <p:cNvSpPr txBox="1">
              <a:spLocks noChangeArrowheads="1"/>
            </p:cNvSpPr>
            <p:nvPr/>
          </p:nvSpPr>
          <p:spPr bwMode="auto">
            <a:xfrm>
              <a:off x="2135" y="1152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SMM</a:t>
              </a:r>
            </a:p>
          </p:txBody>
        </p:sp>
        <p:sp>
          <p:nvSpPr>
            <p:cNvPr id="384023" name="Text Box 23"/>
            <p:cNvSpPr txBox="1">
              <a:spLocks noChangeArrowheads="1"/>
            </p:cNvSpPr>
            <p:nvPr/>
          </p:nvSpPr>
          <p:spPr bwMode="auto">
            <a:xfrm>
              <a:off x="4022" y="115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P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4" name="Text Box 24"/>
            <p:cNvSpPr txBox="1">
              <a:spLocks noChangeArrowheads="1"/>
            </p:cNvSpPr>
            <p:nvPr/>
          </p:nvSpPr>
          <p:spPr bwMode="auto">
            <a:xfrm>
              <a:off x="4523" y="1152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RR</a:t>
              </a:r>
              <a:endParaRPr lang="en-US" altLang="zh-CN" sz="2400" baseline="-14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342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1</a:t>
              </a:r>
              <a:endParaRPr lang="en-US" altLang="zh-CN" sz="2400" baseline="-140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6" name="Text Box 26"/>
            <p:cNvSpPr txBox="1">
              <a:spLocks noChangeArrowheads="1"/>
            </p:cNvSpPr>
            <p:nvPr/>
          </p:nvSpPr>
          <p:spPr bwMode="auto">
            <a:xfrm>
              <a:off x="5063" y="115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RIS</a:t>
              </a:r>
              <a:endParaRPr lang="en-US" altLang="zh-CN" sz="2400" baseline="-250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7" name="Text Box 27"/>
            <p:cNvSpPr txBox="1">
              <a:spLocks noChangeArrowheads="1"/>
            </p:cNvSpPr>
            <p:nvPr/>
          </p:nvSpPr>
          <p:spPr bwMode="auto">
            <a:xfrm>
              <a:off x="400" y="81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A</a:t>
              </a:r>
              <a:r>
                <a:rPr lang="en-US" altLang="zh-CN" sz="2400" baseline="-25000">
                  <a:latin typeface="Arial" charset="0"/>
                  <a:ea typeface="宋体" pitchFamily="2" charset="-122"/>
                </a:rPr>
                <a:t>0</a:t>
              </a:r>
              <a:endParaRPr lang="en-US" altLang="zh-CN" sz="24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4028" name="Text Box 28"/>
            <p:cNvSpPr txBox="1">
              <a:spLocks noChangeArrowheads="1"/>
            </p:cNvSpPr>
            <p:nvPr/>
          </p:nvSpPr>
          <p:spPr bwMode="auto">
            <a:xfrm>
              <a:off x="449" y="11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288" y="1104"/>
              <a:ext cx="576" cy="336"/>
            </a:xfrm>
            <a:prstGeom prst="rect">
              <a:avLst/>
            </a:prstGeom>
            <a:noFill/>
            <a:ln w="2857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4055" name="Text Box 55"/>
          <p:cNvSpPr txBox="1">
            <a:spLocks noChangeArrowheads="1"/>
          </p:cNvSpPr>
          <p:nvPr/>
        </p:nvSpPr>
        <p:spPr bwMode="auto">
          <a:xfrm>
            <a:off x="3124200" y="1066800"/>
            <a:ext cx="60198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设置和撤销特殊屏蔽方式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设置中断查询方式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设置对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内部寄存器的读出</a:t>
            </a:r>
          </a:p>
        </p:txBody>
      </p:sp>
      <p:sp>
        <p:nvSpPr>
          <p:cNvPr id="384056" name="Text Box 56"/>
          <p:cNvSpPr txBox="1">
            <a:spLocks noChangeArrowheads="1"/>
          </p:cNvSpPr>
          <p:nvPr/>
        </p:nvSpPr>
        <p:spPr bwMode="auto">
          <a:xfrm>
            <a:off x="0" y="4902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ESMM</a:t>
            </a:r>
          </a:p>
        </p:txBody>
      </p:sp>
      <p:sp>
        <p:nvSpPr>
          <p:cNvPr id="384057" name="AutoShape 57"/>
          <p:cNvSpPr>
            <a:spLocks/>
          </p:cNvSpPr>
          <p:nvPr/>
        </p:nvSpPr>
        <p:spPr bwMode="auto">
          <a:xfrm>
            <a:off x="1116013" y="4581525"/>
            <a:ext cx="261937" cy="990600"/>
          </a:xfrm>
          <a:prstGeom prst="leftBrace">
            <a:avLst>
              <a:gd name="adj1" fmla="val 3151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58" name="Text Box 58"/>
          <p:cNvSpPr txBox="1">
            <a:spLocks noChangeArrowheads="1"/>
          </p:cNvSpPr>
          <p:nvPr/>
        </p:nvSpPr>
        <p:spPr bwMode="auto">
          <a:xfrm>
            <a:off x="1331913" y="4508500"/>
            <a:ext cx="257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=1,</a:t>
            </a:r>
            <a:r>
              <a:rPr lang="zh-CN" altLang="en-US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允许特殊屏蔽</a:t>
            </a:r>
          </a:p>
        </p:txBody>
      </p:sp>
      <p:sp>
        <p:nvSpPr>
          <p:cNvPr id="384059" name="Text Box 59"/>
          <p:cNvSpPr txBox="1">
            <a:spLocks noChangeArrowheads="1"/>
          </p:cNvSpPr>
          <p:nvPr/>
        </p:nvSpPr>
        <p:spPr bwMode="auto">
          <a:xfrm>
            <a:off x="1331913" y="5157788"/>
            <a:ext cx="287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=0,</a:t>
            </a:r>
            <a:r>
              <a:rPr lang="zh-CN" altLang="en-US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不允许</a:t>
            </a:r>
          </a:p>
        </p:txBody>
      </p:sp>
      <p:sp>
        <p:nvSpPr>
          <p:cNvPr id="384060" name="Text Box 60"/>
          <p:cNvSpPr txBox="1">
            <a:spLocks noChangeArrowheads="1"/>
          </p:cNvSpPr>
          <p:nvPr/>
        </p:nvSpPr>
        <p:spPr bwMode="auto">
          <a:xfrm>
            <a:off x="4572000" y="45815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SMM</a:t>
            </a:r>
          </a:p>
        </p:txBody>
      </p:sp>
      <p:sp>
        <p:nvSpPr>
          <p:cNvPr id="384061" name="AutoShape 61"/>
          <p:cNvSpPr>
            <a:spLocks/>
          </p:cNvSpPr>
          <p:nvPr/>
        </p:nvSpPr>
        <p:spPr bwMode="auto">
          <a:xfrm>
            <a:off x="5724525" y="4508500"/>
            <a:ext cx="127000" cy="5334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4062" name="Text Box 62"/>
          <p:cNvSpPr txBox="1">
            <a:spLocks noChangeArrowheads="1"/>
          </p:cNvSpPr>
          <p:nvPr/>
        </p:nvSpPr>
        <p:spPr bwMode="auto">
          <a:xfrm>
            <a:off x="5940425" y="4292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=1,</a:t>
            </a:r>
            <a:r>
              <a:rPr lang="zh-CN" altLang="en-US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设置</a:t>
            </a:r>
          </a:p>
        </p:txBody>
      </p:sp>
      <p:sp>
        <p:nvSpPr>
          <p:cNvPr id="384063" name="Text Box 63"/>
          <p:cNvSpPr txBox="1">
            <a:spLocks noChangeArrowheads="1"/>
          </p:cNvSpPr>
          <p:nvPr/>
        </p:nvSpPr>
        <p:spPr bwMode="auto">
          <a:xfrm>
            <a:off x="5940425" y="4724400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=0,</a:t>
            </a:r>
            <a:r>
              <a:rPr lang="zh-CN" altLang="en-US" sz="2400">
                <a:solidFill>
                  <a:srgbClr val="990000"/>
                </a:solidFill>
                <a:latin typeface="Tahoma" pitchFamily="34" charset="0"/>
                <a:ea typeface="宋体" pitchFamily="2" charset="-122"/>
              </a:rPr>
              <a:t>撤销</a:t>
            </a:r>
          </a:p>
        </p:txBody>
      </p:sp>
      <p:sp>
        <p:nvSpPr>
          <p:cNvPr id="384071" name="Line 71"/>
          <p:cNvSpPr>
            <a:spLocks noChangeShapeType="1"/>
          </p:cNvSpPr>
          <p:nvPr/>
        </p:nvSpPr>
        <p:spPr bwMode="auto">
          <a:xfrm>
            <a:off x="3919538" y="4749800"/>
            <a:ext cx="522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84080" name="Group 80"/>
          <p:cNvGrpSpPr>
            <a:grpSpLocks/>
          </p:cNvGrpSpPr>
          <p:nvPr/>
        </p:nvGrpSpPr>
        <p:grpSpPr bwMode="auto">
          <a:xfrm>
            <a:off x="2057400" y="5181600"/>
            <a:ext cx="6781800" cy="1524000"/>
            <a:chOff x="1248" y="3264"/>
            <a:chExt cx="4272" cy="960"/>
          </a:xfrm>
        </p:grpSpPr>
        <p:sp>
          <p:nvSpPr>
            <p:cNvPr id="384064" name="Text Box 64"/>
            <p:cNvSpPr txBox="1">
              <a:spLocks noChangeArrowheads="1"/>
            </p:cNvSpPr>
            <p:nvPr/>
          </p:nvSpPr>
          <p:spPr bwMode="auto">
            <a:xfrm>
              <a:off x="2112" y="355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RR</a:t>
              </a:r>
            </a:p>
          </p:txBody>
        </p:sp>
        <p:sp>
          <p:nvSpPr>
            <p:cNvPr id="384065" name="AutoShape 65"/>
            <p:cNvSpPr>
              <a:spLocks/>
            </p:cNvSpPr>
            <p:nvPr/>
          </p:nvSpPr>
          <p:spPr bwMode="auto">
            <a:xfrm>
              <a:off x="2496" y="345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66" name="Text Box 66"/>
            <p:cNvSpPr txBox="1">
              <a:spLocks noChangeArrowheads="1"/>
            </p:cNvSpPr>
            <p:nvPr/>
          </p:nvSpPr>
          <p:spPr bwMode="auto">
            <a:xfrm>
              <a:off x="2928" y="3264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RIS=1,</a:t>
              </a:r>
              <a:r>
                <a:rPr lang="zh-CN" altLang="en-US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读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ISR</a:t>
              </a:r>
              <a:r>
                <a:rPr lang="zh-CN" altLang="en-US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寄存器的内容</a:t>
              </a:r>
            </a:p>
          </p:txBody>
        </p:sp>
        <p:sp>
          <p:nvSpPr>
            <p:cNvPr id="384067" name="Text Box 67"/>
            <p:cNvSpPr txBox="1">
              <a:spLocks noChangeArrowheads="1"/>
            </p:cNvSpPr>
            <p:nvPr/>
          </p:nvSpPr>
          <p:spPr bwMode="auto">
            <a:xfrm>
              <a:off x="2928" y="3494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RIS=0,</a:t>
              </a:r>
              <a:r>
                <a:rPr lang="zh-CN" altLang="en-US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读</a:t>
              </a: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IRR</a:t>
              </a:r>
              <a:r>
                <a:rPr lang="zh-CN" altLang="en-US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寄存器的内容</a:t>
              </a:r>
            </a:p>
          </p:txBody>
        </p:sp>
        <p:sp>
          <p:nvSpPr>
            <p:cNvPr id="384068" name="Text Box 68"/>
            <p:cNvSpPr txBox="1">
              <a:spLocks noChangeArrowheads="1"/>
            </p:cNvSpPr>
            <p:nvPr/>
          </p:nvSpPr>
          <p:spPr bwMode="auto">
            <a:xfrm>
              <a:off x="2544" y="336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=1</a:t>
              </a:r>
            </a:p>
          </p:txBody>
        </p:sp>
        <p:sp>
          <p:nvSpPr>
            <p:cNvPr id="384069" name="AutoShape 69"/>
            <p:cNvSpPr>
              <a:spLocks/>
            </p:cNvSpPr>
            <p:nvPr/>
          </p:nvSpPr>
          <p:spPr bwMode="auto">
            <a:xfrm>
              <a:off x="2880" y="3312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70" name="Text Box 70"/>
            <p:cNvSpPr txBox="1">
              <a:spLocks noChangeArrowheads="1"/>
            </p:cNvSpPr>
            <p:nvPr/>
          </p:nvSpPr>
          <p:spPr bwMode="auto">
            <a:xfrm>
              <a:off x="2544" y="378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=0</a:t>
              </a:r>
              <a:r>
                <a:rPr lang="en-US" altLang="zh-CN" sz="20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无效</a:t>
              </a:r>
            </a:p>
          </p:txBody>
        </p:sp>
        <p:sp>
          <p:nvSpPr>
            <p:cNvPr id="384073" name="Text Box 73"/>
            <p:cNvSpPr txBox="1">
              <a:spLocks noChangeArrowheads="1"/>
            </p:cNvSpPr>
            <p:nvPr/>
          </p:nvSpPr>
          <p:spPr bwMode="auto">
            <a:xfrm>
              <a:off x="1248" y="36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384074" name="AutoShape 74"/>
            <p:cNvSpPr>
              <a:spLocks/>
            </p:cNvSpPr>
            <p:nvPr/>
          </p:nvSpPr>
          <p:spPr bwMode="auto">
            <a:xfrm>
              <a:off x="1536" y="364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75" name="Text Box 75"/>
            <p:cNvSpPr txBox="1">
              <a:spLocks noChangeArrowheads="1"/>
            </p:cNvSpPr>
            <p:nvPr/>
          </p:nvSpPr>
          <p:spPr bwMode="auto">
            <a:xfrm>
              <a:off x="1584" y="36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=1</a:t>
              </a:r>
            </a:p>
          </p:txBody>
        </p:sp>
        <p:sp>
          <p:nvSpPr>
            <p:cNvPr id="384076" name="Text Box 76"/>
            <p:cNvSpPr txBox="1">
              <a:spLocks noChangeArrowheads="1"/>
            </p:cNvSpPr>
            <p:nvPr/>
          </p:nvSpPr>
          <p:spPr bwMode="auto">
            <a:xfrm>
              <a:off x="1584" y="393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=0</a:t>
              </a:r>
              <a:r>
                <a:rPr lang="zh-CN" altLang="en-US" sz="2400">
                  <a:solidFill>
                    <a:schemeClr val="accent2"/>
                  </a:solidFill>
                  <a:latin typeface="Tahoma" pitchFamily="34" charset="0"/>
                  <a:ea typeface="宋体" pitchFamily="2" charset="-122"/>
                </a:rPr>
                <a:t>不查询</a:t>
              </a:r>
            </a:p>
          </p:txBody>
        </p:sp>
        <p:sp>
          <p:nvSpPr>
            <p:cNvPr id="384077" name="Line 77"/>
            <p:cNvSpPr>
              <a:spLocks noChangeShapeType="1"/>
            </p:cNvSpPr>
            <p:nvPr/>
          </p:nvSpPr>
          <p:spPr bwMode="auto">
            <a:xfrm>
              <a:off x="1920" y="369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7" grpId="0" autoUpdateAnimBg="0"/>
      <p:bldP spid="384008" grpId="0" autoUpdateAnimBg="0"/>
      <p:bldP spid="38405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28600" y="403225"/>
            <a:ext cx="88392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5175" indent="-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ea typeface="楷体_GB2312" pitchFamily="49" charset="-122"/>
              </a:rPr>
              <a:t>单片</a:t>
            </a:r>
            <a:r>
              <a:rPr lang="en-US" altLang="zh-CN" sz="2800">
                <a:ea typeface="楷体_GB2312" pitchFamily="49" charset="-122"/>
              </a:rPr>
              <a:t>8259</a:t>
            </a:r>
            <a:r>
              <a:rPr lang="zh-CN" altLang="en-US" sz="2800">
                <a:ea typeface="楷体_GB2312" pitchFamily="49" charset="-122"/>
              </a:rPr>
              <a:t>与主机的连接如图所示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要求边缘触发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自动结束中断方式。</a:t>
            </a:r>
            <a:r>
              <a:rPr lang="en-US" altLang="zh-CN" sz="2800">
                <a:ea typeface="楷体_GB2312" pitchFamily="49" charset="-122"/>
              </a:rPr>
              <a:t>IR0</a:t>
            </a:r>
            <a:r>
              <a:rPr lang="zh-CN" altLang="en-US" sz="2800">
                <a:ea typeface="楷体_GB2312" pitchFamily="49" charset="-122"/>
              </a:rPr>
              <a:t>的中断类型号为</a:t>
            </a:r>
            <a:r>
              <a:rPr lang="en-US" altLang="zh-CN" sz="2800">
                <a:ea typeface="楷体_GB2312" pitchFamily="49" charset="-122"/>
              </a:rPr>
              <a:t>10H</a:t>
            </a:r>
            <a:r>
              <a:rPr lang="zh-CN" altLang="en-US" sz="2800">
                <a:ea typeface="楷体_GB2312" pitchFamily="49" charset="-122"/>
              </a:rPr>
              <a:t>，编写初始化程序。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grpSp>
        <p:nvGrpSpPr>
          <p:cNvPr id="387183" name="Group 111"/>
          <p:cNvGrpSpPr>
            <a:grpSpLocks/>
          </p:cNvGrpSpPr>
          <p:nvPr/>
        </p:nvGrpSpPr>
        <p:grpSpPr bwMode="auto">
          <a:xfrm>
            <a:off x="228600" y="1752600"/>
            <a:ext cx="8458200" cy="4770438"/>
            <a:chOff x="432" y="1056"/>
            <a:chExt cx="4944" cy="3005"/>
          </a:xfrm>
        </p:grpSpPr>
        <p:sp>
          <p:nvSpPr>
            <p:cNvPr id="387121" name="Rectangle 49"/>
            <p:cNvSpPr>
              <a:spLocks noChangeArrowheads="1"/>
            </p:cNvSpPr>
            <p:nvPr/>
          </p:nvSpPr>
          <p:spPr bwMode="auto">
            <a:xfrm>
              <a:off x="3696" y="1104"/>
              <a:ext cx="1008" cy="20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7122" name="Rectangle 50"/>
            <p:cNvSpPr>
              <a:spLocks noChangeArrowheads="1"/>
            </p:cNvSpPr>
            <p:nvPr/>
          </p:nvSpPr>
          <p:spPr bwMode="auto">
            <a:xfrm>
              <a:off x="1536" y="2304"/>
              <a:ext cx="38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7123" name="Rectangle 51"/>
            <p:cNvSpPr>
              <a:spLocks noChangeArrowheads="1"/>
            </p:cNvSpPr>
            <p:nvPr/>
          </p:nvSpPr>
          <p:spPr bwMode="auto">
            <a:xfrm>
              <a:off x="1008" y="2976"/>
              <a:ext cx="480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7124" name="Rectangle 52"/>
            <p:cNvSpPr>
              <a:spLocks noChangeArrowheads="1"/>
            </p:cNvSpPr>
            <p:nvPr/>
          </p:nvSpPr>
          <p:spPr bwMode="auto">
            <a:xfrm>
              <a:off x="2304" y="2304"/>
              <a:ext cx="576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7125" name="Text Box 53"/>
            <p:cNvSpPr txBox="1">
              <a:spLocks noChangeArrowheads="1"/>
            </p:cNvSpPr>
            <p:nvPr/>
          </p:nvSpPr>
          <p:spPr bwMode="auto">
            <a:xfrm>
              <a:off x="4368" y="1152"/>
              <a:ext cx="48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26" name="Text Box 54"/>
            <p:cNvSpPr txBox="1">
              <a:spLocks noChangeArrowheads="1"/>
            </p:cNvSpPr>
            <p:nvPr/>
          </p:nvSpPr>
          <p:spPr bwMode="auto">
            <a:xfrm>
              <a:off x="4368" y="1728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IR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27" name="Text Box 55"/>
            <p:cNvSpPr txBox="1">
              <a:spLocks noChangeArrowheads="1"/>
            </p:cNvSpPr>
            <p:nvPr/>
          </p:nvSpPr>
          <p:spPr bwMode="auto">
            <a:xfrm>
              <a:off x="4224" y="2496"/>
              <a:ext cx="6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CAS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28" name="Text Box 56"/>
            <p:cNvSpPr txBox="1">
              <a:spLocks noChangeArrowheads="1"/>
            </p:cNvSpPr>
            <p:nvPr/>
          </p:nvSpPr>
          <p:spPr bwMode="auto">
            <a:xfrm>
              <a:off x="4224" y="2688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CAS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29" name="Text Box 57"/>
            <p:cNvSpPr txBox="1">
              <a:spLocks noChangeArrowheads="1"/>
            </p:cNvSpPr>
            <p:nvPr/>
          </p:nvSpPr>
          <p:spPr bwMode="auto">
            <a:xfrm>
              <a:off x="4224" y="2880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CAS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30" name="Text Box 58"/>
            <p:cNvSpPr txBox="1">
              <a:spLocks noChangeArrowheads="1"/>
            </p:cNvSpPr>
            <p:nvPr/>
          </p:nvSpPr>
          <p:spPr bwMode="auto">
            <a:xfrm>
              <a:off x="3696" y="1152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0 </a:t>
              </a: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~</a:t>
              </a:r>
            </a:p>
          </p:txBody>
        </p:sp>
        <p:sp>
          <p:nvSpPr>
            <p:cNvPr id="387131" name="Text Box 59"/>
            <p:cNvSpPr txBox="1">
              <a:spLocks noChangeArrowheads="1"/>
            </p:cNvSpPr>
            <p:nvPr/>
          </p:nvSpPr>
          <p:spPr bwMode="auto">
            <a:xfrm>
              <a:off x="4032" y="1152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32" name="AutoShape 60"/>
            <p:cNvSpPr>
              <a:spLocks noChangeArrowheads="1"/>
            </p:cNvSpPr>
            <p:nvPr/>
          </p:nvSpPr>
          <p:spPr bwMode="auto">
            <a:xfrm>
              <a:off x="624" y="1200"/>
              <a:ext cx="3072" cy="240"/>
            </a:xfrm>
            <a:prstGeom prst="leftRightArrow">
              <a:avLst>
                <a:gd name="adj1" fmla="val 54167"/>
                <a:gd name="adj2" fmla="val 6583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7133" name="Text Box 61"/>
            <p:cNvSpPr txBox="1">
              <a:spLocks noChangeArrowheads="1"/>
            </p:cNvSpPr>
            <p:nvPr/>
          </p:nvSpPr>
          <p:spPr bwMode="auto">
            <a:xfrm>
              <a:off x="3696" y="134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34" name="Line 62"/>
            <p:cNvSpPr>
              <a:spLocks noChangeShapeType="1"/>
            </p:cNvSpPr>
            <p:nvPr/>
          </p:nvSpPr>
          <p:spPr bwMode="auto">
            <a:xfrm>
              <a:off x="672" y="1536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35" name="Text Box 63"/>
            <p:cNvSpPr txBox="1">
              <a:spLocks noChangeArrowheads="1"/>
            </p:cNvSpPr>
            <p:nvPr/>
          </p:nvSpPr>
          <p:spPr bwMode="auto">
            <a:xfrm>
              <a:off x="3696" y="1555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INT</a:t>
              </a:r>
            </a:p>
          </p:txBody>
        </p:sp>
        <p:sp>
          <p:nvSpPr>
            <p:cNvPr id="387136" name="Text Box 64"/>
            <p:cNvSpPr txBox="1">
              <a:spLocks noChangeArrowheads="1"/>
            </p:cNvSpPr>
            <p:nvPr/>
          </p:nvSpPr>
          <p:spPr bwMode="auto">
            <a:xfrm>
              <a:off x="3696" y="1728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INTA</a:t>
              </a:r>
            </a:p>
          </p:txBody>
        </p:sp>
        <p:sp>
          <p:nvSpPr>
            <p:cNvPr id="387137" name="Line 65"/>
            <p:cNvSpPr>
              <a:spLocks noChangeShapeType="1"/>
            </p:cNvSpPr>
            <p:nvPr/>
          </p:nvSpPr>
          <p:spPr bwMode="auto">
            <a:xfrm>
              <a:off x="3744" y="179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38" name="Text Box 66"/>
            <p:cNvSpPr txBox="1">
              <a:spLocks noChangeArrowheads="1"/>
            </p:cNvSpPr>
            <p:nvPr/>
          </p:nvSpPr>
          <p:spPr bwMode="auto">
            <a:xfrm>
              <a:off x="3687" y="1909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RD</a:t>
              </a:r>
            </a:p>
          </p:txBody>
        </p:sp>
        <p:sp>
          <p:nvSpPr>
            <p:cNvPr id="387139" name="Text Box 67"/>
            <p:cNvSpPr txBox="1">
              <a:spLocks noChangeArrowheads="1"/>
            </p:cNvSpPr>
            <p:nvPr/>
          </p:nvSpPr>
          <p:spPr bwMode="auto">
            <a:xfrm>
              <a:off x="3696" y="2131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WR</a:t>
              </a:r>
            </a:p>
          </p:txBody>
        </p:sp>
        <p:sp>
          <p:nvSpPr>
            <p:cNvPr id="387140" name="Line 68"/>
            <p:cNvSpPr>
              <a:spLocks noChangeShapeType="1"/>
            </p:cNvSpPr>
            <p:nvPr/>
          </p:nvSpPr>
          <p:spPr bwMode="auto">
            <a:xfrm>
              <a:off x="672" y="1680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1" name="Line 69"/>
            <p:cNvSpPr>
              <a:spLocks noChangeShapeType="1"/>
            </p:cNvSpPr>
            <p:nvPr/>
          </p:nvSpPr>
          <p:spPr bwMode="auto">
            <a:xfrm>
              <a:off x="672" y="1824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2" name="Line 70"/>
            <p:cNvSpPr>
              <a:spLocks noChangeShapeType="1"/>
            </p:cNvSpPr>
            <p:nvPr/>
          </p:nvSpPr>
          <p:spPr bwMode="auto">
            <a:xfrm>
              <a:off x="672" y="2016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3" name="Line 71"/>
            <p:cNvSpPr>
              <a:spLocks noChangeShapeType="1"/>
            </p:cNvSpPr>
            <p:nvPr/>
          </p:nvSpPr>
          <p:spPr bwMode="auto">
            <a:xfrm>
              <a:off x="672" y="2208"/>
              <a:ext cx="30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4" name="Line 72"/>
            <p:cNvSpPr>
              <a:spLocks noChangeShapeType="1"/>
            </p:cNvSpPr>
            <p:nvPr/>
          </p:nvSpPr>
          <p:spPr bwMode="auto">
            <a:xfrm>
              <a:off x="3744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5" name="Line 73"/>
            <p:cNvSpPr>
              <a:spLocks noChangeShapeType="1"/>
            </p:cNvSpPr>
            <p:nvPr/>
          </p:nvSpPr>
          <p:spPr bwMode="auto">
            <a:xfrm flipV="1">
              <a:off x="3744" y="218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6" name="Line 74"/>
            <p:cNvSpPr>
              <a:spLocks noChangeShapeType="1"/>
            </p:cNvSpPr>
            <p:nvPr/>
          </p:nvSpPr>
          <p:spPr bwMode="auto">
            <a:xfrm>
              <a:off x="4704" y="12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7" name="Line 75"/>
            <p:cNvSpPr>
              <a:spLocks noChangeShapeType="1"/>
            </p:cNvSpPr>
            <p:nvPr/>
          </p:nvSpPr>
          <p:spPr bwMode="auto">
            <a:xfrm>
              <a:off x="4704" y="18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48" name="Text Box 76"/>
            <p:cNvSpPr txBox="1">
              <a:spLocks noChangeArrowheads="1"/>
            </p:cNvSpPr>
            <p:nvPr/>
          </p:nvSpPr>
          <p:spPr bwMode="auto">
            <a:xfrm>
              <a:off x="5040" y="1056"/>
              <a:ext cx="336" cy="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ahoma" pitchFamily="34" charset="0"/>
                  <a:ea typeface="宋体" pitchFamily="2" charset="-122"/>
                </a:rPr>
                <a:t>外设</a:t>
              </a:r>
            </a:p>
          </p:txBody>
        </p:sp>
        <p:sp>
          <p:nvSpPr>
            <p:cNvPr id="387149" name="Text Box 77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CS</a:t>
              </a:r>
            </a:p>
          </p:txBody>
        </p:sp>
        <p:sp>
          <p:nvSpPr>
            <p:cNvPr id="387150" name="Line 78"/>
            <p:cNvSpPr>
              <a:spLocks noChangeShapeType="1"/>
            </p:cNvSpPr>
            <p:nvPr/>
          </p:nvSpPr>
          <p:spPr bwMode="auto">
            <a:xfrm>
              <a:off x="3744" y="25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51" name="Text Box 79"/>
            <p:cNvSpPr txBox="1">
              <a:spLocks noChangeArrowheads="1"/>
            </p:cNvSpPr>
            <p:nvPr/>
          </p:nvSpPr>
          <p:spPr bwMode="auto">
            <a:xfrm>
              <a:off x="2592" y="254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  Y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52" name="Line 80"/>
            <p:cNvSpPr>
              <a:spLocks noChangeShapeType="1"/>
            </p:cNvSpPr>
            <p:nvPr/>
          </p:nvSpPr>
          <p:spPr bwMode="auto">
            <a:xfrm>
              <a:off x="2880" y="264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53" name="Line 81"/>
            <p:cNvSpPr>
              <a:spLocks noChangeShapeType="1"/>
            </p:cNvSpPr>
            <p:nvPr/>
          </p:nvSpPr>
          <p:spPr bwMode="auto">
            <a:xfrm>
              <a:off x="2640" y="2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54" name="Text Box 82"/>
            <p:cNvSpPr txBox="1">
              <a:spLocks noChangeArrowheads="1"/>
            </p:cNvSpPr>
            <p:nvPr/>
          </p:nvSpPr>
          <p:spPr bwMode="auto">
            <a:xfrm>
              <a:off x="1104" y="31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ahoma" pitchFamily="34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387155" name="Text Box 83"/>
            <p:cNvSpPr txBox="1">
              <a:spLocks noChangeArrowheads="1"/>
            </p:cNvSpPr>
            <p:nvPr/>
          </p:nvSpPr>
          <p:spPr bwMode="auto">
            <a:xfrm>
              <a:off x="1584" y="24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ahoma" pitchFamily="34" charset="0"/>
                  <a:ea typeface="宋体" pitchFamily="2" charset="-122"/>
                </a:rPr>
                <a:t>&amp;</a:t>
              </a:r>
            </a:p>
          </p:txBody>
        </p:sp>
        <p:sp>
          <p:nvSpPr>
            <p:cNvPr id="387156" name="Line 84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57" name="Line 85"/>
            <p:cNvSpPr>
              <a:spLocks noChangeShapeType="1"/>
            </p:cNvSpPr>
            <p:nvPr/>
          </p:nvSpPr>
          <p:spPr bwMode="auto">
            <a:xfrm>
              <a:off x="672" y="34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58" name="Text Box 86"/>
            <p:cNvSpPr txBox="1">
              <a:spLocks noChangeArrowheads="1"/>
            </p:cNvSpPr>
            <p:nvPr/>
          </p:nvSpPr>
          <p:spPr bwMode="auto">
            <a:xfrm>
              <a:off x="432" y="2880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9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59" name="Text Box 87"/>
            <p:cNvSpPr txBox="1">
              <a:spLocks noChangeArrowheads="1"/>
            </p:cNvSpPr>
            <p:nvPr/>
          </p:nvSpPr>
          <p:spPr bwMode="auto">
            <a:xfrm>
              <a:off x="432" y="326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61" name="Line 89"/>
            <p:cNvSpPr>
              <a:spLocks noChangeShapeType="1"/>
            </p:cNvSpPr>
            <p:nvPr/>
          </p:nvSpPr>
          <p:spPr bwMode="auto">
            <a:xfrm>
              <a:off x="816" y="3120"/>
              <a:ext cx="0" cy="24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62" name="Line 90"/>
            <p:cNvSpPr>
              <a:spLocks noChangeShapeType="1"/>
            </p:cNvSpPr>
            <p:nvPr/>
          </p:nvSpPr>
          <p:spPr bwMode="auto">
            <a:xfrm>
              <a:off x="672" y="3629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63" name="Line 91"/>
            <p:cNvSpPr>
              <a:spLocks noChangeShapeType="1"/>
            </p:cNvSpPr>
            <p:nvPr/>
          </p:nvSpPr>
          <p:spPr bwMode="auto">
            <a:xfrm>
              <a:off x="672" y="3773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64" name="Line 92"/>
            <p:cNvSpPr>
              <a:spLocks noChangeShapeType="1"/>
            </p:cNvSpPr>
            <p:nvPr/>
          </p:nvSpPr>
          <p:spPr bwMode="auto">
            <a:xfrm>
              <a:off x="672" y="3917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65" name="Text Box 93"/>
            <p:cNvSpPr txBox="1">
              <a:spLocks noChangeArrowheads="1"/>
            </p:cNvSpPr>
            <p:nvPr/>
          </p:nvSpPr>
          <p:spPr bwMode="auto">
            <a:xfrm>
              <a:off x="432" y="3427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66" name="Text Box 94"/>
            <p:cNvSpPr txBox="1">
              <a:spLocks noChangeArrowheads="1"/>
            </p:cNvSpPr>
            <p:nvPr/>
          </p:nvSpPr>
          <p:spPr bwMode="auto">
            <a:xfrm>
              <a:off x="432" y="3600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67" name="Text Box 95"/>
            <p:cNvSpPr txBox="1">
              <a:spLocks noChangeArrowheads="1"/>
            </p:cNvSpPr>
            <p:nvPr/>
          </p:nvSpPr>
          <p:spPr bwMode="auto">
            <a:xfrm>
              <a:off x="432" y="3792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7168" name="Text Box 96"/>
            <p:cNvSpPr txBox="1">
              <a:spLocks noChangeArrowheads="1"/>
            </p:cNvSpPr>
            <p:nvPr/>
          </p:nvSpPr>
          <p:spPr bwMode="auto">
            <a:xfrm>
              <a:off x="2256" y="345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 C</a:t>
              </a:r>
            </a:p>
          </p:txBody>
        </p:sp>
        <p:sp>
          <p:nvSpPr>
            <p:cNvPr id="387169" name="Text Box 97"/>
            <p:cNvSpPr txBox="1">
              <a:spLocks noChangeArrowheads="1"/>
            </p:cNvSpPr>
            <p:nvPr/>
          </p:nvSpPr>
          <p:spPr bwMode="auto">
            <a:xfrm>
              <a:off x="2256" y="3600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 B</a:t>
              </a:r>
            </a:p>
          </p:txBody>
        </p:sp>
        <p:sp>
          <p:nvSpPr>
            <p:cNvPr id="387170" name="Text Box 98"/>
            <p:cNvSpPr txBox="1">
              <a:spLocks noChangeArrowheads="1"/>
            </p:cNvSpPr>
            <p:nvPr/>
          </p:nvSpPr>
          <p:spPr bwMode="auto">
            <a:xfrm>
              <a:off x="2256" y="374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 A</a:t>
              </a:r>
            </a:p>
          </p:txBody>
        </p:sp>
        <p:sp>
          <p:nvSpPr>
            <p:cNvPr id="387171" name="Line 99"/>
            <p:cNvSpPr>
              <a:spLocks noChangeShapeType="1"/>
            </p:cNvSpPr>
            <p:nvPr/>
          </p:nvSpPr>
          <p:spPr bwMode="auto">
            <a:xfrm>
              <a:off x="1488" y="32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72" name="Text Box 100"/>
            <p:cNvSpPr txBox="1">
              <a:spLocks noChangeArrowheads="1"/>
            </p:cNvSpPr>
            <p:nvPr/>
          </p:nvSpPr>
          <p:spPr bwMode="auto">
            <a:xfrm>
              <a:off x="2304" y="316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87173" name="Text Box 101"/>
            <p:cNvSpPr txBox="1">
              <a:spLocks noChangeArrowheads="1"/>
            </p:cNvSpPr>
            <p:nvPr/>
          </p:nvSpPr>
          <p:spPr bwMode="auto">
            <a:xfrm>
              <a:off x="2304" y="273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2A</a:t>
              </a:r>
            </a:p>
          </p:txBody>
        </p:sp>
        <p:sp>
          <p:nvSpPr>
            <p:cNvPr id="387174" name="Text Box 102"/>
            <p:cNvSpPr txBox="1">
              <a:spLocks noChangeArrowheads="1"/>
            </p:cNvSpPr>
            <p:nvPr/>
          </p:nvSpPr>
          <p:spPr bwMode="auto">
            <a:xfrm>
              <a:off x="2304" y="244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lang="en-US" altLang="zh-CN" baseline="-25000">
                  <a:latin typeface="Times New Roman" pitchFamily="18" charset="0"/>
                  <a:ea typeface="宋体" pitchFamily="2" charset="-122"/>
                </a:rPr>
                <a:t>2B</a:t>
              </a:r>
            </a:p>
          </p:txBody>
        </p:sp>
        <p:sp>
          <p:nvSpPr>
            <p:cNvPr id="387175" name="Line 103"/>
            <p:cNvSpPr>
              <a:spLocks noChangeShapeType="1"/>
            </p:cNvSpPr>
            <p:nvPr/>
          </p:nvSpPr>
          <p:spPr bwMode="auto">
            <a:xfrm>
              <a:off x="2352" y="24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76" name="Line 104"/>
            <p:cNvSpPr>
              <a:spLocks noChangeShapeType="1"/>
            </p:cNvSpPr>
            <p:nvPr/>
          </p:nvSpPr>
          <p:spPr bwMode="auto">
            <a:xfrm>
              <a:off x="1920" y="254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77" name="Line 105"/>
            <p:cNvSpPr>
              <a:spLocks noChangeShapeType="1"/>
            </p:cNvSpPr>
            <p:nvPr/>
          </p:nvSpPr>
          <p:spPr bwMode="auto">
            <a:xfrm>
              <a:off x="1392" y="201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78" name="Line 106"/>
            <p:cNvSpPr>
              <a:spLocks noChangeShapeType="1"/>
            </p:cNvSpPr>
            <p:nvPr/>
          </p:nvSpPr>
          <p:spPr bwMode="auto">
            <a:xfrm>
              <a:off x="1200" y="220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79" name="Line 107"/>
            <p:cNvSpPr>
              <a:spLocks noChangeShapeType="1"/>
            </p:cNvSpPr>
            <p:nvPr/>
          </p:nvSpPr>
          <p:spPr bwMode="auto">
            <a:xfrm>
              <a:off x="1392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80" name="Line 108"/>
            <p:cNvSpPr>
              <a:spLocks noChangeShapeType="1"/>
            </p:cNvSpPr>
            <p:nvPr/>
          </p:nvSpPr>
          <p:spPr bwMode="auto">
            <a:xfrm>
              <a:off x="1200" y="26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81" name="Line 109"/>
            <p:cNvSpPr>
              <a:spLocks noChangeShapeType="1"/>
            </p:cNvSpPr>
            <p:nvPr/>
          </p:nvSpPr>
          <p:spPr bwMode="auto">
            <a:xfrm>
              <a:off x="672" y="2880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endParaRPr lang="zh-CN" altLang="en-US"/>
            </a:p>
          </p:txBody>
        </p:sp>
        <p:sp>
          <p:nvSpPr>
            <p:cNvPr id="387182" name="Text Box 110"/>
            <p:cNvSpPr txBox="1">
              <a:spLocks noChangeArrowheads="1"/>
            </p:cNvSpPr>
            <p:nvPr/>
          </p:nvSpPr>
          <p:spPr bwMode="auto">
            <a:xfrm>
              <a:off x="528" y="2592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M/IO</a:t>
              </a:r>
            </a:p>
          </p:txBody>
        </p:sp>
      </p:grpSp>
      <p:sp>
        <p:nvSpPr>
          <p:cNvPr id="387184" name="Oval 112"/>
          <p:cNvSpPr>
            <a:spLocks noChangeArrowheads="1"/>
          </p:cNvSpPr>
          <p:nvPr/>
        </p:nvSpPr>
        <p:spPr bwMode="auto">
          <a:xfrm>
            <a:off x="2057400" y="5181600"/>
            <a:ext cx="76200" cy="152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7186" name="Line 114"/>
          <p:cNvSpPr>
            <a:spLocks noChangeShapeType="1"/>
          </p:cNvSpPr>
          <p:nvPr/>
        </p:nvSpPr>
        <p:spPr bwMode="auto">
          <a:xfrm>
            <a:off x="3429000" y="4495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7187" name="Line 115"/>
          <p:cNvSpPr>
            <a:spLocks noChangeShapeType="1"/>
          </p:cNvSpPr>
          <p:nvPr/>
        </p:nvSpPr>
        <p:spPr bwMode="auto">
          <a:xfrm>
            <a:off x="685800" y="4267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7188" name="Text Box 116"/>
          <p:cNvSpPr txBox="1">
            <a:spLocks noChangeArrowheads="1"/>
          </p:cNvSpPr>
          <p:nvPr/>
        </p:nvSpPr>
        <p:spPr bwMode="auto">
          <a:xfrm>
            <a:off x="2989263" y="5013325"/>
            <a:ext cx="208756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239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74LS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200">
                <a:solidFill>
                  <a:srgbClr val="CC00FF"/>
                </a:solidFill>
                <a:latin typeface="黑体" pitchFamily="2" charset="-122"/>
                <a:ea typeface="黑体" pitchFamily="2" charset="-122"/>
              </a:rPr>
              <a:t>138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152400" y="533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1.</a:t>
            </a:r>
            <a:r>
              <a:rPr lang="zh-CN" altLang="en-US" sz="2800">
                <a:solidFill>
                  <a:srgbClr val="990000"/>
                </a:solidFill>
                <a:latin typeface="Tahoma" pitchFamily="34" charset="0"/>
              </a:rPr>
              <a:t>确定地址</a:t>
            </a: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:</a:t>
            </a:r>
            <a:r>
              <a:rPr lang="en-US" altLang="zh-CN" sz="2800">
                <a:latin typeface="Tahoma" pitchFamily="34" charset="0"/>
              </a:rPr>
              <a:t>         </a:t>
            </a:r>
            <a:endParaRPr lang="en-US" altLang="zh-CN" sz="28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88163" name="Text Box 67"/>
          <p:cNvSpPr txBox="1">
            <a:spLocks noChangeArrowheads="1"/>
          </p:cNvSpPr>
          <p:nvPr/>
        </p:nvSpPr>
        <p:spPr bwMode="auto">
          <a:xfrm>
            <a:off x="152400" y="2438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2.</a:t>
            </a:r>
            <a:r>
              <a:rPr lang="zh-CN" altLang="en-US" sz="2800">
                <a:solidFill>
                  <a:srgbClr val="990000"/>
                </a:solidFill>
                <a:latin typeface="Tahoma" pitchFamily="34" charset="0"/>
              </a:rPr>
              <a:t>确定控制字</a:t>
            </a: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:</a:t>
            </a:r>
            <a:r>
              <a:rPr lang="en-US" altLang="zh-CN" sz="2800">
                <a:latin typeface="Tahoma" pitchFamily="34" charset="0"/>
              </a:rPr>
              <a:t>   </a:t>
            </a:r>
          </a:p>
        </p:txBody>
      </p:sp>
      <p:sp>
        <p:nvSpPr>
          <p:cNvPr id="388166" name="Text Box 70"/>
          <p:cNvSpPr txBox="1">
            <a:spLocks noChangeArrowheads="1"/>
          </p:cNvSpPr>
          <p:nvPr/>
        </p:nvSpPr>
        <p:spPr bwMode="auto">
          <a:xfrm>
            <a:off x="304800" y="10668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A</a:t>
            </a:r>
            <a:r>
              <a:rPr lang="en-US" altLang="zh-CN" sz="2800" baseline="-25000">
                <a:latin typeface="Tahoma" pitchFamily="34" charset="0"/>
              </a:rPr>
              <a:t>9</a:t>
            </a:r>
            <a:r>
              <a:rPr lang="en-US" altLang="zh-CN" sz="2800">
                <a:latin typeface="Tahoma" pitchFamily="34" charset="0"/>
              </a:rPr>
              <a:t>=A</a:t>
            </a:r>
            <a:r>
              <a:rPr lang="en-US" altLang="zh-CN" sz="2800" baseline="-25000">
                <a:latin typeface="Tahoma" pitchFamily="34" charset="0"/>
              </a:rPr>
              <a:t>8</a:t>
            </a:r>
            <a:r>
              <a:rPr lang="en-US" altLang="zh-CN" sz="2800">
                <a:latin typeface="Tahoma" pitchFamily="34" charset="0"/>
              </a:rPr>
              <a:t>=A</a:t>
            </a:r>
            <a:r>
              <a:rPr lang="en-US" altLang="zh-CN" sz="2800" baseline="-25000">
                <a:latin typeface="Tahoma" pitchFamily="34" charset="0"/>
              </a:rPr>
              <a:t>7</a:t>
            </a:r>
            <a:r>
              <a:rPr lang="en-US" altLang="zh-CN" sz="2800">
                <a:latin typeface="Tahoma" pitchFamily="34" charset="0"/>
              </a:rPr>
              <a:t>=A</a:t>
            </a:r>
            <a:r>
              <a:rPr lang="en-US" altLang="zh-CN" sz="2800" baseline="-25000">
                <a:latin typeface="Tahoma" pitchFamily="34" charset="0"/>
              </a:rPr>
              <a:t>6</a:t>
            </a:r>
            <a:r>
              <a:rPr lang="en-US" altLang="zh-CN" sz="2800">
                <a:latin typeface="Tahoma" pitchFamily="34" charset="0"/>
              </a:rPr>
              <a:t>=A</a:t>
            </a:r>
            <a:r>
              <a:rPr lang="en-US" altLang="zh-CN" sz="2800" baseline="-25000">
                <a:latin typeface="Tahoma" pitchFamily="34" charset="0"/>
              </a:rPr>
              <a:t>5</a:t>
            </a:r>
            <a:r>
              <a:rPr lang="en-US" altLang="zh-CN" sz="2800">
                <a:latin typeface="Tahoma" pitchFamily="34" charset="0"/>
              </a:rPr>
              <a:t>=A</a:t>
            </a:r>
            <a:r>
              <a:rPr lang="en-US" altLang="zh-CN" sz="2800" baseline="-25000">
                <a:latin typeface="Tahoma" pitchFamily="34" charset="0"/>
              </a:rPr>
              <a:t>4</a:t>
            </a:r>
            <a:r>
              <a:rPr lang="en-US" altLang="zh-CN" sz="2800">
                <a:latin typeface="Tahoma" pitchFamily="34" charset="0"/>
              </a:rPr>
              <a:t>=1;     A</a:t>
            </a:r>
            <a:r>
              <a:rPr lang="en-US" altLang="zh-CN" sz="2800" baseline="-25000">
                <a:latin typeface="Tahoma" pitchFamily="34" charset="0"/>
              </a:rPr>
              <a:t>3</a:t>
            </a:r>
            <a:r>
              <a:rPr lang="en-US" altLang="zh-CN" sz="2800">
                <a:latin typeface="Tahoma" pitchFamily="34" charset="0"/>
              </a:rPr>
              <a:t>A</a:t>
            </a:r>
            <a:r>
              <a:rPr lang="en-US" altLang="zh-CN" sz="2800" baseline="-25000">
                <a:latin typeface="Tahoma" pitchFamily="34" charset="0"/>
              </a:rPr>
              <a:t>2</a:t>
            </a:r>
            <a:r>
              <a:rPr lang="en-US" altLang="zh-CN" sz="2800">
                <a:latin typeface="Tahoma" pitchFamily="34" charset="0"/>
              </a:rPr>
              <a:t>A</a:t>
            </a:r>
            <a:r>
              <a:rPr lang="en-US" altLang="zh-CN" sz="2800" baseline="-25000">
                <a:latin typeface="Tahoma" pitchFamily="34" charset="0"/>
              </a:rPr>
              <a:t>1</a:t>
            </a:r>
            <a:r>
              <a:rPr lang="en-US" altLang="zh-CN" sz="2800">
                <a:latin typeface="Tahoma" pitchFamily="34" charset="0"/>
              </a:rPr>
              <a:t>=010B;   </a:t>
            </a:r>
            <a:endParaRPr lang="en-US" altLang="zh-CN" sz="28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88167" name="Text Box 71"/>
          <p:cNvSpPr txBox="1">
            <a:spLocks noChangeArrowheads="1"/>
          </p:cNvSpPr>
          <p:nvPr/>
        </p:nvSpPr>
        <p:spPr bwMode="auto">
          <a:xfrm>
            <a:off x="1676400" y="1524000"/>
            <a:ext cx="6477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latin typeface="Tahoma" pitchFamily="34" charset="0"/>
              </a:rPr>
              <a:t>对应</a:t>
            </a:r>
            <a:r>
              <a:rPr lang="en-US" altLang="zh-CN" sz="2800">
                <a:latin typeface="Tahoma" pitchFamily="34" charset="0"/>
              </a:rPr>
              <a:t>A</a:t>
            </a:r>
            <a:r>
              <a:rPr lang="en-US" altLang="zh-CN" sz="2800" baseline="-25000">
                <a:latin typeface="Tahoma" pitchFamily="34" charset="0"/>
              </a:rPr>
              <a:t>0</a:t>
            </a:r>
            <a:r>
              <a:rPr lang="en-US" altLang="zh-CN" sz="2800">
                <a:latin typeface="Tahoma" pitchFamily="34" charset="0"/>
              </a:rPr>
              <a:t>=0: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Tahoma" pitchFamily="34" charset="0"/>
              </a:rPr>
              <a:t>端口地址为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03F4H,   </a:t>
            </a:r>
          </a:p>
          <a:p>
            <a:pPr>
              <a:buFontTx/>
              <a:buNone/>
            </a:pPr>
            <a:r>
              <a:rPr lang="zh-CN" altLang="en-US" sz="2800">
                <a:latin typeface="Tahoma" pitchFamily="34" charset="0"/>
              </a:rPr>
              <a:t>对应</a:t>
            </a:r>
            <a:r>
              <a:rPr lang="en-US" altLang="zh-CN" sz="2800">
                <a:latin typeface="Tahoma" pitchFamily="34" charset="0"/>
              </a:rPr>
              <a:t>A</a:t>
            </a:r>
            <a:r>
              <a:rPr lang="en-US" altLang="zh-CN" sz="2800" baseline="-25000">
                <a:latin typeface="Tahoma" pitchFamily="34" charset="0"/>
              </a:rPr>
              <a:t>0</a:t>
            </a:r>
            <a:r>
              <a:rPr lang="en-US" altLang="zh-CN" sz="2800">
                <a:latin typeface="Tahoma" pitchFamily="34" charset="0"/>
              </a:rPr>
              <a:t>=1: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Tahoma" pitchFamily="34" charset="0"/>
              </a:rPr>
              <a:t>端口地址为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03F5H.</a:t>
            </a:r>
          </a:p>
        </p:txBody>
      </p:sp>
      <p:sp>
        <p:nvSpPr>
          <p:cNvPr id="388168" name="Text Box 72"/>
          <p:cNvSpPr txBox="1">
            <a:spLocks noChangeArrowheads="1"/>
          </p:cNvSpPr>
          <p:nvPr/>
        </p:nvSpPr>
        <p:spPr bwMode="auto">
          <a:xfrm>
            <a:off x="609600" y="29718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ICW1: </a:t>
            </a:r>
            <a:r>
              <a:rPr lang="zh-CN" altLang="en-US" sz="2800">
                <a:latin typeface="Tahoma" pitchFamily="34" charset="0"/>
              </a:rPr>
              <a:t>单片</a:t>
            </a:r>
            <a:r>
              <a:rPr lang="en-US" altLang="zh-CN" sz="2800">
                <a:latin typeface="Tahoma" pitchFamily="34" charset="0"/>
              </a:rPr>
              <a:t>8259, </a:t>
            </a:r>
            <a:r>
              <a:rPr lang="zh-CN" altLang="en-US" sz="2800">
                <a:latin typeface="Tahoma" pitchFamily="34" charset="0"/>
              </a:rPr>
              <a:t>自动结束需要</a:t>
            </a:r>
            <a:r>
              <a:rPr lang="en-US" altLang="zh-CN" sz="2800">
                <a:latin typeface="Tahoma" pitchFamily="34" charset="0"/>
              </a:rPr>
              <a:t>ICW4, </a:t>
            </a:r>
            <a:r>
              <a:rPr lang="zh-CN" altLang="en-US" sz="2800">
                <a:latin typeface="Tahoma" pitchFamily="34" charset="0"/>
              </a:rPr>
              <a:t>边缘触发</a:t>
            </a:r>
            <a:r>
              <a:rPr lang="en-US" altLang="zh-CN" sz="2800">
                <a:latin typeface="Tahoma" pitchFamily="34" charset="0"/>
              </a:rPr>
              <a:t>,			</a:t>
            </a:r>
            <a:r>
              <a:rPr lang="zh-CN" altLang="en-US" sz="2800">
                <a:latin typeface="Tahoma" pitchFamily="34" charset="0"/>
              </a:rPr>
              <a:t>命令字为</a:t>
            </a:r>
            <a:r>
              <a:rPr lang="en-US" altLang="zh-CN" sz="2800">
                <a:latin typeface="Tahoma" pitchFamily="34" charset="0"/>
              </a:rPr>
              <a:t>:	 ICW1=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00010011</a:t>
            </a:r>
            <a:r>
              <a:rPr lang="en-US" altLang="zh-CN" sz="2800">
                <a:latin typeface="Tahoma" pitchFamily="34" charset="0"/>
              </a:rPr>
              <a:t>B</a:t>
            </a:r>
            <a:endParaRPr lang="en-US" altLang="zh-CN" sz="28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88169" name="Text Box 73"/>
          <p:cNvSpPr txBox="1">
            <a:spLocks noChangeArrowheads="1"/>
          </p:cNvSpPr>
          <p:nvPr/>
        </p:nvSpPr>
        <p:spPr bwMode="auto">
          <a:xfrm>
            <a:off x="533400" y="38862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ICW2: IR0</a:t>
            </a:r>
            <a:r>
              <a:rPr lang="zh-CN" altLang="en-US" sz="2800">
                <a:latin typeface="Tahoma" pitchFamily="34" charset="0"/>
              </a:rPr>
              <a:t>的中断类型码为</a:t>
            </a:r>
            <a:r>
              <a:rPr lang="en-US" altLang="zh-CN" sz="2800">
                <a:latin typeface="Tahoma" pitchFamily="34" charset="0"/>
              </a:rPr>
              <a:t>10H,</a:t>
            </a:r>
            <a:r>
              <a:rPr lang="zh-CN" altLang="en-US" sz="2800">
                <a:latin typeface="Tahoma" pitchFamily="34" charset="0"/>
              </a:rPr>
              <a:t>高</a:t>
            </a:r>
            <a:r>
              <a:rPr lang="en-US" altLang="zh-CN" sz="2800">
                <a:latin typeface="Tahoma" pitchFamily="34" charset="0"/>
              </a:rPr>
              <a:t>5</a:t>
            </a:r>
            <a:r>
              <a:rPr lang="zh-CN" altLang="en-US" sz="2800">
                <a:latin typeface="Tahoma" pitchFamily="34" charset="0"/>
              </a:rPr>
              <a:t>位为</a:t>
            </a:r>
            <a:r>
              <a:rPr lang="en-US" altLang="zh-CN" sz="2800">
                <a:latin typeface="Tahoma" pitchFamily="34" charset="0"/>
              </a:rPr>
              <a:t>00010B, 		    IR0</a:t>
            </a:r>
            <a:r>
              <a:rPr lang="zh-CN" altLang="en-US" sz="2800">
                <a:latin typeface="Tahoma" pitchFamily="34" charset="0"/>
              </a:rPr>
              <a:t>接入时管脚编号为</a:t>
            </a:r>
            <a:r>
              <a:rPr lang="en-US" altLang="zh-CN" sz="2800">
                <a:latin typeface="Tahoma" pitchFamily="34" charset="0"/>
              </a:rPr>
              <a:t>000,               				</a:t>
            </a:r>
            <a:r>
              <a:rPr lang="zh-CN" altLang="en-US" sz="2800">
                <a:latin typeface="Tahoma" pitchFamily="34" charset="0"/>
              </a:rPr>
              <a:t>则有    </a:t>
            </a:r>
            <a:r>
              <a:rPr lang="en-US" altLang="zh-CN" sz="2800">
                <a:latin typeface="Tahoma" pitchFamily="34" charset="0"/>
              </a:rPr>
              <a:t>ICW2=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00010000</a:t>
            </a:r>
            <a:r>
              <a:rPr lang="en-US" altLang="zh-CN" sz="2800">
                <a:latin typeface="Tahoma" pitchFamily="34" charset="0"/>
              </a:rPr>
              <a:t>B</a:t>
            </a:r>
          </a:p>
        </p:txBody>
      </p:sp>
      <p:sp>
        <p:nvSpPr>
          <p:cNvPr id="388170" name="Text Box 74"/>
          <p:cNvSpPr txBox="1">
            <a:spLocks noChangeArrowheads="1"/>
          </p:cNvSpPr>
          <p:nvPr/>
        </p:nvSpPr>
        <p:spPr bwMode="auto">
          <a:xfrm>
            <a:off x="609600" y="5216525"/>
            <a:ext cx="8458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>
                <a:latin typeface="Tahoma" pitchFamily="34" charset="0"/>
              </a:rPr>
              <a:t>ICW3: </a:t>
            </a:r>
            <a:r>
              <a:rPr lang="zh-CN" altLang="en-US" sz="2800">
                <a:latin typeface="Tahoma" pitchFamily="34" charset="0"/>
              </a:rPr>
              <a:t>无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>
                <a:latin typeface="Tahoma" pitchFamily="34" charset="0"/>
              </a:rPr>
              <a:t>ICW4: </a:t>
            </a:r>
            <a:r>
              <a:rPr lang="zh-CN" altLang="en-US" sz="2800">
                <a:latin typeface="Tahoma" pitchFamily="34" charset="0"/>
              </a:rPr>
              <a:t>自动中断</a:t>
            </a:r>
            <a:r>
              <a:rPr lang="en-US" altLang="zh-CN" sz="2800">
                <a:latin typeface="Tahoma" pitchFamily="34" charset="0"/>
              </a:rPr>
              <a:t>, D1=1,</a:t>
            </a:r>
            <a:r>
              <a:rPr lang="zh-CN" altLang="en-US" sz="2800">
                <a:latin typeface="Tahoma" pitchFamily="34" charset="0"/>
              </a:rPr>
              <a:t>命令字为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00000010</a:t>
            </a:r>
            <a:r>
              <a:rPr lang="en-US" altLang="zh-CN" sz="2800">
                <a:latin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66" grpId="0" autoUpdateAnimBg="0"/>
      <p:bldP spid="388167" grpId="0" autoUpdateAnimBg="0"/>
      <p:bldP spid="388168" grpId="0" autoUpdateAnimBg="0"/>
      <p:bldP spid="388169" grpId="0" autoUpdateAnimBg="0"/>
      <p:bldP spid="38817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1447800" y="50165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A0=0</a:t>
            </a:r>
            <a:r>
              <a:rPr lang="en-US" altLang="zh-CN" sz="2800">
                <a:latin typeface="Tahoma" pitchFamily="34" charset="0"/>
              </a:rPr>
              <a:t>,</a:t>
            </a:r>
            <a:r>
              <a:rPr lang="zh-CN" altLang="en-US" sz="2800">
                <a:latin typeface="Tahoma" pitchFamily="34" charset="0"/>
              </a:rPr>
              <a:t>端口地址为  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03F4H</a:t>
            </a:r>
            <a:r>
              <a:rPr lang="zh-CN" altLang="en-US" sz="2800">
                <a:latin typeface="Tahoma" pitchFamily="34" charset="0"/>
              </a:rPr>
              <a:t>，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A0=1</a:t>
            </a:r>
            <a:r>
              <a:rPr lang="en-US" altLang="zh-CN" sz="2800">
                <a:latin typeface="Tahoma" pitchFamily="34" charset="0"/>
              </a:rPr>
              <a:t>,</a:t>
            </a:r>
            <a:r>
              <a:rPr lang="zh-CN" altLang="en-US" sz="2800">
                <a:latin typeface="Tahoma" pitchFamily="34" charset="0"/>
              </a:rPr>
              <a:t>端口地址为  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03F5H</a:t>
            </a:r>
            <a:r>
              <a:rPr lang="zh-CN" altLang="en-US" sz="2800">
                <a:latin typeface="Tahoma" pitchFamily="34" charset="0"/>
              </a:rPr>
              <a:t>。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的编程方法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1371600" y="1371600"/>
            <a:ext cx="5867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ICW1=</a:t>
            </a:r>
            <a:r>
              <a:rPr lang="en-US" altLang="zh-CN" sz="2800">
                <a:solidFill>
                  <a:schemeClr val="tx2"/>
                </a:solidFill>
                <a:latin typeface="Tahoma" pitchFamily="34" charset="0"/>
              </a:rPr>
              <a:t>00010011</a:t>
            </a:r>
            <a:r>
              <a:rPr lang="en-US" altLang="zh-CN" sz="2800">
                <a:latin typeface="Tahoma" pitchFamily="34" charset="0"/>
              </a:rPr>
              <a:t>B=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13H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ICW2=</a:t>
            </a:r>
            <a:r>
              <a:rPr lang="en-US" altLang="zh-CN" sz="2800">
                <a:solidFill>
                  <a:schemeClr val="tx2"/>
                </a:solidFill>
                <a:latin typeface="Tahoma" pitchFamily="34" charset="0"/>
              </a:rPr>
              <a:t>00010000</a:t>
            </a:r>
            <a:r>
              <a:rPr lang="en-US" altLang="zh-CN" sz="2800">
                <a:latin typeface="Tahoma" pitchFamily="34" charset="0"/>
              </a:rPr>
              <a:t>B=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10H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ICW3: </a:t>
            </a:r>
            <a:r>
              <a:rPr lang="zh-CN" altLang="en-US" sz="2800">
                <a:latin typeface="Tahoma" pitchFamily="34" charset="0"/>
              </a:rPr>
              <a:t>无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ICW4=</a:t>
            </a:r>
            <a:r>
              <a:rPr lang="en-US" altLang="zh-CN" sz="2800">
                <a:solidFill>
                  <a:schemeClr val="tx2"/>
                </a:solidFill>
                <a:latin typeface="Tahoma" pitchFamily="34" charset="0"/>
              </a:rPr>
              <a:t>00000010</a:t>
            </a:r>
            <a:r>
              <a:rPr lang="en-US" altLang="zh-CN" sz="2800">
                <a:latin typeface="Tahoma" pitchFamily="34" charset="0"/>
              </a:rPr>
              <a:t>B=</a:t>
            </a:r>
            <a:r>
              <a:rPr lang="en-US" altLang="zh-CN" sz="2800">
                <a:solidFill>
                  <a:srgbClr val="FF0000"/>
                </a:solidFill>
                <a:latin typeface="Tahoma" pitchFamily="34" charset="0"/>
              </a:rPr>
              <a:t>02H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3.</a:t>
            </a:r>
            <a:r>
              <a:rPr lang="zh-CN" altLang="en-US" sz="2800">
                <a:solidFill>
                  <a:srgbClr val="990000"/>
                </a:solidFill>
                <a:latin typeface="Tahoma" pitchFamily="34" charset="0"/>
              </a:rPr>
              <a:t>初始化程序</a:t>
            </a: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:</a:t>
            </a:r>
            <a:r>
              <a:rPr lang="en-US" altLang="zh-CN" sz="2800">
                <a:latin typeface="Tahoma" pitchFamily="34" charset="0"/>
              </a:rPr>
              <a:t>  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743200" y="3124200"/>
            <a:ext cx="5943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MOV    DX, 03F4H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MOV    AL,  13H         ;</a:t>
            </a:r>
            <a:r>
              <a:rPr lang="zh-CN" altLang="en-US" sz="2800">
                <a:solidFill>
                  <a:srgbClr val="990000"/>
                </a:solidFill>
                <a:latin typeface="Tahoma" pitchFamily="34" charset="0"/>
              </a:rPr>
              <a:t>送</a:t>
            </a: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ICW1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OUT     DX,  AL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MOV    DX,  03F5H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MOV    AL,   10H         ; </a:t>
            </a:r>
            <a:r>
              <a:rPr lang="zh-CN" altLang="en-US" sz="2800">
                <a:solidFill>
                  <a:srgbClr val="990000"/>
                </a:solidFill>
                <a:latin typeface="Tahoma" pitchFamily="34" charset="0"/>
              </a:rPr>
              <a:t>送</a:t>
            </a: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ICW2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OUT     DX,  AL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MOV    AL,   02H         ; </a:t>
            </a:r>
            <a:r>
              <a:rPr lang="zh-CN" altLang="en-US" sz="2800">
                <a:solidFill>
                  <a:srgbClr val="990000"/>
                </a:solidFill>
                <a:latin typeface="Tahoma" pitchFamily="34" charset="0"/>
              </a:rPr>
              <a:t>送</a:t>
            </a:r>
            <a:r>
              <a:rPr lang="en-US" altLang="zh-CN" sz="2800">
                <a:solidFill>
                  <a:srgbClr val="990000"/>
                </a:solidFill>
                <a:latin typeface="Tahoma" pitchFamily="34" charset="0"/>
              </a:rPr>
              <a:t>ICW4</a:t>
            </a:r>
          </a:p>
          <a:p>
            <a:pPr>
              <a:buFontTx/>
              <a:buNone/>
            </a:pPr>
            <a:r>
              <a:rPr lang="en-US" altLang="zh-CN" sz="2800">
                <a:latin typeface="Tahoma" pitchFamily="34" charset="0"/>
              </a:rPr>
              <a:t>OUT     DX,  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utoUpdateAnimBg="0"/>
      <p:bldP spid="396293" grpId="0" autoUpdateAnimBg="0"/>
      <p:bldP spid="396294" grpId="0" autoUpdateAnimBg="0"/>
      <p:bldP spid="3962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228600" y="1666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的中断级联</a:t>
            </a:r>
          </a:p>
        </p:txBody>
      </p:sp>
      <p:grpSp>
        <p:nvGrpSpPr>
          <p:cNvPr id="389134" name="Group 14"/>
          <p:cNvGrpSpPr>
            <a:grpSpLocks/>
          </p:cNvGrpSpPr>
          <p:nvPr/>
        </p:nvGrpSpPr>
        <p:grpSpPr bwMode="auto">
          <a:xfrm>
            <a:off x="304800" y="787400"/>
            <a:ext cx="8839200" cy="4699000"/>
            <a:chOff x="192" y="496"/>
            <a:chExt cx="5568" cy="2960"/>
          </a:xfrm>
        </p:grpSpPr>
        <p:sp>
          <p:nvSpPr>
            <p:cNvPr id="389123" name="Text Box 3"/>
            <p:cNvSpPr txBox="1">
              <a:spLocks noChangeArrowheads="1"/>
            </p:cNvSpPr>
            <p:nvPr/>
          </p:nvSpPr>
          <p:spPr bwMode="auto">
            <a:xfrm>
              <a:off x="240" y="49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</a:rPr>
                <a:t>PC/AT</a:t>
              </a:r>
              <a:r>
                <a:rPr lang="zh-CN" altLang="en-US" sz="2800">
                  <a:solidFill>
                    <a:srgbClr val="FF0000"/>
                  </a:solidFill>
                </a:rPr>
                <a:t>中</a:t>
              </a:r>
              <a:r>
                <a:rPr lang="zh-CN" altLang="en-US" sz="2800"/>
                <a:t>，</a:t>
              </a:r>
              <a:r>
                <a:rPr lang="en-US" altLang="zh-CN" sz="2800"/>
                <a:t>8259</a:t>
              </a:r>
              <a:r>
                <a:rPr lang="zh-CN" altLang="en-US" sz="2800"/>
                <a:t>的使用情况为：</a:t>
              </a:r>
            </a:p>
          </p:txBody>
        </p:sp>
        <p:sp>
          <p:nvSpPr>
            <p:cNvPr id="389125" name="Text Box 5"/>
            <p:cNvSpPr txBox="1">
              <a:spLocks noChangeArrowheads="1"/>
            </p:cNvSpPr>
            <p:nvPr/>
          </p:nvSpPr>
          <p:spPr bwMode="auto">
            <a:xfrm>
              <a:off x="192" y="976"/>
              <a:ext cx="5568" cy="2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4168775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4359275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549775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740275" indent="-4572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5197475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654675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6111875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569075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990000"/>
                </a:buClr>
                <a:buFontTx/>
                <a:buAutoNum type="arabicPeriod"/>
              </a:pPr>
              <a:r>
                <a:rPr lang="en-US" altLang="zh-CN" sz="2800"/>
                <a:t>2</a:t>
              </a:r>
              <a:r>
                <a:rPr lang="zh-CN" altLang="en-US" sz="2800"/>
                <a:t>片</a:t>
              </a:r>
              <a:r>
                <a:rPr lang="en-US" altLang="zh-CN" sz="2800"/>
                <a:t>8259</a:t>
              </a:r>
              <a:r>
                <a:rPr lang="zh-CN" altLang="en-US" sz="2800"/>
                <a:t>级联，提供</a:t>
              </a:r>
              <a:r>
                <a:rPr lang="en-US" altLang="zh-CN" sz="2800"/>
                <a:t>15</a:t>
              </a:r>
              <a:r>
                <a:rPr lang="zh-CN" altLang="en-US" sz="2800"/>
                <a:t>级向量中断。从片的</a:t>
              </a:r>
              <a:r>
                <a:rPr lang="en-US" altLang="zh-CN" sz="2800"/>
                <a:t>INT</a:t>
              </a:r>
              <a:r>
                <a:rPr lang="zh-CN" altLang="en-US" sz="2800"/>
                <a:t>接主片的</a:t>
              </a:r>
              <a:r>
                <a:rPr lang="en-US" altLang="zh-CN" sz="2800"/>
                <a:t>IR2</a:t>
              </a:r>
              <a:r>
                <a:rPr lang="zh-CN" altLang="en-US" sz="2800"/>
                <a:t>。</a:t>
              </a:r>
            </a:p>
            <a:p>
              <a:pPr>
                <a:spcBef>
                  <a:spcPct val="20000"/>
                </a:spcBef>
                <a:buClr>
                  <a:srgbClr val="990000"/>
                </a:buClr>
                <a:buFontTx/>
                <a:buAutoNum type="arabicPeriod"/>
              </a:pPr>
              <a:r>
                <a:rPr lang="zh-CN" altLang="en-US" sz="2800"/>
                <a:t>端口地址：主片</a:t>
              </a:r>
              <a:r>
                <a:rPr lang="en-US" altLang="zh-CN" sz="2800"/>
                <a:t>20H</a:t>
              </a:r>
              <a:r>
                <a:rPr lang="zh-CN" altLang="en-US" sz="2800"/>
                <a:t>、</a:t>
              </a:r>
              <a:r>
                <a:rPr lang="en-US" altLang="zh-CN" sz="2800"/>
                <a:t>21H</a:t>
              </a:r>
              <a:r>
                <a:rPr lang="zh-CN" altLang="en-US" sz="2800"/>
                <a:t>，从片</a:t>
              </a:r>
              <a:r>
                <a:rPr lang="en-US" altLang="zh-CN" sz="2800"/>
                <a:t>A0H</a:t>
              </a:r>
              <a:r>
                <a:rPr lang="zh-CN" altLang="en-US" sz="2800"/>
                <a:t>、</a:t>
              </a:r>
              <a:r>
                <a:rPr lang="en-US" altLang="zh-CN" sz="2800"/>
                <a:t>A1H</a:t>
              </a:r>
              <a:r>
                <a:rPr lang="zh-CN" altLang="en-US" sz="2800"/>
                <a:t>。</a:t>
              </a:r>
            </a:p>
            <a:p>
              <a:pPr>
                <a:spcBef>
                  <a:spcPct val="20000"/>
                </a:spcBef>
                <a:buClr>
                  <a:srgbClr val="990000"/>
                </a:buClr>
                <a:buFontTx/>
                <a:buAutoNum type="arabicPeriod"/>
              </a:pPr>
              <a:r>
                <a:rPr lang="zh-CN" altLang="en-US" sz="2800"/>
                <a:t>主片和从片均采用边沿触发。</a:t>
              </a:r>
            </a:p>
            <a:p>
              <a:pPr>
                <a:spcBef>
                  <a:spcPct val="20000"/>
                </a:spcBef>
                <a:buClr>
                  <a:srgbClr val="990000"/>
                </a:buClr>
                <a:buFontTx/>
                <a:buAutoNum type="arabicPeriod"/>
              </a:pPr>
              <a:r>
                <a:rPr lang="zh-CN" altLang="en-US" sz="2800"/>
                <a:t>采用全嵌套优先级排列方式</a:t>
              </a:r>
            </a:p>
            <a:p>
              <a:pPr>
                <a:spcBef>
                  <a:spcPct val="20000"/>
                </a:spcBef>
                <a:buClr>
                  <a:srgbClr val="990000"/>
                </a:buClr>
                <a:buFontTx/>
                <a:buAutoNum type="arabicPeriod"/>
              </a:pPr>
              <a:r>
                <a:rPr lang="zh-CN" altLang="en-US" sz="2800"/>
                <a:t>采用非缓冲方式，主片</a:t>
              </a:r>
              <a:r>
                <a:rPr lang="en-US" altLang="zh-CN" sz="2800"/>
                <a:t>SP/EN</a:t>
              </a:r>
              <a:r>
                <a:rPr lang="zh-CN" altLang="en-US" sz="2800"/>
                <a:t>接</a:t>
              </a:r>
              <a:r>
                <a:rPr lang="en-US" altLang="zh-CN" sz="2800"/>
                <a:t>+5V,</a:t>
              </a:r>
              <a:r>
                <a:rPr lang="zh-CN" altLang="en-US" sz="2800"/>
                <a:t>从片</a:t>
              </a:r>
              <a:r>
                <a:rPr lang="en-US" altLang="zh-CN" sz="2800"/>
                <a:t>SP/EN</a:t>
              </a:r>
              <a:r>
                <a:rPr lang="zh-CN" altLang="en-US" sz="2800"/>
                <a:t>接地。</a:t>
              </a:r>
            </a:p>
            <a:p>
              <a:pPr>
                <a:spcBef>
                  <a:spcPct val="20000"/>
                </a:spcBef>
                <a:buClr>
                  <a:srgbClr val="990000"/>
                </a:buClr>
                <a:buFontTx/>
                <a:buAutoNum type="arabicPeriod"/>
              </a:pPr>
              <a:r>
                <a:rPr lang="zh-CN" altLang="en-US" sz="2800"/>
                <a:t>主片的类型码为</a:t>
              </a:r>
              <a:r>
                <a:rPr lang="en-US" altLang="zh-CN" sz="2800"/>
                <a:t>08H~0FH</a:t>
              </a:r>
              <a:r>
                <a:rPr lang="zh-CN" altLang="en-US" sz="2800"/>
                <a:t>，从片的类型码为</a:t>
              </a:r>
              <a:r>
                <a:rPr lang="en-US" altLang="zh-CN" sz="2800"/>
                <a:t>70H~77H</a:t>
              </a:r>
              <a:r>
                <a:rPr lang="zh-CN" altLang="en-US" sz="2800"/>
                <a:t>。</a:t>
              </a:r>
            </a:p>
          </p:txBody>
        </p:sp>
        <p:sp>
          <p:nvSpPr>
            <p:cNvPr id="389128" name="Line 8"/>
            <p:cNvSpPr>
              <a:spLocks noChangeShapeType="1"/>
            </p:cNvSpPr>
            <p:nvPr/>
          </p:nvSpPr>
          <p:spPr bwMode="auto">
            <a:xfrm>
              <a:off x="2784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29" name="Line 9"/>
            <p:cNvSpPr>
              <a:spLocks noChangeShapeType="1"/>
            </p:cNvSpPr>
            <p:nvPr/>
          </p:nvSpPr>
          <p:spPr bwMode="auto">
            <a:xfrm>
              <a:off x="3120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30" name="Line 10"/>
            <p:cNvSpPr>
              <a:spLocks noChangeShapeType="1"/>
            </p:cNvSpPr>
            <p:nvPr/>
          </p:nvSpPr>
          <p:spPr bwMode="auto">
            <a:xfrm>
              <a:off x="4560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31" name="Line 11"/>
            <p:cNvSpPr>
              <a:spLocks noChangeShapeType="1"/>
            </p:cNvSpPr>
            <p:nvPr/>
          </p:nvSpPr>
          <p:spPr bwMode="auto">
            <a:xfrm>
              <a:off x="4896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90151" name="Group 7"/>
          <p:cNvGrpSpPr>
            <a:grpSpLocks/>
          </p:cNvGrpSpPr>
          <p:nvPr/>
        </p:nvGrpSpPr>
        <p:grpSpPr bwMode="auto">
          <a:xfrm>
            <a:off x="304800" y="0"/>
            <a:ext cx="5791200" cy="976313"/>
            <a:chOff x="192" y="0"/>
            <a:chExt cx="3648" cy="615"/>
          </a:xfrm>
        </p:grpSpPr>
        <p:sp>
          <p:nvSpPr>
            <p:cNvPr id="390147" name="Text Box 3"/>
            <p:cNvSpPr txBox="1">
              <a:spLocks noChangeArrowheads="1"/>
            </p:cNvSpPr>
            <p:nvPr/>
          </p:nvSpPr>
          <p:spPr bwMode="auto">
            <a:xfrm>
              <a:off x="192" y="28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en-US" altLang="zh-CN" sz="2800"/>
                <a:t>PC/AT</a:t>
              </a:r>
              <a:r>
                <a:rPr lang="zh-CN" altLang="en-US" sz="2800"/>
                <a:t>中，</a:t>
              </a:r>
              <a:r>
                <a:rPr lang="en-US" altLang="zh-CN" sz="2800"/>
                <a:t>8259A</a:t>
              </a:r>
              <a:r>
                <a:rPr lang="zh-CN" altLang="en-US" sz="2800"/>
                <a:t>的连线图：</a:t>
              </a:r>
            </a:p>
          </p:txBody>
        </p:sp>
        <p:sp>
          <p:nvSpPr>
            <p:cNvPr id="390148" name="Text Box 4"/>
            <p:cNvSpPr txBox="1">
              <a:spLocks noChangeArrowheads="1"/>
            </p:cNvSpPr>
            <p:nvPr/>
          </p:nvSpPr>
          <p:spPr bwMode="auto">
            <a:xfrm>
              <a:off x="240" y="0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五、</a:t>
              </a:r>
              <a:r>
                <a:rPr lang="en-US" altLang="zh-CN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8259A</a:t>
              </a:r>
              <a:r>
                <a:rPr lang="zh-CN" altLang="en-US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的中断级</a:t>
              </a:r>
              <a:r>
                <a:rPr lang="zh-CN" altLang="en-US" sz="28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联</a:t>
              </a:r>
              <a:endPara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390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5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PC/AT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机主、从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的初始化程序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的中断级联</a:t>
            </a:r>
          </a:p>
        </p:txBody>
      </p:sp>
      <p:sp>
        <p:nvSpPr>
          <p:cNvPr id="391175" name="Text Box 7"/>
          <p:cNvSpPr txBox="1">
            <a:spLocks noChangeArrowheads="1"/>
          </p:cNvSpPr>
          <p:nvPr/>
        </p:nvSpPr>
        <p:spPr bwMode="auto">
          <a:xfrm>
            <a:off x="685800" y="838200"/>
            <a:ext cx="2362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990000"/>
                </a:solidFill>
              </a:rPr>
              <a:t>主片控制字：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1066800" y="1295400"/>
            <a:ext cx="8001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ICW1=11H		;</a:t>
            </a:r>
            <a:r>
              <a:rPr lang="zh-CN" altLang="en-US" sz="2800"/>
              <a:t>边沿触发，多片，需</a:t>
            </a:r>
            <a:r>
              <a:rPr lang="en-US" altLang="zh-CN" sz="2800"/>
              <a:t>ICW4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ICW2=08H		;</a:t>
            </a:r>
            <a:r>
              <a:rPr lang="zh-CN" altLang="en-US" sz="2800"/>
              <a:t>中断类型码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ICW3=04H		; IR2</a:t>
            </a:r>
            <a:r>
              <a:rPr lang="zh-CN" altLang="en-US" sz="2800"/>
              <a:t>接从片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ICW4=01H		;</a:t>
            </a:r>
            <a:r>
              <a:rPr lang="zh-CN" altLang="en-US" sz="2800"/>
              <a:t>非缓冲，全嵌套，非自动结束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685800" y="3429000"/>
            <a:ext cx="2362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990000"/>
                </a:solidFill>
              </a:rPr>
              <a:t>从片控制字：</a:t>
            </a:r>
          </a:p>
        </p:txBody>
      </p:sp>
      <p:sp>
        <p:nvSpPr>
          <p:cNvPr id="391178" name="Text Box 10"/>
          <p:cNvSpPr txBox="1">
            <a:spLocks noChangeArrowheads="1"/>
          </p:cNvSpPr>
          <p:nvPr/>
        </p:nvSpPr>
        <p:spPr bwMode="auto">
          <a:xfrm>
            <a:off x="1066800" y="3886200"/>
            <a:ext cx="8001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ICW1=11H		;</a:t>
            </a:r>
            <a:r>
              <a:rPr lang="zh-CN" altLang="en-US" sz="2800"/>
              <a:t>边沿触发，多片，需</a:t>
            </a:r>
            <a:r>
              <a:rPr lang="en-US" altLang="zh-CN" sz="2800"/>
              <a:t>ICW4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ICW2=70H		;</a:t>
            </a:r>
            <a:r>
              <a:rPr lang="zh-CN" altLang="en-US" sz="2800"/>
              <a:t>中断类型码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ICW3=02H		; INT</a:t>
            </a:r>
            <a:r>
              <a:rPr lang="zh-CN" altLang="en-US" sz="2800"/>
              <a:t>接主片的</a:t>
            </a:r>
            <a:r>
              <a:rPr lang="en-US" altLang="zh-CN" sz="2800"/>
              <a:t>IR2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ICW4=01H		;</a:t>
            </a:r>
            <a:r>
              <a:rPr lang="zh-CN" altLang="en-US" sz="2800"/>
              <a:t>非缓冲，全嵌套，非自动结束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utoUpdateAnimBg="0"/>
      <p:bldP spid="391175" grpId="0" autoUpdateAnimBg="0"/>
      <p:bldP spid="391176" grpId="0" autoUpdateAnimBg="0"/>
      <p:bldP spid="391177" grpId="0" autoUpdateAnimBg="0"/>
      <p:bldP spid="39117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PC/AT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机主、从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的初始化程序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的中断级联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77724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ICW1A  EQU  20H </a:t>
            </a:r>
            <a:r>
              <a:rPr lang="zh-CN" altLang="en-US" sz="2800"/>
              <a:t>；       主片端口地址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ICW2A  EQU  ICW1A+1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ICW3A  EQU  ICW2A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ICW4A  EQU  ICW2A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ICW1B  EQU  0A0H </a:t>
            </a:r>
            <a:r>
              <a:rPr lang="zh-CN" altLang="en-US" sz="2800"/>
              <a:t>；     从片端口地址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ICW2B  EQU  ICW1B+1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ICW3B  EQU  ICW2B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/>
              <a:t>ICW4B  EQU  ICW2B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autoUpdateAnimBg="0"/>
      <p:bldP spid="3921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05800" y="0"/>
            <a:ext cx="838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GB" sz="2000" b="1">
                <a:solidFill>
                  <a:srgbClr val="800000"/>
                </a:solidFill>
              </a:rPr>
              <a:t>概述</a:t>
            </a:r>
            <a:endParaRPr lang="zh-CN" altLang="en-US" sz="2000" b="1">
              <a:solidFill>
                <a:srgbClr val="800000"/>
              </a:solidFill>
            </a:endParaRP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304800" y="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193925" indent="-21939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733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63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543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44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702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59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16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73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452DF5"/>
              </a:buClr>
              <a:buSzPct val="85000"/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三、中断的向量表</a:t>
            </a:r>
            <a:r>
              <a:rPr kumimoji="0" lang="zh-CN" altLang="en-GB" sz="220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en-GB" altLang="zh-CN" sz="22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IVT</a:t>
            </a:r>
            <a:r>
              <a:rPr kumimoji="0" lang="zh-CN" altLang="en-GB" sz="220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80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348175" name="Text Box 15"/>
          <p:cNvSpPr txBox="1">
            <a:spLocks noChangeArrowheads="1"/>
          </p:cNvSpPr>
          <p:nvPr/>
        </p:nvSpPr>
        <p:spPr bwMode="auto">
          <a:xfrm>
            <a:off x="0" y="2667000"/>
            <a:ext cx="9144000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3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表的地址位于内存的</a:t>
            </a:r>
            <a:r>
              <a:rPr kumimoji="0" lang="en-US" altLang="zh-CN" sz="2800">
                <a:latin typeface="黑体" pitchFamily="2" charset="-122"/>
                <a:ea typeface="黑体" pitchFamily="2" charset="-122"/>
              </a:rPr>
              <a:t>00000H</a:t>
            </a: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～</a:t>
            </a:r>
            <a:r>
              <a:rPr kumimoji="0" lang="en-US" altLang="zh-CN" sz="2800">
                <a:latin typeface="黑体" pitchFamily="2" charset="-122"/>
                <a:ea typeface="黑体" pitchFamily="2" charset="-122"/>
              </a:rPr>
              <a:t>003FFH</a:t>
            </a: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，大小为</a:t>
            </a:r>
            <a:r>
              <a:rPr kumimoji="0" lang="en-US" altLang="zh-CN" sz="2800">
                <a:latin typeface="黑体" pitchFamily="2" charset="-122"/>
                <a:ea typeface="黑体" pitchFamily="2" charset="-122"/>
              </a:rPr>
              <a:t>1KB</a:t>
            </a: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，共</a:t>
            </a:r>
            <a:r>
              <a:rPr kumimoji="0" lang="en-US" altLang="zh-CN" sz="2800">
                <a:latin typeface="黑体" pitchFamily="2" charset="-122"/>
                <a:ea typeface="黑体" pitchFamily="2" charset="-122"/>
              </a:rPr>
              <a:t>256</a:t>
            </a: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个中断向量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每个中断向量占用</a:t>
            </a:r>
            <a:r>
              <a:rPr kumimoji="0" lang="en-US" altLang="zh-CN" sz="2800">
                <a:latin typeface="黑体" pitchFamily="2" charset="-122"/>
                <a:ea typeface="黑体" pitchFamily="2" charset="-122"/>
              </a:rPr>
              <a:t>4 Bytes</a:t>
            </a: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，低字为段内偏移，高字为段基址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根据中断类型号</a:t>
            </a:r>
            <a:r>
              <a:rPr kumimoji="0" lang="zh-CN" altLang="en-GB" sz="2800">
                <a:latin typeface="黑体" pitchFamily="2" charset="-122"/>
                <a:ea typeface="黑体" pitchFamily="2" charset="-122"/>
              </a:rPr>
              <a:t>获得中断服务程序入口的方法</a:t>
            </a:r>
            <a:r>
              <a:rPr kumimoji="0" lang="en-GB" altLang="zh-CN" sz="2800">
                <a:latin typeface="黑体" pitchFamily="2" charset="-122"/>
                <a:ea typeface="黑体" pitchFamily="2" charset="-122"/>
                <a:sym typeface="Wingdings" pitchFamily="2" charset="2"/>
              </a:rPr>
              <a:t>: (n</a:t>
            </a:r>
            <a:r>
              <a:rPr kumimoji="0" lang="zh-CN" altLang="en-GB" sz="2800">
                <a:latin typeface="黑体" pitchFamily="2" charset="-122"/>
                <a:ea typeface="黑体" pitchFamily="2" charset="-122"/>
                <a:sym typeface="Wingdings" pitchFamily="2" charset="2"/>
              </a:rPr>
              <a:t>为</a:t>
            </a:r>
            <a:r>
              <a:rPr kumimoji="0" lang="zh-CN" altLang="en-US" sz="2800">
                <a:latin typeface="黑体" pitchFamily="2" charset="-122"/>
                <a:ea typeface="黑体" pitchFamily="2" charset="-122"/>
              </a:rPr>
              <a:t>中断类型号</a:t>
            </a:r>
            <a:r>
              <a:rPr kumimoji="0" lang="en-GB" altLang="zh-CN" sz="280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  <a:endParaRPr kumimoji="0" lang="zh-CN" altLang="en-GB" sz="280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kumimoji="0" lang="zh-CN" altLang="en-GB" sz="2800">
                <a:latin typeface="黑体" pitchFamily="2" charset="-122"/>
                <a:ea typeface="黑体" pitchFamily="2" charset="-122"/>
              </a:rPr>
              <a:t>中断</a:t>
            </a:r>
            <a:r>
              <a:rPr kumimoji="0" lang="zh-CN" altLang="en-GB" sz="2800" smtClean="0">
                <a:latin typeface="黑体" pitchFamily="2" charset="-122"/>
                <a:ea typeface="黑体" pitchFamily="2" charset="-122"/>
              </a:rPr>
              <a:t>向量的</a:t>
            </a:r>
            <a:r>
              <a:rPr kumimoji="0" lang="zh-CN" altLang="en-GB" sz="2800">
                <a:latin typeface="黑体" pitchFamily="2" charset="-122"/>
                <a:ea typeface="黑体" pitchFamily="2" charset="-122"/>
              </a:rPr>
              <a:t>存放地址</a:t>
            </a:r>
            <a:r>
              <a:rPr kumimoji="0" lang="zh-CN" altLang="en-GB" sz="2800" smtClean="0">
                <a:latin typeface="黑体" pitchFamily="2" charset="-122"/>
                <a:ea typeface="黑体" pitchFamily="2" charset="-122"/>
              </a:rPr>
              <a:t>＝</a:t>
            </a:r>
            <a:r>
              <a:rPr kumimoji="0" lang="en-US" altLang="zh-CN" sz="2800" smtClean="0">
                <a:latin typeface="黑体" pitchFamily="2" charset="-122"/>
                <a:ea typeface="黑体" pitchFamily="2" charset="-122"/>
              </a:rPr>
              <a:t>0000</a:t>
            </a:r>
            <a:r>
              <a:rPr kumimoji="0" lang="zh-CN" altLang="en-US" sz="2800" smtClean="0">
                <a:latin typeface="黑体" pitchFamily="2" charset="-122"/>
                <a:ea typeface="黑体" pitchFamily="2" charset="-122"/>
              </a:rPr>
              <a:t>：</a:t>
            </a:r>
            <a:r>
              <a:rPr kumimoji="0" lang="en-GB" altLang="zh-CN" sz="2800" smtClean="0">
                <a:latin typeface="黑体" pitchFamily="2" charset="-122"/>
                <a:ea typeface="黑体" pitchFamily="2" charset="-122"/>
              </a:rPr>
              <a:t>4×n</a:t>
            </a:r>
            <a:endParaRPr kumimoji="0" lang="en-US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76" name="Text Box 16"/>
          <p:cNvSpPr txBox="1">
            <a:spLocks noChangeArrowheads="1"/>
          </p:cNvSpPr>
          <p:nvPr/>
        </p:nvSpPr>
        <p:spPr bwMode="auto">
          <a:xfrm>
            <a:off x="457200" y="533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所谓中断向量，实际上就是中断服务程序的入口地址</a:t>
            </a:r>
            <a:r>
              <a:rPr lang="zh-CN" altLang="en-US" sz="2800"/>
              <a:t>，每个中断类型对应一个中断</a:t>
            </a:r>
            <a:r>
              <a:rPr lang="zh-CN" altLang="en-US" sz="2800" smtClean="0"/>
              <a:t>向量即地址指针。</a:t>
            </a:r>
            <a:endParaRPr lang="zh-CN" altLang="en-US" sz="2800"/>
          </a:p>
        </p:txBody>
      </p:sp>
      <p:sp>
        <p:nvSpPr>
          <p:cNvPr id="348177" name="Text Box 17"/>
          <p:cNvSpPr txBox="1">
            <a:spLocks noChangeArrowheads="1"/>
          </p:cNvSpPr>
          <p:nvPr/>
        </p:nvSpPr>
        <p:spPr bwMode="auto">
          <a:xfrm>
            <a:off x="457200" y="149225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3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800"/>
              <a:t>中断类型号通过一个地址指针表与中断服务程序的入口地址相联，该表称为中断向量表。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5" grpId="0" autoUpdateAnimBg="0"/>
      <p:bldP spid="348176" grpId="0" autoUpdateAnimBg="0"/>
      <p:bldP spid="3481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PC/AT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机主、从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的初始化程序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的中断级联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6781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；</a:t>
            </a:r>
            <a:r>
              <a:rPr lang="en-US" altLang="zh-CN" sz="2800"/>
              <a:t>----------- </a:t>
            </a:r>
            <a:r>
              <a:rPr lang="zh-CN" altLang="en-US" sz="2800"/>
              <a:t>主片</a:t>
            </a:r>
            <a:r>
              <a:rPr lang="en-US" altLang="zh-CN" sz="2800"/>
              <a:t>8259A------------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83058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  AL</a:t>
            </a:r>
            <a:r>
              <a:rPr lang="zh-CN" altLang="en-US" sz="2800"/>
              <a:t>，</a:t>
            </a:r>
            <a:r>
              <a:rPr lang="en-US" altLang="zh-CN" sz="2800"/>
              <a:t>11H 		       </a:t>
            </a:r>
            <a:r>
              <a:rPr lang="zh-CN" altLang="en-US" sz="2800"/>
              <a:t>；</a:t>
            </a:r>
            <a:r>
              <a:rPr lang="en-US" altLang="zh-CN" sz="2800"/>
              <a:t>ICW1</a:t>
            </a:r>
            <a:r>
              <a:rPr lang="zh-CN" altLang="en-US" sz="2800"/>
              <a:t>，边沿触发，多</a:t>
            </a:r>
            <a:r>
              <a:rPr lang="en-US" altLang="zh-CN" sz="2800"/>
              <a:t>OUT   ICW1A</a:t>
            </a:r>
            <a:r>
              <a:rPr lang="zh-CN" altLang="en-US" sz="2800"/>
              <a:t>，</a:t>
            </a:r>
            <a:r>
              <a:rPr lang="en-US" altLang="zh-CN" sz="2800"/>
              <a:t>AL	       ;  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片，</a:t>
            </a:r>
            <a:r>
              <a:rPr lang="zh-CN" altLang="en-US" sz="2800"/>
              <a:t>需</a:t>
            </a:r>
            <a:r>
              <a:rPr lang="en-US" altLang="zh-CN" sz="2800"/>
              <a:t>ICW4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 				       </a:t>
            </a:r>
            <a:r>
              <a:rPr lang="zh-CN" altLang="en-US" sz="2800"/>
              <a:t>；</a:t>
            </a:r>
            <a:r>
              <a:rPr lang="en-US" altLang="zh-CN" sz="2800"/>
              <a:t>I/O</a:t>
            </a:r>
            <a:r>
              <a:rPr lang="zh-CN" altLang="en-US" sz="2800"/>
              <a:t>端口延时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  AL</a:t>
            </a:r>
            <a:r>
              <a:rPr lang="zh-CN" altLang="en-US" sz="2800"/>
              <a:t>，</a:t>
            </a:r>
            <a:r>
              <a:rPr lang="en-US" altLang="zh-CN" sz="2800"/>
              <a:t>08H 		       </a:t>
            </a:r>
            <a:r>
              <a:rPr lang="zh-CN" altLang="en-US" sz="2800"/>
              <a:t>；</a:t>
            </a:r>
            <a:r>
              <a:rPr lang="en-US" altLang="zh-CN" sz="2800"/>
              <a:t>ICW2</a:t>
            </a:r>
            <a:r>
              <a:rPr lang="zh-CN" altLang="en-US" sz="2800"/>
              <a:t>，中断类型码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OUT    ICW2A</a:t>
            </a:r>
            <a:r>
              <a:rPr lang="zh-CN" altLang="en-US" sz="2800"/>
              <a:t>，</a:t>
            </a:r>
            <a:r>
              <a:rPr lang="en-US" altLang="zh-CN" sz="2800"/>
              <a:t>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 AL</a:t>
            </a:r>
            <a:r>
              <a:rPr lang="zh-CN" altLang="en-US" sz="2800"/>
              <a:t>，</a:t>
            </a:r>
            <a:r>
              <a:rPr lang="en-US" altLang="zh-CN" sz="2800"/>
              <a:t>04H 		       </a:t>
            </a:r>
            <a:r>
              <a:rPr lang="zh-CN" altLang="en-US" sz="2800"/>
              <a:t>；</a:t>
            </a:r>
            <a:r>
              <a:rPr lang="en-US" altLang="zh-CN" sz="2800"/>
              <a:t>ICW3</a:t>
            </a:r>
            <a:r>
              <a:rPr lang="zh-CN" altLang="en-US" sz="2800"/>
              <a:t>，</a:t>
            </a:r>
            <a:r>
              <a:rPr lang="en-US" altLang="zh-CN" sz="2800"/>
              <a:t>IR2</a:t>
            </a:r>
            <a:r>
              <a:rPr lang="zh-CN" altLang="en-US" sz="2800"/>
              <a:t>接从片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OUT   ICW3A</a:t>
            </a:r>
            <a:r>
              <a:rPr lang="zh-CN" altLang="en-US" sz="2800"/>
              <a:t>，</a:t>
            </a:r>
            <a:r>
              <a:rPr lang="en-US" altLang="zh-CN" sz="2800"/>
              <a:t>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 AL</a:t>
            </a:r>
            <a:r>
              <a:rPr lang="zh-CN" altLang="en-US" sz="2800"/>
              <a:t>，</a:t>
            </a:r>
            <a:r>
              <a:rPr lang="en-US" altLang="zh-CN" sz="2800"/>
              <a:t>01H	           </a:t>
            </a:r>
            <a:r>
              <a:rPr lang="zh-CN" altLang="en-US" sz="2800"/>
              <a:t>；</a:t>
            </a:r>
            <a:r>
              <a:rPr lang="en-US" altLang="zh-CN" sz="2800"/>
              <a:t>ICW4</a:t>
            </a:r>
            <a:r>
              <a:rPr lang="zh-CN" altLang="en-US" sz="2800"/>
              <a:t>，非缓冲，全嵌套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OUT ICW4A</a:t>
            </a:r>
            <a:r>
              <a:rPr lang="zh-CN" altLang="en-US" sz="2800"/>
              <a:t>，</a:t>
            </a:r>
            <a:r>
              <a:rPr lang="en-US" altLang="zh-CN" sz="2800"/>
              <a:t>AL	 ;</a:t>
            </a:r>
            <a:r>
              <a:rPr lang="zh-CN" altLang="en-US" sz="2800"/>
              <a:t>非自动结束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  <p:bldP spid="393221" grpId="0" autoUpdateAnimBg="0"/>
      <p:bldP spid="3932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PC/AT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机主、从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的初始化程序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81000" y="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8259A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的中断级联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762000" y="914400"/>
            <a:ext cx="6781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；</a:t>
            </a:r>
            <a:r>
              <a:rPr lang="en-US" altLang="zh-CN" sz="2800"/>
              <a:t>----------- </a:t>
            </a:r>
            <a:r>
              <a:rPr lang="zh-CN" altLang="en-US" sz="2800"/>
              <a:t>从片</a:t>
            </a:r>
            <a:r>
              <a:rPr lang="en-US" altLang="zh-CN" sz="2800"/>
              <a:t>8259A------------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83058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AL</a:t>
            </a:r>
            <a:r>
              <a:rPr lang="zh-CN" altLang="en-US" sz="2800"/>
              <a:t>，</a:t>
            </a:r>
            <a:r>
              <a:rPr lang="en-US" altLang="zh-CN" sz="2800"/>
              <a:t>11H 		</a:t>
            </a:r>
            <a:r>
              <a:rPr lang="zh-CN" altLang="en-US" sz="2800"/>
              <a:t>；</a:t>
            </a:r>
            <a:r>
              <a:rPr lang="en-US" altLang="zh-CN" sz="2800"/>
              <a:t>ICW1</a:t>
            </a:r>
            <a:r>
              <a:rPr lang="zh-CN" altLang="en-US" sz="2800"/>
              <a:t>，边沿触发，多片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OUT ICW1B</a:t>
            </a:r>
            <a:r>
              <a:rPr lang="zh-CN" altLang="en-US" sz="2800"/>
              <a:t>，</a:t>
            </a:r>
            <a:r>
              <a:rPr lang="en-US" altLang="zh-CN" sz="2800"/>
              <a:t>AL	</a:t>
            </a:r>
            <a:r>
              <a:rPr lang="zh-CN" altLang="en-US" sz="2800"/>
              <a:t>；需</a:t>
            </a:r>
            <a:r>
              <a:rPr lang="en-US" altLang="zh-CN" sz="2800"/>
              <a:t>ICW4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AL</a:t>
            </a:r>
            <a:r>
              <a:rPr lang="zh-CN" altLang="en-US" sz="2800"/>
              <a:t>，</a:t>
            </a:r>
            <a:r>
              <a:rPr lang="en-US" altLang="zh-CN" sz="2800"/>
              <a:t>70H 		</a:t>
            </a:r>
            <a:r>
              <a:rPr lang="zh-CN" altLang="en-US" sz="2800"/>
              <a:t>；</a:t>
            </a:r>
            <a:r>
              <a:rPr lang="en-US" altLang="zh-CN" sz="2800"/>
              <a:t>ICW2</a:t>
            </a:r>
            <a:r>
              <a:rPr lang="zh-CN" altLang="en-US" sz="2800"/>
              <a:t>，中断类型码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OUT ICW2B</a:t>
            </a:r>
            <a:r>
              <a:rPr lang="zh-CN" altLang="en-US" sz="2800"/>
              <a:t>，</a:t>
            </a:r>
            <a:r>
              <a:rPr lang="en-US" altLang="zh-CN" sz="2800"/>
              <a:t>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AL</a:t>
            </a:r>
            <a:r>
              <a:rPr lang="zh-CN" altLang="en-US" sz="2800"/>
              <a:t>，</a:t>
            </a:r>
            <a:r>
              <a:rPr lang="en-US" altLang="zh-CN" sz="2800"/>
              <a:t>02H		 </a:t>
            </a:r>
            <a:r>
              <a:rPr lang="zh-CN" altLang="en-US" sz="2800"/>
              <a:t>；</a:t>
            </a:r>
            <a:r>
              <a:rPr lang="en-US" altLang="zh-CN" sz="2800"/>
              <a:t>ICW3</a:t>
            </a:r>
            <a:r>
              <a:rPr lang="zh-CN" altLang="en-US" sz="2800"/>
              <a:t>，</a:t>
            </a:r>
            <a:r>
              <a:rPr lang="en-US" altLang="zh-CN" sz="2800"/>
              <a:t>INT</a:t>
            </a:r>
            <a:r>
              <a:rPr lang="zh-CN" altLang="en-US" sz="2800"/>
              <a:t>接主片的</a:t>
            </a:r>
            <a:r>
              <a:rPr lang="en-US" altLang="zh-CN" sz="2800"/>
              <a:t>IR2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OUT ICW3B</a:t>
            </a:r>
            <a:r>
              <a:rPr lang="zh-CN" altLang="en-US" sz="2800"/>
              <a:t>，</a:t>
            </a:r>
            <a:r>
              <a:rPr lang="en-US" altLang="zh-CN" sz="2800"/>
              <a:t>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MOV AL</a:t>
            </a:r>
            <a:r>
              <a:rPr lang="zh-CN" altLang="en-US" sz="2800"/>
              <a:t>，</a:t>
            </a:r>
            <a:r>
              <a:rPr lang="en-US" altLang="zh-CN" sz="2800"/>
              <a:t>01H 		</a:t>
            </a:r>
            <a:r>
              <a:rPr lang="zh-CN" altLang="en-US" sz="2800"/>
              <a:t>；</a:t>
            </a:r>
            <a:r>
              <a:rPr lang="en-US" altLang="zh-CN" sz="2800"/>
              <a:t>ICW4</a:t>
            </a:r>
            <a:r>
              <a:rPr lang="zh-CN" altLang="en-US" sz="2800"/>
              <a:t>，非缓冲，全嵌套</a:t>
            </a:r>
            <a:r>
              <a:rPr lang="en-US" altLang="zh-CN" sz="2800"/>
              <a:t>OUT ICW4B</a:t>
            </a:r>
            <a:r>
              <a:rPr lang="zh-CN" altLang="en-US" sz="2800"/>
              <a:t>，</a:t>
            </a:r>
            <a:r>
              <a:rPr lang="en-US" altLang="zh-CN" sz="2800"/>
              <a:t>AL	</a:t>
            </a:r>
            <a:r>
              <a:rPr lang="zh-CN" altLang="en-US" sz="2800"/>
              <a:t>；非自动结束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utoUpdateAnimBg="0"/>
      <p:bldP spid="394245" grpId="0" autoUpdateAnimBg="0"/>
      <p:bldP spid="39424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304800" y="5476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中断服务程序的编程原则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381000" y="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六、中断服务程序的编程</a:t>
            </a: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305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中断是异步发生的，进入响应时并不考虑当前运行状态。因此中断服务程序必须保护现场。</a:t>
            </a:r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381000" y="2109788"/>
            <a:ext cx="8534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在进入具体中断处理之前要先初始化中断向量，使其指向相应的中断服务程序，但在此之前要先关中断，以防接管中断过程中发生中断。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457200" y="36576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在中断服务程序入口处要立即开中断，以允许较高优先级的中断产生。</a:t>
            </a:r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381000" y="47244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中断服务程序的服务时间要尽量压缩，以免干扰同级或低级中断设备的工作。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utoUpdateAnimBg="0"/>
      <p:bldP spid="397318" grpId="0" autoUpdateAnimBg="0"/>
      <p:bldP spid="397319" grpId="0" autoUpdateAnimBg="0"/>
      <p:bldP spid="397320" grpId="0" autoUpdateAnimBg="0"/>
      <p:bldP spid="39732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grpSp>
        <p:nvGrpSpPr>
          <p:cNvPr id="398347" name="Group 11"/>
          <p:cNvGrpSpPr>
            <a:grpSpLocks/>
          </p:cNvGrpSpPr>
          <p:nvPr/>
        </p:nvGrpSpPr>
        <p:grpSpPr bwMode="auto">
          <a:xfrm>
            <a:off x="304800" y="0"/>
            <a:ext cx="6019800" cy="1066800"/>
            <a:chOff x="192" y="0"/>
            <a:chExt cx="3792" cy="672"/>
          </a:xfrm>
        </p:grpSpPr>
        <p:sp>
          <p:nvSpPr>
            <p:cNvPr id="398339" name="Text Box 3"/>
            <p:cNvSpPr txBox="1">
              <a:spLocks noChangeArrowheads="1"/>
            </p:cNvSpPr>
            <p:nvPr/>
          </p:nvSpPr>
          <p:spPr bwMode="auto">
            <a:xfrm>
              <a:off x="192" y="345"/>
              <a:ext cx="3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US" altLang="zh-CN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1. </a:t>
              </a:r>
              <a:r>
                <a:rPr lang="zh-CN" altLang="en-US" sz="28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中断服务程序的编程原则</a:t>
              </a:r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240" y="0"/>
              <a:ext cx="3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六、中断服务程序的编程</a:t>
              </a:r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0" y="1066800"/>
            <a:ext cx="90678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由于</a:t>
            </a:r>
            <a:r>
              <a:rPr lang="en-US" altLang="zh-CN" sz="2800">
                <a:ea typeface="楷体_GB2312" pitchFamily="49" charset="-122"/>
              </a:rPr>
              <a:t>PC</a:t>
            </a:r>
            <a:r>
              <a:rPr lang="zh-CN" altLang="en-US" sz="2800">
                <a:ea typeface="楷体_GB2312" pitchFamily="49" charset="-122"/>
              </a:rPr>
              <a:t>机中</a:t>
            </a:r>
            <a:r>
              <a:rPr lang="en-US" altLang="zh-CN" sz="2800">
                <a:ea typeface="楷体_GB2312" pitchFamily="49" charset="-122"/>
              </a:rPr>
              <a:t>8259</a:t>
            </a:r>
            <a:r>
              <a:rPr lang="zh-CN" altLang="en-US" sz="2800">
                <a:ea typeface="楷体_GB2312" pitchFamily="49" charset="-122"/>
              </a:rPr>
              <a:t>采用正常结束中断，因此在中断服务程序执行</a:t>
            </a:r>
            <a:r>
              <a:rPr lang="en-US" altLang="zh-CN" sz="2800">
                <a:ea typeface="楷体_GB2312" pitchFamily="49" charset="-122"/>
              </a:rPr>
              <a:t>IRET</a:t>
            </a:r>
            <a:r>
              <a:rPr lang="zh-CN" altLang="en-US" sz="2800">
                <a:ea typeface="楷体_GB2312" pitchFamily="49" charset="-122"/>
              </a:rPr>
              <a:t>返回前应向</a:t>
            </a:r>
            <a:r>
              <a:rPr lang="en-US" altLang="zh-CN" sz="2800">
                <a:ea typeface="楷体_GB2312" pitchFamily="49" charset="-122"/>
              </a:rPr>
              <a:t>8259</a:t>
            </a:r>
            <a:r>
              <a:rPr lang="zh-CN" altLang="en-US" sz="2800">
                <a:ea typeface="楷体_GB2312" pitchFamily="49" charset="-122"/>
              </a:rPr>
              <a:t>发结束中断命令</a:t>
            </a:r>
            <a:r>
              <a:rPr lang="en-US" altLang="zh-CN" sz="2800">
                <a:ea typeface="楷体_GB2312" pitchFamily="49" charset="-122"/>
              </a:rPr>
              <a:t>EOI</a:t>
            </a:r>
            <a:r>
              <a:rPr lang="zh-CN" altLang="en-US" sz="2800">
                <a:ea typeface="楷体_GB2312" pitchFamily="49" charset="-122"/>
              </a:rPr>
              <a:t>。如：</a:t>
            </a:r>
          </a:p>
          <a:p>
            <a:pPr lvl="1" algn="just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MOV  AL, 20H	    ;</a:t>
            </a:r>
            <a:r>
              <a:rPr lang="zh-CN" altLang="en-US" sz="2800">
                <a:ea typeface="楷体_GB2312" pitchFamily="49" charset="-122"/>
              </a:rPr>
              <a:t>设置</a:t>
            </a:r>
            <a:r>
              <a:rPr lang="en-US" altLang="zh-CN" sz="2800"/>
              <a:t>OCW2</a:t>
            </a:r>
            <a:r>
              <a:rPr lang="zh-CN" altLang="en-US" sz="2800"/>
              <a:t>中</a:t>
            </a:r>
            <a:r>
              <a:rPr lang="en-US" altLang="zh-CN" sz="2800"/>
              <a:t>EOC</a:t>
            </a:r>
            <a:r>
              <a:rPr lang="zh-CN" altLang="en-US" sz="2800"/>
              <a:t>控制位为</a:t>
            </a:r>
            <a:r>
              <a:rPr lang="en-US" altLang="zh-CN" sz="2800"/>
              <a:t>1			    ;</a:t>
            </a:r>
            <a:r>
              <a:rPr lang="zh-CN" altLang="en-US" sz="2800">
                <a:ea typeface="楷体_GB2312" pitchFamily="49" charset="-122"/>
              </a:rPr>
              <a:t>使当前</a:t>
            </a:r>
            <a:r>
              <a:rPr lang="en-US" altLang="zh-CN" sz="2800">
                <a:ea typeface="楷体_GB2312" pitchFamily="49" charset="-122"/>
              </a:rPr>
              <a:t>ISR</a:t>
            </a:r>
            <a:r>
              <a:rPr lang="zh-CN" altLang="en-US" sz="2800">
                <a:ea typeface="楷体_GB2312" pitchFamily="49" charset="-122"/>
              </a:rPr>
              <a:t>中的对应位复位</a:t>
            </a:r>
          </a:p>
          <a:p>
            <a:pPr lvl="1" algn="just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OUT   21H, AL     </a:t>
            </a:r>
            <a:r>
              <a:rPr lang="en-US" altLang="zh-CN" sz="2800"/>
              <a:t>;</a:t>
            </a:r>
            <a:r>
              <a:rPr lang="zh-CN" altLang="en-US" sz="2800"/>
              <a:t>将</a:t>
            </a:r>
            <a:r>
              <a:rPr lang="en-US" altLang="zh-CN" sz="2800"/>
              <a:t>OCW2</a:t>
            </a:r>
            <a:r>
              <a:rPr lang="zh-CN" altLang="en-US" sz="2800"/>
              <a:t>写入</a:t>
            </a:r>
            <a:r>
              <a:rPr lang="en-US" altLang="zh-CN" sz="2800">
                <a:ea typeface="楷体_GB2312" pitchFamily="49" charset="-122"/>
              </a:rPr>
              <a:t>8259</a:t>
            </a:r>
            <a:endParaRPr lang="en-US" altLang="zh-CN" sz="2800"/>
          </a:p>
          <a:p>
            <a:pPr lvl="1" algn="just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IRET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228600" y="4083050"/>
            <a:ext cx="8839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当编制替代系统原有中断服务程序时，应保存好原中断向量的内容。在应用程序终止前恢复原有的中断向量。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8600" y="5562600"/>
            <a:ext cx="883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7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）</a:t>
            </a:r>
            <a:r>
              <a:rPr lang="zh-CN" altLang="en-US" sz="2800">
                <a:ea typeface="楷体_GB2312" pitchFamily="49" charset="-122"/>
              </a:rPr>
              <a:t>中断服务程序不要使用</a:t>
            </a:r>
            <a:r>
              <a:rPr lang="en-US" altLang="zh-CN" sz="2800">
                <a:ea typeface="楷体_GB2312" pitchFamily="49" charset="-122"/>
              </a:rPr>
              <a:t>DOS</a:t>
            </a:r>
            <a:r>
              <a:rPr lang="zh-CN" altLang="en-US" sz="2800">
                <a:ea typeface="楷体_GB2312" pitchFamily="49" charset="-122"/>
              </a:rPr>
              <a:t>系统功能调用（</a:t>
            </a:r>
            <a:r>
              <a:rPr lang="en-US" altLang="zh-CN" sz="2800">
                <a:ea typeface="楷体_GB2312" pitchFamily="49" charset="-122"/>
              </a:rPr>
              <a:t>INT 21H</a:t>
            </a:r>
            <a:r>
              <a:rPr lang="zh-CN" altLang="en-US" sz="2800">
                <a:ea typeface="楷体_GB2312" pitchFamily="49" charset="-122"/>
              </a:rPr>
              <a:t>），因为</a:t>
            </a:r>
            <a:r>
              <a:rPr lang="en-US" altLang="zh-CN" sz="2800">
                <a:ea typeface="楷体_GB2312" pitchFamily="49" charset="-122"/>
              </a:rPr>
              <a:t>DOS</a:t>
            </a:r>
            <a:r>
              <a:rPr lang="zh-CN" altLang="en-US" sz="2800">
                <a:ea typeface="楷体_GB2312" pitchFamily="49" charset="-122"/>
              </a:rPr>
              <a:t>不允许重入。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utoUpdateAnimBg="0"/>
      <p:bldP spid="398345" grpId="0" autoUpdateAnimBg="0"/>
      <p:bldP spid="39834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304800" y="5476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中断向量表的操作</a:t>
            </a: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81000" y="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六、中断服务程序的编程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0" y="10668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读写中断向量表应调用相应的</a:t>
            </a:r>
            <a:r>
              <a:rPr lang="en-US" altLang="zh-CN" sz="2800">
                <a:ea typeface="楷体_GB2312" pitchFamily="49" charset="-122"/>
              </a:rPr>
              <a:t>DOS</a:t>
            </a:r>
            <a:r>
              <a:rPr lang="zh-CN" altLang="en-US" sz="2800">
                <a:ea typeface="楷体_GB2312" pitchFamily="49" charset="-122"/>
              </a:rPr>
              <a:t>功能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304800" y="19002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ea typeface="楷体_GB2312" pitchFamily="49" charset="-122"/>
              </a:rPr>
              <a:t>取中断向量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304800" y="2390775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预置</a:t>
            </a:r>
            <a:r>
              <a:rPr lang="en-US" altLang="zh-CN" sz="2800">
                <a:ea typeface="楷体_GB2312" pitchFamily="49" charset="-122"/>
              </a:rPr>
              <a:t>AH=35H, AL=</a:t>
            </a:r>
            <a:r>
              <a:rPr lang="zh-CN" altLang="en-US" sz="2800">
                <a:ea typeface="楷体_GB2312" pitchFamily="49" charset="-122"/>
              </a:rPr>
              <a:t>中断类型号</a:t>
            </a:r>
          </a:p>
          <a:p>
            <a:pPr lvl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执行</a:t>
            </a:r>
            <a:r>
              <a:rPr lang="en-US" altLang="zh-CN" sz="2800">
                <a:ea typeface="楷体_GB2312" pitchFamily="49" charset="-122"/>
              </a:rPr>
              <a:t>INT 21H</a:t>
            </a:r>
          </a:p>
          <a:p>
            <a:pPr lvl="1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——</a:t>
            </a:r>
            <a:r>
              <a:rPr lang="zh-CN" altLang="en-US" sz="2800">
                <a:ea typeface="楷体_GB2312" pitchFamily="49" charset="-122"/>
              </a:rPr>
              <a:t>把类型号为</a:t>
            </a:r>
            <a:r>
              <a:rPr lang="en-US" altLang="zh-CN" sz="2800">
                <a:ea typeface="楷体_GB2312" pitchFamily="49" charset="-122"/>
              </a:rPr>
              <a:t>AL</a:t>
            </a:r>
            <a:r>
              <a:rPr lang="zh-CN" altLang="en-US" sz="2800">
                <a:ea typeface="楷体_GB2312" pitchFamily="49" charset="-122"/>
              </a:rPr>
              <a:t>的中断向量取出到</a:t>
            </a:r>
            <a:r>
              <a:rPr lang="en-US" altLang="zh-CN" sz="2800">
                <a:ea typeface="楷体_GB2312" pitchFamily="49" charset="-122"/>
              </a:rPr>
              <a:t>ES:BX</a:t>
            </a:r>
            <a:r>
              <a:rPr lang="zh-CN" altLang="en-US" sz="2800">
                <a:ea typeface="楷体_GB2312" pitchFamily="49" charset="-122"/>
              </a:rPr>
              <a:t>中</a:t>
            </a:r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228600" y="36576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ea typeface="楷体_GB2312" pitchFamily="49" charset="-122"/>
              </a:rPr>
              <a:t>设置中断向量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228600" y="4371975"/>
            <a:ext cx="8915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 pitchFamily="49" charset="-122"/>
              </a:rPr>
              <a:t>预置</a:t>
            </a:r>
            <a:r>
              <a:rPr lang="en-US" altLang="zh-CN" sz="2800">
                <a:ea typeface="楷体_GB2312" pitchFamily="49" charset="-122"/>
              </a:rPr>
              <a:t>AH=25H, AL=</a:t>
            </a:r>
            <a:r>
              <a:rPr lang="zh-CN" altLang="en-US" sz="2800">
                <a:ea typeface="楷体_GB2312" pitchFamily="49" charset="-122"/>
              </a:rPr>
              <a:t>中断类型号</a:t>
            </a:r>
            <a:r>
              <a:rPr lang="en-US" altLang="zh-CN" sz="2800">
                <a:ea typeface="楷体_GB2312" pitchFamily="49" charset="-122"/>
              </a:rPr>
              <a:t>, DS:DX=</a:t>
            </a:r>
            <a:r>
              <a:rPr lang="zh-CN" altLang="zh-CN" sz="2800">
                <a:ea typeface="楷体_GB2312" pitchFamily="49" charset="-122"/>
              </a:rPr>
              <a:t>中断向量</a:t>
            </a:r>
            <a:endParaRPr lang="zh-CN" altLang="en-US" sz="2800">
              <a:ea typeface="楷体_GB2312" pitchFamily="49" charset="-122"/>
            </a:endParaRPr>
          </a:p>
          <a:p>
            <a:pPr lvl="1"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执行</a:t>
            </a:r>
            <a:r>
              <a:rPr lang="en-US" altLang="zh-CN" sz="2800">
                <a:ea typeface="楷体_GB2312" pitchFamily="49" charset="-122"/>
              </a:rPr>
              <a:t>INT 21H</a:t>
            </a:r>
          </a:p>
          <a:p>
            <a:pPr lvl="1">
              <a:buFontTx/>
              <a:buNone/>
            </a:pPr>
            <a:r>
              <a:rPr lang="en-US" altLang="zh-CN" sz="2800">
                <a:ea typeface="楷体_GB2312" pitchFamily="49" charset="-122"/>
              </a:rPr>
              <a:t>——</a:t>
            </a:r>
            <a:r>
              <a:rPr lang="zh-CN" altLang="en-US" sz="2800">
                <a:ea typeface="楷体_GB2312" pitchFamily="49" charset="-122"/>
              </a:rPr>
              <a:t>把</a:t>
            </a:r>
            <a:r>
              <a:rPr lang="en-US" altLang="zh-CN" sz="2800">
                <a:ea typeface="楷体_GB2312" pitchFamily="49" charset="-122"/>
              </a:rPr>
              <a:t>DS:DX</a:t>
            </a:r>
            <a:r>
              <a:rPr lang="zh-CN" altLang="en-US" sz="2800">
                <a:ea typeface="楷体_GB2312" pitchFamily="49" charset="-122"/>
              </a:rPr>
              <a:t>指向的中断向量放置到中断向量表中类型号为</a:t>
            </a:r>
            <a:r>
              <a:rPr lang="en-US" altLang="zh-CN" sz="2800">
                <a:ea typeface="楷体_GB2312" pitchFamily="49" charset="-122"/>
              </a:rPr>
              <a:t>AL</a:t>
            </a:r>
            <a:r>
              <a:rPr lang="zh-CN" altLang="en-US" sz="2800">
                <a:ea typeface="楷体_GB2312" pitchFamily="49" charset="-122"/>
              </a:rPr>
              <a:t>的中断向量处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utoUpdateAnimBg="0"/>
      <p:bldP spid="400390" grpId="0" autoUpdateAnimBg="0"/>
      <p:bldP spid="400392" grpId="0" autoUpdateAnimBg="0"/>
      <p:bldP spid="400393" grpId="0" autoUpdateAnimBg="0"/>
      <p:bldP spid="400394" grpId="0" autoUpdateAnimBg="0"/>
      <p:bldP spid="40039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304800" y="547688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990000"/>
                </a:solidFill>
              </a:rPr>
              <a:t>例：</a:t>
            </a:r>
            <a:r>
              <a:rPr lang="zh-CN" altLang="en-US" sz="2800"/>
              <a:t>填写中断向量表，实现用户所定义的</a:t>
            </a:r>
            <a:r>
              <a:rPr lang="en-US" altLang="zh-CN" sz="2800"/>
              <a:t>60H</a:t>
            </a:r>
            <a:r>
              <a:rPr lang="zh-CN" altLang="zh-CN" sz="2800"/>
              <a:t>中断</a:t>
            </a:r>
            <a:endParaRPr lang="zh-CN" altLang="en-US" sz="2800"/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381000" y="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六、中断服务程序的编程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44196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/>
              <a:t>…...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CLI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PUSH</a:t>
            </a:r>
            <a:r>
              <a:rPr lang="en-US" altLang="zh-CN" sz="2800"/>
              <a:t> DS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MOV</a:t>
            </a:r>
            <a:r>
              <a:rPr lang="en-US" altLang="zh-CN" sz="2800"/>
              <a:t>  AX, SEG INT60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MOV</a:t>
            </a:r>
            <a:r>
              <a:rPr lang="en-US" altLang="zh-CN" sz="2800"/>
              <a:t>  DS, AX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MOV</a:t>
            </a:r>
            <a:r>
              <a:rPr lang="en-US" altLang="zh-CN" sz="2800"/>
              <a:t>  DX, OFFSET INT60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MOV</a:t>
            </a:r>
            <a:r>
              <a:rPr lang="en-US" altLang="zh-CN" sz="2800"/>
              <a:t>  AH, 25H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MOV</a:t>
            </a:r>
            <a:r>
              <a:rPr lang="en-US" altLang="zh-CN" sz="2800"/>
              <a:t>  AL, 60H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INT</a:t>
            </a:r>
            <a:r>
              <a:rPr lang="en-US" altLang="zh-CN" sz="2800"/>
              <a:t>    21H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POP</a:t>
            </a:r>
            <a:r>
              <a:rPr lang="en-US" altLang="zh-CN" sz="2800"/>
              <a:t>   DS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990000"/>
                </a:solidFill>
              </a:rPr>
              <a:t>STI</a:t>
            </a:r>
          </a:p>
          <a:p>
            <a:pPr>
              <a:buFontTx/>
              <a:buNone/>
            </a:pPr>
            <a:r>
              <a:rPr lang="en-US" altLang="zh-CN" sz="2800"/>
              <a:t>…...</a:t>
            </a:r>
          </a:p>
        </p:txBody>
      </p:sp>
      <p:sp>
        <p:nvSpPr>
          <p:cNvPr id="401418" name="Line 10"/>
          <p:cNvSpPr>
            <a:spLocks noChangeShapeType="1"/>
          </p:cNvSpPr>
          <p:nvPr/>
        </p:nvSpPr>
        <p:spPr bwMode="auto">
          <a:xfrm>
            <a:off x="4724400" y="1219200"/>
            <a:ext cx="0" cy="5334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4953000" y="1354138"/>
            <a:ext cx="41148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1600" indent="-101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921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 indent="-34194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/>
              <a:t>中断服务程序：</a:t>
            </a:r>
          </a:p>
          <a:p>
            <a:pPr>
              <a:buFontTx/>
              <a:buNone/>
            </a:pPr>
            <a:r>
              <a:rPr lang="en-US" altLang="zh-CN" sz="2800"/>
              <a:t>INT60   PROC FAR</a:t>
            </a:r>
          </a:p>
          <a:p>
            <a:pPr lvl="2">
              <a:buFontTx/>
              <a:buNone/>
            </a:pPr>
            <a:r>
              <a:rPr lang="en-US" altLang="zh-CN" sz="2800"/>
              <a:t>……</a:t>
            </a:r>
          </a:p>
          <a:p>
            <a:pPr lvl="2">
              <a:buFontTx/>
              <a:buNone/>
            </a:pPr>
            <a:r>
              <a:rPr lang="en-US" altLang="zh-CN" sz="2800"/>
              <a:t>IRET</a:t>
            </a:r>
          </a:p>
          <a:p>
            <a:pPr>
              <a:buFontTx/>
              <a:buNone/>
            </a:pPr>
            <a:r>
              <a:rPr lang="en-US" altLang="zh-CN" sz="2800"/>
              <a:t>INT60  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utoUpdateAnimBg="0"/>
      <p:bldP spid="401413" grpId="0" autoUpdateAnimBg="0"/>
      <p:bldP spid="401418" grpId="0" animBg="1"/>
      <p:bldP spid="40141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8400" y="0"/>
            <a:ext cx="9144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8259A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304800" y="547688"/>
            <a:ext cx="8610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990000"/>
                </a:solidFill>
              </a:rPr>
              <a:t>例：</a:t>
            </a:r>
            <a:r>
              <a:rPr lang="zh-CN" altLang="en-US" sz="2800"/>
              <a:t>一个</a:t>
            </a:r>
            <a:r>
              <a:rPr lang="en-US" altLang="zh-CN" sz="2800"/>
              <a:t>8259A</a:t>
            </a:r>
            <a:r>
              <a:rPr lang="zh-CN" altLang="en-US" sz="2800"/>
              <a:t>主片，连接两片</a:t>
            </a:r>
            <a:r>
              <a:rPr lang="en-US" altLang="zh-CN" sz="2800"/>
              <a:t>8259A</a:t>
            </a:r>
            <a:r>
              <a:rPr lang="zh-CN" altLang="en-US" sz="2800"/>
              <a:t>从片，从片分别经主片的</a:t>
            </a:r>
            <a:r>
              <a:rPr lang="en-US" altLang="zh-CN" sz="2800"/>
              <a:t>IR</a:t>
            </a:r>
            <a:r>
              <a:rPr lang="en-US" altLang="zh-CN" sz="2800" baseline="-25000"/>
              <a:t>3</a:t>
            </a:r>
            <a:r>
              <a:rPr lang="zh-CN" altLang="en-US" sz="2800"/>
              <a:t>及</a:t>
            </a:r>
            <a:r>
              <a:rPr lang="en-US" altLang="zh-CN" sz="2800"/>
              <a:t>IR</a:t>
            </a:r>
            <a:r>
              <a:rPr lang="en-US" altLang="zh-CN" sz="2800" baseline="-25000"/>
              <a:t>6</a:t>
            </a:r>
            <a:r>
              <a:rPr lang="zh-CN" altLang="en-US" sz="2800"/>
              <a:t>的引脚接入，则系统中优先级排列次序为：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381000" y="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七、级联时中断优先级的判别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381000" y="2039938"/>
            <a:ext cx="83820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主片 </a:t>
            </a:r>
            <a:r>
              <a:rPr lang="zh-CN" altLang="en-US" sz="2800"/>
              <a:t> </a:t>
            </a:r>
            <a:r>
              <a:rPr lang="en-US" altLang="zh-CN" sz="2800">
                <a:solidFill>
                  <a:srgbClr val="990000"/>
                </a:solidFill>
              </a:rPr>
              <a:t>IR</a:t>
            </a:r>
            <a:r>
              <a:rPr lang="en-US" altLang="zh-CN" sz="2800" baseline="-25000">
                <a:solidFill>
                  <a:srgbClr val="990000"/>
                </a:solidFill>
              </a:rPr>
              <a:t>0</a:t>
            </a:r>
            <a:r>
              <a:rPr lang="en-US" altLang="zh-CN" sz="2800">
                <a:solidFill>
                  <a:srgbClr val="990000"/>
                </a:solidFill>
              </a:rPr>
              <a:t> </a:t>
            </a:r>
            <a:r>
              <a:rPr lang="zh-CN" altLang="en-US" sz="2800">
                <a:solidFill>
                  <a:srgbClr val="990000"/>
                </a:solidFill>
              </a:rPr>
              <a:t>、 </a:t>
            </a:r>
            <a:r>
              <a:rPr lang="en-US" altLang="zh-CN" sz="2800">
                <a:solidFill>
                  <a:srgbClr val="990000"/>
                </a:solidFill>
              </a:rPr>
              <a:t>IR</a:t>
            </a:r>
            <a:r>
              <a:rPr lang="en-US" altLang="zh-CN" sz="2800" baseline="-25000">
                <a:solidFill>
                  <a:srgbClr val="990000"/>
                </a:solidFill>
              </a:rPr>
              <a:t>1</a:t>
            </a:r>
            <a:r>
              <a:rPr lang="en-US" altLang="zh-CN" sz="2800">
                <a:solidFill>
                  <a:srgbClr val="990000"/>
                </a:solidFill>
              </a:rPr>
              <a:t> </a:t>
            </a:r>
            <a:r>
              <a:rPr lang="zh-CN" altLang="en-US" sz="2800">
                <a:solidFill>
                  <a:srgbClr val="990000"/>
                </a:solidFill>
              </a:rPr>
              <a:t>、 </a:t>
            </a:r>
            <a:r>
              <a:rPr lang="en-US" altLang="zh-CN" sz="2800">
                <a:solidFill>
                  <a:srgbClr val="990000"/>
                </a:solidFill>
              </a:rPr>
              <a:t>IR</a:t>
            </a:r>
            <a:r>
              <a:rPr lang="en-US" altLang="zh-CN" sz="2800" baseline="-25000">
                <a:solidFill>
                  <a:srgbClr val="990000"/>
                </a:solidFill>
              </a:rPr>
              <a:t>2</a:t>
            </a:r>
            <a:r>
              <a:rPr lang="en-US" altLang="zh-CN" sz="2800">
                <a:solidFill>
                  <a:srgbClr val="990000"/>
                </a:solidFill>
              </a:rPr>
              <a:t> </a:t>
            </a:r>
            <a:r>
              <a:rPr lang="zh-CN" altLang="en-US" sz="2800">
                <a:solidFill>
                  <a:srgbClr val="990000"/>
                </a:solidFill>
              </a:rPr>
              <a:t>、</a:t>
            </a:r>
          </a:p>
          <a:p>
            <a:pPr>
              <a:buFontTx/>
              <a:buNone/>
            </a:pPr>
            <a:r>
              <a:rPr lang="zh-CN" altLang="en-US" sz="2800"/>
              <a:t>             </a:t>
            </a:r>
            <a:r>
              <a:rPr lang="zh-CN" altLang="en-US" sz="2800">
                <a:solidFill>
                  <a:schemeClr val="accent2"/>
                </a:solidFill>
              </a:rPr>
              <a:t>从片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/>
              <a:t>  IR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zh-CN" altLang="en-US" sz="2800"/>
              <a:t>、 </a:t>
            </a:r>
            <a:r>
              <a:rPr lang="en-US" altLang="zh-CN" sz="2800"/>
              <a:t>IR</a:t>
            </a:r>
            <a:r>
              <a:rPr lang="en-US" altLang="zh-CN" sz="2800" baseline="-25000"/>
              <a:t>1</a:t>
            </a:r>
            <a:r>
              <a:rPr lang="en-US" altLang="zh-CN" sz="2800"/>
              <a:t> </a:t>
            </a:r>
            <a:r>
              <a:rPr lang="zh-CN" altLang="en-US" sz="2800"/>
              <a:t>、</a:t>
            </a:r>
            <a:r>
              <a:rPr lang="en-US" altLang="zh-CN" sz="2800">
                <a:sym typeface="MT Extra" pitchFamily="18" charset="2"/>
              </a:rPr>
              <a:t>……</a:t>
            </a:r>
            <a:r>
              <a:rPr lang="en-US" altLang="zh-CN" sz="2800"/>
              <a:t> </a:t>
            </a:r>
            <a:r>
              <a:rPr lang="zh-CN" altLang="en-US" sz="2800"/>
              <a:t>、 </a:t>
            </a:r>
            <a:r>
              <a:rPr lang="en-US" altLang="zh-CN" sz="2800"/>
              <a:t>IR</a:t>
            </a:r>
            <a:r>
              <a:rPr lang="en-US" altLang="zh-CN" sz="2800" baseline="-25000"/>
              <a:t>7</a:t>
            </a:r>
            <a:r>
              <a:rPr lang="en-US" altLang="zh-CN" sz="2800"/>
              <a:t> </a:t>
            </a:r>
            <a:r>
              <a:rPr lang="zh-CN" altLang="en-US" sz="2800"/>
              <a:t>、</a:t>
            </a:r>
          </a:p>
          <a:p>
            <a:pPr>
              <a:buFontTx/>
              <a:buNone/>
            </a:pPr>
            <a:r>
              <a:rPr lang="zh-CN" altLang="en-US" sz="2800"/>
              <a:t>			</a:t>
            </a:r>
            <a:r>
              <a:rPr lang="zh-CN" altLang="en-US" sz="2800">
                <a:solidFill>
                  <a:srgbClr val="FF0000"/>
                </a:solidFill>
              </a:rPr>
              <a:t>主片</a:t>
            </a:r>
            <a:r>
              <a:rPr lang="zh-CN" altLang="en-US" sz="2800"/>
              <a:t>  </a:t>
            </a:r>
            <a:r>
              <a:rPr lang="en-US" altLang="zh-CN" sz="2800">
                <a:solidFill>
                  <a:srgbClr val="990000"/>
                </a:solidFill>
              </a:rPr>
              <a:t>IR</a:t>
            </a:r>
            <a:r>
              <a:rPr lang="en-US" altLang="zh-CN" sz="2800" baseline="-25000">
                <a:solidFill>
                  <a:srgbClr val="990000"/>
                </a:solidFill>
              </a:rPr>
              <a:t>4</a:t>
            </a:r>
            <a:r>
              <a:rPr lang="en-US" altLang="zh-CN" sz="2800">
                <a:solidFill>
                  <a:srgbClr val="990000"/>
                </a:solidFill>
              </a:rPr>
              <a:t> </a:t>
            </a:r>
            <a:r>
              <a:rPr lang="zh-CN" altLang="en-US" sz="2800">
                <a:solidFill>
                  <a:srgbClr val="990000"/>
                </a:solidFill>
              </a:rPr>
              <a:t>、 </a:t>
            </a:r>
            <a:r>
              <a:rPr lang="en-US" altLang="zh-CN" sz="2800">
                <a:solidFill>
                  <a:srgbClr val="990000"/>
                </a:solidFill>
              </a:rPr>
              <a:t>IR</a:t>
            </a:r>
            <a:r>
              <a:rPr lang="en-US" altLang="zh-CN" sz="2800" baseline="-25000">
                <a:solidFill>
                  <a:srgbClr val="990000"/>
                </a:solidFill>
              </a:rPr>
              <a:t>5</a:t>
            </a:r>
            <a:r>
              <a:rPr lang="en-US" altLang="zh-CN" sz="2800">
                <a:solidFill>
                  <a:srgbClr val="990000"/>
                </a:solidFill>
              </a:rPr>
              <a:t> </a:t>
            </a:r>
            <a:r>
              <a:rPr lang="zh-CN" altLang="en-US" sz="2800">
                <a:solidFill>
                  <a:srgbClr val="990000"/>
                </a:solidFill>
              </a:rPr>
              <a:t>、</a:t>
            </a:r>
          </a:p>
          <a:p>
            <a:pPr>
              <a:buFontTx/>
              <a:buNone/>
            </a:pPr>
            <a:r>
              <a:rPr lang="zh-CN" altLang="en-US" sz="2800"/>
              <a:t>				</a:t>
            </a:r>
            <a:r>
              <a:rPr lang="zh-CN" altLang="en-US" sz="2800">
                <a:solidFill>
                  <a:schemeClr val="accent2"/>
                </a:solidFill>
              </a:rPr>
              <a:t>从片</a:t>
            </a:r>
            <a:r>
              <a:rPr lang="en-US" altLang="zh-CN" sz="2800">
                <a:solidFill>
                  <a:schemeClr val="accent2"/>
                </a:solidFill>
              </a:rPr>
              <a:t>2  </a:t>
            </a:r>
            <a:r>
              <a:rPr lang="en-US" altLang="zh-CN" sz="2800"/>
              <a:t>IR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zh-CN" altLang="en-US" sz="2800"/>
              <a:t>、 </a:t>
            </a:r>
            <a:r>
              <a:rPr lang="en-US" altLang="zh-CN" sz="2800"/>
              <a:t>IR</a:t>
            </a:r>
            <a:r>
              <a:rPr lang="en-US" altLang="zh-CN" sz="2800" baseline="-25000"/>
              <a:t>1</a:t>
            </a:r>
            <a:r>
              <a:rPr lang="en-US" altLang="zh-CN" sz="2800"/>
              <a:t> </a:t>
            </a:r>
            <a:r>
              <a:rPr lang="zh-CN" altLang="en-US" sz="2800"/>
              <a:t>、</a:t>
            </a:r>
            <a:r>
              <a:rPr lang="en-US" altLang="zh-CN" sz="2800">
                <a:sym typeface="MT Extra" pitchFamily="18" charset="2"/>
              </a:rPr>
              <a:t>……</a:t>
            </a:r>
            <a:r>
              <a:rPr lang="en-US" altLang="zh-CN" sz="2800"/>
              <a:t> </a:t>
            </a:r>
            <a:r>
              <a:rPr lang="zh-CN" altLang="en-US" sz="2800"/>
              <a:t>、 </a:t>
            </a:r>
            <a:r>
              <a:rPr lang="en-US" altLang="zh-CN" sz="2800"/>
              <a:t>IR</a:t>
            </a:r>
            <a:r>
              <a:rPr lang="en-US" altLang="zh-CN" sz="2800" baseline="-25000"/>
              <a:t>7</a:t>
            </a:r>
            <a:r>
              <a:rPr lang="en-US" altLang="zh-CN" sz="2800"/>
              <a:t> </a:t>
            </a:r>
            <a:r>
              <a:rPr lang="zh-CN" altLang="en-US" sz="2800"/>
              <a:t>、</a:t>
            </a:r>
          </a:p>
          <a:p>
            <a:pPr>
              <a:buFontTx/>
              <a:buNone/>
            </a:pPr>
            <a:r>
              <a:rPr lang="zh-CN" altLang="en-US" sz="2800"/>
              <a:t>					</a:t>
            </a:r>
            <a:r>
              <a:rPr lang="zh-CN" altLang="en-US" sz="2800">
                <a:solidFill>
                  <a:srgbClr val="FF0000"/>
                </a:solidFill>
              </a:rPr>
              <a:t>主片</a:t>
            </a:r>
            <a:r>
              <a:rPr lang="zh-CN" altLang="en-US" sz="2800"/>
              <a:t>  </a:t>
            </a:r>
            <a:r>
              <a:rPr lang="en-US" altLang="zh-CN" sz="2800">
                <a:solidFill>
                  <a:srgbClr val="990000"/>
                </a:solidFill>
              </a:rPr>
              <a:t>IR</a:t>
            </a:r>
            <a:r>
              <a:rPr lang="en-US" altLang="zh-CN" sz="2800" baseline="-25000">
                <a:solidFill>
                  <a:srgbClr val="990000"/>
                </a:solidFill>
              </a:rPr>
              <a:t>7</a:t>
            </a:r>
            <a:r>
              <a:rPr lang="en-US" altLang="zh-CN" sz="2800">
                <a:solidFill>
                  <a:srgbClr val="990000"/>
                </a:solidFill>
              </a:rPr>
              <a:t>  </a:t>
            </a:r>
            <a:r>
              <a:rPr lang="zh-CN" altLang="en-US" sz="2800">
                <a:solidFill>
                  <a:srgbClr val="990000"/>
                </a:solidFill>
              </a:rPr>
              <a:t>。</a:t>
            </a:r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381000" y="4343400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65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44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中断结束时，</a:t>
            </a:r>
            <a:r>
              <a:rPr lang="en-US" altLang="zh-CN" sz="2800">
                <a:ea typeface="楷体_GB2312" pitchFamily="49" charset="-122"/>
              </a:rPr>
              <a:t>CPU</a:t>
            </a:r>
            <a:r>
              <a:rPr lang="zh-CN" altLang="en-US" sz="2800">
                <a:ea typeface="楷体_GB2312" pitchFamily="49" charset="-122"/>
              </a:rPr>
              <a:t>应该发出两个</a:t>
            </a:r>
            <a:r>
              <a:rPr lang="en-US" altLang="zh-CN" sz="2800">
                <a:ea typeface="楷体_GB2312" pitchFamily="49" charset="-122"/>
              </a:rPr>
              <a:t>EOI</a:t>
            </a:r>
            <a:r>
              <a:rPr lang="zh-CN" altLang="en-US" sz="2800">
                <a:ea typeface="楷体_GB2312" pitchFamily="49" charset="-122"/>
              </a:rPr>
              <a:t>结束命令，一个送给主片</a:t>
            </a:r>
            <a:r>
              <a:rPr lang="en-US" altLang="zh-CN" sz="2800">
                <a:ea typeface="楷体_GB2312" pitchFamily="49" charset="-122"/>
              </a:rPr>
              <a:t>8259A</a:t>
            </a:r>
            <a:r>
              <a:rPr lang="zh-CN" altLang="en-US" sz="2800">
                <a:ea typeface="楷体_GB2312" pitchFamily="49" charset="-122"/>
              </a:rPr>
              <a:t>，另一个送给从片</a:t>
            </a:r>
            <a:r>
              <a:rPr lang="en-US" altLang="zh-CN" sz="2800">
                <a:ea typeface="楷体_GB2312" pitchFamily="49" charset="-122"/>
              </a:rPr>
              <a:t>8259A</a:t>
            </a:r>
            <a:r>
              <a:rPr lang="zh-CN" altLang="en-US" sz="2800">
                <a:ea typeface="楷体_GB2312" pitchFamily="49" charset="-122"/>
              </a:rPr>
              <a:t>，使主片和从片</a:t>
            </a:r>
            <a:r>
              <a:rPr lang="en-US" altLang="zh-CN" sz="2800">
                <a:ea typeface="楷体_GB2312" pitchFamily="49" charset="-122"/>
              </a:rPr>
              <a:t>8259A</a:t>
            </a:r>
            <a:r>
              <a:rPr lang="zh-CN" altLang="en-US" sz="2800">
                <a:ea typeface="楷体_GB2312" pitchFamily="49" charset="-122"/>
              </a:rPr>
              <a:t>的</a:t>
            </a:r>
            <a:r>
              <a:rPr lang="en-US" altLang="zh-CN" sz="2800">
                <a:ea typeface="楷体_GB2312" pitchFamily="49" charset="-122"/>
              </a:rPr>
              <a:t>ISR</a:t>
            </a:r>
            <a:r>
              <a:rPr lang="zh-CN" altLang="en-US" sz="2800">
                <a:ea typeface="楷体_GB2312" pitchFamily="49" charset="-122"/>
              </a:rPr>
              <a:t>寄存器对应位都清</a:t>
            </a:r>
            <a:r>
              <a:rPr lang="en-US" altLang="zh-CN" sz="2800">
                <a:ea typeface="楷体_GB2312" pitchFamily="49" charset="-122"/>
              </a:rPr>
              <a:t>0</a:t>
            </a:r>
            <a:r>
              <a:rPr lang="zh-CN" altLang="en-US" sz="2800">
                <a:ea typeface="楷体_GB2312" pitchFamily="49" charset="-122"/>
              </a:rPr>
              <a:t>。这样，一次中断处理过程才算结束。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utoUpdateAnimBg="0"/>
      <p:bldP spid="403461" grpId="0" autoUpdateAnimBg="0"/>
      <p:bldP spid="4034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05800" y="0"/>
            <a:ext cx="838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GB" sz="2000" b="1">
                <a:solidFill>
                  <a:srgbClr val="800000"/>
                </a:solidFill>
              </a:rPr>
              <a:t>概述</a:t>
            </a:r>
            <a:endParaRPr lang="zh-CN" altLang="en-US" sz="2000" b="1">
              <a:solidFill>
                <a:srgbClr val="800000"/>
              </a:solidFill>
            </a:endParaRPr>
          </a:p>
        </p:txBody>
      </p:sp>
      <p:grpSp>
        <p:nvGrpSpPr>
          <p:cNvPr id="349241" name="Group 57"/>
          <p:cNvGrpSpPr>
            <a:grpSpLocks/>
          </p:cNvGrpSpPr>
          <p:nvPr/>
        </p:nvGrpSpPr>
        <p:grpSpPr bwMode="auto">
          <a:xfrm>
            <a:off x="304800" y="0"/>
            <a:ext cx="4724400" cy="976313"/>
            <a:chOff x="192" y="0"/>
            <a:chExt cx="2976" cy="615"/>
          </a:xfrm>
        </p:grpSpPr>
        <p:sp>
          <p:nvSpPr>
            <p:cNvPr id="349188" name="Text Box 4"/>
            <p:cNvSpPr txBox="1">
              <a:spLocks noChangeArrowheads="1"/>
            </p:cNvSpPr>
            <p:nvPr/>
          </p:nvSpPr>
          <p:spPr bwMode="auto">
            <a:xfrm>
              <a:off x="192" y="0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193925" indent="-219392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26733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638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30543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324485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37020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41592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46164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50736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452DF5"/>
                </a:buClr>
                <a:buSzPct val="85000"/>
                <a:buFont typeface="Wingdings" pitchFamily="2" charset="2"/>
                <a:buNone/>
              </a:pPr>
              <a:r>
                <a:rPr lang="zh-CN" altLang="en-US" sz="2800" dirty="0">
                  <a:solidFill>
                    <a:schemeClr val="accent2"/>
                  </a:solidFill>
                  <a:latin typeface="宋体" pitchFamily="2" charset="-122"/>
                </a:rPr>
                <a:t>三、中断向量</a:t>
              </a:r>
              <a:r>
                <a:rPr lang="zh-CN" altLang="en-US" sz="2800" dirty="0" smtClean="0">
                  <a:solidFill>
                    <a:schemeClr val="accent2"/>
                  </a:solidFill>
                  <a:latin typeface="宋体" pitchFamily="2" charset="-122"/>
                </a:rPr>
                <a:t>表</a:t>
              </a:r>
              <a:endParaRPr lang="zh-CN" altLang="en-US" sz="28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49196" name="Text Box 12"/>
            <p:cNvSpPr txBox="1">
              <a:spLocks noChangeArrowheads="1"/>
            </p:cNvSpPr>
            <p:nvPr/>
          </p:nvSpPr>
          <p:spPr bwMode="auto">
            <a:xfrm>
              <a:off x="192" y="28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3711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3902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0925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4283075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7402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51974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5654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61118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990000"/>
                  </a:solidFill>
                </a:rPr>
                <a:t>例：</a:t>
              </a:r>
            </a:p>
          </p:txBody>
        </p:sp>
      </p:grp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990600" y="533400"/>
            <a:ext cx="4876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类型号为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20H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的中断所对应的中断向量存放在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0000:0080H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开始的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个单元中，如图示，则它所对应的中断服务程序的入口地址为</a:t>
            </a: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4030H:2010H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aphicFrame>
        <p:nvGraphicFramePr>
          <p:cNvPr id="349240" name="Group 56"/>
          <p:cNvGraphicFramePr>
            <a:graphicFrameLocks noGrp="1"/>
          </p:cNvGraphicFramePr>
          <p:nvPr/>
        </p:nvGraphicFramePr>
        <p:xfrm>
          <a:off x="7772400" y="838200"/>
          <a:ext cx="871538" cy="2209801"/>
        </p:xfrm>
        <a:graphic>
          <a:graphicData uri="http://schemas.openxmlformats.org/drawingml/2006/table">
            <a:tbl>
              <a:tblPr/>
              <a:tblGrid>
                <a:gridCol w="871538"/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242" name="Group 58"/>
          <p:cNvGraphicFramePr>
            <a:graphicFrameLocks noGrp="1"/>
          </p:cNvGraphicFramePr>
          <p:nvPr/>
        </p:nvGraphicFramePr>
        <p:xfrm>
          <a:off x="7789863" y="4038600"/>
          <a:ext cx="896937" cy="2138998"/>
        </p:xfrm>
        <a:graphic>
          <a:graphicData uri="http://schemas.openxmlformats.org/drawingml/2006/table">
            <a:tbl>
              <a:tblPr/>
              <a:tblGrid>
                <a:gridCol w="8969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9234" name="Group 50"/>
          <p:cNvGrpSpPr>
            <a:grpSpLocks/>
          </p:cNvGrpSpPr>
          <p:nvPr/>
        </p:nvGrpSpPr>
        <p:grpSpPr bwMode="auto">
          <a:xfrm>
            <a:off x="5965825" y="914400"/>
            <a:ext cx="1958975" cy="2133600"/>
            <a:chOff x="4224" y="672"/>
            <a:chExt cx="1234" cy="1344"/>
          </a:xfrm>
        </p:grpSpPr>
        <p:sp>
          <p:nvSpPr>
            <p:cNvPr id="349224" name="Text Box 40"/>
            <p:cNvSpPr txBox="1">
              <a:spLocks noChangeArrowheads="1"/>
            </p:cNvSpPr>
            <p:nvPr/>
          </p:nvSpPr>
          <p:spPr bwMode="auto">
            <a:xfrm>
              <a:off x="4224" y="672"/>
              <a:ext cx="1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0000:0080H</a:t>
              </a:r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4224" y="1056"/>
              <a:ext cx="1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0000:0081H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4224" y="1392"/>
              <a:ext cx="1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0000:0082H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4224" y="1728"/>
              <a:ext cx="1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0000:0083H</a:t>
              </a:r>
            </a:p>
          </p:txBody>
        </p:sp>
      </p:grpSp>
      <p:grpSp>
        <p:nvGrpSpPr>
          <p:cNvPr id="349238" name="Group 54"/>
          <p:cNvGrpSpPr>
            <a:grpSpLocks/>
          </p:cNvGrpSpPr>
          <p:nvPr/>
        </p:nvGrpSpPr>
        <p:grpSpPr bwMode="auto">
          <a:xfrm>
            <a:off x="5795963" y="4076700"/>
            <a:ext cx="2211387" cy="2038350"/>
            <a:chOff x="3408" y="2592"/>
            <a:chExt cx="1393" cy="1284"/>
          </a:xfrm>
        </p:grpSpPr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3489" y="2592"/>
              <a:ext cx="1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0000:005CH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449" y="2892"/>
              <a:ext cx="1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0000:005DH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3435" y="3228"/>
              <a:ext cx="1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0000:005EH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3408" y="3588"/>
              <a:ext cx="1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0000:005FH</a:t>
              </a:r>
            </a:p>
          </p:txBody>
        </p:sp>
      </p:grpSp>
      <p:sp>
        <p:nvSpPr>
          <p:cNvPr id="349233" name="Text Box 49"/>
          <p:cNvSpPr txBox="1">
            <a:spLocks noChangeArrowheads="1"/>
          </p:cNvSpPr>
          <p:nvPr/>
        </p:nvSpPr>
        <p:spPr bwMode="auto">
          <a:xfrm>
            <a:off x="685800" y="3505200"/>
            <a:ext cx="4876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一个系统中对应中断类型号</a:t>
            </a: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的中断服务程序存放在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2345H:7890H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开始的内存区域中，则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17H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对应的中断向量存放于何处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内容是？</a:t>
            </a:r>
          </a:p>
        </p:txBody>
      </p:sp>
      <p:sp>
        <p:nvSpPr>
          <p:cNvPr id="349235" name="Text Box 51"/>
          <p:cNvSpPr txBox="1">
            <a:spLocks noChangeArrowheads="1"/>
          </p:cNvSpPr>
          <p:nvPr/>
        </p:nvSpPr>
        <p:spPr bwMode="auto">
          <a:xfrm>
            <a:off x="2209800" y="5943600"/>
            <a:ext cx="289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3711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902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092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4283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7402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51974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56546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61118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>
                <a:solidFill>
                  <a:srgbClr val="990000"/>
                </a:solidFill>
              </a:rPr>
              <a:t>17H </a:t>
            </a:r>
            <a:r>
              <a:rPr lang="en-US" altLang="zh-CN" sz="2800">
                <a:solidFill>
                  <a:srgbClr val="990000"/>
                </a:solidFill>
                <a:sym typeface="Symbol" pitchFamily="18" charset="2"/>
              </a:rPr>
              <a:t></a:t>
            </a:r>
            <a:r>
              <a:rPr lang="en-US" altLang="zh-CN" sz="2800">
                <a:solidFill>
                  <a:srgbClr val="990000"/>
                </a:solidFill>
              </a:rPr>
              <a:t>4 = 5CH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7" grpId="0" autoUpdateAnimBg="0"/>
      <p:bldP spid="349233" grpId="0" autoUpdateAnimBg="0"/>
      <p:bldP spid="3492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中断向量的设置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868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中断类型号</a:t>
            </a:r>
            <a:r>
              <a:rPr lang="en-US" altLang="zh-CN" b="1"/>
              <a:t>00H~3FH</a:t>
            </a:r>
            <a:r>
              <a:rPr lang="zh-CN" altLang="en-US" b="1"/>
              <a:t>为系统或者</a:t>
            </a:r>
            <a:r>
              <a:rPr lang="en-US" altLang="zh-CN" b="1"/>
              <a:t>Dos</a:t>
            </a:r>
            <a:r>
              <a:rPr lang="zh-CN" altLang="en-US" b="1"/>
              <a:t>、</a:t>
            </a:r>
            <a:r>
              <a:rPr lang="en-US" altLang="zh-CN" b="1"/>
              <a:t>BIOS</a:t>
            </a:r>
            <a:r>
              <a:rPr lang="zh-CN" altLang="en-US" b="1"/>
              <a:t>功能调用，其他功能号可供用户定义。</a:t>
            </a:r>
          </a:p>
          <a:p>
            <a:r>
              <a:rPr lang="zh-CN" altLang="en-US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供用户使用的中断类型号</a:t>
            </a:r>
            <a:r>
              <a:rPr lang="zh-CN" altLang="en-US" b="1"/>
              <a:t>，由</a:t>
            </a:r>
            <a:r>
              <a:rPr lang="en-US" altLang="zh-CN" b="1"/>
              <a:t>int n</a:t>
            </a:r>
            <a:r>
              <a:rPr lang="zh-CN" altLang="en-US" b="1"/>
              <a:t>指令引用，也可以由</a:t>
            </a:r>
            <a:r>
              <a:rPr lang="en-US" altLang="zh-CN" b="1"/>
              <a:t>INTR</a:t>
            </a:r>
            <a:r>
              <a:rPr lang="zh-CN" altLang="en-US" b="1"/>
              <a:t>端直接引入，或通过中断控制器</a:t>
            </a:r>
            <a:r>
              <a:rPr lang="en-US" altLang="zh-CN" b="1"/>
              <a:t>8259A</a:t>
            </a:r>
            <a:r>
              <a:rPr lang="zh-CN" altLang="en-US" b="1"/>
              <a:t>引入可屏蔽硬件中断。</a:t>
            </a:r>
            <a:r>
              <a:rPr lang="zh-CN" altLang="en-US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使用时用户要自己设置中断向量，即将中断服务程序的入口地址置入中断类型号</a:t>
            </a:r>
            <a:r>
              <a:rPr lang="en-US" altLang="zh-CN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所对应的中断向量中</a:t>
            </a:r>
            <a:r>
              <a:rPr lang="zh-CN" altLang="en-US" b="1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b="1"/>
              <a:t>有两种方法可为中断类型号</a:t>
            </a:r>
            <a:r>
              <a:rPr lang="en-US" altLang="zh-CN" b="1"/>
              <a:t>n</a:t>
            </a:r>
            <a:r>
              <a:rPr lang="zh-CN" altLang="en-US" b="1"/>
              <a:t>设置中断向量</a:t>
            </a:r>
            <a:r>
              <a:rPr lang="zh-CN" altLang="en-US" b="1" smtClean="0"/>
              <a:t>，直接指令</a:t>
            </a:r>
            <a:r>
              <a:rPr lang="zh-CN" altLang="en-US" b="1"/>
              <a:t>设置和</a:t>
            </a:r>
            <a:r>
              <a:rPr lang="en-US" altLang="zh-CN" b="1"/>
              <a:t>DOS</a:t>
            </a:r>
            <a:r>
              <a:rPr lang="zh-CN" altLang="en-US" b="1"/>
              <a:t>功能调用设置。</a:t>
            </a:r>
            <a:r>
              <a:rPr lang="en-US" altLang="zh-CN" b="1">
                <a:hlinkClick r:id="rId3" action="ppaction://hlinkfile"/>
              </a:rPr>
              <a:t>P270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设置中断向量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/>
              <a:t>即把</a:t>
            </a:r>
            <a:r>
              <a:rPr lang="en-US" altLang="zh-CN" b="1" smtClean="0"/>
              <a:t>n</a:t>
            </a:r>
            <a:r>
              <a:rPr lang="zh-CN" altLang="en-US" b="1" smtClean="0"/>
              <a:t>号中断的中的服务程序的入口地址存入到</a:t>
            </a:r>
            <a:r>
              <a:rPr lang="en-US" altLang="zh-CN" b="1" smtClean="0"/>
              <a:t>0000:4</a:t>
            </a:r>
            <a:r>
              <a:rPr lang="zh-CN" altLang="en-US" b="1" smtClean="0"/>
              <a:t>*</a:t>
            </a:r>
            <a:r>
              <a:rPr lang="en-US" altLang="zh-CN" b="1" smtClean="0"/>
              <a:t>n</a:t>
            </a:r>
            <a:r>
              <a:rPr lang="zh-CN" altLang="en-US" b="1" smtClean="0"/>
              <a:t>开始的四个单元中</a:t>
            </a:r>
            <a:endParaRPr lang="zh-CN" altLang="en-US" b="1"/>
          </a:p>
        </p:txBody>
      </p:sp>
      <p:graphicFrame>
        <p:nvGraphicFramePr>
          <p:cNvPr id="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46635"/>
              </p:ext>
            </p:extLst>
          </p:nvPr>
        </p:nvGraphicFramePr>
        <p:xfrm>
          <a:off x="2915816" y="2878582"/>
          <a:ext cx="2952328" cy="2209801"/>
        </p:xfrm>
        <a:graphic>
          <a:graphicData uri="http://schemas.openxmlformats.org/drawingml/2006/table">
            <a:tbl>
              <a:tblPr/>
              <a:tblGrid>
                <a:gridCol w="2952328"/>
              </a:tblGrid>
              <a:tr h="1106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服务程序入口的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偏移地址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服务程序入口的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段基址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0" y="2834927"/>
            <a:ext cx="3123649" cy="2754313"/>
            <a:chOff x="4121" y="672"/>
            <a:chExt cx="1337" cy="1735"/>
          </a:xfrm>
        </p:grpSpPr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4121" y="672"/>
              <a:ext cx="133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3200" smtClean="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 4*n</a:t>
              </a:r>
              <a:endParaRPr lang="en-US" altLang="zh-CN" sz="320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4224" y="1056"/>
              <a:ext cx="123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3200" smtClean="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 4*n+1</a:t>
              </a:r>
              <a:endParaRPr lang="en-US" altLang="zh-CN" sz="320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4224" y="1392"/>
              <a:ext cx="123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3200" smtClean="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 4*n+2</a:t>
              </a:r>
              <a:endParaRPr lang="en-US" altLang="zh-CN" sz="320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4224" y="1728"/>
              <a:ext cx="123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3200" smtClean="0">
                  <a:solidFill>
                    <a:srgbClr val="990000"/>
                  </a:solidFill>
                  <a:latin typeface="Times New Roman" pitchFamily="18" charset="0"/>
                  <a:ea typeface="宋体" pitchFamily="2" charset="-122"/>
                </a:rPr>
                <a:t>0000: 4*n+3</a:t>
              </a:r>
              <a:endParaRPr lang="en-US" altLang="zh-CN" sz="3200">
                <a:solidFill>
                  <a:srgbClr val="99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20597" y="3127027"/>
            <a:ext cx="3203848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smtClean="0"/>
              <a:t>Offset Intrad</a:t>
            </a:r>
          </a:p>
          <a:p>
            <a:pPr>
              <a:buNone/>
            </a:pPr>
            <a:endParaRPr lang="en-US" altLang="zh-CN" sz="3200" smtClean="0"/>
          </a:p>
          <a:p>
            <a:pPr>
              <a:buNone/>
            </a:pPr>
            <a:r>
              <a:rPr lang="en-US" altLang="zh-CN" sz="3200" smtClean="0"/>
              <a:t>Seg Intrad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1949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2395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2395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5408</Words>
  <Application>Microsoft Office PowerPoint</Application>
  <PresentationFormat>全屏显示(4:3)</PresentationFormat>
  <Paragraphs>922</Paragraphs>
  <Slides>66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4" baseType="lpstr">
      <vt:lpstr>黑体</vt:lpstr>
      <vt:lpstr>华文行楷</vt:lpstr>
      <vt:lpstr>华文楷体</vt:lpstr>
      <vt:lpstr>华文隶书</vt:lpstr>
      <vt:lpstr>华文宋体</vt:lpstr>
      <vt:lpstr>华文细黑</vt:lpstr>
      <vt:lpstr>华文新魏</vt:lpstr>
      <vt:lpstr>楷体_GB2312</vt:lpstr>
      <vt:lpstr>隶书</vt:lpstr>
      <vt:lpstr>宋体</vt:lpstr>
      <vt:lpstr>Arial</vt:lpstr>
      <vt:lpstr>MT Extra</vt:lpstr>
      <vt:lpstr>Symbol</vt:lpstr>
      <vt:lpstr>Tahoma</vt:lpstr>
      <vt:lpstr>Times New Roman</vt:lpstr>
      <vt:lpstr>Wingdings</vt:lpstr>
      <vt:lpstr>默认设计模板</vt:lpstr>
      <vt:lpstr>Equation</vt:lpstr>
      <vt:lpstr>第8章   微型计算机中断系统</vt:lpstr>
      <vt:lpstr>中断的定义</vt:lpstr>
      <vt:lpstr>PowerPoint 演示文稿</vt:lpstr>
      <vt:lpstr>概述</vt:lpstr>
      <vt:lpstr>PowerPoint 演示文稿</vt:lpstr>
      <vt:lpstr>概述</vt:lpstr>
      <vt:lpstr>概述</vt:lpstr>
      <vt:lpstr>中断向量的设置</vt:lpstr>
      <vt:lpstr>设置中断向量</vt:lpstr>
      <vt:lpstr>设置中断向量的方法一：用Mov指令 </vt:lpstr>
      <vt:lpstr>设置中断向量的方法二：用字符串指令</vt:lpstr>
      <vt:lpstr>设置中断向量的方法三：用DOS功能调用指令 </vt:lpstr>
      <vt:lpstr>中断过程</vt:lpstr>
      <vt:lpstr>1）中断请求</vt:lpstr>
      <vt:lpstr>2）中断查询</vt:lpstr>
      <vt:lpstr>2）中断查询</vt:lpstr>
      <vt:lpstr>3）中断响应</vt:lpstr>
      <vt:lpstr>3）中断响应（续）</vt:lpstr>
      <vt:lpstr>4）中断处理（中断服务）</vt:lpstr>
      <vt:lpstr>5）中断返回</vt:lpstr>
      <vt:lpstr>8.4  可编程中断控制器8259A</vt:lpstr>
      <vt:lpstr>8.4  可编程中断控制器8259A</vt:lpstr>
      <vt:lpstr>8259A</vt:lpstr>
      <vt:lpstr>8259A</vt:lpstr>
      <vt:lpstr>8259A</vt:lpstr>
      <vt:lpstr>8259A</vt:lpstr>
      <vt:lpstr>8259A</vt:lpstr>
      <vt:lpstr>8259A</vt:lpstr>
      <vt:lpstr>8259A</vt:lpstr>
      <vt:lpstr>三、8259A的中断管理方式</vt:lpstr>
      <vt:lpstr>8259A</vt:lpstr>
      <vt:lpstr>8259A</vt:lpstr>
      <vt:lpstr>三、8259A的中断管理方式 </vt:lpstr>
      <vt:lpstr>8259A</vt:lpstr>
      <vt:lpstr>8259A</vt:lpstr>
      <vt:lpstr>8259A</vt:lpstr>
      <vt:lpstr>8259A</vt:lpstr>
      <vt:lpstr>8259A</vt:lpstr>
      <vt:lpstr>PowerPoint 演示文稿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  <vt:lpstr>8259A</vt:lpstr>
    </vt:vector>
  </TitlesOfParts>
  <Company>qf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anny</dc:creator>
  <cp:lastModifiedBy>Administrator</cp:lastModifiedBy>
  <cp:revision>457</cp:revision>
  <dcterms:created xsi:type="dcterms:W3CDTF">2002-11-25T14:51:14Z</dcterms:created>
  <dcterms:modified xsi:type="dcterms:W3CDTF">2018-06-28T01:21:21Z</dcterms:modified>
</cp:coreProperties>
</file>