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4"/>
  </p:notesMasterIdLst>
  <p:sldIdLst>
    <p:sldId id="260" r:id="rId2"/>
    <p:sldId id="261" r:id="rId3"/>
    <p:sldId id="322" r:id="rId4"/>
    <p:sldId id="258" r:id="rId5"/>
    <p:sldId id="474" r:id="rId6"/>
    <p:sldId id="476" r:id="rId7"/>
    <p:sldId id="477" r:id="rId8"/>
    <p:sldId id="478" r:id="rId9"/>
    <p:sldId id="479" r:id="rId10"/>
    <p:sldId id="480" r:id="rId11"/>
    <p:sldId id="481" r:id="rId12"/>
    <p:sldId id="483" r:id="rId13"/>
    <p:sldId id="482" r:id="rId14"/>
    <p:sldId id="484" r:id="rId15"/>
    <p:sldId id="486" r:id="rId16"/>
    <p:sldId id="485" r:id="rId17"/>
    <p:sldId id="487" r:id="rId18"/>
    <p:sldId id="488" r:id="rId19"/>
    <p:sldId id="489" r:id="rId20"/>
    <p:sldId id="490" r:id="rId21"/>
    <p:sldId id="492" r:id="rId22"/>
    <p:sldId id="491" r:id="rId23"/>
    <p:sldId id="493" r:id="rId24"/>
    <p:sldId id="494" r:id="rId25"/>
    <p:sldId id="495" r:id="rId26"/>
    <p:sldId id="497" r:id="rId27"/>
    <p:sldId id="498" r:id="rId28"/>
    <p:sldId id="499" r:id="rId29"/>
    <p:sldId id="500" r:id="rId30"/>
    <p:sldId id="501" r:id="rId31"/>
    <p:sldId id="503" r:id="rId32"/>
    <p:sldId id="502" r:id="rId33"/>
    <p:sldId id="504" r:id="rId34"/>
    <p:sldId id="505" r:id="rId35"/>
    <p:sldId id="506" r:id="rId36"/>
    <p:sldId id="507" r:id="rId37"/>
    <p:sldId id="508" r:id="rId38"/>
    <p:sldId id="509" r:id="rId39"/>
    <p:sldId id="510" r:id="rId40"/>
    <p:sldId id="511" r:id="rId41"/>
    <p:sldId id="512" r:id="rId42"/>
    <p:sldId id="514" r:id="rId43"/>
    <p:sldId id="515" r:id="rId44"/>
    <p:sldId id="516" r:id="rId45"/>
    <p:sldId id="517" r:id="rId46"/>
    <p:sldId id="518" r:id="rId47"/>
    <p:sldId id="519" r:id="rId48"/>
    <p:sldId id="520" r:id="rId49"/>
    <p:sldId id="521" r:id="rId50"/>
    <p:sldId id="522" r:id="rId51"/>
    <p:sldId id="523" r:id="rId52"/>
    <p:sldId id="524" r:id="rId53"/>
    <p:sldId id="525" r:id="rId54"/>
    <p:sldId id="526" r:id="rId55"/>
    <p:sldId id="527" r:id="rId56"/>
    <p:sldId id="528" r:id="rId57"/>
    <p:sldId id="529" r:id="rId58"/>
    <p:sldId id="531" r:id="rId59"/>
    <p:sldId id="532" r:id="rId60"/>
    <p:sldId id="534" r:id="rId61"/>
    <p:sldId id="535" r:id="rId62"/>
    <p:sldId id="536" r:id="rId63"/>
    <p:sldId id="538" r:id="rId64"/>
    <p:sldId id="537" r:id="rId65"/>
    <p:sldId id="539" r:id="rId66"/>
    <p:sldId id="540" r:id="rId67"/>
    <p:sldId id="541" r:id="rId68"/>
    <p:sldId id="542" r:id="rId69"/>
    <p:sldId id="543" r:id="rId70"/>
    <p:sldId id="544" r:id="rId71"/>
    <p:sldId id="545" r:id="rId72"/>
    <p:sldId id="547" r:id="rId73"/>
    <p:sldId id="546" r:id="rId74"/>
    <p:sldId id="548" r:id="rId75"/>
    <p:sldId id="550" r:id="rId76"/>
    <p:sldId id="551" r:id="rId77"/>
    <p:sldId id="553" r:id="rId78"/>
    <p:sldId id="552" r:id="rId79"/>
    <p:sldId id="554" r:id="rId80"/>
    <p:sldId id="555" r:id="rId81"/>
    <p:sldId id="556" r:id="rId82"/>
    <p:sldId id="557" r:id="rId83"/>
    <p:sldId id="558" r:id="rId84"/>
    <p:sldId id="559" r:id="rId85"/>
    <p:sldId id="562" r:id="rId86"/>
    <p:sldId id="561" r:id="rId87"/>
    <p:sldId id="563" r:id="rId88"/>
    <p:sldId id="564" r:id="rId89"/>
    <p:sldId id="565" r:id="rId90"/>
    <p:sldId id="566" r:id="rId91"/>
    <p:sldId id="567" r:id="rId92"/>
    <p:sldId id="569" r:id="rId93"/>
    <p:sldId id="568" r:id="rId94"/>
    <p:sldId id="570" r:id="rId95"/>
    <p:sldId id="571" r:id="rId96"/>
    <p:sldId id="572" r:id="rId97"/>
    <p:sldId id="573" r:id="rId98"/>
    <p:sldId id="574" r:id="rId99"/>
    <p:sldId id="575" r:id="rId100"/>
    <p:sldId id="576" r:id="rId101"/>
    <p:sldId id="578" r:id="rId102"/>
    <p:sldId id="577" r:id="rId103"/>
    <p:sldId id="579" r:id="rId104"/>
    <p:sldId id="580" r:id="rId105"/>
    <p:sldId id="581" r:id="rId106"/>
    <p:sldId id="582" r:id="rId107"/>
    <p:sldId id="583" r:id="rId108"/>
    <p:sldId id="584" r:id="rId109"/>
    <p:sldId id="585" r:id="rId110"/>
    <p:sldId id="586" r:id="rId111"/>
    <p:sldId id="587" r:id="rId112"/>
    <p:sldId id="588" r:id="rId113"/>
    <p:sldId id="589" r:id="rId114"/>
    <p:sldId id="590" r:id="rId115"/>
    <p:sldId id="591" r:id="rId116"/>
    <p:sldId id="592" r:id="rId117"/>
    <p:sldId id="593" r:id="rId118"/>
    <p:sldId id="595" r:id="rId119"/>
    <p:sldId id="594" r:id="rId120"/>
    <p:sldId id="596" r:id="rId121"/>
    <p:sldId id="597" r:id="rId122"/>
    <p:sldId id="598" r:id="rId123"/>
    <p:sldId id="599" r:id="rId124"/>
    <p:sldId id="600" r:id="rId125"/>
    <p:sldId id="601" r:id="rId126"/>
    <p:sldId id="602" r:id="rId127"/>
    <p:sldId id="603" r:id="rId128"/>
    <p:sldId id="604" r:id="rId129"/>
    <p:sldId id="605" r:id="rId130"/>
    <p:sldId id="606" r:id="rId131"/>
    <p:sldId id="607" r:id="rId132"/>
    <p:sldId id="608" r:id="rId133"/>
    <p:sldId id="609" r:id="rId134"/>
    <p:sldId id="610" r:id="rId135"/>
    <p:sldId id="611" r:id="rId136"/>
    <p:sldId id="612" r:id="rId137"/>
    <p:sldId id="613" r:id="rId138"/>
    <p:sldId id="614" r:id="rId139"/>
    <p:sldId id="533" r:id="rId140"/>
    <p:sldId id="615" r:id="rId141"/>
    <p:sldId id="616" r:id="rId142"/>
    <p:sldId id="617" r:id="rId143"/>
    <p:sldId id="618" r:id="rId144"/>
    <p:sldId id="619" r:id="rId145"/>
    <p:sldId id="620" r:id="rId146"/>
    <p:sldId id="621" r:id="rId147"/>
    <p:sldId id="622" r:id="rId148"/>
    <p:sldId id="623" r:id="rId149"/>
    <p:sldId id="624" r:id="rId150"/>
    <p:sldId id="513" r:id="rId151"/>
    <p:sldId id="407" r:id="rId152"/>
    <p:sldId id="313" r:id="rId153"/>
  </p:sldIdLst>
  <p:sldSz cx="9144000" cy="6858000" type="screen4x3"/>
  <p:notesSz cx="6858000" cy="9144000"/>
  <p:custDataLst>
    <p:tags r:id="rId1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pos="2120" userDrawn="1">
          <p15:clr>
            <a:srgbClr val="A4A3A4"/>
          </p15:clr>
        </p15:guide>
        <p15:guide id="4" pos="3795" userDrawn="1">
          <p15:clr>
            <a:srgbClr val="A4A3A4"/>
          </p15:clr>
        </p15:guide>
        <p15:guide id="5" orient="horz" pos="2818" userDrawn="1">
          <p15:clr>
            <a:srgbClr val="A4A3A4"/>
          </p15:clr>
        </p15:guide>
        <p15:guide id="6" orient="horz" pos="1094" userDrawn="1">
          <p15:clr>
            <a:srgbClr val="A4A3A4"/>
          </p15:clr>
        </p15:guide>
        <p15:guide id="7" orient="horz" pos="1865" userDrawn="1">
          <p15:clr>
            <a:srgbClr val="A4A3A4"/>
          </p15:clr>
        </p15:guide>
        <p15:guide id="8" orient="horz" pos="2568" userDrawn="1">
          <p15:clr>
            <a:srgbClr val="A4A3A4"/>
          </p15:clr>
        </p15:guide>
        <p15:guide id="9" orient="horz" pos="2750" userDrawn="1">
          <p15:clr>
            <a:srgbClr val="A4A3A4"/>
          </p15:clr>
        </p15:guide>
        <p15:guide id="10" orient="horz" pos="22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D2"/>
    <a:srgbClr val="00D661"/>
    <a:srgbClr val="00B050"/>
    <a:srgbClr val="00863D"/>
    <a:srgbClr val="3FFF96"/>
    <a:srgbClr val="09FF78"/>
    <a:srgbClr val="ED6D70"/>
    <a:srgbClr val="5B9BD5"/>
    <a:srgbClr val="ED7D31"/>
    <a:srgbClr val="21F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4070" autoAdjust="0"/>
  </p:normalViewPr>
  <p:slideViewPr>
    <p:cSldViewPr snapToGrid="0">
      <p:cViewPr varScale="1">
        <p:scale>
          <a:sx n="88" d="100"/>
          <a:sy n="88" d="100"/>
        </p:scale>
        <p:origin x="72" y="429"/>
      </p:cViewPr>
      <p:guideLst>
        <p:guide pos="2880"/>
        <p:guide pos="2120"/>
        <p:guide pos="3795"/>
        <p:guide orient="horz" pos="2818"/>
        <p:guide orient="horz" pos="1094"/>
        <p:guide orient="horz" pos="1865"/>
        <p:guide orient="horz" pos="2568"/>
        <p:guide orient="horz" pos="2750"/>
        <p:guide orient="horz" pos="2251"/>
      </p:guideLst>
    </p:cSldViewPr>
  </p:slideViewPr>
  <p:notesTextViewPr>
    <p:cViewPr>
      <p:scale>
        <a:sx n="1" d="1"/>
        <a:sy n="1" d="1"/>
      </p:scale>
      <p:origin x="0" y="0"/>
    </p:cViewPr>
  </p:notesText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notesMaster" Target="notesMasters/notesMaster1.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gs" Target="tags/tag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23F9F-904C-4304-8C16-FBC8C541B025}" type="datetimeFigureOut">
              <a:rPr lang="zh-CN" altLang="en-US" smtClean="0"/>
              <a:t>2019/4/27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AD8C6-B4FD-4464-80BC-ACF626FB369C}" type="slidenum">
              <a:rPr lang="zh-CN" altLang="en-US" smtClean="0"/>
              <a:t>‹#›</a:t>
            </a:fld>
            <a:endParaRPr lang="zh-CN" altLang="en-US"/>
          </a:p>
        </p:txBody>
      </p:sp>
    </p:spTree>
    <p:extLst>
      <p:ext uri="{BB962C8B-B14F-4D97-AF65-F5344CB8AC3E}">
        <p14:creationId xmlns:p14="http://schemas.microsoft.com/office/powerpoint/2010/main" val="103321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a:t>
            </a:fld>
            <a:endParaRPr lang="zh-CN" altLang="en-US"/>
          </a:p>
        </p:txBody>
      </p:sp>
    </p:spTree>
    <p:extLst>
      <p:ext uri="{BB962C8B-B14F-4D97-AF65-F5344CB8AC3E}">
        <p14:creationId xmlns:p14="http://schemas.microsoft.com/office/powerpoint/2010/main" val="241315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lang="zh-CN" altLang="en-US" sz="2800" b="1" dirty="0">
                <a:ea typeface="宋体" charset="-122"/>
              </a:rPr>
              <a:t>当文件尚未存在时，需要对其创建，这和文件的打开是完全不同的概念。相应的，不需要文件时，可以从外存上把文件删除。</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用户在处理文件信息时，只需关心所执行的文件操作及文件的逻辑结构，而不必涉及存储结构，但对文件系统本身来说，必须采用特定的数据结构和有效算法，实现文件的逻辑结构到物理结构的映射，实现对文件存储空间的管理，提供多种存取方法。</a:t>
            </a: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a:ea typeface="宋体" charset="-122"/>
                <a:cs typeface="+mn-cs"/>
              </a:rPr>
              <a:t>由此可见，在执行读操作的过程中，一定要用到块设备管理中的读程序。</a:t>
            </a:r>
            <a:endParaRPr kumimoji="0" lang="en-US" altLang="zh-CN" sz="2800" b="0" i="0" u="none" strike="noStrike" kern="1200" cap="none" spc="0" normalizeH="0" baseline="0" noProof="0" dirty="0">
              <a:ln>
                <a:noFill/>
              </a:ln>
              <a:solidFill>
                <a:prstClr val="black"/>
              </a:solidFill>
              <a:effectLst/>
              <a:uLnTx/>
              <a:uFillTx/>
              <a:latin typeface="等线"/>
              <a:ea typeface="宋体"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a:ea typeface="宋体" charset="-122"/>
                <a:cs typeface="+mn-cs"/>
              </a:rPr>
              <a:t>由此可见，在执行读操作的过程中，一定要用到块设备管理中的读程序。</a:t>
            </a:r>
            <a:endParaRPr kumimoji="0" lang="en-US" altLang="zh-CN" sz="2800" b="0" i="0" u="none" strike="noStrike" kern="1200" cap="none" spc="0" normalizeH="0" baseline="0" noProof="0" dirty="0">
              <a:ln>
                <a:noFill/>
              </a:ln>
              <a:solidFill>
                <a:prstClr val="black"/>
              </a:solidFill>
              <a:effectLst/>
              <a:uLnTx/>
              <a:uFillTx/>
              <a:latin typeface="等线"/>
              <a:ea typeface="宋体"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129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a:ea typeface="宋体" charset="-122"/>
                <a:cs typeface="+mn-cs"/>
              </a:rPr>
              <a:t>由此可见，在执行读操作的过程中，一定要用到块设备管理中的读程序。</a:t>
            </a:r>
            <a:endParaRPr kumimoji="0" lang="en-US" altLang="zh-CN" sz="2800" b="0" i="0" u="none" strike="noStrike" kern="1200" cap="none" spc="0" normalizeH="0" baseline="0" noProof="0" dirty="0">
              <a:ln>
                <a:noFill/>
              </a:ln>
              <a:solidFill>
                <a:prstClr val="black"/>
              </a:solidFill>
              <a:effectLst/>
              <a:uLnTx/>
              <a:uFillTx/>
              <a:latin typeface="等线"/>
              <a:ea typeface="宋体"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138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400" b="0" i="0" u="none" strike="noStrike" kern="1200" cap="none" spc="0" normalizeH="0" baseline="0" noProof="0" dirty="0">
                <a:ln>
                  <a:noFill/>
                </a:ln>
                <a:solidFill>
                  <a:prstClr val="black"/>
                </a:solidFill>
                <a:effectLst/>
                <a:uLnTx/>
                <a:uFillTx/>
                <a:latin typeface="等线"/>
                <a:ea typeface="宋体" charset="-122"/>
                <a:cs typeface="+mn-cs"/>
              </a:rPr>
              <a:t>文件系统层次模型对支持单个文件系统比较合适，对于同时支持多个文件系统则有所欠缺。</a:t>
            </a: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400" b="0" i="0" u="none" strike="noStrike" kern="1200" cap="none" spc="0" normalizeH="0" baseline="0" noProof="0">
                <a:ln>
                  <a:noFill/>
                </a:ln>
                <a:solidFill>
                  <a:prstClr val="black"/>
                </a:solidFill>
                <a:effectLst/>
                <a:uLnTx/>
                <a:uFillTx/>
                <a:latin typeface="等线"/>
                <a:ea typeface="宋体" charset="-122"/>
                <a:cs typeface="+mn-cs"/>
              </a:rPr>
              <a:t>文件系统层次模型对支持单个文件系统比较合适，对于同时支持多个文件系统则有所欠缺。</a:t>
            </a: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149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F278B8-C99B-453D-93AD-A061DD390242}" type="slidenum">
              <a:rPr lang="zh-CN" altLang="en-US" smtClean="0"/>
              <a:t>152</a:t>
            </a:fld>
            <a:endParaRPr lang="zh-CN" altLang="en-US"/>
          </a:p>
        </p:txBody>
      </p:sp>
    </p:spTree>
    <p:extLst>
      <p:ext uri="{BB962C8B-B14F-4D97-AF65-F5344CB8AC3E}">
        <p14:creationId xmlns:p14="http://schemas.microsoft.com/office/powerpoint/2010/main" val="645027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a typeface="宋体" charset="-122"/>
              </a:rPr>
              <a:t>，如用户作业的源程序就是一个顺序字符流，硬要分割源程序文件成若干记录只会带来操作复杂、开销增大的缺点。</a:t>
            </a:r>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solidFill>
                  <a:prstClr val="black"/>
                </a:solidFill>
                <a:latin typeface="Times New Roman" pitchFamily="18" charset="0"/>
                <a:ea typeface="宋体" pitchFamily="2" charset="-122"/>
              </a:rPr>
              <a:t>为用户提供了一种在外存上方便保存信息和读取信息的方法，使用户不必了解信息存储的方法、位置以及存储设备实际运作方式便可存取信息。 </a:t>
            </a:r>
          </a:p>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0" i="0" u="none" strike="noStrike" kern="0" cap="none" spc="0" normalizeH="0" baseline="0" noProof="0" dirty="0">
                <a:ln>
                  <a:noFill/>
                </a:ln>
                <a:solidFill>
                  <a:prstClr val="black"/>
                </a:solidFill>
                <a:effectLst/>
                <a:uLnTx/>
                <a:uFillTx/>
                <a:latin typeface="Cambria"/>
                <a:ea typeface="宋体" charset="-122"/>
              </a:rPr>
              <a:t>顺序文件是一种最基本也是最常见的文件形式。</a:t>
            </a:r>
            <a:endParaRPr kumimoji="0" lang="en-US" altLang="zh-CN" sz="1200" b="0" i="0" u="none" strike="noStrike" kern="0" cap="none" spc="0" normalizeH="0" baseline="0" noProof="0" dirty="0">
              <a:ln>
                <a:noFill/>
              </a:ln>
              <a:solidFill>
                <a:prstClr val="black"/>
              </a:solidFill>
              <a:effectLst/>
              <a:uLnTx/>
              <a:uFillTx/>
              <a:latin typeface="Cambria"/>
              <a:ea typeface="宋体" charset="-122"/>
            </a:endParaRPr>
          </a:p>
          <a:p>
            <a:r>
              <a:rPr kumimoji="0" lang="zh-CN" altLang="en-US" sz="1200" b="0" i="0" u="none" strike="noStrike" kern="0" cap="none" spc="0" normalizeH="0" baseline="0" noProof="0" dirty="0">
                <a:ln>
                  <a:noFill/>
                </a:ln>
                <a:solidFill>
                  <a:prstClr val="black"/>
                </a:solidFill>
                <a:effectLst/>
                <a:uLnTx/>
                <a:uFillTx/>
                <a:latin typeface="Cambria"/>
                <a:ea typeface="华文楷体"/>
              </a:rPr>
              <a:t>这是顺序文件的常见形式，讨论顺序文件也以此种文件为主</a:t>
            </a:r>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23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r>
              <a:rPr lang="zh-CN" altLang="en-US" sz="1200" b="1" dirty="0">
                <a:solidFill>
                  <a:srgbClr val="C00000"/>
                </a:solidFill>
                <a:latin typeface="Cambria"/>
                <a:ea typeface="宋体" charset="-122"/>
              </a:rPr>
              <a:t>顺序存取和直接存取</a:t>
            </a:r>
            <a:r>
              <a:rPr lang="zh-CN" altLang="en-US" sz="1200" dirty="0">
                <a:solidFill>
                  <a:prstClr val="black"/>
                </a:solidFill>
                <a:latin typeface="Cambria"/>
                <a:ea typeface="宋体" charset="-122"/>
              </a:rPr>
              <a:t>，</a:t>
            </a:r>
            <a:r>
              <a:rPr lang="zh-CN" altLang="en-US" sz="1200" b="1" dirty="0">
                <a:solidFill>
                  <a:prstClr val="black"/>
                </a:solidFill>
                <a:latin typeface="Cambria"/>
                <a:ea typeface="宋体" charset="-122"/>
              </a:rPr>
              <a:t>但是直接存取不定长记录的顺序文件效率极低。</a:t>
            </a: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r>
              <a:rPr lang="zh-CN" altLang="en-US" sz="1200" dirty="0">
                <a:solidFill>
                  <a:prstClr val="black"/>
                </a:solidFill>
                <a:latin typeface="Cambria"/>
                <a:ea typeface="宋体" charset="-122"/>
              </a:rPr>
              <a:t>（即每次要读或写一大批记录）</a:t>
            </a:r>
            <a:endParaRPr lang="en-US" altLang="zh-CN" sz="1200" dirty="0">
              <a:solidFill>
                <a:prstClr val="black"/>
              </a:solidFill>
              <a:latin typeface="Cambria"/>
              <a:ea typeface="宋体" charset="-122"/>
            </a:endParaRP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lang="zh-CN" altLang="en-US" sz="1200" dirty="0">
                <a:solidFill>
                  <a:prstClr val="black"/>
                </a:solidFill>
                <a:latin typeface="Cambria"/>
                <a:ea typeface="宋体" charset="-122"/>
              </a:rPr>
              <a:t>因为系统为此要去逐个查找匹配诸记录，直到找到为止，此时顺序文件的效率可能会比较低，特别是当文件较大时，情况更为严重；</a:t>
            </a:r>
            <a:endParaRPr lang="zh-CN" altLang="en-US" sz="1200" b="1" dirty="0">
              <a:solidFill>
                <a:prstClr val="black"/>
              </a:solidFill>
              <a:latin typeface="Cambria"/>
              <a:ea typeface="宋体" charset="-122"/>
            </a:endParaRP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lang="zh-CN" altLang="en-US" sz="1200" b="1" dirty="0">
                <a:solidFill>
                  <a:prstClr val="black"/>
                </a:solidFill>
                <a:latin typeface="Cambria"/>
                <a:ea typeface="宋体" pitchFamily="2" charset="-122"/>
              </a:rPr>
              <a:t>，所以已经成为当今应用最为广泛的一种文件形式 </a:t>
            </a:r>
            <a:endParaRPr lang="en-US" altLang="zh-CN" sz="1200" b="1" dirty="0">
              <a:solidFill>
                <a:prstClr val="black"/>
              </a:solidFill>
              <a:latin typeface="Cambria"/>
              <a:ea typeface="宋体" pitchFamily="2" charset="-122"/>
            </a:endParaRP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lang="zh-CN" altLang="en-US" sz="1200" b="1" dirty="0">
                <a:solidFill>
                  <a:prstClr val="black"/>
                </a:solidFill>
                <a:latin typeface="Cambria"/>
              </a:rPr>
              <a:t>除了主文件外，还必须配置一张索引表，而且每个记录都要有一个索引项，</a:t>
            </a:r>
            <a:endParaRPr lang="zh-CN" altLang="en-US" sz="1200" b="1" dirty="0">
              <a:solidFill>
                <a:prstClr val="black"/>
              </a:solidFill>
              <a:latin typeface="Cambria"/>
              <a:ea typeface="宋体" pitchFamily="2" charset="-122"/>
            </a:endParaRP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29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索引文件的问题：索引文件查找效率提高了，但是索引表本身增加了空间开销，特别当记录很多时，索引表也占用很大的空间。 </a:t>
            </a: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索引文件的问题：索引文件查找效率提高了，但是索引表本身增加了空间开销，特别当记录很多时，索引表也占用很大的空间。 </a:t>
            </a: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solidFill>
                  <a:prstClr val="black"/>
                </a:solidFill>
                <a:latin typeface="Times New Roman" pitchFamily="18" charset="0"/>
                <a:ea typeface="宋体" pitchFamily="2" charset="-122"/>
              </a:rPr>
              <a:t>为用户提供了一种在外存上方便保存信息和读取信息的方法，使用户不必了解信息存储的方法、位置以及存储设备实际运作方式便可存取信息。 </a:t>
            </a:r>
          </a:p>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39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Tx/>
              <a:buNone/>
              <a:tabLst/>
              <a:defRPr/>
            </a:pPr>
            <a:r>
              <a:rPr kumimoji="0" lang="zh-CN" altLang="en-US" sz="2800" b="1" i="0" u="none" strike="noStrike" kern="1200" cap="none" spc="0" normalizeH="0" baseline="0" noProof="0" dirty="0">
                <a:ln>
                  <a:noFill/>
                </a:ln>
                <a:solidFill>
                  <a:prstClr val="black"/>
                </a:solidFill>
                <a:effectLst/>
                <a:uLnTx/>
                <a:uFillTx/>
                <a:latin typeface="Cambria"/>
                <a:ea typeface="宋体" pitchFamily="2" charset="-122"/>
                <a:cs typeface="+mn-cs"/>
              </a:rPr>
              <a:t>文件物理地址存放方式：</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在文件的目录项的</a:t>
            </a:r>
            <a:r>
              <a:rPr kumimoji="0" lang="zh-CN" altLang="en-US" sz="2800" b="0" i="0" u="none" strike="noStrike" kern="1200" cap="none" spc="0" normalizeH="0" baseline="0" noProof="0" dirty="0">
                <a:ln>
                  <a:noFill/>
                </a:ln>
                <a:solidFill>
                  <a:sysClr val="windowText" lastClr="000000"/>
                </a:solidFill>
                <a:effectLst/>
                <a:uLnTx/>
                <a:uFillTx/>
                <a:latin typeface="宋体" pitchFamily="2" charset="-122"/>
                <a:ea typeface="宋体" pitchFamily="2"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物理地址</a:t>
            </a:r>
            <a:r>
              <a:rPr kumimoji="0" lang="zh-CN" altLang="en-US" sz="2800" b="0" i="0" u="none" strike="noStrike" kern="1200" cap="none" spc="0" normalizeH="0" baseline="0" noProof="0" dirty="0">
                <a:ln>
                  <a:noFill/>
                </a:ln>
                <a:solidFill>
                  <a:sysClr val="windowText" lastClr="000000"/>
                </a:solidFill>
                <a:effectLst/>
                <a:uLnTx/>
                <a:uFillTx/>
                <a:latin typeface="宋体" pitchFamily="2" charset="-122"/>
                <a:ea typeface="宋体" pitchFamily="2"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字段中只要保存该文件的起始块号和结束块号的指针，中间的各个块由前一个块内保存的链接指针指示。</a:t>
            </a:r>
            <a:r>
              <a:rPr kumimoji="0" lang="zh-CN" altLang="en-US" sz="3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en-US" altLang="zh-CN"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FAT</a:t>
            </a: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表：整个磁盘只要设置一张这样的表格，由于该表格专门负责指示各文件的物理块分配信息，所以也称作文件分配表</a:t>
            </a:r>
            <a:r>
              <a:rPr kumimoji="0" lang="en-US" altLang="zh-CN"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FAT</a:t>
            </a: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en-US" altLang="zh-CN"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FAT</a:t>
            </a: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en-US" altLang="zh-CN"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File Allocation Table</a:t>
            </a: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endParaRPr kumimoji="0" lang="en-US" altLang="zh-CN"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49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spcBef>
                <a:spcPct val="20000"/>
              </a:spcBef>
              <a:spcAft>
                <a:spcPct val="0"/>
              </a:spcAft>
              <a:buClr>
                <a:srgbClr val="477AB1"/>
              </a:buClr>
              <a:buSzPct val="80000"/>
              <a:buFont typeface="Wingdings 2" pitchFamily="18" charset="2"/>
              <a:buNone/>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例如，当要读文件的第</a:t>
            </a:r>
            <a:r>
              <a:rPr kumimoji="0" lang="en-US" altLang="zh-CN" sz="1200" b="0" i="0" u="none" strike="noStrike" kern="1200" cap="none" spc="0" normalizeH="0" baseline="0" noProof="0" dirty="0" err="1">
                <a:ln>
                  <a:noFill/>
                </a:ln>
                <a:solidFill>
                  <a:sysClr val="windowText" lastClr="000000"/>
                </a:solidFill>
                <a:effectLst/>
                <a:uLnTx/>
                <a:uFillTx/>
                <a:latin typeface="Cambria"/>
                <a:ea typeface="宋体" pitchFamily="2" charset="-122"/>
                <a:cs typeface="+mn-cs"/>
              </a:rPr>
              <a:t>i</a:t>
            </a: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个盘块时，可以方便地直接从该文件的索引块中找到第</a:t>
            </a:r>
            <a:r>
              <a:rPr kumimoji="0" lang="en-US" altLang="zh-CN" sz="1200" b="0" i="0" u="none" strike="noStrike" kern="1200" cap="none" spc="0" normalizeH="0" baseline="0" noProof="0" dirty="0" err="1">
                <a:ln>
                  <a:noFill/>
                </a:ln>
                <a:solidFill>
                  <a:sysClr val="windowText" lastClr="000000"/>
                </a:solidFill>
                <a:effectLst/>
                <a:uLnTx/>
                <a:uFillTx/>
                <a:latin typeface="Cambria"/>
                <a:ea typeface="宋体" pitchFamily="2" charset="-122"/>
                <a:cs typeface="+mn-cs"/>
              </a:rPr>
              <a:t>i</a:t>
            </a:r>
            <a:r>
              <a:rPr kumimoji="0" lang="zh-CN" altLang="en-US" sz="1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个盘块号。</a:t>
            </a:r>
          </a:p>
          <a:p>
            <a:pPr marL="0" lvl="0" indent="0" fontAlgn="base">
              <a:spcBef>
                <a:spcPct val="20000"/>
              </a:spcBef>
              <a:spcAft>
                <a:spcPct val="0"/>
              </a:spcAft>
              <a:buClr>
                <a:srgbClr val="477AB1"/>
              </a:buClr>
              <a:buSzPct val="80000"/>
              <a:buFont typeface="Wingdings 2" pitchFamily="18" charset="2"/>
              <a:buNone/>
            </a:pPr>
            <a:r>
              <a:rPr lang="zh-CN" altLang="en-US" sz="1200" dirty="0">
                <a:solidFill>
                  <a:sysClr val="windowText" lastClr="000000"/>
                </a:solidFill>
                <a:latin typeface="Cambria"/>
                <a:ea typeface="宋体" pitchFamily="2" charset="-122"/>
              </a:rPr>
              <a:t>因为需要为每个文件分配一个或若干个块来存放索引表，将分配给该文件的所有盘块号记录其中。</a:t>
            </a: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prstClr val="black"/>
                </a:solidFill>
                <a:latin typeface="Cambria"/>
                <a:ea typeface="宋体" pitchFamily="2" charset="-122"/>
              </a:rPr>
              <a:t>如树型目录</a:t>
            </a:r>
            <a:endParaRPr lang="en-US" altLang="zh-CN" sz="1200" dirty="0">
              <a:solidFill>
                <a:prstClr val="black"/>
              </a:solidFill>
              <a:latin typeface="Cambria"/>
              <a:ea typeface="宋体"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prstClr val="black"/>
                </a:solidFill>
                <a:latin typeface="Cambria"/>
                <a:ea typeface="宋体" pitchFamily="2" charset="-122"/>
              </a:rPr>
              <a:t>即目录项的设计和文件控制块的存储组织方法，这也直接影响到检索文件的速度。</a:t>
            </a:r>
          </a:p>
          <a:p>
            <a:endParaRPr lang="en-US" altLang="zh-CN" sz="1200" dirty="0">
              <a:solidFill>
                <a:prstClr val="black"/>
              </a:solidFill>
              <a:latin typeface="Cambria"/>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59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1" indent="0" algn="l" defTabSz="914400" rtl="0" eaLnBrk="1" fontAlgn="base" latinLnBrk="0" hangingPunct="1">
              <a:lnSpc>
                <a:spcPct val="100000"/>
              </a:lnSpc>
              <a:spcBef>
                <a:spcPct val="20000"/>
              </a:spcBef>
              <a:spcAft>
                <a:spcPct val="0"/>
              </a:spcAft>
              <a:buClr>
                <a:srgbClr val="51848E"/>
              </a:buClr>
              <a:buSzPct val="60000"/>
              <a:buFont typeface="Wingdings" pitchFamily="2" charset="2"/>
              <a:buNone/>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华文楷体"/>
                <a:cs typeface="+mn-cs"/>
              </a:rPr>
              <a:t>例如，在记录式文件中，当前读取的记录为</a:t>
            </a:r>
            <a:r>
              <a:rPr kumimoji="0" lang="en-US" altLang="zh-CN" sz="2800" b="0" i="0" u="none" strike="noStrike" kern="1200" cap="none" spc="0" normalizeH="0" baseline="0" noProof="0" dirty="0" err="1">
                <a:ln>
                  <a:noFill/>
                </a:ln>
                <a:solidFill>
                  <a:sysClr val="windowText" lastClr="000000"/>
                </a:solidFill>
                <a:effectLst/>
                <a:uLnTx/>
                <a:uFillTx/>
                <a:latin typeface="Cambria"/>
                <a:ea typeface="华文楷体"/>
                <a:cs typeface="+mn-cs"/>
              </a:rPr>
              <a:t>Ri</a:t>
            </a:r>
            <a:r>
              <a:rPr kumimoji="0" lang="zh-CN" altLang="en-US" sz="2800" b="0" i="0" u="none" strike="noStrike" kern="1200" cap="none" spc="0" normalizeH="0" baseline="0" noProof="0" dirty="0">
                <a:ln>
                  <a:noFill/>
                </a:ln>
                <a:solidFill>
                  <a:sysClr val="windowText" lastClr="000000"/>
                </a:solidFill>
                <a:effectLst/>
                <a:uLnTx/>
                <a:uFillTx/>
                <a:latin typeface="Cambria"/>
                <a:ea typeface="华文楷体"/>
                <a:cs typeface="+mn-cs"/>
              </a:rPr>
              <a:t>，则下一个读取的记录自动地确定为</a:t>
            </a:r>
            <a:r>
              <a:rPr kumimoji="0" lang="en-US" altLang="zh-CN" sz="2800" b="0" i="0" u="none" strike="noStrike" kern="1200" cap="none" spc="0" normalizeH="0" baseline="0" noProof="0" dirty="0">
                <a:ln>
                  <a:noFill/>
                </a:ln>
                <a:solidFill>
                  <a:sysClr val="windowText" lastClr="000000"/>
                </a:solidFill>
                <a:effectLst/>
                <a:uLnTx/>
                <a:uFillTx/>
                <a:latin typeface="Cambria"/>
                <a:ea typeface="华文楷体"/>
                <a:cs typeface="+mn-cs"/>
              </a:rPr>
              <a:t>Ri+1</a:t>
            </a:r>
            <a:r>
              <a:rPr kumimoji="0" lang="zh-CN" altLang="en-US" sz="2800" b="0" i="0" u="none" strike="noStrike" kern="1200" cap="none" spc="0" normalizeH="0" baseline="0" noProof="0" dirty="0">
                <a:ln>
                  <a:noFill/>
                </a:ln>
                <a:solidFill>
                  <a:sysClr val="windowText" lastClr="000000"/>
                </a:solidFill>
                <a:effectLst/>
                <a:uLnTx/>
                <a:uFillTx/>
                <a:latin typeface="Cambria"/>
                <a:ea typeface="华文楷体"/>
                <a:cs typeface="+mn-cs"/>
              </a:rPr>
              <a:t>。在流式文件中，读写指针自动指向下一个字符位置。</a:t>
            </a: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a:ln>
                  <a:noFill/>
                </a:ln>
                <a:solidFill>
                  <a:sysClr val="windowText" lastClr="000000"/>
                </a:solidFill>
                <a:effectLst/>
                <a:uLnTx/>
                <a:uFillTx/>
                <a:latin typeface="Cambria"/>
                <a:ea typeface="华文楷体"/>
                <a:cs typeface="+mn-cs"/>
              </a:rPr>
              <a:t>这时会把读写指针直接移到读写处进行操作，定长记录的顺序文件比较适合直接存取。</a:t>
            </a: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a:ln>
                  <a:noFill/>
                </a:ln>
                <a:solidFill>
                  <a:sysClr val="windowText" lastClr="000000"/>
                </a:solidFill>
                <a:effectLst/>
                <a:uLnTx/>
                <a:uFillTx/>
                <a:latin typeface="Cambria"/>
                <a:ea typeface="华文楷体"/>
                <a:cs typeface="+mn-cs"/>
              </a:rPr>
              <a:t>这时会把读写指针直接移到读写处进行操作，定长记录的顺序文件比较适合直接存取。</a:t>
            </a: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1200" b="0" i="0" u="none" strike="noStrike" kern="1200" cap="none" spc="0" normalizeH="0" baseline="0" noProof="0" dirty="0">
                <a:ln>
                  <a:noFill/>
                </a:ln>
                <a:solidFill>
                  <a:sysClr val="windowText" lastClr="000000"/>
                </a:solidFill>
                <a:effectLst/>
                <a:uLnTx/>
                <a:uFillTx/>
                <a:latin typeface="Cambria"/>
                <a:ea typeface="华文楷体"/>
                <a:cs typeface="+mn-cs"/>
              </a:rPr>
              <a:t>这时会把读写指针直接移到读写处进行操作，定长记录的顺序文件比较适合直接存取。</a:t>
            </a:r>
          </a:p>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69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endParaRPr lang="zh-CN" altLang="en-US" sz="1200" b="1" dirty="0">
              <a:solidFill>
                <a:prstClr val="black"/>
              </a:solidFill>
              <a:latin typeface="Cambria"/>
              <a:ea typeface="宋体" charset="-122"/>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即需要采用合理的数据结构记录好所有文件的属性信息，不同的组织方式将影响到目录的检索速度。</a:t>
            </a:r>
            <a:endPar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即用户提供所要访问文件的名字，便能快速准确地找到指定文件在外存上的存储位置。这是目录管理中最基本的功能，也是文件系统向用户提供的最基本的服务。</a:t>
            </a:r>
            <a:endPar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通过设计合理的目录文件组织形式和目录结构，都会提高目录的检索速度，从而提高文件的存取速度。</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宋体" charset="-122"/>
                <a:cs typeface="+mn-cs"/>
              </a:rPr>
              <a:t>由于目录文件也是存放在外存上的，所以，当用户要求存取某个文件时，系统需要逐层从外存查找目录文件的内容，最终比较文件名就可找到所寻文件的</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charset="-122"/>
                <a:cs typeface="+mn-cs"/>
              </a:rPr>
              <a:t>，然后可根据</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charset="-122"/>
                <a:cs typeface="+mn-cs"/>
              </a:rPr>
              <a:t>中的物理地址信息找到文件在外存上存放位置即可依次存取文件信息。所以文件目录和</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charset="-122"/>
                <a:cs typeface="+mn-cs"/>
              </a:rPr>
              <a:t>FCB</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charset="-122"/>
                <a:cs typeface="+mn-cs"/>
              </a:rPr>
              <a:t>是实现</a:t>
            </a:r>
            <a:r>
              <a:rPr kumimoji="0" lang="zh-CN" altLang="en-US" sz="2800" b="0" i="0" u="none" strike="noStrike" kern="1200" cap="none" spc="0" normalizeH="0" baseline="0" noProof="0" dirty="0">
                <a:ln>
                  <a:noFill/>
                </a:ln>
                <a:solidFill>
                  <a:sysClr val="windowText" lastClr="000000"/>
                </a:solidFill>
                <a:effectLst/>
                <a:uLnTx/>
                <a:uFillTx/>
                <a:latin typeface="宋体" charset="-122"/>
                <a:ea typeface="宋体"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charset="-122"/>
                <a:cs typeface="+mn-cs"/>
              </a:rPr>
              <a:t>按名存取</a:t>
            </a:r>
            <a:r>
              <a:rPr kumimoji="0" lang="zh-CN" altLang="en-US" sz="2800" b="0" i="0" u="none" strike="noStrike" kern="1200" cap="none" spc="0" normalizeH="0" baseline="0" noProof="0" dirty="0">
                <a:ln>
                  <a:noFill/>
                </a:ln>
                <a:solidFill>
                  <a:sysClr val="windowText" lastClr="000000"/>
                </a:solidFill>
                <a:effectLst/>
                <a:uLnTx/>
                <a:uFillTx/>
                <a:latin typeface="宋体" charset="-122"/>
                <a:ea typeface="宋体"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charset="-122"/>
                <a:cs typeface="+mn-cs"/>
              </a:rPr>
              <a:t>的重要数据结构。</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79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a:ea typeface="宋体" charset="-122"/>
                <a:cs typeface="+mn-cs"/>
              </a:rPr>
              <a:t>还需增加反映文件使用中的动态特征的信息，包括文件活动标志</a:t>
            </a:r>
            <a:r>
              <a:rPr kumimoji="0" lang="en-US" altLang="zh-CN" sz="2800" b="0" i="0" u="none" strike="noStrike" kern="1200" cap="none" spc="0" normalizeH="0" baseline="0" noProof="0" dirty="0" err="1">
                <a:ln>
                  <a:noFill/>
                </a:ln>
                <a:solidFill>
                  <a:prstClr val="black"/>
                </a:solidFill>
                <a:effectLst/>
                <a:uLnTx/>
                <a:uFillTx/>
                <a:latin typeface="等线"/>
                <a:ea typeface="宋体" charset="-122"/>
                <a:cs typeface="+mn-cs"/>
              </a:rPr>
              <a:t>i_flag</a:t>
            </a:r>
            <a:r>
              <a:rPr kumimoji="0" lang="zh-CN" altLang="en-US" sz="2800" b="0" i="0" u="none" strike="noStrike" kern="1200" cap="none" spc="0" normalizeH="0" baseline="0" noProof="0" dirty="0">
                <a:ln>
                  <a:noFill/>
                </a:ln>
                <a:solidFill>
                  <a:prstClr val="black"/>
                </a:solidFill>
                <a:effectLst/>
                <a:uLnTx/>
                <a:uFillTx/>
                <a:latin typeface="等线"/>
                <a:ea typeface="宋体" charset="-122"/>
                <a:cs typeface="+mn-cs"/>
              </a:rPr>
              <a:t>，共享活动索引节点数</a:t>
            </a:r>
            <a:r>
              <a:rPr kumimoji="0" lang="en-US" altLang="zh-CN" sz="2800" b="0" i="0" u="none" strike="noStrike" kern="1200" cap="none" spc="0" normalizeH="0" baseline="0" noProof="0" dirty="0" err="1">
                <a:ln>
                  <a:noFill/>
                </a:ln>
                <a:solidFill>
                  <a:prstClr val="black"/>
                </a:solidFill>
                <a:effectLst/>
                <a:uLnTx/>
                <a:uFillTx/>
                <a:latin typeface="等线"/>
                <a:ea typeface="宋体" charset="-122"/>
                <a:cs typeface="+mn-cs"/>
              </a:rPr>
              <a:t>i_count</a:t>
            </a:r>
            <a:r>
              <a:rPr kumimoji="0" lang="zh-CN" altLang="en-US" sz="2800" b="0" i="0" u="none" strike="noStrike" kern="1200" cap="none" spc="0" normalizeH="0" baseline="0" noProof="0" dirty="0">
                <a:ln>
                  <a:noFill/>
                </a:ln>
                <a:solidFill>
                  <a:prstClr val="black"/>
                </a:solidFill>
                <a:effectLst/>
                <a:uLnTx/>
                <a:uFillTx/>
                <a:latin typeface="等线"/>
                <a:ea typeface="宋体" charset="-122"/>
                <a:cs typeface="+mn-cs"/>
              </a:rPr>
              <a:t>等。 </a:t>
            </a:r>
          </a:p>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89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EAD8C6-B4FD-4464-80BC-ACF626FB369C}" type="slidenum">
              <a:rPr lang="zh-CN" altLang="en-US" smtClean="0"/>
              <a:t>11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94</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95</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96</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97</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98</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99</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100</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101</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102</a:t>
            </a:fld>
            <a:endParaRPr lang="zh-CN" altLang="en-US"/>
          </a:p>
        </p:txBody>
      </p:sp>
    </p:spTree>
    <p:extLst>
      <p:ext uri="{BB962C8B-B14F-4D97-AF65-F5344CB8AC3E}">
        <p14:creationId xmlns:p14="http://schemas.microsoft.com/office/powerpoint/2010/main" val="21181680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None/>
              <a:tabLst/>
              <a:defRPr/>
            </a:pPr>
            <a:endPar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4" name="灯片编号占位符 3"/>
          <p:cNvSpPr>
            <a:spLocks noGrp="1"/>
          </p:cNvSpPr>
          <p:nvPr>
            <p:ph type="sldNum" sz="quarter" idx="10"/>
          </p:nvPr>
        </p:nvSpPr>
        <p:spPr/>
        <p:txBody>
          <a:bodyPr/>
          <a:lstStyle/>
          <a:p>
            <a:fld id="{B3EAD8C6-B4FD-4464-80BC-ACF626FB369C}" type="slidenum">
              <a:rPr lang="zh-CN" altLang="en-US" smtClean="0"/>
              <a:t>103</a:t>
            </a:fld>
            <a:endParaRPr lang="zh-CN" altLang="en-US"/>
          </a:p>
        </p:txBody>
      </p:sp>
    </p:spTree>
    <p:extLst>
      <p:ext uri="{BB962C8B-B14F-4D97-AF65-F5344CB8AC3E}">
        <p14:creationId xmlns:p14="http://schemas.microsoft.com/office/powerpoint/2010/main" val="21181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11081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50370170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8005895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175390652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3"/>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8"/>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345710792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9037633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9"/>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2"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58133362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82194340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7960408" y="6354120"/>
            <a:ext cx="1183592" cy="4975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    </a:t>
            </a:r>
            <a:fld id="{BF2E429D-D2D3-4C53-9B61-DA67DF3629EA}" type="slidenum">
              <a:rPr lang="zh-CN" altLang="en-US" sz="1400" smtClean="0"/>
              <a:pPr algn="ctr"/>
              <a:t>‹#›</a:t>
            </a:fld>
            <a:endParaRPr lang="zh-CN" altLang="en-US" sz="1400" dirty="0"/>
          </a:p>
        </p:txBody>
      </p:sp>
      <p:grpSp>
        <p:nvGrpSpPr>
          <p:cNvPr id="9" name="组合 8"/>
          <p:cNvGrpSpPr/>
          <p:nvPr userDrawn="1"/>
        </p:nvGrpSpPr>
        <p:grpSpPr>
          <a:xfrm>
            <a:off x="0" y="6347770"/>
            <a:ext cx="9144000" cy="510230"/>
            <a:chOff x="0" y="6227121"/>
            <a:chExt cx="12192000" cy="510230"/>
          </a:xfrm>
        </p:grpSpPr>
        <p:sp>
          <p:nvSpPr>
            <p:cNvPr id="2" name="矩形 1"/>
            <p:cNvSpPr/>
            <p:nvPr userDrawn="1"/>
          </p:nvSpPr>
          <p:spPr>
            <a:xfrm>
              <a:off x="0" y="6227121"/>
              <a:ext cx="10613875" cy="5102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nvSpPr>
          <p:spPr>
            <a:xfrm>
              <a:off x="9547677" y="6233471"/>
              <a:ext cx="2644323" cy="4975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0" name="文本框 9"/>
          <p:cNvSpPr txBox="1"/>
          <p:nvPr userDrawn="1"/>
        </p:nvSpPr>
        <p:spPr>
          <a:xfrm>
            <a:off x="70702" y="6418219"/>
            <a:ext cx="4645058" cy="369332"/>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中国矿业大学计算机科学与技术学院</a:t>
            </a:r>
          </a:p>
        </p:txBody>
      </p:sp>
    </p:spTree>
    <p:extLst>
      <p:ext uri="{BB962C8B-B14F-4D97-AF65-F5344CB8AC3E}">
        <p14:creationId xmlns:p14="http://schemas.microsoft.com/office/powerpoint/2010/main" val="60120221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214846099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30"/>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4C5ADEF-73A1-434D-A2DD-5D382E40FB9F}" type="datetimeFigureOut">
              <a:rPr lang="zh-CN" altLang="en-US" smtClean="0"/>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410773824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5ADEF-73A1-434D-A2DD-5D382E40FB9F}" type="datetimeFigureOut">
              <a:rPr lang="zh-CN" altLang="en-US" smtClean="0"/>
              <a:t>2019/4/27</a:t>
            </a:fld>
            <a:endParaRPr lang="zh-CN" altLang="en-US"/>
          </a:p>
        </p:txBody>
      </p:sp>
      <p:sp>
        <p:nvSpPr>
          <p:cNvPr id="5" name="页脚占位符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429D-D2D3-4C53-9B61-DA67DF3629EA}" type="slidenum">
              <a:rPr lang="zh-CN" altLang="en-US" smtClean="0"/>
              <a:t>‹#›</a:t>
            </a:fld>
            <a:endParaRPr lang="zh-CN" altLang="en-US"/>
          </a:p>
        </p:txBody>
      </p:sp>
    </p:spTree>
    <p:extLst>
      <p:ext uri="{BB962C8B-B14F-4D97-AF65-F5344CB8AC3E}">
        <p14:creationId xmlns:p14="http://schemas.microsoft.com/office/powerpoint/2010/main" val="56375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4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emf"/><Relationship Id="rId4" Type="http://schemas.openxmlformats.org/officeDocument/2006/relationships/oleObject" Target="../embeddings/oleObject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9.png"/><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3.emf"/><Relationship Id="rId4" Type="http://schemas.openxmlformats.org/officeDocument/2006/relationships/oleObject" Target="../embeddings/oleObject7.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oleObject" Target="../embeddings/oleObject8.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9.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6493" y="325586"/>
            <a:ext cx="4703763" cy="1358900"/>
            <a:chOff x="3690938" y="1630363"/>
            <a:chExt cx="4703762" cy="1358900"/>
          </a:xfrm>
          <a:effectLst>
            <a:outerShdw blurRad="50800" dist="38100" dir="5400000" algn="t" rotWithShape="0">
              <a:prstClr val="black">
                <a:alpha val="40000"/>
              </a:prstClr>
            </a:outerShdw>
          </a:effectLst>
        </p:grpSpPr>
        <p:sp>
          <p:nvSpPr>
            <p:cNvPr id="4" name="Freeform 12"/>
            <p:cNvSpPr>
              <a:spLocks noEditPoints="1"/>
            </p:cNvSpPr>
            <p:nvPr/>
          </p:nvSpPr>
          <p:spPr bwMode="auto">
            <a:xfrm>
              <a:off x="3690938" y="1630363"/>
              <a:ext cx="2382837" cy="1358900"/>
            </a:xfrm>
            <a:custGeom>
              <a:avLst/>
              <a:gdLst>
                <a:gd name="T0" fmla="*/ 15 w 393"/>
                <a:gd name="T1" fmla="*/ 184 h 223"/>
                <a:gd name="T2" fmla="*/ 23 w 393"/>
                <a:gd name="T3" fmla="*/ 168 h 223"/>
                <a:gd name="T4" fmla="*/ 27 w 393"/>
                <a:gd name="T5" fmla="*/ 168 h 223"/>
                <a:gd name="T6" fmla="*/ 13 w 393"/>
                <a:gd name="T7" fmla="*/ 188 h 223"/>
                <a:gd name="T8" fmla="*/ 51 w 393"/>
                <a:gd name="T9" fmla="*/ 191 h 223"/>
                <a:gd name="T10" fmla="*/ 109 w 393"/>
                <a:gd name="T11" fmla="*/ 200 h 223"/>
                <a:gd name="T12" fmla="*/ 111 w 393"/>
                <a:gd name="T13" fmla="*/ 157 h 223"/>
                <a:gd name="T14" fmla="*/ 156 w 393"/>
                <a:gd name="T15" fmla="*/ 215 h 223"/>
                <a:gd name="T16" fmla="*/ 147 w 393"/>
                <a:gd name="T17" fmla="*/ 200 h 223"/>
                <a:gd name="T18" fmla="*/ 148 w 393"/>
                <a:gd name="T19" fmla="*/ 197 h 223"/>
                <a:gd name="T20" fmla="*/ 157 w 393"/>
                <a:gd name="T21" fmla="*/ 218 h 223"/>
                <a:gd name="T22" fmla="*/ 159 w 393"/>
                <a:gd name="T23" fmla="*/ 217 h 223"/>
                <a:gd name="T24" fmla="*/ 114 w 393"/>
                <a:gd name="T25" fmla="*/ 152 h 223"/>
                <a:gd name="T26" fmla="*/ 207 w 393"/>
                <a:gd name="T27" fmla="*/ 185 h 223"/>
                <a:gd name="T28" fmla="*/ 351 w 393"/>
                <a:gd name="T29" fmla="*/ 178 h 223"/>
                <a:gd name="T30" fmla="*/ 387 w 393"/>
                <a:gd name="T31" fmla="*/ 197 h 223"/>
                <a:gd name="T32" fmla="*/ 379 w 393"/>
                <a:gd name="T33" fmla="*/ 198 h 223"/>
                <a:gd name="T34" fmla="*/ 385 w 393"/>
                <a:gd name="T35" fmla="*/ 204 h 223"/>
                <a:gd name="T36" fmla="*/ 359 w 393"/>
                <a:gd name="T37" fmla="*/ 169 h 223"/>
                <a:gd name="T38" fmla="*/ 385 w 393"/>
                <a:gd name="T39" fmla="*/ 81 h 223"/>
                <a:gd name="T40" fmla="*/ 371 w 393"/>
                <a:gd name="T41" fmla="*/ 55 h 223"/>
                <a:gd name="T42" fmla="*/ 363 w 393"/>
                <a:gd name="T43" fmla="*/ 11 h 223"/>
                <a:gd name="T44" fmla="*/ 377 w 393"/>
                <a:gd name="T45" fmla="*/ 23 h 223"/>
                <a:gd name="T46" fmla="*/ 377 w 393"/>
                <a:gd name="T47" fmla="*/ 27 h 223"/>
                <a:gd name="T48" fmla="*/ 360 w 393"/>
                <a:gd name="T49" fmla="*/ 8 h 223"/>
                <a:gd name="T50" fmla="*/ 348 w 393"/>
                <a:gd name="T51" fmla="*/ 46 h 223"/>
                <a:gd name="T52" fmla="*/ 330 w 393"/>
                <a:gd name="T53" fmla="*/ 94 h 223"/>
                <a:gd name="T54" fmla="*/ 354 w 393"/>
                <a:gd name="T55" fmla="*/ 95 h 223"/>
                <a:gd name="T56" fmla="*/ 354 w 393"/>
                <a:gd name="T57" fmla="*/ 97 h 223"/>
                <a:gd name="T58" fmla="*/ 326 w 393"/>
                <a:gd name="T59" fmla="*/ 139 h 223"/>
                <a:gd name="T60" fmla="*/ 282 w 393"/>
                <a:gd name="T61" fmla="*/ 113 h 223"/>
                <a:gd name="T62" fmla="*/ 298 w 393"/>
                <a:gd name="T63" fmla="*/ 116 h 223"/>
                <a:gd name="T64" fmla="*/ 300 w 393"/>
                <a:gd name="T65" fmla="*/ 119 h 223"/>
                <a:gd name="T66" fmla="*/ 278 w 393"/>
                <a:gd name="T67" fmla="*/ 113 h 223"/>
                <a:gd name="T68" fmla="*/ 327 w 393"/>
                <a:gd name="T69" fmla="*/ 142 h 223"/>
                <a:gd name="T70" fmla="*/ 307 w 393"/>
                <a:gd name="T71" fmla="*/ 163 h 223"/>
                <a:gd name="T72" fmla="*/ 136 w 393"/>
                <a:gd name="T73" fmla="*/ 116 h 223"/>
                <a:gd name="T74" fmla="*/ 53 w 393"/>
                <a:gd name="T75" fmla="*/ 167 h 223"/>
                <a:gd name="T76" fmla="*/ 368 w 393"/>
                <a:gd name="T77" fmla="*/ 58 h 223"/>
                <a:gd name="T78" fmla="*/ 382 w 393"/>
                <a:gd name="T79" fmla="*/ 82 h 223"/>
                <a:gd name="T80" fmla="*/ 248 w 393"/>
                <a:gd name="T81" fmla="*/ 213 h 223"/>
                <a:gd name="T82" fmla="*/ 226 w 393"/>
                <a:gd name="T83" fmla="*/ 154 h 223"/>
                <a:gd name="T84" fmla="*/ 249 w 393"/>
                <a:gd name="T85" fmla="*/ 162 h 223"/>
                <a:gd name="T86" fmla="*/ 237 w 393"/>
                <a:gd name="T87" fmla="*/ 173 h 223"/>
                <a:gd name="T88" fmla="*/ 233 w 393"/>
                <a:gd name="T89" fmla="*/ 172 h 223"/>
                <a:gd name="T90" fmla="*/ 323 w 393"/>
                <a:gd name="T91" fmla="*/ 164 h 223"/>
                <a:gd name="T92" fmla="*/ 354 w 393"/>
                <a:gd name="T93" fmla="*/ 79 h 223"/>
                <a:gd name="T94" fmla="*/ 345 w 393"/>
                <a:gd name="T95" fmla="*/ 79 h 223"/>
                <a:gd name="T96" fmla="*/ 348 w 393"/>
                <a:gd name="T97" fmla="*/ 87 h 223"/>
                <a:gd name="T98" fmla="*/ 320 w 393"/>
                <a:gd name="T99" fmla="*/ 70 h 223"/>
                <a:gd name="T100" fmla="*/ 366 w 393"/>
                <a:gd name="T101" fmla="*/ 56 h 223"/>
                <a:gd name="T102" fmla="*/ 308 w 393"/>
                <a:gd name="T103" fmla="*/ 166 h 223"/>
                <a:gd name="T104" fmla="*/ 250 w 393"/>
                <a:gd name="T105" fmla="*/ 182 h 223"/>
                <a:gd name="T106" fmla="*/ 250 w 393"/>
                <a:gd name="T107" fmla="*/ 158 h 223"/>
                <a:gd name="T108" fmla="*/ 206 w 393"/>
                <a:gd name="T109" fmla="*/ 174 h 223"/>
                <a:gd name="T110" fmla="*/ 86 w 393"/>
                <a:gd name="T111" fmla="*/ 194 h 223"/>
                <a:gd name="T112" fmla="*/ 89 w 393"/>
                <a:gd name="T113" fmla="*/ 189 h 223"/>
                <a:gd name="T114" fmla="*/ 96 w 393"/>
                <a:gd name="T115" fmla="*/ 210 h 223"/>
                <a:gd name="T116" fmla="*/ 96 w 393"/>
                <a:gd name="T117" fmla="*/ 211 h 223"/>
                <a:gd name="T118" fmla="*/ 61 w 393"/>
                <a:gd name="T119" fmla="*/ 201 h 223"/>
                <a:gd name="T120" fmla="*/ 136 w 393"/>
                <a:gd name="T121" fmla="*/ 1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223">
                  <a:moveTo>
                    <a:pt x="53" y="167"/>
                  </a:moveTo>
                  <a:cubicBezTo>
                    <a:pt x="46" y="180"/>
                    <a:pt x="31" y="194"/>
                    <a:pt x="15" y="184"/>
                  </a:cubicBezTo>
                  <a:cubicBezTo>
                    <a:pt x="9" y="180"/>
                    <a:pt x="6" y="173"/>
                    <a:pt x="9" y="166"/>
                  </a:cubicBezTo>
                  <a:cubicBezTo>
                    <a:pt x="15" y="155"/>
                    <a:pt x="27" y="163"/>
                    <a:pt x="23" y="168"/>
                  </a:cubicBezTo>
                  <a:cubicBezTo>
                    <a:pt x="21" y="169"/>
                    <a:pt x="18" y="166"/>
                    <a:pt x="18" y="165"/>
                  </a:cubicBezTo>
                  <a:cubicBezTo>
                    <a:pt x="17" y="172"/>
                    <a:pt x="25" y="174"/>
                    <a:pt x="27" y="168"/>
                  </a:cubicBezTo>
                  <a:cubicBezTo>
                    <a:pt x="30" y="160"/>
                    <a:pt x="20" y="154"/>
                    <a:pt x="13" y="158"/>
                  </a:cubicBezTo>
                  <a:cubicBezTo>
                    <a:pt x="0" y="164"/>
                    <a:pt x="3" y="181"/>
                    <a:pt x="13" y="188"/>
                  </a:cubicBezTo>
                  <a:cubicBezTo>
                    <a:pt x="27" y="196"/>
                    <a:pt x="41" y="191"/>
                    <a:pt x="50" y="180"/>
                  </a:cubicBezTo>
                  <a:cubicBezTo>
                    <a:pt x="50" y="183"/>
                    <a:pt x="50" y="187"/>
                    <a:pt x="51" y="191"/>
                  </a:cubicBezTo>
                  <a:cubicBezTo>
                    <a:pt x="55" y="204"/>
                    <a:pt x="65" y="213"/>
                    <a:pt x="75" y="216"/>
                  </a:cubicBezTo>
                  <a:cubicBezTo>
                    <a:pt x="89" y="220"/>
                    <a:pt x="105" y="214"/>
                    <a:pt x="109" y="200"/>
                  </a:cubicBezTo>
                  <a:cubicBezTo>
                    <a:pt x="113" y="188"/>
                    <a:pt x="108" y="172"/>
                    <a:pt x="90" y="173"/>
                  </a:cubicBezTo>
                  <a:cubicBezTo>
                    <a:pt x="95" y="166"/>
                    <a:pt x="103" y="160"/>
                    <a:pt x="111" y="157"/>
                  </a:cubicBezTo>
                  <a:cubicBezTo>
                    <a:pt x="129" y="152"/>
                    <a:pt x="150" y="159"/>
                    <a:pt x="161" y="173"/>
                  </a:cubicBezTo>
                  <a:cubicBezTo>
                    <a:pt x="171" y="186"/>
                    <a:pt x="173" y="207"/>
                    <a:pt x="156" y="215"/>
                  </a:cubicBezTo>
                  <a:cubicBezTo>
                    <a:pt x="149" y="217"/>
                    <a:pt x="142" y="215"/>
                    <a:pt x="139" y="210"/>
                  </a:cubicBezTo>
                  <a:cubicBezTo>
                    <a:pt x="133" y="199"/>
                    <a:pt x="146" y="194"/>
                    <a:pt x="147" y="200"/>
                  </a:cubicBezTo>
                  <a:cubicBezTo>
                    <a:pt x="147" y="202"/>
                    <a:pt x="143" y="203"/>
                    <a:pt x="142" y="202"/>
                  </a:cubicBezTo>
                  <a:cubicBezTo>
                    <a:pt x="147" y="207"/>
                    <a:pt x="152" y="201"/>
                    <a:pt x="148" y="197"/>
                  </a:cubicBezTo>
                  <a:cubicBezTo>
                    <a:pt x="143" y="191"/>
                    <a:pt x="135" y="197"/>
                    <a:pt x="134" y="203"/>
                  </a:cubicBezTo>
                  <a:cubicBezTo>
                    <a:pt x="131" y="216"/>
                    <a:pt x="147" y="223"/>
                    <a:pt x="157" y="218"/>
                  </a:cubicBezTo>
                  <a:cubicBezTo>
                    <a:pt x="157" y="218"/>
                    <a:pt x="159" y="217"/>
                    <a:pt x="159" y="217"/>
                  </a:cubicBezTo>
                  <a:cubicBezTo>
                    <a:pt x="159" y="217"/>
                    <a:pt x="159" y="217"/>
                    <a:pt x="159" y="217"/>
                  </a:cubicBezTo>
                  <a:cubicBezTo>
                    <a:pt x="176" y="206"/>
                    <a:pt x="175" y="185"/>
                    <a:pt x="165" y="172"/>
                  </a:cubicBezTo>
                  <a:cubicBezTo>
                    <a:pt x="154" y="157"/>
                    <a:pt x="133" y="148"/>
                    <a:pt x="114" y="152"/>
                  </a:cubicBezTo>
                  <a:cubicBezTo>
                    <a:pt x="116" y="152"/>
                    <a:pt x="118" y="151"/>
                    <a:pt x="119" y="150"/>
                  </a:cubicBezTo>
                  <a:cubicBezTo>
                    <a:pt x="175" y="132"/>
                    <a:pt x="199" y="163"/>
                    <a:pt x="207" y="185"/>
                  </a:cubicBezTo>
                  <a:cubicBezTo>
                    <a:pt x="211" y="205"/>
                    <a:pt x="228" y="216"/>
                    <a:pt x="247" y="217"/>
                  </a:cubicBezTo>
                  <a:cubicBezTo>
                    <a:pt x="285" y="219"/>
                    <a:pt x="323" y="204"/>
                    <a:pt x="351" y="178"/>
                  </a:cubicBezTo>
                  <a:cubicBezTo>
                    <a:pt x="345" y="194"/>
                    <a:pt x="349" y="214"/>
                    <a:pt x="370" y="217"/>
                  </a:cubicBezTo>
                  <a:cubicBezTo>
                    <a:pt x="380" y="219"/>
                    <a:pt x="393" y="208"/>
                    <a:pt x="387" y="197"/>
                  </a:cubicBezTo>
                  <a:cubicBezTo>
                    <a:pt x="385" y="192"/>
                    <a:pt x="376" y="189"/>
                    <a:pt x="372" y="195"/>
                  </a:cubicBezTo>
                  <a:cubicBezTo>
                    <a:pt x="370" y="200"/>
                    <a:pt x="376" y="204"/>
                    <a:pt x="379" y="198"/>
                  </a:cubicBezTo>
                  <a:cubicBezTo>
                    <a:pt x="379" y="199"/>
                    <a:pt x="375" y="200"/>
                    <a:pt x="374" y="198"/>
                  </a:cubicBezTo>
                  <a:cubicBezTo>
                    <a:pt x="374" y="192"/>
                    <a:pt x="387" y="193"/>
                    <a:pt x="385" y="204"/>
                  </a:cubicBezTo>
                  <a:cubicBezTo>
                    <a:pt x="383" y="211"/>
                    <a:pt x="377" y="214"/>
                    <a:pt x="370" y="214"/>
                  </a:cubicBezTo>
                  <a:cubicBezTo>
                    <a:pt x="348" y="210"/>
                    <a:pt x="349" y="184"/>
                    <a:pt x="359" y="169"/>
                  </a:cubicBezTo>
                  <a:cubicBezTo>
                    <a:pt x="360" y="168"/>
                    <a:pt x="361" y="167"/>
                    <a:pt x="362" y="166"/>
                  </a:cubicBezTo>
                  <a:cubicBezTo>
                    <a:pt x="382" y="142"/>
                    <a:pt x="392" y="109"/>
                    <a:pt x="385" y="81"/>
                  </a:cubicBezTo>
                  <a:cubicBezTo>
                    <a:pt x="383" y="71"/>
                    <a:pt x="378" y="62"/>
                    <a:pt x="371" y="55"/>
                  </a:cubicBezTo>
                  <a:cubicBezTo>
                    <a:pt x="371" y="55"/>
                    <a:pt x="371" y="55"/>
                    <a:pt x="371" y="55"/>
                  </a:cubicBezTo>
                  <a:cubicBezTo>
                    <a:pt x="367" y="51"/>
                    <a:pt x="364" y="48"/>
                    <a:pt x="361" y="43"/>
                  </a:cubicBezTo>
                  <a:cubicBezTo>
                    <a:pt x="354" y="33"/>
                    <a:pt x="355" y="21"/>
                    <a:pt x="363" y="11"/>
                  </a:cubicBezTo>
                  <a:cubicBezTo>
                    <a:pt x="369" y="7"/>
                    <a:pt x="376" y="6"/>
                    <a:pt x="382" y="10"/>
                  </a:cubicBezTo>
                  <a:cubicBezTo>
                    <a:pt x="391" y="19"/>
                    <a:pt x="380" y="29"/>
                    <a:pt x="377" y="23"/>
                  </a:cubicBezTo>
                  <a:cubicBezTo>
                    <a:pt x="376" y="21"/>
                    <a:pt x="380" y="19"/>
                    <a:pt x="381" y="20"/>
                  </a:cubicBezTo>
                  <a:cubicBezTo>
                    <a:pt x="375" y="16"/>
                    <a:pt x="371" y="24"/>
                    <a:pt x="377" y="27"/>
                  </a:cubicBezTo>
                  <a:cubicBezTo>
                    <a:pt x="384" y="30"/>
                    <a:pt x="390" y="22"/>
                    <a:pt x="389" y="16"/>
                  </a:cubicBezTo>
                  <a:cubicBezTo>
                    <a:pt x="387" y="1"/>
                    <a:pt x="369" y="0"/>
                    <a:pt x="360" y="8"/>
                  </a:cubicBezTo>
                  <a:cubicBezTo>
                    <a:pt x="348" y="21"/>
                    <a:pt x="350" y="36"/>
                    <a:pt x="359" y="48"/>
                  </a:cubicBezTo>
                  <a:cubicBezTo>
                    <a:pt x="356" y="47"/>
                    <a:pt x="352" y="46"/>
                    <a:pt x="348" y="46"/>
                  </a:cubicBezTo>
                  <a:cubicBezTo>
                    <a:pt x="330" y="45"/>
                    <a:pt x="317" y="56"/>
                    <a:pt x="316" y="71"/>
                  </a:cubicBezTo>
                  <a:cubicBezTo>
                    <a:pt x="316" y="82"/>
                    <a:pt x="321" y="89"/>
                    <a:pt x="330" y="94"/>
                  </a:cubicBezTo>
                  <a:cubicBezTo>
                    <a:pt x="340" y="99"/>
                    <a:pt x="348" y="94"/>
                    <a:pt x="352" y="88"/>
                  </a:cubicBezTo>
                  <a:cubicBezTo>
                    <a:pt x="353" y="90"/>
                    <a:pt x="353" y="92"/>
                    <a:pt x="354" y="95"/>
                  </a:cubicBezTo>
                  <a:cubicBezTo>
                    <a:pt x="354" y="95"/>
                    <a:pt x="354" y="95"/>
                    <a:pt x="354" y="95"/>
                  </a:cubicBezTo>
                  <a:cubicBezTo>
                    <a:pt x="354" y="97"/>
                    <a:pt x="354" y="97"/>
                    <a:pt x="354" y="97"/>
                  </a:cubicBezTo>
                  <a:cubicBezTo>
                    <a:pt x="354" y="97"/>
                    <a:pt x="354" y="97"/>
                    <a:pt x="354" y="97"/>
                  </a:cubicBezTo>
                  <a:cubicBezTo>
                    <a:pt x="356" y="117"/>
                    <a:pt x="342" y="132"/>
                    <a:pt x="326" y="139"/>
                  </a:cubicBezTo>
                  <a:cubicBezTo>
                    <a:pt x="315" y="143"/>
                    <a:pt x="304" y="143"/>
                    <a:pt x="293" y="137"/>
                  </a:cubicBezTo>
                  <a:cubicBezTo>
                    <a:pt x="284" y="132"/>
                    <a:pt x="280" y="124"/>
                    <a:pt x="282" y="113"/>
                  </a:cubicBezTo>
                  <a:cubicBezTo>
                    <a:pt x="284" y="107"/>
                    <a:pt x="289" y="102"/>
                    <a:pt x="296" y="103"/>
                  </a:cubicBezTo>
                  <a:cubicBezTo>
                    <a:pt x="307" y="105"/>
                    <a:pt x="304" y="118"/>
                    <a:pt x="298" y="116"/>
                  </a:cubicBezTo>
                  <a:cubicBezTo>
                    <a:pt x="297" y="115"/>
                    <a:pt x="299" y="110"/>
                    <a:pt x="300" y="111"/>
                  </a:cubicBezTo>
                  <a:cubicBezTo>
                    <a:pt x="293" y="111"/>
                    <a:pt x="295" y="119"/>
                    <a:pt x="300" y="119"/>
                  </a:cubicBezTo>
                  <a:cubicBezTo>
                    <a:pt x="308" y="117"/>
                    <a:pt x="308" y="108"/>
                    <a:pt x="304" y="104"/>
                  </a:cubicBezTo>
                  <a:cubicBezTo>
                    <a:pt x="295" y="94"/>
                    <a:pt x="281" y="102"/>
                    <a:pt x="278" y="113"/>
                  </a:cubicBezTo>
                  <a:cubicBezTo>
                    <a:pt x="276" y="124"/>
                    <a:pt x="280" y="134"/>
                    <a:pt x="291" y="140"/>
                  </a:cubicBezTo>
                  <a:cubicBezTo>
                    <a:pt x="302" y="147"/>
                    <a:pt x="315" y="147"/>
                    <a:pt x="327" y="142"/>
                  </a:cubicBezTo>
                  <a:cubicBezTo>
                    <a:pt x="338" y="138"/>
                    <a:pt x="349" y="130"/>
                    <a:pt x="354" y="118"/>
                  </a:cubicBezTo>
                  <a:cubicBezTo>
                    <a:pt x="349" y="142"/>
                    <a:pt x="331" y="159"/>
                    <a:pt x="307" y="163"/>
                  </a:cubicBezTo>
                  <a:cubicBezTo>
                    <a:pt x="301" y="164"/>
                    <a:pt x="295" y="164"/>
                    <a:pt x="289" y="163"/>
                  </a:cubicBezTo>
                  <a:cubicBezTo>
                    <a:pt x="233" y="156"/>
                    <a:pt x="206" y="111"/>
                    <a:pt x="136" y="116"/>
                  </a:cubicBezTo>
                  <a:cubicBezTo>
                    <a:pt x="107" y="118"/>
                    <a:pt x="80" y="130"/>
                    <a:pt x="63" y="150"/>
                  </a:cubicBezTo>
                  <a:cubicBezTo>
                    <a:pt x="59" y="155"/>
                    <a:pt x="55" y="161"/>
                    <a:pt x="53" y="167"/>
                  </a:cubicBezTo>
                  <a:close/>
                  <a:moveTo>
                    <a:pt x="366" y="56"/>
                  </a:moveTo>
                  <a:cubicBezTo>
                    <a:pt x="367" y="56"/>
                    <a:pt x="367" y="57"/>
                    <a:pt x="368" y="58"/>
                  </a:cubicBezTo>
                  <a:cubicBezTo>
                    <a:pt x="368" y="58"/>
                    <a:pt x="368" y="58"/>
                    <a:pt x="368" y="58"/>
                  </a:cubicBezTo>
                  <a:cubicBezTo>
                    <a:pt x="375" y="64"/>
                    <a:pt x="379" y="73"/>
                    <a:pt x="382" y="82"/>
                  </a:cubicBezTo>
                  <a:cubicBezTo>
                    <a:pt x="387" y="109"/>
                    <a:pt x="378" y="140"/>
                    <a:pt x="359" y="164"/>
                  </a:cubicBezTo>
                  <a:cubicBezTo>
                    <a:pt x="333" y="195"/>
                    <a:pt x="289" y="215"/>
                    <a:pt x="248" y="213"/>
                  </a:cubicBezTo>
                  <a:cubicBezTo>
                    <a:pt x="230" y="212"/>
                    <a:pt x="214" y="203"/>
                    <a:pt x="210" y="185"/>
                  </a:cubicBezTo>
                  <a:cubicBezTo>
                    <a:pt x="207" y="170"/>
                    <a:pt x="215" y="157"/>
                    <a:pt x="226" y="154"/>
                  </a:cubicBezTo>
                  <a:cubicBezTo>
                    <a:pt x="227" y="154"/>
                    <a:pt x="227" y="154"/>
                    <a:pt x="227" y="154"/>
                  </a:cubicBezTo>
                  <a:cubicBezTo>
                    <a:pt x="235" y="152"/>
                    <a:pt x="243" y="155"/>
                    <a:pt x="249" y="162"/>
                  </a:cubicBezTo>
                  <a:cubicBezTo>
                    <a:pt x="252" y="168"/>
                    <a:pt x="252" y="175"/>
                    <a:pt x="247" y="179"/>
                  </a:cubicBezTo>
                  <a:cubicBezTo>
                    <a:pt x="239" y="186"/>
                    <a:pt x="232" y="176"/>
                    <a:pt x="237" y="173"/>
                  </a:cubicBezTo>
                  <a:cubicBezTo>
                    <a:pt x="239" y="173"/>
                    <a:pt x="240" y="177"/>
                    <a:pt x="239" y="177"/>
                  </a:cubicBezTo>
                  <a:cubicBezTo>
                    <a:pt x="243" y="172"/>
                    <a:pt x="236" y="168"/>
                    <a:pt x="233" y="172"/>
                  </a:cubicBezTo>
                  <a:cubicBezTo>
                    <a:pt x="229" y="182"/>
                    <a:pt x="239" y="186"/>
                    <a:pt x="245" y="186"/>
                  </a:cubicBezTo>
                  <a:cubicBezTo>
                    <a:pt x="272" y="186"/>
                    <a:pt x="300" y="177"/>
                    <a:pt x="323" y="164"/>
                  </a:cubicBezTo>
                  <a:cubicBezTo>
                    <a:pt x="342" y="153"/>
                    <a:pt x="357" y="135"/>
                    <a:pt x="359" y="110"/>
                  </a:cubicBezTo>
                  <a:cubicBezTo>
                    <a:pt x="359" y="103"/>
                    <a:pt x="359" y="92"/>
                    <a:pt x="354" y="79"/>
                  </a:cubicBezTo>
                  <a:cubicBezTo>
                    <a:pt x="352" y="74"/>
                    <a:pt x="344" y="69"/>
                    <a:pt x="339" y="74"/>
                  </a:cubicBezTo>
                  <a:cubicBezTo>
                    <a:pt x="335" y="78"/>
                    <a:pt x="341" y="84"/>
                    <a:pt x="345" y="79"/>
                  </a:cubicBezTo>
                  <a:cubicBezTo>
                    <a:pt x="345" y="80"/>
                    <a:pt x="340" y="79"/>
                    <a:pt x="341" y="77"/>
                  </a:cubicBezTo>
                  <a:cubicBezTo>
                    <a:pt x="342" y="72"/>
                    <a:pt x="354" y="77"/>
                    <a:pt x="348" y="87"/>
                  </a:cubicBezTo>
                  <a:cubicBezTo>
                    <a:pt x="345" y="92"/>
                    <a:pt x="338" y="93"/>
                    <a:pt x="332" y="91"/>
                  </a:cubicBezTo>
                  <a:cubicBezTo>
                    <a:pt x="324" y="87"/>
                    <a:pt x="319" y="79"/>
                    <a:pt x="320" y="70"/>
                  </a:cubicBezTo>
                  <a:cubicBezTo>
                    <a:pt x="322" y="58"/>
                    <a:pt x="333" y="49"/>
                    <a:pt x="348" y="49"/>
                  </a:cubicBezTo>
                  <a:cubicBezTo>
                    <a:pt x="355" y="50"/>
                    <a:pt x="361" y="52"/>
                    <a:pt x="366" y="56"/>
                  </a:cubicBezTo>
                  <a:close/>
                  <a:moveTo>
                    <a:pt x="289" y="167"/>
                  </a:moveTo>
                  <a:cubicBezTo>
                    <a:pt x="295" y="167"/>
                    <a:pt x="301" y="167"/>
                    <a:pt x="308" y="166"/>
                  </a:cubicBezTo>
                  <a:cubicBezTo>
                    <a:pt x="312" y="165"/>
                    <a:pt x="313" y="165"/>
                    <a:pt x="315" y="164"/>
                  </a:cubicBezTo>
                  <a:cubicBezTo>
                    <a:pt x="296" y="175"/>
                    <a:pt x="272" y="181"/>
                    <a:pt x="250" y="182"/>
                  </a:cubicBezTo>
                  <a:cubicBezTo>
                    <a:pt x="256" y="176"/>
                    <a:pt x="256" y="165"/>
                    <a:pt x="250" y="158"/>
                  </a:cubicBezTo>
                  <a:cubicBezTo>
                    <a:pt x="250" y="158"/>
                    <a:pt x="250" y="158"/>
                    <a:pt x="250" y="158"/>
                  </a:cubicBezTo>
                  <a:cubicBezTo>
                    <a:pt x="250" y="158"/>
                    <a:pt x="250" y="158"/>
                    <a:pt x="250" y="158"/>
                  </a:cubicBezTo>
                  <a:cubicBezTo>
                    <a:pt x="236" y="141"/>
                    <a:pt x="209" y="152"/>
                    <a:pt x="206" y="174"/>
                  </a:cubicBezTo>
                  <a:cubicBezTo>
                    <a:pt x="196" y="153"/>
                    <a:pt x="169" y="129"/>
                    <a:pt x="120" y="146"/>
                  </a:cubicBezTo>
                  <a:cubicBezTo>
                    <a:pt x="88" y="157"/>
                    <a:pt x="68" y="189"/>
                    <a:pt x="86" y="194"/>
                  </a:cubicBezTo>
                  <a:cubicBezTo>
                    <a:pt x="93" y="194"/>
                    <a:pt x="95" y="185"/>
                    <a:pt x="88" y="184"/>
                  </a:cubicBezTo>
                  <a:cubicBezTo>
                    <a:pt x="89" y="184"/>
                    <a:pt x="90" y="188"/>
                    <a:pt x="89" y="189"/>
                  </a:cubicBezTo>
                  <a:cubicBezTo>
                    <a:pt x="83" y="191"/>
                    <a:pt x="80" y="178"/>
                    <a:pt x="91" y="177"/>
                  </a:cubicBezTo>
                  <a:cubicBezTo>
                    <a:pt x="111" y="176"/>
                    <a:pt x="109" y="202"/>
                    <a:pt x="96" y="210"/>
                  </a:cubicBezTo>
                  <a:cubicBezTo>
                    <a:pt x="96" y="210"/>
                    <a:pt x="96" y="210"/>
                    <a:pt x="96" y="210"/>
                  </a:cubicBezTo>
                  <a:cubicBezTo>
                    <a:pt x="96" y="211"/>
                    <a:pt x="96" y="211"/>
                    <a:pt x="96" y="211"/>
                  </a:cubicBezTo>
                  <a:cubicBezTo>
                    <a:pt x="96" y="211"/>
                    <a:pt x="96" y="211"/>
                    <a:pt x="96" y="211"/>
                  </a:cubicBezTo>
                  <a:cubicBezTo>
                    <a:pt x="85" y="217"/>
                    <a:pt x="70" y="214"/>
                    <a:pt x="61" y="201"/>
                  </a:cubicBezTo>
                  <a:cubicBezTo>
                    <a:pt x="50" y="185"/>
                    <a:pt x="55" y="166"/>
                    <a:pt x="67" y="152"/>
                  </a:cubicBezTo>
                  <a:cubicBezTo>
                    <a:pt x="83" y="134"/>
                    <a:pt x="105" y="123"/>
                    <a:pt x="136" y="120"/>
                  </a:cubicBezTo>
                  <a:cubicBezTo>
                    <a:pt x="201" y="114"/>
                    <a:pt x="233" y="160"/>
                    <a:pt x="289" y="167"/>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5" name="Freeform 13"/>
            <p:cNvSpPr>
              <a:spLocks noEditPoints="1"/>
            </p:cNvSpPr>
            <p:nvPr/>
          </p:nvSpPr>
          <p:spPr bwMode="auto">
            <a:xfrm>
              <a:off x="6011863" y="1630363"/>
              <a:ext cx="2382837" cy="1358900"/>
            </a:xfrm>
            <a:custGeom>
              <a:avLst/>
              <a:gdLst>
                <a:gd name="T0" fmla="*/ 378 w 393"/>
                <a:gd name="T1" fmla="*/ 184 h 223"/>
                <a:gd name="T2" fmla="*/ 370 w 393"/>
                <a:gd name="T3" fmla="*/ 168 h 223"/>
                <a:gd name="T4" fmla="*/ 366 w 393"/>
                <a:gd name="T5" fmla="*/ 168 h 223"/>
                <a:gd name="T6" fmla="*/ 380 w 393"/>
                <a:gd name="T7" fmla="*/ 188 h 223"/>
                <a:gd name="T8" fmla="*/ 342 w 393"/>
                <a:gd name="T9" fmla="*/ 191 h 223"/>
                <a:gd name="T10" fmla="*/ 284 w 393"/>
                <a:gd name="T11" fmla="*/ 200 h 223"/>
                <a:gd name="T12" fmla="*/ 282 w 393"/>
                <a:gd name="T13" fmla="*/ 157 h 223"/>
                <a:gd name="T14" fmla="*/ 237 w 393"/>
                <a:gd name="T15" fmla="*/ 215 h 223"/>
                <a:gd name="T16" fmla="*/ 246 w 393"/>
                <a:gd name="T17" fmla="*/ 200 h 223"/>
                <a:gd name="T18" fmla="*/ 245 w 393"/>
                <a:gd name="T19" fmla="*/ 197 h 223"/>
                <a:gd name="T20" fmla="*/ 236 w 393"/>
                <a:gd name="T21" fmla="*/ 218 h 223"/>
                <a:gd name="T22" fmla="*/ 233 w 393"/>
                <a:gd name="T23" fmla="*/ 217 h 223"/>
                <a:gd name="T24" fmla="*/ 279 w 393"/>
                <a:gd name="T25" fmla="*/ 152 h 223"/>
                <a:gd name="T26" fmla="*/ 186 w 393"/>
                <a:gd name="T27" fmla="*/ 185 h 223"/>
                <a:gd name="T28" fmla="*/ 42 w 393"/>
                <a:gd name="T29" fmla="*/ 178 h 223"/>
                <a:gd name="T30" fmla="*/ 6 w 393"/>
                <a:gd name="T31" fmla="*/ 197 h 223"/>
                <a:gd name="T32" fmla="*/ 14 w 393"/>
                <a:gd name="T33" fmla="*/ 198 h 223"/>
                <a:gd name="T34" fmla="*/ 8 w 393"/>
                <a:gd name="T35" fmla="*/ 204 h 223"/>
                <a:gd name="T36" fmla="*/ 34 w 393"/>
                <a:gd name="T37" fmla="*/ 169 h 223"/>
                <a:gd name="T38" fmla="*/ 8 w 393"/>
                <a:gd name="T39" fmla="*/ 81 h 223"/>
                <a:gd name="T40" fmla="*/ 22 w 393"/>
                <a:gd name="T41" fmla="*/ 55 h 223"/>
                <a:gd name="T42" fmla="*/ 30 w 393"/>
                <a:gd name="T43" fmla="*/ 11 h 223"/>
                <a:gd name="T44" fmla="*/ 16 w 393"/>
                <a:gd name="T45" fmla="*/ 23 h 223"/>
                <a:gd name="T46" fmla="*/ 16 w 393"/>
                <a:gd name="T47" fmla="*/ 27 h 223"/>
                <a:gd name="T48" fmla="*/ 32 w 393"/>
                <a:gd name="T49" fmla="*/ 8 h 223"/>
                <a:gd name="T50" fmla="*/ 45 w 393"/>
                <a:gd name="T51" fmla="*/ 46 h 223"/>
                <a:gd name="T52" fmla="*/ 63 w 393"/>
                <a:gd name="T53" fmla="*/ 94 h 223"/>
                <a:gd name="T54" fmla="*/ 39 w 393"/>
                <a:gd name="T55" fmla="*/ 95 h 223"/>
                <a:gd name="T56" fmla="*/ 39 w 393"/>
                <a:gd name="T57" fmla="*/ 97 h 223"/>
                <a:gd name="T58" fmla="*/ 67 w 393"/>
                <a:gd name="T59" fmla="*/ 139 h 223"/>
                <a:gd name="T60" fmla="*/ 111 w 393"/>
                <a:gd name="T61" fmla="*/ 113 h 223"/>
                <a:gd name="T62" fmla="*/ 95 w 393"/>
                <a:gd name="T63" fmla="*/ 116 h 223"/>
                <a:gd name="T64" fmla="*/ 92 w 393"/>
                <a:gd name="T65" fmla="*/ 119 h 223"/>
                <a:gd name="T66" fmla="*/ 115 w 393"/>
                <a:gd name="T67" fmla="*/ 113 h 223"/>
                <a:gd name="T68" fmla="*/ 66 w 393"/>
                <a:gd name="T69" fmla="*/ 142 h 223"/>
                <a:gd name="T70" fmla="*/ 86 w 393"/>
                <a:gd name="T71" fmla="*/ 163 h 223"/>
                <a:gd name="T72" fmla="*/ 257 w 393"/>
                <a:gd name="T73" fmla="*/ 116 h 223"/>
                <a:gd name="T74" fmla="*/ 340 w 393"/>
                <a:gd name="T75" fmla="*/ 167 h 223"/>
                <a:gd name="T76" fmla="*/ 25 w 393"/>
                <a:gd name="T77" fmla="*/ 58 h 223"/>
                <a:gd name="T78" fmla="*/ 11 w 393"/>
                <a:gd name="T79" fmla="*/ 82 h 223"/>
                <a:gd name="T80" fmla="*/ 145 w 393"/>
                <a:gd name="T81" fmla="*/ 213 h 223"/>
                <a:gd name="T82" fmla="*/ 166 w 393"/>
                <a:gd name="T83" fmla="*/ 154 h 223"/>
                <a:gd name="T84" fmla="*/ 144 w 393"/>
                <a:gd name="T85" fmla="*/ 162 h 223"/>
                <a:gd name="T86" fmla="*/ 156 w 393"/>
                <a:gd name="T87" fmla="*/ 173 h 223"/>
                <a:gd name="T88" fmla="*/ 160 w 393"/>
                <a:gd name="T89" fmla="*/ 172 h 223"/>
                <a:gd name="T90" fmla="*/ 70 w 393"/>
                <a:gd name="T91" fmla="*/ 164 h 223"/>
                <a:gd name="T92" fmla="*/ 39 w 393"/>
                <a:gd name="T93" fmla="*/ 79 h 223"/>
                <a:gd name="T94" fmla="*/ 48 w 393"/>
                <a:gd name="T95" fmla="*/ 79 h 223"/>
                <a:gd name="T96" fmla="*/ 45 w 393"/>
                <a:gd name="T97" fmla="*/ 87 h 223"/>
                <a:gd name="T98" fmla="*/ 73 w 393"/>
                <a:gd name="T99" fmla="*/ 70 h 223"/>
                <a:gd name="T100" fmla="*/ 27 w 393"/>
                <a:gd name="T101" fmla="*/ 56 h 223"/>
                <a:gd name="T102" fmla="*/ 85 w 393"/>
                <a:gd name="T103" fmla="*/ 166 h 223"/>
                <a:gd name="T104" fmla="*/ 143 w 393"/>
                <a:gd name="T105" fmla="*/ 182 h 223"/>
                <a:gd name="T106" fmla="*/ 143 w 393"/>
                <a:gd name="T107" fmla="*/ 158 h 223"/>
                <a:gd name="T108" fmla="*/ 187 w 393"/>
                <a:gd name="T109" fmla="*/ 174 h 223"/>
                <a:gd name="T110" fmla="*/ 307 w 393"/>
                <a:gd name="T111" fmla="*/ 194 h 223"/>
                <a:gd name="T112" fmla="*/ 304 w 393"/>
                <a:gd name="T113" fmla="*/ 189 h 223"/>
                <a:gd name="T114" fmla="*/ 297 w 393"/>
                <a:gd name="T115" fmla="*/ 210 h 223"/>
                <a:gd name="T116" fmla="*/ 297 w 393"/>
                <a:gd name="T117" fmla="*/ 211 h 223"/>
                <a:gd name="T118" fmla="*/ 332 w 393"/>
                <a:gd name="T119" fmla="*/ 201 h 223"/>
                <a:gd name="T120" fmla="*/ 257 w 393"/>
                <a:gd name="T121" fmla="*/ 1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 h="223">
                  <a:moveTo>
                    <a:pt x="340" y="167"/>
                  </a:moveTo>
                  <a:cubicBezTo>
                    <a:pt x="347" y="180"/>
                    <a:pt x="362" y="194"/>
                    <a:pt x="378" y="184"/>
                  </a:cubicBezTo>
                  <a:cubicBezTo>
                    <a:pt x="384" y="180"/>
                    <a:pt x="387" y="173"/>
                    <a:pt x="384" y="166"/>
                  </a:cubicBezTo>
                  <a:cubicBezTo>
                    <a:pt x="378" y="155"/>
                    <a:pt x="366" y="163"/>
                    <a:pt x="370" y="168"/>
                  </a:cubicBezTo>
                  <a:cubicBezTo>
                    <a:pt x="372" y="169"/>
                    <a:pt x="375" y="166"/>
                    <a:pt x="375" y="165"/>
                  </a:cubicBezTo>
                  <a:cubicBezTo>
                    <a:pt x="376" y="172"/>
                    <a:pt x="368" y="174"/>
                    <a:pt x="366" y="168"/>
                  </a:cubicBezTo>
                  <a:cubicBezTo>
                    <a:pt x="363" y="160"/>
                    <a:pt x="373" y="154"/>
                    <a:pt x="380" y="158"/>
                  </a:cubicBezTo>
                  <a:cubicBezTo>
                    <a:pt x="393" y="164"/>
                    <a:pt x="390" y="181"/>
                    <a:pt x="380" y="188"/>
                  </a:cubicBezTo>
                  <a:cubicBezTo>
                    <a:pt x="366" y="196"/>
                    <a:pt x="352" y="191"/>
                    <a:pt x="343" y="180"/>
                  </a:cubicBezTo>
                  <a:cubicBezTo>
                    <a:pt x="343" y="183"/>
                    <a:pt x="343" y="187"/>
                    <a:pt x="342" y="191"/>
                  </a:cubicBezTo>
                  <a:cubicBezTo>
                    <a:pt x="338" y="204"/>
                    <a:pt x="328" y="213"/>
                    <a:pt x="318" y="216"/>
                  </a:cubicBezTo>
                  <a:cubicBezTo>
                    <a:pt x="304" y="220"/>
                    <a:pt x="288" y="214"/>
                    <a:pt x="284" y="200"/>
                  </a:cubicBezTo>
                  <a:cubicBezTo>
                    <a:pt x="280" y="188"/>
                    <a:pt x="285" y="172"/>
                    <a:pt x="303" y="173"/>
                  </a:cubicBezTo>
                  <a:cubicBezTo>
                    <a:pt x="298" y="166"/>
                    <a:pt x="290" y="160"/>
                    <a:pt x="282" y="157"/>
                  </a:cubicBezTo>
                  <a:cubicBezTo>
                    <a:pt x="264" y="152"/>
                    <a:pt x="243" y="159"/>
                    <a:pt x="232" y="173"/>
                  </a:cubicBezTo>
                  <a:cubicBezTo>
                    <a:pt x="222" y="186"/>
                    <a:pt x="220" y="207"/>
                    <a:pt x="237" y="215"/>
                  </a:cubicBezTo>
                  <a:cubicBezTo>
                    <a:pt x="244" y="217"/>
                    <a:pt x="251" y="215"/>
                    <a:pt x="254" y="210"/>
                  </a:cubicBezTo>
                  <a:cubicBezTo>
                    <a:pt x="260" y="199"/>
                    <a:pt x="247" y="194"/>
                    <a:pt x="246" y="200"/>
                  </a:cubicBezTo>
                  <a:cubicBezTo>
                    <a:pt x="246" y="202"/>
                    <a:pt x="250" y="203"/>
                    <a:pt x="251" y="202"/>
                  </a:cubicBezTo>
                  <a:cubicBezTo>
                    <a:pt x="246" y="207"/>
                    <a:pt x="241" y="201"/>
                    <a:pt x="245" y="197"/>
                  </a:cubicBezTo>
                  <a:cubicBezTo>
                    <a:pt x="250" y="191"/>
                    <a:pt x="258" y="197"/>
                    <a:pt x="259" y="203"/>
                  </a:cubicBezTo>
                  <a:cubicBezTo>
                    <a:pt x="261" y="216"/>
                    <a:pt x="246" y="223"/>
                    <a:pt x="236" y="218"/>
                  </a:cubicBezTo>
                  <a:cubicBezTo>
                    <a:pt x="235" y="218"/>
                    <a:pt x="234" y="217"/>
                    <a:pt x="234" y="217"/>
                  </a:cubicBezTo>
                  <a:cubicBezTo>
                    <a:pt x="233" y="217"/>
                    <a:pt x="233" y="217"/>
                    <a:pt x="233" y="217"/>
                  </a:cubicBezTo>
                  <a:cubicBezTo>
                    <a:pt x="217" y="206"/>
                    <a:pt x="218" y="185"/>
                    <a:pt x="228" y="172"/>
                  </a:cubicBezTo>
                  <a:cubicBezTo>
                    <a:pt x="239" y="157"/>
                    <a:pt x="260" y="148"/>
                    <a:pt x="279" y="152"/>
                  </a:cubicBezTo>
                  <a:cubicBezTo>
                    <a:pt x="277" y="152"/>
                    <a:pt x="275" y="151"/>
                    <a:pt x="273" y="150"/>
                  </a:cubicBezTo>
                  <a:cubicBezTo>
                    <a:pt x="218" y="132"/>
                    <a:pt x="194" y="163"/>
                    <a:pt x="186" y="185"/>
                  </a:cubicBezTo>
                  <a:cubicBezTo>
                    <a:pt x="182" y="205"/>
                    <a:pt x="165" y="216"/>
                    <a:pt x="145" y="217"/>
                  </a:cubicBezTo>
                  <a:cubicBezTo>
                    <a:pt x="108" y="219"/>
                    <a:pt x="69" y="204"/>
                    <a:pt x="42" y="178"/>
                  </a:cubicBezTo>
                  <a:cubicBezTo>
                    <a:pt x="48" y="194"/>
                    <a:pt x="44" y="214"/>
                    <a:pt x="23" y="217"/>
                  </a:cubicBezTo>
                  <a:cubicBezTo>
                    <a:pt x="13" y="219"/>
                    <a:pt x="0" y="208"/>
                    <a:pt x="6" y="197"/>
                  </a:cubicBezTo>
                  <a:cubicBezTo>
                    <a:pt x="8" y="192"/>
                    <a:pt x="17" y="189"/>
                    <a:pt x="21" y="195"/>
                  </a:cubicBezTo>
                  <a:cubicBezTo>
                    <a:pt x="23" y="200"/>
                    <a:pt x="17" y="204"/>
                    <a:pt x="14" y="198"/>
                  </a:cubicBezTo>
                  <a:cubicBezTo>
                    <a:pt x="14" y="199"/>
                    <a:pt x="18" y="200"/>
                    <a:pt x="19" y="198"/>
                  </a:cubicBezTo>
                  <a:cubicBezTo>
                    <a:pt x="19" y="192"/>
                    <a:pt x="6" y="193"/>
                    <a:pt x="8" y="204"/>
                  </a:cubicBezTo>
                  <a:cubicBezTo>
                    <a:pt x="10" y="211"/>
                    <a:pt x="16" y="214"/>
                    <a:pt x="23" y="214"/>
                  </a:cubicBezTo>
                  <a:cubicBezTo>
                    <a:pt x="45" y="210"/>
                    <a:pt x="44" y="184"/>
                    <a:pt x="34" y="169"/>
                  </a:cubicBezTo>
                  <a:cubicBezTo>
                    <a:pt x="33" y="168"/>
                    <a:pt x="32" y="167"/>
                    <a:pt x="31" y="166"/>
                  </a:cubicBezTo>
                  <a:cubicBezTo>
                    <a:pt x="11" y="142"/>
                    <a:pt x="1" y="109"/>
                    <a:pt x="8" y="81"/>
                  </a:cubicBezTo>
                  <a:cubicBezTo>
                    <a:pt x="10" y="71"/>
                    <a:pt x="15" y="62"/>
                    <a:pt x="22" y="55"/>
                  </a:cubicBezTo>
                  <a:cubicBezTo>
                    <a:pt x="22" y="55"/>
                    <a:pt x="22" y="55"/>
                    <a:pt x="22" y="55"/>
                  </a:cubicBezTo>
                  <a:cubicBezTo>
                    <a:pt x="26" y="51"/>
                    <a:pt x="29" y="48"/>
                    <a:pt x="32" y="43"/>
                  </a:cubicBezTo>
                  <a:cubicBezTo>
                    <a:pt x="39" y="33"/>
                    <a:pt x="38" y="21"/>
                    <a:pt x="30" y="11"/>
                  </a:cubicBezTo>
                  <a:cubicBezTo>
                    <a:pt x="24" y="7"/>
                    <a:pt x="17" y="6"/>
                    <a:pt x="11" y="10"/>
                  </a:cubicBezTo>
                  <a:cubicBezTo>
                    <a:pt x="2" y="19"/>
                    <a:pt x="13" y="29"/>
                    <a:pt x="16" y="23"/>
                  </a:cubicBezTo>
                  <a:cubicBezTo>
                    <a:pt x="17" y="21"/>
                    <a:pt x="13" y="19"/>
                    <a:pt x="12" y="20"/>
                  </a:cubicBezTo>
                  <a:cubicBezTo>
                    <a:pt x="18" y="16"/>
                    <a:pt x="21" y="24"/>
                    <a:pt x="16" y="27"/>
                  </a:cubicBezTo>
                  <a:cubicBezTo>
                    <a:pt x="9" y="30"/>
                    <a:pt x="3" y="22"/>
                    <a:pt x="4" y="16"/>
                  </a:cubicBezTo>
                  <a:cubicBezTo>
                    <a:pt x="6" y="1"/>
                    <a:pt x="24" y="0"/>
                    <a:pt x="32" y="8"/>
                  </a:cubicBezTo>
                  <a:cubicBezTo>
                    <a:pt x="44" y="21"/>
                    <a:pt x="42" y="36"/>
                    <a:pt x="34" y="48"/>
                  </a:cubicBezTo>
                  <a:cubicBezTo>
                    <a:pt x="37" y="47"/>
                    <a:pt x="41" y="46"/>
                    <a:pt x="45" y="46"/>
                  </a:cubicBezTo>
                  <a:cubicBezTo>
                    <a:pt x="63" y="45"/>
                    <a:pt x="76" y="56"/>
                    <a:pt x="77" y="71"/>
                  </a:cubicBezTo>
                  <a:cubicBezTo>
                    <a:pt x="77" y="82"/>
                    <a:pt x="72" y="89"/>
                    <a:pt x="63" y="94"/>
                  </a:cubicBezTo>
                  <a:cubicBezTo>
                    <a:pt x="53" y="99"/>
                    <a:pt x="45" y="94"/>
                    <a:pt x="41" y="88"/>
                  </a:cubicBezTo>
                  <a:cubicBezTo>
                    <a:pt x="40" y="90"/>
                    <a:pt x="39" y="92"/>
                    <a:pt x="39" y="95"/>
                  </a:cubicBezTo>
                  <a:cubicBezTo>
                    <a:pt x="39" y="95"/>
                    <a:pt x="39" y="95"/>
                    <a:pt x="39" y="95"/>
                  </a:cubicBezTo>
                  <a:cubicBezTo>
                    <a:pt x="39" y="97"/>
                    <a:pt x="39" y="97"/>
                    <a:pt x="39" y="97"/>
                  </a:cubicBezTo>
                  <a:cubicBezTo>
                    <a:pt x="39" y="97"/>
                    <a:pt x="39" y="97"/>
                    <a:pt x="39" y="97"/>
                  </a:cubicBezTo>
                  <a:cubicBezTo>
                    <a:pt x="37" y="117"/>
                    <a:pt x="51" y="132"/>
                    <a:pt x="67" y="139"/>
                  </a:cubicBezTo>
                  <a:cubicBezTo>
                    <a:pt x="78" y="143"/>
                    <a:pt x="89" y="143"/>
                    <a:pt x="100" y="137"/>
                  </a:cubicBezTo>
                  <a:cubicBezTo>
                    <a:pt x="109" y="132"/>
                    <a:pt x="113" y="124"/>
                    <a:pt x="111" y="113"/>
                  </a:cubicBezTo>
                  <a:cubicBezTo>
                    <a:pt x="109" y="107"/>
                    <a:pt x="103" y="102"/>
                    <a:pt x="97" y="103"/>
                  </a:cubicBezTo>
                  <a:cubicBezTo>
                    <a:pt x="86" y="105"/>
                    <a:pt x="89" y="118"/>
                    <a:pt x="95" y="116"/>
                  </a:cubicBezTo>
                  <a:cubicBezTo>
                    <a:pt x="96" y="115"/>
                    <a:pt x="94" y="110"/>
                    <a:pt x="93" y="111"/>
                  </a:cubicBezTo>
                  <a:cubicBezTo>
                    <a:pt x="100" y="111"/>
                    <a:pt x="98" y="119"/>
                    <a:pt x="92" y="119"/>
                  </a:cubicBezTo>
                  <a:cubicBezTo>
                    <a:pt x="85" y="117"/>
                    <a:pt x="85" y="108"/>
                    <a:pt x="89" y="104"/>
                  </a:cubicBezTo>
                  <a:cubicBezTo>
                    <a:pt x="98" y="94"/>
                    <a:pt x="112" y="102"/>
                    <a:pt x="115" y="113"/>
                  </a:cubicBezTo>
                  <a:cubicBezTo>
                    <a:pt x="117" y="124"/>
                    <a:pt x="113" y="134"/>
                    <a:pt x="102" y="140"/>
                  </a:cubicBezTo>
                  <a:cubicBezTo>
                    <a:pt x="91" y="147"/>
                    <a:pt x="78" y="147"/>
                    <a:pt x="66" y="142"/>
                  </a:cubicBezTo>
                  <a:cubicBezTo>
                    <a:pt x="55" y="138"/>
                    <a:pt x="44" y="130"/>
                    <a:pt x="39" y="118"/>
                  </a:cubicBezTo>
                  <a:cubicBezTo>
                    <a:pt x="44" y="142"/>
                    <a:pt x="62" y="159"/>
                    <a:pt x="86" y="163"/>
                  </a:cubicBezTo>
                  <a:cubicBezTo>
                    <a:pt x="92" y="164"/>
                    <a:pt x="98" y="164"/>
                    <a:pt x="104" y="163"/>
                  </a:cubicBezTo>
                  <a:cubicBezTo>
                    <a:pt x="160" y="156"/>
                    <a:pt x="187" y="111"/>
                    <a:pt x="257" y="116"/>
                  </a:cubicBezTo>
                  <a:cubicBezTo>
                    <a:pt x="286" y="118"/>
                    <a:pt x="313" y="130"/>
                    <a:pt x="329" y="150"/>
                  </a:cubicBezTo>
                  <a:cubicBezTo>
                    <a:pt x="334" y="155"/>
                    <a:pt x="338" y="161"/>
                    <a:pt x="340" y="167"/>
                  </a:cubicBezTo>
                  <a:close/>
                  <a:moveTo>
                    <a:pt x="27" y="56"/>
                  </a:moveTo>
                  <a:cubicBezTo>
                    <a:pt x="26" y="56"/>
                    <a:pt x="25" y="57"/>
                    <a:pt x="25" y="58"/>
                  </a:cubicBezTo>
                  <a:cubicBezTo>
                    <a:pt x="25" y="58"/>
                    <a:pt x="25" y="58"/>
                    <a:pt x="25" y="58"/>
                  </a:cubicBezTo>
                  <a:cubicBezTo>
                    <a:pt x="18" y="64"/>
                    <a:pt x="14" y="73"/>
                    <a:pt x="11" y="82"/>
                  </a:cubicBezTo>
                  <a:cubicBezTo>
                    <a:pt x="6" y="109"/>
                    <a:pt x="15" y="140"/>
                    <a:pt x="34" y="164"/>
                  </a:cubicBezTo>
                  <a:cubicBezTo>
                    <a:pt x="60" y="195"/>
                    <a:pt x="104" y="215"/>
                    <a:pt x="145" y="213"/>
                  </a:cubicBezTo>
                  <a:cubicBezTo>
                    <a:pt x="163" y="212"/>
                    <a:pt x="179" y="203"/>
                    <a:pt x="183" y="185"/>
                  </a:cubicBezTo>
                  <a:cubicBezTo>
                    <a:pt x="185" y="170"/>
                    <a:pt x="178" y="157"/>
                    <a:pt x="166" y="154"/>
                  </a:cubicBezTo>
                  <a:cubicBezTo>
                    <a:pt x="166" y="154"/>
                    <a:pt x="166" y="154"/>
                    <a:pt x="166" y="154"/>
                  </a:cubicBezTo>
                  <a:cubicBezTo>
                    <a:pt x="158" y="152"/>
                    <a:pt x="149" y="155"/>
                    <a:pt x="144" y="162"/>
                  </a:cubicBezTo>
                  <a:cubicBezTo>
                    <a:pt x="141" y="168"/>
                    <a:pt x="141" y="175"/>
                    <a:pt x="146" y="179"/>
                  </a:cubicBezTo>
                  <a:cubicBezTo>
                    <a:pt x="154" y="186"/>
                    <a:pt x="161" y="176"/>
                    <a:pt x="156" y="173"/>
                  </a:cubicBezTo>
                  <a:cubicBezTo>
                    <a:pt x="154" y="173"/>
                    <a:pt x="153" y="177"/>
                    <a:pt x="153" y="177"/>
                  </a:cubicBezTo>
                  <a:cubicBezTo>
                    <a:pt x="150" y="172"/>
                    <a:pt x="157" y="168"/>
                    <a:pt x="160" y="172"/>
                  </a:cubicBezTo>
                  <a:cubicBezTo>
                    <a:pt x="164" y="182"/>
                    <a:pt x="154" y="186"/>
                    <a:pt x="148" y="186"/>
                  </a:cubicBezTo>
                  <a:cubicBezTo>
                    <a:pt x="121" y="186"/>
                    <a:pt x="93" y="177"/>
                    <a:pt x="70" y="164"/>
                  </a:cubicBezTo>
                  <a:cubicBezTo>
                    <a:pt x="51" y="153"/>
                    <a:pt x="35" y="135"/>
                    <a:pt x="34" y="110"/>
                  </a:cubicBezTo>
                  <a:cubicBezTo>
                    <a:pt x="34" y="103"/>
                    <a:pt x="34" y="92"/>
                    <a:pt x="39" y="79"/>
                  </a:cubicBezTo>
                  <a:cubicBezTo>
                    <a:pt x="41" y="74"/>
                    <a:pt x="49" y="69"/>
                    <a:pt x="54" y="74"/>
                  </a:cubicBezTo>
                  <a:cubicBezTo>
                    <a:pt x="58" y="78"/>
                    <a:pt x="52" y="84"/>
                    <a:pt x="48" y="79"/>
                  </a:cubicBezTo>
                  <a:cubicBezTo>
                    <a:pt x="48" y="80"/>
                    <a:pt x="53" y="79"/>
                    <a:pt x="52" y="77"/>
                  </a:cubicBezTo>
                  <a:cubicBezTo>
                    <a:pt x="51" y="72"/>
                    <a:pt x="39" y="77"/>
                    <a:pt x="45" y="87"/>
                  </a:cubicBezTo>
                  <a:cubicBezTo>
                    <a:pt x="48" y="92"/>
                    <a:pt x="55" y="93"/>
                    <a:pt x="61" y="91"/>
                  </a:cubicBezTo>
                  <a:cubicBezTo>
                    <a:pt x="69" y="87"/>
                    <a:pt x="74" y="79"/>
                    <a:pt x="73" y="70"/>
                  </a:cubicBezTo>
                  <a:cubicBezTo>
                    <a:pt x="71" y="58"/>
                    <a:pt x="60" y="49"/>
                    <a:pt x="45" y="49"/>
                  </a:cubicBezTo>
                  <a:cubicBezTo>
                    <a:pt x="38" y="50"/>
                    <a:pt x="32" y="52"/>
                    <a:pt x="27" y="56"/>
                  </a:cubicBezTo>
                  <a:close/>
                  <a:moveTo>
                    <a:pt x="104" y="167"/>
                  </a:moveTo>
                  <a:cubicBezTo>
                    <a:pt x="98" y="167"/>
                    <a:pt x="92" y="167"/>
                    <a:pt x="85" y="166"/>
                  </a:cubicBezTo>
                  <a:cubicBezTo>
                    <a:pt x="81" y="165"/>
                    <a:pt x="80" y="165"/>
                    <a:pt x="77" y="164"/>
                  </a:cubicBezTo>
                  <a:cubicBezTo>
                    <a:pt x="97" y="175"/>
                    <a:pt x="121" y="181"/>
                    <a:pt x="143" y="182"/>
                  </a:cubicBezTo>
                  <a:cubicBezTo>
                    <a:pt x="137" y="176"/>
                    <a:pt x="137" y="165"/>
                    <a:pt x="143" y="158"/>
                  </a:cubicBezTo>
                  <a:cubicBezTo>
                    <a:pt x="143" y="158"/>
                    <a:pt x="143" y="158"/>
                    <a:pt x="143" y="158"/>
                  </a:cubicBezTo>
                  <a:cubicBezTo>
                    <a:pt x="143" y="158"/>
                    <a:pt x="143" y="158"/>
                    <a:pt x="143" y="158"/>
                  </a:cubicBezTo>
                  <a:cubicBezTo>
                    <a:pt x="157" y="141"/>
                    <a:pt x="184" y="152"/>
                    <a:pt x="187" y="174"/>
                  </a:cubicBezTo>
                  <a:cubicBezTo>
                    <a:pt x="197" y="153"/>
                    <a:pt x="224" y="129"/>
                    <a:pt x="273" y="146"/>
                  </a:cubicBezTo>
                  <a:cubicBezTo>
                    <a:pt x="304" y="157"/>
                    <a:pt x="325" y="189"/>
                    <a:pt x="307" y="194"/>
                  </a:cubicBezTo>
                  <a:cubicBezTo>
                    <a:pt x="300" y="194"/>
                    <a:pt x="298" y="185"/>
                    <a:pt x="305" y="184"/>
                  </a:cubicBezTo>
                  <a:cubicBezTo>
                    <a:pt x="304" y="184"/>
                    <a:pt x="303" y="188"/>
                    <a:pt x="304" y="189"/>
                  </a:cubicBezTo>
                  <a:cubicBezTo>
                    <a:pt x="310" y="191"/>
                    <a:pt x="313" y="178"/>
                    <a:pt x="302" y="177"/>
                  </a:cubicBezTo>
                  <a:cubicBezTo>
                    <a:pt x="282" y="176"/>
                    <a:pt x="284" y="202"/>
                    <a:pt x="297" y="210"/>
                  </a:cubicBezTo>
                  <a:cubicBezTo>
                    <a:pt x="297" y="210"/>
                    <a:pt x="297" y="210"/>
                    <a:pt x="297" y="210"/>
                  </a:cubicBezTo>
                  <a:cubicBezTo>
                    <a:pt x="297" y="211"/>
                    <a:pt x="297" y="211"/>
                    <a:pt x="297" y="211"/>
                  </a:cubicBezTo>
                  <a:cubicBezTo>
                    <a:pt x="297" y="211"/>
                    <a:pt x="297" y="211"/>
                    <a:pt x="297" y="211"/>
                  </a:cubicBezTo>
                  <a:cubicBezTo>
                    <a:pt x="308" y="217"/>
                    <a:pt x="323" y="214"/>
                    <a:pt x="332" y="201"/>
                  </a:cubicBezTo>
                  <a:cubicBezTo>
                    <a:pt x="343" y="185"/>
                    <a:pt x="338" y="166"/>
                    <a:pt x="326" y="152"/>
                  </a:cubicBezTo>
                  <a:cubicBezTo>
                    <a:pt x="310" y="134"/>
                    <a:pt x="288" y="123"/>
                    <a:pt x="257" y="120"/>
                  </a:cubicBezTo>
                  <a:cubicBezTo>
                    <a:pt x="192" y="114"/>
                    <a:pt x="160" y="160"/>
                    <a:pt x="104" y="167"/>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grpSp>
        <p:nvGrpSpPr>
          <p:cNvPr id="6" name="组合 5"/>
          <p:cNvGrpSpPr/>
          <p:nvPr/>
        </p:nvGrpSpPr>
        <p:grpSpPr>
          <a:xfrm>
            <a:off x="769017" y="2588187"/>
            <a:ext cx="7478712" cy="717551"/>
            <a:chOff x="2303463" y="3700463"/>
            <a:chExt cx="7478712" cy="717550"/>
          </a:xfrm>
          <a:effectLst>
            <a:outerShdw blurRad="50800" dist="38100" dir="5400000" algn="t" rotWithShape="0">
              <a:prstClr val="black">
                <a:alpha val="40000"/>
              </a:prstClr>
            </a:outerShdw>
          </a:effectLst>
        </p:grpSpPr>
        <p:sp>
          <p:nvSpPr>
            <p:cNvPr id="7" name="Freeform 14"/>
            <p:cNvSpPr>
              <a:spLocks noEditPoints="1"/>
            </p:cNvSpPr>
            <p:nvPr/>
          </p:nvSpPr>
          <p:spPr bwMode="auto">
            <a:xfrm>
              <a:off x="4800600" y="3700463"/>
              <a:ext cx="1260475" cy="717550"/>
            </a:xfrm>
            <a:custGeom>
              <a:avLst/>
              <a:gdLst>
                <a:gd name="T0" fmla="*/ 7 w 208"/>
                <a:gd name="T1" fmla="*/ 21 h 118"/>
                <a:gd name="T2" fmla="*/ 12 w 208"/>
                <a:gd name="T3" fmla="*/ 29 h 118"/>
                <a:gd name="T4" fmla="*/ 14 w 208"/>
                <a:gd name="T5" fmla="*/ 29 h 118"/>
                <a:gd name="T6" fmla="*/ 6 w 208"/>
                <a:gd name="T7" fmla="*/ 19 h 118"/>
                <a:gd name="T8" fmla="*/ 27 w 208"/>
                <a:gd name="T9" fmla="*/ 17 h 118"/>
                <a:gd name="T10" fmla="*/ 57 w 208"/>
                <a:gd name="T11" fmla="*/ 12 h 118"/>
                <a:gd name="T12" fmla="*/ 59 w 208"/>
                <a:gd name="T13" fmla="*/ 35 h 118"/>
                <a:gd name="T14" fmla="*/ 82 w 208"/>
                <a:gd name="T15" fmla="*/ 4 h 118"/>
                <a:gd name="T16" fmla="*/ 77 w 208"/>
                <a:gd name="T17" fmla="*/ 12 h 118"/>
                <a:gd name="T18" fmla="*/ 78 w 208"/>
                <a:gd name="T19" fmla="*/ 14 h 118"/>
                <a:gd name="T20" fmla="*/ 83 w 208"/>
                <a:gd name="T21" fmla="*/ 2 h 118"/>
                <a:gd name="T22" fmla="*/ 84 w 208"/>
                <a:gd name="T23" fmla="*/ 3 h 118"/>
                <a:gd name="T24" fmla="*/ 60 w 208"/>
                <a:gd name="T25" fmla="*/ 37 h 118"/>
                <a:gd name="T26" fmla="*/ 109 w 208"/>
                <a:gd name="T27" fmla="*/ 20 h 118"/>
                <a:gd name="T28" fmla="*/ 185 w 208"/>
                <a:gd name="T29" fmla="*/ 24 h 118"/>
                <a:gd name="T30" fmla="*/ 205 w 208"/>
                <a:gd name="T31" fmla="*/ 14 h 118"/>
                <a:gd name="T32" fmla="*/ 200 w 208"/>
                <a:gd name="T33" fmla="*/ 13 h 118"/>
                <a:gd name="T34" fmla="*/ 203 w 208"/>
                <a:gd name="T35" fmla="*/ 10 h 118"/>
                <a:gd name="T36" fmla="*/ 190 w 208"/>
                <a:gd name="T37" fmla="*/ 29 h 118"/>
                <a:gd name="T38" fmla="*/ 204 w 208"/>
                <a:gd name="T39" fmla="*/ 75 h 118"/>
                <a:gd name="T40" fmla="*/ 196 w 208"/>
                <a:gd name="T41" fmla="*/ 89 h 118"/>
                <a:gd name="T42" fmla="*/ 192 w 208"/>
                <a:gd name="T43" fmla="*/ 112 h 118"/>
                <a:gd name="T44" fmla="*/ 199 w 208"/>
                <a:gd name="T45" fmla="*/ 106 h 118"/>
                <a:gd name="T46" fmla="*/ 199 w 208"/>
                <a:gd name="T47" fmla="*/ 104 h 118"/>
                <a:gd name="T48" fmla="*/ 190 w 208"/>
                <a:gd name="T49" fmla="*/ 114 h 118"/>
                <a:gd name="T50" fmla="*/ 184 w 208"/>
                <a:gd name="T51" fmla="*/ 94 h 118"/>
                <a:gd name="T52" fmla="*/ 174 w 208"/>
                <a:gd name="T53" fmla="*/ 68 h 118"/>
                <a:gd name="T54" fmla="*/ 187 w 208"/>
                <a:gd name="T55" fmla="*/ 68 h 118"/>
                <a:gd name="T56" fmla="*/ 187 w 208"/>
                <a:gd name="T57" fmla="*/ 67 h 118"/>
                <a:gd name="T58" fmla="*/ 172 w 208"/>
                <a:gd name="T59" fmla="*/ 45 h 118"/>
                <a:gd name="T60" fmla="*/ 149 w 208"/>
                <a:gd name="T61" fmla="*/ 58 h 118"/>
                <a:gd name="T62" fmla="*/ 158 w 208"/>
                <a:gd name="T63" fmla="*/ 57 h 118"/>
                <a:gd name="T64" fmla="*/ 159 w 208"/>
                <a:gd name="T65" fmla="*/ 55 h 118"/>
                <a:gd name="T66" fmla="*/ 147 w 208"/>
                <a:gd name="T67" fmla="*/ 58 h 118"/>
                <a:gd name="T68" fmla="*/ 173 w 208"/>
                <a:gd name="T69" fmla="*/ 43 h 118"/>
                <a:gd name="T70" fmla="*/ 162 w 208"/>
                <a:gd name="T71" fmla="*/ 32 h 118"/>
                <a:gd name="T72" fmla="*/ 72 w 208"/>
                <a:gd name="T73" fmla="*/ 57 h 118"/>
                <a:gd name="T74" fmla="*/ 28 w 208"/>
                <a:gd name="T75" fmla="*/ 30 h 118"/>
                <a:gd name="T76" fmla="*/ 195 w 208"/>
                <a:gd name="T77" fmla="*/ 88 h 118"/>
                <a:gd name="T78" fmla="*/ 202 w 208"/>
                <a:gd name="T79" fmla="*/ 74 h 118"/>
                <a:gd name="T80" fmla="*/ 131 w 208"/>
                <a:gd name="T81" fmla="*/ 5 h 118"/>
                <a:gd name="T82" fmla="*/ 120 w 208"/>
                <a:gd name="T83" fmla="*/ 36 h 118"/>
                <a:gd name="T84" fmla="*/ 131 w 208"/>
                <a:gd name="T85" fmla="*/ 32 h 118"/>
                <a:gd name="T86" fmla="*/ 125 w 208"/>
                <a:gd name="T87" fmla="*/ 26 h 118"/>
                <a:gd name="T88" fmla="*/ 123 w 208"/>
                <a:gd name="T89" fmla="*/ 27 h 118"/>
                <a:gd name="T90" fmla="*/ 170 w 208"/>
                <a:gd name="T91" fmla="*/ 31 h 118"/>
                <a:gd name="T92" fmla="*/ 187 w 208"/>
                <a:gd name="T93" fmla="*/ 76 h 118"/>
                <a:gd name="T94" fmla="*/ 182 w 208"/>
                <a:gd name="T95" fmla="*/ 76 h 118"/>
                <a:gd name="T96" fmla="*/ 184 w 208"/>
                <a:gd name="T97" fmla="*/ 72 h 118"/>
                <a:gd name="T98" fmla="*/ 169 w 208"/>
                <a:gd name="T99" fmla="*/ 81 h 118"/>
                <a:gd name="T100" fmla="*/ 193 w 208"/>
                <a:gd name="T101" fmla="*/ 89 h 118"/>
                <a:gd name="T102" fmla="*/ 162 w 208"/>
                <a:gd name="T103" fmla="*/ 30 h 118"/>
                <a:gd name="T104" fmla="*/ 132 w 208"/>
                <a:gd name="T105" fmla="*/ 22 h 118"/>
                <a:gd name="T106" fmla="*/ 132 w 208"/>
                <a:gd name="T107" fmla="*/ 34 h 118"/>
                <a:gd name="T108" fmla="*/ 109 w 208"/>
                <a:gd name="T109" fmla="*/ 26 h 118"/>
                <a:gd name="T110" fmla="*/ 45 w 208"/>
                <a:gd name="T111" fmla="*/ 15 h 118"/>
                <a:gd name="T112" fmla="*/ 47 w 208"/>
                <a:gd name="T113" fmla="*/ 18 h 118"/>
                <a:gd name="T114" fmla="*/ 51 w 208"/>
                <a:gd name="T115" fmla="*/ 7 h 118"/>
                <a:gd name="T116" fmla="*/ 50 w 208"/>
                <a:gd name="T117" fmla="*/ 7 h 118"/>
                <a:gd name="T118" fmla="*/ 32 w 208"/>
                <a:gd name="T119" fmla="*/ 12 h 118"/>
                <a:gd name="T120" fmla="*/ 71 w 208"/>
                <a:gd name="T121"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8" h="118">
                  <a:moveTo>
                    <a:pt x="28" y="30"/>
                  </a:moveTo>
                  <a:cubicBezTo>
                    <a:pt x="24" y="23"/>
                    <a:pt x="16" y="15"/>
                    <a:pt x="7" y="21"/>
                  </a:cubicBezTo>
                  <a:cubicBezTo>
                    <a:pt x="4" y="23"/>
                    <a:pt x="3" y="27"/>
                    <a:pt x="5" y="30"/>
                  </a:cubicBezTo>
                  <a:cubicBezTo>
                    <a:pt x="8" y="36"/>
                    <a:pt x="14" y="32"/>
                    <a:pt x="12" y="29"/>
                  </a:cubicBezTo>
                  <a:cubicBezTo>
                    <a:pt x="11" y="28"/>
                    <a:pt x="9" y="30"/>
                    <a:pt x="9" y="31"/>
                  </a:cubicBezTo>
                  <a:cubicBezTo>
                    <a:pt x="8" y="27"/>
                    <a:pt x="13" y="26"/>
                    <a:pt x="14" y="29"/>
                  </a:cubicBezTo>
                  <a:cubicBezTo>
                    <a:pt x="16" y="33"/>
                    <a:pt x="10" y="36"/>
                    <a:pt x="6" y="35"/>
                  </a:cubicBezTo>
                  <a:cubicBezTo>
                    <a:pt x="0" y="31"/>
                    <a:pt x="1" y="22"/>
                    <a:pt x="6" y="19"/>
                  </a:cubicBezTo>
                  <a:cubicBezTo>
                    <a:pt x="14" y="14"/>
                    <a:pt x="21" y="17"/>
                    <a:pt x="26" y="23"/>
                  </a:cubicBezTo>
                  <a:cubicBezTo>
                    <a:pt x="26" y="21"/>
                    <a:pt x="26" y="19"/>
                    <a:pt x="27" y="17"/>
                  </a:cubicBezTo>
                  <a:cubicBezTo>
                    <a:pt x="29" y="10"/>
                    <a:pt x="34" y="5"/>
                    <a:pt x="40" y="4"/>
                  </a:cubicBezTo>
                  <a:cubicBezTo>
                    <a:pt x="47" y="2"/>
                    <a:pt x="55" y="5"/>
                    <a:pt x="57" y="12"/>
                  </a:cubicBezTo>
                  <a:cubicBezTo>
                    <a:pt x="60" y="19"/>
                    <a:pt x="57" y="27"/>
                    <a:pt x="47" y="26"/>
                  </a:cubicBezTo>
                  <a:cubicBezTo>
                    <a:pt x="50" y="30"/>
                    <a:pt x="54" y="33"/>
                    <a:pt x="59" y="35"/>
                  </a:cubicBezTo>
                  <a:cubicBezTo>
                    <a:pt x="68" y="38"/>
                    <a:pt x="79" y="34"/>
                    <a:pt x="85" y="26"/>
                  </a:cubicBezTo>
                  <a:cubicBezTo>
                    <a:pt x="90" y="20"/>
                    <a:pt x="91" y="9"/>
                    <a:pt x="82" y="4"/>
                  </a:cubicBezTo>
                  <a:cubicBezTo>
                    <a:pt x="79" y="3"/>
                    <a:pt x="75" y="4"/>
                    <a:pt x="73" y="7"/>
                  </a:cubicBezTo>
                  <a:cubicBezTo>
                    <a:pt x="70" y="13"/>
                    <a:pt x="77" y="15"/>
                    <a:pt x="77" y="12"/>
                  </a:cubicBezTo>
                  <a:cubicBezTo>
                    <a:pt x="78" y="11"/>
                    <a:pt x="75" y="11"/>
                    <a:pt x="75" y="11"/>
                  </a:cubicBezTo>
                  <a:cubicBezTo>
                    <a:pt x="77" y="9"/>
                    <a:pt x="80" y="12"/>
                    <a:pt x="78" y="14"/>
                  </a:cubicBezTo>
                  <a:cubicBezTo>
                    <a:pt x="75" y="17"/>
                    <a:pt x="71" y="14"/>
                    <a:pt x="71" y="11"/>
                  </a:cubicBezTo>
                  <a:cubicBezTo>
                    <a:pt x="69" y="4"/>
                    <a:pt x="78" y="0"/>
                    <a:pt x="83" y="2"/>
                  </a:cubicBezTo>
                  <a:cubicBezTo>
                    <a:pt x="83" y="3"/>
                    <a:pt x="84" y="3"/>
                    <a:pt x="84" y="3"/>
                  </a:cubicBezTo>
                  <a:cubicBezTo>
                    <a:pt x="84" y="3"/>
                    <a:pt x="84" y="3"/>
                    <a:pt x="84" y="3"/>
                  </a:cubicBezTo>
                  <a:cubicBezTo>
                    <a:pt x="93" y="9"/>
                    <a:pt x="92" y="20"/>
                    <a:pt x="87" y="27"/>
                  </a:cubicBezTo>
                  <a:cubicBezTo>
                    <a:pt x="81" y="35"/>
                    <a:pt x="70" y="40"/>
                    <a:pt x="60" y="37"/>
                  </a:cubicBezTo>
                  <a:cubicBezTo>
                    <a:pt x="61" y="38"/>
                    <a:pt x="62" y="38"/>
                    <a:pt x="63" y="39"/>
                  </a:cubicBezTo>
                  <a:cubicBezTo>
                    <a:pt x="92" y="48"/>
                    <a:pt x="105" y="32"/>
                    <a:pt x="109" y="20"/>
                  </a:cubicBezTo>
                  <a:cubicBezTo>
                    <a:pt x="111" y="10"/>
                    <a:pt x="120" y="4"/>
                    <a:pt x="131" y="3"/>
                  </a:cubicBezTo>
                  <a:cubicBezTo>
                    <a:pt x="150" y="2"/>
                    <a:pt x="171" y="10"/>
                    <a:pt x="185" y="24"/>
                  </a:cubicBezTo>
                  <a:cubicBezTo>
                    <a:pt x="182" y="15"/>
                    <a:pt x="184" y="5"/>
                    <a:pt x="195" y="3"/>
                  </a:cubicBezTo>
                  <a:cubicBezTo>
                    <a:pt x="201" y="2"/>
                    <a:pt x="208" y="8"/>
                    <a:pt x="205" y="14"/>
                  </a:cubicBezTo>
                  <a:cubicBezTo>
                    <a:pt x="203" y="17"/>
                    <a:pt x="199" y="18"/>
                    <a:pt x="197" y="15"/>
                  </a:cubicBezTo>
                  <a:cubicBezTo>
                    <a:pt x="195" y="12"/>
                    <a:pt x="199" y="10"/>
                    <a:pt x="200" y="13"/>
                  </a:cubicBezTo>
                  <a:cubicBezTo>
                    <a:pt x="200" y="13"/>
                    <a:pt x="198" y="12"/>
                    <a:pt x="198" y="13"/>
                  </a:cubicBezTo>
                  <a:cubicBezTo>
                    <a:pt x="198" y="17"/>
                    <a:pt x="204" y="16"/>
                    <a:pt x="203" y="10"/>
                  </a:cubicBezTo>
                  <a:cubicBezTo>
                    <a:pt x="202" y="7"/>
                    <a:pt x="199" y="5"/>
                    <a:pt x="196" y="5"/>
                  </a:cubicBezTo>
                  <a:cubicBezTo>
                    <a:pt x="184" y="7"/>
                    <a:pt x="184" y="21"/>
                    <a:pt x="190" y="29"/>
                  </a:cubicBezTo>
                  <a:cubicBezTo>
                    <a:pt x="190" y="29"/>
                    <a:pt x="191" y="30"/>
                    <a:pt x="191" y="30"/>
                  </a:cubicBezTo>
                  <a:cubicBezTo>
                    <a:pt x="202" y="43"/>
                    <a:pt x="207" y="60"/>
                    <a:pt x="204" y="75"/>
                  </a:cubicBezTo>
                  <a:cubicBezTo>
                    <a:pt x="202" y="81"/>
                    <a:pt x="200" y="86"/>
                    <a:pt x="196" y="89"/>
                  </a:cubicBezTo>
                  <a:cubicBezTo>
                    <a:pt x="196" y="89"/>
                    <a:pt x="196" y="89"/>
                    <a:pt x="196" y="89"/>
                  </a:cubicBezTo>
                  <a:cubicBezTo>
                    <a:pt x="194" y="91"/>
                    <a:pt x="192" y="93"/>
                    <a:pt x="191" y="95"/>
                  </a:cubicBezTo>
                  <a:cubicBezTo>
                    <a:pt x="187" y="101"/>
                    <a:pt x="187" y="107"/>
                    <a:pt x="192" y="112"/>
                  </a:cubicBezTo>
                  <a:cubicBezTo>
                    <a:pt x="195" y="115"/>
                    <a:pt x="199" y="115"/>
                    <a:pt x="202" y="113"/>
                  </a:cubicBezTo>
                  <a:cubicBezTo>
                    <a:pt x="206" y="108"/>
                    <a:pt x="201" y="103"/>
                    <a:pt x="199" y="106"/>
                  </a:cubicBezTo>
                  <a:cubicBezTo>
                    <a:pt x="199" y="107"/>
                    <a:pt x="201" y="108"/>
                    <a:pt x="201" y="108"/>
                  </a:cubicBezTo>
                  <a:cubicBezTo>
                    <a:pt x="198" y="109"/>
                    <a:pt x="196" y="105"/>
                    <a:pt x="199" y="104"/>
                  </a:cubicBezTo>
                  <a:cubicBezTo>
                    <a:pt x="203" y="102"/>
                    <a:pt x="206" y="106"/>
                    <a:pt x="205" y="110"/>
                  </a:cubicBezTo>
                  <a:cubicBezTo>
                    <a:pt x="204" y="117"/>
                    <a:pt x="195" y="118"/>
                    <a:pt x="190" y="114"/>
                  </a:cubicBezTo>
                  <a:cubicBezTo>
                    <a:pt x="184" y="107"/>
                    <a:pt x="185" y="99"/>
                    <a:pt x="190" y="93"/>
                  </a:cubicBezTo>
                  <a:cubicBezTo>
                    <a:pt x="188" y="93"/>
                    <a:pt x="186" y="94"/>
                    <a:pt x="184" y="94"/>
                  </a:cubicBezTo>
                  <a:cubicBezTo>
                    <a:pt x="174" y="94"/>
                    <a:pt x="167" y="88"/>
                    <a:pt x="167" y="80"/>
                  </a:cubicBezTo>
                  <a:cubicBezTo>
                    <a:pt x="167" y="75"/>
                    <a:pt x="169" y="71"/>
                    <a:pt x="174" y="68"/>
                  </a:cubicBezTo>
                  <a:cubicBezTo>
                    <a:pt x="180" y="66"/>
                    <a:pt x="184" y="68"/>
                    <a:pt x="186" y="72"/>
                  </a:cubicBezTo>
                  <a:cubicBezTo>
                    <a:pt x="186" y="70"/>
                    <a:pt x="187" y="69"/>
                    <a:pt x="187" y="68"/>
                  </a:cubicBezTo>
                  <a:cubicBezTo>
                    <a:pt x="187" y="68"/>
                    <a:pt x="187" y="68"/>
                    <a:pt x="187" y="68"/>
                  </a:cubicBezTo>
                  <a:cubicBezTo>
                    <a:pt x="187" y="67"/>
                    <a:pt x="187" y="67"/>
                    <a:pt x="187" y="67"/>
                  </a:cubicBezTo>
                  <a:cubicBezTo>
                    <a:pt x="187" y="67"/>
                    <a:pt x="187" y="67"/>
                    <a:pt x="187" y="67"/>
                  </a:cubicBezTo>
                  <a:cubicBezTo>
                    <a:pt x="188" y="56"/>
                    <a:pt x="180" y="48"/>
                    <a:pt x="172" y="45"/>
                  </a:cubicBezTo>
                  <a:cubicBezTo>
                    <a:pt x="167" y="42"/>
                    <a:pt x="161" y="42"/>
                    <a:pt x="155" y="46"/>
                  </a:cubicBezTo>
                  <a:cubicBezTo>
                    <a:pt x="150" y="48"/>
                    <a:pt x="148" y="53"/>
                    <a:pt x="149" y="58"/>
                  </a:cubicBezTo>
                  <a:cubicBezTo>
                    <a:pt x="150" y="61"/>
                    <a:pt x="153" y="64"/>
                    <a:pt x="156" y="63"/>
                  </a:cubicBezTo>
                  <a:cubicBezTo>
                    <a:pt x="162" y="62"/>
                    <a:pt x="160" y="56"/>
                    <a:pt x="158" y="57"/>
                  </a:cubicBezTo>
                  <a:cubicBezTo>
                    <a:pt x="157" y="57"/>
                    <a:pt x="158" y="60"/>
                    <a:pt x="158" y="59"/>
                  </a:cubicBezTo>
                  <a:cubicBezTo>
                    <a:pt x="155" y="59"/>
                    <a:pt x="156" y="55"/>
                    <a:pt x="159" y="55"/>
                  </a:cubicBezTo>
                  <a:cubicBezTo>
                    <a:pt x="163" y="56"/>
                    <a:pt x="163" y="61"/>
                    <a:pt x="161" y="63"/>
                  </a:cubicBezTo>
                  <a:cubicBezTo>
                    <a:pt x="156" y="68"/>
                    <a:pt x="148" y="64"/>
                    <a:pt x="147" y="58"/>
                  </a:cubicBezTo>
                  <a:cubicBezTo>
                    <a:pt x="145" y="52"/>
                    <a:pt x="148" y="47"/>
                    <a:pt x="153" y="44"/>
                  </a:cubicBezTo>
                  <a:cubicBezTo>
                    <a:pt x="160" y="40"/>
                    <a:pt x="167" y="40"/>
                    <a:pt x="173" y="43"/>
                  </a:cubicBezTo>
                  <a:cubicBezTo>
                    <a:pt x="179" y="45"/>
                    <a:pt x="184" y="49"/>
                    <a:pt x="187" y="56"/>
                  </a:cubicBezTo>
                  <a:cubicBezTo>
                    <a:pt x="184" y="43"/>
                    <a:pt x="175" y="34"/>
                    <a:pt x="162" y="32"/>
                  </a:cubicBezTo>
                  <a:cubicBezTo>
                    <a:pt x="159" y="31"/>
                    <a:pt x="156" y="31"/>
                    <a:pt x="153" y="32"/>
                  </a:cubicBezTo>
                  <a:cubicBezTo>
                    <a:pt x="123" y="35"/>
                    <a:pt x="109" y="59"/>
                    <a:pt x="72" y="57"/>
                  </a:cubicBezTo>
                  <a:cubicBezTo>
                    <a:pt x="56" y="56"/>
                    <a:pt x="42" y="49"/>
                    <a:pt x="33" y="39"/>
                  </a:cubicBezTo>
                  <a:cubicBezTo>
                    <a:pt x="31" y="36"/>
                    <a:pt x="29" y="33"/>
                    <a:pt x="28" y="30"/>
                  </a:cubicBezTo>
                  <a:close/>
                  <a:moveTo>
                    <a:pt x="193" y="89"/>
                  </a:moveTo>
                  <a:cubicBezTo>
                    <a:pt x="194" y="88"/>
                    <a:pt x="194" y="88"/>
                    <a:pt x="195" y="88"/>
                  </a:cubicBezTo>
                  <a:cubicBezTo>
                    <a:pt x="195" y="88"/>
                    <a:pt x="195" y="88"/>
                    <a:pt x="195" y="88"/>
                  </a:cubicBezTo>
                  <a:cubicBezTo>
                    <a:pt x="198" y="84"/>
                    <a:pt x="200" y="80"/>
                    <a:pt x="202" y="74"/>
                  </a:cubicBezTo>
                  <a:cubicBezTo>
                    <a:pt x="205" y="60"/>
                    <a:pt x="200" y="44"/>
                    <a:pt x="189" y="31"/>
                  </a:cubicBezTo>
                  <a:cubicBezTo>
                    <a:pt x="176" y="15"/>
                    <a:pt x="153" y="4"/>
                    <a:pt x="131" y="5"/>
                  </a:cubicBezTo>
                  <a:cubicBezTo>
                    <a:pt x="121" y="6"/>
                    <a:pt x="113" y="11"/>
                    <a:pt x="111" y="20"/>
                  </a:cubicBezTo>
                  <a:cubicBezTo>
                    <a:pt x="109" y="28"/>
                    <a:pt x="113" y="35"/>
                    <a:pt x="120" y="36"/>
                  </a:cubicBezTo>
                  <a:cubicBezTo>
                    <a:pt x="120" y="37"/>
                    <a:pt x="120" y="37"/>
                    <a:pt x="120" y="37"/>
                  </a:cubicBezTo>
                  <a:cubicBezTo>
                    <a:pt x="124" y="38"/>
                    <a:pt x="129" y="36"/>
                    <a:pt x="131" y="32"/>
                  </a:cubicBezTo>
                  <a:cubicBezTo>
                    <a:pt x="133" y="29"/>
                    <a:pt x="133" y="26"/>
                    <a:pt x="130" y="23"/>
                  </a:cubicBezTo>
                  <a:cubicBezTo>
                    <a:pt x="126" y="19"/>
                    <a:pt x="122" y="25"/>
                    <a:pt x="125" y="26"/>
                  </a:cubicBezTo>
                  <a:cubicBezTo>
                    <a:pt x="126" y="27"/>
                    <a:pt x="127" y="25"/>
                    <a:pt x="126" y="24"/>
                  </a:cubicBezTo>
                  <a:cubicBezTo>
                    <a:pt x="128" y="27"/>
                    <a:pt x="125" y="29"/>
                    <a:pt x="123" y="27"/>
                  </a:cubicBezTo>
                  <a:cubicBezTo>
                    <a:pt x="121" y="22"/>
                    <a:pt x="126" y="20"/>
                    <a:pt x="130" y="20"/>
                  </a:cubicBezTo>
                  <a:cubicBezTo>
                    <a:pt x="143" y="20"/>
                    <a:pt x="158" y="25"/>
                    <a:pt x="170" y="31"/>
                  </a:cubicBezTo>
                  <a:cubicBezTo>
                    <a:pt x="181" y="37"/>
                    <a:pt x="189" y="47"/>
                    <a:pt x="190" y="60"/>
                  </a:cubicBezTo>
                  <a:cubicBezTo>
                    <a:pt x="190" y="64"/>
                    <a:pt x="190" y="70"/>
                    <a:pt x="187" y="76"/>
                  </a:cubicBezTo>
                  <a:cubicBezTo>
                    <a:pt x="186" y="79"/>
                    <a:pt x="182" y="81"/>
                    <a:pt x="179" y="79"/>
                  </a:cubicBezTo>
                  <a:cubicBezTo>
                    <a:pt x="177" y="77"/>
                    <a:pt x="180" y="74"/>
                    <a:pt x="182" y="76"/>
                  </a:cubicBezTo>
                  <a:cubicBezTo>
                    <a:pt x="182" y="76"/>
                    <a:pt x="180" y="76"/>
                    <a:pt x="180" y="77"/>
                  </a:cubicBezTo>
                  <a:cubicBezTo>
                    <a:pt x="181" y="80"/>
                    <a:pt x="187" y="77"/>
                    <a:pt x="184" y="72"/>
                  </a:cubicBezTo>
                  <a:cubicBezTo>
                    <a:pt x="182" y="69"/>
                    <a:pt x="178" y="69"/>
                    <a:pt x="175" y="70"/>
                  </a:cubicBezTo>
                  <a:cubicBezTo>
                    <a:pt x="171" y="72"/>
                    <a:pt x="169" y="76"/>
                    <a:pt x="169" y="81"/>
                  </a:cubicBezTo>
                  <a:cubicBezTo>
                    <a:pt x="170" y="87"/>
                    <a:pt x="176" y="92"/>
                    <a:pt x="184" y="92"/>
                  </a:cubicBezTo>
                  <a:cubicBezTo>
                    <a:pt x="188" y="92"/>
                    <a:pt x="191" y="91"/>
                    <a:pt x="193" y="89"/>
                  </a:cubicBezTo>
                  <a:close/>
                  <a:moveTo>
                    <a:pt x="153" y="30"/>
                  </a:moveTo>
                  <a:cubicBezTo>
                    <a:pt x="156" y="30"/>
                    <a:pt x="159" y="30"/>
                    <a:pt x="162" y="30"/>
                  </a:cubicBezTo>
                  <a:cubicBezTo>
                    <a:pt x="165" y="31"/>
                    <a:pt x="165" y="31"/>
                    <a:pt x="167" y="31"/>
                  </a:cubicBezTo>
                  <a:cubicBezTo>
                    <a:pt x="156" y="25"/>
                    <a:pt x="144" y="22"/>
                    <a:pt x="132" y="22"/>
                  </a:cubicBezTo>
                  <a:cubicBezTo>
                    <a:pt x="135" y="25"/>
                    <a:pt x="135" y="31"/>
                    <a:pt x="132" y="34"/>
                  </a:cubicBezTo>
                  <a:cubicBezTo>
                    <a:pt x="132" y="34"/>
                    <a:pt x="132" y="34"/>
                    <a:pt x="132" y="34"/>
                  </a:cubicBezTo>
                  <a:cubicBezTo>
                    <a:pt x="132" y="34"/>
                    <a:pt x="132" y="34"/>
                    <a:pt x="132" y="34"/>
                  </a:cubicBezTo>
                  <a:cubicBezTo>
                    <a:pt x="125" y="44"/>
                    <a:pt x="110" y="38"/>
                    <a:pt x="109" y="26"/>
                  </a:cubicBezTo>
                  <a:cubicBezTo>
                    <a:pt x="104" y="37"/>
                    <a:pt x="89" y="50"/>
                    <a:pt x="63" y="41"/>
                  </a:cubicBezTo>
                  <a:cubicBezTo>
                    <a:pt x="46" y="35"/>
                    <a:pt x="35" y="18"/>
                    <a:pt x="45" y="15"/>
                  </a:cubicBezTo>
                  <a:cubicBezTo>
                    <a:pt x="49" y="15"/>
                    <a:pt x="50" y="20"/>
                    <a:pt x="46" y="21"/>
                  </a:cubicBezTo>
                  <a:cubicBezTo>
                    <a:pt x="47" y="21"/>
                    <a:pt x="47" y="18"/>
                    <a:pt x="47" y="18"/>
                  </a:cubicBezTo>
                  <a:cubicBezTo>
                    <a:pt x="44" y="17"/>
                    <a:pt x="42" y="24"/>
                    <a:pt x="48" y="24"/>
                  </a:cubicBezTo>
                  <a:cubicBezTo>
                    <a:pt x="58" y="25"/>
                    <a:pt x="57" y="11"/>
                    <a:pt x="51" y="7"/>
                  </a:cubicBezTo>
                  <a:cubicBezTo>
                    <a:pt x="50" y="7"/>
                    <a:pt x="50" y="7"/>
                    <a:pt x="50" y="7"/>
                  </a:cubicBezTo>
                  <a:cubicBezTo>
                    <a:pt x="50" y="7"/>
                    <a:pt x="50" y="7"/>
                    <a:pt x="50" y="7"/>
                  </a:cubicBezTo>
                  <a:cubicBezTo>
                    <a:pt x="50" y="7"/>
                    <a:pt x="50" y="7"/>
                    <a:pt x="50" y="7"/>
                  </a:cubicBezTo>
                  <a:cubicBezTo>
                    <a:pt x="45" y="3"/>
                    <a:pt x="37" y="5"/>
                    <a:pt x="32" y="12"/>
                  </a:cubicBezTo>
                  <a:cubicBezTo>
                    <a:pt x="26" y="20"/>
                    <a:pt x="29" y="30"/>
                    <a:pt x="35" y="38"/>
                  </a:cubicBezTo>
                  <a:cubicBezTo>
                    <a:pt x="43" y="47"/>
                    <a:pt x="55" y="53"/>
                    <a:pt x="71" y="55"/>
                  </a:cubicBezTo>
                  <a:cubicBezTo>
                    <a:pt x="106" y="58"/>
                    <a:pt x="123" y="33"/>
                    <a:pt x="153" y="30"/>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8" name="Freeform 15"/>
            <p:cNvSpPr>
              <a:spLocks noEditPoints="1"/>
            </p:cNvSpPr>
            <p:nvPr/>
          </p:nvSpPr>
          <p:spPr bwMode="auto">
            <a:xfrm>
              <a:off x="6024563" y="3700463"/>
              <a:ext cx="1260475" cy="717550"/>
            </a:xfrm>
            <a:custGeom>
              <a:avLst/>
              <a:gdLst>
                <a:gd name="T0" fmla="*/ 200 w 208"/>
                <a:gd name="T1" fmla="*/ 21 h 118"/>
                <a:gd name="T2" fmla="*/ 196 w 208"/>
                <a:gd name="T3" fmla="*/ 29 h 118"/>
                <a:gd name="T4" fmla="*/ 194 w 208"/>
                <a:gd name="T5" fmla="*/ 29 h 118"/>
                <a:gd name="T6" fmla="*/ 202 w 208"/>
                <a:gd name="T7" fmla="*/ 19 h 118"/>
                <a:gd name="T8" fmla="*/ 181 w 208"/>
                <a:gd name="T9" fmla="*/ 17 h 118"/>
                <a:gd name="T10" fmla="*/ 150 w 208"/>
                <a:gd name="T11" fmla="*/ 12 h 118"/>
                <a:gd name="T12" fmla="*/ 149 w 208"/>
                <a:gd name="T13" fmla="*/ 35 h 118"/>
                <a:gd name="T14" fmla="*/ 126 w 208"/>
                <a:gd name="T15" fmla="*/ 4 h 118"/>
                <a:gd name="T16" fmla="*/ 130 w 208"/>
                <a:gd name="T17" fmla="*/ 12 h 118"/>
                <a:gd name="T18" fmla="*/ 130 w 208"/>
                <a:gd name="T19" fmla="*/ 14 h 118"/>
                <a:gd name="T20" fmla="*/ 125 w 208"/>
                <a:gd name="T21" fmla="*/ 2 h 118"/>
                <a:gd name="T22" fmla="*/ 124 w 208"/>
                <a:gd name="T23" fmla="*/ 3 h 118"/>
                <a:gd name="T24" fmla="*/ 148 w 208"/>
                <a:gd name="T25" fmla="*/ 37 h 118"/>
                <a:gd name="T26" fmla="*/ 99 w 208"/>
                <a:gd name="T27" fmla="*/ 20 h 118"/>
                <a:gd name="T28" fmla="*/ 23 w 208"/>
                <a:gd name="T29" fmla="*/ 24 h 118"/>
                <a:gd name="T30" fmla="*/ 3 w 208"/>
                <a:gd name="T31" fmla="*/ 14 h 118"/>
                <a:gd name="T32" fmla="*/ 8 w 208"/>
                <a:gd name="T33" fmla="*/ 13 h 118"/>
                <a:gd name="T34" fmla="*/ 5 w 208"/>
                <a:gd name="T35" fmla="*/ 10 h 118"/>
                <a:gd name="T36" fmla="*/ 18 w 208"/>
                <a:gd name="T37" fmla="*/ 29 h 118"/>
                <a:gd name="T38" fmla="*/ 4 w 208"/>
                <a:gd name="T39" fmla="*/ 75 h 118"/>
                <a:gd name="T40" fmla="*/ 12 w 208"/>
                <a:gd name="T41" fmla="*/ 89 h 118"/>
                <a:gd name="T42" fmla="*/ 16 w 208"/>
                <a:gd name="T43" fmla="*/ 112 h 118"/>
                <a:gd name="T44" fmla="*/ 9 w 208"/>
                <a:gd name="T45" fmla="*/ 106 h 118"/>
                <a:gd name="T46" fmla="*/ 9 w 208"/>
                <a:gd name="T47" fmla="*/ 104 h 118"/>
                <a:gd name="T48" fmla="*/ 18 w 208"/>
                <a:gd name="T49" fmla="*/ 114 h 118"/>
                <a:gd name="T50" fmla="*/ 24 w 208"/>
                <a:gd name="T51" fmla="*/ 94 h 118"/>
                <a:gd name="T52" fmla="*/ 34 w 208"/>
                <a:gd name="T53" fmla="*/ 68 h 118"/>
                <a:gd name="T54" fmla="*/ 21 w 208"/>
                <a:gd name="T55" fmla="*/ 68 h 118"/>
                <a:gd name="T56" fmla="*/ 21 w 208"/>
                <a:gd name="T57" fmla="*/ 67 h 118"/>
                <a:gd name="T58" fmla="*/ 36 w 208"/>
                <a:gd name="T59" fmla="*/ 45 h 118"/>
                <a:gd name="T60" fmla="*/ 59 w 208"/>
                <a:gd name="T61" fmla="*/ 58 h 118"/>
                <a:gd name="T62" fmla="*/ 50 w 208"/>
                <a:gd name="T63" fmla="*/ 57 h 118"/>
                <a:gd name="T64" fmla="*/ 49 w 208"/>
                <a:gd name="T65" fmla="*/ 55 h 118"/>
                <a:gd name="T66" fmla="*/ 61 w 208"/>
                <a:gd name="T67" fmla="*/ 58 h 118"/>
                <a:gd name="T68" fmla="*/ 35 w 208"/>
                <a:gd name="T69" fmla="*/ 43 h 118"/>
                <a:gd name="T70" fmla="*/ 46 w 208"/>
                <a:gd name="T71" fmla="*/ 32 h 118"/>
                <a:gd name="T72" fmla="*/ 136 w 208"/>
                <a:gd name="T73" fmla="*/ 57 h 118"/>
                <a:gd name="T74" fmla="*/ 180 w 208"/>
                <a:gd name="T75" fmla="*/ 30 h 118"/>
                <a:gd name="T76" fmla="*/ 13 w 208"/>
                <a:gd name="T77" fmla="*/ 88 h 118"/>
                <a:gd name="T78" fmla="*/ 6 w 208"/>
                <a:gd name="T79" fmla="*/ 74 h 118"/>
                <a:gd name="T80" fmla="*/ 77 w 208"/>
                <a:gd name="T81" fmla="*/ 5 h 118"/>
                <a:gd name="T82" fmla="*/ 88 w 208"/>
                <a:gd name="T83" fmla="*/ 36 h 118"/>
                <a:gd name="T84" fmla="*/ 77 w 208"/>
                <a:gd name="T85" fmla="*/ 32 h 118"/>
                <a:gd name="T86" fmla="*/ 83 w 208"/>
                <a:gd name="T87" fmla="*/ 26 h 118"/>
                <a:gd name="T88" fmla="*/ 85 w 208"/>
                <a:gd name="T89" fmla="*/ 27 h 118"/>
                <a:gd name="T90" fmla="*/ 37 w 208"/>
                <a:gd name="T91" fmla="*/ 31 h 118"/>
                <a:gd name="T92" fmla="*/ 21 w 208"/>
                <a:gd name="T93" fmla="*/ 76 h 118"/>
                <a:gd name="T94" fmla="*/ 26 w 208"/>
                <a:gd name="T95" fmla="*/ 76 h 118"/>
                <a:gd name="T96" fmla="*/ 24 w 208"/>
                <a:gd name="T97" fmla="*/ 72 h 118"/>
                <a:gd name="T98" fmla="*/ 39 w 208"/>
                <a:gd name="T99" fmla="*/ 81 h 118"/>
                <a:gd name="T100" fmla="*/ 15 w 208"/>
                <a:gd name="T101" fmla="*/ 89 h 118"/>
                <a:gd name="T102" fmla="*/ 46 w 208"/>
                <a:gd name="T103" fmla="*/ 30 h 118"/>
                <a:gd name="T104" fmla="*/ 76 w 208"/>
                <a:gd name="T105" fmla="*/ 22 h 118"/>
                <a:gd name="T106" fmla="*/ 76 w 208"/>
                <a:gd name="T107" fmla="*/ 34 h 118"/>
                <a:gd name="T108" fmla="*/ 99 w 208"/>
                <a:gd name="T109" fmla="*/ 26 h 118"/>
                <a:gd name="T110" fmla="*/ 163 w 208"/>
                <a:gd name="T111" fmla="*/ 15 h 118"/>
                <a:gd name="T112" fmla="*/ 161 w 208"/>
                <a:gd name="T113" fmla="*/ 18 h 118"/>
                <a:gd name="T114" fmla="*/ 157 w 208"/>
                <a:gd name="T115" fmla="*/ 7 h 118"/>
                <a:gd name="T116" fmla="*/ 158 w 208"/>
                <a:gd name="T117" fmla="*/ 7 h 118"/>
                <a:gd name="T118" fmla="*/ 176 w 208"/>
                <a:gd name="T119" fmla="*/ 12 h 118"/>
                <a:gd name="T120" fmla="*/ 136 w 208"/>
                <a:gd name="T121" fmla="*/ 5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8" h="118">
                  <a:moveTo>
                    <a:pt x="180" y="30"/>
                  </a:moveTo>
                  <a:cubicBezTo>
                    <a:pt x="184" y="23"/>
                    <a:pt x="192" y="15"/>
                    <a:pt x="200" y="21"/>
                  </a:cubicBezTo>
                  <a:cubicBezTo>
                    <a:pt x="204" y="23"/>
                    <a:pt x="205" y="27"/>
                    <a:pt x="203" y="30"/>
                  </a:cubicBezTo>
                  <a:cubicBezTo>
                    <a:pt x="200" y="36"/>
                    <a:pt x="194" y="32"/>
                    <a:pt x="196" y="29"/>
                  </a:cubicBezTo>
                  <a:cubicBezTo>
                    <a:pt x="197" y="28"/>
                    <a:pt x="199" y="30"/>
                    <a:pt x="199" y="31"/>
                  </a:cubicBezTo>
                  <a:cubicBezTo>
                    <a:pt x="199" y="27"/>
                    <a:pt x="195" y="26"/>
                    <a:pt x="194" y="29"/>
                  </a:cubicBezTo>
                  <a:cubicBezTo>
                    <a:pt x="192" y="33"/>
                    <a:pt x="198" y="36"/>
                    <a:pt x="201" y="35"/>
                  </a:cubicBezTo>
                  <a:cubicBezTo>
                    <a:pt x="208" y="31"/>
                    <a:pt x="207" y="22"/>
                    <a:pt x="202" y="19"/>
                  </a:cubicBezTo>
                  <a:cubicBezTo>
                    <a:pt x="194" y="14"/>
                    <a:pt x="187" y="17"/>
                    <a:pt x="182" y="23"/>
                  </a:cubicBezTo>
                  <a:cubicBezTo>
                    <a:pt x="182" y="21"/>
                    <a:pt x="182" y="19"/>
                    <a:pt x="181" y="17"/>
                  </a:cubicBezTo>
                  <a:cubicBezTo>
                    <a:pt x="179" y="10"/>
                    <a:pt x="174" y="5"/>
                    <a:pt x="168" y="4"/>
                  </a:cubicBezTo>
                  <a:cubicBezTo>
                    <a:pt x="161" y="2"/>
                    <a:pt x="153" y="5"/>
                    <a:pt x="150" y="12"/>
                  </a:cubicBezTo>
                  <a:cubicBezTo>
                    <a:pt x="148" y="19"/>
                    <a:pt x="151" y="27"/>
                    <a:pt x="161" y="26"/>
                  </a:cubicBezTo>
                  <a:cubicBezTo>
                    <a:pt x="158" y="30"/>
                    <a:pt x="154" y="33"/>
                    <a:pt x="149" y="35"/>
                  </a:cubicBezTo>
                  <a:cubicBezTo>
                    <a:pt x="140" y="38"/>
                    <a:pt x="129" y="34"/>
                    <a:pt x="123" y="26"/>
                  </a:cubicBezTo>
                  <a:cubicBezTo>
                    <a:pt x="118" y="20"/>
                    <a:pt x="117" y="9"/>
                    <a:pt x="126" y="4"/>
                  </a:cubicBezTo>
                  <a:cubicBezTo>
                    <a:pt x="129" y="3"/>
                    <a:pt x="133" y="4"/>
                    <a:pt x="135" y="7"/>
                  </a:cubicBezTo>
                  <a:cubicBezTo>
                    <a:pt x="138" y="13"/>
                    <a:pt x="131" y="15"/>
                    <a:pt x="130" y="12"/>
                  </a:cubicBezTo>
                  <a:cubicBezTo>
                    <a:pt x="130" y="11"/>
                    <a:pt x="133" y="11"/>
                    <a:pt x="133" y="11"/>
                  </a:cubicBezTo>
                  <a:cubicBezTo>
                    <a:pt x="131" y="9"/>
                    <a:pt x="128" y="12"/>
                    <a:pt x="130" y="14"/>
                  </a:cubicBezTo>
                  <a:cubicBezTo>
                    <a:pt x="133" y="17"/>
                    <a:pt x="137" y="14"/>
                    <a:pt x="137" y="11"/>
                  </a:cubicBezTo>
                  <a:cubicBezTo>
                    <a:pt x="139" y="4"/>
                    <a:pt x="130" y="0"/>
                    <a:pt x="125" y="2"/>
                  </a:cubicBezTo>
                  <a:cubicBezTo>
                    <a:pt x="125" y="3"/>
                    <a:pt x="124" y="3"/>
                    <a:pt x="124" y="3"/>
                  </a:cubicBezTo>
                  <a:cubicBezTo>
                    <a:pt x="124" y="3"/>
                    <a:pt x="124" y="3"/>
                    <a:pt x="124" y="3"/>
                  </a:cubicBezTo>
                  <a:cubicBezTo>
                    <a:pt x="115" y="9"/>
                    <a:pt x="116" y="20"/>
                    <a:pt x="121" y="27"/>
                  </a:cubicBezTo>
                  <a:cubicBezTo>
                    <a:pt x="127" y="35"/>
                    <a:pt x="138" y="40"/>
                    <a:pt x="148" y="37"/>
                  </a:cubicBezTo>
                  <a:cubicBezTo>
                    <a:pt x="147" y="38"/>
                    <a:pt x="146" y="38"/>
                    <a:pt x="145" y="39"/>
                  </a:cubicBezTo>
                  <a:cubicBezTo>
                    <a:pt x="115" y="48"/>
                    <a:pt x="103" y="32"/>
                    <a:pt x="99" y="20"/>
                  </a:cubicBezTo>
                  <a:cubicBezTo>
                    <a:pt x="97" y="10"/>
                    <a:pt x="88" y="4"/>
                    <a:pt x="77" y="3"/>
                  </a:cubicBezTo>
                  <a:cubicBezTo>
                    <a:pt x="58" y="2"/>
                    <a:pt x="37" y="10"/>
                    <a:pt x="23" y="24"/>
                  </a:cubicBezTo>
                  <a:cubicBezTo>
                    <a:pt x="26" y="15"/>
                    <a:pt x="24" y="5"/>
                    <a:pt x="13" y="3"/>
                  </a:cubicBezTo>
                  <a:cubicBezTo>
                    <a:pt x="7" y="2"/>
                    <a:pt x="0" y="8"/>
                    <a:pt x="3" y="14"/>
                  </a:cubicBezTo>
                  <a:cubicBezTo>
                    <a:pt x="5" y="17"/>
                    <a:pt x="9" y="18"/>
                    <a:pt x="11" y="15"/>
                  </a:cubicBezTo>
                  <a:cubicBezTo>
                    <a:pt x="13" y="12"/>
                    <a:pt x="9" y="10"/>
                    <a:pt x="8" y="13"/>
                  </a:cubicBezTo>
                  <a:cubicBezTo>
                    <a:pt x="8" y="13"/>
                    <a:pt x="10" y="12"/>
                    <a:pt x="10" y="13"/>
                  </a:cubicBezTo>
                  <a:cubicBezTo>
                    <a:pt x="10" y="17"/>
                    <a:pt x="3" y="16"/>
                    <a:pt x="5" y="10"/>
                  </a:cubicBezTo>
                  <a:cubicBezTo>
                    <a:pt x="6" y="7"/>
                    <a:pt x="9" y="5"/>
                    <a:pt x="12" y="5"/>
                  </a:cubicBezTo>
                  <a:cubicBezTo>
                    <a:pt x="24" y="7"/>
                    <a:pt x="24" y="21"/>
                    <a:pt x="18" y="29"/>
                  </a:cubicBezTo>
                  <a:cubicBezTo>
                    <a:pt x="18" y="29"/>
                    <a:pt x="17" y="30"/>
                    <a:pt x="17" y="30"/>
                  </a:cubicBezTo>
                  <a:cubicBezTo>
                    <a:pt x="6" y="43"/>
                    <a:pt x="1" y="60"/>
                    <a:pt x="4" y="75"/>
                  </a:cubicBezTo>
                  <a:cubicBezTo>
                    <a:pt x="6" y="81"/>
                    <a:pt x="8" y="86"/>
                    <a:pt x="12" y="89"/>
                  </a:cubicBezTo>
                  <a:cubicBezTo>
                    <a:pt x="12" y="89"/>
                    <a:pt x="12" y="89"/>
                    <a:pt x="12" y="89"/>
                  </a:cubicBezTo>
                  <a:cubicBezTo>
                    <a:pt x="14" y="91"/>
                    <a:pt x="16" y="93"/>
                    <a:pt x="17" y="95"/>
                  </a:cubicBezTo>
                  <a:cubicBezTo>
                    <a:pt x="21" y="101"/>
                    <a:pt x="21" y="107"/>
                    <a:pt x="16" y="112"/>
                  </a:cubicBezTo>
                  <a:cubicBezTo>
                    <a:pt x="13" y="115"/>
                    <a:pt x="9" y="115"/>
                    <a:pt x="6" y="113"/>
                  </a:cubicBezTo>
                  <a:cubicBezTo>
                    <a:pt x="2" y="108"/>
                    <a:pt x="7" y="103"/>
                    <a:pt x="9" y="106"/>
                  </a:cubicBezTo>
                  <a:cubicBezTo>
                    <a:pt x="9" y="107"/>
                    <a:pt x="7" y="108"/>
                    <a:pt x="7" y="108"/>
                  </a:cubicBezTo>
                  <a:cubicBezTo>
                    <a:pt x="10" y="109"/>
                    <a:pt x="12" y="105"/>
                    <a:pt x="9" y="104"/>
                  </a:cubicBezTo>
                  <a:cubicBezTo>
                    <a:pt x="5" y="102"/>
                    <a:pt x="2" y="106"/>
                    <a:pt x="3" y="110"/>
                  </a:cubicBezTo>
                  <a:cubicBezTo>
                    <a:pt x="4" y="117"/>
                    <a:pt x="13" y="118"/>
                    <a:pt x="18" y="114"/>
                  </a:cubicBezTo>
                  <a:cubicBezTo>
                    <a:pt x="24" y="107"/>
                    <a:pt x="23" y="99"/>
                    <a:pt x="18" y="93"/>
                  </a:cubicBezTo>
                  <a:cubicBezTo>
                    <a:pt x="20" y="93"/>
                    <a:pt x="22" y="94"/>
                    <a:pt x="24" y="94"/>
                  </a:cubicBezTo>
                  <a:cubicBezTo>
                    <a:pt x="34" y="94"/>
                    <a:pt x="41" y="88"/>
                    <a:pt x="41" y="80"/>
                  </a:cubicBezTo>
                  <a:cubicBezTo>
                    <a:pt x="41" y="75"/>
                    <a:pt x="39" y="71"/>
                    <a:pt x="34" y="68"/>
                  </a:cubicBezTo>
                  <a:cubicBezTo>
                    <a:pt x="28" y="66"/>
                    <a:pt x="24" y="68"/>
                    <a:pt x="22" y="72"/>
                  </a:cubicBezTo>
                  <a:cubicBezTo>
                    <a:pt x="22" y="70"/>
                    <a:pt x="21" y="69"/>
                    <a:pt x="21" y="68"/>
                  </a:cubicBezTo>
                  <a:cubicBezTo>
                    <a:pt x="21" y="68"/>
                    <a:pt x="21" y="68"/>
                    <a:pt x="21" y="68"/>
                  </a:cubicBezTo>
                  <a:cubicBezTo>
                    <a:pt x="21" y="67"/>
                    <a:pt x="21" y="67"/>
                    <a:pt x="21" y="67"/>
                  </a:cubicBezTo>
                  <a:cubicBezTo>
                    <a:pt x="21" y="67"/>
                    <a:pt x="21" y="67"/>
                    <a:pt x="21" y="67"/>
                  </a:cubicBezTo>
                  <a:cubicBezTo>
                    <a:pt x="20" y="56"/>
                    <a:pt x="27" y="48"/>
                    <a:pt x="36" y="45"/>
                  </a:cubicBezTo>
                  <a:cubicBezTo>
                    <a:pt x="41" y="42"/>
                    <a:pt x="47" y="42"/>
                    <a:pt x="53" y="46"/>
                  </a:cubicBezTo>
                  <a:cubicBezTo>
                    <a:pt x="58" y="48"/>
                    <a:pt x="60" y="53"/>
                    <a:pt x="59" y="58"/>
                  </a:cubicBezTo>
                  <a:cubicBezTo>
                    <a:pt x="58" y="61"/>
                    <a:pt x="55" y="64"/>
                    <a:pt x="52" y="63"/>
                  </a:cubicBezTo>
                  <a:cubicBezTo>
                    <a:pt x="46" y="62"/>
                    <a:pt x="48" y="56"/>
                    <a:pt x="50" y="57"/>
                  </a:cubicBezTo>
                  <a:cubicBezTo>
                    <a:pt x="51" y="57"/>
                    <a:pt x="50" y="60"/>
                    <a:pt x="50" y="59"/>
                  </a:cubicBezTo>
                  <a:cubicBezTo>
                    <a:pt x="53" y="59"/>
                    <a:pt x="52" y="55"/>
                    <a:pt x="49" y="55"/>
                  </a:cubicBezTo>
                  <a:cubicBezTo>
                    <a:pt x="45" y="56"/>
                    <a:pt x="45" y="61"/>
                    <a:pt x="47" y="63"/>
                  </a:cubicBezTo>
                  <a:cubicBezTo>
                    <a:pt x="52" y="68"/>
                    <a:pt x="60" y="64"/>
                    <a:pt x="61" y="58"/>
                  </a:cubicBezTo>
                  <a:cubicBezTo>
                    <a:pt x="62" y="52"/>
                    <a:pt x="60" y="47"/>
                    <a:pt x="55" y="44"/>
                  </a:cubicBezTo>
                  <a:cubicBezTo>
                    <a:pt x="48" y="40"/>
                    <a:pt x="41" y="40"/>
                    <a:pt x="35" y="43"/>
                  </a:cubicBezTo>
                  <a:cubicBezTo>
                    <a:pt x="29" y="45"/>
                    <a:pt x="24" y="49"/>
                    <a:pt x="21" y="56"/>
                  </a:cubicBezTo>
                  <a:cubicBezTo>
                    <a:pt x="24" y="43"/>
                    <a:pt x="33" y="34"/>
                    <a:pt x="46" y="32"/>
                  </a:cubicBezTo>
                  <a:cubicBezTo>
                    <a:pt x="49" y="31"/>
                    <a:pt x="52" y="31"/>
                    <a:pt x="55" y="32"/>
                  </a:cubicBezTo>
                  <a:cubicBezTo>
                    <a:pt x="85" y="35"/>
                    <a:pt x="99" y="59"/>
                    <a:pt x="136" y="57"/>
                  </a:cubicBezTo>
                  <a:cubicBezTo>
                    <a:pt x="152" y="56"/>
                    <a:pt x="166" y="49"/>
                    <a:pt x="175" y="39"/>
                  </a:cubicBezTo>
                  <a:cubicBezTo>
                    <a:pt x="177" y="36"/>
                    <a:pt x="179" y="33"/>
                    <a:pt x="180" y="30"/>
                  </a:cubicBezTo>
                  <a:close/>
                  <a:moveTo>
                    <a:pt x="15" y="89"/>
                  </a:moveTo>
                  <a:cubicBezTo>
                    <a:pt x="14" y="88"/>
                    <a:pt x="14" y="88"/>
                    <a:pt x="13" y="88"/>
                  </a:cubicBezTo>
                  <a:cubicBezTo>
                    <a:pt x="13" y="88"/>
                    <a:pt x="13" y="88"/>
                    <a:pt x="13" y="88"/>
                  </a:cubicBezTo>
                  <a:cubicBezTo>
                    <a:pt x="10" y="84"/>
                    <a:pt x="7" y="80"/>
                    <a:pt x="6" y="74"/>
                  </a:cubicBezTo>
                  <a:cubicBezTo>
                    <a:pt x="3" y="60"/>
                    <a:pt x="8" y="44"/>
                    <a:pt x="18" y="31"/>
                  </a:cubicBezTo>
                  <a:cubicBezTo>
                    <a:pt x="32" y="15"/>
                    <a:pt x="55" y="4"/>
                    <a:pt x="77" y="5"/>
                  </a:cubicBezTo>
                  <a:cubicBezTo>
                    <a:pt x="86" y="6"/>
                    <a:pt x="95" y="11"/>
                    <a:pt x="97" y="20"/>
                  </a:cubicBezTo>
                  <a:cubicBezTo>
                    <a:pt x="98" y="28"/>
                    <a:pt x="95" y="35"/>
                    <a:pt x="88" y="36"/>
                  </a:cubicBezTo>
                  <a:cubicBezTo>
                    <a:pt x="88" y="37"/>
                    <a:pt x="88" y="37"/>
                    <a:pt x="88" y="37"/>
                  </a:cubicBezTo>
                  <a:cubicBezTo>
                    <a:pt x="84" y="38"/>
                    <a:pt x="79" y="36"/>
                    <a:pt x="77" y="32"/>
                  </a:cubicBezTo>
                  <a:cubicBezTo>
                    <a:pt x="75" y="29"/>
                    <a:pt x="75" y="26"/>
                    <a:pt x="78" y="23"/>
                  </a:cubicBezTo>
                  <a:cubicBezTo>
                    <a:pt x="82" y="19"/>
                    <a:pt x="86" y="25"/>
                    <a:pt x="83" y="26"/>
                  </a:cubicBezTo>
                  <a:cubicBezTo>
                    <a:pt x="82" y="27"/>
                    <a:pt x="81" y="25"/>
                    <a:pt x="82" y="24"/>
                  </a:cubicBezTo>
                  <a:cubicBezTo>
                    <a:pt x="80" y="27"/>
                    <a:pt x="83" y="29"/>
                    <a:pt x="85" y="27"/>
                  </a:cubicBezTo>
                  <a:cubicBezTo>
                    <a:pt x="87" y="22"/>
                    <a:pt x="82" y="20"/>
                    <a:pt x="78" y="20"/>
                  </a:cubicBezTo>
                  <a:cubicBezTo>
                    <a:pt x="64" y="20"/>
                    <a:pt x="50" y="25"/>
                    <a:pt x="37" y="31"/>
                  </a:cubicBezTo>
                  <a:cubicBezTo>
                    <a:pt x="27" y="37"/>
                    <a:pt x="19" y="47"/>
                    <a:pt x="18" y="60"/>
                  </a:cubicBezTo>
                  <a:cubicBezTo>
                    <a:pt x="18" y="64"/>
                    <a:pt x="18" y="70"/>
                    <a:pt x="21" y="76"/>
                  </a:cubicBezTo>
                  <a:cubicBezTo>
                    <a:pt x="22" y="79"/>
                    <a:pt x="26" y="81"/>
                    <a:pt x="29" y="79"/>
                  </a:cubicBezTo>
                  <a:cubicBezTo>
                    <a:pt x="31" y="77"/>
                    <a:pt x="28" y="74"/>
                    <a:pt x="26" y="76"/>
                  </a:cubicBezTo>
                  <a:cubicBezTo>
                    <a:pt x="26" y="76"/>
                    <a:pt x="28" y="76"/>
                    <a:pt x="28" y="77"/>
                  </a:cubicBezTo>
                  <a:cubicBezTo>
                    <a:pt x="27" y="80"/>
                    <a:pt x="21" y="77"/>
                    <a:pt x="24" y="72"/>
                  </a:cubicBezTo>
                  <a:cubicBezTo>
                    <a:pt x="26" y="69"/>
                    <a:pt x="30" y="69"/>
                    <a:pt x="33" y="70"/>
                  </a:cubicBezTo>
                  <a:cubicBezTo>
                    <a:pt x="37" y="72"/>
                    <a:pt x="39" y="76"/>
                    <a:pt x="39" y="81"/>
                  </a:cubicBezTo>
                  <a:cubicBezTo>
                    <a:pt x="38" y="87"/>
                    <a:pt x="32" y="92"/>
                    <a:pt x="24" y="92"/>
                  </a:cubicBezTo>
                  <a:cubicBezTo>
                    <a:pt x="20" y="92"/>
                    <a:pt x="17" y="91"/>
                    <a:pt x="15" y="89"/>
                  </a:cubicBezTo>
                  <a:close/>
                  <a:moveTo>
                    <a:pt x="55" y="30"/>
                  </a:moveTo>
                  <a:cubicBezTo>
                    <a:pt x="52" y="30"/>
                    <a:pt x="49" y="30"/>
                    <a:pt x="46" y="30"/>
                  </a:cubicBezTo>
                  <a:cubicBezTo>
                    <a:pt x="43" y="31"/>
                    <a:pt x="43" y="31"/>
                    <a:pt x="41" y="31"/>
                  </a:cubicBezTo>
                  <a:cubicBezTo>
                    <a:pt x="52" y="25"/>
                    <a:pt x="64" y="22"/>
                    <a:pt x="76" y="22"/>
                  </a:cubicBezTo>
                  <a:cubicBezTo>
                    <a:pt x="73" y="25"/>
                    <a:pt x="73" y="31"/>
                    <a:pt x="76" y="34"/>
                  </a:cubicBezTo>
                  <a:cubicBezTo>
                    <a:pt x="76" y="34"/>
                    <a:pt x="76" y="34"/>
                    <a:pt x="76" y="34"/>
                  </a:cubicBezTo>
                  <a:cubicBezTo>
                    <a:pt x="76" y="34"/>
                    <a:pt x="76" y="34"/>
                    <a:pt x="76" y="34"/>
                  </a:cubicBezTo>
                  <a:cubicBezTo>
                    <a:pt x="83" y="44"/>
                    <a:pt x="98" y="38"/>
                    <a:pt x="99" y="26"/>
                  </a:cubicBezTo>
                  <a:cubicBezTo>
                    <a:pt x="104" y="37"/>
                    <a:pt x="119" y="50"/>
                    <a:pt x="145" y="41"/>
                  </a:cubicBezTo>
                  <a:cubicBezTo>
                    <a:pt x="161" y="35"/>
                    <a:pt x="172" y="18"/>
                    <a:pt x="163" y="15"/>
                  </a:cubicBezTo>
                  <a:cubicBezTo>
                    <a:pt x="159" y="15"/>
                    <a:pt x="158" y="20"/>
                    <a:pt x="162" y="21"/>
                  </a:cubicBezTo>
                  <a:cubicBezTo>
                    <a:pt x="161" y="21"/>
                    <a:pt x="160" y="18"/>
                    <a:pt x="161" y="18"/>
                  </a:cubicBezTo>
                  <a:cubicBezTo>
                    <a:pt x="164" y="17"/>
                    <a:pt x="166" y="24"/>
                    <a:pt x="160" y="24"/>
                  </a:cubicBezTo>
                  <a:cubicBezTo>
                    <a:pt x="150" y="25"/>
                    <a:pt x="150" y="11"/>
                    <a:pt x="157" y="7"/>
                  </a:cubicBezTo>
                  <a:cubicBezTo>
                    <a:pt x="157" y="7"/>
                    <a:pt x="157" y="7"/>
                    <a:pt x="157" y="7"/>
                  </a:cubicBezTo>
                  <a:cubicBezTo>
                    <a:pt x="158" y="7"/>
                    <a:pt x="158" y="7"/>
                    <a:pt x="158" y="7"/>
                  </a:cubicBezTo>
                  <a:cubicBezTo>
                    <a:pt x="158" y="7"/>
                    <a:pt x="158" y="7"/>
                    <a:pt x="158" y="7"/>
                  </a:cubicBezTo>
                  <a:cubicBezTo>
                    <a:pt x="163" y="3"/>
                    <a:pt x="171" y="5"/>
                    <a:pt x="176" y="12"/>
                  </a:cubicBezTo>
                  <a:cubicBezTo>
                    <a:pt x="182" y="20"/>
                    <a:pt x="179" y="30"/>
                    <a:pt x="173" y="38"/>
                  </a:cubicBezTo>
                  <a:cubicBezTo>
                    <a:pt x="164" y="47"/>
                    <a:pt x="153" y="53"/>
                    <a:pt x="136" y="55"/>
                  </a:cubicBezTo>
                  <a:cubicBezTo>
                    <a:pt x="102" y="58"/>
                    <a:pt x="85" y="33"/>
                    <a:pt x="55" y="30"/>
                  </a:cubicBez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9" name="Freeform 16"/>
            <p:cNvSpPr>
              <a:spLocks/>
            </p:cNvSpPr>
            <p:nvPr/>
          </p:nvSpPr>
          <p:spPr bwMode="auto">
            <a:xfrm>
              <a:off x="7067550" y="3730625"/>
              <a:ext cx="2714625" cy="17463"/>
            </a:xfrm>
            <a:custGeom>
              <a:avLst/>
              <a:gdLst>
                <a:gd name="T0" fmla="*/ 0 w 1710"/>
                <a:gd name="T1" fmla="*/ 0 h 11"/>
                <a:gd name="T2" fmla="*/ 1710 w 1710"/>
                <a:gd name="T3" fmla="*/ 0 h 11"/>
                <a:gd name="T4" fmla="*/ 0 w 1710"/>
                <a:gd name="T5" fmla="*/ 11 h 11"/>
                <a:gd name="T6" fmla="*/ 0 w 1710"/>
                <a:gd name="T7" fmla="*/ 0 h 11"/>
                <a:gd name="T8" fmla="*/ 0 w 1710"/>
                <a:gd name="T9" fmla="*/ 0 h 11"/>
              </a:gdLst>
              <a:ahLst/>
              <a:cxnLst>
                <a:cxn ang="0">
                  <a:pos x="T0" y="T1"/>
                </a:cxn>
                <a:cxn ang="0">
                  <a:pos x="T2" y="T3"/>
                </a:cxn>
                <a:cxn ang="0">
                  <a:pos x="T4" y="T5"/>
                </a:cxn>
                <a:cxn ang="0">
                  <a:pos x="T6" y="T7"/>
                </a:cxn>
                <a:cxn ang="0">
                  <a:pos x="T8" y="T9"/>
                </a:cxn>
              </a:cxnLst>
              <a:rect l="0" t="0" r="r" b="b"/>
              <a:pathLst>
                <a:path w="1710" h="11">
                  <a:moveTo>
                    <a:pt x="0" y="0"/>
                  </a:moveTo>
                  <a:lnTo>
                    <a:pt x="1710" y="0"/>
                  </a:lnTo>
                  <a:lnTo>
                    <a:pt x="0" y="11"/>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0" name="Freeform 17"/>
            <p:cNvSpPr>
              <a:spLocks/>
            </p:cNvSpPr>
            <p:nvPr/>
          </p:nvSpPr>
          <p:spPr bwMode="auto">
            <a:xfrm>
              <a:off x="2303463" y="3730625"/>
              <a:ext cx="2714625" cy="17463"/>
            </a:xfrm>
            <a:custGeom>
              <a:avLst/>
              <a:gdLst>
                <a:gd name="T0" fmla="*/ 0 w 1710"/>
                <a:gd name="T1" fmla="*/ 0 h 11"/>
                <a:gd name="T2" fmla="*/ 1710 w 1710"/>
                <a:gd name="T3" fmla="*/ 0 h 11"/>
                <a:gd name="T4" fmla="*/ 1710 w 1710"/>
                <a:gd name="T5" fmla="*/ 11 h 11"/>
                <a:gd name="T6" fmla="*/ 0 w 1710"/>
                <a:gd name="T7" fmla="*/ 0 h 11"/>
                <a:gd name="T8" fmla="*/ 0 w 1710"/>
                <a:gd name="T9" fmla="*/ 0 h 11"/>
              </a:gdLst>
              <a:ahLst/>
              <a:cxnLst>
                <a:cxn ang="0">
                  <a:pos x="T0" y="T1"/>
                </a:cxn>
                <a:cxn ang="0">
                  <a:pos x="T2" y="T3"/>
                </a:cxn>
                <a:cxn ang="0">
                  <a:pos x="T4" y="T5"/>
                </a:cxn>
                <a:cxn ang="0">
                  <a:pos x="T6" y="T7"/>
                </a:cxn>
                <a:cxn ang="0">
                  <a:pos x="T8" y="T9"/>
                </a:cxn>
              </a:cxnLst>
              <a:rect l="0" t="0" r="r" b="b"/>
              <a:pathLst>
                <a:path w="1710" h="11">
                  <a:moveTo>
                    <a:pt x="0" y="0"/>
                  </a:moveTo>
                  <a:lnTo>
                    <a:pt x="1710" y="0"/>
                  </a:lnTo>
                  <a:lnTo>
                    <a:pt x="1710" y="11"/>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1" name="Freeform 18"/>
            <p:cNvSpPr>
              <a:spLocks/>
            </p:cNvSpPr>
            <p:nvPr/>
          </p:nvSpPr>
          <p:spPr bwMode="auto">
            <a:xfrm>
              <a:off x="7254875" y="3821113"/>
              <a:ext cx="1454150" cy="12700"/>
            </a:xfrm>
            <a:custGeom>
              <a:avLst/>
              <a:gdLst>
                <a:gd name="T0" fmla="*/ 0 w 916"/>
                <a:gd name="T1" fmla="*/ 0 h 8"/>
                <a:gd name="T2" fmla="*/ 916 w 916"/>
                <a:gd name="T3" fmla="*/ 0 h 8"/>
                <a:gd name="T4" fmla="*/ 0 w 916"/>
                <a:gd name="T5" fmla="*/ 8 h 8"/>
                <a:gd name="T6" fmla="*/ 0 w 916"/>
                <a:gd name="T7" fmla="*/ 0 h 8"/>
                <a:gd name="T8" fmla="*/ 0 w 916"/>
                <a:gd name="T9" fmla="*/ 0 h 8"/>
              </a:gdLst>
              <a:ahLst/>
              <a:cxnLst>
                <a:cxn ang="0">
                  <a:pos x="T0" y="T1"/>
                </a:cxn>
                <a:cxn ang="0">
                  <a:pos x="T2" y="T3"/>
                </a:cxn>
                <a:cxn ang="0">
                  <a:pos x="T4" y="T5"/>
                </a:cxn>
                <a:cxn ang="0">
                  <a:pos x="T6" y="T7"/>
                </a:cxn>
                <a:cxn ang="0">
                  <a:pos x="T8" y="T9"/>
                </a:cxn>
              </a:cxnLst>
              <a:rect l="0" t="0" r="r" b="b"/>
              <a:pathLst>
                <a:path w="916" h="8">
                  <a:moveTo>
                    <a:pt x="0" y="0"/>
                  </a:moveTo>
                  <a:lnTo>
                    <a:pt x="916" y="0"/>
                  </a:lnTo>
                  <a:lnTo>
                    <a:pt x="0" y="8"/>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2" name="Freeform 19"/>
            <p:cNvSpPr>
              <a:spLocks/>
            </p:cNvSpPr>
            <p:nvPr/>
          </p:nvSpPr>
          <p:spPr bwMode="auto">
            <a:xfrm>
              <a:off x="3376613" y="3821113"/>
              <a:ext cx="1454150" cy="12700"/>
            </a:xfrm>
            <a:custGeom>
              <a:avLst/>
              <a:gdLst>
                <a:gd name="T0" fmla="*/ 0 w 916"/>
                <a:gd name="T1" fmla="*/ 0 h 8"/>
                <a:gd name="T2" fmla="*/ 916 w 916"/>
                <a:gd name="T3" fmla="*/ 0 h 8"/>
                <a:gd name="T4" fmla="*/ 916 w 916"/>
                <a:gd name="T5" fmla="*/ 8 h 8"/>
                <a:gd name="T6" fmla="*/ 0 w 916"/>
                <a:gd name="T7" fmla="*/ 0 h 8"/>
                <a:gd name="T8" fmla="*/ 0 w 916"/>
                <a:gd name="T9" fmla="*/ 0 h 8"/>
              </a:gdLst>
              <a:ahLst/>
              <a:cxnLst>
                <a:cxn ang="0">
                  <a:pos x="T0" y="T1"/>
                </a:cxn>
                <a:cxn ang="0">
                  <a:pos x="T2" y="T3"/>
                </a:cxn>
                <a:cxn ang="0">
                  <a:pos x="T4" y="T5"/>
                </a:cxn>
                <a:cxn ang="0">
                  <a:pos x="T6" y="T7"/>
                </a:cxn>
                <a:cxn ang="0">
                  <a:pos x="T8" y="T9"/>
                </a:cxn>
              </a:cxnLst>
              <a:rect l="0" t="0" r="r" b="b"/>
              <a:pathLst>
                <a:path w="916" h="8">
                  <a:moveTo>
                    <a:pt x="0" y="0"/>
                  </a:moveTo>
                  <a:lnTo>
                    <a:pt x="916" y="0"/>
                  </a:lnTo>
                  <a:lnTo>
                    <a:pt x="916" y="8"/>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grpSp>
        <p:nvGrpSpPr>
          <p:cNvPr id="13" name="组合 12"/>
          <p:cNvGrpSpPr/>
          <p:nvPr/>
        </p:nvGrpSpPr>
        <p:grpSpPr>
          <a:xfrm>
            <a:off x="-370808" y="1647975"/>
            <a:ext cx="9739312" cy="908463"/>
            <a:chOff x="1226344" y="3173279"/>
            <a:chExt cx="9739312" cy="908463"/>
          </a:xfrm>
          <a:effectLst>
            <a:outerShdw blurRad="50800" dist="38100" dir="5400000" algn="t" rotWithShape="0">
              <a:prstClr val="black">
                <a:alpha val="40000"/>
              </a:prstClr>
            </a:outerShdw>
          </a:effectLst>
        </p:grpSpPr>
        <p:sp>
          <p:nvSpPr>
            <p:cNvPr id="14" name="Freeform 5"/>
            <p:cNvSpPr>
              <a:spLocks/>
            </p:cNvSpPr>
            <p:nvPr/>
          </p:nvSpPr>
          <p:spPr bwMode="auto">
            <a:xfrm>
              <a:off x="1226344" y="3173279"/>
              <a:ext cx="9739312" cy="23813"/>
            </a:xfrm>
            <a:custGeom>
              <a:avLst/>
              <a:gdLst>
                <a:gd name="T0" fmla="*/ 0 w 6135"/>
                <a:gd name="T1" fmla="*/ 15 h 15"/>
                <a:gd name="T2" fmla="*/ 6135 w 6135"/>
                <a:gd name="T3" fmla="*/ 15 h 15"/>
                <a:gd name="T4" fmla="*/ 6135 w 6135"/>
                <a:gd name="T5" fmla="*/ 15 h 15"/>
                <a:gd name="T6" fmla="*/ 3073 w 6135"/>
                <a:gd name="T7" fmla="*/ 0 h 15"/>
                <a:gd name="T8" fmla="*/ 0 w 6135"/>
                <a:gd name="T9" fmla="*/ 15 h 15"/>
                <a:gd name="T10" fmla="*/ 0 w 6135"/>
                <a:gd name="T11" fmla="*/ 15 h 15"/>
                <a:gd name="T12" fmla="*/ 0 w 6135"/>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6135" h="15">
                  <a:moveTo>
                    <a:pt x="0" y="15"/>
                  </a:moveTo>
                  <a:lnTo>
                    <a:pt x="6135" y="15"/>
                  </a:lnTo>
                  <a:lnTo>
                    <a:pt x="6135" y="15"/>
                  </a:lnTo>
                  <a:lnTo>
                    <a:pt x="3073" y="0"/>
                  </a:lnTo>
                  <a:lnTo>
                    <a:pt x="0" y="15"/>
                  </a:lnTo>
                  <a:lnTo>
                    <a:pt x="0" y="15"/>
                  </a:lnTo>
                  <a:lnTo>
                    <a:pt x="0" y="15"/>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sp>
          <p:nvSpPr>
            <p:cNvPr id="15" name="Freeform 20"/>
            <p:cNvSpPr>
              <a:spLocks/>
            </p:cNvSpPr>
            <p:nvPr/>
          </p:nvSpPr>
          <p:spPr bwMode="auto">
            <a:xfrm>
              <a:off x="1226344" y="4057929"/>
              <a:ext cx="9739312" cy="23813"/>
            </a:xfrm>
            <a:custGeom>
              <a:avLst/>
              <a:gdLst>
                <a:gd name="T0" fmla="*/ 0 w 6135"/>
                <a:gd name="T1" fmla="*/ 0 h 15"/>
                <a:gd name="T2" fmla="*/ 6135 w 6135"/>
                <a:gd name="T3" fmla="*/ 0 h 15"/>
                <a:gd name="T4" fmla="*/ 6135 w 6135"/>
                <a:gd name="T5" fmla="*/ 0 h 15"/>
                <a:gd name="T6" fmla="*/ 3073 w 6135"/>
                <a:gd name="T7" fmla="*/ 15 h 15"/>
                <a:gd name="T8" fmla="*/ 0 w 6135"/>
                <a:gd name="T9" fmla="*/ 0 h 15"/>
                <a:gd name="T10" fmla="*/ 0 w 6135"/>
                <a:gd name="T11" fmla="*/ 0 h 15"/>
                <a:gd name="T12" fmla="*/ 0 w 613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6135" h="15">
                  <a:moveTo>
                    <a:pt x="0" y="0"/>
                  </a:moveTo>
                  <a:lnTo>
                    <a:pt x="6135" y="0"/>
                  </a:lnTo>
                  <a:lnTo>
                    <a:pt x="6135" y="0"/>
                  </a:lnTo>
                  <a:lnTo>
                    <a:pt x="3073" y="15"/>
                  </a:lnTo>
                  <a:lnTo>
                    <a:pt x="0" y="0"/>
                  </a:lnTo>
                  <a:lnTo>
                    <a:pt x="0" y="0"/>
                  </a:lnTo>
                  <a:lnTo>
                    <a:pt x="0" y="0"/>
                  </a:lnTo>
                  <a:close/>
                </a:path>
              </a:pathLst>
            </a:custGeom>
            <a:solidFill>
              <a:srgbClr val="0064D2"/>
            </a:solidFill>
            <a:ln>
              <a:noFill/>
            </a:ln>
          </p:spPr>
          <p:txBody>
            <a:bodyPr vert="horz" wrap="square" lIns="91440" tIns="45720" rIns="91440" bIns="45720" numCol="1" anchor="t" anchorCtr="0" compatLnSpc="1">
              <a:prstTxWarp prst="textNoShape">
                <a:avLst/>
              </a:prstTxWarp>
            </a:bodyPr>
            <a:lstStyle/>
            <a:p>
              <a:endParaRPr lang="zh-CN" altLang="en-US">
                <a:solidFill>
                  <a:srgbClr val="00B050"/>
                </a:solidFill>
              </a:endParaRPr>
            </a:p>
          </p:txBody>
        </p:sp>
      </p:grpSp>
      <p:sp>
        <p:nvSpPr>
          <p:cNvPr id="16" name="文本框 15"/>
          <p:cNvSpPr txBox="1"/>
          <p:nvPr/>
        </p:nvSpPr>
        <p:spPr>
          <a:xfrm>
            <a:off x="513431" y="1764864"/>
            <a:ext cx="8051799" cy="646331"/>
          </a:xfrm>
          <a:prstGeom prst="rect">
            <a:avLst/>
          </a:prstGeom>
          <a:noFill/>
        </p:spPr>
        <p:txBody>
          <a:bodyPr wrap="square" rtlCol="0">
            <a:spAutoFit/>
          </a:bodyPr>
          <a:lstStyle/>
          <a:p>
            <a:pPr algn="ctr"/>
            <a:r>
              <a:rPr lang="zh-CN" altLang="en-US" sz="3600" b="1" dirty="0">
                <a:solidFill>
                  <a:srgbClr val="00B050"/>
                </a:solidFill>
                <a:latin typeface="微软雅黑" panose="020B0503020204020204" pitchFamily="34" charset="-122"/>
                <a:ea typeface="微软雅黑" panose="020B0503020204020204" pitchFamily="34" charset="-122"/>
              </a:rPr>
              <a:t>操 作 系 统</a:t>
            </a:r>
          </a:p>
        </p:txBody>
      </p:sp>
      <p:sp>
        <p:nvSpPr>
          <p:cNvPr id="18" name="文本框 17"/>
          <p:cNvSpPr txBox="1"/>
          <p:nvPr/>
        </p:nvSpPr>
        <p:spPr>
          <a:xfrm>
            <a:off x="1798963" y="4384190"/>
            <a:ext cx="5399772" cy="1384995"/>
          </a:xfrm>
          <a:prstGeom prst="rect">
            <a:avLst/>
          </a:prstGeom>
          <a:noFill/>
        </p:spPr>
        <p:txBody>
          <a:bodyPr wrap="square" rtlCol="0">
            <a:spAutoFit/>
          </a:bodyPr>
          <a:lstStyle/>
          <a:p>
            <a:pPr algn="ctr"/>
            <a:endParaRPr lang="en-US" altLang="zh-CN" sz="2800" dirty="0">
              <a:solidFill>
                <a:srgbClr val="00B050"/>
              </a:solidFill>
              <a:latin typeface="微软雅黑" panose="020B0503020204020204" pitchFamily="34" charset="-122"/>
              <a:ea typeface="微软雅黑" panose="020B0503020204020204" pitchFamily="34" charset="-122"/>
            </a:endParaRPr>
          </a:p>
          <a:p>
            <a:pPr algn="ctr"/>
            <a:endParaRPr lang="en-US" altLang="zh-CN" sz="2800" dirty="0">
              <a:solidFill>
                <a:srgbClr val="00B050"/>
              </a:solidFill>
              <a:latin typeface="微软雅黑" panose="020B0503020204020204" pitchFamily="34" charset="-122"/>
              <a:ea typeface="微软雅黑" panose="020B0503020204020204" pitchFamily="34" charset="-122"/>
            </a:endParaRPr>
          </a:p>
          <a:p>
            <a:pPr algn="ctr"/>
            <a:r>
              <a:rPr lang="zh-CN" altLang="en-US" sz="2800" dirty="0">
                <a:solidFill>
                  <a:srgbClr val="00B050"/>
                </a:solidFill>
                <a:latin typeface="微软雅黑" panose="020B0503020204020204" pitchFamily="34" charset="-122"/>
                <a:ea typeface="微软雅黑" panose="020B0503020204020204" pitchFamily="34" charset="-122"/>
              </a:rPr>
              <a:t>中国矿业大学计算机学院</a:t>
            </a:r>
          </a:p>
        </p:txBody>
      </p:sp>
      <p:pic>
        <p:nvPicPr>
          <p:cNvPr id="19" name="图片 18"/>
          <p:cNvPicPr>
            <a:picLocks noChangeAspect="1"/>
          </p:cNvPicPr>
          <p:nvPr/>
        </p:nvPicPr>
        <p:blipFill>
          <a:blip r:embed="rId2"/>
          <a:stretch>
            <a:fillRect/>
          </a:stretch>
        </p:blipFill>
        <p:spPr>
          <a:xfrm>
            <a:off x="-18467" y="3561864"/>
            <a:ext cx="2568055" cy="657227"/>
          </a:xfrm>
          <a:prstGeom prst="rect">
            <a:avLst/>
          </a:prstGeom>
        </p:spPr>
      </p:pic>
      <p:pic>
        <p:nvPicPr>
          <p:cNvPr id="20" name="图片 19"/>
          <p:cNvPicPr>
            <a:picLocks noChangeAspect="1"/>
          </p:cNvPicPr>
          <p:nvPr/>
        </p:nvPicPr>
        <p:blipFill>
          <a:blip r:embed="rId3"/>
          <a:stretch>
            <a:fillRect/>
          </a:stretch>
        </p:blipFill>
        <p:spPr>
          <a:xfrm>
            <a:off x="2726103" y="3378765"/>
            <a:ext cx="2204202" cy="1005426"/>
          </a:xfrm>
          <a:prstGeom prst="rect">
            <a:avLst/>
          </a:prstGeom>
        </p:spPr>
      </p:pic>
      <p:pic>
        <p:nvPicPr>
          <p:cNvPr id="21" name="图片 20"/>
          <p:cNvPicPr>
            <a:picLocks noChangeAspect="1"/>
          </p:cNvPicPr>
          <p:nvPr/>
        </p:nvPicPr>
        <p:blipFill>
          <a:blip r:embed="rId4"/>
          <a:stretch>
            <a:fillRect/>
          </a:stretch>
        </p:blipFill>
        <p:spPr>
          <a:xfrm>
            <a:off x="5402861" y="3077644"/>
            <a:ext cx="1378207" cy="1392271"/>
          </a:xfrm>
          <a:prstGeom prst="rect">
            <a:avLst/>
          </a:prstGeom>
        </p:spPr>
      </p:pic>
      <p:pic>
        <p:nvPicPr>
          <p:cNvPr id="22" name="图片 21"/>
          <p:cNvPicPr>
            <a:picLocks noChangeAspect="1"/>
          </p:cNvPicPr>
          <p:nvPr/>
        </p:nvPicPr>
        <p:blipFill>
          <a:blip r:embed="rId5"/>
          <a:stretch>
            <a:fillRect/>
          </a:stretch>
        </p:blipFill>
        <p:spPr>
          <a:xfrm>
            <a:off x="7118391" y="3241352"/>
            <a:ext cx="1986176" cy="1228563"/>
          </a:xfrm>
          <a:prstGeom prst="rect">
            <a:avLst/>
          </a:prstGeom>
        </p:spPr>
      </p:pic>
    </p:spTree>
    <p:extLst>
      <p:ext uri="{BB962C8B-B14F-4D97-AF65-F5344CB8AC3E}">
        <p14:creationId xmlns:p14="http://schemas.microsoft.com/office/powerpoint/2010/main" val="2413854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53" presetClass="entr" presetSubtype="16" fill="hold" grpId="0" nodeType="withEffect">
                                  <p:stCondLst>
                                    <p:cond delay="50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5.1.3 </a:t>
            </a:r>
            <a:r>
              <a:rPr lang="zh-CN" altLang="en-US" sz="3200" b="1" dirty="0">
                <a:latin typeface="Maiandra GD" pitchFamily="34" charset="0"/>
                <a:ea typeface="隶书" pitchFamily="49" charset="-122"/>
              </a:rPr>
              <a:t>文件的属性</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13504" y="1493843"/>
            <a:ext cx="7817135" cy="3637919"/>
          </a:xfrm>
          <a:prstGeom prst="rect">
            <a:avLst/>
          </a:prstGeom>
        </p:spPr>
        <p:txBody>
          <a:bodyPr wrap="square">
            <a:spAutoFit/>
          </a:bodyPr>
          <a:lstStyle/>
          <a:p>
            <a:pPr marL="742950" lvl="1" indent="-285750" fontAlgn="base">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文件权限：</a:t>
            </a:r>
            <a:r>
              <a:rPr lang="zh-CN" altLang="en-US" sz="2400" b="1" dirty="0">
                <a:solidFill>
                  <a:prstClr val="black"/>
                </a:solidFill>
                <a:latin typeface="Cambria"/>
                <a:ea typeface="华文楷体"/>
              </a:rPr>
              <a:t>通过文件权限，文件拥有者可以为自己的文件赋予各种权限，如可允许自己读写和执行，允许同组的用户读写，而只允许其它用户读。</a:t>
            </a:r>
          </a:p>
          <a:p>
            <a:pPr marL="742950" lvl="1" indent="-285750" fontAlgn="base">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文件类型：</a:t>
            </a:r>
            <a:r>
              <a:rPr lang="zh-CN" altLang="en-US" sz="2400" b="1" dirty="0">
                <a:solidFill>
                  <a:prstClr val="black"/>
                </a:solidFill>
                <a:latin typeface="Cambria"/>
                <a:ea typeface="华文楷体"/>
              </a:rPr>
              <a:t>可以从不同的角度来对文件进行分类，例如普通文件或是设备文件，可执行文件或是文本文件，等等。</a:t>
            </a:r>
          </a:p>
          <a:p>
            <a:pPr marL="742950" lvl="1" indent="-285750" fontAlgn="base">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文件长度：</a:t>
            </a:r>
            <a:r>
              <a:rPr lang="zh-CN" altLang="en-US" sz="2400" b="1" dirty="0">
                <a:solidFill>
                  <a:prstClr val="black"/>
                </a:solidFill>
                <a:latin typeface="Cambria"/>
                <a:ea typeface="华文楷体"/>
              </a:rPr>
              <a:t>长度单位通常是字节。</a:t>
            </a:r>
          </a:p>
          <a:p>
            <a:pPr marL="742950" lvl="1" indent="-285750" fontAlgn="base">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文件时间：</a:t>
            </a:r>
            <a:r>
              <a:rPr lang="zh-CN" altLang="en-US" sz="2400" b="1" dirty="0">
                <a:solidFill>
                  <a:prstClr val="black"/>
                </a:solidFill>
                <a:latin typeface="Cambria"/>
                <a:ea typeface="华文楷体"/>
              </a:rPr>
              <a:t>最初创建时间，最后一次的修改时间，最后一次的执行时间，最后一次的读时间等。</a:t>
            </a:r>
          </a:p>
        </p:txBody>
      </p:sp>
    </p:spTree>
    <p:extLst>
      <p:ext uri="{BB962C8B-B14F-4D97-AF65-F5344CB8AC3E}">
        <p14:creationId xmlns:p14="http://schemas.microsoft.com/office/powerpoint/2010/main" val="3462574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4. </a:t>
            </a:r>
            <a:r>
              <a:rPr lang="zh-CN" altLang="en-US" sz="3200" b="1" dirty="0">
                <a:solidFill>
                  <a:srgbClr val="00B050"/>
                </a:solidFill>
                <a:latin typeface="Maiandra GD" pitchFamily="34" charset="0"/>
                <a:ea typeface="隶书" pitchFamily="49" charset="-122"/>
              </a:rPr>
              <a:t>图状目录结构</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641445" y="1600200"/>
            <a:ext cx="782016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spcBef>
                <a:spcPts val="1200"/>
              </a:spcBef>
            </a:pPr>
            <a:r>
              <a:rPr lang="zh-CN" altLang="en-US" sz="2800" b="1" dirty="0">
                <a:solidFill>
                  <a:srgbClr val="FF0000"/>
                </a:solidFill>
                <a:ea typeface="宋体" charset="-122"/>
              </a:rPr>
              <a:t>有向无环图目录结构：</a:t>
            </a:r>
            <a:r>
              <a:rPr lang="zh-CN" altLang="en-US" sz="2800" b="1" dirty="0">
                <a:solidFill>
                  <a:srgbClr val="0064D2"/>
                </a:solidFill>
                <a:ea typeface="宋体" charset="-122"/>
              </a:rPr>
              <a:t>允许一个文件有多个父目录</a:t>
            </a:r>
            <a:r>
              <a:rPr lang="zh-CN" altLang="en-US" sz="2800" b="1" dirty="0">
                <a:ea typeface="宋体" charset="-122"/>
              </a:rPr>
              <a:t>，不同的目录可以以相同或不同的文件名共享同一个文件，形成的目录结构图不会出现环（因为不支持目录共享）</a:t>
            </a:r>
            <a:endParaRPr lang="en-US" altLang="zh-CN" sz="2800" b="1" dirty="0">
              <a:ea typeface="宋体" charset="-122"/>
            </a:endParaRPr>
          </a:p>
          <a:p>
            <a:pPr eaLnBrk="1" hangingPunct="1">
              <a:spcBef>
                <a:spcPts val="1200"/>
              </a:spcBef>
            </a:pPr>
            <a:r>
              <a:rPr lang="zh-CN" altLang="en-US" sz="2800" b="1" dirty="0">
                <a:solidFill>
                  <a:srgbClr val="FF0000"/>
                </a:solidFill>
                <a:ea typeface="宋体" charset="-122"/>
              </a:rPr>
              <a:t>有环图目录结构：</a:t>
            </a:r>
            <a:r>
              <a:rPr lang="zh-CN" altLang="en-US" sz="2800" b="1" dirty="0">
                <a:ea typeface="宋体" charset="-122"/>
              </a:rPr>
              <a:t>除了允许文件被共享，</a:t>
            </a:r>
            <a:r>
              <a:rPr lang="zh-CN" altLang="en-US" sz="2800" b="1" dirty="0">
                <a:solidFill>
                  <a:srgbClr val="0064D2"/>
                </a:solidFill>
                <a:ea typeface="宋体" charset="-122"/>
              </a:rPr>
              <a:t>还支持目录被共享</a:t>
            </a:r>
            <a:r>
              <a:rPr lang="zh-CN" altLang="en-US" sz="2800" b="1" dirty="0">
                <a:ea typeface="宋体" charset="-122"/>
              </a:rPr>
              <a:t>，则目录结构图中就有</a:t>
            </a:r>
            <a:r>
              <a:rPr lang="zh-CN" altLang="en-US" sz="2800" b="1" dirty="0">
                <a:solidFill>
                  <a:srgbClr val="0064D2"/>
                </a:solidFill>
                <a:ea typeface="宋体" charset="-122"/>
              </a:rPr>
              <a:t>可能出现环 </a:t>
            </a:r>
          </a:p>
        </p:txBody>
      </p:sp>
    </p:spTree>
    <p:extLst>
      <p:ext uri="{BB962C8B-B14F-4D97-AF65-F5344CB8AC3E}">
        <p14:creationId xmlns:p14="http://schemas.microsoft.com/office/powerpoint/2010/main" val="1373692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arn(inVertical)">
                                      <p:cBhvr>
                                        <p:cTn id="11" dur="500"/>
                                        <p:tgtEl>
                                          <p:spTgt spid="8">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barn(inVertical)">
                                      <p:cBhvr>
                                        <p:cTn id="1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4. </a:t>
            </a:r>
            <a:r>
              <a:rPr lang="zh-CN" altLang="en-US" sz="3200" b="1" dirty="0">
                <a:solidFill>
                  <a:srgbClr val="00B050"/>
                </a:solidFill>
                <a:latin typeface="Maiandra GD" pitchFamily="34" charset="0"/>
                <a:ea typeface="隶书" pitchFamily="49" charset="-122"/>
              </a:rPr>
              <a:t>图状目录结构</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306" y="2036207"/>
            <a:ext cx="7103590" cy="3197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1245453" y="5138382"/>
            <a:ext cx="6310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Text" lastClr="000000"/>
                </a:solidFill>
                <a:effectLst/>
                <a:uLnTx/>
                <a:uFillTx/>
              </a:rPr>
              <a:t>图</a:t>
            </a:r>
            <a:r>
              <a:rPr kumimoji="0" lang="en-US" altLang="zh-CN" sz="2400" b="0" i="0" u="none" strike="noStrike" kern="0" cap="none" spc="0" normalizeH="0" baseline="0" noProof="0" dirty="0">
                <a:ln>
                  <a:noFill/>
                </a:ln>
                <a:solidFill>
                  <a:sysClr val="windowText" lastClr="000000"/>
                </a:solidFill>
                <a:effectLst/>
                <a:uLnTx/>
                <a:uFillTx/>
              </a:rPr>
              <a:t>5.23</a:t>
            </a:r>
            <a:r>
              <a:rPr kumimoji="0" lang="zh-CN" altLang="en-US" sz="2400" b="0" i="0" u="none" strike="noStrike" kern="0" cap="none" spc="0" normalizeH="0" baseline="0" noProof="0" dirty="0">
                <a:ln>
                  <a:noFill/>
                </a:ln>
                <a:solidFill>
                  <a:sysClr val="windowText" lastClr="000000"/>
                </a:solidFill>
                <a:effectLst/>
                <a:uLnTx/>
                <a:uFillTx/>
              </a:rPr>
              <a:t>（</a:t>
            </a:r>
            <a:r>
              <a:rPr kumimoji="0" lang="en-US" altLang="zh-CN" sz="2400" b="0" i="0" u="none" strike="noStrike" kern="0" cap="none" spc="0" normalizeH="0" baseline="0" noProof="0" dirty="0">
                <a:ln>
                  <a:noFill/>
                </a:ln>
                <a:solidFill>
                  <a:sysClr val="windowText" lastClr="000000"/>
                </a:solidFill>
                <a:effectLst/>
                <a:uLnTx/>
                <a:uFillTx/>
              </a:rPr>
              <a:t>a</a:t>
            </a:r>
            <a:r>
              <a:rPr kumimoji="0" lang="zh-CN" altLang="en-US" sz="2400" b="0" i="0" u="none" strike="noStrike" kern="0" cap="none" spc="0" normalizeH="0" baseline="0" noProof="0" dirty="0">
                <a:ln>
                  <a:noFill/>
                </a:ln>
                <a:solidFill>
                  <a:sysClr val="windowText" lastClr="000000"/>
                </a:solidFill>
                <a:effectLst/>
                <a:uLnTx/>
                <a:uFillTx/>
              </a:rPr>
              <a:t>）无环图状目录结构（文件共享）</a:t>
            </a:r>
          </a:p>
        </p:txBody>
      </p:sp>
    </p:spTree>
    <p:extLst>
      <p:ext uri="{BB962C8B-B14F-4D97-AF65-F5344CB8AC3E}">
        <p14:creationId xmlns:p14="http://schemas.microsoft.com/office/powerpoint/2010/main" val="3587659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4. </a:t>
            </a:r>
            <a:r>
              <a:rPr lang="zh-CN" altLang="en-US" sz="3200" b="1" dirty="0">
                <a:solidFill>
                  <a:srgbClr val="00B050"/>
                </a:solidFill>
                <a:latin typeface="Maiandra GD" pitchFamily="34" charset="0"/>
                <a:ea typeface="隶书" pitchFamily="49" charset="-122"/>
              </a:rPr>
              <a:t>图状目录结构</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715" y="1643038"/>
            <a:ext cx="7345964" cy="295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1669195" y="4858603"/>
            <a:ext cx="632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ysClr val="windowText" lastClr="000000"/>
                </a:solidFill>
                <a:effectLst/>
                <a:uLnTx/>
                <a:uFillTx/>
              </a:rPr>
              <a:t>图</a:t>
            </a:r>
            <a:r>
              <a:rPr kumimoji="0" lang="en-US" altLang="zh-CN" sz="2400" b="0" i="0" u="none" strike="noStrike" kern="0" cap="none" spc="0" normalizeH="0" baseline="0" noProof="0" dirty="0">
                <a:ln>
                  <a:noFill/>
                </a:ln>
                <a:solidFill>
                  <a:sysClr val="windowText" lastClr="000000"/>
                </a:solidFill>
                <a:effectLst/>
                <a:uLnTx/>
                <a:uFillTx/>
              </a:rPr>
              <a:t>5.23</a:t>
            </a:r>
            <a:r>
              <a:rPr kumimoji="0" lang="zh-CN" altLang="en-US" sz="2400" b="0" i="0" u="none" strike="noStrike" kern="0" cap="none" spc="0" normalizeH="0" baseline="0" noProof="0" dirty="0">
                <a:ln>
                  <a:noFill/>
                </a:ln>
                <a:solidFill>
                  <a:sysClr val="windowText" lastClr="000000"/>
                </a:solidFill>
                <a:effectLst/>
                <a:uLnTx/>
                <a:uFillTx/>
              </a:rPr>
              <a:t>（</a:t>
            </a:r>
            <a:r>
              <a:rPr kumimoji="0" lang="en-US" altLang="zh-CN" sz="2400" b="0" i="0" u="none" strike="noStrike" kern="0" cap="none" spc="0" normalizeH="0" baseline="0" noProof="0" dirty="0">
                <a:ln>
                  <a:noFill/>
                </a:ln>
                <a:solidFill>
                  <a:sysClr val="windowText" lastClr="000000"/>
                </a:solidFill>
                <a:effectLst/>
                <a:uLnTx/>
                <a:uFillTx/>
              </a:rPr>
              <a:t>b</a:t>
            </a:r>
            <a:r>
              <a:rPr kumimoji="0" lang="zh-CN" altLang="en-US" sz="2400" b="0" i="0" u="none" strike="noStrike" kern="0" cap="none" spc="0" normalizeH="0" baseline="0" noProof="0" dirty="0">
                <a:ln>
                  <a:noFill/>
                </a:ln>
                <a:solidFill>
                  <a:sysClr val="windowText" lastClr="000000"/>
                </a:solidFill>
                <a:effectLst/>
                <a:uLnTx/>
                <a:uFillTx/>
              </a:rPr>
              <a:t>）有环图状目录结构（目录共享）</a:t>
            </a:r>
          </a:p>
        </p:txBody>
      </p:sp>
    </p:spTree>
    <p:extLst>
      <p:ext uri="{BB962C8B-B14F-4D97-AF65-F5344CB8AC3E}">
        <p14:creationId xmlns:p14="http://schemas.microsoft.com/office/powerpoint/2010/main" val="3408842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5.3.4 </a:t>
            </a:r>
            <a:r>
              <a:rPr lang="zh-CN" altLang="en-US" sz="3200" b="1" dirty="0">
                <a:solidFill>
                  <a:prstClr val="black"/>
                </a:solidFill>
                <a:latin typeface="Maiandra GD" pitchFamily="34" charset="0"/>
                <a:ea typeface="隶书" pitchFamily="49" charset="-122"/>
              </a:rPr>
              <a:t>目录的检索</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6" name="Rectangle 3"/>
          <p:cNvSpPr txBox="1">
            <a:spLocks/>
          </p:cNvSpPr>
          <p:nvPr/>
        </p:nvSpPr>
        <p:spPr bwMode="auto">
          <a:xfrm>
            <a:off x="457200" y="1600201"/>
            <a:ext cx="8004412" cy="436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目录的检索是实现</a:t>
            </a:r>
            <a:r>
              <a:rPr lang="zh-CN" altLang="en-US" sz="2800" b="1" dirty="0">
                <a:solidFill>
                  <a:srgbClr val="FF0000"/>
                </a:solidFill>
                <a:ea typeface="宋体" charset="-122"/>
              </a:rPr>
              <a:t>按名存取</a:t>
            </a:r>
            <a:r>
              <a:rPr lang="zh-CN" altLang="en-US" sz="2800" b="1" dirty="0">
                <a:ea typeface="宋体" charset="-122"/>
              </a:rPr>
              <a:t>的重要基础。</a:t>
            </a:r>
          </a:p>
          <a:p>
            <a:pPr eaLnBrk="1" hangingPunct="1"/>
            <a:r>
              <a:rPr lang="zh-CN" altLang="en-US" sz="2800" b="1" dirty="0">
                <a:solidFill>
                  <a:srgbClr val="0064D2"/>
                </a:solidFill>
                <a:ea typeface="宋体" charset="-122"/>
              </a:rPr>
              <a:t>在采用树形目录结构的文件系统中，要根据用户提供的文件路径名，从根目录或当前目录开始，逐级查找路径名中的各子目录名，用它们作为索引，逐层搜索各个目录文件，最后找到匹配的文件目录项。</a:t>
            </a:r>
          </a:p>
        </p:txBody>
      </p:sp>
    </p:spTree>
    <p:extLst>
      <p:ext uri="{BB962C8B-B14F-4D97-AF65-F5344CB8AC3E}">
        <p14:creationId xmlns:p14="http://schemas.microsoft.com/office/powerpoint/2010/main" val="2736085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anim calcmode="lin" valueType="num">
                                      <p:cBhvr>
                                        <p:cTn id="1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5.3.4 </a:t>
            </a:r>
            <a:r>
              <a:rPr lang="zh-CN" altLang="en-US" sz="3200" b="1" dirty="0">
                <a:solidFill>
                  <a:prstClr val="black"/>
                </a:solidFill>
                <a:latin typeface="Maiandra GD" pitchFamily="34" charset="0"/>
                <a:ea typeface="隶书" pitchFamily="49" charset="-122"/>
              </a:rPr>
              <a:t>目录的检索</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a:ea typeface="宋体" charset="-122"/>
              </a:rPr>
              <a:t>举例：以索引节点的目录组织方式介绍树型目录检索的过程 </a:t>
            </a:r>
          </a:p>
          <a:p>
            <a:pPr eaLnBrk="1" hangingPunct="1"/>
            <a:endParaRPr lang="zh-CN" altLang="en-US" sz="2800" dirty="0">
              <a:ea typeface="宋体"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197320"/>
            <a:ext cx="7272338" cy="362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811403" y="2926707"/>
            <a:ext cx="312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rPr>
              <a:t>（</a:t>
            </a:r>
            <a:r>
              <a:rPr kumimoji="0" lang="en-US" altLang="zh-CN" sz="2000" b="1" i="0" u="none" strike="noStrike" kern="0" cap="none" spc="0" normalizeH="0" baseline="0" noProof="0" dirty="0">
                <a:ln>
                  <a:noFill/>
                </a:ln>
                <a:solidFill>
                  <a:sysClr val="windowText" lastClr="000000"/>
                </a:solidFill>
                <a:effectLst/>
                <a:uLnTx/>
                <a:uFillTx/>
              </a:rPr>
              <a:t>a</a:t>
            </a:r>
            <a:r>
              <a:rPr kumimoji="0" lang="zh-CN" altLang="en-US" sz="2000" b="1" i="0" u="none" strike="noStrike" kern="0" cap="none" spc="0" normalizeH="0" baseline="0" noProof="0" dirty="0">
                <a:ln>
                  <a:noFill/>
                </a:ln>
                <a:solidFill>
                  <a:sysClr val="windowText" lastClr="000000"/>
                </a:solidFill>
                <a:effectLst/>
                <a:uLnTx/>
                <a:uFillTx/>
              </a:rPr>
              <a:t>）用户角度的目录结构</a:t>
            </a:r>
          </a:p>
        </p:txBody>
      </p:sp>
      <p:sp>
        <p:nvSpPr>
          <p:cNvPr id="12" name="Rectangle 6"/>
          <p:cNvSpPr>
            <a:spLocks noChangeArrowheads="1"/>
          </p:cNvSpPr>
          <p:nvPr/>
        </p:nvSpPr>
        <p:spPr bwMode="auto">
          <a:xfrm>
            <a:off x="4787900" y="2899341"/>
            <a:ext cx="3136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rPr>
              <a:t>（</a:t>
            </a:r>
            <a:r>
              <a:rPr kumimoji="0" lang="en-US" altLang="zh-CN" sz="2000" b="1" i="0" u="none" strike="noStrike" kern="0" cap="none" spc="0" normalizeH="0" baseline="0" noProof="0" dirty="0">
                <a:ln>
                  <a:noFill/>
                </a:ln>
                <a:solidFill>
                  <a:sysClr val="windowText" lastClr="000000"/>
                </a:solidFill>
                <a:effectLst/>
                <a:uLnTx/>
                <a:uFillTx/>
              </a:rPr>
              <a:t>b</a:t>
            </a:r>
            <a:r>
              <a:rPr kumimoji="0" lang="zh-CN" altLang="en-US" sz="2000" b="1" i="0" u="none" strike="noStrike" kern="0" cap="none" spc="0" normalizeH="0" baseline="0" noProof="0" dirty="0">
                <a:ln>
                  <a:noFill/>
                </a:ln>
                <a:solidFill>
                  <a:sysClr val="windowText" lastClr="000000"/>
                </a:solidFill>
                <a:effectLst/>
                <a:uLnTx/>
                <a:uFillTx/>
              </a:rPr>
              <a:t>）系统角度的目录结构</a:t>
            </a:r>
          </a:p>
        </p:txBody>
      </p:sp>
    </p:spTree>
    <p:extLst>
      <p:ext uri="{BB962C8B-B14F-4D97-AF65-F5344CB8AC3E}">
        <p14:creationId xmlns:p14="http://schemas.microsoft.com/office/powerpoint/2010/main" val="3494970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5.3.4 </a:t>
            </a:r>
            <a:r>
              <a:rPr lang="zh-CN" altLang="en-US" sz="3200" b="1" dirty="0">
                <a:solidFill>
                  <a:prstClr val="black"/>
                </a:solidFill>
                <a:latin typeface="Maiandra GD" pitchFamily="34" charset="0"/>
                <a:ea typeface="隶书" pitchFamily="49" charset="-122"/>
              </a:rPr>
              <a:t>目录的检索</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3" name="Rectangle 3"/>
          <p:cNvSpPr txBox="1">
            <a:spLocks/>
          </p:cNvSpPr>
          <p:nvPr/>
        </p:nvSpPr>
        <p:spPr bwMode="auto">
          <a:xfrm>
            <a:off x="252946" y="914018"/>
            <a:ext cx="8665866" cy="5780209"/>
          </a:xfrm>
          <a:prstGeom prst="rect">
            <a:avLst/>
          </a:prstGeom>
          <a:ln w="19050"/>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zh-CN" altLang="en-US" sz="2800" b="1" dirty="0">
                <a:ea typeface="宋体" charset="-122"/>
              </a:rPr>
              <a:t>例如用户进程想要打开文件</a:t>
            </a:r>
            <a:r>
              <a:rPr lang="en-US" altLang="zh-CN" sz="2800" b="1" dirty="0">
                <a:ea typeface="宋体" charset="-122"/>
              </a:rPr>
              <a:t>/home/</a:t>
            </a:r>
            <a:r>
              <a:rPr lang="en-US" altLang="zh-CN" sz="2800" b="1" dirty="0" err="1">
                <a:ea typeface="宋体" charset="-122"/>
              </a:rPr>
              <a:t>zhao</a:t>
            </a:r>
            <a:r>
              <a:rPr lang="en-US" altLang="zh-CN" sz="2800" b="1" dirty="0">
                <a:ea typeface="宋体" charset="-122"/>
              </a:rPr>
              <a:t>/file1.c</a:t>
            </a:r>
            <a:r>
              <a:rPr lang="zh-CN" altLang="en-US" sz="2800" b="1" dirty="0">
                <a:ea typeface="宋体" charset="-122"/>
              </a:rPr>
              <a:t>时，文件系统开始检索</a:t>
            </a:r>
          </a:p>
          <a:p>
            <a:pPr eaLnBrk="1" hangingPunct="1">
              <a:lnSpc>
                <a:spcPct val="80000"/>
              </a:lnSpc>
              <a:buFont typeface="Wingdings 2" pitchFamily="18" charset="2"/>
              <a:buNone/>
            </a:pPr>
            <a:r>
              <a:rPr lang="zh-CN" altLang="en-US" sz="2400" b="1" dirty="0">
                <a:ea typeface="宋体" charset="-122"/>
              </a:rPr>
              <a:t>  （</a:t>
            </a:r>
            <a:r>
              <a:rPr lang="en-US" altLang="zh-CN" sz="2400" b="1" dirty="0">
                <a:ea typeface="宋体" charset="-122"/>
              </a:rPr>
              <a:t>1</a:t>
            </a:r>
            <a:r>
              <a:rPr lang="zh-CN" altLang="en-US" sz="2400" b="1" dirty="0">
                <a:ea typeface="宋体" charset="-122"/>
              </a:rPr>
              <a:t>）首先，遇到根目录</a:t>
            </a:r>
            <a:r>
              <a:rPr lang="zh-CN" altLang="en-US" sz="2400" b="1" dirty="0">
                <a:latin typeface="宋体" charset="-122"/>
                <a:ea typeface="宋体" charset="-122"/>
              </a:rPr>
              <a:t>“</a:t>
            </a:r>
            <a:r>
              <a:rPr lang="en-US" altLang="zh-CN" sz="2400" b="1" dirty="0">
                <a:ea typeface="宋体" charset="-122"/>
              </a:rPr>
              <a:t>/</a:t>
            </a:r>
            <a:r>
              <a:rPr lang="en-US" altLang="zh-CN" sz="2400" b="1" dirty="0">
                <a:latin typeface="宋体" charset="-122"/>
                <a:ea typeface="宋体" charset="-122"/>
              </a:rPr>
              <a:t>”</a:t>
            </a:r>
            <a:r>
              <a:rPr lang="zh-CN" altLang="en-US" sz="2400" b="1" dirty="0">
                <a:ea typeface="宋体" charset="-122"/>
              </a:rPr>
              <a:t>，</a:t>
            </a:r>
            <a:r>
              <a:rPr lang="en-US" altLang="zh-CN" sz="2400" b="1" dirty="0">
                <a:ea typeface="宋体" charset="-122"/>
              </a:rPr>
              <a:t>UNIX/Linux </a:t>
            </a:r>
            <a:r>
              <a:rPr lang="zh-CN" altLang="en-US" sz="2400" b="1" dirty="0">
                <a:ea typeface="宋体" charset="-122"/>
              </a:rPr>
              <a:t>的根目录的索引节点会预先调入内存的活动索引节点表中，在内存活动索引节点表中找到根目录的活动索引节点，把它作为当前的工作索引节点，根据索引节点中的物理地址取出根目录文件内容，然后用字符串</a:t>
            </a:r>
            <a:r>
              <a:rPr lang="en-US" altLang="zh-CN" sz="2400" b="1" dirty="0">
                <a:ea typeface="宋体" charset="-122"/>
              </a:rPr>
              <a:t>home</a:t>
            </a:r>
            <a:r>
              <a:rPr lang="zh-CN" altLang="en-US" sz="2400" b="1" dirty="0">
                <a:ea typeface="宋体" charset="-122"/>
              </a:rPr>
              <a:t>和根目录文件中的目录项一一匹配，直到找到</a:t>
            </a:r>
            <a:r>
              <a:rPr lang="en-US" altLang="zh-CN" sz="2400" b="1" dirty="0">
                <a:ea typeface="宋体" charset="-122"/>
              </a:rPr>
              <a:t>home</a:t>
            </a:r>
            <a:r>
              <a:rPr lang="zh-CN" altLang="en-US" sz="2400" b="1" dirty="0">
                <a:ea typeface="宋体" charset="-122"/>
              </a:rPr>
              <a:t>对应的目录项，取出</a:t>
            </a:r>
            <a:r>
              <a:rPr lang="en-US" altLang="zh-CN" sz="2400" b="1" dirty="0">
                <a:ea typeface="宋体" charset="-122"/>
              </a:rPr>
              <a:t>home</a:t>
            </a:r>
            <a:r>
              <a:rPr lang="zh-CN" altLang="en-US" sz="2400" b="1" dirty="0">
                <a:ea typeface="宋体" charset="-122"/>
              </a:rPr>
              <a:t>目录文件对应的索引节点号，根据索引节点号在索引节点区中找到</a:t>
            </a:r>
            <a:r>
              <a:rPr lang="en-US" altLang="zh-CN" sz="2400" b="1" dirty="0">
                <a:ea typeface="宋体" charset="-122"/>
              </a:rPr>
              <a:t>home</a:t>
            </a:r>
            <a:r>
              <a:rPr lang="zh-CN" altLang="en-US" sz="2400" b="1" dirty="0">
                <a:ea typeface="宋体" charset="-122"/>
              </a:rPr>
              <a:t>目录文件的索引节点。</a:t>
            </a:r>
          </a:p>
          <a:p>
            <a:pPr eaLnBrk="1" hangingPunct="1">
              <a:lnSpc>
                <a:spcPct val="80000"/>
              </a:lnSpc>
              <a:buFont typeface="Wingdings 2" pitchFamily="18" charset="2"/>
              <a:buNone/>
            </a:pPr>
            <a:r>
              <a:rPr lang="zh-CN" altLang="en-US" sz="2400" b="1" dirty="0">
                <a:ea typeface="宋体" charset="-122"/>
              </a:rPr>
              <a:t>  （</a:t>
            </a:r>
            <a:r>
              <a:rPr lang="en-US" altLang="zh-CN" sz="2400" b="1" dirty="0">
                <a:ea typeface="宋体" charset="-122"/>
              </a:rPr>
              <a:t>2</a:t>
            </a:r>
            <a:r>
              <a:rPr lang="zh-CN" altLang="en-US" sz="2400" b="1" dirty="0">
                <a:ea typeface="宋体" charset="-122"/>
              </a:rPr>
              <a:t>）根据</a:t>
            </a:r>
            <a:r>
              <a:rPr lang="en-US" altLang="zh-CN" sz="2400" b="1" dirty="0">
                <a:ea typeface="宋体" charset="-122"/>
              </a:rPr>
              <a:t>home</a:t>
            </a:r>
            <a:r>
              <a:rPr lang="zh-CN" altLang="en-US" sz="2400" b="1" dirty="0">
                <a:ea typeface="宋体" charset="-122"/>
              </a:rPr>
              <a:t>目录文件的索引节点中的物理地址取出</a:t>
            </a:r>
            <a:r>
              <a:rPr lang="en-US" altLang="zh-CN" sz="2400" b="1" dirty="0">
                <a:ea typeface="宋体" charset="-122"/>
              </a:rPr>
              <a:t>home</a:t>
            </a:r>
            <a:r>
              <a:rPr lang="zh-CN" altLang="en-US" sz="2400" b="1" dirty="0">
                <a:ea typeface="宋体" charset="-122"/>
              </a:rPr>
              <a:t>目录文件内容，用字符串</a:t>
            </a:r>
            <a:r>
              <a:rPr lang="en-US" altLang="zh-CN" sz="2400" b="1" dirty="0" err="1">
                <a:ea typeface="宋体" charset="-122"/>
              </a:rPr>
              <a:t>zhao</a:t>
            </a:r>
            <a:r>
              <a:rPr lang="zh-CN" altLang="en-US" sz="2400" b="1" dirty="0">
                <a:ea typeface="宋体" charset="-122"/>
              </a:rPr>
              <a:t>与各目录项一一匹配，即可找到</a:t>
            </a:r>
            <a:r>
              <a:rPr lang="en-US" altLang="zh-CN" sz="2400" b="1" dirty="0" err="1">
                <a:ea typeface="宋体" charset="-122"/>
              </a:rPr>
              <a:t>zhao</a:t>
            </a:r>
            <a:r>
              <a:rPr lang="zh-CN" altLang="en-US" sz="2400" b="1" dirty="0">
                <a:ea typeface="宋体" charset="-122"/>
              </a:rPr>
              <a:t>目录文件的索引节点。</a:t>
            </a:r>
          </a:p>
          <a:p>
            <a:pPr eaLnBrk="1" hangingPunct="1">
              <a:lnSpc>
                <a:spcPct val="80000"/>
              </a:lnSpc>
              <a:buFont typeface="Wingdings 2" pitchFamily="18" charset="2"/>
              <a:buNone/>
            </a:pPr>
            <a:r>
              <a:rPr lang="zh-CN" altLang="en-US" sz="2400" b="1" dirty="0">
                <a:ea typeface="宋体" charset="-122"/>
              </a:rPr>
              <a:t>  （</a:t>
            </a:r>
            <a:r>
              <a:rPr lang="en-US" altLang="zh-CN" sz="2400" b="1" dirty="0">
                <a:ea typeface="宋体" charset="-122"/>
              </a:rPr>
              <a:t>3</a:t>
            </a:r>
            <a:r>
              <a:rPr lang="zh-CN" altLang="en-US" sz="2400" b="1" dirty="0">
                <a:ea typeface="宋体" charset="-122"/>
              </a:rPr>
              <a:t>）根据</a:t>
            </a:r>
            <a:r>
              <a:rPr lang="en-US" altLang="zh-CN" sz="2400" b="1" dirty="0" err="1">
                <a:ea typeface="宋体" charset="-122"/>
              </a:rPr>
              <a:t>zhao</a:t>
            </a:r>
            <a:r>
              <a:rPr lang="zh-CN" altLang="en-US" sz="2400" b="1" dirty="0">
                <a:ea typeface="宋体" charset="-122"/>
              </a:rPr>
              <a:t>目录文件的索引节点中的物理地址取出</a:t>
            </a:r>
            <a:r>
              <a:rPr lang="en-US" altLang="zh-CN" sz="2400" b="1" dirty="0" err="1">
                <a:ea typeface="宋体" charset="-122"/>
              </a:rPr>
              <a:t>zhao</a:t>
            </a:r>
            <a:r>
              <a:rPr lang="zh-CN" altLang="en-US" sz="2400" b="1" dirty="0">
                <a:ea typeface="宋体" charset="-122"/>
              </a:rPr>
              <a:t>目录文件内容，用字符串</a:t>
            </a:r>
            <a:r>
              <a:rPr lang="en-US" altLang="zh-CN" sz="2400" b="1" dirty="0">
                <a:ea typeface="宋体" charset="-122"/>
              </a:rPr>
              <a:t>file1.c</a:t>
            </a:r>
            <a:r>
              <a:rPr lang="zh-CN" altLang="en-US" sz="2400" b="1" dirty="0">
                <a:ea typeface="宋体" charset="-122"/>
              </a:rPr>
              <a:t>与各目录项一一匹配，即可找到</a:t>
            </a:r>
            <a:r>
              <a:rPr lang="en-US" altLang="zh-CN" sz="2400" b="1" dirty="0">
                <a:ea typeface="宋体" charset="-122"/>
              </a:rPr>
              <a:t>file1.c</a:t>
            </a:r>
            <a:r>
              <a:rPr lang="zh-CN" altLang="en-US" sz="2400" b="1" dirty="0">
                <a:ea typeface="宋体" charset="-122"/>
              </a:rPr>
              <a:t>文件的索引节点。</a:t>
            </a:r>
          </a:p>
          <a:p>
            <a:pPr eaLnBrk="1" hangingPunct="1">
              <a:lnSpc>
                <a:spcPct val="80000"/>
              </a:lnSpc>
              <a:buFont typeface="Wingdings 2" pitchFamily="18" charset="2"/>
              <a:buNone/>
            </a:pPr>
            <a:r>
              <a:rPr lang="zh-CN" altLang="en-US" sz="2400" b="1" dirty="0">
                <a:ea typeface="宋体" charset="-122"/>
              </a:rPr>
              <a:t>  （</a:t>
            </a:r>
            <a:r>
              <a:rPr lang="en-US" altLang="zh-CN" sz="2400" b="1" dirty="0">
                <a:ea typeface="宋体" charset="-122"/>
              </a:rPr>
              <a:t>4</a:t>
            </a:r>
            <a:r>
              <a:rPr lang="zh-CN" altLang="en-US" sz="2400" b="1" dirty="0">
                <a:ea typeface="宋体" charset="-122"/>
              </a:rPr>
              <a:t>）根据</a:t>
            </a:r>
            <a:r>
              <a:rPr lang="en-US" altLang="zh-CN" sz="2400" b="1" dirty="0">
                <a:ea typeface="宋体" charset="-122"/>
              </a:rPr>
              <a:t>file1.c</a:t>
            </a:r>
            <a:r>
              <a:rPr lang="zh-CN" altLang="en-US" sz="2400" b="1" dirty="0">
                <a:ea typeface="宋体" charset="-122"/>
              </a:rPr>
              <a:t>文件的索引节点中物理地址即可存取该文件。</a:t>
            </a:r>
          </a:p>
        </p:txBody>
      </p:sp>
    </p:spTree>
    <p:extLst>
      <p:ext uri="{BB962C8B-B14F-4D97-AF65-F5344CB8AC3E}">
        <p14:creationId xmlns:p14="http://schemas.microsoft.com/office/powerpoint/2010/main" val="2992437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5.3.4 </a:t>
            </a:r>
            <a:r>
              <a:rPr lang="zh-CN" altLang="en-US" sz="3200" b="1" dirty="0">
                <a:solidFill>
                  <a:prstClr val="black"/>
                </a:solidFill>
                <a:latin typeface="Maiandra GD" pitchFamily="34" charset="0"/>
                <a:ea typeface="隶书" pitchFamily="49" charset="-122"/>
              </a:rPr>
              <a:t>文件目录操作</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600502" y="1610436"/>
            <a:ext cx="8229600"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spcBef>
                <a:spcPts val="1200"/>
              </a:spcBef>
            </a:pPr>
            <a:r>
              <a:rPr lang="zh-CN" altLang="en-US" sz="2800" b="1" dirty="0">
                <a:solidFill>
                  <a:srgbClr val="0064D2"/>
                </a:solidFill>
                <a:ea typeface="宋体" charset="-122"/>
              </a:rPr>
              <a:t>创建目录：</a:t>
            </a:r>
            <a:r>
              <a:rPr lang="zh-CN" altLang="en-US" sz="2800" b="1" dirty="0">
                <a:ea typeface="宋体" charset="-122"/>
              </a:rPr>
              <a:t>在外部存储介质中，创建一个目录文件以备存取文件属性信息。</a:t>
            </a:r>
          </a:p>
          <a:p>
            <a:pPr eaLnBrk="1" hangingPunct="1">
              <a:lnSpc>
                <a:spcPct val="90000"/>
              </a:lnSpc>
              <a:spcBef>
                <a:spcPts val="1200"/>
              </a:spcBef>
            </a:pPr>
            <a:r>
              <a:rPr lang="zh-CN" altLang="en-US" sz="2800" b="1" dirty="0">
                <a:solidFill>
                  <a:srgbClr val="0064D2"/>
                </a:solidFill>
                <a:ea typeface="宋体" charset="-122"/>
              </a:rPr>
              <a:t>删除目录：</a:t>
            </a:r>
            <a:r>
              <a:rPr lang="zh-CN" altLang="en-US" sz="2800" b="1" dirty="0">
                <a:ea typeface="宋体" charset="-122"/>
              </a:rPr>
              <a:t>从外部存储介质中，删除一个目录文件。只有当目录为空时，才能删除。</a:t>
            </a:r>
          </a:p>
          <a:p>
            <a:pPr eaLnBrk="1" hangingPunct="1">
              <a:lnSpc>
                <a:spcPct val="90000"/>
              </a:lnSpc>
              <a:spcBef>
                <a:spcPts val="1200"/>
              </a:spcBef>
            </a:pPr>
            <a:r>
              <a:rPr lang="zh-CN" altLang="en-US" sz="2800" b="1" dirty="0">
                <a:solidFill>
                  <a:srgbClr val="0064D2"/>
                </a:solidFill>
                <a:ea typeface="宋体" charset="-122"/>
              </a:rPr>
              <a:t>改变目录：</a:t>
            </a:r>
            <a:r>
              <a:rPr lang="zh-CN" altLang="en-US" sz="2800" b="1" dirty="0">
                <a:ea typeface="宋体" charset="-122"/>
              </a:rPr>
              <a:t>用户可利用改变目录的命令，通过指定目录的绝对或相对路径名，设置当前目录。</a:t>
            </a:r>
          </a:p>
        </p:txBody>
      </p:sp>
    </p:spTree>
    <p:extLst>
      <p:ext uri="{BB962C8B-B14F-4D97-AF65-F5344CB8AC3E}">
        <p14:creationId xmlns:p14="http://schemas.microsoft.com/office/powerpoint/2010/main" val="4424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5.3.4 </a:t>
            </a:r>
            <a:r>
              <a:rPr lang="zh-CN" altLang="en-US" sz="3200" b="1" dirty="0">
                <a:solidFill>
                  <a:prstClr val="black"/>
                </a:solidFill>
                <a:latin typeface="Maiandra GD" pitchFamily="34" charset="0"/>
                <a:ea typeface="隶书" pitchFamily="49" charset="-122"/>
              </a:rPr>
              <a:t>文件目录操作</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spcBef>
                <a:spcPts val="1200"/>
              </a:spcBef>
            </a:pPr>
            <a:r>
              <a:rPr lang="zh-CN" altLang="en-US" sz="2800" b="1" dirty="0">
                <a:solidFill>
                  <a:srgbClr val="0064D2"/>
                </a:solidFill>
                <a:ea typeface="宋体" charset="-122"/>
              </a:rPr>
              <a:t>检索目录：</a:t>
            </a:r>
            <a:r>
              <a:rPr lang="zh-CN" altLang="en-US" sz="2800" b="1" dirty="0">
                <a:ea typeface="宋体" charset="-122"/>
              </a:rPr>
              <a:t>首先，系统利用用户提供的文件名，对文件目录进行查询，以找到相应的属性信息；然后，根据这些属性信息，得出文件所在外部存储介质的物理位置；最后，如果需要，可启动磁盘驱动程序，将所需的文件数据读到内存中。</a:t>
            </a:r>
          </a:p>
          <a:p>
            <a:pPr eaLnBrk="1" hangingPunct="1">
              <a:lnSpc>
                <a:spcPct val="80000"/>
              </a:lnSpc>
              <a:spcBef>
                <a:spcPts val="1200"/>
              </a:spcBef>
            </a:pPr>
            <a:r>
              <a:rPr lang="zh-CN" altLang="en-US" sz="2800" b="1" dirty="0">
                <a:solidFill>
                  <a:srgbClr val="0064D2"/>
                </a:solidFill>
                <a:ea typeface="宋体" charset="-122"/>
              </a:rPr>
              <a:t>移动目录：</a:t>
            </a:r>
            <a:r>
              <a:rPr lang="zh-CN" altLang="en-US" sz="2800" b="1" dirty="0">
                <a:ea typeface="宋体" charset="-122"/>
              </a:rPr>
              <a:t>允许文件或子目录在不同的父目录之间移动，文件或子目录经移动后，其文件的路径名将随之改变。</a:t>
            </a:r>
          </a:p>
        </p:txBody>
      </p:sp>
    </p:spTree>
    <p:extLst>
      <p:ext uri="{BB962C8B-B14F-4D97-AF65-F5344CB8AC3E}">
        <p14:creationId xmlns:p14="http://schemas.microsoft.com/office/powerpoint/2010/main" val="903959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5.3.4 </a:t>
            </a:r>
            <a:r>
              <a:rPr lang="zh-CN" altLang="en-US" sz="3200" b="1" dirty="0">
                <a:solidFill>
                  <a:prstClr val="black"/>
                </a:solidFill>
                <a:latin typeface="Maiandra GD" pitchFamily="34" charset="0"/>
                <a:ea typeface="隶书" pitchFamily="49" charset="-122"/>
              </a:rPr>
              <a:t>文件目录操作</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611116" y="1821595"/>
            <a:ext cx="8291513"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solidFill>
                  <a:srgbClr val="0064D2"/>
                </a:solidFill>
                <a:ea typeface="宋体" charset="-122"/>
              </a:rPr>
              <a:t>链接操作：</a:t>
            </a:r>
            <a:r>
              <a:rPr lang="zh-CN" altLang="en-US" sz="2800" b="1" dirty="0">
                <a:ea typeface="宋体" charset="-122"/>
              </a:rPr>
              <a:t>通过链接操作，让指定文件具有多个父目录，从而实现文件共享。</a:t>
            </a:r>
          </a:p>
          <a:p>
            <a:pPr eaLnBrk="1" hangingPunct="1"/>
            <a:r>
              <a:rPr lang="zh-CN" altLang="en-US" sz="2800" b="1" dirty="0">
                <a:solidFill>
                  <a:srgbClr val="0064D2"/>
                </a:solidFill>
                <a:ea typeface="宋体" charset="-122"/>
              </a:rPr>
              <a:t>打开目录：</a:t>
            </a:r>
            <a:r>
              <a:rPr lang="zh-CN" altLang="en-US" sz="2800" b="1" dirty="0">
                <a:ea typeface="宋体" charset="-122"/>
              </a:rPr>
              <a:t>如要使用的目录不在内存中，则需要打开目录，从外存上读入相应的目录文件。</a:t>
            </a:r>
          </a:p>
          <a:p>
            <a:pPr eaLnBrk="1" hangingPunct="1"/>
            <a:r>
              <a:rPr lang="zh-CN" altLang="en-US" sz="2800" b="1" dirty="0">
                <a:solidFill>
                  <a:srgbClr val="0064D2"/>
                </a:solidFill>
                <a:ea typeface="宋体" charset="-122"/>
              </a:rPr>
              <a:t>关闭目录：</a:t>
            </a:r>
            <a:r>
              <a:rPr lang="zh-CN" altLang="en-US" sz="2800" b="1" dirty="0">
                <a:ea typeface="宋体" charset="-122"/>
              </a:rPr>
              <a:t>当所用目录使用结束后，应关闭目录以释放内存空间。</a:t>
            </a:r>
          </a:p>
          <a:p>
            <a:pPr eaLnBrk="1" hangingPunct="1"/>
            <a:endParaRPr lang="zh-CN" altLang="en-US" sz="2800" dirty="0">
              <a:ea typeface="宋体" charset="-122"/>
            </a:endParaRPr>
          </a:p>
          <a:p>
            <a:pPr eaLnBrk="1" hangingPunct="1"/>
            <a:endParaRPr lang="zh-CN" altLang="en-US" sz="2800" dirty="0">
              <a:ea typeface="宋体" charset="-122"/>
            </a:endParaRPr>
          </a:p>
        </p:txBody>
      </p:sp>
    </p:spTree>
    <p:extLst>
      <p:ext uri="{BB962C8B-B14F-4D97-AF65-F5344CB8AC3E}">
        <p14:creationId xmlns:p14="http://schemas.microsoft.com/office/powerpoint/2010/main" val="36541714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734" y="700116"/>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07879" y="586223"/>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151888" y="1786730"/>
            <a:ext cx="6901866" cy="4228850"/>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5.4  </a:t>
            </a:r>
            <a:r>
              <a:rPr kumimoji="1" lang="zh-CN" altLang="en-US" sz="3200" b="1" u="sng" dirty="0">
                <a:solidFill>
                  <a:srgbClr val="C00000"/>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a:t>
            </a:r>
            <a:r>
              <a:rPr kumimoji="1" lang="zh-CN" altLang="en-US" sz="3200" b="1" dirty="0">
                <a:solidFill>
                  <a:srgbClr val="4472C4"/>
                </a:solidFill>
                <a:latin typeface="黑体" pitchFamily="49" charset="-122"/>
                <a:ea typeface="黑体" pitchFamily="49" charset="-122"/>
              </a:rPr>
              <a:t>文件系统</a:t>
            </a:r>
          </a:p>
        </p:txBody>
      </p:sp>
    </p:spTree>
    <p:extLst>
      <p:ext uri="{BB962C8B-B14F-4D97-AF65-F5344CB8AC3E}">
        <p14:creationId xmlns:p14="http://schemas.microsoft.com/office/powerpoint/2010/main" val="2921550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5.1.4 </a:t>
            </a:r>
            <a:r>
              <a:rPr lang="zh-CN" altLang="en-US" sz="3200" b="1" dirty="0">
                <a:latin typeface="Maiandra GD" pitchFamily="34" charset="0"/>
                <a:ea typeface="隶书" pitchFamily="49" charset="-122"/>
              </a:rPr>
              <a:t>文件的分类</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58397" y="1419102"/>
            <a:ext cx="7872301" cy="3859518"/>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为了有效、方便地组织和管理文件，常按照不同的观点对文件进行分类。常用的几种文件分类方法： </a:t>
            </a:r>
          </a:p>
          <a:p>
            <a:pPr marL="342900" lvl="0" indent="-342900" fontAlgn="base">
              <a:spcBef>
                <a:spcPct val="20000"/>
              </a:spcBef>
              <a:spcAft>
                <a:spcPct val="0"/>
              </a:spcAft>
              <a:buClr>
                <a:srgbClr val="477AB1"/>
              </a:buClr>
              <a:buSzPct val="80000"/>
            </a:pPr>
            <a:r>
              <a:rPr lang="zh-CN" altLang="en-US" sz="2800" dirty="0">
                <a:solidFill>
                  <a:prstClr val="black"/>
                </a:solidFill>
                <a:latin typeface="Cambria"/>
                <a:ea typeface="宋体" pitchFamily="2" charset="-122"/>
              </a:rPr>
              <a:t>  （</a:t>
            </a:r>
            <a:r>
              <a:rPr lang="en-US" altLang="zh-CN" sz="2800" dirty="0">
                <a:solidFill>
                  <a:prstClr val="black"/>
                </a:solidFill>
                <a:latin typeface="Cambria"/>
                <a:ea typeface="宋体" pitchFamily="2" charset="-122"/>
              </a:rPr>
              <a:t>1</a:t>
            </a:r>
            <a:r>
              <a:rPr lang="zh-CN" altLang="en-US" sz="2800" dirty="0">
                <a:solidFill>
                  <a:prstClr val="black"/>
                </a:solidFill>
                <a:latin typeface="Cambria"/>
                <a:ea typeface="宋体" pitchFamily="2" charset="-122"/>
              </a:rPr>
              <a:t>）</a:t>
            </a:r>
            <a:r>
              <a:rPr lang="zh-CN" altLang="en-US" sz="2800" b="1" dirty="0">
                <a:solidFill>
                  <a:srgbClr val="FF0000"/>
                </a:solidFill>
                <a:latin typeface="Cambria"/>
                <a:ea typeface="宋体" pitchFamily="2" charset="-122"/>
              </a:rPr>
              <a:t>按照文件的逻辑结构的不同</a:t>
            </a:r>
            <a:r>
              <a:rPr lang="zh-CN" altLang="en-US" sz="2800" dirty="0">
                <a:solidFill>
                  <a:prstClr val="black"/>
                </a:solidFill>
                <a:latin typeface="Cambria"/>
                <a:ea typeface="宋体" pitchFamily="2" charset="-122"/>
              </a:rPr>
              <a:t>：</a:t>
            </a:r>
            <a:r>
              <a:rPr lang="zh-CN" altLang="en-US" sz="2800" b="1" dirty="0">
                <a:solidFill>
                  <a:srgbClr val="0064D2"/>
                </a:solidFill>
                <a:latin typeface="Cambria"/>
                <a:ea typeface="宋体" pitchFamily="2" charset="-122"/>
              </a:rPr>
              <a:t>流式文件和纪录式文件。 </a:t>
            </a:r>
          </a:p>
          <a:p>
            <a:pPr marL="342900" lvl="0" indent="-342900" fontAlgn="base">
              <a:spcBef>
                <a:spcPct val="20000"/>
              </a:spcBef>
              <a:spcAft>
                <a:spcPct val="0"/>
              </a:spcAft>
              <a:buClr>
                <a:srgbClr val="477AB1"/>
              </a:buClr>
              <a:buSzPct val="80000"/>
            </a:pPr>
            <a:r>
              <a:rPr lang="zh-CN" altLang="en-US" sz="2800" dirty="0">
                <a:solidFill>
                  <a:prstClr val="black"/>
                </a:solidFill>
                <a:latin typeface="Cambria"/>
                <a:ea typeface="宋体" pitchFamily="2" charset="-122"/>
              </a:rPr>
              <a:t>  （</a:t>
            </a:r>
            <a:r>
              <a:rPr lang="en-US" altLang="zh-CN" sz="2800" dirty="0">
                <a:solidFill>
                  <a:prstClr val="black"/>
                </a:solidFill>
                <a:latin typeface="Cambria"/>
                <a:ea typeface="宋体" pitchFamily="2" charset="-122"/>
              </a:rPr>
              <a:t>2</a:t>
            </a:r>
            <a:r>
              <a:rPr lang="zh-CN" altLang="en-US" sz="2800" dirty="0">
                <a:solidFill>
                  <a:prstClr val="black"/>
                </a:solidFill>
                <a:latin typeface="Cambria"/>
                <a:ea typeface="宋体" pitchFamily="2" charset="-122"/>
              </a:rPr>
              <a:t>）</a:t>
            </a:r>
            <a:r>
              <a:rPr lang="zh-CN" altLang="en-US" sz="2800" b="1" dirty="0">
                <a:solidFill>
                  <a:srgbClr val="FF0000"/>
                </a:solidFill>
                <a:latin typeface="Cambria"/>
                <a:ea typeface="宋体" pitchFamily="2" charset="-122"/>
              </a:rPr>
              <a:t>按照用途</a:t>
            </a:r>
            <a:r>
              <a:rPr lang="zh-CN" altLang="en-US" sz="2800" dirty="0">
                <a:solidFill>
                  <a:srgbClr val="FF0000"/>
                </a:solidFill>
                <a:latin typeface="Cambria"/>
                <a:ea typeface="宋体" pitchFamily="2" charset="-122"/>
              </a:rPr>
              <a:t>：</a:t>
            </a:r>
            <a:r>
              <a:rPr lang="zh-CN" altLang="en-US" sz="2800" b="1" dirty="0">
                <a:solidFill>
                  <a:srgbClr val="0064D2"/>
                </a:solidFill>
                <a:latin typeface="Cambria"/>
                <a:ea typeface="宋体" pitchFamily="2" charset="-122"/>
              </a:rPr>
              <a:t>系统文件、库文件和用户文件</a:t>
            </a:r>
            <a:r>
              <a:rPr lang="zh-CN" altLang="en-US" sz="2800" dirty="0">
                <a:solidFill>
                  <a:prstClr val="black"/>
                </a:solidFill>
                <a:latin typeface="Cambria"/>
                <a:ea typeface="宋体" pitchFamily="2" charset="-122"/>
              </a:rPr>
              <a:t>。 </a:t>
            </a:r>
          </a:p>
          <a:p>
            <a:pPr marL="342900" lvl="0" indent="-342900" fontAlgn="base">
              <a:spcBef>
                <a:spcPct val="20000"/>
              </a:spcBef>
              <a:spcAft>
                <a:spcPct val="0"/>
              </a:spcAft>
              <a:buClr>
                <a:srgbClr val="477AB1"/>
              </a:buClr>
              <a:buSzPct val="80000"/>
            </a:pPr>
            <a:r>
              <a:rPr lang="zh-CN" altLang="en-US" sz="2800" dirty="0">
                <a:solidFill>
                  <a:prstClr val="black"/>
                </a:solidFill>
                <a:latin typeface="Cambria"/>
                <a:ea typeface="宋体" pitchFamily="2" charset="-122"/>
              </a:rPr>
              <a:t>  （</a:t>
            </a:r>
            <a:r>
              <a:rPr lang="en-US" altLang="zh-CN" sz="2800" dirty="0">
                <a:solidFill>
                  <a:prstClr val="black"/>
                </a:solidFill>
                <a:latin typeface="Cambria"/>
                <a:ea typeface="宋体" pitchFamily="2" charset="-122"/>
              </a:rPr>
              <a:t>3</a:t>
            </a:r>
            <a:r>
              <a:rPr lang="zh-CN" altLang="en-US" sz="2800" dirty="0">
                <a:solidFill>
                  <a:prstClr val="black"/>
                </a:solidFill>
                <a:latin typeface="Cambria"/>
                <a:ea typeface="宋体" pitchFamily="2" charset="-122"/>
              </a:rPr>
              <a:t>）</a:t>
            </a:r>
            <a:r>
              <a:rPr lang="zh-CN" altLang="en-US" sz="2800" b="1" dirty="0">
                <a:solidFill>
                  <a:srgbClr val="FF0000"/>
                </a:solidFill>
                <a:latin typeface="Cambria"/>
                <a:ea typeface="宋体" pitchFamily="2" charset="-122"/>
              </a:rPr>
              <a:t>按照性质：</a:t>
            </a:r>
            <a:r>
              <a:rPr lang="zh-CN" altLang="en-US" sz="2800" b="1" dirty="0">
                <a:solidFill>
                  <a:srgbClr val="0064D2"/>
                </a:solidFill>
                <a:latin typeface="Cambria"/>
                <a:ea typeface="宋体" pitchFamily="2" charset="-122"/>
              </a:rPr>
              <a:t>可以把文件分为普通文件、目录文件和特殊文件。</a:t>
            </a:r>
            <a:r>
              <a:rPr lang="zh-CN" altLang="en-US" sz="3200" b="1" dirty="0">
                <a:solidFill>
                  <a:srgbClr val="0064D2"/>
                </a:solidFill>
                <a:latin typeface="Cambria"/>
                <a:ea typeface="宋体" pitchFamily="2" charset="-122"/>
              </a:rPr>
              <a:t> </a:t>
            </a:r>
          </a:p>
        </p:txBody>
      </p:sp>
    </p:spTree>
    <p:extLst>
      <p:ext uri="{BB962C8B-B14F-4D97-AF65-F5344CB8AC3E}">
        <p14:creationId xmlns:p14="http://schemas.microsoft.com/office/powerpoint/2010/main" val="242076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1000"/>
                                        <p:tgtEl>
                                          <p:spTgt spid="2">
                                            <p:txEl>
                                              <p:pRg st="2" end="2"/>
                                            </p:txEl>
                                          </p:spTgt>
                                        </p:tgtEl>
                                      </p:cBhvr>
                                    </p:animEffect>
                                    <p:anim calcmode="lin" valueType="num">
                                      <p:cBhvr>
                                        <p:cTn id="2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barn(inVertic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5.4.1 </a:t>
            </a:r>
            <a:r>
              <a:rPr lang="zh-CN" altLang="en-US" sz="3200" b="1" dirty="0">
                <a:solidFill>
                  <a:prstClr val="black"/>
                </a:solidFill>
                <a:latin typeface="Maiandra GD" pitchFamily="34" charset="0"/>
                <a:ea typeface="隶书" pitchFamily="49" charset="-122"/>
              </a:rPr>
              <a:t>实现系统调用的相关数据结构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200" y="1443251"/>
            <a:ext cx="8229600" cy="1763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文件系统向应用程序提供了一组系统调用，包括创建、删除、打开、关闭文件和对文件的读写控制，通过这些系统调用，程序员能获得文件系统的各种服务。</a:t>
            </a:r>
          </a:p>
        </p:txBody>
      </p:sp>
      <p:sp>
        <p:nvSpPr>
          <p:cNvPr id="2" name="矩形 1"/>
          <p:cNvSpPr/>
          <p:nvPr/>
        </p:nvSpPr>
        <p:spPr>
          <a:xfrm>
            <a:off x="741813" y="3922792"/>
            <a:ext cx="7485798"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a:r>
              <a:rPr lang="zh-CN" altLang="en-US" sz="2800" b="1" dirty="0">
                <a:solidFill>
                  <a:prstClr val="black"/>
                </a:solidFill>
                <a:ea typeface="宋体" charset="-122"/>
              </a:rPr>
              <a:t>文件系统在为用户程序服务时，经常需要沿路径查找目录以获得有关该文件的各种信息，这往往要多次访问外存，使访问速度大大减慢。若把所有文件目录都复制到内存，访问速度是加快了，但又增加了内存的开销。</a:t>
            </a:r>
            <a:r>
              <a:rPr lang="zh-CN" altLang="en-US" b="1" dirty="0">
                <a:solidFill>
                  <a:prstClr val="black"/>
                </a:solidFill>
                <a:ea typeface="宋体" charset="-122"/>
              </a:rPr>
              <a:t> </a:t>
            </a:r>
            <a:r>
              <a:rPr lang="zh-CN" altLang="en-US" b="1" dirty="0">
                <a:solidFill>
                  <a:srgbClr val="FF0000"/>
                </a:solidFill>
                <a:ea typeface="宋体" charset="-122"/>
              </a:rPr>
              <a:t>如何解决？？</a:t>
            </a:r>
          </a:p>
        </p:txBody>
      </p:sp>
      <p:sp>
        <p:nvSpPr>
          <p:cNvPr id="3" name="TextBox 2"/>
          <p:cNvSpPr txBox="1"/>
          <p:nvPr/>
        </p:nvSpPr>
        <p:spPr bwMode="auto">
          <a:xfrm>
            <a:off x="758396" y="3314186"/>
            <a:ext cx="2348720" cy="523220"/>
          </a:xfrm>
          <a:prstGeom prst="rect">
            <a:avLst/>
          </a:prstGeom>
          <a:ln/>
          <a:extLst/>
        </p:spPr>
        <p:style>
          <a:lnRef idx="2">
            <a:schemeClr val="accent5">
              <a:shade val="50000"/>
            </a:schemeClr>
          </a:lnRef>
          <a:fillRef idx="1">
            <a:schemeClr val="accent5"/>
          </a:fillRef>
          <a:effectRef idx="0">
            <a:schemeClr val="accent5"/>
          </a:effectRef>
          <a:fontRef idx="minor">
            <a:schemeClr val="lt1"/>
          </a:fontRef>
        </p:style>
        <p:txBody>
          <a:bodyPr vert="horz" wrap="none" lIns="91440" tIns="45720" rIns="91440" bIns="45720" numCol="1" rtlCol="0" anchor="t" anchorCtr="0" compatLnSpc="1">
            <a:prstTxWarp prst="textNoShape">
              <a:avLst/>
            </a:prstTxWarp>
            <a:spAutoFit/>
          </a:bodyPr>
          <a:lstStyle/>
          <a:p>
            <a:pPr eaLnBrk="1" hangingPunct="1"/>
            <a:r>
              <a:rPr lang="zh-CN" altLang="en-US" sz="2800" b="1" dirty="0">
                <a:ea typeface="宋体" charset="-122"/>
              </a:rPr>
              <a:t>面临问题？？</a:t>
            </a:r>
          </a:p>
        </p:txBody>
      </p:sp>
    </p:spTree>
    <p:extLst>
      <p:ext uri="{BB962C8B-B14F-4D97-AF65-F5344CB8AC3E}">
        <p14:creationId xmlns:p14="http://schemas.microsoft.com/office/powerpoint/2010/main" val="1376791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5.4.1 </a:t>
            </a:r>
            <a:r>
              <a:rPr lang="zh-CN" altLang="en-US" sz="3200" b="1" dirty="0">
                <a:solidFill>
                  <a:prstClr val="black"/>
                </a:solidFill>
                <a:latin typeface="Maiandra GD" pitchFamily="34" charset="0"/>
                <a:ea typeface="隶书" pitchFamily="49" charset="-122"/>
              </a:rPr>
              <a:t>实现系统调用的相关数据结构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解决办法：</a:t>
            </a:r>
            <a:r>
              <a:rPr lang="zh-CN" altLang="en-US" sz="2800" b="1" dirty="0">
                <a:solidFill>
                  <a:srgbClr val="0064D2"/>
                </a:solidFill>
                <a:ea typeface="宋体" charset="-122"/>
              </a:rPr>
              <a:t>把常用的和正在使用的那些文件目录复制进内存，这样，既不增加太多的内存开销，又可明显缩短查找时间。</a:t>
            </a:r>
          </a:p>
          <a:p>
            <a:pPr eaLnBrk="1" hangingPunct="1"/>
            <a:r>
              <a:rPr lang="zh-CN" altLang="en-US" sz="2800" b="1" dirty="0">
                <a:ea typeface="宋体" charset="-122"/>
              </a:rPr>
              <a:t>具体实现：系统为每个</a:t>
            </a:r>
            <a:r>
              <a:rPr lang="zh-CN" altLang="en-US" sz="2800" b="1" dirty="0">
                <a:solidFill>
                  <a:srgbClr val="FF0000"/>
                </a:solidFill>
                <a:ea typeface="宋体" charset="-122"/>
              </a:rPr>
              <a:t>用户进程建立一张打开文件表</a:t>
            </a:r>
            <a:r>
              <a:rPr lang="zh-CN" altLang="en-US" sz="2800" b="1" dirty="0">
                <a:ea typeface="宋体" charset="-122"/>
              </a:rPr>
              <a:t>，并在系统中再维护一张记录系统中所有正在使用文件信息的</a:t>
            </a:r>
            <a:r>
              <a:rPr lang="zh-CN" altLang="en-US" sz="2800" b="1" dirty="0">
                <a:solidFill>
                  <a:srgbClr val="FF0000"/>
                </a:solidFill>
                <a:ea typeface="宋体" charset="-122"/>
              </a:rPr>
              <a:t>系统打开文件表</a:t>
            </a:r>
            <a:r>
              <a:rPr lang="zh-CN" altLang="en-US" sz="2800" b="1" dirty="0">
                <a:ea typeface="宋体" charset="-122"/>
              </a:rPr>
              <a:t>，正在使用文件的索引节点也会从外存索引节点区复制到</a:t>
            </a:r>
            <a:r>
              <a:rPr lang="zh-CN" altLang="en-US" sz="2800" b="1" dirty="0">
                <a:solidFill>
                  <a:srgbClr val="FF0000"/>
                </a:solidFill>
                <a:ea typeface="宋体" charset="-122"/>
              </a:rPr>
              <a:t>内存索引节点表</a:t>
            </a:r>
            <a:r>
              <a:rPr lang="zh-CN" altLang="en-US" sz="2800" b="1" dirty="0">
                <a:ea typeface="宋体" charset="-122"/>
              </a:rPr>
              <a:t>（即活动索引节点表）中。</a:t>
            </a:r>
            <a:r>
              <a:rPr lang="zh-CN" altLang="en-US" b="1" dirty="0">
                <a:ea typeface="宋体" charset="-122"/>
              </a:rPr>
              <a:t> </a:t>
            </a:r>
            <a:r>
              <a:rPr lang="zh-CN" altLang="en-US" sz="2800" b="1" dirty="0">
                <a:ea typeface="宋体" charset="-122"/>
              </a:rPr>
              <a:t> </a:t>
            </a:r>
          </a:p>
        </p:txBody>
      </p:sp>
    </p:spTree>
    <p:extLst>
      <p:ext uri="{BB962C8B-B14F-4D97-AF65-F5344CB8AC3E}">
        <p14:creationId xmlns:p14="http://schemas.microsoft.com/office/powerpoint/2010/main" val="3074637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anim calcmode="lin" valueType="num">
                                      <p:cBhvr>
                                        <p:cTn id="1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1000"/>
                                        <p:tgtEl>
                                          <p:spTgt spid="10">
                                            <p:txEl>
                                              <p:pRg st="1" end="1"/>
                                            </p:txEl>
                                          </p:spTgt>
                                        </p:tgtEl>
                                      </p:cBhvr>
                                    </p:animEffect>
                                    <p:anim calcmode="lin" valueType="num">
                                      <p:cBhvr>
                                        <p:cTn id="1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5.4.1 </a:t>
            </a:r>
            <a:r>
              <a:rPr lang="zh-CN" altLang="en-US" sz="3200" b="1" dirty="0">
                <a:solidFill>
                  <a:prstClr val="black"/>
                </a:solidFill>
                <a:latin typeface="Maiandra GD" pitchFamily="34" charset="0"/>
                <a:ea typeface="隶书" pitchFamily="49" charset="-122"/>
              </a:rPr>
              <a:t>实现系统调用的相关数据结构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solidFill>
                  <a:srgbClr val="FF0000"/>
                </a:solidFill>
                <a:ea typeface="宋体" charset="-122"/>
              </a:rPr>
              <a:t>使用文件时为什么要打开和关闭？</a:t>
            </a:r>
          </a:p>
          <a:p>
            <a:pPr eaLnBrk="1" hangingPunct="1"/>
            <a:r>
              <a:rPr lang="zh-CN" altLang="en-US" sz="2800" b="1" dirty="0">
                <a:ea typeface="宋体" charset="-122"/>
              </a:rPr>
              <a:t>用户使用文件之前先通过</a:t>
            </a:r>
            <a:r>
              <a:rPr lang="zh-CN" altLang="en-US" sz="2800" b="1" dirty="0">
                <a:latin typeface="宋体" charset="-122"/>
                <a:ea typeface="宋体" charset="-122"/>
              </a:rPr>
              <a:t>“</a:t>
            </a:r>
            <a:r>
              <a:rPr lang="zh-CN" altLang="en-US" sz="2800" b="1" dirty="0">
                <a:ea typeface="宋体" charset="-122"/>
              </a:rPr>
              <a:t>打开</a:t>
            </a:r>
            <a:r>
              <a:rPr lang="zh-CN" altLang="en-US" sz="2800" b="1" dirty="0">
                <a:latin typeface="宋体" charset="-122"/>
                <a:ea typeface="宋体" charset="-122"/>
              </a:rPr>
              <a:t>”</a:t>
            </a:r>
            <a:r>
              <a:rPr lang="zh-CN" altLang="en-US" sz="2800" b="1" dirty="0">
                <a:ea typeface="宋体" charset="-122"/>
              </a:rPr>
              <a:t>操作，把此文件的文件目录信息（包括索引节点信息）复制到指定的内存区域，当不再使用这个文件时，使用</a:t>
            </a:r>
            <a:r>
              <a:rPr lang="zh-CN" altLang="en-US" sz="2800" b="1" dirty="0">
                <a:latin typeface="宋体" charset="-122"/>
                <a:ea typeface="宋体" charset="-122"/>
              </a:rPr>
              <a:t>“</a:t>
            </a:r>
            <a:r>
              <a:rPr lang="zh-CN" altLang="en-US" sz="2800" b="1" dirty="0">
                <a:ea typeface="宋体" charset="-122"/>
              </a:rPr>
              <a:t>关闭</a:t>
            </a:r>
            <a:r>
              <a:rPr lang="zh-CN" altLang="en-US" sz="2800" b="1" dirty="0">
                <a:latin typeface="宋体" charset="-122"/>
                <a:ea typeface="宋体" charset="-122"/>
              </a:rPr>
              <a:t>”</a:t>
            </a:r>
            <a:r>
              <a:rPr lang="zh-CN" altLang="en-US" sz="2800" b="1" dirty="0">
                <a:ea typeface="宋体" charset="-122"/>
              </a:rPr>
              <a:t>操作撤销该文件存放在内存的使用信息，以切断用户进程和该文件目录的联系。</a:t>
            </a:r>
          </a:p>
          <a:p>
            <a:pPr eaLnBrk="1" hangingPunct="1"/>
            <a:r>
              <a:rPr lang="zh-CN" altLang="en-US" sz="2800" b="1" dirty="0">
                <a:ea typeface="宋体" charset="-122"/>
              </a:rPr>
              <a:t>文件被打开后，很多信息就已经调入内存，可被用户多次使用，直至文件被关闭或撤销，大大减少访盘次数，提高了文件系统的效率。</a:t>
            </a:r>
          </a:p>
        </p:txBody>
      </p:sp>
    </p:spTree>
    <p:extLst>
      <p:ext uri="{BB962C8B-B14F-4D97-AF65-F5344CB8AC3E}">
        <p14:creationId xmlns:p14="http://schemas.microsoft.com/office/powerpoint/2010/main" val="1077773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1000"/>
                                        <p:tgtEl>
                                          <p:spTgt spid="8">
                                            <p:txEl>
                                              <p:pRg st="1" end="1"/>
                                            </p:txEl>
                                          </p:spTgt>
                                        </p:tgtEl>
                                      </p:cBhvr>
                                    </p:animEffect>
                                    <p:anim calcmode="lin" valueType="num">
                                      <p:cBhvr>
                                        <p:cTn id="1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 calcmode="lin" valueType="num">
                                      <p:cBhvr additive="base">
                                        <p:cTn id="18"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5.4.1 </a:t>
            </a:r>
            <a:r>
              <a:rPr lang="zh-CN" altLang="en-US" sz="3200" b="1" dirty="0">
                <a:solidFill>
                  <a:prstClr val="black"/>
                </a:solidFill>
                <a:latin typeface="Maiandra GD" pitchFamily="34" charset="0"/>
                <a:ea typeface="隶书" pitchFamily="49" charset="-122"/>
              </a:rPr>
              <a:t>实现系统调用的相关数据结构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758397" y="1821595"/>
            <a:ext cx="7690513" cy="3067334"/>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zh-CN" altLang="en-US" b="1" dirty="0">
                <a:ea typeface="宋体" charset="-122"/>
              </a:rPr>
              <a:t>因此，</a:t>
            </a:r>
            <a:endParaRPr lang="en-US" altLang="zh-CN" b="1" dirty="0">
              <a:ea typeface="宋体" charset="-122"/>
            </a:endParaRPr>
          </a:p>
          <a:p>
            <a:pPr eaLnBrk="1" hangingPunct="1"/>
            <a:r>
              <a:rPr lang="zh-CN" altLang="en-US" sz="2800" b="1" dirty="0">
                <a:ea typeface="宋体" charset="-122"/>
              </a:rPr>
              <a:t>文件系统外存维护的超级块信息、目录信息和索引节点信息等可以看作是文件系统的</a:t>
            </a:r>
            <a:r>
              <a:rPr lang="zh-CN" altLang="en-US" sz="2800" b="1" dirty="0">
                <a:solidFill>
                  <a:srgbClr val="FF0000"/>
                </a:solidFill>
                <a:ea typeface="宋体" charset="-122"/>
              </a:rPr>
              <a:t>静态描述</a:t>
            </a:r>
            <a:r>
              <a:rPr lang="zh-CN" altLang="en-US" sz="2800" b="1" dirty="0">
                <a:ea typeface="宋体" charset="-122"/>
              </a:rPr>
              <a:t>，</a:t>
            </a:r>
            <a:r>
              <a:rPr lang="zh-CN" altLang="en-US" sz="2800" b="1" dirty="0">
                <a:solidFill>
                  <a:srgbClr val="0000FF"/>
                </a:solidFill>
                <a:ea typeface="宋体" charset="-122"/>
              </a:rPr>
              <a:t>用户打开文件表</a:t>
            </a:r>
            <a:r>
              <a:rPr lang="zh-CN" altLang="en-US" sz="2800" b="1" dirty="0">
                <a:ea typeface="宋体" charset="-122"/>
              </a:rPr>
              <a:t>、</a:t>
            </a:r>
            <a:r>
              <a:rPr lang="zh-CN" altLang="en-US" sz="2800" b="1" dirty="0">
                <a:solidFill>
                  <a:srgbClr val="0000FF"/>
                </a:solidFill>
                <a:ea typeface="宋体" charset="-122"/>
              </a:rPr>
              <a:t>系统打开文件表</a:t>
            </a:r>
            <a:r>
              <a:rPr lang="zh-CN" altLang="en-US" sz="2800" b="1" dirty="0">
                <a:ea typeface="宋体" charset="-122"/>
              </a:rPr>
              <a:t>和</a:t>
            </a:r>
            <a:r>
              <a:rPr lang="zh-CN" altLang="en-US" sz="2800" b="1" dirty="0">
                <a:solidFill>
                  <a:srgbClr val="0000FF"/>
                </a:solidFill>
                <a:ea typeface="宋体" charset="-122"/>
              </a:rPr>
              <a:t>内存活动索引节点</a:t>
            </a:r>
            <a:r>
              <a:rPr lang="zh-CN" altLang="en-US" sz="2800" b="1" dirty="0">
                <a:ea typeface="宋体" charset="-122"/>
              </a:rPr>
              <a:t>表是表征文件系统管理过程中的</a:t>
            </a:r>
            <a:r>
              <a:rPr lang="zh-CN" altLang="en-US" sz="2800" b="1" dirty="0">
                <a:solidFill>
                  <a:srgbClr val="FF0000"/>
                </a:solidFill>
                <a:ea typeface="宋体" charset="-122"/>
              </a:rPr>
              <a:t>动态特征</a:t>
            </a:r>
            <a:r>
              <a:rPr lang="zh-CN" altLang="en-US" sz="2800" b="1" dirty="0">
                <a:ea typeface="宋体" charset="-122"/>
              </a:rPr>
              <a:t>的重要数据结构。 </a:t>
            </a:r>
          </a:p>
        </p:txBody>
      </p:sp>
    </p:spTree>
    <p:extLst>
      <p:ext uri="{BB962C8B-B14F-4D97-AF65-F5344CB8AC3E}">
        <p14:creationId xmlns:p14="http://schemas.microsoft.com/office/powerpoint/2010/main" val="3232236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5.4.1 </a:t>
            </a:r>
            <a:r>
              <a:rPr lang="zh-CN" altLang="en-US" sz="3200" b="1" dirty="0">
                <a:solidFill>
                  <a:prstClr val="black"/>
                </a:solidFill>
                <a:latin typeface="Maiandra GD" pitchFamily="34" charset="0"/>
                <a:ea typeface="隶书" pitchFamily="49" charset="-122"/>
              </a:rPr>
              <a:t>实现系统调用的相关数据结构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532320" y="1484194"/>
            <a:ext cx="8229600" cy="233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solidFill>
                  <a:srgbClr val="0000FF"/>
                </a:solidFill>
                <a:ea typeface="宋体" charset="-122"/>
              </a:rPr>
              <a:t>用户打开文件表：</a:t>
            </a:r>
            <a:r>
              <a:rPr lang="zh-CN" altLang="en-US" sz="2800" b="1" dirty="0">
                <a:ea typeface="宋体" charset="-122"/>
              </a:rPr>
              <a:t>进程</a:t>
            </a:r>
            <a:r>
              <a:rPr lang="en-US" altLang="zh-CN" sz="2800" b="1" dirty="0">
                <a:ea typeface="宋体" charset="-122"/>
              </a:rPr>
              <a:t>PCB</a:t>
            </a:r>
            <a:r>
              <a:rPr lang="zh-CN" altLang="en-US" sz="2800" b="1" dirty="0">
                <a:ea typeface="宋体" charset="-122"/>
              </a:rPr>
              <a:t>结构中保留一个</a:t>
            </a:r>
            <a:r>
              <a:rPr lang="en-US" altLang="zh-CN" sz="2800" b="1" dirty="0" err="1">
                <a:solidFill>
                  <a:srgbClr val="C00000"/>
                </a:solidFill>
                <a:ea typeface="宋体" charset="-122"/>
              </a:rPr>
              <a:t>files_struct</a:t>
            </a:r>
            <a:r>
              <a:rPr lang="zh-CN" altLang="en-US" sz="2800" b="1" dirty="0">
                <a:ea typeface="宋体" charset="-122"/>
              </a:rPr>
              <a:t>，称为用户打开文件表或文件描述符表。表项的序号是文件描述符</a:t>
            </a:r>
            <a:r>
              <a:rPr lang="en-US" altLang="zh-CN" sz="2800" b="1" dirty="0" err="1">
                <a:ea typeface="宋体" charset="-122"/>
              </a:rPr>
              <a:t>fd</a:t>
            </a:r>
            <a:r>
              <a:rPr lang="zh-CN" altLang="en-US" sz="2800" b="1" dirty="0">
                <a:ea typeface="宋体" charset="-122"/>
              </a:rPr>
              <a:t>，此登记项内登记系统打开文件表的一个入口指针</a:t>
            </a:r>
            <a:r>
              <a:rPr lang="en-US" altLang="zh-CN" sz="2800" b="1" dirty="0" err="1">
                <a:ea typeface="宋体" charset="-122"/>
              </a:rPr>
              <a:t>fp</a:t>
            </a:r>
            <a:r>
              <a:rPr lang="zh-CN" altLang="en-US" sz="2800" b="1" dirty="0">
                <a:ea typeface="宋体" charset="-122"/>
              </a:rPr>
              <a:t>，通过此系统打开文件表项连接到打开文件的活动</a:t>
            </a:r>
            <a:r>
              <a:rPr lang="en-US" altLang="zh-CN" sz="2800" b="1" dirty="0" err="1">
                <a:ea typeface="宋体" charset="-122"/>
              </a:rPr>
              <a:t>inode</a:t>
            </a:r>
            <a:r>
              <a:rPr lang="zh-CN" altLang="en-US" sz="2800" b="1" dirty="0">
                <a:ea typeface="宋体" charset="-122"/>
              </a:rPr>
              <a:t>。</a:t>
            </a:r>
          </a:p>
        </p:txBody>
      </p:sp>
      <p:pic>
        <p:nvPicPr>
          <p:cNvPr id="15361" name="Picture 1" descr="C:\Users\Apple\AppData\Roaming\Tencent\Users\948104405\QQ\WinTemp\RichOle\7P2J87UTMYL%_X}88NLMZ@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37" y="3719015"/>
            <a:ext cx="5113840" cy="2800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608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5361"/>
                                        </p:tgtEl>
                                        <p:attrNameLst>
                                          <p:attrName>style.visibility</p:attrName>
                                        </p:attrNameLst>
                                      </p:cBhvr>
                                      <p:to>
                                        <p:strVal val="visible"/>
                                      </p:to>
                                    </p:set>
                                    <p:animEffect transition="in" filter="barn(inVertical)">
                                      <p:cBhvr>
                                        <p:cTn id="11" dur="500"/>
                                        <p:tgtEl>
                                          <p:spTgt spid="15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5.4.1 </a:t>
            </a:r>
            <a:r>
              <a:rPr lang="zh-CN" altLang="en-US" sz="3200" b="1" dirty="0">
                <a:solidFill>
                  <a:prstClr val="black"/>
                </a:solidFill>
                <a:latin typeface="Maiandra GD" pitchFamily="34" charset="0"/>
                <a:ea typeface="隶书" pitchFamily="49" charset="-122"/>
              </a:rPr>
              <a:t>实现系统调用的相关数据结构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532320" y="1484194"/>
            <a:ext cx="4278516" cy="233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0" eaLnBrk="1" hangingPunct="1">
              <a:lnSpc>
                <a:spcPct val="80000"/>
              </a:lnSpc>
              <a:buClr>
                <a:srgbClr val="477AB1"/>
              </a:buClr>
            </a:pPr>
            <a:r>
              <a:rPr lang="zh-CN" altLang="en-US" sz="2800" b="1" dirty="0">
                <a:solidFill>
                  <a:srgbClr val="0000FF"/>
                </a:solidFill>
                <a:latin typeface="Cambria"/>
                <a:ea typeface="宋体" charset="-122"/>
              </a:rPr>
              <a:t>系统打开文件表：</a:t>
            </a:r>
            <a:r>
              <a:rPr lang="zh-CN" altLang="en-US" sz="2800" b="1" dirty="0">
                <a:solidFill>
                  <a:prstClr val="black"/>
                </a:solidFill>
                <a:latin typeface="Cambria"/>
                <a:ea typeface="宋体" charset="-122"/>
              </a:rPr>
              <a:t>为解决多用户进程共享文件、父子进程共享文件而设置的系统数据结构</a:t>
            </a:r>
            <a:r>
              <a:rPr lang="en-US" altLang="zh-CN" sz="2800" b="1" dirty="0" err="1">
                <a:solidFill>
                  <a:srgbClr val="C00000"/>
                </a:solidFill>
                <a:latin typeface="Cambria"/>
                <a:ea typeface="宋体" charset="-122"/>
              </a:rPr>
              <a:t>file_struct</a:t>
            </a:r>
            <a:r>
              <a:rPr lang="zh-CN" altLang="en-US" sz="2800" b="1" dirty="0">
                <a:solidFill>
                  <a:prstClr val="black"/>
                </a:solidFill>
                <a:latin typeface="Cambria"/>
                <a:ea typeface="宋体" charset="-122"/>
              </a:rPr>
              <a:t>。主存专门开辟最多登记</a:t>
            </a:r>
            <a:r>
              <a:rPr lang="en-US" altLang="zh-CN" sz="2800" b="1" dirty="0">
                <a:solidFill>
                  <a:prstClr val="black"/>
                </a:solidFill>
                <a:latin typeface="Cambria"/>
                <a:ea typeface="宋体" charset="-122"/>
              </a:rPr>
              <a:t>256</a:t>
            </a:r>
            <a:r>
              <a:rPr lang="zh-CN" altLang="en-US" sz="2800" b="1" dirty="0">
                <a:solidFill>
                  <a:prstClr val="black"/>
                </a:solidFill>
                <a:latin typeface="Cambria"/>
                <a:ea typeface="宋体" charset="-122"/>
              </a:rPr>
              <a:t>项的系统打开文件表区，当打开一个文件时，通过此表项把用户打开文件表的表项与文件活动</a:t>
            </a:r>
            <a:r>
              <a:rPr lang="en-US" altLang="zh-CN" sz="2800" b="1" dirty="0" err="1">
                <a:solidFill>
                  <a:prstClr val="black"/>
                </a:solidFill>
                <a:latin typeface="Cambria"/>
                <a:ea typeface="宋体" charset="-122"/>
              </a:rPr>
              <a:t>inode</a:t>
            </a:r>
            <a:r>
              <a:rPr lang="zh-CN" altLang="en-US" sz="2800" b="1" dirty="0">
                <a:solidFill>
                  <a:prstClr val="black"/>
                </a:solidFill>
                <a:latin typeface="Cambria"/>
                <a:ea typeface="宋体" charset="-122"/>
              </a:rPr>
              <a:t>连接起来，以实现数据的访问和信息共享</a:t>
            </a:r>
            <a:r>
              <a:rPr lang="zh-CN" altLang="en-US" sz="2800" dirty="0">
                <a:solidFill>
                  <a:prstClr val="black"/>
                </a:solidFill>
                <a:latin typeface="Cambria"/>
                <a:ea typeface="宋体" charset="-122"/>
              </a:rPr>
              <a:t>。</a:t>
            </a:r>
          </a:p>
        </p:txBody>
      </p:sp>
      <p:pic>
        <p:nvPicPr>
          <p:cNvPr id="49153" name="Picture 1" descr="C:\Users\Apple\AppData\Roaming\Tencent\Users\948104405\QQ\WinTemp\RichOle\5~7JP_Y5V4Z$Z0[0[~7YR2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268" y="1465428"/>
            <a:ext cx="2899214" cy="4351604"/>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936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9153"/>
                                        </p:tgtEl>
                                        <p:attrNameLst>
                                          <p:attrName>style.visibility</p:attrName>
                                        </p:attrNameLst>
                                      </p:cBhvr>
                                      <p:to>
                                        <p:strVal val="visible"/>
                                      </p:to>
                                    </p:set>
                                    <p:animEffect transition="in" filter="barn(inVertical)">
                                      <p:cBhvr>
                                        <p:cTn id="11" dur="500"/>
                                        <p:tgtEl>
                                          <p:spTgt spid="49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5.4.1 </a:t>
            </a:r>
            <a:r>
              <a:rPr lang="zh-CN" altLang="en-US" sz="3200" b="1" dirty="0">
                <a:solidFill>
                  <a:prstClr val="black"/>
                </a:solidFill>
                <a:latin typeface="Maiandra GD" pitchFamily="34" charset="0"/>
                <a:ea typeface="隶书" pitchFamily="49" charset="-122"/>
              </a:rPr>
              <a:t>实现系统调用的相关数据结构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532320" y="1484194"/>
            <a:ext cx="4278516" cy="233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0" eaLnBrk="1" hangingPunct="1">
              <a:lnSpc>
                <a:spcPct val="80000"/>
              </a:lnSpc>
              <a:buClr>
                <a:srgbClr val="477AB1"/>
              </a:buClr>
            </a:pPr>
            <a:r>
              <a:rPr lang="zh-CN" altLang="en-US" sz="2800" b="1" dirty="0">
                <a:solidFill>
                  <a:srgbClr val="0000FF"/>
                </a:solidFill>
                <a:latin typeface="Cambria"/>
                <a:ea typeface="宋体" charset="-122"/>
              </a:rPr>
              <a:t>活动索引节点表：</a:t>
            </a:r>
            <a:r>
              <a:rPr lang="zh-CN" altLang="en-US" sz="2800" b="1" dirty="0">
                <a:solidFill>
                  <a:prstClr val="black"/>
                </a:solidFill>
                <a:latin typeface="Cambria"/>
                <a:ea typeface="宋体" charset="-122"/>
              </a:rPr>
              <a:t>由于文件的索引节点中保存的信息非常重要，当系统需要对文件进行各种操作时，都离不开文件系统的索引节点表中指出的文件属性信息。因此，在实现中也将被访问文件在磁盘中的索引节点复制到内存中，构成了活动索引节点表，从而使对文件的访问更加便利和快捷</a:t>
            </a:r>
          </a:p>
        </p:txBody>
      </p:sp>
      <p:pic>
        <p:nvPicPr>
          <p:cNvPr id="50177" name="Picture 1" descr="C:\Users\Apple\AppData\Roaming\Tencent\Users\948104405\QQ\WinTemp\RichOle\4(NW1}SPUI_)~$ZV5JF$9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412" y="1294557"/>
            <a:ext cx="3870074" cy="43829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Tree>
    <p:extLst>
      <p:ext uri="{BB962C8B-B14F-4D97-AF65-F5344CB8AC3E}">
        <p14:creationId xmlns:p14="http://schemas.microsoft.com/office/powerpoint/2010/main" val="435310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0177"/>
                                        </p:tgtEl>
                                        <p:attrNameLst>
                                          <p:attrName>style.visibility</p:attrName>
                                        </p:attrNameLst>
                                      </p:cBhvr>
                                      <p:to>
                                        <p:strVal val="visible"/>
                                      </p:to>
                                    </p:set>
                                    <p:animEffect transition="in" filter="barn(inVertical)">
                                      <p:cBhvr>
                                        <p:cTn id="11" dur="500"/>
                                        <p:tgtEl>
                                          <p:spTgt spid="50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5.4.1 </a:t>
            </a:r>
            <a:r>
              <a:rPr lang="zh-CN" altLang="en-US" sz="3200" b="1" dirty="0">
                <a:solidFill>
                  <a:prstClr val="black"/>
                </a:solidFill>
                <a:latin typeface="Maiandra GD" pitchFamily="34" charset="0"/>
                <a:ea typeface="隶书" pitchFamily="49" charset="-122"/>
              </a:rPr>
              <a:t>实现系统调用的相关数据结构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383" y="36183"/>
            <a:ext cx="7365903" cy="6669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auto">
          <a:xfrm>
            <a:off x="694281" y="1470763"/>
            <a:ext cx="800219" cy="4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40" tIns="45720" rIns="91440" bIns="45720" numCol="1" rtlCol="0" anchor="t" anchorCtr="0" compatLnSpc="1">
            <a:prstTxWarp prst="textNoShape">
              <a:avLst/>
            </a:prstTxWarp>
            <a:spAutoFit/>
          </a:bodyPr>
          <a:lstStyle/>
          <a:p>
            <a:pPr lvl="0" eaLnBrk="0" fontAlgn="base" hangingPunct="0">
              <a:spcBef>
                <a:spcPct val="0"/>
              </a:spcBef>
              <a:spcAft>
                <a:spcPct val="0"/>
              </a:spcAft>
            </a:pPr>
            <a:r>
              <a:rPr kumimoji="1" lang="zh-CN" altLang="en-US" sz="2800" b="1" dirty="0">
                <a:solidFill>
                  <a:srgbClr val="0000FF"/>
                </a:solidFill>
                <a:latin typeface="Times New Roman" pitchFamily="18" charset="0"/>
                <a:ea typeface="宋体" charset="-122"/>
              </a:rPr>
              <a:t>内存各数据结构之间的关系</a:t>
            </a:r>
            <a:r>
              <a:rPr kumimoji="1" lang="zh-CN" altLang="en-US" sz="4000" dirty="0">
                <a:solidFill>
                  <a:prstClr val="black"/>
                </a:solidFill>
                <a:latin typeface="Times New Roman" pitchFamily="18" charset="0"/>
                <a:ea typeface="宋体" charset="-122"/>
              </a:rPr>
              <a:t> </a:t>
            </a:r>
          </a:p>
        </p:txBody>
      </p:sp>
    </p:spTree>
    <p:extLst>
      <p:ext uri="{BB962C8B-B14F-4D97-AF65-F5344CB8AC3E}">
        <p14:creationId xmlns:p14="http://schemas.microsoft.com/office/powerpoint/2010/main" val="3462876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5.4.2 </a:t>
            </a:r>
            <a:r>
              <a:rPr lang="zh-CN" altLang="en-US" sz="3200" b="1" dirty="0">
                <a:solidFill>
                  <a:prstClr val="black"/>
                </a:solidFill>
                <a:latin typeface="Maiandra GD" pitchFamily="34" charset="0"/>
                <a:ea typeface="隶书" pitchFamily="49" charset="-122"/>
              </a:rPr>
              <a:t>创建和删除文件</a:t>
            </a:r>
            <a:endParaRPr lang="en-US" altLang="zh-CN" sz="3200" b="1" dirty="0">
              <a:solidFill>
                <a:prstClr val="black"/>
              </a:solidFill>
              <a:latin typeface="Maiandra GD" pitchFamily="34" charset="0"/>
              <a:ea typeface="隶书" pitchFamily="49" charset="-122"/>
            </a:endParaRPr>
          </a:p>
          <a:p>
            <a:r>
              <a:rPr lang="en-US" altLang="zh-CN" sz="3200" b="1" dirty="0">
                <a:solidFill>
                  <a:srgbClr val="C00000"/>
                </a:solidFill>
                <a:ea typeface="宋体" charset="-122"/>
              </a:rPr>
              <a:t>1. </a:t>
            </a:r>
            <a:r>
              <a:rPr lang="zh-CN" altLang="en-US" sz="3200" b="1" dirty="0">
                <a:solidFill>
                  <a:srgbClr val="C00000"/>
                </a:solidFill>
                <a:ea typeface="宋体" charset="-122"/>
              </a:rPr>
              <a:t>创建文件：</a:t>
            </a:r>
          </a:p>
          <a:p>
            <a:pPr lvl="0"/>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914399" y="1852303"/>
            <a:ext cx="7609561" cy="3395262"/>
          </a:xfrm>
          <a:prstGeom prst="rect">
            <a:avLst/>
          </a:prstGeom>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en-US" altLang="zh-CN" sz="2400" b="1" dirty="0" err="1">
                <a:ea typeface="宋体" charset="-122"/>
              </a:rPr>
              <a:t>fd</a:t>
            </a:r>
            <a:r>
              <a:rPr lang="en-US" altLang="zh-CN" sz="2400" b="1" dirty="0">
                <a:ea typeface="宋体" charset="-122"/>
              </a:rPr>
              <a:t>=</a:t>
            </a:r>
            <a:r>
              <a:rPr lang="en-US" altLang="zh-CN" sz="2400" b="1" dirty="0" err="1">
                <a:ea typeface="宋体" charset="-122"/>
              </a:rPr>
              <a:t>creat</a:t>
            </a:r>
            <a:r>
              <a:rPr lang="en-US" altLang="zh-CN" sz="2400" b="1" dirty="0">
                <a:ea typeface="宋体" charset="-122"/>
              </a:rPr>
              <a:t>(</a:t>
            </a:r>
            <a:r>
              <a:rPr lang="en-US" altLang="zh-CN" sz="2400" b="1" dirty="0" err="1">
                <a:ea typeface="宋体" charset="-122"/>
              </a:rPr>
              <a:t>pathname,mode</a:t>
            </a:r>
            <a:r>
              <a:rPr lang="en-US" altLang="zh-CN" sz="2400" b="1" dirty="0">
                <a:ea typeface="宋体" charset="-122"/>
              </a:rPr>
              <a:t>)</a:t>
            </a:r>
            <a:r>
              <a:rPr lang="zh-CN" altLang="en-US" sz="2400" b="1" dirty="0">
                <a:ea typeface="宋体" charset="-122"/>
              </a:rPr>
              <a:t>；</a:t>
            </a:r>
          </a:p>
          <a:p>
            <a:pPr marL="609600" indent="-609600" eaLnBrk="1" hangingPunct="1">
              <a:buFont typeface="Wingdings 2" pitchFamily="18" charset="2"/>
              <a:buNone/>
            </a:pPr>
            <a:r>
              <a:rPr lang="en-US" altLang="zh-CN" sz="2400" b="1" dirty="0">
                <a:ea typeface="宋体" charset="-122"/>
              </a:rPr>
              <a:t>        </a:t>
            </a:r>
            <a:r>
              <a:rPr lang="en-US" altLang="zh-CN" sz="2400" b="1" dirty="0" err="1">
                <a:ea typeface="宋体" charset="-122"/>
              </a:rPr>
              <a:t>int</a:t>
            </a:r>
            <a:r>
              <a:rPr lang="en-US" altLang="zh-CN" sz="2400" b="1" dirty="0">
                <a:ea typeface="宋体" charset="-122"/>
              </a:rPr>
              <a:t> </a:t>
            </a:r>
            <a:r>
              <a:rPr lang="en-US" altLang="zh-CN" sz="2400" b="1" dirty="0" err="1">
                <a:ea typeface="宋体" charset="-122"/>
              </a:rPr>
              <a:t>fd</a:t>
            </a:r>
            <a:r>
              <a:rPr lang="en-US" altLang="zh-CN" sz="2400" b="1" dirty="0">
                <a:ea typeface="宋体" charset="-122"/>
              </a:rPr>
              <a:t>, mode</a:t>
            </a:r>
            <a:r>
              <a:rPr lang="zh-CN" altLang="en-US" sz="2400" b="1" dirty="0">
                <a:ea typeface="宋体" charset="-122"/>
              </a:rPr>
              <a:t>；</a:t>
            </a:r>
          </a:p>
          <a:p>
            <a:pPr marL="609600" indent="-609600" eaLnBrk="1" hangingPunct="1">
              <a:buFont typeface="Wingdings 2" pitchFamily="18" charset="2"/>
              <a:buNone/>
            </a:pPr>
            <a:r>
              <a:rPr lang="en-US" altLang="zh-CN" sz="2400" b="1" dirty="0">
                <a:ea typeface="宋体" charset="-122"/>
              </a:rPr>
              <a:t>        char *pathname</a:t>
            </a:r>
            <a:r>
              <a:rPr lang="zh-CN" altLang="en-US" sz="2400" b="1" dirty="0">
                <a:ea typeface="宋体" charset="-122"/>
              </a:rPr>
              <a:t>； </a:t>
            </a:r>
          </a:p>
          <a:p>
            <a:pPr marL="609600" indent="-609600" eaLnBrk="1" hangingPunct="1">
              <a:buFont typeface="Wingdings 2" pitchFamily="18" charset="2"/>
              <a:buNone/>
            </a:pPr>
            <a:endParaRPr lang="zh-CN" altLang="en-US" sz="2400" b="1" dirty="0">
              <a:ea typeface="宋体" charset="-122"/>
            </a:endParaRPr>
          </a:p>
          <a:p>
            <a:pPr marL="609600" indent="-609600" eaLnBrk="1" hangingPunct="1">
              <a:buFont typeface="Wingdings 2" pitchFamily="18" charset="2"/>
              <a:buNone/>
            </a:pPr>
            <a:r>
              <a:rPr lang="zh-CN" altLang="en-US" sz="2400" b="1" dirty="0">
                <a:ea typeface="宋体" charset="-122"/>
              </a:rPr>
              <a:t>    例如：</a:t>
            </a:r>
            <a:r>
              <a:rPr lang="en-US" altLang="zh-CN" sz="2400" b="1" dirty="0" err="1">
                <a:ea typeface="宋体" charset="-122"/>
              </a:rPr>
              <a:t>fd</a:t>
            </a:r>
            <a:r>
              <a:rPr lang="en-US" altLang="zh-CN" sz="2400" b="1" dirty="0">
                <a:ea typeface="宋体" charset="-122"/>
              </a:rPr>
              <a:t>=create("/home/</a:t>
            </a:r>
            <a:r>
              <a:rPr lang="en-US" altLang="zh-CN" sz="2400" b="1" dirty="0" err="1">
                <a:ea typeface="宋体" charset="-122"/>
              </a:rPr>
              <a:t>zhao</a:t>
            </a:r>
            <a:r>
              <a:rPr lang="en-US" altLang="zh-CN" sz="2400" b="1" dirty="0">
                <a:ea typeface="宋体" charset="-122"/>
              </a:rPr>
              <a:t>/file1.c",0775)</a:t>
            </a:r>
            <a:r>
              <a:rPr lang="zh-CN" altLang="en-US" sz="2400" b="1" dirty="0">
                <a:ea typeface="宋体" charset="-122"/>
              </a:rPr>
              <a:t>；</a:t>
            </a:r>
          </a:p>
        </p:txBody>
      </p:sp>
    </p:spTree>
    <p:extLst>
      <p:ext uri="{BB962C8B-B14F-4D97-AF65-F5344CB8AC3E}">
        <p14:creationId xmlns:p14="http://schemas.microsoft.com/office/powerpoint/2010/main" val="27345209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5.4.2 </a:t>
            </a:r>
            <a:r>
              <a:rPr lang="zh-CN" altLang="en-US" sz="3200" b="1" dirty="0">
                <a:solidFill>
                  <a:prstClr val="black"/>
                </a:solidFill>
                <a:latin typeface="Maiandra GD" pitchFamily="34" charset="0"/>
                <a:ea typeface="隶书" pitchFamily="49" charset="-122"/>
              </a:rPr>
              <a:t>创建和删除文件</a:t>
            </a:r>
            <a:endParaRPr lang="en-US" altLang="zh-CN" sz="3200" b="1" dirty="0">
              <a:solidFill>
                <a:prstClr val="black"/>
              </a:solidFill>
              <a:latin typeface="Maiandra GD" pitchFamily="34" charset="0"/>
              <a:ea typeface="隶书" pitchFamily="49" charset="-122"/>
            </a:endParaRPr>
          </a:p>
          <a:p>
            <a:r>
              <a:rPr lang="en-US" altLang="zh-CN" sz="3200" b="1" dirty="0">
                <a:solidFill>
                  <a:srgbClr val="C00000"/>
                </a:solidFill>
                <a:ea typeface="宋体" charset="-122"/>
              </a:rPr>
              <a:t>1. </a:t>
            </a:r>
            <a:r>
              <a:rPr lang="zh-CN" altLang="en-US" sz="3200" b="1" dirty="0">
                <a:solidFill>
                  <a:srgbClr val="C00000"/>
                </a:solidFill>
                <a:ea typeface="宋体" charset="-122"/>
              </a:rPr>
              <a:t>创建文件：</a:t>
            </a:r>
          </a:p>
          <a:p>
            <a:pPr lvl="0"/>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a:ea typeface="宋体" charset="-122"/>
            </a:endParaRPr>
          </a:p>
        </p:txBody>
      </p:sp>
      <p:sp>
        <p:nvSpPr>
          <p:cNvPr id="11" name="Rectangle 3"/>
          <p:cNvSpPr txBox="1">
            <a:spLocks/>
          </p:cNvSpPr>
          <p:nvPr/>
        </p:nvSpPr>
        <p:spPr bwMode="auto">
          <a:xfrm>
            <a:off x="609600" y="1469409"/>
            <a:ext cx="791436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lnSpc>
                <a:spcPct val="90000"/>
              </a:lnSpc>
              <a:buNone/>
            </a:pPr>
            <a:r>
              <a:rPr lang="en-US" altLang="zh-CN" sz="2400" b="1" dirty="0" err="1">
                <a:solidFill>
                  <a:srgbClr val="0064D2"/>
                </a:solidFill>
                <a:ea typeface="宋体" charset="-122"/>
              </a:rPr>
              <a:t>fd</a:t>
            </a:r>
            <a:r>
              <a:rPr lang="en-US" altLang="zh-CN" sz="2400" b="1" dirty="0">
                <a:solidFill>
                  <a:srgbClr val="0064D2"/>
                </a:solidFill>
                <a:ea typeface="宋体" charset="-122"/>
              </a:rPr>
              <a:t>=create(“/home/</a:t>
            </a:r>
            <a:r>
              <a:rPr lang="en-US" altLang="zh-CN" sz="2400" b="1" dirty="0" err="1">
                <a:solidFill>
                  <a:srgbClr val="0064D2"/>
                </a:solidFill>
                <a:ea typeface="宋体" charset="-122"/>
              </a:rPr>
              <a:t>zhao</a:t>
            </a:r>
            <a:r>
              <a:rPr lang="en-US" altLang="zh-CN" sz="2400" b="1" dirty="0">
                <a:solidFill>
                  <a:srgbClr val="0064D2"/>
                </a:solidFill>
                <a:ea typeface="宋体" charset="-122"/>
              </a:rPr>
              <a:t>/file1.c”,0775)</a:t>
            </a:r>
          </a:p>
          <a:p>
            <a:pPr marL="609600" indent="-609600" eaLnBrk="1" hangingPunct="1">
              <a:lnSpc>
                <a:spcPct val="90000"/>
              </a:lnSpc>
              <a:buNone/>
            </a:pPr>
            <a:r>
              <a:rPr lang="zh-CN" altLang="en-US" sz="2400" b="1" dirty="0">
                <a:solidFill>
                  <a:srgbClr val="0064D2"/>
                </a:solidFill>
                <a:ea typeface="宋体" charset="-122"/>
              </a:rPr>
              <a:t>执行的具体过程：</a:t>
            </a:r>
            <a:endParaRPr lang="en-US" altLang="zh-CN" sz="2400" b="1" dirty="0">
              <a:solidFill>
                <a:srgbClr val="0064D2"/>
              </a:solidFill>
              <a:ea typeface="宋体" charset="-122"/>
            </a:endParaRPr>
          </a:p>
          <a:p>
            <a:pPr marL="609600" indent="-609600" eaLnBrk="1" hangingPunct="1">
              <a:lnSpc>
                <a:spcPct val="90000"/>
              </a:lnSpc>
              <a:buFont typeface="Wingdings 2" pitchFamily="18" charset="2"/>
              <a:buNone/>
            </a:pPr>
            <a:r>
              <a:rPr lang="zh-CN" altLang="en-US" sz="2400" b="1" dirty="0">
                <a:ea typeface="宋体" charset="-122"/>
              </a:rPr>
              <a:t>（</a:t>
            </a:r>
            <a:r>
              <a:rPr lang="en-US" altLang="zh-CN" sz="2400" b="1" dirty="0">
                <a:ea typeface="宋体" charset="-122"/>
              </a:rPr>
              <a:t>1</a:t>
            </a:r>
            <a:r>
              <a:rPr lang="zh-CN" altLang="en-US" sz="2400" b="1" dirty="0">
                <a:ea typeface="宋体" charset="-122"/>
              </a:rPr>
              <a:t>）为新文件</a:t>
            </a:r>
            <a:r>
              <a:rPr lang="en-US" altLang="zh-CN" sz="2400" b="1" dirty="0">
                <a:ea typeface="宋体" charset="-122"/>
              </a:rPr>
              <a:t>file1.c</a:t>
            </a:r>
            <a:r>
              <a:rPr lang="zh-CN" altLang="en-US" sz="2400" b="1" dirty="0">
                <a:ea typeface="宋体" charset="-122"/>
              </a:rPr>
              <a:t>分配磁盘</a:t>
            </a:r>
            <a:r>
              <a:rPr lang="en-US" altLang="zh-CN" sz="2400" b="1" dirty="0" err="1">
                <a:ea typeface="宋体" charset="-122"/>
              </a:rPr>
              <a:t>inode</a:t>
            </a:r>
            <a:r>
              <a:rPr lang="zh-CN" altLang="en-US" sz="2400" b="1" dirty="0">
                <a:ea typeface="宋体" charset="-122"/>
              </a:rPr>
              <a:t>和活动</a:t>
            </a:r>
            <a:r>
              <a:rPr lang="en-US" altLang="zh-CN" sz="2400" b="1" dirty="0" err="1">
                <a:ea typeface="宋体" charset="-122"/>
              </a:rPr>
              <a:t>inode</a:t>
            </a:r>
            <a:r>
              <a:rPr lang="zh-CN" altLang="en-US" sz="2400" b="1" dirty="0">
                <a:ea typeface="宋体" charset="-122"/>
              </a:rPr>
              <a:t>，并把</a:t>
            </a:r>
            <a:r>
              <a:rPr lang="en-US" altLang="zh-CN" sz="2400" b="1" dirty="0" err="1">
                <a:ea typeface="宋体" charset="-122"/>
              </a:rPr>
              <a:t>inode</a:t>
            </a:r>
            <a:r>
              <a:rPr lang="zh-CN" altLang="en-US" sz="2400" b="1" dirty="0">
                <a:ea typeface="宋体" charset="-122"/>
              </a:rPr>
              <a:t>号与文件分量名</a:t>
            </a:r>
            <a:r>
              <a:rPr lang="en-US" altLang="zh-CN" sz="2400" b="1" dirty="0">
                <a:ea typeface="宋体" charset="-122"/>
              </a:rPr>
              <a:t>file1.c</a:t>
            </a:r>
            <a:r>
              <a:rPr lang="zh-CN" altLang="en-US" sz="2400" b="1" dirty="0">
                <a:ea typeface="宋体" charset="-122"/>
              </a:rPr>
              <a:t>组成新的目录项，记录到该文件目录路径</a:t>
            </a:r>
            <a:r>
              <a:rPr lang="en-US" altLang="zh-CN" sz="2400" b="1" dirty="0">
                <a:ea typeface="宋体" charset="-122"/>
              </a:rPr>
              <a:t>/home/</a:t>
            </a:r>
            <a:r>
              <a:rPr lang="en-US" altLang="zh-CN" sz="2400" b="1" dirty="0" err="1">
                <a:ea typeface="宋体" charset="-122"/>
              </a:rPr>
              <a:t>zhao</a:t>
            </a:r>
            <a:r>
              <a:rPr lang="zh-CN" altLang="en-US" sz="2400" b="1" dirty="0">
                <a:ea typeface="宋体" charset="-122"/>
              </a:rPr>
              <a:t>的目录文件中。显然，在这一过程中，需要执行目录检索程序。</a:t>
            </a:r>
          </a:p>
          <a:p>
            <a:pPr marL="609600" indent="-609600" eaLnBrk="1" hangingPunct="1">
              <a:lnSpc>
                <a:spcPct val="90000"/>
              </a:lnSpc>
              <a:buFont typeface="Wingdings 2" pitchFamily="18" charset="2"/>
              <a:buNone/>
            </a:pPr>
            <a:r>
              <a:rPr lang="zh-CN" altLang="en-US" sz="2400" b="1" dirty="0">
                <a:ea typeface="宋体" charset="-122"/>
              </a:rPr>
              <a:t>（</a:t>
            </a:r>
            <a:r>
              <a:rPr lang="en-US" altLang="zh-CN" sz="2400" b="1" dirty="0">
                <a:ea typeface="宋体" charset="-122"/>
              </a:rPr>
              <a:t>2</a:t>
            </a:r>
            <a:r>
              <a:rPr lang="zh-CN" altLang="en-US" sz="2400" b="1" dirty="0">
                <a:ea typeface="宋体" charset="-122"/>
              </a:rPr>
              <a:t>）在新文件所对应的活动</a:t>
            </a:r>
            <a:r>
              <a:rPr lang="en-US" altLang="zh-CN" sz="2400" b="1" dirty="0" err="1">
                <a:ea typeface="宋体" charset="-122"/>
              </a:rPr>
              <a:t>inode</a:t>
            </a:r>
            <a:r>
              <a:rPr lang="zh-CN" altLang="en-US" sz="2400" b="1" dirty="0">
                <a:ea typeface="宋体" charset="-122"/>
              </a:rPr>
              <a:t>中置初值，包括把存取权限</a:t>
            </a:r>
            <a:r>
              <a:rPr lang="en-US" altLang="zh-CN" sz="2400" b="1" dirty="0" err="1">
                <a:ea typeface="宋体" charset="-122"/>
              </a:rPr>
              <a:t>i_mode</a:t>
            </a:r>
            <a:r>
              <a:rPr lang="zh-CN" altLang="en-US" sz="2400" b="1" dirty="0">
                <a:ea typeface="宋体" charset="-122"/>
              </a:rPr>
              <a:t>置为</a:t>
            </a:r>
            <a:r>
              <a:rPr lang="en-US" altLang="zh-CN" sz="2400" b="1" dirty="0">
                <a:ea typeface="宋体" charset="-122"/>
              </a:rPr>
              <a:t>0775</a:t>
            </a:r>
            <a:r>
              <a:rPr lang="zh-CN" altLang="en-US" sz="2400" b="1" dirty="0">
                <a:ea typeface="宋体" charset="-122"/>
              </a:rPr>
              <a:t>，链接计数</a:t>
            </a:r>
            <a:r>
              <a:rPr lang="en-US" altLang="zh-CN" sz="2400" b="1" dirty="0" err="1">
                <a:ea typeface="宋体" charset="-122"/>
              </a:rPr>
              <a:t>i_count</a:t>
            </a:r>
            <a:r>
              <a:rPr lang="zh-CN" altLang="en-US" sz="2400" b="1" dirty="0">
                <a:ea typeface="宋体" charset="-122"/>
              </a:rPr>
              <a:t>置为</a:t>
            </a:r>
            <a:r>
              <a:rPr lang="zh-CN" altLang="en-US" sz="2400" b="1" dirty="0">
                <a:latin typeface="宋体" charset="-122"/>
                <a:ea typeface="宋体" charset="-122"/>
              </a:rPr>
              <a:t>“</a:t>
            </a:r>
            <a:r>
              <a:rPr lang="en-US" altLang="zh-CN" sz="2400" b="1" dirty="0">
                <a:ea typeface="宋体" charset="-122"/>
              </a:rPr>
              <a:t>1</a:t>
            </a:r>
            <a:r>
              <a:rPr lang="en-US" altLang="zh-CN" sz="2400" b="1" dirty="0">
                <a:latin typeface="宋体" charset="-122"/>
                <a:ea typeface="宋体" charset="-122"/>
              </a:rPr>
              <a:t>”</a:t>
            </a:r>
            <a:r>
              <a:rPr lang="zh-CN" altLang="en-US" sz="2400" b="1" dirty="0">
                <a:ea typeface="宋体" charset="-122"/>
              </a:rPr>
              <a:t>等。</a:t>
            </a:r>
          </a:p>
          <a:p>
            <a:pPr marL="609600" indent="-609600" eaLnBrk="1" hangingPunct="1">
              <a:lnSpc>
                <a:spcPct val="90000"/>
              </a:lnSpc>
              <a:buFont typeface="Wingdings 2" pitchFamily="18" charset="2"/>
              <a:buNone/>
            </a:pPr>
            <a:r>
              <a:rPr lang="zh-CN" altLang="en-US" sz="2400" b="1" dirty="0">
                <a:ea typeface="宋体" charset="-122"/>
              </a:rPr>
              <a:t>（</a:t>
            </a:r>
            <a:r>
              <a:rPr lang="en-US" altLang="zh-CN" sz="2400" b="1" dirty="0">
                <a:ea typeface="宋体" charset="-122"/>
              </a:rPr>
              <a:t>3</a:t>
            </a:r>
            <a:r>
              <a:rPr lang="zh-CN" altLang="en-US" sz="2400" b="1" dirty="0">
                <a:ea typeface="宋体" charset="-122"/>
              </a:rPr>
              <a:t>）为新文件分配用户打开文件表项和系统打开文件表项，置系统打开文件表项的初值，包括在</a:t>
            </a:r>
            <a:r>
              <a:rPr lang="en-US" altLang="zh-CN" sz="2400" b="1" dirty="0" err="1">
                <a:ea typeface="宋体" charset="-122"/>
              </a:rPr>
              <a:t>f_flag</a:t>
            </a:r>
            <a:r>
              <a:rPr lang="zh-CN" altLang="en-US" sz="2400" b="1" dirty="0">
                <a:ea typeface="宋体" charset="-122"/>
              </a:rPr>
              <a:t>中置</a:t>
            </a:r>
            <a:r>
              <a:rPr lang="zh-CN" altLang="en-US" sz="2400" b="1" dirty="0">
                <a:latin typeface="宋体" charset="-122"/>
                <a:ea typeface="宋体" charset="-122"/>
              </a:rPr>
              <a:t>“</a:t>
            </a:r>
            <a:r>
              <a:rPr lang="zh-CN" altLang="en-US" sz="2400" b="1" dirty="0">
                <a:ea typeface="宋体" charset="-122"/>
              </a:rPr>
              <a:t>写</a:t>
            </a:r>
            <a:r>
              <a:rPr lang="zh-CN" altLang="en-US" sz="2400" b="1" dirty="0">
                <a:latin typeface="宋体" charset="-122"/>
                <a:ea typeface="宋体" charset="-122"/>
              </a:rPr>
              <a:t>”</a:t>
            </a:r>
            <a:r>
              <a:rPr lang="zh-CN" altLang="en-US" sz="2400" b="1" dirty="0">
                <a:ea typeface="宋体" charset="-122"/>
              </a:rPr>
              <a:t>标志，读写位移</a:t>
            </a:r>
            <a:r>
              <a:rPr lang="en-US" altLang="zh-CN" sz="2400" b="1" dirty="0" err="1">
                <a:ea typeface="宋体" charset="-122"/>
              </a:rPr>
              <a:t>f_offset</a:t>
            </a:r>
            <a:r>
              <a:rPr lang="zh-CN" altLang="en-US" sz="2400" b="1" dirty="0">
                <a:ea typeface="宋体" charset="-122"/>
              </a:rPr>
              <a:t>清</a:t>
            </a:r>
            <a:r>
              <a:rPr lang="en-US" altLang="zh-CN" sz="2400" b="1" dirty="0">
                <a:ea typeface="宋体" charset="-122"/>
              </a:rPr>
              <a:t>0</a:t>
            </a:r>
            <a:r>
              <a:rPr lang="zh-CN" altLang="en-US" sz="2400" b="1" dirty="0">
                <a:ea typeface="宋体" charset="-122"/>
              </a:rPr>
              <a:t>，等等；把用户打开文件表项、系统打开文件表项及</a:t>
            </a:r>
            <a:r>
              <a:rPr lang="en-US" altLang="zh-CN" sz="2400" b="1" dirty="0">
                <a:ea typeface="宋体" charset="-122"/>
              </a:rPr>
              <a:t>file1.c</a:t>
            </a:r>
            <a:r>
              <a:rPr lang="zh-CN" altLang="en-US" sz="2400" b="1" dirty="0">
                <a:ea typeface="宋体" charset="-122"/>
              </a:rPr>
              <a:t>所对应的活动</a:t>
            </a:r>
            <a:r>
              <a:rPr lang="en-US" altLang="zh-CN" sz="2400" b="1" dirty="0" err="1">
                <a:ea typeface="宋体" charset="-122"/>
              </a:rPr>
              <a:t>inode</a:t>
            </a:r>
            <a:r>
              <a:rPr lang="zh-CN" altLang="en-US" sz="2400" b="1" dirty="0">
                <a:ea typeface="宋体" charset="-122"/>
              </a:rPr>
              <a:t>用指针连接起来，最后，把文件描述符</a:t>
            </a:r>
            <a:r>
              <a:rPr lang="en-US" altLang="zh-CN" sz="2400" b="1" dirty="0" err="1">
                <a:ea typeface="宋体" charset="-122"/>
              </a:rPr>
              <a:t>fd</a:t>
            </a:r>
            <a:r>
              <a:rPr lang="zh-CN" altLang="en-US" sz="2400" b="1" dirty="0">
                <a:ea typeface="宋体" charset="-122"/>
              </a:rPr>
              <a:t>返回给调用者。</a:t>
            </a:r>
          </a:p>
        </p:txBody>
      </p:sp>
    </p:spTree>
    <p:extLst>
      <p:ext uri="{BB962C8B-B14F-4D97-AF65-F5344CB8AC3E}">
        <p14:creationId xmlns:p14="http://schemas.microsoft.com/office/powerpoint/2010/main" val="3436760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 calcmode="lin" valueType="num">
                                      <p:cBhvr additive="base">
                                        <p:cTn id="11"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 calcmode="lin" valueType="num">
                                      <p:cBhvr additive="base">
                                        <p:cTn id="17"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5.1.5 </a:t>
            </a:r>
            <a:r>
              <a:rPr lang="zh-CN" altLang="en-US" sz="3200" b="1" dirty="0">
                <a:latin typeface="Maiandra GD" pitchFamily="34" charset="0"/>
                <a:ea typeface="隶书" pitchFamily="49" charset="-122"/>
              </a:rPr>
              <a:t>文件的使用</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970767" y="1493843"/>
            <a:ext cx="710852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800"/>
              </a:spcBef>
              <a:spcAft>
                <a:spcPct val="0"/>
              </a:spcAft>
              <a:buClr>
                <a:srgbClr val="477AB1"/>
              </a:buClr>
              <a:buSzPct val="80000"/>
              <a:buFont typeface="Wingdings 2" pitchFamily="18" charset="2"/>
              <a:buChar char="²"/>
              <a:tabLst/>
              <a:defRPr/>
            </a:pP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为了方便用户使用文件系统，文件系统向用户提供了两类操作接口 ：</a:t>
            </a:r>
          </a:p>
          <a:p>
            <a:pPr lvl="1" eaLnBrk="1" hangingPunct="1">
              <a:spcBef>
                <a:spcPts val="1800"/>
              </a:spcBef>
              <a:buClr>
                <a:srgbClr val="FF0000"/>
              </a:buClr>
              <a:buSzPct val="80000"/>
              <a:buFont typeface="Wingdings" pitchFamily="2" charset="2"/>
              <a:buChar char="ü"/>
            </a:pP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第一类是与文件有关的操作命令或作业控制语言中与文件有关的</a:t>
            </a: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JCL </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语句 </a:t>
            </a:r>
            <a:endParaRPr lang="en-US" altLang="zh-CN" b="1" dirty="0">
              <a:solidFill>
                <a:sysClr val="windowText" lastClr="000000"/>
              </a:solidFill>
              <a:latin typeface="Cambria"/>
              <a:ea typeface="宋体" pitchFamily="2" charset="-122"/>
            </a:endParaRPr>
          </a:p>
          <a:p>
            <a:pPr lvl="1" eaLnBrk="1" hangingPunct="1">
              <a:spcBef>
                <a:spcPts val="1800"/>
              </a:spcBef>
              <a:buClr>
                <a:srgbClr val="FF0000"/>
              </a:buClr>
              <a:buSzPct val="80000"/>
              <a:buFont typeface="Wingdings" pitchFamily="2" charset="2"/>
              <a:buChar char="ü"/>
            </a:pP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第二类是提供给用户程序使用的文件类系统调用</a:t>
            </a:r>
            <a:endPar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endParaRPr>
          </a:p>
        </p:txBody>
      </p:sp>
    </p:spTree>
    <p:extLst>
      <p:ext uri="{BB962C8B-B14F-4D97-AF65-F5344CB8AC3E}">
        <p14:creationId xmlns:p14="http://schemas.microsoft.com/office/powerpoint/2010/main" val="3361818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27974"/>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5.4.2 </a:t>
            </a:r>
            <a:r>
              <a:rPr lang="zh-CN" altLang="en-US" sz="3200" b="1" dirty="0">
                <a:solidFill>
                  <a:prstClr val="black"/>
                </a:solidFill>
                <a:latin typeface="Maiandra GD" pitchFamily="34" charset="0"/>
                <a:ea typeface="隶书" pitchFamily="49" charset="-122"/>
              </a:rPr>
              <a:t>创建和删除文件</a:t>
            </a:r>
            <a:endParaRPr lang="en-US" altLang="zh-CN" sz="3200" b="1" dirty="0">
              <a:solidFill>
                <a:prstClr val="black"/>
              </a:solidFill>
              <a:latin typeface="Maiandra GD" pitchFamily="34" charset="0"/>
              <a:ea typeface="隶书" pitchFamily="49" charset="-122"/>
            </a:endParaRPr>
          </a:p>
          <a:p>
            <a:pPr marL="609600" indent="-609600">
              <a:lnSpc>
                <a:spcPct val="90000"/>
              </a:lnSpc>
            </a:pPr>
            <a:r>
              <a:rPr lang="en-US" altLang="zh-CN" sz="3200" b="1" dirty="0">
                <a:solidFill>
                  <a:srgbClr val="C00000"/>
                </a:solidFill>
                <a:ea typeface="宋体" charset="-122"/>
              </a:rPr>
              <a:t>2. </a:t>
            </a:r>
            <a:r>
              <a:rPr lang="zh-CN" altLang="en-US" sz="3200" b="1" dirty="0">
                <a:solidFill>
                  <a:srgbClr val="C00000"/>
                </a:solidFill>
                <a:ea typeface="宋体" charset="-122"/>
              </a:rPr>
              <a:t>文件的链接、解除链接和删除</a:t>
            </a:r>
            <a:endParaRPr lang="en-US" altLang="zh-CN" sz="3200" b="1" dirty="0">
              <a:solidFill>
                <a:srgbClr val="C0000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53367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a:ea typeface="宋体" charset="-122"/>
            </a:endParaRPr>
          </a:p>
        </p:txBody>
      </p:sp>
      <p:sp>
        <p:nvSpPr>
          <p:cNvPr id="12" name="Rectangle 3"/>
          <p:cNvSpPr txBox="1">
            <a:spLocks/>
          </p:cNvSpPr>
          <p:nvPr/>
        </p:nvSpPr>
        <p:spPr bwMode="auto">
          <a:xfrm>
            <a:off x="609600" y="1752600"/>
            <a:ext cx="8179558" cy="453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lnSpc>
                <a:spcPct val="90000"/>
              </a:lnSpc>
              <a:buFont typeface="Wingdings 2" pitchFamily="18" charset="2"/>
              <a:buNone/>
            </a:pPr>
            <a:r>
              <a:rPr lang="en-US" altLang="zh-CN" sz="2800" b="1" dirty="0">
                <a:solidFill>
                  <a:srgbClr val="0064D2"/>
                </a:solidFill>
                <a:ea typeface="宋体" charset="-122"/>
              </a:rPr>
              <a:t>link</a:t>
            </a:r>
            <a:r>
              <a:rPr lang="zh-CN" altLang="en-US" sz="2800" b="1" dirty="0">
                <a:solidFill>
                  <a:srgbClr val="0064D2"/>
                </a:solidFill>
                <a:ea typeface="宋体" charset="-122"/>
              </a:rPr>
              <a:t>和</a:t>
            </a:r>
            <a:r>
              <a:rPr lang="en-US" altLang="zh-CN" sz="2800" b="1" dirty="0">
                <a:solidFill>
                  <a:srgbClr val="0064D2"/>
                </a:solidFill>
                <a:ea typeface="宋体" charset="-122"/>
              </a:rPr>
              <a:t>unlink</a:t>
            </a:r>
          </a:p>
          <a:p>
            <a:pPr marL="609600" indent="-609600" eaLnBrk="1" hangingPunct="1">
              <a:lnSpc>
                <a:spcPct val="90000"/>
              </a:lnSpc>
              <a:buFont typeface="Wingdings 2" pitchFamily="18" charset="2"/>
              <a:buNone/>
            </a:pPr>
            <a:r>
              <a:rPr lang="zh-CN" altLang="en-US" sz="2800" b="1" dirty="0">
                <a:solidFill>
                  <a:srgbClr val="0064D2"/>
                </a:solidFill>
                <a:ea typeface="宋体" charset="-122"/>
              </a:rPr>
              <a:t>（</a:t>
            </a:r>
            <a:r>
              <a:rPr lang="en-US" altLang="zh-CN" sz="2800" b="1" dirty="0">
                <a:solidFill>
                  <a:srgbClr val="0064D2"/>
                </a:solidFill>
                <a:ea typeface="宋体" charset="-122"/>
              </a:rPr>
              <a:t>1</a:t>
            </a:r>
            <a:r>
              <a:rPr lang="zh-CN" altLang="en-US" sz="2800" b="1" dirty="0">
                <a:solidFill>
                  <a:srgbClr val="0064D2"/>
                </a:solidFill>
                <a:ea typeface="宋体" charset="-122"/>
              </a:rPr>
              <a:t>）</a:t>
            </a:r>
            <a:r>
              <a:rPr lang="en-US" altLang="zh-CN" sz="2800" b="1" dirty="0">
                <a:solidFill>
                  <a:srgbClr val="0064D2"/>
                </a:solidFill>
                <a:ea typeface="宋体" charset="-122"/>
              </a:rPr>
              <a:t>link:</a:t>
            </a:r>
            <a:r>
              <a:rPr lang="zh-CN" altLang="en-US" sz="2800" b="1" dirty="0">
                <a:ea typeface="宋体" charset="-122"/>
              </a:rPr>
              <a:t>链接文件，实现文件共享，</a:t>
            </a:r>
            <a:r>
              <a:rPr lang="en-US" altLang="zh-CN" sz="2800" b="1" dirty="0">
                <a:ea typeface="宋体" charset="-122"/>
              </a:rPr>
              <a:t>i_nlink+1</a:t>
            </a:r>
          </a:p>
          <a:p>
            <a:pPr marL="609600" indent="-609600" eaLnBrk="1" hangingPunct="1">
              <a:lnSpc>
                <a:spcPct val="90000"/>
              </a:lnSpc>
              <a:buNone/>
            </a:pPr>
            <a:r>
              <a:rPr lang="zh-CN" altLang="en-US" sz="2800" b="1" dirty="0">
                <a:solidFill>
                  <a:srgbClr val="0064D2"/>
                </a:solidFill>
                <a:ea typeface="宋体" charset="-122"/>
              </a:rPr>
              <a:t>（</a:t>
            </a:r>
            <a:r>
              <a:rPr lang="en-US" altLang="zh-CN" sz="2800" b="1" dirty="0">
                <a:solidFill>
                  <a:srgbClr val="0064D2"/>
                </a:solidFill>
                <a:ea typeface="宋体" charset="-122"/>
              </a:rPr>
              <a:t>2</a:t>
            </a:r>
            <a:r>
              <a:rPr lang="zh-CN" altLang="en-US" sz="2800" b="1" dirty="0">
                <a:solidFill>
                  <a:srgbClr val="0064D2"/>
                </a:solidFill>
                <a:ea typeface="宋体" charset="-122"/>
              </a:rPr>
              <a:t>）</a:t>
            </a:r>
            <a:r>
              <a:rPr lang="en-US" altLang="zh-CN" sz="2800" b="1" dirty="0">
                <a:solidFill>
                  <a:srgbClr val="0064D2"/>
                </a:solidFill>
                <a:ea typeface="宋体" charset="-122"/>
              </a:rPr>
              <a:t>unlink</a:t>
            </a:r>
            <a:r>
              <a:rPr lang="zh-CN" altLang="en-US" sz="2800" b="1" dirty="0">
                <a:solidFill>
                  <a:srgbClr val="0064D2"/>
                </a:solidFill>
                <a:ea typeface="宋体" charset="-122"/>
              </a:rPr>
              <a:t>：</a:t>
            </a:r>
            <a:r>
              <a:rPr lang="zh-CN" altLang="en-US" sz="2800" b="1" dirty="0">
                <a:ea typeface="宋体" charset="-122"/>
              </a:rPr>
              <a:t>删除文件或解除链接，</a:t>
            </a:r>
            <a:r>
              <a:rPr lang="en-US" altLang="zh-CN" sz="2800" b="1" dirty="0">
                <a:ea typeface="宋体" charset="-122"/>
              </a:rPr>
              <a:t>i_nlink-1</a:t>
            </a:r>
          </a:p>
          <a:p>
            <a:pPr marL="609600" indent="-609600" eaLnBrk="1" hangingPunct="1">
              <a:lnSpc>
                <a:spcPct val="90000"/>
              </a:lnSpc>
              <a:buFont typeface="Wingdings 2" pitchFamily="18" charset="2"/>
              <a:buNone/>
            </a:pPr>
            <a:endParaRPr lang="en-US" altLang="zh-CN" sz="2800" b="1" dirty="0">
              <a:solidFill>
                <a:srgbClr val="0064D2"/>
              </a:solidFill>
              <a:ea typeface="宋体" charset="-122"/>
            </a:endParaRPr>
          </a:p>
          <a:p>
            <a:pPr marL="609600" indent="-609600" eaLnBrk="1" hangingPunct="1">
              <a:lnSpc>
                <a:spcPct val="90000"/>
              </a:lnSpc>
              <a:buFont typeface="Wingdings 2" pitchFamily="18" charset="2"/>
              <a:buNone/>
            </a:pPr>
            <a:r>
              <a:rPr lang="zh-CN" altLang="en-US" sz="2800" b="1" dirty="0">
                <a:ea typeface="宋体" charset="-122"/>
              </a:rPr>
              <a:t>注意：删除的任务是把指定文件从所在的目录文件中去除，删除时如果没有链接用户</a:t>
            </a:r>
            <a:r>
              <a:rPr lang="en-US" altLang="zh-CN" sz="2800" b="1" dirty="0">
                <a:ea typeface="宋体" charset="-122"/>
              </a:rPr>
              <a:t>(</a:t>
            </a:r>
            <a:r>
              <a:rPr lang="zh-CN" altLang="en-US" sz="2800" b="1" dirty="0">
                <a:ea typeface="宋体" charset="-122"/>
              </a:rPr>
              <a:t>即</a:t>
            </a:r>
            <a:r>
              <a:rPr lang="en-US" altLang="zh-CN" sz="2800" b="1" dirty="0" err="1">
                <a:ea typeface="宋体" charset="-122"/>
              </a:rPr>
              <a:t>i_nlink</a:t>
            </a:r>
            <a:r>
              <a:rPr lang="zh-CN" altLang="en-US" sz="2800" b="1" dirty="0">
                <a:ea typeface="宋体" charset="-122"/>
              </a:rPr>
              <a:t>为</a:t>
            </a:r>
            <a:r>
              <a:rPr lang="zh-CN" altLang="en-US" sz="2800" b="1" dirty="0">
                <a:latin typeface="宋体" charset="-122"/>
                <a:ea typeface="宋体" charset="-122"/>
              </a:rPr>
              <a:t>“</a:t>
            </a:r>
            <a:r>
              <a:rPr lang="en-US" altLang="zh-CN" sz="2800" b="1" dirty="0">
                <a:ea typeface="宋体" charset="-122"/>
              </a:rPr>
              <a:t>1</a:t>
            </a:r>
            <a:r>
              <a:rPr lang="en-US" altLang="zh-CN" sz="2800" b="1" dirty="0">
                <a:latin typeface="宋体" charset="-122"/>
                <a:ea typeface="宋体" charset="-122"/>
              </a:rPr>
              <a:t>”</a:t>
            </a:r>
            <a:r>
              <a:rPr lang="en-US" altLang="zh-CN" sz="2800" b="1" dirty="0">
                <a:ea typeface="宋体" charset="-122"/>
              </a:rPr>
              <a:t>)</a:t>
            </a:r>
            <a:r>
              <a:rPr lang="zh-CN" altLang="en-US" sz="2800" b="1" dirty="0">
                <a:ea typeface="宋体" charset="-122"/>
              </a:rPr>
              <a:t>，还要把文件占用的存储空间释放。</a:t>
            </a:r>
            <a:endParaRPr lang="en-US" altLang="zh-CN" sz="2800" b="1" dirty="0">
              <a:ea typeface="宋体" charset="-122"/>
            </a:endParaRPr>
          </a:p>
          <a:p>
            <a:pPr marL="609600" indent="-609600" eaLnBrk="1" hangingPunct="1">
              <a:lnSpc>
                <a:spcPct val="90000"/>
              </a:lnSpc>
              <a:buFont typeface="Wingdings 2" pitchFamily="18" charset="2"/>
              <a:buNone/>
            </a:pPr>
            <a:r>
              <a:rPr lang="zh-CN" altLang="en-US" sz="2800" dirty="0">
                <a:ea typeface="宋体" charset="-122"/>
              </a:rPr>
              <a:t> </a:t>
            </a:r>
          </a:p>
        </p:txBody>
      </p:sp>
    </p:spTree>
    <p:extLst>
      <p:ext uri="{BB962C8B-B14F-4D97-AF65-F5344CB8AC3E}">
        <p14:creationId xmlns:p14="http://schemas.microsoft.com/office/powerpoint/2010/main" val="2826083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27974"/>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5.4.2 </a:t>
            </a:r>
            <a:r>
              <a:rPr lang="zh-CN" altLang="en-US" sz="3200" b="1" dirty="0">
                <a:solidFill>
                  <a:prstClr val="black"/>
                </a:solidFill>
                <a:latin typeface="Maiandra GD" pitchFamily="34" charset="0"/>
                <a:ea typeface="隶书" pitchFamily="49" charset="-122"/>
              </a:rPr>
              <a:t>创建和删除文件</a:t>
            </a:r>
            <a:endParaRPr lang="en-US" altLang="zh-CN" sz="3200" b="1" dirty="0">
              <a:solidFill>
                <a:prstClr val="black"/>
              </a:solidFill>
              <a:latin typeface="Maiandra GD" pitchFamily="34" charset="0"/>
              <a:ea typeface="隶书" pitchFamily="49" charset="-122"/>
            </a:endParaRPr>
          </a:p>
          <a:p>
            <a:pPr marL="609600" indent="-609600">
              <a:lnSpc>
                <a:spcPct val="90000"/>
              </a:lnSpc>
            </a:pPr>
            <a:r>
              <a:rPr lang="en-US" altLang="zh-CN" sz="3200" b="1" dirty="0">
                <a:solidFill>
                  <a:srgbClr val="C00000"/>
                </a:solidFill>
                <a:ea typeface="宋体" charset="-122"/>
              </a:rPr>
              <a:t>2. </a:t>
            </a:r>
            <a:r>
              <a:rPr lang="zh-CN" altLang="en-US" sz="3200" b="1" dirty="0">
                <a:solidFill>
                  <a:srgbClr val="C00000"/>
                </a:solidFill>
                <a:ea typeface="宋体" charset="-122"/>
              </a:rPr>
              <a:t>文件的链接、解除链接和删除</a:t>
            </a:r>
            <a:endParaRPr lang="en-US" altLang="zh-CN" sz="3200" b="1" dirty="0">
              <a:solidFill>
                <a:srgbClr val="C0000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6001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a:ea typeface="宋体" charset="-122"/>
            </a:endParaRPr>
          </a:p>
        </p:txBody>
      </p:sp>
      <p:sp>
        <p:nvSpPr>
          <p:cNvPr id="12" name="Rectangle 3"/>
          <p:cNvSpPr txBox="1">
            <a:spLocks/>
          </p:cNvSpPr>
          <p:nvPr/>
        </p:nvSpPr>
        <p:spPr bwMode="auto">
          <a:xfrm>
            <a:off x="609600" y="1752600"/>
            <a:ext cx="8466162" cy="424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例如依次执行以下步骤：</a:t>
            </a:r>
            <a:endParaRPr lang="en-US" altLang="zh-CN" sz="2800" b="1" dirty="0">
              <a:ea typeface="宋体" charset="-122"/>
            </a:endParaRPr>
          </a:p>
          <a:p>
            <a:pPr marL="0" indent="0" eaLnBrk="1" hangingPunct="1">
              <a:buNone/>
            </a:pPr>
            <a:r>
              <a:rPr lang="zh-CN" altLang="en-US" sz="2800" b="1" dirty="0">
                <a:ea typeface="宋体" charset="-122"/>
              </a:rPr>
              <a:t>（</a:t>
            </a:r>
            <a:r>
              <a:rPr lang="en-US" altLang="zh-CN" sz="2800" b="1" dirty="0">
                <a:ea typeface="宋体" charset="-122"/>
              </a:rPr>
              <a:t>1</a:t>
            </a:r>
            <a:r>
              <a:rPr lang="zh-CN" altLang="en-US" sz="2800" b="1" dirty="0">
                <a:ea typeface="宋体" charset="-122"/>
              </a:rPr>
              <a:t>）在</a:t>
            </a:r>
            <a:r>
              <a:rPr lang="en-US" altLang="zh-CN" sz="2800" b="1" dirty="0">
                <a:ea typeface="宋体" charset="-122"/>
              </a:rPr>
              <a:t>/home/</a:t>
            </a:r>
            <a:r>
              <a:rPr lang="en-US" altLang="zh-CN" sz="2800" b="1" dirty="0" err="1">
                <a:ea typeface="宋体" charset="-122"/>
              </a:rPr>
              <a:t>liu</a:t>
            </a:r>
            <a:r>
              <a:rPr lang="zh-CN" altLang="en-US" sz="2800" b="1" dirty="0">
                <a:ea typeface="宋体" charset="-122"/>
              </a:rPr>
              <a:t>目录下创建一个</a:t>
            </a:r>
            <a:r>
              <a:rPr lang="en-US" altLang="zh-CN" sz="2800" b="1" dirty="0">
                <a:ea typeface="宋体" charset="-122"/>
              </a:rPr>
              <a:t>/home/</a:t>
            </a:r>
            <a:r>
              <a:rPr lang="en-US" altLang="zh-CN" sz="2800" b="1" dirty="0" err="1">
                <a:ea typeface="宋体" charset="-122"/>
              </a:rPr>
              <a:t>zhao</a:t>
            </a:r>
            <a:r>
              <a:rPr lang="en-US" altLang="zh-CN" sz="2800" b="1" dirty="0">
                <a:ea typeface="宋体" charset="-122"/>
              </a:rPr>
              <a:t>/file1.c</a:t>
            </a:r>
            <a:r>
              <a:rPr lang="zh-CN" altLang="en-US" sz="2800" b="1" dirty="0">
                <a:ea typeface="宋体" charset="-122"/>
              </a:rPr>
              <a:t>的共享文件，文件名为</a:t>
            </a:r>
            <a:r>
              <a:rPr lang="en-US" altLang="zh-CN" sz="2800" b="1" dirty="0">
                <a:ea typeface="宋体" charset="-122"/>
              </a:rPr>
              <a:t>file2.c</a:t>
            </a:r>
            <a:r>
              <a:rPr lang="zh-CN" altLang="en-US" sz="2800" b="1" dirty="0">
                <a:ea typeface="宋体" charset="-122"/>
              </a:rPr>
              <a:t>，则可执行以下系统调用：</a:t>
            </a:r>
          </a:p>
          <a:p>
            <a:pPr eaLnBrk="1" hangingPunct="1">
              <a:buNone/>
            </a:pPr>
            <a:r>
              <a:rPr lang="en-US" altLang="zh-CN" sz="2800" b="1" dirty="0">
                <a:ea typeface="宋体" charset="-122"/>
              </a:rPr>
              <a:t>        link</a:t>
            </a:r>
            <a:r>
              <a:rPr lang="zh-CN" altLang="en-US" sz="2800" b="1" dirty="0">
                <a:ea typeface="宋体" charset="-122"/>
              </a:rPr>
              <a:t>（</a:t>
            </a:r>
            <a:r>
              <a:rPr lang="en-US" altLang="zh-CN" sz="2800" b="1" dirty="0">
                <a:ea typeface="宋体" charset="-122"/>
              </a:rPr>
              <a:t>"/home/</a:t>
            </a:r>
            <a:r>
              <a:rPr lang="en-US" altLang="zh-CN" sz="2800" b="1" dirty="0" err="1">
                <a:ea typeface="宋体" charset="-122"/>
              </a:rPr>
              <a:t>zhao</a:t>
            </a:r>
            <a:r>
              <a:rPr lang="en-US" altLang="zh-CN" sz="2800" b="1" dirty="0">
                <a:ea typeface="宋体" charset="-122"/>
              </a:rPr>
              <a:t>/file1.c ", "/home/</a:t>
            </a:r>
            <a:r>
              <a:rPr lang="en-US" altLang="zh-CN" sz="2800" b="1" dirty="0" err="1">
                <a:ea typeface="宋体" charset="-122"/>
              </a:rPr>
              <a:t>liu</a:t>
            </a:r>
            <a:r>
              <a:rPr lang="en-US" altLang="zh-CN" sz="2800" b="1" dirty="0">
                <a:ea typeface="宋体" charset="-122"/>
              </a:rPr>
              <a:t> /file2.c"</a:t>
            </a:r>
            <a:r>
              <a:rPr lang="zh-CN" altLang="en-US" sz="2800" b="1" dirty="0">
                <a:ea typeface="宋体" charset="-122"/>
              </a:rPr>
              <a:t>）</a:t>
            </a:r>
            <a:r>
              <a:rPr lang="en-US" altLang="zh-CN" sz="2800" b="1" dirty="0">
                <a:ea typeface="宋体" charset="-122"/>
              </a:rPr>
              <a:t>;</a:t>
            </a:r>
          </a:p>
          <a:p>
            <a:pPr eaLnBrk="1" hangingPunct="1">
              <a:buNone/>
            </a:pPr>
            <a:r>
              <a:rPr lang="zh-CN" altLang="en-US" sz="2800" b="1" dirty="0">
                <a:ea typeface="宋体" charset="-122"/>
              </a:rPr>
              <a:t>（</a:t>
            </a:r>
            <a:r>
              <a:rPr lang="en-US" altLang="zh-CN" sz="2800" b="1" dirty="0">
                <a:ea typeface="宋体" charset="-122"/>
              </a:rPr>
              <a:t>2</a:t>
            </a:r>
            <a:r>
              <a:rPr lang="zh-CN" altLang="en-US" sz="2800" b="1" dirty="0">
                <a:ea typeface="宋体" charset="-122"/>
              </a:rPr>
              <a:t>）执行</a:t>
            </a:r>
            <a:r>
              <a:rPr lang="en-US" altLang="zh-CN" sz="2800" b="1" dirty="0">
                <a:ea typeface="宋体" charset="-122"/>
              </a:rPr>
              <a:t>unlink("/home/</a:t>
            </a:r>
            <a:r>
              <a:rPr lang="en-US" altLang="zh-CN" sz="2800" b="1" dirty="0" err="1">
                <a:ea typeface="宋体" charset="-122"/>
              </a:rPr>
              <a:t>liu</a:t>
            </a:r>
            <a:r>
              <a:rPr lang="en-US" altLang="zh-CN" sz="2800" b="1" dirty="0">
                <a:ea typeface="宋体" charset="-122"/>
              </a:rPr>
              <a:t> /file2.c")</a:t>
            </a:r>
            <a:r>
              <a:rPr lang="en-US" altLang="zh-CN" sz="2400" b="1" dirty="0">
                <a:ea typeface="宋体" charset="-122"/>
              </a:rPr>
              <a:t> </a:t>
            </a:r>
          </a:p>
          <a:p>
            <a:pPr eaLnBrk="1" hangingPunct="1">
              <a:buNone/>
            </a:pPr>
            <a:r>
              <a:rPr lang="zh-CN" altLang="en-US" sz="2800" b="1" dirty="0">
                <a:ea typeface="宋体" charset="-122"/>
              </a:rPr>
              <a:t>（</a:t>
            </a:r>
            <a:r>
              <a:rPr lang="en-US" altLang="zh-CN" sz="2800" b="1" dirty="0">
                <a:ea typeface="宋体" charset="-122"/>
              </a:rPr>
              <a:t>3</a:t>
            </a:r>
            <a:r>
              <a:rPr lang="zh-CN" altLang="en-US" sz="2800" b="1" dirty="0">
                <a:ea typeface="宋体" charset="-122"/>
              </a:rPr>
              <a:t>）再执行</a:t>
            </a:r>
            <a:r>
              <a:rPr lang="en-US" altLang="zh-CN" sz="2800" b="1" dirty="0">
                <a:ea typeface="宋体" charset="-122"/>
              </a:rPr>
              <a:t>unlink("/home/</a:t>
            </a:r>
            <a:r>
              <a:rPr lang="en-US" altLang="zh-CN" sz="2800" b="1" dirty="0" err="1">
                <a:ea typeface="宋体" charset="-122"/>
              </a:rPr>
              <a:t>zhao</a:t>
            </a:r>
            <a:r>
              <a:rPr lang="en-US" altLang="zh-CN" sz="2800" b="1" dirty="0">
                <a:ea typeface="宋体" charset="-122"/>
              </a:rPr>
              <a:t>/file1.c")</a:t>
            </a:r>
            <a:endParaRPr lang="zh-CN" altLang="en-US" sz="2800" b="1" dirty="0">
              <a:ea typeface="宋体" charset="-122"/>
            </a:endParaRPr>
          </a:p>
          <a:p>
            <a:pPr eaLnBrk="1" hangingPunct="1">
              <a:buNone/>
            </a:pPr>
            <a:endParaRPr lang="zh-CN" altLang="en-US" sz="2800" b="1" dirty="0">
              <a:ea typeface="宋体" charset="-122"/>
            </a:endParaRPr>
          </a:p>
          <a:p>
            <a:pPr marL="609600" indent="-609600" eaLnBrk="1" hangingPunct="1">
              <a:lnSpc>
                <a:spcPct val="90000"/>
              </a:lnSpc>
              <a:buFont typeface="Wingdings 2" pitchFamily="18" charset="2"/>
              <a:buNone/>
            </a:pPr>
            <a:r>
              <a:rPr lang="zh-CN" altLang="en-US" sz="2800" dirty="0">
                <a:ea typeface="宋体" charset="-122"/>
              </a:rPr>
              <a:t> </a:t>
            </a:r>
          </a:p>
        </p:txBody>
      </p:sp>
    </p:spTree>
    <p:extLst>
      <p:ext uri="{BB962C8B-B14F-4D97-AF65-F5344CB8AC3E}">
        <p14:creationId xmlns:p14="http://schemas.microsoft.com/office/powerpoint/2010/main" val="1555798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5.4.3 </a:t>
            </a:r>
            <a:r>
              <a:rPr lang="zh-CN" altLang="en-US" sz="3200" b="1" dirty="0">
                <a:solidFill>
                  <a:prstClr val="black"/>
                </a:solidFill>
                <a:latin typeface="Maiandra GD" pitchFamily="34" charset="0"/>
                <a:ea typeface="隶书" pitchFamily="49" charset="-122"/>
              </a:rPr>
              <a:t>打开和关闭文件</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66843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a:ea typeface="宋体" charset="-122"/>
            </a:endParaRPr>
          </a:p>
        </p:txBody>
      </p:sp>
      <p:sp>
        <p:nvSpPr>
          <p:cNvPr id="11" name="Rectangle 3"/>
          <p:cNvSpPr txBox="1">
            <a:spLocks/>
          </p:cNvSpPr>
          <p:nvPr/>
        </p:nvSpPr>
        <p:spPr bwMode="auto">
          <a:xfrm>
            <a:off x="457200" y="1600200"/>
            <a:ext cx="82296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打开：文件在使用之前必须先</a:t>
            </a:r>
            <a:r>
              <a:rPr lang="zh-CN" altLang="en-US" sz="2800" b="1" dirty="0">
                <a:latin typeface="宋体" charset="-122"/>
                <a:ea typeface="宋体" charset="-122"/>
              </a:rPr>
              <a:t>“</a:t>
            </a:r>
            <a:r>
              <a:rPr lang="zh-CN" altLang="en-US" sz="2800" b="1" dirty="0">
                <a:ea typeface="宋体" charset="-122"/>
              </a:rPr>
              <a:t>打开</a:t>
            </a:r>
            <a:r>
              <a:rPr lang="zh-CN" altLang="en-US" sz="2800" b="1" dirty="0">
                <a:latin typeface="宋体" charset="-122"/>
                <a:ea typeface="宋体" charset="-122"/>
              </a:rPr>
              <a:t>”</a:t>
            </a:r>
            <a:r>
              <a:rPr lang="zh-CN" altLang="en-US" sz="2800" b="1" dirty="0">
                <a:ea typeface="宋体" charset="-122"/>
              </a:rPr>
              <a:t>，以建立进程与文件之间的联系，而文件描述符唯一地标识了这样一种连接，其任务是把文件的磁盘索引节点复制到主存的活动索引节点表中，同时建立一个独立的读写文件数据结构，即系统打开文件表的一个表项。 </a:t>
            </a:r>
          </a:p>
          <a:p>
            <a:pPr eaLnBrk="1" hangingPunct="1"/>
            <a:r>
              <a:rPr lang="zh-CN" altLang="en-US" sz="2800" b="1" dirty="0">
                <a:ea typeface="宋体" charset="-122"/>
              </a:rPr>
              <a:t>关闭：活动索引节点表的大小受到容量的限制，这就要求用户一旦不再对文件进行操作时，应立即释放相应的活动索引节点，以便让其他进程使用</a:t>
            </a:r>
          </a:p>
        </p:txBody>
      </p:sp>
    </p:spTree>
    <p:extLst>
      <p:ext uri="{BB962C8B-B14F-4D97-AF65-F5344CB8AC3E}">
        <p14:creationId xmlns:p14="http://schemas.microsoft.com/office/powerpoint/2010/main" val="21291449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5.4.3 </a:t>
            </a:r>
            <a:r>
              <a:rPr lang="zh-CN" altLang="en-US" sz="3200" b="1" dirty="0">
                <a:solidFill>
                  <a:prstClr val="black"/>
                </a:solidFill>
                <a:latin typeface="Maiandra GD" pitchFamily="34" charset="0"/>
                <a:ea typeface="隶书" pitchFamily="49" charset="-122"/>
              </a:rPr>
              <a:t>打开和关闭文件</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1. </a:t>
            </a:r>
            <a:r>
              <a:rPr lang="zh-CN" altLang="en-US" sz="3200" b="1" dirty="0">
                <a:solidFill>
                  <a:srgbClr val="0064D2"/>
                </a:solidFill>
                <a:latin typeface="Maiandra GD" pitchFamily="34" charset="0"/>
                <a:ea typeface="隶书" pitchFamily="49" charset="-122"/>
              </a:rPr>
              <a:t>打开文件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a:ea typeface="宋体" charset="-122"/>
            </a:endParaRPr>
          </a:p>
        </p:txBody>
      </p:sp>
      <p:sp>
        <p:nvSpPr>
          <p:cNvPr id="12"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打开文件的调用形式为：</a:t>
            </a:r>
          </a:p>
          <a:p>
            <a:pPr eaLnBrk="1" hangingPunct="1">
              <a:buFont typeface="Wingdings 2" pitchFamily="18" charset="2"/>
              <a:buNone/>
            </a:pPr>
            <a:r>
              <a:rPr lang="en-US" altLang="zh-CN" sz="2800" b="1" dirty="0">
                <a:ea typeface="宋体" charset="-122"/>
              </a:rPr>
              <a:t>       </a:t>
            </a:r>
            <a:r>
              <a:rPr lang="en-US" altLang="zh-CN" sz="2800" b="1" dirty="0" err="1">
                <a:ea typeface="宋体" charset="-122"/>
              </a:rPr>
              <a:t>fd</a:t>
            </a:r>
            <a:r>
              <a:rPr lang="en-US" altLang="zh-CN" sz="2800" b="1" dirty="0">
                <a:ea typeface="宋体" charset="-122"/>
              </a:rPr>
              <a:t>=open (</a:t>
            </a:r>
            <a:r>
              <a:rPr lang="en-US" altLang="zh-CN" sz="2800" b="1" dirty="0" err="1">
                <a:ea typeface="宋体" charset="-122"/>
              </a:rPr>
              <a:t>pathname,flags</a:t>
            </a:r>
            <a:r>
              <a:rPr lang="en-US" altLang="zh-CN" sz="2800" b="1" dirty="0">
                <a:ea typeface="宋体" charset="-122"/>
              </a:rPr>
              <a:t>)</a:t>
            </a:r>
            <a:r>
              <a:rPr lang="zh-CN" altLang="en-US" sz="2800" b="1" dirty="0">
                <a:ea typeface="宋体" charset="-122"/>
              </a:rPr>
              <a:t>；</a:t>
            </a:r>
          </a:p>
          <a:p>
            <a:pPr eaLnBrk="1" hangingPunct="1">
              <a:buFont typeface="Wingdings 2" pitchFamily="18" charset="2"/>
              <a:buNone/>
            </a:pPr>
            <a:r>
              <a:rPr lang="en-US" altLang="zh-CN" sz="2800" b="1" dirty="0">
                <a:ea typeface="宋体" charset="-122"/>
              </a:rPr>
              <a:t>       </a:t>
            </a:r>
            <a:r>
              <a:rPr lang="en-US" altLang="zh-CN" sz="2800" b="1" dirty="0" err="1">
                <a:ea typeface="宋体" charset="-122"/>
              </a:rPr>
              <a:t>int</a:t>
            </a:r>
            <a:r>
              <a:rPr lang="en-US" altLang="zh-CN" sz="2800" b="1" dirty="0">
                <a:ea typeface="宋体" charset="-122"/>
              </a:rPr>
              <a:t> </a:t>
            </a:r>
            <a:r>
              <a:rPr lang="en-US" altLang="zh-CN" sz="2800" b="1" dirty="0" err="1">
                <a:ea typeface="宋体" charset="-122"/>
              </a:rPr>
              <a:t>fd</a:t>
            </a:r>
            <a:r>
              <a:rPr lang="en-US" altLang="zh-CN" sz="2800" b="1" dirty="0">
                <a:ea typeface="宋体" charset="-122"/>
              </a:rPr>
              <a:t>, flags</a:t>
            </a:r>
            <a:r>
              <a:rPr lang="zh-CN" altLang="en-US" sz="2800" b="1" dirty="0">
                <a:ea typeface="宋体" charset="-122"/>
              </a:rPr>
              <a:t>；</a:t>
            </a:r>
          </a:p>
          <a:p>
            <a:pPr eaLnBrk="1" hangingPunct="1">
              <a:buFont typeface="Wingdings 2" pitchFamily="18" charset="2"/>
              <a:buNone/>
            </a:pPr>
            <a:r>
              <a:rPr lang="en-US" altLang="zh-CN" sz="2800" b="1" dirty="0">
                <a:ea typeface="宋体" charset="-122"/>
              </a:rPr>
              <a:t>       char *pathname</a:t>
            </a:r>
            <a:r>
              <a:rPr lang="zh-CN" altLang="en-US" sz="2800" b="1" dirty="0">
                <a:ea typeface="宋体" charset="-122"/>
              </a:rPr>
              <a:t>；</a:t>
            </a:r>
          </a:p>
          <a:p>
            <a:pPr eaLnBrk="1" hangingPunct="1">
              <a:buFont typeface="Wingdings 2" pitchFamily="18" charset="2"/>
              <a:buNone/>
            </a:pPr>
            <a:r>
              <a:rPr lang="zh-CN" altLang="en-US" sz="2800" b="1" dirty="0">
                <a:solidFill>
                  <a:srgbClr val="FF0000"/>
                </a:solidFill>
                <a:ea typeface="宋体" charset="-122"/>
              </a:rPr>
              <a:t>实现过程：</a:t>
            </a:r>
          </a:p>
          <a:p>
            <a:pPr eaLnBrk="1" hangingPunct="1">
              <a:buFont typeface="Wingdings 2" pitchFamily="18" charset="2"/>
              <a:buNone/>
            </a:pPr>
            <a:r>
              <a:rPr lang="zh-CN" altLang="en-US" sz="2400" dirty="0">
                <a:ea typeface="宋体" charset="-122"/>
              </a:rPr>
              <a:t>（</a:t>
            </a:r>
            <a:r>
              <a:rPr lang="en-US" altLang="zh-CN" sz="2400" dirty="0">
                <a:ea typeface="宋体" charset="-122"/>
              </a:rPr>
              <a:t>1</a:t>
            </a:r>
            <a:r>
              <a:rPr lang="zh-CN" altLang="en-US" sz="2400" dirty="0">
                <a:ea typeface="宋体" charset="-122"/>
              </a:rPr>
              <a:t>）检查是否有其他进程已经打开该文件，如果有，则活动</a:t>
            </a:r>
            <a:r>
              <a:rPr lang="en-US" altLang="zh-CN" sz="2400" dirty="0" err="1">
                <a:ea typeface="宋体" charset="-122"/>
              </a:rPr>
              <a:t>inode</a:t>
            </a:r>
            <a:r>
              <a:rPr lang="zh-CN" altLang="en-US" sz="2400" dirty="0">
                <a:ea typeface="宋体" charset="-122"/>
              </a:rPr>
              <a:t>表中已有此文件的</a:t>
            </a:r>
            <a:r>
              <a:rPr lang="en-US" altLang="zh-CN" sz="2400" dirty="0" err="1">
                <a:ea typeface="宋体" charset="-122"/>
              </a:rPr>
              <a:t>inode</a:t>
            </a:r>
            <a:r>
              <a:rPr lang="zh-CN" altLang="en-US" sz="2400" dirty="0">
                <a:ea typeface="宋体" charset="-122"/>
              </a:rPr>
              <a:t>，只要把对应的活动</a:t>
            </a:r>
            <a:r>
              <a:rPr lang="en-US" altLang="zh-CN" sz="2400" dirty="0" err="1">
                <a:ea typeface="宋体" charset="-122"/>
              </a:rPr>
              <a:t>inode</a:t>
            </a:r>
            <a:r>
              <a:rPr lang="zh-CN" altLang="en-US" sz="2400" dirty="0">
                <a:ea typeface="宋体" charset="-122"/>
              </a:rPr>
              <a:t>中的</a:t>
            </a:r>
            <a:r>
              <a:rPr lang="en-US" altLang="zh-CN" sz="2400" dirty="0" err="1">
                <a:ea typeface="宋体" charset="-122"/>
              </a:rPr>
              <a:t>i_count</a:t>
            </a:r>
            <a:r>
              <a:rPr lang="zh-CN" altLang="en-US" sz="2400" dirty="0">
                <a:ea typeface="宋体" charset="-122"/>
              </a:rPr>
              <a:t>加</a:t>
            </a:r>
            <a:r>
              <a:rPr lang="en-US" altLang="zh-CN" sz="2400" dirty="0">
                <a:ea typeface="宋体" charset="-122"/>
              </a:rPr>
              <a:t>1</a:t>
            </a:r>
            <a:r>
              <a:rPr lang="zh-CN" altLang="en-US" sz="2400" dirty="0">
                <a:ea typeface="宋体" charset="-122"/>
              </a:rPr>
              <a:t>，</a:t>
            </a:r>
            <a:r>
              <a:rPr lang="en-US" altLang="zh-CN" sz="2400" dirty="0" err="1">
                <a:ea typeface="宋体" charset="-122"/>
              </a:rPr>
              <a:t>i_count</a:t>
            </a:r>
            <a:r>
              <a:rPr lang="zh-CN" altLang="en-US" sz="2400" dirty="0">
                <a:ea typeface="宋体" charset="-122"/>
              </a:rPr>
              <a:t>反映了通过不同的系统打开文件表项来共享同一活动</a:t>
            </a:r>
            <a:r>
              <a:rPr lang="en-US" altLang="zh-CN" sz="2400" dirty="0" err="1">
                <a:ea typeface="宋体" charset="-122"/>
              </a:rPr>
              <a:t>inode</a:t>
            </a:r>
            <a:r>
              <a:rPr lang="zh-CN" altLang="en-US" sz="2400" dirty="0">
                <a:ea typeface="宋体" charset="-122"/>
              </a:rPr>
              <a:t>的进程数目，它是以后执行文件关闭操作时，活动</a:t>
            </a:r>
            <a:r>
              <a:rPr lang="en-US" altLang="zh-CN" sz="2400" dirty="0" err="1">
                <a:ea typeface="宋体" charset="-122"/>
              </a:rPr>
              <a:t>inode</a:t>
            </a:r>
            <a:r>
              <a:rPr lang="zh-CN" altLang="en-US" sz="2400" dirty="0">
                <a:ea typeface="宋体" charset="-122"/>
              </a:rPr>
              <a:t>能否被释放的依据。</a:t>
            </a:r>
            <a:endParaRPr lang="zh-CN" altLang="en-US" sz="2400" b="1" dirty="0">
              <a:solidFill>
                <a:srgbClr val="FF0000"/>
              </a:solidFill>
              <a:ea typeface="宋体" charset="-122"/>
            </a:endParaRPr>
          </a:p>
          <a:p>
            <a:pPr eaLnBrk="1" hangingPunct="1">
              <a:buFont typeface="Wingdings 2" pitchFamily="18" charset="2"/>
              <a:buNone/>
            </a:pPr>
            <a:endParaRPr lang="zh-CN" altLang="en-US" sz="2400" b="1" dirty="0">
              <a:solidFill>
                <a:srgbClr val="FF0000"/>
              </a:solidFill>
              <a:ea typeface="宋体" charset="-122"/>
            </a:endParaRPr>
          </a:p>
        </p:txBody>
      </p:sp>
    </p:spTree>
    <p:extLst>
      <p:ext uri="{BB962C8B-B14F-4D97-AF65-F5344CB8AC3E}">
        <p14:creationId xmlns:p14="http://schemas.microsoft.com/office/powerpoint/2010/main" val="3891412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animEffect transition="in" filter="fade">
                                      <p:cBhvr>
                                        <p:cTn id="11"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5.4.3 </a:t>
            </a:r>
            <a:r>
              <a:rPr lang="zh-CN" altLang="en-US" sz="3200" b="1" dirty="0">
                <a:solidFill>
                  <a:prstClr val="black"/>
                </a:solidFill>
                <a:latin typeface="Maiandra GD" pitchFamily="34" charset="0"/>
                <a:ea typeface="隶书" pitchFamily="49" charset="-122"/>
              </a:rPr>
              <a:t>打开和关闭文件</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1. </a:t>
            </a:r>
            <a:r>
              <a:rPr lang="zh-CN" altLang="en-US" sz="3200" b="1" dirty="0">
                <a:solidFill>
                  <a:srgbClr val="0064D2"/>
                </a:solidFill>
                <a:latin typeface="Maiandra GD" pitchFamily="34" charset="0"/>
                <a:ea typeface="隶书" pitchFamily="49" charset="-122"/>
              </a:rPr>
              <a:t>打开文件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a:ea typeface="宋体" charset="-122"/>
            </a:endParaRPr>
          </a:p>
        </p:txBody>
      </p:sp>
      <p:sp>
        <p:nvSpPr>
          <p:cNvPr id="11" name="Rectangle 3"/>
          <p:cNvSpPr txBox="1">
            <a:spLocks/>
          </p:cNvSpPr>
          <p:nvPr/>
        </p:nvSpPr>
        <p:spPr bwMode="auto">
          <a:xfrm>
            <a:off x="468313" y="1484313"/>
            <a:ext cx="835183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buFont typeface="Wingdings 2" pitchFamily="18" charset="2"/>
              <a:buNone/>
            </a:pPr>
            <a:r>
              <a:rPr lang="zh-CN" altLang="en-US" sz="2800" b="1" dirty="0">
                <a:solidFill>
                  <a:srgbClr val="FF0000"/>
                </a:solidFill>
                <a:ea typeface="宋体" charset="-122"/>
              </a:rPr>
              <a:t>实现过程：</a:t>
            </a:r>
            <a:endParaRPr lang="zh-CN" altLang="en-US" sz="2800" dirty="0">
              <a:ea typeface="宋体" charset="-122"/>
            </a:endParaRPr>
          </a:p>
          <a:p>
            <a:pPr eaLnBrk="1" hangingPunct="1">
              <a:buFont typeface="Wingdings 2" pitchFamily="18" charset="2"/>
              <a:buNone/>
            </a:pPr>
            <a:r>
              <a:rPr lang="zh-CN" altLang="en-US" sz="2400" dirty="0">
                <a:ea typeface="宋体" charset="-122"/>
              </a:rPr>
              <a:t>   （</a:t>
            </a:r>
            <a:r>
              <a:rPr lang="en-US" altLang="zh-CN" sz="2400" dirty="0">
                <a:ea typeface="宋体" charset="-122"/>
              </a:rPr>
              <a:t>2</a:t>
            </a:r>
            <a:r>
              <a:rPr lang="zh-CN" altLang="en-US" sz="2400" dirty="0">
                <a:ea typeface="宋体" charset="-122"/>
              </a:rPr>
              <a:t>）如果是第一次打开该文件，则检索目录，要求打开的文件应该是已经创建的文件，它应登记在文件目录中，否则会出错。在检索到指定文件之后，就把它的磁盘索引节点复制到活动索引节点表中。</a:t>
            </a:r>
          </a:p>
          <a:p>
            <a:pPr eaLnBrk="1" hangingPunct="1">
              <a:buFont typeface="Wingdings 2" pitchFamily="18" charset="2"/>
              <a:buNone/>
            </a:pPr>
            <a:r>
              <a:rPr lang="zh-CN" altLang="en-US" sz="2400" dirty="0">
                <a:ea typeface="宋体" charset="-122"/>
              </a:rPr>
              <a:t>   （</a:t>
            </a:r>
            <a:r>
              <a:rPr lang="en-US" altLang="zh-CN" sz="2400" dirty="0">
                <a:ea typeface="宋体" charset="-122"/>
              </a:rPr>
              <a:t>3</a:t>
            </a:r>
            <a:r>
              <a:rPr lang="zh-CN" altLang="en-US" sz="2400" dirty="0">
                <a:ea typeface="宋体" charset="-122"/>
              </a:rPr>
              <a:t>）根据参数</a:t>
            </a:r>
            <a:r>
              <a:rPr lang="en-US" altLang="zh-CN" sz="2400" dirty="0">
                <a:ea typeface="宋体" charset="-122"/>
              </a:rPr>
              <a:t>flags</a:t>
            </a:r>
            <a:r>
              <a:rPr lang="zh-CN" altLang="en-US" sz="2400" dirty="0">
                <a:ea typeface="宋体" charset="-122"/>
              </a:rPr>
              <a:t>所给出的打开方式与活动索引节点中在创建文件时所记录的文件访问权限相比较，如果非法，则这次打开失败。</a:t>
            </a:r>
          </a:p>
          <a:p>
            <a:pPr eaLnBrk="1" hangingPunct="1">
              <a:buFont typeface="Wingdings 2" pitchFamily="18" charset="2"/>
              <a:buNone/>
            </a:pPr>
            <a:r>
              <a:rPr lang="zh-CN" altLang="en-US" sz="2400" dirty="0">
                <a:ea typeface="宋体" charset="-122"/>
              </a:rPr>
              <a:t>   （</a:t>
            </a:r>
            <a:r>
              <a:rPr lang="en-US" altLang="zh-CN" sz="2400" dirty="0">
                <a:ea typeface="宋体" charset="-122"/>
              </a:rPr>
              <a:t>4</a:t>
            </a:r>
            <a:r>
              <a:rPr lang="zh-CN" altLang="en-US" sz="2400" dirty="0">
                <a:ea typeface="宋体" charset="-122"/>
              </a:rPr>
              <a:t>） 当</a:t>
            </a:r>
            <a:r>
              <a:rPr lang="zh-CN" altLang="en-US" sz="2400" dirty="0">
                <a:latin typeface="宋体" charset="-122"/>
                <a:ea typeface="宋体" charset="-122"/>
              </a:rPr>
              <a:t>“</a:t>
            </a:r>
            <a:r>
              <a:rPr lang="zh-CN" altLang="en-US" sz="2400" dirty="0">
                <a:ea typeface="宋体" charset="-122"/>
              </a:rPr>
              <a:t>打开</a:t>
            </a:r>
            <a:r>
              <a:rPr lang="zh-CN" altLang="en-US" sz="2400" dirty="0">
                <a:latin typeface="宋体" charset="-122"/>
                <a:ea typeface="宋体" charset="-122"/>
              </a:rPr>
              <a:t>”</a:t>
            </a:r>
            <a:r>
              <a:rPr lang="zh-CN" altLang="en-US" sz="2400" dirty="0">
                <a:ea typeface="宋体" charset="-122"/>
              </a:rPr>
              <a:t>合法时，为文件分配用户打开文件表项和系统打开文件表项，并为表项设置初值。通过指针建立这些表项与活动索引节点间的联系。把文件描述符</a:t>
            </a:r>
            <a:r>
              <a:rPr lang="en-US" altLang="zh-CN" sz="2400" dirty="0" err="1">
                <a:ea typeface="宋体" charset="-122"/>
              </a:rPr>
              <a:t>fd</a:t>
            </a:r>
            <a:r>
              <a:rPr lang="zh-CN" altLang="en-US" sz="2400" dirty="0">
                <a:ea typeface="宋体" charset="-122"/>
              </a:rPr>
              <a:t>（即用户打开文件表中相应文件表项的序号）返回给调用者。</a:t>
            </a:r>
          </a:p>
        </p:txBody>
      </p:sp>
    </p:spTree>
    <p:extLst>
      <p:ext uri="{BB962C8B-B14F-4D97-AF65-F5344CB8AC3E}">
        <p14:creationId xmlns:p14="http://schemas.microsoft.com/office/powerpoint/2010/main" val="24274288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5.4.3 </a:t>
            </a:r>
            <a:r>
              <a:rPr lang="zh-CN" altLang="en-US" sz="3200" b="1" dirty="0">
                <a:solidFill>
                  <a:prstClr val="black"/>
                </a:solidFill>
                <a:latin typeface="Maiandra GD" pitchFamily="34" charset="0"/>
                <a:ea typeface="隶书" pitchFamily="49" charset="-122"/>
              </a:rPr>
              <a:t>打开和关闭文件</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关闭文件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a:ea typeface="宋体" charset="-122"/>
            </a:endParaRPr>
          </a:p>
        </p:txBody>
      </p:sp>
      <p:sp>
        <p:nvSpPr>
          <p:cNvPr id="12" name="Rectangle 3"/>
          <p:cNvSpPr txBox="1">
            <a:spLocks/>
          </p:cNvSpPr>
          <p:nvPr/>
        </p:nvSpPr>
        <p:spPr bwMode="auto">
          <a:xfrm>
            <a:off x="792504" y="1589964"/>
            <a:ext cx="773145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文件使用完毕，执行关闭系统调用，切断应用进程与文件之间的联系。</a:t>
            </a:r>
            <a:endParaRPr lang="en-US" altLang="zh-CN" sz="2800" b="1" dirty="0">
              <a:ea typeface="宋体" charset="-122"/>
            </a:endParaRPr>
          </a:p>
          <a:p>
            <a:pPr eaLnBrk="1" hangingPunct="1"/>
            <a:r>
              <a:rPr lang="zh-CN" altLang="en-US" sz="2800" b="1" dirty="0">
                <a:ea typeface="宋体" charset="-122"/>
              </a:rPr>
              <a:t>调用形式为：</a:t>
            </a:r>
            <a:r>
              <a:rPr lang="en-US" altLang="zh-CN" sz="2800" b="1" dirty="0">
                <a:ea typeface="宋体" charset="-122"/>
              </a:rPr>
              <a:t>close(</a:t>
            </a:r>
            <a:r>
              <a:rPr lang="en-US" altLang="zh-CN" sz="2800" b="1" dirty="0" err="1">
                <a:ea typeface="宋体" charset="-122"/>
              </a:rPr>
              <a:t>fd</a:t>
            </a:r>
            <a:r>
              <a:rPr lang="en-US" altLang="zh-CN" sz="2800" b="1" dirty="0">
                <a:ea typeface="宋体" charset="-122"/>
              </a:rPr>
              <a:t>)</a:t>
            </a:r>
            <a:r>
              <a:rPr lang="zh-CN" altLang="en-US" sz="2800" b="1" dirty="0">
                <a:ea typeface="宋体" charset="-122"/>
              </a:rPr>
              <a:t>。</a:t>
            </a:r>
            <a:endParaRPr lang="en-US" altLang="zh-CN" sz="2800" b="1" dirty="0">
              <a:ea typeface="宋体" charset="-122"/>
            </a:endParaRPr>
          </a:p>
          <a:p>
            <a:pPr eaLnBrk="1" hangingPunct="1"/>
            <a:r>
              <a:rPr lang="zh-CN" altLang="en-US" sz="2800" b="1" dirty="0">
                <a:ea typeface="宋体" charset="-122"/>
              </a:rPr>
              <a:t>要关闭的文件先前已打开，故文件描述符</a:t>
            </a:r>
            <a:r>
              <a:rPr lang="en-US" altLang="zh-CN" sz="2800" b="1" dirty="0" err="1">
                <a:ea typeface="宋体" charset="-122"/>
              </a:rPr>
              <a:t>fd</a:t>
            </a:r>
            <a:r>
              <a:rPr lang="zh-CN" altLang="en-US" sz="2800" b="1" dirty="0">
                <a:ea typeface="宋体" charset="-122"/>
              </a:rPr>
              <a:t>一定存在，其执行过程如下：</a:t>
            </a:r>
            <a:endParaRPr lang="en-US" altLang="zh-CN" sz="2800" dirty="0">
              <a:ea typeface="宋体" charset="-122"/>
            </a:endParaRPr>
          </a:p>
          <a:p>
            <a:pPr marL="0" indent="0" eaLnBrk="1" hangingPunct="1">
              <a:buNone/>
            </a:pPr>
            <a:r>
              <a:rPr lang="zh-CN" altLang="en-US" sz="2800" dirty="0">
                <a:ea typeface="宋体" charset="-122"/>
              </a:rPr>
              <a:t>（</a:t>
            </a:r>
            <a:r>
              <a:rPr lang="en-US" altLang="zh-CN" sz="2800" dirty="0">
                <a:ea typeface="宋体" charset="-122"/>
              </a:rPr>
              <a:t>1</a:t>
            </a:r>
            <a:r>
              <a:rPr lang="zh-CN" altLang="en-US" sz="2800" dirty="0">
                <a:ea typeface="宋体" charset="-122"/>
              </a:rPr>
              <a:t>）根据</a:t>
            </a:r>
            <a:r>
              <a:rPr lang="en-US" altLang="zh-CN" sz="2800" dirty="0" err="1">
                <a:ea typeface="宋体" charset="-122"/>
              </a:rPr>
              <a:t>fd</a:t>
            </a:r>
            <a:r>
              <a:rPr lang="zh-CN" altLang="en-US" sz="2800" dirty="0">
                <a:ea typeface="宋体" charset="-122"/>
              </a:rPr>
              <a:t>找到用户打开文件表项，再找到系统打开文件表项。释放用户打开文件表项。</a:t>
            </a:r>
          </a:p>
        </p:txBody>
      </p:sp>
    </p:spTree>
    <p:extLst>
      <p:ext uri="{BB962C8B-B14F-4D97-AF65-F5344CB8AC3E}">
        <p14:creationId xmlns:p14="http://schemas.microsoft.com/office/powerpoint/2010/main" val="17779865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anim calcmode="lin" valueType="num">
                                      <p:cBhvr additive="base">
                                        <p:cTn id="1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5.4.3 </a:t>
            </a:r>
            <a:r>
              <a:rPr lang="zh-CN" altLang="en-US" sz="3200" b="1" dirty="0">
                <a:solidFill>
                  <a:prstClr val="black"/>
                </a:solidFill>
                <a:latin typeface="Maiandra GD" pitchFamily="34" charset="0"/>
                <a:ea typeface="隶书" pitchFamily="49" charset="-122"/>
              </a:rPr>
              <a:t>打开和关闭文件</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关闭文件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7458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609600" indent="-609600" eaLnBrk="1" hangingPunct="1"/>
            <a:endParaRPr lang="zh-CN" altLang="en-US" sz="2400" b="1" dirty="0">
              <a:ea typeface="宋体" charset="-122"/>
            </a:endParaRPr>
          </a:p>
        </p:txBody>
      </p:sp>
      <p:sp>
        <p:nvSpPr>
          <p:cNvPr id="11" name="Rectangle 3"/>
          <p:cNvSpPr txBox="1">
            <a:spLocks/>
          </p:cNvSpPr>
          <p:nvPr/>
        </p:nvSpPr>
        <p:spPr bwMode="auto">
          <a:xfrm>
            <a:off x="758397" y="1582553"/>
            <a:ext cx="782699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zh-CN" altLang="en-US" sz="2800" dirty="0">
                <a:ea typeface="宋体" charset="-122"/>
              </a:rPr>
              <a:t>（</a:t>
            </a:r>
            <a:r>
              <a:rPr lang="en-US" altLang="zh-CN" sz="2800" dirty="0">
                <a:ea typeface="宋体" charset="-122"/>
              </a:rPr>
              <a:t>2</a:t>
            </a:r>
            <a:r>
              <a:rPr lang="zh-CN" altLang="en-US" sz="2800" dirty="0">
                <a:ea typeface="宋体" charset="-122"/>
              </a:rPr>
              <a:t>）把对应系统打开文件表项中的</a:t>
            </a:r>
            <a:r>
              <a:rPr lang="en-US" altLang="zh-CN" sz="2800" dirty="0" err="1">
                <a:ea typeface="宋体" charset="-122"/>
              </a:rPr>
              <a:t>f_count</a:t>
            </a:r>
            <a:r>
              <a:rPr lang="zh-CN" altLang="en-US" sz="2800" dirty="0">
                <a:ea typeface="宋体" charset="-122"/>
              </a:rPr>
              <a:t>减</a:t>
            </a:r>
            <a:r>
              <a:rPr lang="zh-CN" altLang="en-US" sz="2800" dirty="0">
                <a:latin typeface="宋体" charset="-122"/>
                <a:ea typeface="宋体" charset="-122"/>
              </a:rPr>
              <a:t>“</a:t>
            </a:r>
            <a:r>
              <a:rPr lang="en-US" altLang="zh-CN" sz="2800" dirty="0">
                <a:ea typeface="宋体" charset="-122"/>
              </a:rPr>
              <a:t>1</a:t>
            </a:r>
            <a:r>
              <a:rPr lang="en-US" altLang="zh-CN" sz="2800" dirty="0">
                <a:latin typeface="宋体" charset="-122"/>
                <a:ea typeface="宋体" charset="-122"/>
              </a:rPr>
              <a:t>”</a:t>
            </a:r>
            <a:r>
              <a:rPr lang="zh-CN" altLang="en-US" sz="2800" dirty="0">
                <a:ea typeface="宋体" charset="-122"/>
              </a:rPr>
              <a:t>，如果非</a:t>
            </a:r>
            <a:r>
              <a:rPr lang="zh-CN" altLang="en-US" sz="2800" dirty="0">
                <a:latin typeface="宋体" charset="-122"/>
                <a:ea typeface="宋体" charset="-122"/>
              </a:rPr>
              <a:t>“</a:t>
            </a:r>
            <a:r>
              <a:rPr lang="en-US" altLang="zh-CN" sz="2800" dirty="0">
                <a:ea typeface="宋体" charset="-122"/>
              </a:rPr>
              <a:t>0</a:t>
            </a:r>
            <a:r>
              <a:rPr lang="en-US" altLang="zh-CN" sz="2800" dirty="0">
                <a:latin typeface="宋体" charset="-122"/>
                <a:ea typeface="宋体" charset="-122"/>
              </a:rPr>
              <a:t>”</a:t>
            </a:r>
            <a:r>
              <a:rPr lang="zh-CN" altLang="en-US" sz="2800" dirty="0">
                <a:ea typeface="宋体" charset="-122"/>
              </a:rPr>
              <a:t>，说明进程族（例如父子进程）中还有进程共享这一表项，不用释放此表项直接返回；否则释放表项，并找到与之连接的活动索引节点。</a:t>
            </a:r>
          </a:p>
          <a:p>
            <a:pPr marL="0" indent="0" eaLnBrk="1" hangingPunct="1">
              <a:buNone/>
            </a:pPr>
            <a:r>
              <a:rPr lang="zh-CN" altLang="en-US" sz="2800" dirty="0">
                <a:ea typeface="宋体" charset="-122"/>
              </a:rPr>
              <a:t>（</a:t>
            </a:r>
            <a:r>
              <a:rPr lang="en-US" altLang="zh-CN" sz="2800" dirty="0">
                <a:ea typeface="宋体" charset="-122"/>
              </a:rPr>
              <a:t>3</a:t>
            </a:r>
            <a:r>
              <a:rPr lang="zh-CN" altLang="en-US" sz="2800" dirty="0">
                <a:ea typeface="宋体" charset="-122"/>
              </a:rPr>
              <a:t>）把活动索引节点中的</a:t>
            </a:r>
            <a:r>
              <a:rPr lang="en-US" altLang="zh-CN" sz="2800" dirty="0" err="1">
                <a:ea typeface="宋体" charset="-122"/>
              </a:rPr>
              <a:t>i_count</a:t>
            </a:r>
            <a:r>
              <a:rPr lang="zh-CN" altLang="en-US" sz="2800" dirty="0">
                <a:ea typeface="宋体" charset="-122"/>
              </a:rPr>
              <a:t>减</a:t>
            </a:r>
            <a:r>
              <a:rPr lang="zh-CN" altLang="en-US" sz="2800" dirty="0">
                <a:latin typeface="宋体" charset="-122"/>
                <a:ea typeface="宋体" charset="-122"/>
              </a:rPr>
              <a:t>“</a:t>
            </a:r>
            <a:r>
              <a:rPr lang="en-US" altLang="zh-CN" sz="2800" dirty="0">
                <a:ea typeface="宋体" charset="-122"/>
              </a:rPr>
              <a:t>1</a:t>
            </a:r>
            <a:r>
              <a:rPr lang="en-US" altLang="zh-CN" sz="2800" dirty="0">
                <a:latin typeface="宋体" charset="-122"/>
                <a:ea typeface="宋体" charset="-122"/>
              </a:rPr>
              <a:t>”</a:t>
            </a:r>
            <a:r>
              <a:rPr lang="zh-CN" altLang="en-US" sz="2800" dirty="0">
                <a:ea typeface="宋体" charset="-122"/>
              </a:rPr>
              <a:t>，若不为</a:t>
            </a:r>
            <a:r>
              <a:rPr lang="zh-CN" altLang="en-US" sz="2800" dirty="0">
                <a:latin typeface="宋体" charset="-122"/>
                <a:ea typeface="宋体" charset="-122"/>
              </a:rPr>
              <a:t>“</a:t>
            </a:r>
            <a:r>
              <a:rPr lang="en-US" altLang="zh-CN" sz="2800" dirty="0">
                <a:ea typeface="宋体" charset="-122"/>
              </a:rPr>
              <a:t>0</a:t>
            </a:r>
            <a:r>
              <a:rPr lang="en-US" altLang="zh-CN" sz="2800" dirty="0">
                <a:latin typeface="宋体" charset="-122"/>
                <a:ea typeface="宋体" charset="-122"/>
              </a:rPr>
              <a:t>”</a:t>
            </a:r>
            <a:r>
              <a:rPr lang="zh-CN" altLang="en-US" sz="2800" dirty="0">
                <a:ea typeface="宋体" charset="-122"/>
              </a:rPr>
              <a:t>，表明还有其他用户进程正在使用该文件，不用释放而直接返回，否则在把该活动索引节点中的内容复制回磁盘上的相应索引节点中后，释放该活动索引节点。</a:t>
            </a:r>
          </a:p>
          <a:p>
            <a:pPr eaLnBrk="1" hangingPunct="1"/>
            <a:endParaRPr lang="zh-CN" altLang="en-US" sz="2800" dirty="0">
              <a:ea typeface="宋体" charset="-122"/>
            </a:endParaRPr>
          </a:p>
        </p:txBody>
      </p:sp>
    </p:spTree>
    <p:extLst>
      <p:ext uri="{BB962C8B-B14F-4D97-AF65-F5344CB8AC3E}">
        <p14:creationId xmlns:p14="http://schemas.microsoft.com/office/powerpoint/2010/main" val="2238986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5.4.3 </a:t>
            </a:r>
            <a:r>
              <a:rPr lang="zh-CN" altLang="en-US" sz="3200" b="1" dirty="0">
                <a:solidFill>
                  <a:prstClr val="black"/>
                </a:solidFill>
                <a:latin typeface="Maiandra GD" pitchFamily="34" charset="0"/>
                <a:ea typeface="隶书" pitchFamily="49" charset="-122"/>
              </a:rPr>
              <a:t>打开和关闭文件</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关闭文件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2" name="Rectangle 4"/>
          <p:cNvSpPr>
            <a:spLocks noChangeArrowheads="1"/>
          </p:cNvSpPr>
          <p:nvPr/>
        </p:nvSpPr>
        <p:spPr bwMode="auto">
          <a:xfrm>
            <a:off x="1224602" y="1450479"/>
            <a:ext cx="74280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FF0000"/>
                </a:solidFill>
                <a:effectLst/>
                <a:uLnTx/>
                <a:uFillTx/>
              </a:rPr>
              <a:t>关于</a:t>
            </a:r>
            <a:r>
              <a:rPr kumimoji="0" lang="en-US" altLang="zh-CN" sz="3200" b="1" i="0" u="none" strike="noStrike" kern="0" cap="none" spc="0" normalizeH="0" baseline="0" noProof="0" dirty="0" err="1">
                <a:ln>
                  <a:noFill/>
                </a:ln>
                <a:solidFill>
                  <a:srgbClr val="FF0000"/>
                </a:solidFill>
                <a:effectLst/>
                <a:uLnTx/>
                <a:uFillTx/>
              </a:rPr>
              <a:t>f_count</a:t>
            </a:r>
            <a:r>
              <a:rPr kumimoji="0" lang="zh-CN" altLang="en-US" sz="3200" b="1" i="0" u="none" strike="noStrike" kern="0" cap="none" spc="0" normalizeH="0" baseline="0" noProof="0" dirty="0">
                <a:ln>
                  <a:noFill/>
                </a:ln>
                <a:solidFill>
                  <a:srgbClr val="FF0000"/>
                </a:solidFill>
                <a:effectLst/>
                <a:uLnTx/>
                <a:uFillTx/>
              </a:rPr>
              <a:t>和</a:t>
            </a:r>
            <a:r>
              <a:rPr kumimoji="0" lang="en-US" altLang="zh-CN" sz="3200" b="1" i="0" u="none" strike="noStrike" kern="0" cap="none" spc="0" normalizeH="0" baseline="0" noProof="0" dirty="0" err="1">
                <a:ln>
                  <a:noFill/>
                </a:ln>
                <a:solidFill>
                  <a:srgbClr val="FF0000"/>
                </a:solidFill>
                <a:effectLst/>
                <a:uLnTx/>
                <a:uFillTx/>
              </a:rPr>
              <a:t>i_count</a:t>
            </a:r>
            <a:r>
              <a:rPr kumimoji="0" lang="en-US" altLang="zh-CN" sz="3200" b="1" i="0" u="none" strike="noStrike" kern="0" cap="none" spc="0" normalizeH="0" baseline="0" noProof="0" dirty="0">
                <a:ln>
                  <a:noFill/>
                </a:ln>
                <a:solidFill>
                  <a:srgbClr val="FF0000"/>
                </a:solidFill>
                <a:effectLst/>
                <a:uLnTx/>
                <a:uFillTx/>
              </a:rPr>
              <a:t>(</a:t>
            </a:r>
            <a:r>
              <a:rPr kumimoji="0" lang="zh-CN" altLang="en-US" sz="3200" b="1" i="0" u="none" strike="noStrike" kern="0" cap="none" spc="0" normalizeH="0" baseline="0" noProof="0" dirty="0">
                <a:ln>
                  <a:noFill/>
                </a:ln>
                <a:solidFill>
                  <a:srgbClr val="FF0000"/>
                </a:solidFill>
                <a:effectLst/>
                <a:uLnTx/>
                <a:uFillTx/>
              </a:rPr>
              <a:t>实现动态共享</a:t>
            </a:r>
            <a:r>
              <a:rPr kumimoji="0" lang="en-US" altLang="zh-CN" sz="3200" b="1" i="0" u="none" strike="noStrike" kern="0" cap="none" spc="0" normalizeH="0" baseline="0" noProof="0" dirty="0">
                <a:ln>
                  <a:noFill/>
                </a:ln>
                <a:solidFill>
                  <a:srgbClr val="FF0000"/>
                </a:solidFill>
                <a:effectLst/>
                <a:uLnTx/>
                <a:uFillTx/>
              </a:rPr>
              <a:t>)</a:t>
            </a:r>
            <a:endParaRPr kumimoji="0" lang="zh-CN" altLang="en-US" sz="3200" b="1" i="0" u="none" strike="noStrike" kern="0" cap="none" spc="0" normalizeH="0" baseline="0" noProof="0" dirty="0">
              <a:ln>
                <a:noFill/>
              </a:ln>
              <a:solidFill>
                <a:srgbClr val="FF0000"/>
              </a:solidFill>
              <a:effectLst/>
              <a:uLnTx/>
              <a:uFillTx/>
            </a:endParaRPr>
          </a:p>
        </p:txBody>
      </p:sp>
      <p:sp>
        <p:nvSpPr>
          <p:cNvPr id="13" name="Rectangle 3"/>
          <p:cNvSpPr txBox="1">
            <a:spLocks/>
          </p:cNvSpPr>
          <p:nvPr/>
        </p:nvSpPr>
        <p:spPr bwMode="auto">
          <a:xfrm>
            <a:off x="758397" y="2080550"/>
            <a:ext cx="7471203"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en-US" altLang="zh-CN" sz="2800" b="1" dirty="0" err="1">
                <a:ea typeface="宋体" charset="-122"/>
              </a:rPr>
              <a:t>f_count</a:t>
            </a:r>
            <a:r>
              <a:rPr lang="zh-CN" altLang="en-US" sz="2800" b="1" dirty="0">
                <a:ea typeface="宋体" charset="-122"/>
              </a:rPr>
              <a:t>反映不同进程通过同一个系统打开文件表项共享一个文件的情况；</a:t>
            </a:r>
          </a:p>
          <a:p>
            <a:pPr eaLnBrk="1" hangingPunct="1">
              <a:lnSpc>
                <a:spcPct val="80000"/>
              </a:lnSpc>
            </a:pPr>
            <a:r>
              <a:rPr lang="en-US" altLang="zh-CN" sz="2800" b="1" dirty="0" err="1">
                <a:ea typeface="宋体" charset="-122"/>
              </a:rPr>
              <a:t>i_count</a:t>
            </a:r>
            <a:r>
              <a:rPr lang="zh-CN" altLang="en-US" sz="2800" b="1" dirty="0">
                <a:ea typeface="宋体" charset="-122"/>
              </a:rPr>
              <a:t>反映不同进程通过不同系统打开文件表项共享一个文件的情况。</a:t>
            </a:r>
          </a:p>
          <a:p>
            <a:pPr eaLnBrk="1" hangingPunct="1">
              <a:lnSpc>
                <a:spcPct val="80000"/>
              </a:lnSpc>
            </a:pPr>
            <a:r>
              <a:rPr lang="zh-CN" altLang="en-US" sz="2800" b="1" dirty="0">
                <a:ea typeface="宋体" charset="-122"/>
              </a:rPr>
              <a:t>由于文件的读写位移指针是存放在系统打开文件表项中的，所以前者实现的是使用相同位移指针的动态共享文件方式，主要适合同一进程族中的进程之间，即父子进程之间共享文件；后者实现的是使用不同读写位移指针的动态共享文件方式。 </a:t>
            </a:r>
          </a:p>
        </p:txBody>
      </p:sp>
    </p:spTree>
    <p:extLst>
      <p:ext uri="{BB962C8B-B14F-4D97-AF65-F5344CB8AC3E}">
        <p14:creationId xmlns:p14="http://schemas.microsoft.com/office/powerpoint/2010/main" val="3428300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1000"/>
                                        <p:tgtEl>
                                          <p:spTgt spid="13">
                                            <p:txEl>
                                              <p:pRg st="1" end="1"/>
                                            </p:txEl>
                                          </p:spTgt>
                                        </p:tgtEl>
                                      </p:cBhvr>
                                    </p:animEffect>
                                    <p:anim calcmode="lin" valueType="num">
                                      <p:cBhvr>
                                        <p:cTn id="12"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barn(inVertical)">
                                      <p:cBhvr>
                                        <p:cTn id="18"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5.4.4 </a:t>
            </a:r>
            <a:r>
              <a:rPr lang="zh-CN" altLang="en-US" sz="3200" b="1" dirty="0">
                <a:solidFill>
                  <a:prstClr val="black"/>
                </a:solidFill>
                <a:latin typeface="Maiandra GD" pitchFamily="34" charset="0"/>
                <a:ea typeface="隶书" pitchFamily="49" charset="-122"/>
              </a:rPr>
              <a:t>文件的读和写</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573206" y="152455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读文件的系统调用为： </a:t>
            </a:r>
            <a:endParaRPr lang="en-US" altLang="zh-CN" sz="2800" b="1" dirty="0">
              <a:ea typeface="宋体" charset="-122"/>
            </a:endParaRPr>
          </a:p>
          <a:p>
            <a:pPr marL="0" indent="0" eaLnBrk="1" hangingPunct="1">
              <a:buNone/>
            </a:pPr>
            <a:r>
              <a:rPr lang="en-US" altLang="zh-CN" sz="2800" b="1" dirty="0">
                <a:solidFill>
                  <a:srgbClr val="0064D2"/>
                </a:solidFill>
                <a:ea typeface="宋体" charset="-122"/>
              </a:rPr>
              <a:t>       nr=read(</a:t>
            </a:r>
            <a:r>
              <a:rPr lang="en-US" altLang="zh-CN" sz="2800" b="1" dirty="0" err="1">
                <a:solidFill>
                  <a:srgbClr val="0064D2"/>
                </a:solidFill>
                <a:ea typeface="宋体" charset="-122"/>
              </a:rPr>
              <a:t>fd</a:t>
            </a:r>
            <a:r>
              <a:rPr lang="en-US" altLang="zh-CN" sz="2800" b="1" dirty="0">
                <a:solidFill>
                  <a:srgbClr val="0064D2"/>
                </a:solidFill>
                <a:ea typeface="宋体" charset="-122"/>
              </a:rPr>
              <a:t>, </a:t>
            </a:r>
            <a:r>
              <a:rPr lang="en-US" altLang="zh-CN" sz="2800" b="1" dirty="0" err="1">
                <a:solidFill>
                  <a:srgbClr val="0064D2"/>
                </a:solidFill>
                <a:ea typeface="宋体" charset="-122"/>
              </a:rPr>
              <a:t>buf</a:t>
            </a:r>
            <a:r>
              <a:rPr lang="en-US" altLang="zh-CN" sz="2800" b="1" dirty="0">
                <a:solidFill>
                  <a:srgbClr val="0064D2"/>
                </a:solidFill>
                <a:ea typeface="宋体" charset="-122"/>
              </a:rPr>
              <a:t>, count);</a:t>
            </a:r>
          </a:p>
          <a:p>
            <a:pPr eaLnBrk="1" hangingPunct="1"/>
            <a:r>
              <a:rPr lang="zh-CN" altLang="en-US" sz="2800" b="1" dirty="0">
                <a:ea typeface="宋体" charset="-122"/>
              </a:rPr>
              <a:t>实现过程：</a:t>
            </a:r>
            <a:r>
              <a:rPr lang="zh-CN" altLang="en-US" sz="2800" dirty="0">
                <a:ea typeface="宋体" charset="-122"/>
              </a:rPr>
              <a:t>首先根据</a:t>
            </a:r>
            <a:r>
              <a:rPr lang="en-US" altLang="zh-CN" sz="2800" dirty="0" err="1">
                <a:ea typeface="宋体" charset="-122"/>
              </a:rPr>
              <a:t>f_flag</a:t>
            </a:r>
            <a:r>
              <a:rPr lang="zh-CN" altLang="en-US" sz="2800" dirty="0">
                <a:ea typeface="宋体" charset="-122"/>
              </a:rPr>
              <a:t>中的信息，检查读操作合法性，如果读操作合法，按活动索引节点中</a:t>
            </a:r>
            <a:r>
              <a:rPr lang="en-US" altLang="zh-CN" sz="2800" dirty="0" err="1">
                <a:ea typeface="宋体" charset="-122"/>
              </a:rPr>
              <a:t>i_addr</a:t>
            </a:r>
            <a:r>
              <a:rPr lang="zh-CN" altLang="en-US" sz="2800" dirty="0">
                <a:ea typeface="宋体" charset="-122"/>
              </a:rPr>
              <a:t>指出的文件物理块存放地址，从文件的当前位移量</a:t>
            </a:r>
            <a:r>
              <a:rPr lang="en-US" altLang="zh-CN" sz="2800" dirty="0" err="1">
                <a:ea typeface="宋体" charset="-122"/>
              </a:rPr>
              <a:t>f_offset</a:t>
            </a:r>
            <a:r>
              <a:rPr lang="zh-CN" altLang="en-US" sz="2800" dirty="0">
                <a:ea typeface="宋体" charset="-122"/>
              </a:rPr>
              <a:t>处开始，读出所要求的字节数到块设备缓冲区中，然后再送到</a:t>
            </a:r>
            <a:r>
              <a:rPr lang="en-US" altLang="zh-CN" sz="2800" dirty="0" err="1">
                <a:ea typeface="宋体" charset="-122"/>
              </a:rPr>
              <a:t>bufp</a:t>
            </a:r>
            <a:r>
              <a:rPr lang="zh-CN" altLang="en-US" sz="2800" dirty="0">
                <a:ea typeface="宋体" charset="-122"/>
              </a:rPr>
              <a:t>指向的用户主存区中。</a:t>
            </a:r>
            <a:endParaRPr lang="en-US" altLang="zh-CN" sz="2800" dirty="0">
              <a:ea typeface="宋体" charset="-122"/>
            </a:endParaRPr>
          </a:p>
        </p:txBody>
      </p:sp>
    </p:spTree>
    <p:extLst>
      <p:ext uri="{BB962C8B-B14F-4D97-AF65-F5344CB8AC3E}">
        <p14:creationId xmlns:p14="http://schemas.microsoft.com/office/powerpoint/2010/main" val="32497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barn(inVertical)">
                                      <p:cBhvr>
                                        <p:cTn id="11"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5.4.4 </a:t>
            </a:r>
            <a:r>
              <a:rPr lang="zh-CN" altLang="en-US" sz="3200" b="1" dirty="0">
                <a:solidFill>
                  <a:prstClr val="black"/>
                </a:solidFill>
                <a:latin typeface="Maiandra GD" pitchFamily="34" charset="0"/>
                <a:ea typeface="隶书" pitchFamily="49" charset="-122"/>
              </a:rPr>
              <a:t>文件的读和写</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写文件的系统调用的形式为：</a:t>
            </a:r>
          </a:p>
          <a:p>
            <a:pPr eaLnBrk="1" hangingPunct="1">
              <a:buFont typeface="Wingdings 2" pitchFamily="18" charset="2"/>
              <a:buNone/>
            </a:pPr>
            <a:r>
              <a:rPr lang="en-US" altLang="zh-CN" sz="2800" b="1" dirty="0">
                <a:solidFill>
                  <a:srgbClr val="0064D2"/>
                </a:solidFill>
                <a:ea typeface="宋体" charset="-122"/>
              </a:rPr>
              <a:t>       </a:t>
            </a:r>
            <a:r>
              <a:rPr lang="en-US" altLang="zh-CN" sz="2800" b="1" dirty="0" err="1">
                <a:solidFill>
                  <a:srgbClr val="0064D2"/>
                </a:solidFill>
                <a:ea typeface="宋体" charset="-122"/>
              </a:rPr>
              <a:t>nw</a:t>
            </a:r>
            <a:r>
              <a:rPr lang="en-US" altLang="zh-CN" sz="2800" b="1" dirty="0">
                <a:solidFill>
                  <a:srgbClr val="0064D2"/>
                </a:solidFill>
                <a:ea typeface="宋体" charset="-122"/>
              </a:rPr>
              <a:t>=write(</a:t>
            </a:r>
            <a:r>
              <a:rPr lang="en-US" altLang="zh-CN" sz="2800" b="1" dirty="0" err="1">
                <a:solidFill>
                  <a:srgbClr val="0064D2"/>
                </a:solidFill>
                <a:ea typeface="宋体" charset="-122"/>
              </a:rPr>
              <a:t>fd</a:t>
            </a:r>
            <a:r>
              <a:rPr lang="en-US" altLang="zh-CN" sz="2800" b="1" dirty="0">
                <a:solidFill>
                  <a:srgbClr val="0064D2"/>
                </a:solidFill>
                <a:ea typeface="宋体" charset="-122"/>
              </a:rPr>
              <a:t>, </a:t>
            </a:r>
            <a:r>
              <a:rPr lang="en-US" altLang="zh-CN" sz="2800" b="1" dirty="0" err="1">
                <a:solidFill>
                  <a:srgbClr val="0064D2"/>
                </a:solidFill>
                <a:ea typeface="宋体" charset="-122"/>
              </a:rPr>
              <a:t>buf</a:t>
            </a:r>
            <a:r>
              <a:rPr lang="en-US" altLang="zh-CN" sz="2800" b="1" dirty="0">
                <a:solidFill>
                  <a:srgbClr val="0064D2"/>
                </a:solidFill>
                <a:ea typeface="宋体" charset="-122"/>
              </a:rPr>
              <a:t>, count); </a:t>
            </a:r>
          </a:p>
          <a:p>
            <a:pPr eaLnBrk="1" hangingPunct="1"/>
            <a:r>
              <a:rPr lang="zh-CN" altLang="en-US" sz="2800" b="1" dirty="0">
                <a:ea typeface="宋体" charset="-122"/>
              </a:rPr>
              <a:t>其中</a:t>
            </a:r>
            <a:r>
              <a:rPr lang="en-US" altLang="zh-CN" sz="2800" b="1" dirty="0" err="1">
                <a:ea typeface="宋体" charset="-122"/>
              </a:rPr>
              <a:t>fd</a:t>
            </a:r>
            <a:r>
              <a:rPr lang="zh-CN" altLang="en-US" sz="2800" b="1" dirty="0">
                <a:ea typeface="宋体" charset="-122"/>
              </a:rPr>
              <a:t>、</a:t>
            </a:r>
            <a:r>
              <a:rPr lang="en-US" altLang="zh-CN" sz="2800" b="1" dirty="0">
                <a:ea typeface="宋体" charset="-122"/>
              </a:rPr>
              <a:t>count</a:t>
            </a:r>
            <a:r>
              <a:rPr lang="zh-CN" altLang="en-US" sz="2800" b="1" dirty="0">
                <a:ea typeface="宋体" charset="-122"/>
              </a:rPr>
              <a:t>和</a:t>
            </a:r>
            <a:r>
              <a:rPr lang="en-US" altLang="zh-CN" sz="2800" b="1" dirty="0" err="1">
                <a:ea typeface="宋体" charset="-122"/>
              </a:rPr>
              <a:t>nw</a:t>
            </a:r>
            <a:r>
              <a:rPr lang="zh-CN" altLang="en-US" sz="2800" b="1" dirty="0">
                <a:ea typeface="宋体" charset="-122"/>
              </a:rPr>
              <a:t>的含义类似于</a:t>
            </a:r>
            <a:r>
              <a:rPr lang="en-US" altLang="zh-CN" sz="2800" b="1" dirty="0">
                <a:ea typeface="宋体" charset="-122"/>
              </a:rPr>
              <a:t>read</a:t>
            </a:r>
            <a:r>
              <a:rPr lang="zh-CN" altLang="en-US" sz="2800" b="1" dirty="0">
                <a:ea typeface="宋体" charset="-122"/>
              </a:rPr>
              <a:t>中的含义，</a:t>
            </a:r>
            <a:r>
              <a:rPr lang="en-US" altLang="zh-CN" sz="2800" b="1" dirty="0" err="1">
                <a:ea typeface="宋体" charset="-122"/>
              </a:rPr>
              <a:t>buf</a:t>
            </a:r>
            <a:r>
              <a:rPr lang="zh-CN" altLang="en-US" sz="2800" b="1" dirty="0">
                <a:ea typeface="宋体" charset="-122"/>
              </a:rPr>
              <a:t>是信息传送的源地址，即把</a:t>
            </a:r>
            <a:r>
              <a:rPr lang="en-US" altLang="zh-CN" sz="2800" b="1" dirty="0" err="1">
                <a:ea typeface="宋体" charset="-122"/>
              </a:rPr>
              <a:t>buf</a:t>
            </a:r>
            <a:r>
              <a:rPr lang="zh-CN" altLang="en-US" sz="2800" b="1" dirty="0">
                <a:ea typeface="宋体" charset="-122"/>
              </a:rPr>
              <a:t>所指向的用户数据区中的信息写入文件中。</a:t>
            </a:r>
          </a:p>
        </p:txBody>
      </p:sp>
    </p:spTree>
    <p:extLst>
      <p:ext uri="{BB962C8B-B14F-4D97-AF65-F5344CB8AC3E}">
        <p14:creationId xmlns:p14="http://schemas.microsoft.com/office/powerpoint/2010/main" val="1260955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5.1.5 </a:t>
            </a:r>
            <a:r>
              <a:rPr lang="zh-CN" altLang="en-US" sz="3200" b="1" dirty="0">
                <a:latin typeface="Maiandra GD" pitchFamily="34" charset="0"/>
                <a:ea typeface="隶书" pitchFamily="49" charset="-122"/>
              </a:rPr>
              <a:t>文件的使用</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1416432" y="1246972"/>
            <a:ext cx="7004238" cy="418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800"/>
              </a:spcBef>
              <a:spcAft>
                <a:spcPct val="0"/>
              </a:spcAft>
              <a:buClr>
                <a:srgbClr val="477AB1"/>
              </a:buClr>
              <a:buSzPct val="80000"/>
              <a:buFont typeface="Wingdings 2" pitchFamily="18" charset="2"/>
              <a:buChar char="²"/>
              <a:tabLst/>
              <a:defRPr/>
            </a:pP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主要的系统调用：</a:t>
            </a:r>
          </a:p>
          <a:p>
            <a:pPr marL="742950" marR="0" lvl="1" indent="-285750" algn="l" defTabSz="914400" rtl="0" eaLnBrk="1" fontAlgn="base" latinLnBrk="0" hangingPunct="1">
              <a:lnSpc>
                <a:spcPct val="100000"/>
              </a:lnSpc>
              <a:spcBef>
                <a:spcPts val="1800"/>
              </a:spcBef>
              <a:spcAft>
                <a:spcPct val="0"/>
              </a:spcAft>
              <a:buClr>
                <a:srgbClr val="51848E"/>
              </a:buClr>
              <a:buSzPct val="60000"/>
              <a:buFont typeface="Wingdings 2" pitchFamily="18" charset="2"/>
              <a:buChar char="³"/>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华文楷体"/>
                <a:cs typeface="+mn-cs"/>
              </a:rPr>
              <a:t>文件创建</a:t>
            </a:r>
          </a:p>
          <a:p>
            <a:pPr marL="742950" marR="0" lvl="1" indent="-285750" algn="l" defTabSz="914400" rtl="0" eaLnBrk="1" fontAlgn="base" latinLnBrk="0" hangingPunct="1">
              <a:lnSpc>
                <a:spcPct val="100000"/>
              </a:lnSpc>
              <a:spcBef>
                <a:spcPts val="1800"/>
              </a:spcBef>
              <a:spcAft>
                <a:spcPct val="0"/>
              </a:spcAft>
              <a:buClr>
                <a:srgbClr val="51848E"/>
              </a:buClr>
              <a:buSzPct val="60000"/>
              <a:buFont typeface="Wingdings 2" pitchFamily="18" charset="2"/>
              <a:buChar char="³"/>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华文楷体"/>
                <a:cs typeface="+mn-cs"/>
              </a:rPr>
              <a:t>文件删除</a:t>
            </a:r>
          </a:p>
          <a:p>
            <a:pPr marL="742950" marR="0" lvl="1" indent="-285750" algn="l" defTabSz="914400" rtl="0" eaLnBrk="1" fontAlgn="base" latinLnBrk="0" hangingPunct="1">
              <a:lnSpc>
                <a:spcPct val="100000"/>
              </a:lnSpc>
              <a:spcBef>
                <a:spcPts val="1800"/>
              </a:spcBef>
              <a:spcAft>
                <a:spcPct val="0"/>
              </a:spcAft>
              <a:buClr>
                <a:srgbClr val="51848E"/>
              </a:buClr>
              <a:buSzPct val="60000"/>
              <a:buFont typeface="Wingdings 2" pitchFamily="18" charset="2"/>
              <a:buChar char="³"/>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华文楷体"/>
                <a:cs typeface="+mn-cs"/>
              </a:rPr>
              <a:t>文件截断</a:t>
            </a:r>
          </a:p>
          <a:p>
            <a:pPr marL="742950" marR="0" lvl="1" indent="-285750" algn="l" defTabSz="914400" rtl="0" eaLnBrk="1" fontAlgn="base" latinLnBrk="0" hangingPunct="1">
              <a:lnSpc>
                <a:spcPct val="100000"/>
              </a:lnSpc>
              <a:spcBef>
                <a:spcPts val="1800"/>
              </a:spcBef>
              <a:spcAft>
                <a:spcPct val="0"/>
              </a:spcAft>
              <a:buClr>
                <a:srgbClr val="51848E"/>
              </a:buClr>
              <a:buSzPct val="60000"/>
              <a:buFont typeface="Wingdings 2" pitchFamily="18" charset="2"/>
              <a:buChar char="³"/>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华文楷体"/>
                <a:cs typeface="+mn-cs"/>
              </a:rPr>
              <a:t>文件读</a:t>
            </a:r>
          </a:p>
        </p:txBody>
      </p:sp>
      <p:sp>
        <p:nvSpPr>
          <p:cNvPr id="6" name="矩形 5"/>
          <p:cNvSpPr/>
          <p:nvPr/>
        </p:nvSpPr>
        <p:spPr>
          <a:xfrm>
            <a:off x="4178201" y="1934328"/>
            <a:ext cx="4572000" cy="2508379"/>
          </a:xfrm>
          <a:prstGeom prst="rect">
            <a:avLst/>
          </a:prstGeom>
        </p:spPr>
        <p:txBody>
          <a:bodyPr>
            <a:spAutoFit/>
          </a:bodyPr>
          <a:lstStyle/>
          <a:p>
            <a:pPr marL="742950" lvl="1" indent="-285750" fontAlgn="base">
              <a:spcBef>
                <a:spcPts val="1800"/>
              </a:spcBef>
              <a:spcAft>
                <a:spcPct val="0"/>
              </a:spcAft>
              <a:buClr>
                <a:srgbClr val="51848E"/>
              </a:buClr>
              <a:buSzPct val="60000"/>
              <a:buFont typeface="Wingdings 2" pitchFamily="18" charset="2"/>
              <a:buChar char="³"/>
              <a:defRPr/>
            </a:pPr>
            <a:r>
              <a:rPr lang="zh-CN" altLang="en-US" sz="2800" b="1" dirty="0">
                <a:solidFill>
                  <a:sysClr val="windowText" lastClr="000000"/>
                </a:solidFill>
                <a:latin typeface="Cambria"/>
                <a:ea typeface="华文楷体"/>
              </a:rPr>
              <a:t>文件写</a:t>
            </a:r>
          </a:p>
          <a:p>
            <a:pPr marL="742950" lvl="1" indent="-285750" fontAlgn="base">
              <a:spcBef>
                <a:spcPts val="1800"/>
              </a:spcBef>
              <a:spcAft>
                <a:spcPct val="0"/>
              </a:spcAft>
              <a:buClr>
                <a:srgbClr val="51848E"/>
              </a:buClr>
              <a:buSzPct val="60000"/>
              <a:buFont typeface="Wingdings 2" pitchFamily="18" charset="2"/>
              <a:buChar char="³"/>
              <a:defRPr/>
            </a:pPr>
            <a:r>
              <a:rPr lang="zh-CN" altLang="en-US" sz="2800" b="1" dirty="0">
                <a:solidFill>
                  <a:sysClr val="windowText" lastClr="000000"/>
                </a:solidFill>
                <a:latin typeface="Cambria"/>
                <a:ea typeface="华文楷体"/>
              </a:rPr>
              <a:t>文件的读写定位</a:t>
            </a:r>
          </a:p>
          <a:p>
            <a:pPr marL="742950" lvl="1" indent="-285750" fontAlgn="base">
              <a:spcBef>
                <a:spcPts val="1800"/>
              </a:spcBef>
              <a:spcAft>
                <a:spcPct val="0"/>
              </a:spcAft>
              <a:buClr>
                <a:srgbClr val="51848E"/>
              </a:buClr>
              <a:buSzPct val="60000"/>
              <a:buFont typeface="Wingdings 2" pitchFamily="18" charset="2"/>
              <a:buChar char="³"/>
              <a:defRPr/>
            </a:pPr>
            <a:r>
              <a:rPr lang="zh-CN" altLang="en-US" sz="2800" b="1" dirty="0">
                <a:solidFill>
                  <a:sysClr val="windowText" lastClr="000000"/>
                </a:solidFill>
                <a:latin typeface="Cambria"/>
                <a:ea typeface="华文楷体"/>
              </a:rPr>
              <a:t>文件打开</a:t>
            </a:r>
          </a:p>
          <a:p>
            <a:pPr marL="742950" lvl="1" indent="-285750" fontAlgn="base">
              <a:spcBef>
                <a:spcPts val="1800"/>
              </a:spcBef>
              <a:spcAft>
                <a:spcPct val="0"/>
              </a:spcAft>
              <a:buClr>
                <a:srgbClr val="51848E"/>
              </a:buClr>
              <a:buSzPct val="60000"/>
              <a:buFont typeface="Wingdings 2" pitchFamily="18" charset="2"/>
              <a:buChar char="³"/>
              <a:defRPr/>
            </a:pPr>
            <a:r>
              <a:rPr lang="zh-CN" altLang="en-US" sz="2800" b="1" dirty="0">
                <a:solidFill>
                  <a:sysClr val="windowText" lastClr="000000"/>
                </a:solidFill>
                <a:latin typeface="Cambria"/>
                <a:ea typeface="华文楷体"/>
              </a:rPr>
              <a:t>文件关闭</a:t>
            </a:r>
          </a:p>
        </p:txBody>
      </p:sp>
    </p:spTree>
    <p:extLst>
      <p:ext uri="{BB962C8B-B14F-4D97-AF65-F5344CB8AC3E}">
        <p14:creationId xmlns:p14="http://schemas.microsoft.com/office/powerpoint/2010/main" val="1330356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wipe(down)">
                                      <p:cBhvr>
                                        <p:cTn id="15" dur="500"/>
                                        <p:tgtEl>
                                          <p:spTgt spid="11">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wipe(down)">
                                      <p:cBhvr>
                                        <p:cTn id="18" dur="500"/>
                                        <p:tgtEl>
                                          <p:spTgt spid="11">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wipe(down)">
                                      <p:cBhvr>
                                        <p:cTn id="21" dur="500"/>
                                        <p:tgtEl>
                                          <p:spTgt spid="11">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wipe(down)">
                                      <p:cBhvr>
                                        <p:cTn id="24" dur="500"/>
                                        <p:tgtEl>
                                          <p:spTgt spid="1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barn(inVertical)">
                                      <p:cBhvr>
                                        <p:cTn id="29" dur="500"/>
                                        <p:tgtEl>
                                          <p:spTgt spid="6">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arn(inVertical)">
                                      <p:cBhvr>
                                        <p:cTn id="32" dur="500"/>
                                        <p:tgtEl>
                                          <p:spTgt spid="6">
                                            <p:txEl>
                                              <p:pRg st="1" end="1"/>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barn(inVertical)">
                                      <p:cBhvr>
                                        <p:cTn id="35" dur="500"/>
                                        <p:tgtEl>
                                          <p:spTgt spid="6">
                                            <p:txEl>
                                              <p:pRg st="2" end="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barn(inVertical)">
                                      <p:cBhvr>
                                        <p:cTn id="3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5.4.5 </a:t>
            </a:r>
            <a:r>
              <a:rPr lang="zh-CN" altLang="en-US" sz="3200" b="1" dirty="0">
                <a:solidFill>
                  <a:prstClr val="black"/>
                </a:solidFill>
                <a:latin typeface="Maiandra GD" pitchFamily="34" charset="0"/>
                <a:ea typeface="隶书" pitchFamily="49" charset="-122"/>
              </a:rPr>
              <a:t>文件的随机存取</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559558" y="148419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800" b="1" dirty="0">
                <a:ea typeface="宋体" charset="-122"/>
              </a:rPr>
              <a:t>关于</a:t>
            </a:r>
            <a:r>
              <a:rPr lang="en-US" altLang="zh-CN" sz="2800" b="1" dirty="0" err="1">
                <a:ea typeface="宋体" charset="-122"/>
              </a:rPr>
              <a:t>f_offset</a:t>
            </a:r>
            <a:r>
              <a:rPr lang="en-US" altLang="zh-CN" sz="2800" b="1" dirty="0">
                <a:ea typeface="宋体" charset="-122"/>
              </a:rPr>
              <a:t>:</a:t>
            </a:r>
            <a:r>
              <a:rPr lang="zh-CN" altLang="en-US" sz="2800" b="1" dirty="0">
                <a:ea typeface="宋体" charset="-122"/>
              </a:rPr>
              <a:t>在文件初次</a:t>
            </a:r>
            <a:r>
              <a:rPr lang="zh-CN" altLang="en-US" sz="2800" b="1" dirty="0">
                <a:latin typeface="宋体" charset="-122"/>
                <a:ea typeface="宋体" charset="-122"/>
              </a:rPr>
              <a:t>“</a:t>
            </a:r>
            <a:r>
              <a:rPr lang="zh-CN" altLang="en-US" sz="2800" b="1" dirty="0">
                <a:ea typeface="宋体" charset="-122"/>
              </a:rPr>
              <a:t>打开</a:t>
            </a:r>
            <a:r>
              <a:rPr lang="zh-CN" altLang="en-US" sz="2800" b="1" dirty="0">
                <a:latin typeface="宋体" charset="-122"/>
                <a:ea typeface="宋体" charset="-122"/>
              </a:rPr>
              <a:t>”</a:t>
            </a:r>
            <a:r>
              <a:rPr lang="zh-CN" altLang="en-US" sz="2800" b="1" dirty="0">
                <a:ea typeface="宋体" charset="-122"/>
              </a:rPr>
              <a:t>时，文件的位移量</a:t>
            </a:r>
            <a:r>
              <a:rPr lang="en-US" altLang="zh-CN" sz="2800" b="1" dirty="0" err="1">
                <a:ea typeface="宋体" charset="-122"/>
              </a:rPr>
              <a:t>f_offset</a:t>
            </a:r>
            <a:r>
              <a:rPr lang="zh-CN" altLang="en-US" sz="2800" b="1" dirty="0">
                <a:ea typeface="宋体" charset="-122"/>
              </a:rPr>
              <a:t>清空为</a:t>
            </a:r>
            <a:r>
              <a:rPr lang="en-US" altLang="zh-CN" sz="2800" b="1" dirty="0">
                <a:ea typeface="宋体" charset="-122"/>
              </a:rPr>
              <a:t>0</a:t>
            </a:r>
            <a:r>
              <a:rPr lang="zh-CN" altLang="en-US" sz="2800" b="1" dirty="0">
                <a:ea typeface="宋体" charset="-122"/>
              </a:rPr>
              <a:t>，以后的文件读写操作总是根据</a:t>
            </a:r>
            <a:r>
              <a:rPr lang="en-US" altLang="zh-CN" sz="2800" b="1" dirty="0">
                <a:ea typeface="宋体" charset="-122"/>
              </a:rPr>
              <a:t>offset</a:t>
            </a:r>
            <a:r>
              <a:rPr lang="zh-CN" altLang="en-US" sz="2800" b="1" dirty="0">
                <a:ea typeface="宋体" charset="-122"/>
              </a:rPr>
              <a:t>的当前值来顺序地读写文件。</a:t>
            </a:r>
            <a:endParaRPr lang="en-US" altLang="zh-CN" sz="2800" b="1" dirty="0">
              <a:ea typeface="宋体" charset="-122"/>
            </a:endParaRPr>
          </a:p>
          <a:p>
            <a:pPr eaLnBrk="1" hangingPunct="1">
              <a:lnSpc>
                <a:spcPct val="90000"/>
              </a:lnSpc>
            </a:pPr>
            <a:r>
              <a:rPr lang="zh-CN" altLang="en-US" sz="2800" b="1" dirty="0">
                <a:ea typeface="宋体" charset="-122"/>
              </a:rPr>
              <a:t>为了支持文件的随机访问，文件系统提供了系统调用</a:t>
            </a:r>
            <a:r>
              <a:rPr lang="en-US" altLang="zh-CN" sz="2800" b="1" dirty="0" err="1">
                <a:ea typeface="宋体" charset="-122"/>
              </a:rPr>
              <a:t>lseek</a:t>
            </a:r>
            <a:r>
              <a:rPr lang="zh-CN" altLang="en-US" sz="2800" b="1" dirty="0">
                <a:ea typeface="宋体" charset="-122"/>
              </a:rPr>
              <a:t>，允许用户在读写文件之前，事先改变</a:t>
            </a:r>
            <a:r>
              <a:rPr lang="en-US" altLang="zh-CN" sz="2800" b="1" dirty="0" err="1">
                <a:ea typeface="宋体" charset="-122"/>
              </a:rPr>
              <a:t>f_offset</a:t>
            </a:r>
            <a:r>
              <a:rPr lang="zh-CN" altLang="en-US" sz="2800" b="1" dirty="0">
                <a:ea typeface="宋体" charset="-122"/>
              </a:rPr>
              <a:t>的指向。</a:t>
            </a:r>
            <a:endParaRPr lang="en-US" altLang="zh-CN" sz="2800" b="1" dirty="0">
              <a:ea typeface="宋体" charset="-122"/>
            </a:endParaRPr>
          </a:p>
          <a:p>
            <a:pPr eaLnBrk="1" hangingPunct="1">
              <a:lnSpc>
                <a:spcPct val="90000"/>
              </a:lnSpc>
            </a:pPr>
            <a:r>
              <a:rPr lang="zh-CN" altLang="en-US" sz="2800" b="1" dirty="0">
                <a:ea typeface="宋体" charset="-122"/>
              </a:rPr>
              <a:t>系统调用的形式为：</a:t>
            </a:r>
          </a:p>
          <a:p>
            <a:pPr eaLnBrk="1" hangingPunct="1">
              <a:lnSpc>
                <a:spcPct val="90000"/>
              </a:lnSpc>
              <a:buFont typeface="Wingdings 2" pitchFamily="18" charset="2"/>
              <a:buNone/>
            </a:pPr>
            <a:r>
              <a:rPr lang="en-US" altLang="zh-CN" sz="2800" b="1" dirty="0">
                <a:solidFill>
                  <a:srgbClr val="0064D2"/>
                </a:solidFill>
                <a:ea typeface="宋体" charset="-122"/>
              </a:rPr>
              <a:t>       </a:t>
            </a:r>
            <a:r>
              <a:rPr lang="en-US" altLang="zh-CN" sz="2800" b="1" dirty="0" err="1">
                <a:solidFill>
                  <a:srgbClr val="0064D2"/>
                </a:solidFill>
                <a:ea typeface="宋体" charset="-122"/>
              </a:rPr>
              <a:t>lseek</a:t>
            </a:r>
            <a:r>
              <a:rPr lang="en-US" altLang="zh-CN" sz="2800" b="1" dirty="0">
                <a:solidFill>
                  <a:srgbClr val="0064D2"/>
                </a:solidFill>
                <a:ea typeface="宋体" charset="-122"/>
              </a:rPr>
              <a:t>(</a:t>
            </a:r>
            <a:r>
              <a:rPr lang="en-US" altLang="zh-CN" sz="2800" b="1" dirty="0" err="1">
                <a:solidFill>
                  <a:srgbClr val="0064D2"/>
                </a:solidFill>
                <a:ea typeface="宋体" charset="-122"/>
              </a:rPr>
              <a:t>fe</a:t>
            </a:r>
            <a:r>
              <a:rPr lang="en-US" altLang="zh-CN" sz="2800" b="1" dirty="0">
                <a:solidFill>
                  <a:srgbClr val="0064D2"/>
                </a:solidFill>
                <a:ea typeface="宋体" charset="-122"/>
              </a:rPr>
              <a:t>, offset, whence);</a:t>
            </a:r>
          </a:p>
          <a:p>
            <a:pPr eaLnBrk="1" hangingPunct="1">
              <a:lnSpc>
                <a:spcPct val="90000"/>
              </a:lnSpc>
              <a:buFont typeface="Wingdings 2" pitchFamily="18" charset="2"/>
              <a:buNone/>
            </a:pPr>
            <a:r>
              <a:rPr lang="en-US" altLang="zh-CN" sz="2800" b="1" dirty="0">
                <a:solidFill>
                  <a:srgbClr val="0064D2"/>
                </a:solidFill>
                <a:ea typeface="宋体" charset="-122"/>
              </a:rPr>
              <a:t>(</a:t>
            </a:r>
            <a:r>
              <a:rPr lang="zh-CN" altLang="en-US" sz="2800" dirty="0">
                <a:ea typeface="宋体" charset="-122"/>
              </a:rPr>
              <a:t>其中，当</a:t>
            </a:r>
            <a:r>
              <a:rPr lang="en-US" altLang="zh-CN" sz="2800" dirty="0">
                <a:ea typeface="宋体" charset="-122"/>
              </a:rPr>
              <a:t>whence</a:t>
            </a:r>
            <a:r>
              <a:rPr lang="zh-CN" altLang="en-US" sz="2800" dirty="0">
                <a:ea typeface="宋体" charset="-122"/>
              </a:rPr>
              <a:t>值为</a:t>
            </a:r>
            <a:r>
              <a:rPr lang="en-US" altLang="zh-CN" sz="2800" dirty="0">
                <a:ea typeface="宋体" charset="-122"/>
              </a:rPr>
              <a:t>0</a:t>
            </a:r>
            <a:r>
              <a:rPr lang="zh-CN" altLang="en-US" sz="2800" dirty="0">
                <a:ea typeface="宋体" charset="-122"/>
              </a:rPr>
              <a:t>时，则</a:t>
            </a:r>
            <a:r>
              <a:rPr lang="en-US" altLang="zh-CN" sz="2800" dirty="0" err="1">
                <a:ea typeface="宋体" charset="-122"/>
              </a:rPr>
              <a:t>f_offset</a:t>
            </a:r>
            <a:r>
              <a:rPr lang="zh-CN" altLang="en-US" sz="2800" dirty="0">
                <a:ea typeface="宋体" charset="-122"/>
              </a:rPr>
              <a:t>被置为参数</a:t>
            </a:r>
            <a:r>
              <a:rPr lang="en-US" altLang="zh-CN" sz="2800" dirty="0">
                <a:ea typeface="宋体" charset="-122"/>
              </a:rPr>
              <a:t>offset</a:t>
            </a:r>
            <a:r>
              <a:rPr lang="zh-CN" altLang="en-US" sz="2800" dirty="0">
                <a:ea typeface="宋体" charset="-122"/>
              </a:rPr>
              <a:t>的值；当</a:t>
            </a:r>
            <a:r>
              <a:rPr lang="en-US" altLang="zh-CN" sz="2800" dirty="0">
                <a:ea typeface="宋体" charset="-122"/>
              </a:rPr>
              <a:t>whence</a:t>
            </a:r>
            <a:r>
              <a:rPr lang="zh-CN" altLang="en-US" sz="2800" dirty="0">
                <a:ea typeface="宋体" charset="-122"/>
              </a:rPr>
              <a:t>值为</a:t>
            </a:r>
            <a:r>
              <a:rPr lang="en-US" altLang="zh-CN" sz="2800" dirty="0">
                <a:ea typeface="宋体" charset="-122"/>
              </a:rPr>
              <a:t>1</a:t>
            </a:r>
            <a:r>
              <a:rPr lang="zh-CN" altLang="en-US" sz="2800" dirty="0">
                <a:ea typeface="宋体" charset="-122"/>
              </a:rPr>
              <a:t>是，则</a:t>
            </a:r>
            <a:r>
              <a:rPr lang="en-US" altLang="zh-CN" sz="2800" dirty="0" err="1">
                <a:ea typeface="宋体" charset="-122"/>
              </a:rPr>
              <a:t>f_offset</a:t>
            </a:r>
            <a:r>
              <a:rPr lang="zh-CN" altLang="en-US" sz="2800" dirty="0">
                <a:ea typeface="宋体" charset="-122"/>
              </a:rPr>
              <a:t>被置为文件当前位置值加上</a:t>
            </a:r>
            <a:r>
              <a:rPr lang="en-US" altLang="zh-CN" sz="2800" dirty="0">
                <a:ea typeface="宋体" charset="-122"/>
              </a:rPr>
              <a:t>offset</a:t>
            </a:r>
            <a:r>
              <a:rPr lang="zh-CN" altLang="en-US" sz="2800" dirty="0">
                <a:ea typeface="宋体" charset="-122"/>
              </a:rPr>
              <a:t>的值。</a:t>
            </a:r>
            <a:r>
              <a:rPr lang="en-US" altLang="zh-CN" sz="2800" dirty="0">
                <a:ea typeface="宋体" charset="-122"/>
              </a:rPr>
              <a:t>)</a:t>
            </a:r>
            <a:endParaRPr lang="zh-CN" altLang="en-US" sz="2800" dirty="0">
              <a:ea typeface="宋体" charset="-122"/>
            </a:endParaRPr>
          </a:p>
        </p:txBody>
      </p:sp>
    </p:spTree>
    <p:extLst>
      <p:ext uri="{BB962C8B-B14F-4D97-AF65-F5344CB8AC3E}">
        <p14:creationId xmlns:p14="http://schemas.microsoft.com/office/powerpoint/2010/main" val="2544303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1000"/>
                                        <p:tgtEl>
                                          <p:spTgt spid="10">
                                            <p:txEl>
                                              <p:pRg st="2" end="2"/>
                                            </p:txEl>
                                          </p:spTgt>
                                        </p:tgtEl>
                                      </p:cBhvr>
                                    </p:animEffect>
                                    <p:anim calcmode="lin" valueType="num">
                                      <p:cBhvr>
                                        <p:cTn id="21"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fade">
                                      <p:cBhvr>
                                        <p:cTn id="25" dur="1000"/>
                                        <p:tgtEl>
                                          <p:spTgt spid="10">
                                            <p:txEl>
                                              <p:pRg st="3" end="3"/>
                                            </p:txEl>
                                          </p:spTgt>
                                        </p:tgtEl>
                                      </p:cBhvr>
                                    </p:animEffect>
                                    <p:anim calcmode="lin" valueType="num">
                                      <p:cBhvr>
                                        <p:cTn id="2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0">
                                            <p:txEl>
                                              <p:pRg st="4" end="4"/>
                                            </p:txEl>
                                          </p:spTgt>
                                        </p:tgtEl>
                                        <p:attrNameLst>
                                          <p:attrName>style.visibility</p:attrName>
                                        </p:attrNameLst>
                                      </p:cBhvr>
                                      <p:to>
                                        <p:strVal val="visible"/>
                                      </p:to>
                                    </p:set>
                                    <p:animEffect transition="in" filter="fade">
                                      <p:cBhvr>
                                        <p:cTn id="30" dur="1000"/>
                                        <p:tgtEl>
                                          <p:spTgt spid="10">
                                            <p:txEl>
                                              <p:pRg st="4" end="4"/>
                                            </p:txEl>
                                          </p:spTgt>
                                        </p:tgtEl>
                                      </p:cBhvr>
                                    </p:animEffect>
                                    <p:anim calcmode="lin" valueType="num">
                                      <p:cBhvr>
                                        <p:cTn id="31"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734" y="700116"/>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07879" y="586223"/>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151888" y="1786730"/>
            <a:ext cx="6901866" cy="4228850"/>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5.5  </a:t>
            </a:r>
            <a:r>
              <a:rPr kumimoji="1" lang="zh-CN" altLang="en-US" sz="3200" b="1" u="sng" dirty="0">
                <a:solidFill>
                  <a:srgbClr val="C00000"/>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a:t>
            </a:r>
            <a:r>
              <a:rPr kumimoji="1" lang="zh-CN" altLang="en-US" sz="3200" b="1" dirty="0">
                <a:solidFill>
                  <a:srgbClr val="4472C4"/>
                </a:solidFill>
                <a:latin typeface="黑体" pitchFamily="49" charset="-122"/>
                <a:ea typeface="黑体" pitchFamily="49" charset="-122"/>
              </a:rPr>
              <a:t>文件系统</a:t>
            </a:r>
          </a:p>
        </p:txBody>
      </p:sp>
    </p:spTree>
    <p:extLst>
      <p:ext uri="{BB962C8B-B14F-4D97-AF65-F5344CB8AC3E}">
        <p14:creationId xmlns:p14="http://schemas.microsoft.com/office/powerpoint/2010/main" val="4238095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5.5</a:t>
            </a:r>
            <a:r>
              <a:rPr lang="zh-CN" altLang="en-US" sz="3200" b="1" dirty="0">
                <a:solidFill>
                  <a:prstClr val="black"/>
                </a:solidFill>
                <a:latin typeface="Maiandra GD" pitchFamily="34" charset="0"/>
                <a:ea typeface="隶书" pitchFamily="49" charset="-122"/>
              </a:rPr>
              <a:t>文件共享</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文件共享可以有多种形式，在</a:t>
            </a:r>
            <a:r>
              <a:rPr lang="en-US" altLang="zh-CN" sz="2800" b="1" dirty="0">
                <a:ea typeface="宋体" charset="-122"/>
              </a:rPr>
              <a:t>UNIX/Linux </a:t>
            </a:r>
            <a:r>
              <a:rPr lang="zh-CN" altLang="en-US" sz="2800" b="1" dirty="0">
                <a:ea typeface="宋体" charset="-122"/>
              </a:rPr>
              <a:t>系统中，允许多个用户静态共享，或动态共享同一个文件。当一个文件被多个用户进程动态共享使用时，每个进程可以各用自己的读写指针，也可以共用读写指针。 </a:t>
            </a:r>
          </a:p>
          <a:p>
            <a:pPr eaLnBrk="1" hangingPunct="1"/>
            <a:r>
              <a:rPr lang="zh-CN" altLang="en-US" sz="2800" b="1" dirty="0">
                <a:ea typeface="宋体" charset="-122"/>
              </a:rPr>
              <a:t>文件共享的方式：</a:t>
            </a:r>
            <a:endParaRPr lang="en-US" altLang="zh-CN" sz="2800" b="1" dirty="0">
              <a:ea typeface="宋体" charset="-122"/>
            </a:endParaRPr>
          </a:p>
          <a:p>
            <a:pPr marL="0" indent="0" eaLnBrk="1" hangingPunct="1">
              <a:buNone/>
            </a:pPr>
            <a:r>
              <a:rPr lang="en-US" altLang="zh-CN" sz="2800" b="1" dirty="0">
                <a:ea typeface="宋体" charset="-122"/>
              </a:rPr>
              <a:t>     </a:t>
            </a:r>
            <a:r>
              <a:rPr lang="zh-CN" altLang="en-US" sz="2800" b="1" dirty="0">
                <a:ea typeface="宋体" charset="-122"/>
              </a:rPr>
              <a:t>静态共享：基于符号链接共享，符号链接共享</a:t>
            </a:r>
            <a:endParaRPr lang="en-US" altLang="zh-CN" sz="2800" b="1" dirty="0">
              <a:ea typeface="宋体" charset="-122"/>
            </a:endParaRPr>
          </a:p>
          <a:p>
            <a:pPr marL="0" indent="0" eaLnBrk="1" hangingPunct="1">
              <a:buNone/>
            </a:pPr>
            <a:r>
              <a:rPr lang="en-US" altLang="zh-CN" sz="2800" b="1" dirty="0">
                <a:ea typeface="宋体" charset="-122"/>
              </a:rPr>
              <a:t>     </a:t>
            </a:r>
            <a:r>
              <a:rPr lang="zh-CN" altLang="en-US" sz="2800" b="1" dirty="0">
                <a:ea typeface="宋体" charset="-122"/>
              </a:rPr>
              <a:t>动态共享</a:t>
            </a:r>
          </a:p>
          <a:p>
            <a:pPr eaLnBrk="1" hangingPunct="1">
              <a:buFont typeface="Wingdings 2" pitchFamily="18" charset="2"/>
              <a:buNone/>
            </a:pPr>
            <a:endParaRPr lang="zh-CN" altLang="en-US" sz="2800" b="1" dirty="0">
              <a:ea typeface="宋体" charset="-122"/>
            </a:endParaRPr>
          </a:p>
        </p:txBody>
      </p:sp>
    </p:spTree>
    <p:extLst>
      <p:ext uri="{BB962C8B-B14F-4D97-AF65-F5344CB8AC3E}">
        <p14:creationId xmlns:p14="http://schemas.microsoft.com/office/powerpoint/2010/main" val="1197512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5.5.1 </a:t>
            </a:r>
            <a:r>
              <a:rPr lang="zh-CN" altLang="en-US" sz="3200" b="1" dirty="0">
                <a:solidFill>
                  <a:prstClr val="black"/>
                </a:solidFill>
                <a:latin typeface="Maiandra GD" pitchFamily="34" charset="0"/>
                <a:ea typeface="隶书" pitchFamily="49" charset="-122"/>
              </a:rPr>
              <a:t>静态共享</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静态共享：文件或目录的共享关系</a:t>
            </a:r>
            <a:r>
              <a:rPr lang="zh-CN" altLang="en-US" sz="2800" b="1" dirty="0">
                <a:solidFill>
                  <a:srgbClr val="C00000"/>
                </a:solidFill>
                <a:ea typeface="宋体" charset="-122"/>
              </a:rPr>
              <a:t>不管用户是否正在使用系统都存在</a:t>
            </a:r>
            <a:r>
              <a:rPr lang="zh-CN" altLang="en-US" sz="2800" b="1" dirty="0">
                <a:ea typeface="宋体" charset="-122"/>
              </a:rPr>
              <a:t>的共享方式。</a:t>
            </a:r>
          </a:p>
          <a:p>
            <a:pPr eaLnBrk="1" hangingPunct="1"/>
            <a:r>
              <a:rPr lang="zh-CN" altLang="en-US" sz="2800" b="1" dirty="0">
                <a:ea typeface="宋体" charset="-122"/>
              </a:rPr>
              <a:t>文件链接：允许一个文件或目录有多个父目录，实际上仅有一处物理存储</a:t>
            </a:r>
          </a:p>
          <a:p>
            <a:pPr eaLnBrk="1" hangingPunct="1"/>
            <a:r>
              <a:rPr lang="zh-CN" altLang="en-US" sz="2800" b="1" dirty="0">
                <a:ea typeface="宋体" charset="-122"/>
              </a:rPr>
              <a:t>静态共享主要有两种方式实现链接 ：</a:t>
            </a:r>
            <a:endParaRPr lang="en-US" altLang="zh-CN" sz="2800" b="1" dirty="0">
              <a:ea typeface="宋体" charset="-122"/>
            </a:endParaRPr>
          </a:p>
          <a:p>
            <a:pPr marL="0" indent="0" eaLnBrk="1" hangingPunct="1">
              <a:buNone/>
            </a:pPr>
            <a:r>
              <a:rPr lang="en-US" altLang="zh-CN" sz="2800" b="1" dirty="0">
                <a:ea typeface="宋体" charset="-122"/>
              </a:rPr>
              <a:t>    </a:t>
            </a:r>
            <a:r>
              <a:rPr lang="zh-CN" altLang="en-US" sz="2800" b="1" dirty="0">
                <a:ea typeface="宋体" charset="-122"/>
              </a:rPr>
              <a:t>一种是</a:t>
            </a:r>
            <a:r>
              <a:rPr lang="zh-CN" altLang="en-US" sz="2800" b="1" dirty="0">
                <a:solidFill>
                  <a:srgbClr val="FF0000"/>
                </a:solidFill>
                <a:ea typeface="宋体" charset="-122"/>
              </a:rPr>
              <a:t>基于索引节点的方式</a:t>
            </a:r>
            <a:r>
              <a:rPr lang="zh-CN" altLang="en-US" sz="2800" b="1" dirty="0">
                <a:ea typeface="宋体" charset="-122"/>
              </a:rPr>
              <a:t>，一般不适合目录共享，另一种是</a:t>
            </a:r>
            <a:r>
              <a:rPr lang="zh-CN" altLang="en-US" sz="2800" b="1" dirty="0">
                <a:solidFill>
                  <a:srgbClr val="FF0000"/>
                </a:solidFill>
                <a:ea typeface="宋体" charset="-122"/>
              </a:rPr>
              <a:t>符号链接共享</a:t>
            </a:r>
            <a:r>
              <a:rPr lang="zh-CN" altLang="en-US" sz="2800" b="1" dirty="0">
                <a:ea typeface="宋体" charset="-122"/>
              </a:rPr>
              <a:t>的方式，适合于文件也适合于目录 </a:t>
            </a:r>
          </a:p>
        </p:txBody>
      </p:sp>
    </p:spTree>
    <p:extLst>
      <p:ext uri="{BB962C8B-B14F-4D97-AF65-F5344CB8AC3E}">
        <p14:creationId xmlns:p14="http://schemas.microsoft.com/office/powerpoint/2010/main" val="576098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Effect transition="in" filter="fade">
                                      <p:cBhvr>
                                        <p:cTn id="11" dur="1000"/>
                                        <p:tgtEl>
                                          <p:spTgt spid="10">
                                            <p:txEl>
                                              <p:pRg st="3" end="3"/>
                                            </p:txEl>
                                          </p:spTgt>
                                        </p:tgtEl>
                                      </p:cBhvr>
                                    </p:animEffect>
                                    <p:anim calcmode="lin" valueType="num">
                                      <p:cBhvr>
                                        <p:cTn id="12"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5.5.1 </a:t>
            </a:r>
            <a:r>
              <a:rPr lang="zh-CN" altLang="en-US" sz="3200" b="1" dirty="0">
                <a:solidFill>
                  <a:prstClr val="black"/>
                </a:solidFill>
                <a:latin typeface="Maiandra GD" pitchFamily="34" charset="0"/>
                <a:ea typeface="隶书" pitchFamily="49" charset="-122"/>
              </a:rPr>
              <a:t>静态共享</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1.</a:t>
            </a:r>
            <a:r>
              <a:rPr lang="zh-CN" altLang="en-US" sz="3200" b="1" dirty="0">
                <a:solidFill>
                  <a:srgbClr val="0064D2"/>
                </a:solidFill>
                <a:latin typeface="Maiandra GD" pitchFamily="34" charset="0"/>
                <a:ea typeface="隶书" pitchFamily="49" charset="-122"/>
              </a:rPr>
              <a:t>基于索引节点的链接共享</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8" name="Rectangle 3"/>
          <p:cNvSpPr txBox="1">
            <a:spLocks/>
          </p:cNvSpPr>
          <p:nvPr/>
        </p:nvSpPr>
        <p:spPr bwMode="auto">
          <a:xfrm>
            <a:off x="395288" y="1628775"/>
            <a:ext cx="27463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400" b="1" dirty="0">
                <a:ea typeface="宋体" charset="-122"/>
              </a:rPr>
              <a:t>通过索引节点实现链接： 多个目录共享一个文件，只要把被共享文件的目录项指向同一个索引节点，即存放相同的索引节点号，被共享的文件可以同名，也可以不同名。 </a:t>
            </a:r>
          </a:p>
          <a:p>
            <a:pPr eaLnBrk="1" hangingPunct="1">
              <a:lnSpc>
                <a:spcPct val="90000"/>
              </a:lnSpc>
            </a:pPr>
            <a:r>
              <a:rPr lang="zh-CN" altLang="en-US" sz="2400" b="1" dirty="0">
                <a:ea typeface="宋体" charset="-122"/>
              </a:rPr>
              <a:t>只适合文件共享</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73238"/>
            <a:ext cx="56165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9588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5.5.1 </a:t>
            </a:r>
            <a:r>
              <a:rPr lang="zh-CN" altLang="en-US" sz="3200" b="1" dirty="0">
                <a:solidFill>
                  <a:prstClr val="black"/>
                </a:solidFill>
                <a:latin typeface="Maiandra GD" pitchFamily="34" charset="0"/>
                <a:ea typeface="隶书" pitchFamily="49" charset="-122"/>
              </a:rPr>
              <a:t>静态共享</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a:t>
            </a:r>
            <a:r>
              <a:rPr lang="zh-CN" altLang="en-US" sz="3200" b="1" dirty="0">
                <a:solidFill>
                  <a:srgbClr val="0064D2"/>
                </a:solidFill>
                <a:latin typeface="Maiandra GD" pitchFamily="34" charset="0"/>
                <a:ea typeface="隶书" pitchFamily="49" charset="-122"/>
              </a:rPr>
              <a:t>符号链接共享</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符号链接：只有原文件的目录项才拥有指向其索引结点的指针，而共享该文件的其他链接文件</a:t>
            </a:r>
            <a:r>
              <a:rPr lang="zh-CN" altLang="en-US" sz="2800" b="1" dirty="0">
                <a:solidFill>
                  <a:srgbClr val="C00000"/>
                </a:solidFill>
                <a:ea typeface="宋体" charset="-122"/>
              </a:rPr>
              <a:t>只有该文件的路径名，并不拥有指向其索引结点的指针，这个保存的路径名也称作符号，所以叫符号链接</a:t>
            </a:r>
            <a:r>
              <a:rPr lang="zh-CN" altLang="en-US" sz="2800" b="1" dirty="0">
                <a:ea typeface="宋体" charset="-122"/>
              </a:rPr>
              <a:t>。</a:t>
            </a:r>
          </a:p>
          <a:p>
            <a:pPr eaLnBrk="1" hangingPunct="1"/>
            <a:r>
              <a:rPr lang="zh-CN" altLang="en-US" sz="2800" b="1" dirty="0">
                <a:ea typeface="宋体" charset="-122"/>
              </a:rPr>
              <a:t>不但可以用于文件共享，也可用于目录共享</a:t>
            </a:r>
          </a:p>
          <a:p>
            <a:pPr eaLnBrk="1" hangingPunct="1"/>
            <a:r>
              <a:rPr lang="zh-CN" altLang="en-US" sz="2800" b="1" dirty="0">
                <a:ea typeface="宋体" charset="-122"/>
              </a:rPr>
              <a:t>符号链接本身是一种只有文件名，不指向</a:t>
            </a:r>
            <a:r>
              <a:rPr lang="en-US" altLang="zh-CN" sz="2800" b="1" dirty="0" err="1">
                <a:ea typeface="宋体" charset="-122"/>
              </a:rPr>
              <a:t>inode</a:t>
            </a:r>
            <a:r>
              <a:rPr lang="en-US" altLang="zh-CN" sz="2800" b="1" dirty="0">
                <a:ea typeface="宋体" charset="-122"/>
              </a:rPr>
              <a:t> </a:t>
            </a:r>
            <a:r>
              <a:rPr lang="zh-CN" altLang="en-US" sz="2800" b="1" dirty="0">
                <a:ea typeface="宋体" charset="-122"/>
              </a:rPr>
              <a:t>的文件，是一种</a:t>
            </a:r>
            <a:r>
              <a:rPr lang="en-US" altLang="zh-CN" sz="2800" b="1" dirty="0">
                <a:ea typeface="宋体" charset="-122"/>
              </a:rPr>
              <a:t>link</a:t>
            </a:r>
            <a:r>
              <a:rPr lang="zh-CN" altLang="en-US" sz="2800" b="1" dirty="0">
                <a:ea typeface="宋体" charset="-122"/>
              </a:rPr>
              <a:t>类型的特殊文件。 </a:t>
            </a:r>
          </a:p>
        </p:txBody>
      </p:sp>
    </p:spTree>
    <p:extLst>
      <p:ext uri="{BB962C8B-B14F-4D97-AF65-F5344CB8AC3E}">
        <p14:creationId xmlns:p14="http://schemas.microsoft.com/office/powerpoint/2010/main" val="3336617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5.5.1 </a:t>
            </a:r>
            <a:r>
              <a:rPr lang="zh-CN" altLang="en-US" sz="3200" b="1" dirty="0">
                <a:solidFill>
                  <a:prstClr val="black"/>
                </a:solidFill>
                <a:latin typeface="Maiandra GD" pitchFamily="34" charset="0"/>
                <a:ea typeface="隶书" pitchFamily="49" charset="-122"/>
              </a:rPr>
              <a:t>静态共享</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a:t>
            </a:r>
            <a:r>
              <a:rPr lang="zh-CN" altLang="en-US" sz="3200" b="1" dirty="0">
                <a:solidFill>
                  <a:srgbClr val="0064D2"/>
                </a:solidFill>
                <a:latin typeface="Maiandra GD" pitchFamily="34" charset="0"/>
                <a:ea typeface="隶书" pitchFamily="49" charset="-122"/>
              </a:rPr>
              <a:t>符号链接共享</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600201"/>
            <a:ext cx="8229600" cy="4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zh-CN" altLang="en-US" sz="2800" b="1" dirty="0">
                <a:ea typeface="宋体" charset="-122"/>
              </a:rPr>
              <a:t>举例：</a:t>
            </a:r>
          </a:p>
        </p:txBody>
      </p:sp>
      <p:sp>
        <p:nvSpPr>
          <p:cNvPr id="8" name="Rectangle 3"/>
          <p:cNvSpPr txBox="1">
            <a:spLocks/>
          </p:cNvSpPr>
          <p:nvPr/>
        </p:nvSpPr>
        <p:spPr bwMode="auto">
          <a:xfrm>
            <a:off x="457200" y="207787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dirty="0">
                <a:ea typeface="宋体" charset="-122"/>
              </a:rPr>
              <a:t>用户</a:t>
            </a:r>
            <a:r>
              <a:rPr lang="en-US" altLang="zh-CN" sz="2800" dirty="0">
                <a:ea typeface="宋体" charset="-122"/>
              </a:rPr>
              <a:t>A </a:t>
            </a:r>
            <a:r>
              <a:rPr lang="zh-CN" altLang="en-US" sz="2800" dirty="0">
                <a:ea typeface="宋体" charset="-122"/>
              </a:rPr>
              <a:t>为了共享用户</a:t>
            </a:r>
            <a:r>
              <a:rPr lang="en-US" altLang="zh-CN" sz="2800" dirty="0">
                <a:ea typeface="宋体" charset="-122"/>
              </a:rPr>
              <a:t>B </a:t>
            </a:r>
            <a:r>
              <a:rPr lang="zh-CN" altLang="en-US" sz="2800" dirty="0">
                <a:ea typeface="宋体" charset="-122"/>
              </a:rPr>
              <a:t>的一个文件</a:t>
            </a:r>
            <a:r>
              <a:rPr lang="en-US" altLang="zh-CN" sz="2800" dirty="0">
                <a:ea typeface="宋体" charset="-122"/>
              </a:rPr>
              <a:t>F</a:t>
            </a:r>
            <a:r>
              <a:rPr lang="zh-CN" altLang="en-US" sz="2800" dirty="0">
                <a:ea typeface="宋体" charset="-122"/>
              </a:rPr>
              <a:t>，可以由系统创建一个</a:t>
            </a:r>
            <a:r>
              <a:rPr lang="en-US" altLang="zh-CN" sz="2800" dirty="0">
                <a:ea typeface="宋体" charset="-122"/>
              </a:rPr>
              <a:t>link </a:t>
            </a:r>
            <a:r>
              <a:rPr lang="zh-CN" altLang="en-US" sz="2800" dirty="0">
                <a:ea typeface="宋体" charset="-122"/>
              </a:rPr>
              <a:t>类型的新文件，把新文件写入用户</a:t>
            </a:r>
            <a:r>
              <a:rPr lang="en-US" altLang="zh-CN" sz="2800" dirty="0">
                <a:ea typeface="宋体" charset="-122"/>
              </a:rPr>
              <a:t>A </a:t>
            </a:r>
            <a:r>
              <a:rPr lang="zh-CN" altLang="en-US" sz="2800" dirty="0">
                <a:ea typeface="宋体" charset="-122"/>
              </a:rPr>
              <a:t>的用户目录中，以实现</a:t>
            </a:r>
            <a:r>
              <a:rPr lang="en-US" altLang="zh-CN" sz="2800" dirty="0">
                <a:ea typeface="宋体" charset="-122"/>
              </a:rPr>
              <a:t>A </a:t>
            </a:r>
            <a:r>
              <a:rPr lang="zh-CN" altLang="en-US" sz="2800" dirty="0">
                <a:ea typeface="宋体" charset="-122"/>
              </a:rPr>
              <a:t>的目录与</a:t>
            </a:r>
            <a:r>
              <a:rPr lang="en-US" altLang="zh-CN" sz="2800" dirty="0">
                <a:ea typeface="宋体" charset="-122"/>
              </a:rPr>
              <a:t>B </a:t>
            </a:r>
            <a:r>
              <a:rPr lang="zh-CN" altLang="en-US" sz="2800" dirty="0">
                <a:ea typeface="宋体" charset="-122"/>
              </a:rPr>
              <a:t>的文件</a:t>
            </a:r>
            <a:r>
              <a:rPr lang="en-US" altLang="zh-CN" sz="2800" dirty="0">
                <a:ea typeface="宋体" charset="-122"/>
              </a:rPr>
              <a:t>F </a:t>
            </a:r>
            <a:r>
              <a:rPr lang="zh-CN" altLang="en-US" sz="2800" dirty="0">
                <a:ea typeface="宋体" charset="-122"/>
              </a:rPr>
              <a:t>的链接。在新文件中只包含被链接文件</a:t>
            </a:r>
            <a:r>
              <a:rPr lang="en-US" altLang="zh-CN" sz="2800" dirty="0">
                <a:ea typeface="宋体" charset="-122"/>
              </a:rPr>
              <a:t>F </a:t>
            </a:r>
            <a:r>
              <a:rPr lang="zh-CN" altLang="en-US" sz="2800" dirty="0">
                <a:ea typeface="宋体" charset="-122"/>
              </a:rPr>
              <a:t>的路径名，而文件的拥有者</a:t>
            </a:r>
            <a:r>
              <a:rPr lang="en-US" altLang="zh-CN" sz="2800" dirty="0">
                <a:ea typeface="宋体" charset="-122"/>
              </a:rPr>
              <a:t>B</a:t>
            </a:r>
            <a:r>
              <a:rPr lang="zh-CN" altLang="en-US" sz="2800" dirty="0">
                <a:ea typeface="宋体" charset="-122"/>
              </a:rPr>
              <a:t>的目录才具有指向</a:t>
            </a:r>
            <a:r>
              <a:rPr lang="en-US" altLang="zh-CN" sz="2800" dirty="0" err="1">
                <a:ea typeface="宋体" charset="-122"/>
              </a:rPr>
              <a:t>inode</a:t>
            </a:r>
            <a:r>
              <a:rPr lang="en-US" altLang="zh-CN" sz="2800" dirty="0">
                <a:ea typeface="宋体" charset="-122"/>
              </a:rPr>
              <a:t> </a:t>
            </a:r>
            <a:r>
              <a:rPr lang="zh-CN" altLang="en-US" sz="2800" dirty="0">
                <a:ea typeface="宋体" charset="-122"/>
              </a:rPr>
              <a:t>的指针。新文件中的路径名，则仅被看作是符号链，当</a:t>
            </a:r>
            <a:r>
              <a:rPr lang="en-US" altLang="zh-CN" sz="2800" dirty="0">
                <a:ea typeface="宋体" charset="-122"/>
              </a:rPr>
              <a:t>A </a:t>
            </a:r>
            <a:r>
              <a:rPr lang="zh-CN" altLang="en-US" sz="2800" dirty="0">
                <a:ea typeface="宋体" charset="-122"/>
              </a:rPr>
              <a:t>要访问被链接的文件</a:t>
            </a:r>
            <a:r>
              <a:rPr lang="en-US" altLang="zh-CN" sz="2800" dirty="0">
                <a:ea typeface="宋体" charset="-122"/>
              </a:rPr>
              <a:t>F </a:t>
            </a:r>
            <a:r>
              <a:rPr lang="zh-CN" altLang="en-US" sz="2800" dirty="0">
                <a:ea typeface="宋体" charset="-122"/>
              </a:rPr>
              <a:t>且正要读该</a:t>
            </a:r>
            <a:r>
              <a:rPr lang="en-US" altLang="zh-CN" sz="2800" dirty="0">
                <a:ea typeface="宋体" charset="-122"/>
              </a:rPr>
              <a:t>link</a:t>
            </a:r>
            <a:r>
              <a:rPr lang="zh-CN" altLang="en-US" sz="2800" dirty="0">
                <a:ea typeface="宋体" charset="-122"/>
              </a:rPr>
              <a:t>类型的新文件时，被操作系统截获，它将依据新文件中的路径名去读该文件，于是就实现了用户</a:t>
            </a:r>
            <a:r>
              <a:rPr lang="en-US" altLang="zh-CN" sz="2800" dirty="0">
                <a:ea typeface="宋体" charset="-122"/>
              </a:rPr>
              <a:t>A </a:t>
            </a:r>
            <a:r>
              <a:rPr lang="zh-CN" altLang="en-US" sz="2800" dirty="0">
                <a:ea typeface="宋体" charset="-122"/>
              </a:rPr>
              <a:t>对用户</a:t>
            </a:r>
            <a:r>
              <a:rPr lang="en-US" altLang="zh-CN" sz="2800" dirty="0">
                <a:ea typeface="宋体" charset="-122"/>
              </a:rPr>
              <a:t>B</a:t>
            </a:r>
            <a:r>
              <a:rPr lang="zh-CN" altLang="en-US" sz="2800" dirty="0">
                <a:ea typeface="宋体" charset="-122"/>
              </a:rPr>
              <a:t>的文件</a:t>
            </a:r>
            <a:r>
              <a:rPr lang="en-US" altLang="zh-CN" sz="2800" dirty="0">
                <a:ea typeface="宋体" charset="-122"/>
              </a:rPr>
              <a:t>F </a:t>
            </a:r>
            <a:r>
              <a:rPr lang="zh-CN" altLang="en-US" sz="2800" dirty="0">
                <a:ea typeface="宋体" charset="-122"/>
              </a:rPr>
              <a:t>的共享。</a:t>
            </a:r>
          </a:p>
        </p:txBody>
      </p:sp>
    </p:spTree>
    <p:extLst>
      <p:ext uri="{BB962C8B-B14F-4D97-AF65-F5344CB8AC3E}">
        <p14:creationId xmlns:p14="http://schemas.microsoft.com/office/powerpoint/2010/main" val="1092789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16"/>
          <p:cNvSpPr txBox="1">
            <a:spLocks noChangeArrowheads="1"/>
          </p:cNvSpPr>
          <p:nvPr/>
        </p:nvSpPr>
        <p:spPr bwMode="auto">
          <a:xfrm>
            <a:off x="4284662" y="6504722"/>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宋体" charset="-122"/>
              </a:defRPr>
            </a:lvl1pPr>
            <a:lvl2pPr marL="742950" indent="-285750" eaLnBrk="0" hangingPunct="0">
              <a:defRPr kumimoji="1" sz="4000">
                <a:solidFill>
                  <a:schemeClr val="tx1"/>
                </a:solidFill>
                <a:latin typeface="Times New Roman" pitchFamily="18" charset="0"/>
                <a:ea typeface="宋体" charset="-122"/>
              </a:defRPr>
            </a:lvl2pPr>
            <a:lvl3pPr marL="1143000" indent="-228600" eaLnBrk="0" hangingPunct="0">
              <a:defRPr kumimoji="1" sz="4000">
                <a:solidFill>
                  <a:schemeClr val="tx1"/>
                </a:solidFill>
                <a:latin typeface="Times New Roman" pitchFamily="18" charset="0"/>
                <a:ea typeface="宋体" charset="-122"/>
              </a:defRPr>
            </a:lvl3pPr>
            <a:lvl4pPr marL="1600200" indent="-228600" eaLnBrk="0" hangingPunct="0">
              <a:defRPr kumimoji="1" sz="4000">
                <a:solidFill>
                  <a:schemeClr val="tx1"/>
                </a:solidFill>
                <a:latin typeface="Times New Roman" pitchFamily="18" charset="0"/>
                <a:ea typeface="宋体" charset="-122"/>
              </a:defRPr>
            </a:lvl4pPr>
            <a:lvl5pPr marL="2057400" indent="-228600" eaLnBrk="0" hangingPunct="0">
              <a:defRPr kumimoji="1" sz="4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sysClr val="windowText" lastClr="000000"/>
                </a:solidFill>
                <a:effectLst/>
                <a:uLnTx/>
                <a:uFillTx/>
                <a:latin typeface="Times New Roman" pitchFamily="18" charset="0"/>
                <a:ea typeface="宋体" charset="-122"/>
              </a:rPr>
              <a:t>索引节点表</a:t>
            </a:r>
          </a:p>
        </p:txBody>
      </p:sp>
      <p:sp>
        <p:nvSpPr>
          <p:cNvPr id="23" name="Text Box 17"/>
          <p:cNvSpPr txBox="1">
            <a:spLocks noChangeArrowheads="1"/>
          </p:cNvSpPr>
          <p:nvPr/>
        </p:nvSpPr>
        <p:spPr bwMode="auto">
          <a:xfrm>
            <a:off x="7164387" y="6504722"/>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000">
                <a:solidFill>
                  <a:schemeClr val="tx1"/>
                </a:solidFill>
                <a:latin typeface="Times New Roman" pitchFamily="18" charset="0"/>
                <a:ea typeface="宋体" charset="-122"/>
              </a:defRPr>
            </a:lvl1pPr>
            <a:lvl2pPr marL="742950" indent="-285750" eaLnBrk="0" hangingPunct="0">
              <a:defRPr kumimoji="1" sz="4000">
                <a:solidFill>
                  <a:schemeClr val="tx1"/>
                </a:solidFill>
                <a:latin typeface="Times New Roman" pitchFamily="18" charset="0"/>
                <a:ea typeface="宋体" charset="-122"/>
              </a:defRPr>
            </a:lvl2pPr>
            <a:lvl3pPr marL="1143000" indent="-228600" eaLnBrk="0" hangingPunct="0">
              <a:defRPr kumimoji="1" sz="4000">
                <a:solidFill>
                  <a:schemeClr val="tx1"/>
                </a:solidFill>
                <a:latin typeface="Times New Roman" pitchFamily="18" charset="0"/>
                <a:ea typeface="宋体" charset="-122"/>
              </a:defRPr>
            </a:lvl3pPr>
            <a:lvl4pPr marL="1600200" indent="-228600" eaLnBrk="0" hangingPunct="0">
              <a:defRPr kumimoji="1" sz="4000">
                <a:solidFill>
                  <a:schemeClr val="tx1"/>
                </a:solidFill>
                <a:latin typeface="Times New Roman" pitchFamily="18" charset="0"/>
                <a:ea typeface="宋体" charset="-122"/>
              </a:defRPr>
            </a:lvl4pPr>
            <a:lvl5pPr marL="2057400" indent="-228600" eaLnBrk="0" hangingPunct="0">
              <a:defRPr kumimoji="1" sz="4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sysClr val="windowText" lastClr="000000"/>
                </a:solidFill>
                <a:effectLst/>
                <a:uLnTx/>
                <a:uFillTx/>
                <a:latin typeface="Times New Roman" pitchFamily="18" charset="0"/>
                <a:ea typeface="宋体" charset="-122"/>
              </a:rPr>
              <a:t>数据块</a:t>
            </a:r>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67" y="401712"/>
            <a:ext cx="8686800" cy="576103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95096906"/>
      </p:ext>
    </p:extLst>
  </p:cSld>
  <p:clrMapOvr>
    <a:masterClrMapping/>
  </p:clrMapOvr>
  <p:transition spd="slow">
    <p:push dir="u"/>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5.5.2 </a:t>
            </a:r>
            <a:r>
              <a:rPr lang="zh-CN" altLang="en-US" sz="3200" b="1" dirty="0">
                <a:solidFill>
                  <a:prstClr val="black"/>
                </a:solidFill>
                <a:latin typeface="Maiandra GD" pitchFamily="34" charset="0"/>
                <a:ea typeface="隶书" pitchFamily="49" charset="-122"/>
              </a:rPr>
              <a:t>动态共享</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1" name="Rectangle 3"/>
          <p:cNvSpPr txBox="1">
            <a:spLocks/>
          </p:cNvSpPr>
          <p:nvPr/>
        </p:nvSpPr>
        <p:spPr bwMode="auto">
          <a:xfrm>
            <a:off x="245659" y="16001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动态共享：就系统中不同的用户进程或同一用户的不同进程并发地访问同一文件。</a:t>
            </a:r>
            <a:r>
              <a:rPr lang="zh-CN" altLang="en-US" sz="2800" b="1" dirty="0">
                <a:solidFill>
                  <a:srgbClr val="C00000"/>
                </a:solidFill>
                <a:ea typeface="宋体" charset="-122"/>
              </a:rPr>
              <a:t>这种共享关系只有当用户进程存在时才可能出现，一旦用户的进程消亡，其共享关系也就自动消失。</a:t>
            </a:r>
          </a:p>
          <a:p>
            <a:pPr eaLnBrk="1" hangingPunct="1"/>
            <a:r>
              <a:rPr lang="zh-CN" altLang="en-US" sz="2800" b="1" dirty="0">
                <a:ea typeface="宋体" charset="-122"/>
              </a:rPr>
              <a:t>用户打开文件表、系统打开文件表和内存活动索引节点表是实现动态文件共享的重要数据结构</a:t>
            </a:r>
          </a:p>
          <a:p>
            <a:pPr eaLnBrk="1" hangingPunct="1"/>
            <a:r>
              <a:rPr lang="zh-CN" altLang="en-US" sz="2800" b="1" dirty="0">
                <a:ea typeface="宋体" charset="-122"/>
              </a:rPr>
              <a:t>根据是否共享读写位移指针，动态共享分为两种方式：</a:t>
            </a:r>
            <a:r>
              <a:rPr lang="zh-CN" altLang="en-US" sz="2800" b="1" dirty="0">
                <a:solidFill>
                  <a:srgbClr val="0064D2"/>
                </a:solidFill>
                <a:ea typeface="宋体" charset="-122"/>
              </a:rPr>
              <a:t>共享位移指针的动态共享方式</a:t>
            </a:r>
            <a:endParaRPr lang="en-US" altLang="zh-CN" sz="2800" b="1" dirty="0">
              <a:solidFill>
                <a:srgbClr val="0064D2"/>
              </a:solidFill>
              <a:ea typeface="宋体" charset="-122"/>
            </a:endParaRPr>
          </a:p>
          <a:p>
            <a:pPr marL="0" indent="0" eaLnBrk="1" hangingPunct="1">
              <a:buNone/>
            </a:pPr>
            <a:r>
              <a:rPr lang="en-US" altLang="zh-CN" sz="2800" b="1" dirty="0">
                <a:solidFill>
                  <a:srgbClr val="0064D2"/>
                </a:solidFill>
                <a:ea typeface="宋体" charset="-122"/>
              </a:rPr>
              <a:t>        </a:t>
            </a:r>
            <a:r>
              <a:rPr lang="zh-CN" altLang="en-US" sz="2800" b="1" dirty="0">
                <a:solidFill>
                  <a:srgbClr val="0064D2"/>
                </a:solidFill>
                <a:ea typeface="宋体" charset="-122"/>
              </a:rPr>
              <a:t>不共享位移指针的动态共享方式</a:t>
            </a:r>
            <a:r>
              <a:rPr lang="zh-CN" altLang="en-US" b="1" dirty="0">
                <a:solidFill>
                  <a:srgbClr val="0064D2"/>
                </a:solidFill>
                <a:ea typeface="宋体" charset="-122"/>
              </a:rPr>
              <a:t> </a:t>
            </a:r>
            <a:r>
              <a:rPr lang="zh-CN" altLang="en-US" sz="2800" b="1" dirty="0">
                <a:solidFill>
                  <a:srgbClr val="0064D2"/>
                </a:solidFill>
                <a:ea typeface="宋体" charset="-122"/>
              </a:rPr>
              <a:t>  </a:t>
            </a:r>
          </a:p>
        </p:txBody>
      </p:sp>
    </p:spTree>
    <p:extLst>
      <p:ext uri="{BB962C8B-B14F-4D97-AF65-F5344CB8AC3E}">
        <p14:creationId xmlns:p14="http://schemas.microsoft.com/office/powerpoint/2010/main" val="3320204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81075"/>
            <a:ext cx="7416800" cy="54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p:cNvSpPr>
            <a:spLocks noChangeArrowheads="1"/>
          </p:cNvSpPr>
          <p:nvPr/>
        </p:nvSpPr>
        <p:spPr bwMode="auto">
          <a:xfrm>
            <a:off x="395288" y="333375"/>
            <a:ext cx="437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0000FF"/>
                </a:solidFill>
                <a:effectLst/>
                <a:uLnTx/>
                <a:uFillTx/>
              </a:rPr>
              <a:t>两种动态文件共享方式</a:t>
            </a:r>
            <a:r>
              <a:rPr kumimoji="0" lang="zh-CN" altLang="en-US" sz="1800" b="0" i="0" u="none" strike="noStrike" kern="0" cap="none" spc="0" normalizeH="0" baseline="0" noProof="0" dirty="0">
                <a:ln>
                  <a:noFill/>
                </a:ln>
                <a:solidFill>
                  <a:sysClr val="windowText" lastClr="000000"/>
                </a:solidFill>
                <a:effectLst/>
                <a:uLnTx/>
                <a:uFillTx/>
              </a:rPr>
              <a:t> </a:t>
            </a:r>
          </a:p>
        </p:txBody>
      </p:sp>
    </p:spTree>
    <p:extLst>
      <p:ext uri="{BB962C8B-B14F-4D97-AF65-F5344CB8AC3E}">
        <p14:creationId xmlns:p14="http://schemas.microsoft.com/office/powerpoint/2010/main" val="9382990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734" y="700116"/>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07879" y="586223"/>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latin typeface="微软雅黑 Light" panose="020B0502040204020203" pitchFamily="34" charset="-122"/>
                  <a:ea typeface="微软雅黑 Light" panose="020B0502040204020203" pitchFamily="34" charset="-122"/>
                </a:rPr>
                <a:t>CONTENTS</a:t>
              </a:r>
              <a:endParaRPr lang="zh-CN" altLang="en-US" sz="2400" dirty="0">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151888" y="1786730"/>
            <a:ext cx="6901866" cy="4228850"/>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5.1  </a:t>
            </a:r>
            <a:r>
              <a:rPr kumimoji="1" lang="zh-CN" altLang="en-US" sz="3200" b="1" dirty="0">
                <a:solidFill>
                  <a:schemeClr val="accent5"/>
                </a:solidFill>
                <a:latin typeface="黑体" pitchFamily="49" charset="-122"/>
                <a:ea typeface="黑体" pitchFamily="49" charset="-122"/>
              </a:rPr>
              <a:t>概述</a:t>
            </a:r>
            <a:endParaRPr kumimoji="1" lang="en-US" altLang="zh-CN" sz="3200" b="1" dirty="0">
              <a:solidFill>
                <a:schemeClr val="accent5"/>
              </a:solidFill>
              <a:latin typeface="黑体" pitchFamily="49" charset="-122"/>
              <a:ea typeface="黑体" pitchFamily="49" charset="-122"/>
            </a:endParaRP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5.2  </a:t>
            </a:r>
            <a:r>
              <a:rPr kumimoji="1" lang="zh-CN" altLang="en-US" sz="3200" b="1" u="sng" dirty="0">
                <a:solidFill>
                  <a:srgbClr val="C00000"/>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5.3  </a:t>
            </a:r>
            <a:r>
              <a:rPr kumimoji="1" lang="zh-CN" altLang="en-US" sz="3200" b="1" dirty="0">
                <a:solidFill>
                  <a:schemeClr val="accent5"/>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5.4  </a:t>
            </a:r>
            <a:r>
              <a:rPr kumimoji="1" lang="zh-CN" altLang="en-US" sz="3200" b="1" dirty="0">
                <a:solidFill>
                  <a:schemeClr val="accent5"/>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5.5  </a:t>
            </a:r>
            <a:r>
              <a:rPr kumimoji="1" lang="zh-CN" altLang="en-US" sz="3200" b="1" dirty="0">
                <a:solidFill>
                  <a:schemeClr val="accent5"/>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5.6  </a:t>
            </a:r>
            <a:r>
              <a:rPr kumimoji="1" lang="zh-CN" altLang="en-US" sz="3200" b="1" dirty="0">
                <a:solidFill>
                  <a:schemeClr val="accent5"/>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5.7  Windows</a:t>
            </a:r>
            <a:r>
              <a:rPr kumimoji="1" lang="zh-CN" altLang="en-US" sz="3200" b="1" dirty="0">
                <a:solidFill>
                  <a:schemeClr val="accent5"/>
                </a:solidFill>
                <a:latin typeface="黑体" pitchFamily="49" charset="-122"/>
                <a:ea typeface="黑体" pitchFamily="49" charset="-122"/>
              </a:rPr>
              <a:t>文件系统</a:t>
            </a:r>
          </a:p>
        </p:txBody>
      </p:sp>
    </p:spTree>
    <p:extLst>
      <p:ext uri="{BB962C8B-B14F-4D97-AF65-F5344CB8AC3E}">
        <p14:creationId xmlns:p14="http://schemas.microsoft.com/office/powerpoint/2010/main" val="2564288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734" y="700116"/>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07879" y="586223"/>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151888" y="1786730"/>
            <a:ext cx="6901866" cy="4228850"/>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5.3  </a:t>
            </a:r>
            <a:r>
              <a:rPr kumimoji="1" lang="zh-CN" altLang="en-US" sz="3200" b="1" dirty="0">
                <a:solidFill>
                  <a:srgbClr val="4472C4"/>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5.6  </a:t>
            </a:r>
            <a:r>
              <a:rPr kumimoji="1" lang="zh-CN" altLang="en-US" sz="3200" b="1" u="sng" dirty="0">
                <a:solidFill>
                  <a:srgbClr val="C00000"/>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a:t>
            </a:r>
            <a:r>
              <a:rPr kumimoji="1" lang="zh-CN" altLang="en-US" sz="3200" b="1" dirty="0">
                <a:solidFill>
                  <a:srgbClr val="4472C4"/>
                </a:solidFill>
                <a:latin typeface="黑体" pitchFamily="49" charset="-122"/>
                <a:ea typeface="黑体" pitchFamily="49" charset="-122"/>
              </a:rPr>
              <a:t>文件系统</a:t>
            </a:r>
          </a:p>
        </p:txBody>
      </p:sp>
    </p:spTree>
    <p:extLst>
      <p:ext uri="{BB962C8B-B14F-4D97-AF65-F5344CB8AC3E}">
        <p14:creationId xmlns:p14="http://schemas.microsoft.com/office/powerpoint/2010/main" val="1105715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 </a:t>
            </a:r>
            <a:r>
              <a:rPr lang="zh-CN" altLang="en-US" sz="3200" b="1" dirty="0">
                <a:solidFill>
                  <a:prstClr val="black"/>
                </a:solidFill>
                <a:latin typeface="Maiandra GD" pitchFamily="34" charset="0"/>
                <a:ea typeface="隶书" pitchFamily="49" charset="-122"/>
              </a:rPr>
              <a:t>文件系统体系结构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zh-CN" altLang="en-US" sz="2800" b="1" dirty="0">
                <a:ea typeface="宋体" charset="-122"/>
              </a:rPr>
              <a:t>文件系统的体系结构通常采用分层结构，有以下三部分组成</a:t>
            </a:r>
            <a:r>
              <a:rPr lang="en-US" altLang="zh-CN" sz="2800" b="1" dirty="0">
                <a:ea typeface="宋体" charset="-122"/>
              </a:rPr>
              <a:t>:</a:t>
            </a:r>
            <a:endParaRPr lang="zh-CN" altLang="en-US" sz="2800" b="1" dirty="0">
              <a:ea typeface="宋体" charset="-122"/>
            </a:endParaRPr>
          </a:p>
          <a:p>
            <a:pPr marL="0" indent="0" eaLnBrk="1" hangingPunct="1">
              <a:lnSpc>
                <a:spcPct val="80000"/>
              </a:lnSpc>
              <a:buNone/>
            </a:pPr>
            <a:r>
              <a:rPr lang="zh-CN" altLang="en-US" sz="2800" b="1" dirty="0">
                <a:ea typeface="宋体" charset="-122"/>
              </a:rPr>
              <a:t>（</a:t>
            </a:r>
            <a:r>
              <a:rPr lang="en-US" altLang="zh-CN" sz="2800" b="1" dirty="0">
                <a:ea typeface="宋体" charset="-122"/>
              </a:rPr>
              <a:t>1</a:t>
            </a:r>
            <a:r>
              <a:rPr lang="zh-CN" altLang="en-US" sz="2800" b="1" dirty="0">
                <a:ea typeface="宋体" charset="-122"/>
              </a:rPr>
              <a:t>）</a:t>
            </a:r>
            <a:r>
              <a:rPr lang="zh-CN" altLang="en-US" sz="2800" b="1" dirty="0">
                <a:solidFill>
                  <a:srgbClr val="C00000"/>
                </a:solidFill>
                <a:ea typeface="宋体" charset="-122"/>
              </a:rPr>
              <a:t>文件管理层：</a:t>
            </a:r>
            <a:r>
              <a:rPr lang="zh-CN" altLang="en-US" sz="2800" b="1" dirty="0">
                <a:ea typeface="宋体" charset="-122"/>
              </a:rPr>
              <a:t>实现文件的逻辑结构，为用户提供各种文件系统调用，及文件访问权限的设置等工作；</a:t>
            </a:r>
          </a:p>
          <a:p>
            <a:pPr marL="0" indent="0" eaLnBrk="1" hangingPunct="1">
              <a:lnSpc>
                <a:spcPct val="80000"/>
              </a:lnSpc>
              <a:buNone/>
            </a:pPr>
            <a:r>
              <a:rPr lang="zh-CN" altLang="en-US" sz="2800" b="1" dirty="0">
                <a:ea typeface="宋体" charset="-122"/>
              </a:rPr>
              <a:t>（</a:t>
            </a:r>
            <a:r>
              <a:rPr lang="en-US" altLang="zh-CN" sz="2800" b="1" dirty="0">
                <a:ea typeface="宋体" charset="-122"/>
              </a:rPr>
              <a:t>2</a:t>
            </a:r>
            <a:r>
              <a:rPr lang="zh-CN" altLang="en-US" sz="2800" b="1" dirty="0">
                <a:ea typeface="宋体" charset="-122"/>
              </a:rPr>
              <a:t>）</a:t>
            </a:r>
            <a:r>
              <a:rPr lang="zh-CN" altLang="en-US" sz="2800" b="1" dirty="0">
                <a:solidFill>
                  <a:srgbClr val="C00000"/>
                </a:solidFill>
                <a:ea typeface="宋体" charset="-122"/>
              </a:rPr>
              <a:t>目录管理：</a:t>
            </a:r>
            <a:r>
              <a:rPr lang="zh-CN" altLang="en-US" sz="2800" b="1" dirty="0">
                <a:ea typeface="宋体" charset="-122"/>
              </a:rPr>
              <a:t>负责查找文件描述符，进而找到需要访问的文件，并进行访问权限检查等工作；</a:t>
            </a:r>
          </a:p>
          <a:p>
            <a:pPr marL="0" indent="0" eaLnBrk="1" hangingPunct="1">
              <a:lnSpc>
                <a:spcPct val="80000"/>
              </a:lnSpc>
              <a:buNone/>
            </a:pPr>
            <a:r>
              <a:rPr lang="zh-CN" altLang="en-US" sz="2800" b="1" dirty="0">
                <a:ea typeface="宋体" charset="-122"/>
              </a:rPr>
              <a:t>（</a:t>
            </a:r>
            <a:r>
              <a:rPr lang="en-US" altLang="zh-CN" sz="2800" b="1" dirty="0">
                <a:ea typeface="宋体" charset="-122"/>
              </a:rPr>
              <a:t>3</a:t>
            </a:r>
            <a:r>
              <a:rPr lang="zh-CN" altLang="en-US" sz="2800" b="1" dirty="0">
                <a:ea typeface="宋体" charset="-122"/>
              </a:rPr>
              <a:t>）</a:t>
            </a:r>
            <a:r>
              <a:rPr lang="zh-CN" altLang="en-US" sz="2800" b="1" dirty="0">
                <a:solidFill>
                  <a:srgbClr val="C00000"/>
                </a:solidFill>
                <a:ea typeface="宋体" charset="-122"/>
              </a:rPr>
              <a:t>磁盘主存映射管理：</a:t>
            </a:r>
            <a:r>
              <a:rPr lang="zh-CN" altLang="en-US" sz="2800" b="1" dirty="0">
                <a:ea typeface="宋体" charset="-122"/>
              </a:rPr>
              <a:t>将文件的逻辑地址转换成磁盘的物理地址，即由逻辑块号找到柱面号、磁道号和扇区号，具体的数据传输操作由设备管理实现。</a:t>
            </a:r>
          </a:p>
        </p:txBody>
      </p:sp>
    </p:spTree>
    <p:extLst>
      <p:ext uri="{BB962C8B-B14F-4D97-AF65-F5344CB8AC3E}">
        <p14:creationId xmlns:p14="http://schemas.microsoft.com/office/powerpoint/2010/main" val="932091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5.6.1 </a:t>
            </a:r>
            <a:r>
              <a:rPr lang="zh-CN" altLang="en-US" sz="3200" b="1" dirty="0">
                <a:solidFill>
                  <a:prstClr val="black"/>
                </a:solidFill>
                <a:latin typeface="Maiandra GD" pitchFamily="34" charset="0"/>
                <a:ea typeface="隶书" pitchFamily="49" charset="-122"/>
              </a:rPr>
              <a:t>文件系统的层次结构模型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196975"/>
            <a:ext cx="4227512"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263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5.6.1 </a:t>
            </a:r>
            <a:r>
              <a:rPr lang="zh-CN" altLang="en-US" sz="3200" b="1" dirty="0">
                <a:solidFill>
                  <a:prstClr val="black"/>
                </a:solidFill>
                <a:latin typeface="Maiandra GD" pitchFamily="34" charset="0"/>
                <a:ea typeface="隶书" pitchFamily="49" charset="-122"/>
              </a:rPr>
              <a:t>文件系统的层次结构模型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8" name="Rectangle 3"/>
          <p:cNvSpPr txBox="1">
            <a:spLocks/>
          </p:cNvSpPr>
          <p:nvPr/>
        </p:nvSpPr>
        <p:spPr bwMode="auto">
          <a:xfrm>
            <a:off x="607326"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800" b="1" dirty="0">
                <a:solidFill>
                  <a:srgbClr val="C00000"/>
                </a:solidFill>
                <a:ea typeface="宋体" charset="-122"/>
              </a:rPr>
              <a:t>（</a:t>
            </a:r>
            <a:r>
              <a:rPr lang="en-US" altLang="zh-CN" sz="2800" b="1" dirty="0">
                <a:solidFill>
                  <a:srgbClr val="C00000"/>
                </a:solidFill>
                <a:ea typeface="宋体" charset="-122"/>
              </a:rPr>
              <a:t>1</a:t>
            </a:r>
            <a:r>
              <a:rPr lang="zh-CN" altLang="en-US" sz="2800" b="1" dirty="0">
                <a:solidFill>
                  <a:srgbClr val="C00000"/>
                </a:solidFill>
                <a:ea typeface="宋体" charset="-122"/>
              </a:rPr>
              <a:t>）文件系统接口层：</a:t>
            </a:r>
            <a:r>
              <a:rPr lang="zh-CN" altLang="en-US" sz="2800" b="1" dirty="0">
                <a:ea typeface="宋体" charset="-122"/>
              </a:rPr>
              <a:t>主要用于接收用户对文件的操作命令或系统调用，根据用户对文件的存取要求将其转换为统一格式的文件系统内部调用。</a:t>
            </a:r>
          </a:p>
          <a:p>
            <a:pPr eaLnBrk="1" hangingPunct="1">
              <a:lnSpc>
                <a:spcPct val="90000"/>
              </a:lnSpc>
            </a:pPr>
            <a:r>
              <a:rPr lang="zh-CN" altLang="en-US" sz="2800" b="1" dirty="0">
                <a:solidFill>
                  <a:srgbClr val="C00000"/>
                </a:solidFill>
                <a:ea typeface="宋体" charset="-122"/>
              </a:rPr>
              <a:t>（</a:t>
            </a:r>
            <a:r>
              <a:rPr lang="en-US" altLang="zh-CN" sz="2800" b="1" dirty="0">
                <a:solidFill>
                  <a:srgbClr val="C00000"/>
                </a:solidFill>
                <a:ea typeface="宋体" charset="-122"/>
              </a:rPr>
              <a:t>2</a:t>
            </a:r>
            <a:r>
              <a:rPr lang="zh-CN" altLang="en-US" sz="2800" b="1" dirty="0">
                <a:solidFill>
                  <a:srgbClr val="C00000"/>
                </a:solidFill>
                <a:ea typeface="宋体" charset="-122"/>
              </a:rPr>
              <a:t>）文件目录管理层</a:t>
            </a:r>
            <a:r>
              <a:rPr lang="zh-CN" altLang="en-US" sz="2800" b="1" dirty="0">
                <a:ea typeface="宋体" charset="-122"/>
              </a:rPr>
              <a:t>：根据文件名或文件路径名建立或搜索文件目录，获得文件内部标志和目录中的文件属性。从目录中的文件属性确定访问文件的用户身份，验证存取权限，判定本次文件操作的合法性，实现文件的存取、共享、保护。如果不允许当前用户访问，则发出操作失败信息。</a:t>
            </a:r>
          </a:p>
        </p:txBody>
      </p:sp>
    </p:spTree>
    <p:extLst>
      <p:ext uri="{BB962C8B-B14F-4D97-AF65-F5344CB8AC3E}">
        <p14:creationId xmlns:p14="http://schemas.microsoft.com/office/powerpoint/2010/main" val="2179900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5.6.1 </a:t>
            </a:r>
            <a:r>
              <a:rPr lang="zh-CN" altLang="en-US" sz="3200" b="1" dirty="0">
                <a:solidFill>
                  <a:prstClr val="black"/>
                </a:solidFill>
                <a:latin typeface="Maiandra GD" pitchFamily="34" charset="0"/>
                <a:ea typeface="隶书" pitchFamily="49" charset="-122"/>
              </a:rPr>
              <a:t>文件系统的层次结构模型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800" b="1" dirty="0">
                <a:solidFill>
                  <a:srgbClr val="C00000"/>
                </a:solidFill>
                <a:ea typeface="宋体" charset="-122"/>
              </a:rPr>
              <a:t>（</a:t>
            </a:r>
            <a:r>
              <a:rPr lang="en-US" altLang="zh-CN" sz="2800" b="1" dirty="0">
                <a:solidFill>
                  <a:srgbClr val="C00000"/>
                </a:solidFill>
                <a:ea typeface="宋体" charset="-122"/>
              </a:rPr>
              <a:t>3</a:t>
            </a:r>
            <a:r>
              <a:rPr lang="zh-CN" altLang="en-US" sz="2800" b="1" dirty="0">
                <a:solidFill>
                  <a:srgbClr val="C00000"/>
                </a:solidFill>
                <a:ea typeface="宋体" charset="-122"/>
              </a:rPr>
              <a:t>）基本文件系统层：</a:t>
            </a:r>
            <a:r>
              <a:rPr lang="zh-CN" altLang="en-US" sz="2800" b="1" dirty="0">
                <a:ea typeface="宋体" charset="-122"/>
              </a:rPr>
              <a:t>根据文件内部标志将文件说明信息调入内存，即打开文件，为访问文件做准备。该层根据文件的逻辑结构和存取方法等信息，把指定的逻辑记录地址变换成相应的物理块地址。对于流式文件，只要把用户指定的逻辑地址按块长计算出相对块号；对纪录式文件，先把记录号转换成逻辑地址，再把逻辑地址转换成相对块号。</a:t>
            </a:r>
          </a:p>
          <a:p>
            <a:pPr eaLnBrk="1" hangingPunct="1">
              <a:lnSpc>
                <a:spcPct val="90000"/>
              </a:lnSpc>
            </a:pPr>
            <a:r>
              <a:rPr lang="zh-CN" altLang="en-US" sz="2800" b="1" dirty="0">
                <a:solidFill>
                  <a:srgbClr val="C00000"/>
                </a:solidFill>
                <a:ea typeface="宋体" charset="-122"/>
              </a:rPr>
              <a:t>（</a:t>
            </a:r>
            <a:r>
              <a:rPr lang="en-US" altLang="zh-CN" sz="2800" b="1" dirty="0">
                <a:solidFill>
                  <a:srgbClr val="C00000"/>
                </a:solidFill>
                <a:ea typeface="宋体" charset="-122"/>
              </a:rPr>
              <a:t>4</a:t>
            </a:r>
            <a:r>
              <a:rPr lang="zh-CN" altLang="en-US" sz="2800" b="1" dirty="0">
                <a:solidFill>
                  <a:srgbClr val="C00000"/>
                </a:solidFill>
                <a:ea typeface="宋体" charset="-122"/>
              </a:rPr>
              <a:t>）物理文件系统层</a:t>
            </a:r>
            <a:r>
              <a:rPr lang="zh-CN" altLang="en-US" sz="2800" b="1" dirty="0">
                <a:ea typeface="宋体" charset="-122"/>
              </a:rPr>
              <a:t>：根据文件在内存中的物理结构信息，将相对块号和块内地址变换成文件存储器的物理块号和块内地址。</a:t>
            </a:r>
          </a:p>
        </p:txBody>
      </p:sp>
    </p:spTree>
    <p:extLst>
      <p:ext uri="{BB962C8B-B14F-4D97-AF65-F5344CB8AC3E}">
        <p14:creationId xmlns:p14="http://schemas.microsoft.com/office/powerpoint/2010/main" val="3921841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5.6.1 </a:t>
            </a:r>
            <a:r>
              <a:rPr lang="zh-CN" altLang="en-US" sz="3200" b="1" dirty="0">
                <a:solidFill>
                  <a:prstClr val="black"/>
                </a:solidFill>
                <a:latin typeface="Maiandra GD" pitchFamily="34" charset="0"/>
                <a:ea typeface="隶书" pitchFamily="49" charset="-122"/>
              </a:rPr>
              <a:t>文件系统的层次结构模型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800" b="1" dirty="0">
                <a:solidFill>
                  <a:srgbClr val="C00000"/>
                </a:solidFill>
                <a:ea typeface="宋体" charset="-122"/>
              </a:rPr>
              <a:t>（</a:t>
            </a:r>
            <a:r>
              <a:rPr lang="en-US" altLang="zh-CN" sz="2800" b="1" dirty="0">
                <a:solidFill>
                  <a:srgbClr val="C00000"/>
                </a:solidFill>
                <a:ea typeface="宋体" charset="-122"/>
              </a:rPr>
              <a:t>5</a:t>
            </a:r>
            <a:r>
              <a:rPr lang="zh-CN" altLang="en-US" sz="2800" b="1" dirty="0">
                <a:solidFill>
                  <a:srgbClr val="C00000"/>
                </a:solidFill>
                <a:ea typeface="宋体" charset="-122"/>
              </a:rPr>
              <a:t>）设备分配控制层：</a:t>
            </a:r>
            <a:r>
              <a:rPr lang="zh-CN" altLang="en-US" sz="2800" b="1" dirty="0">
                <a:ea typeface="宋体" charset="-122"/>
              </a:rPr>
              <a:t>负责文件存储空间的分配，动态地为文件的写操作申请物理块，实现文件缓冲区的管理。该层根据申请的物理块号生成</a:t>
            </a:r>
            <a:r>
              <a:rPr lang="en-US" altLang="zh-CN" sz="2800" b="1" dirty="0">
                <a:ea typeface="宋体" charset="-122"/>
              </a:rPr>
              <a:t>I/O</a:t>
            </a:r>
            <a:r>
              <a:rPr lang="zh-CN" altLang="en-US" sz="2800" b="1" dirty="0">
                <a:ea typeface="宋体" charset="-122"/>
              </a:rPr>
              <a:t>控制系统的地址格式。</a:t>
            </a:r>
          </a:p>
          <a:p>
            <a:pPr eaLnBrk="1" hangingPunct="1">
              <a:lnSpc>
                <a:spcPct val="90000"/>
              </a:lnSpc>
            </a:pPr>
            <a:r>
              <a:rPr lang="zh-CN" altLang="en-US" sz="2800" b="1" dirty="0">
                <a:solidFill>
                  <a:srgbClr val="C00000"/>
                </a:solidFill>
                <a:ea typeface="宋体" charset="-122"/>
              </a:rPr>
              <a:t>（</a:t>
            </a:r>
            <a:r>
              <a:rPr lang="en-US" altLang="zh-CN" sz="2800" b="1" dirty="0">
                <a:solidFill>
                  <a:srgbClr val="C00000"/>
                </a:solidFill>
                <a:ea typeface="宋体" charset="-122"/>
              </a:rPr>
              <a:t>6</a:t>
            </a:r>
            <a:r>
              <a:rPr lang="zh-CN" altLang="en-US" sz="2800" b="1" dirty="0">
                <a:solidFill>
                  <a:srgbClr val="C00000"/>
                </a:solidFill>
                <a:ea typeface="宋体" charset="-122"/>
              </a:rPr>
              <a:t>）输入</a:t>
            </a:r>
            <a:r>
              <a:rPr lang="en-US" altLang="zh-CN" sz="2800" b="1" dirty="0">
                <a:solidFill>
                  <a:srgbClr val="C00000"/>
                </a:solidFill>
                <a:ea typeface="宋体" charset="-122"/>
              </a:rPr>
              <a:t>/</a:t>
            </a:r>
            <a:r>
              <a:rPr lang="zh-CN" altLang="en-US" sz="2800" b="1" dirty="0">
                <a:solidFill>
                  <a:srgbClr val="C00000"/>
                </a:solidFill>
                <a:ea typeface="宋体" charset="-122"/>
              </a:rPr>
              <a:t>输出接口层：</a:t>
            </a:r>
            <a:r>
              <a:rPr lang="zh-CN" altLang="en-US" sz="2800" b="1" dirty="0">
                <a:ea typeface="宋体" charset="-122"/>
              </a:rPr>
              <a:t>执行</a:t>
            </a:r>
            <a:r>
              <a:rPr lang="en-US" altLang="zh-CN" sz="2800" b="1" dirty="0">
                <a:ea typeface="宋体" charset="-122"/>
              </a:rPr>
              <a:t>I/O</a:t>
            </a:r>
            <a:r>
              <a:rPr lang="zh-CN" altLang="en-US" sz="2800" b="1" dirty="0">
                <a:ea typeface="宋体" charset="-122"/>
              </a:rPr>
              <a:t>操作，为文件分配磁盘等物理介质空间，实现文件信息的存取，与设备管理功能相联系。</a:t>
            </a:r>
          </a:p>
        </p:txBody>
      </p:sp>
    </p:spTree>
    <p:extLst>
      <p:ext uri="{BB962C8B-B14F-4D97-AF65-F5344CB8AC3E}">
        <p14:creationId xmlns:p14="http://schemas.microsoft.com/office/powerpoint/2010/main" val="1285524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5.6.2 </a:t>
            </a:r>
            <a:r>
              <a:rPr lang="zh-CN" altLang="en-US" sz="3200" b="1" dirty="0">
                <a:solidFill>
                  <a:prstClr val="black"/>
                </a:solidFill>
                <a:latin typeface="Maiandra GD" pitchFamily="34" charset="0"/>
                <a:ea typeface="隶书" pitchFamily="49" charset="-122"/>
              </a:rPr>
              <a:t>文件操作的执行过程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457200" y="1600200"/>
            <a:ext cx="82296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根据上面文件系统的层次结构，以写一个文件为例简要说明文件写操作发出时，各层是如何工作和相互衔接的。</a:t>
            </a:r>
          </a:p>
          <a:p>
            <a:pPr eaLnBrk="1" hangingPunct="1">
              <a:buFont typeface="Wingdings 2" pitchFamily="18" charset="2"/>
              <a:buNone/>
            </a:pPr>
            <a:r>
              <a:rPr lang="zh-CN" altLang="en-US" sz="2400" b="1" dirty="0">
                <a:ea typeface="宋体" charset="-122"/>
              </a:rPr>
              <a:t>   （</a:t>
            </a:r>
            <a:r>
              <a:rPr lang="en-US" altLang="zh-CN" sz="2400" b="1" dirty="0">
                <a:ea typeface="宋体" charset="-122"/>
              </a:rPr>
              <a:t>1</a:t>
            </a:r>
            <a:r>
              <a:rPr lang="zh-CN" altLang="en-US" sz="2400" b="1" dirty="0">
                <a:ea typeface="宋体" charset="-122"/>
              </a:rPr>
              <a:t>）当用户写一个文件时，应用程序首先调用文件系统提供的接口，将写文件的请求转换为统一格式的文件系统内部调用。</a:t>
            </a:r>
          </a:p>
          <a:p>
            <a:pPr eaLnBrk="1" hangingPunct="1">
              <a:buFont typeface="Wingdings 2" pitchFamily="18" charset="2"/>
              <a:buNone/>
            </a:pPr>
            <a:r>
              <a:rPr lang="zh-CN" altLang="en-US" sz="2400" b="1" dirty="0">
                <a:ea typeface="宋体" charset="-122"/>
              </a:rPr>
              <a:t>   （</a:t>
            </a:r>
            <a:r>
              <a:rPr lang="en-US" altLang="zh-CN" sz="2400" b="1" dirty="0">
                <a:ea typeface="宋体" charset="-122"/>
              </a:rPr>
              <a:t>2</a:t>
            </a:r>
            <a:r>
              <a:rPr lang="zh-CN" altLang="en-US" sz="2400" b="1" dirty="0">
                <a:ea typeface="宋体" charset="-122"/>
              </a:rPr>
              <a:t>）文件系统管理根据写文件的文件名和文件路径读内存中相应的目录，修改并更新文件目录。</a:t>
            </a:r>
          </a:p>
          <a:p>
            <a:pPr eaLnBrk="1" hangingPunct="1">
              <a:buFont typeface="Wingdings 2" pitchFamily="18" charset="2"/>
              <a:buNone/>
            </a:pPr>
            <a:r>
              <a:rPr lang="zh-CN" altLang="en-US" sz="2400" b="1" dirty="0">
                <a:ea typeface="宋体" charset="-122"/>
              </a:rPr>
              <a:t>   （</a:t>
            </a:r>
            <a:r>
              <a:rPr lang="en-US" altLang="zh-CN" sz="2400" b="1" dirty="0">
                <a:ea typeface="宋体" charset="-122"/>
              </a:rPr>
              <a:t>3</a:t>
            </a:r>
            <a:r>
              <a:rPr lang="zh-CN" altLang="en-US" sz="2400" b="1" dirty="0">
                <a:ea typeface="宋体" charset="-122"/>
              </a:rPr>
              <a:t>）基本文件系统根据文件内部标志将文件说明信息放入内存，写入内存中的打开文件表，打开文件，为访问文件做准备。</a:t>
            </a:r>
          </a:p>
        </p:txBody>
      </p:sp>
    </p:spTree>
    <p:extLst>
      <p:ext uri="{BB962C8B-B14F-4D97-AF65-F5344CB8AC3E}">
        <p14:creationId xmlns:p14="http://schemas.microsoft.com/office/powerpoint/2010/main" val="420525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5.6.2 </a:t>
            </a:r>
            <a:r>
              <a:rPr lang="zh-CN" altLang="en-US" sz="3200" b="1" dirty="0">
                <a:solidFill>
                  <a:prstClr val="black"/>
                </a:solidFill>
                <a:latin typeface="Maiandra GD" pitchFamily="34" charset="0"/>
                <a:ea typeface="隶书" pitchFamily="49" charset="-122"/>
              </a:rPr>
              <a:t>文件操作的执行过程</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buFont typeface="Wingdings 2" pitchFamily="18" charset="2"/>
              <a:buNone/>
            </a:pPr>
            <a:r>
              <a:rPr lang="zh-CN" altLang="en-US" sz="2400" dirty="0">
                <a:ea typeface="宋体" charset="-122"/>
              </a:rPr>
              <a:t>   （</a:t>
            </a:r>
            <a:r>
              <a:rPr lang="en-US" altLang="zh-CN" sz="2400" dirty="0">
                <a:ea typeface="宋体" charset="-122"/>
              </a:rPr>
              <a:t>4</a:t>
            </a:r>
            <a:r>
              <a:rPr lang="zh-CN" altLang="en-US" sz="2400" dirty="0">
                <a:ea typeface="宋体" charset="-122"/>
              </a:rPr>
              <a:t>）物理文件系统根据写文件的结构和存取方法等逻辑结构信息，把指定的逻辑记录地址变换成相应的物理块地址。对于流式文件，只要把用户指定的逻辑地址按块长计算出相对块号；对记录式文件，先把记录号变换成逻辑地址，再把逻辑地址按块长计算出相对块号。</a:t>
            </a:r>
          </a:p>
          <a:p>
            <a:pPr eaLnBrk="1" hangingPunct="1">
              <a:lnSpc>
                <a:spcPct val="90000"/>
              </a:lnSpc>
              <a:buFont typeface="Wingdings 2" pitchFamily="18" charset="2"/>
              <a:buNone/>
            </a:pPr>
            <a:r>
              <a:rPr lang="zh-CN" altLang="en-US" sz="2400" dirty="0">
                <a:ea typeface="宋体" charset="-122"/>
              </a:rPr>
              <a:t>   （</a:t>
            </a:r>
            <a:r>
              <a:rPr lang="en-US" altLang="zh-CN" sz="2400" dirty="0">
                <a:ea typeface="宋体" charset="-122"/>
              </a:rPr>
              <a:t>5</a:t>
            </a:r>
            <a:r>
              <a:rPr lang="zh-CN" altLang="en-US" sz="2400" dirty="0">
                <a:ea typeface="宋体" charset="-122"/>
              </a:rPr>
              <a:t>）物理文件系统将相对块号和块内地址变换为文件存储器的物理块号和块内地址。</a:t>
            </a:r>
          </a:p>
          <a:p>
            <a:pPr eaLnBrk="1" hangingPunct="1">
              <a:lnSpc>
                <a:spcPct val="90000"/>
              </a:lnSpc>
              <a:buFont typeface="Wingdings 2" pitchFamily="18" charset="2"/>
              <a:buNone/>
            </a:pPr>
            <a:r>
              <a:rPr lang="zh-CN" altLang="en-US" sz="2400" dirty="0">
                <a:ea typeface="宋体" charset="-122"/>
              </a:rPr>
              <a:t>   （</a:t>
            </a:r>
            <a:r>
              <a:rPr lang="en-US" altLang="zh-CN" sz="2400" dirty="0">
                <a:ea typeface="宋体" charset="-122"/>
              </a:rPr>
              <a:t>6</a:t>
            </a:r>
            <a:r>
              <a:rPr lang="zh-CN" altLang="en-US" sz="2400" dirty="0">
                <a:ea typeface="宋体" charset="-122"/>
              </a:rPr>
              <a:t>）设备分配控制为文件的写操作申请物理块，实现文件缓冲区的管理。系统根据申请的物理块号生成</a:t>
            </a:r>
            <a:r>
              <a:rPr lang="en-US" altLang="zh-CN" sz="2400" dirty="0">
                <a:ea typeface="宋体" charset="-122"/>
              </a:rPr>
              <a:t>I/O</a:t>
            </a:r>
            <a:r>
              <a:rPr lang="zh-CN" altLang="en-US" sz="2400" dirty="0">
                <a:ea typeface="宋体" charset="-122"/>
              </a:rPr>
              <a:t>控制系统的地址格式。</a:t>
            </a:r>
          </a:p>
          <a:p>
            <a:pPr eaLnBrk="1" hangingPunct="1">
              <a:lnSpc>
                <a:spcPct val="90000"/>
              </a:lnSpc>
              <a:buFont typeface="Wingdings 2" pitchFamily="18" charset="2"/>
              <a:buNone/>
            </a:pPr>
            <a:r>
              <a:rPr lang="zh-CN" altLang="en-US" sz="2400" dirty="0">
                <a:ea typeface="宋体" charset="-122"/>
              </a:rPr>
              <a:t>   （</a:t>
            </a:r>
            <a:r>
              <a:rPr lang="en-US" altLang="zh-CN" sz="2400" dirty="0">
                <a:ea typeface="宋体" charset="-122"/>
              </a:rPr>
              <a:t>7</a:t>
            </a:r>
            <a:r>
              <a:rPr lang="zh-CN" altLang="en-US" sz="2400" dirty="0">
                <a:ea typeface="宋体" charset="-122"/>
              </a:rPr>
              <a:t>）输入</a:t>
            </a:r>
            <a:r>
              <a:rPr lang="en-US" altLang="zh-CN" sz="2400" dirty="0">
                <a:ea typeface="宋体" charset="-122"/>
              </a:rPr>
              <a:t>/</a:t>
            </a:r>
            <a:r>
              <a:rPr lang="zh-CN" altLang="en-US" sz="2400" dirty="0">
                <a:ea typeface="宋体" charset="-122"/>
              </a:rPr>
              <a:t>输出接口执行</a:t>
            </a:r>
            <a:r>
              <a:rPr lang="en-US" altLang="zh-CN" sz="2400" dirty="0">
                <a:ea typeface="宋体" charset="-122"/>
              </a:rPr>
              <a:t>I/O</a:t>
            </a:r>
            <a:r>
              <a:rPr lang="zh-CN" altLang="en-US" sz="2400" dirty="0">
                <a:ea typeface="宋体" charset="-122"/>
              </a:rPr>
              <a:t>操作，为文件分配磁盘等物理介质空间，并将对磁盘的请求信息传递给磁盘管理。</a:t>
            </a:r>
          </a:p>
        </p:txBody>
      </p:sp>
    </p:spTree>
    <p:extLst>
      <p:ext uri="{BB962C8B-B14F-4D97-AF65-F5344CB8AC3E}">
        <p14:creationId xmlns:p14="http://schemas.microsoft.com/office/powerpoint/2010/main" val="2904739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5.6.3 </a:t>
            </a:r>
            <a:r>
              <a:rPr lang="zh-CN" altLang="en-US" sz="3200" b="1" dirty="0">
                <a:solidFill>
                  <a:prstClr val="black"/>
                </a:solidFill>
                <a:latin typeface="Maiandra GD" pitchFamily="34" charset="0"/>
                <a:ea typeface="隶书" pitchFamily="49" charset="-122"/>
              </a:rPr>
              <a:t>虚拟文件系统</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10" name="Rectangle 3"/>
          <p:cNvSpPr txBox="1">
            <a:spLocks/>
          </p:cNvSpPr>
          <p:nvPr/>
        </p:nvSpPr>
        <p:spPr bwMode="auto">
          <a:xfrm>
            <a:off x="812042" y="1493843"/>
            <a:ext cx="790205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90000"/>
              </a:lnSpc>
            </a:pPr>
            <a:r>
              <a:rPr lang="zh-CN" altLang="en-US" sz="2400" b="1" dirty="0">
                <a:ea typeface="宋体" charset="-122"/>
              </a:rPr>
              <a:t>为了同时支持多种文件系统，不同的操作系统采用不同的技术方案提供了虚拟文件系统。 </a:t>
            </a:r>
          </a:p>
          <a:p>
            <a:pPr eaLnBrk="1" hangingPunct="1">
              <a:lnSpc>
                <a:spcPct val="90000"/>
              </a:lnSpc>
            </a:pPr>
            <a:r>
              <a:rPr lang="zh-CN" altLang="en-US" sz="2400" b="1" dirty="0">
                <a:ea typeface="宋体" charset="-122"/>
              </a:rPr>
              <a:t>目标：</a:t>
            </a:r>
            <a:endParaRPr lang="en-US" altLang="zh-CN" sz="2400" b="1" dirty="0">
              <a:ea typeface="宋体" charset="-122"/>
            </a:endParaRPr>
          </a:p>
          <a:p>
            <a:pPr marL="0" indent="0" eaLnBrk="1" hangingPunct="1">
              <a:lnSpc>
                <a:spcPct val="90000"/>
              </a:lnSpc>
              <a:buNone/>
            </a:pPr>
            <a:r>
              <a:rPr lang="zh-CN" altLang="en-US" sz="2400" dirty="0">
                <a:ea typeface="宋体" charset="-122"/>
              </a:rPr>
              <a:t>（</a:t>
            </a:r>
            <a:r>
              <a:rPr lang="en-US" altLang="zh-CN" sz="2400" dirty="0">
                <a:ea typeface="宋体" charset="-122"/>
              </a:rPr>
              <a:t>1</a:t>
            </a:r>
            <a:r>
              <a:rPr lang="zh-CN" altLang="en-US" sz="2400" dirty="0">
                <a:ea typeface="宋体" charset="-122"/>
              </a:rPr>
              <a:t>）把多种文件系统纳入统一框架，不同的磁盘分区可包含不同的文件系统，对它们的使用和传统的单一文件系统并无区别；</a:t>
            </a:r>
            <a:endParaRPr lang="en-US" altLang="zh-CN" sz="2400" dirty="0">
              <a:ea typeface="宋体" charset="-122"/>
            </a:endParaRPr>
          </a:p>
          <a:p>
            <a:pPr marL="0" indent="0" eaLnBrk="1" hangingPunct="1">
              <a:lnSpc>
                <a:spcPct val="90000"/>
              </a:lnSpc>
              <a:buNone/>
            </a:pPr>
            <a:r>
              <a:rPr lang="zh-CN" altLang="en-US" sz="2400" dirty="0">
                <a:ea typeface="宋体" charset="-122"/>
              </a:rPr>
              <a:t>（</a:t>
            </a:r>
            <a:r>
              <a:rPr lang="en-US" altLang="zh-CN" sz="2400" dirty="0">
                <a:ea typeface="宋体" charset="-122"/>
              </a:rPr>
              <a:t>2</a:t>
            </a:r>
            <a:r>
              <a:rPr lang="zh-CN" altLang="en-US" sz="2400" dirty="0">
                <a:ea typeface="宋体" charset="-122"/>
              </a:rPr>
              <a:t>）用户可通过一组系统调用对不同的文件系统及文件进行操作，系统调用可以跨物理介质和跨文件系统执行，如从一个文件系统复制或移动数据到另一个文件系统中，即提供对不同文件系统透明的相互访问；</a:t>
            </a:r>
            <a:endParaRPr lang="en-US" altLang="zh-CN" sz="2400" dirty="0">
              <a:ea typeface="宋体" charset="-122"/>
            </a:endParaRPr>
          </a:p>
          <a:p>
            <a:pPr marL="0" indent="0" eaLnBrk="1" hangingPunct="1">
              <a:lnSpc>
                <a:spcPct val="90000"/>
              </a:lnSpc>
              <a:buNone/>
            </a:pPr>
            <a:r>
              <a:rPr lang="zh-CN" altLang="en-US" sz="2400" dirty="0">
                <a:ea typeface="宋体" charset="-122"/>
              </a:rPr>
              <a:t>（</a:t>
            </a:r>
            <a:r>
              <a:rPr lang="en-US" altLang="zh-CN" sz="2400" dirty="0">
                <a:ea typeface="宋体" charset="-122"/>
              </a:rPr>
              <a:t>3</a:t>
            </a:r>
            <a:r>
              <a:rPr lang="zh-CN" altLang="en-US" sz="2400" dirty="0">
                <a:ea typeface="宋体" charset="-122"/>
              </a:rPr>
              <a:t>）对网络文件提供完全的支持，访问远程节点上的文件应与访问本地节点的文件一致；</a:t>
            </a:r>
            <a:endParaRPr lang="en-US" altLang="zh-CN" sz="2400" dirty="0">
              <a:ea typeface="宋体" charset="-122"/>
            </a:endParaRPr>
          </a:p>
          <a:p>
            <a:pPr marL="0" indent="0" eaLnBrk="1" hangingPunct="1">
              <a:lnSpc>
                <a:spcPct val="90000"/>
              </a:lnSpc>
              <a:buNone/>
            </a:pPr>
            <a:r>
              <a:rPr lang="zh-CN" altLang="en-US" sz="2400" dirty="0">
                <a:ea typeface="宋体" charset="-122"/>
              </a:rPr>
              <a:t>（</a:t>
            </a:r>
            <a:r>
              <a:rPr lang="en-US" altLang="zh-CN" sz="2400" dirty="0">
                <a:ea typeface="宋体" charset="-122"/>
              </a:rPr>
              <a:t>4</a:t>
            </a:r>
            <a:r>
              <a:rPr lang="zh-CN" altLang="en-US" sz="2400" dirty="0">
                <a:ea typeface="宋体" charset="-122"/>
              </a:rPr>
              <a:t>）提供对特殊文件系统的支持。 </a:t>
            </a:r>
          </a:p>
        </p:txBody>
      </p:sp>
    </p:spTree>
    <p:extLst>
      <p:ext uri="{BB962C8B-B14F-4D97-AF65-F5344CB8AC3E}">
        <p14:creationId xmlns:p14="http://schemas.microsoft.com/office/powerpoint/2010/main" val="884758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fade">
                                      <p:cBhvr>
                                        <p:cTn id="11" dur="1000"/>
                                        <p:tgtEl>
                                          <p:spTgt spid="10">
                                            <p:txEl>
                                              <p:pRg st="2" end="2"/>
                                            </p:txEl>
                                          </p:spTgt>
                                        </p:tgtEl>
                                      </p:cBhvr>
                                    </p:animEffect>
                                    <p:anim calcmode="lin" valueType="num">
                                      <p:cBhvr>
                                        <p:cTn id="1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1000"/>
                                        <p:tgtEl>
                                          <p:spTgt spid="10">
                                            <p:txEl>
                                              <p:pRg st="3" end="3"/>
                                            </p:txEl>
                                          </p:spTgt>
                                        </p:tgtEl>
                                      </p:cBhvr>
                                    </p:animEffect>
                                    <p:anim calcmode="lin" valueType="num">
                                      <p:cBhvr>
                                        <p:cTn id="17"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1000"/>
                                        <p:tgtEl>
                                          <p:spTgt spid="10">
                                            <p:txEl>
                                              <p:pRg st="4" end="4"/>
                                            </p:txEl>
                                          </p:spTgt>
                                        </p:tgtEl>
                                      </p:cBhvr>
                                    </p:animEffect>
                                    <p:anim calcmode="lin" valueType="num">
                                      <p:cBhvr>
                                        <p:cTn id="22"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1000"/>
                                        <p:tgtEl>
                                          <p:spTgt spid="10">
                                            <p:txEl>
                                              <p:pRg st="5" end="5"/>
                                            </p:txEl>
                                          </p:spTgt>
                                        </p:tgtEl>
                                      </p:cBhvr>
                                    </p:animEffect>
                                    <p:anim calcmode="lin" valueType="num">
                                      <p:cBhvr>
                                        <p:cTn id="27"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5.6.3 </a:t>
            </a:r>
            <a:r>
              <a:rPr lang="zh-CN" altLang="en-US" sz="3200" b="1" dirty="0">
                <a:solidFill>
                  <a:prstClr val="black"/>
                </a:solidFill>
                <a:latin typeface="Maiandra GD" pitchFamily="34" charset="0"/>
                <a:ea typeface="隶书" pitchFamily="49" charset="-122"/>
              </a:rPr>
              <a:t>虚拟文件系统</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bwMode="auto">
          <a:xfrm>
            <a:off x="8284191" y="1484194"/>
            <a:ext cx="736979" cy="523220"/>
          </a:xfrm>
          <a:prstGeom prst="rect">
            <a:avLst/>
          </a:prstGeom>
          <a:solidFill>
            <a:schemeClr val="bg1"/>
          </a:solidFill>
          <a:ln>
            <a:noFill/>
          </a:ln>
          <a:extLst/>
        </p:spPr>
        <p:txBody>
          <a:bodyPr vert="horz" wrap="square" lIns="91440" tIns="45720" rIns="91440" bIns="45720" numCol="1" rtlCol="0" anchor="t" anchorCtr="0" compatLnSpc="1">
            <a:prstTxWarp prst="textNoShape">
              <a:avLst/>
            </a:prstTxWarp>
            <a:spAutoFit/>
          </a:bodyPr>
          <a:lstStyle/>
          <a:p>
            <a:pPr eaLnBrk="1" hangingPunct="1"/>
            <a:endParaRPr lang="zh-CN" altLang="en-US" sz="2800" b="1" dirty="0">
              <a:ea typeface="宋体" charset="-122"/>
            </a:endParaRPr>
          </a:p>
        </p:txBody>
      </p:sp>
      <p:sp>
        <p:nvSpPr>
          <p:cNvPr id="8" name="Rectangle 3"/>
          <p:cNvSpPr txBox="1">
            <a:spLocks/>
          </p:cNvSpPr>
          <p:nvPr/>
        </p:nvSpPr>
        <p:spPr bwMode="auto">
          <a:xfrm>
            <a:off x="457200" y="146713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zh-CN" altLang="en-US" sz="2400">
                <a:ea typeface="宋体" charset="-122"/>
              </a:rPr>
              <a:t>虚拟文件系统也称虚拟文件系统系统开关（</a:t>
            </a:r>
            <a:r>
              <a:rPr lang="en-US" altLang="zh-CN" sz="2400">
                <a:ea typeface="宋体" charset="-122"/>
              </a:rPr>
              <a:t>Virtual File System</a:t>
            </a:r>
            <a:r>
              <a:rPr lang="zh-CN" altLang="en-US" sz="2400">
                <a:ea typeface="宋体" charset="-122"/>
              </a:rPr>
              <a:t>，</a:t>
            </a:r>
            <a:r>
              <a:rPr lang="en-US" altLang="zh-CN" sz="2400">
                <a:ea typeface="宋体" charset="-122"/>
              </a:rPr>
              <a:t>VFS</a:t>
            </a:r>
            <a:r>
              <a:rPr lang="zh-CN" altLang="en-US" sz="2400">
                <a:ea typeface="宋体" charset="-122"/>
              </a:rPr>
              <a:t>），它是内核的一个子系统，提供一个通用文件系统模型，概括所能见到的文件系统的常用功能和行为，处理一切与底层设备管理相关的细节，为应用程序提供标准接口。具体设计时在原有的具体文件系统层次结构上增加应用层、虚拟层和实现层。各层的功能如下：</a:t>
            </a:r>
          </a:p>
          <a:p>
            <a:pPr eaLnBrk="1" hangingPunct="1">
              <a:lnSpc>
                <a:spcPct val="80000"/>
              </a:lnSpc>
            </a:pPr>
            <a:r>
              <a:rPr lang="zh-CN" altLang="en-US" sz="2400">
                <a:ea typeface="宋体" charset="-122"/>
              </a:rPr>
              <a:t>（</a:t>
            </a:r>
            <a:r>
              <a:rPr lang="en-US" altLang="zh-CN" sz="2400">
                <a:ea typeface="宋体" charset="-122"/>
              </a:rPr>
              <a:t>1</a:t>
            </a:r>
            <a:r>
              <a:rPr lang="zh-CN" altLang="en-US" sz="2400">
                <a:ea typeface="宋体" charset="-122"/>
              </a:rPr>
              <a:t>）应用层：</a:t>
            </a:r>
            <a:r>
              <a:rPr lang="en-US" altLang="zh-CN" sz="2400">
                <a:ea typeface="宋体" charset="-122"/>
              </a:rPr>
              <a:t>VFS</a:t>
            </a:r>
            <a:r>
              <a:rPr lang="zh-CN" altLang="en-US" sz="2400">
                <a:ea typeface="宋体" charset="-122"/>
              </a:rPr>
              <a:t>模型源于</a:t>
            </a:r>
            <a:r>
              <a:rPr lang="en-US" altLang="zh-CN" sz="2400">
                <a:ea typeface="宋体" charset="-122"/>
              </a:rPr>
              <a:t>UNIX</a:t>
            </a:r>
            <a:r>
              <a:rPr lang="zh-CN" altLang="en-US" sz="2400">
                <a:ea typeface="宋体" charset="-122"/>
              </a:rPr>
              <a:t>文件系统，使得用户可以直接使用标准</a:t>
            </a:r>
            <a:r>
              <a:rPr lang="en-US" altLang="zh-CN" sz="2400">
                <a:ea typeface="宋体" charset="-122"/>
              </a:rPr>
              <a:t>UNIX</a:t>
            </a:r>
            <a:r>
              <a:rPr lang="zh-CN" altLang="en-US" sz="2400">
                <a:ea typeface="宋体" charset="-122"/>
              </a:rPr>
              <a:t>文件系统调用来操作文件，无须考虑具体文件系统的特性和物理存储介质，通过</a:t>
            </a:r>
            <a:r>
              <a:rPr lang="en-US" altLang="zh-CN" sz="2400">
                <a:ea typeface="宋体" charset="-122"/>
              </a:rPr>
              <a:t>VFS</a:t>
            </a:r>
            <a:r>
              <a:rPr lang="zh-CN" altLang="en-US" sz="2400">
                <a:ea typeface="宋体" charset="-122"/>
              </a:rPr>
              <a:t>访问文件系统，才使得不同文件系统之间的协作性和通用性成为可能。</a:t>
            </a:r>
          </a:p>
          <a:p>
            <a:pPr eaLnBrk="1" hangingPunct="1">
              <a:lnSpc>
                <a:spcPct val="80000"/>
              </a:lnSpc>
            </a:pPr>
            <a:r>
              <a:rPr lang="zh-CN" altLang="en-US" sz="2400">
                <a:ea typeface="宋体" charset="-122"/>
              </a:rPr>
              <a:t>（</a:t>
            </a:r>
            <a:r>
              <a:rPr lang="en-US" altLang="zh-CN" sz="2400">
                <a:ea typeface="宋体" charset="-122"/>
              </a:rPr>
              <a:t>2</a:t>
            </a:r>
            <a:r>
              <a:rPr lang="zh-CN" altLang="en-US" sz="2400">
                <a:ea typeface="宋体" charset="-122"/>
              </a:rPr>
              <a:t>）虚拟层：在对具体文件系统的共同特性进行抽象的基础上，形成与具体文件系统的实现无关的虚拟层，并在其上定义与用户的一致性接口。</a:t>
            </a:r>
          </a:p>
          <a:p>
            <a:pPr eaLnBrk="1" hangingPunct="1">
              <a:lnSpc>
                <a:spcPct val="80000"/>
              </a:lnSpc>
            </a:pPr>
            <a:r>
              <a:rPr lang="zh-CN" altLang="en-US" sz="2400">
                <a:ea typeface="宋体" charset="-122"/>
              </a:rPr>
              <a:t>（</a:t>
            </a:r>
            <a:r>
              <a:rPr lang="en-US" altLang="zh-CN" sz="2400">
                <a:ea typeface="宋体" charset="-122"/>
              </a:rPr>
              <a:t>3</a:t>
            </a:r>
            <a:r>
              <a:rPr lang="zh-CN" altLang="en-US" sz="2400">
                <a:ea typeface="宋体" charset="-122"/>
              </a:rPr>
              <a:t>）实现层：使用类似于开关表的技术进行具体文件系统的转接，实现各种文件系统的细节。</a:t>
            </a:r>
            <a:endParaRPr lang="zh-CN" altLang="en-US" sz="2400" dirty="0">
              <a:ea typeface="宋体" charset="-122"/>
            </a:endParaRPr>
          </a:p>
        </p:txBody>
      </p:sp>
    </p:spTree>
    <p:extLst>
      <p:ext uri="{BB962C8B-B14F-4D97-AF65-F5344CB8AC3E}">
        <p14:creationId xmlns:p14="http://schemas.microsoft.com/office/powerpoint/2010/main" val="2803155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1.11111E-6 -0.00046 C -1.11111E-6 0.05394 -0.0243 0.09838 -0.05451 0.09838 C -0.08472 0.09838 -0.10903 0.05394 -0.10903 -0.00046 C -0.10903 -0.05509 -0.08472 -0.09884 -0.05451 -0.09884 C -0.0243 -0.09884 -1.11111E-6 -0.05509 -1.11111E-6 -0.00046 Z " pathEditMode="relative" rAng="5400000" ptsTypes="AAAAA">
                                      <p:cBhvr>
                                        <p:cTn id="6" dur="1000" fill="hold"/>
                                        <p:tgtEl>
                                          <p:spTgt spid="5"/>
                                        </p:tgtEl>
                                        <p:attrNameLst>
                                          <p:attrName>ppt_x</p:attrName>
                                          <p:attrName>ppt_y</p:attrName>
                                        </p:attrNameLst>
                                      </p:cBhvr>
                                      <p:rCtr x="-545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5.2 </a:t>
            </a:r>
            <a:r>
              <a:rPr lang="zh-CN" altLang="en-US" sz="3200" b="1" dirty="0">
                <a:latin typeface="Maiandra GD" pitchFamily="34" charset="0"/>
                <a:ea typeface="隶书" pitchFamily="49" charset="-122"/>
              </a:rPr>
              <a:t>文件的组织</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4310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spcBef>
                <a:spcPts val="1800"/>
              </a:spcBef>
            </a:pPr>
            <a:r>
              <a:rPr lang="zh-CN" altLang="en-US" sz="2800" b="1" dirty="0">
                <a:solidFill>
                  <a:srgbClr val="FF0000"/>
                </a:solidFill>
                <a:ea typeface="宋体" charset="-122"/>
              </a:rPr>
              <a:t>文件组织：</a:t>
            </a:r>
            <a:r>
              <a:rPr lang="zh-CN" altLang="en-US" sz="2800" b="1" dirty="0">
                <a:solidFill>
                  <a:srgbClr val="0064D2"/>
                </a:solidFill>
                <a:ea typeface="宋体" charset="-122"/>
              </a:rPr>
              <a:t>文件中信息的配置和构造方式</a:t>
            </a:r>
            <a:r>
              <a:rPr lang="zh-CN" altLang="en-US" sz="2800" dirty="0">
                <a:ea typeface="宋体" charset="-122"/>
              </a:rPr>
              <a:t>，</a:t>
            </a:r>
            <a:r>
              <a:rPr lang="zh-CN" altLang="en-US" sz="2800" b="1" dirty="0">
                <a:ea typeface="宋体" charset="-122"/>
              </a:rPr>
              <a:t>同一个文件应该从两个侧面来观察它的文件组织方式：</a:t>
            </a:r>
            <a:endParaRPr lang="en-US" altLang="zh-CN" sz="2800" b="1" dirty="0">
              <a:solidFill>
                <a:srgbClr val="0064D2"/>
              </a:solidFill>
              <a:ea typeface="宋体" charset="-122"/>
            </a:endParaRPr>
          </a:p>
          <a:p>
            <a:pPr lvl="1" eaLnBrk="1" hangingPunct="1">
              <a:spcBef>
                <a:spcPts val="1800"/>
              </a:spcBef>
              <a:buFont typeface="Wingdings" pitchFamily="2" charset="2"/>
              <a:buChar char="ü"/>
            </a:pPr>
            <a:r>
              <a:rPr lang="zh-CN" altLang="en-US" b="1" dirty="0">
                <a:solidFill>
                  <a:srgbClr val="0064D2"/>
                </a:solidFill>
                <a:ea typeface="宋体" charset="-122"/>
              </a:rPr>
              <a:t>文件的逻辑结构：</a:t>
            </a:r>
            <a:r>
              <a:rPr lang="zh-CN" altLang="en-US" b="1" dirty="0">
                <a:ea typeface="宋体" charset="-122"/>
              </a:rPr>
              <a:t>从用户的观点出发观察到的文件组织形式，用户可以直接处理，独立于文件的物理特性。</a:t>
            </a:r>
            <a:endParaRPr lang="en-US" altLang="zh-CN" b="1" dirty="0">
              <a:ea typeface="宋体" charset="-122"/>
            </a:endParaRPr>
          </a:p>
          <a:p>
            <a:pPr lvl="1" eaLnBrk="1" hangingPunct="1">
              <a:spcBef>
                <a:spcPts val="1800"/>
              </a:spcBef>
              <a:buFont typeface="Wingdings" pitchFamily="2" charset="2"/>
              <a:buChar char="ü"/>
            </a:pPr>
            <a:r>
              <a:rPr lang="zh-CN" altLang="en-US" b="1" dirty="0">
                <a:solidFill>
                  <a:srgbClr val="0064D2"/>
                </a:solidFill>
                <a:ea typeface="宋体" charset="-122"/>
              </a:rPr>
              <a:t>文件的物理结构：</a:t>
            </a:r>
            <a:r>
              <a:rPr lang="zh-CN" altLang="en-US" b="1" dirty="0">
                <a:ea typeface="宋体" charset="-122"/>
              </a:rPr>
              <a:t>逻辑文件在物理存储空间中存放方法和组织关系，又称文件的存储结构。</a:t>
            </a:r>
            <a:r>
              <a:rPr lang="zh-CN" altLang="en-US" dirty="0">
                <a:ea typeface="宋体" charset="-122"/>
              </a:rPr>
              <a:t> </a:t>
            </a:r>
          </a:p>
          <a:p>
            <a:pPr marL="0" indent="0" eaLnBrk="1" hangingPunct="1">
              <a:buNone/>
            </a:pPr>
            <a:r>
              <a:rPr lang="zh-CN" altLang="en-US" sz="2800" dirty="0">
                <a:ea typeface="宋体" charset="-122"/>
              </a:rPr>
              <a:t> </a:t>
            </a:r>
          </a:p>
        </p:txBody>
      </p:sp>
    </p:spTree>
    <p:extLst>
      <p:ext uri="{BB962C8B-B14F-4D97-AF65-F5344CB8AC3E}">
        <p14:creationId xmlns:p14="http://schemas.microsoft.com/office/powerpoint/2010/main" val="4319503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0"/>
                                        <p:tgtEl>
                                          <p:spTgt spid="10">
                                            <p:txEl>
                                              <p:pRg st="0" end="0"/>
                                            </p:txEl>
                                          </p:spTgt>
                                        </p:tgtEl>
                                      </p:cBhvr>
                                    </p:animEffect>
                                    <p:anim calcmode="lin" valueType="num">
                                      <p:cBhvr>
                                        <p:cTn id="1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1000"/>
                                        <p:tgtEl>
                                          <p:spTgt spid="10">
                                            <p:txEl>
                                              <p:pRg st="1" end="1"/>
                                            </p:txEl>
                                          </p:spTgt>
                                        </p:tgtEl>
                                      </p:cBhvr>
                                    </p:animEffect>
                                    <p:anim calcmode="lin" valueType="num">
                                      <p:cBhvr>
                                        <p:cTn id="2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fade">
                                      <p:cBhvr>
                                        <p:cTn id="29" dur="1000"/>
                                        <p:tgtEl>
                                          <p:spTgt spid="10">
                                            <p:txEl>
                                              <p:pRg st="3" end="3"/>
                                            </p:txEl>
                                          </p:spTgt>
                                        </p:tgtEl>
                                      </p:cBhvr>
                                    </p:animEffect>
                                    <p:anim calcmode="lin" valueType="num">
                                      <p:cBhvr>
                                        <p:cTn id="3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fade">
                                      <p:cBhvr>
                                        <p:cTn id="36" dur="1000"/>
                                        <p:tgtEl>
                                          <p:spTgt spid="10">
                                            <p:txEl>
                                              <p:pRg st="2" end="2"/>
                                            </p:txEl>
                                          </p:spTgt>
                                        </p:tgtEl>
                                      </p:cBhvr>
                                    </p:animEffect>
                                    <p:anim calcmode="lin" valueType="num">
                                      <p:cBhvr>
                                        <p:cTn id="37"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341438"/>
            <a:ext cx="6913562"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ChangeArrowheads="1"/>
          </p:cNvSpPr>
          <p:nvPr/>
        </p:nvSpPr>
        <p:spPr bwMode="auto">
          <a:xfrm>
            <a:off x="323850" y="404813"/>
            <a:ext cx="62420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0000FF"/>
                </a:solidFill>
                <a:effectLst/>
                <a:uLnTx/>
                <a:uFillTx/>
              </a:rPr>
              <a:t>Linux</a:t>
            </a:r>
            <a:r>
              <a:rPr kumimoji="0" lang="zh-CN" altLang="en-US" sz="3200" b="1" i="0" u="none" strike="noStrike" kern="0" cap="none" spc="0" normalizeH="0" baseline="0" noProof="0">
                <a:ln>
                  <a:noFill/>
                </a:ln>
                <a:solidFill>
                  <a:srgbClr val="0000FF"/>
                </a:solidFill>
                <a:effectLst/>
                <a:uLnTx/>
                <a:uFillTx/>
              </a:rPr>
              <a:t>中</a:t>
            </a:r>
            <a:r>
              <a:rPr kumimoji="0" lang="en-US" altLang="zh-CN" sz="3200" b="1" i="0" u="none" strike="noStrike" kern="0" cap="none" spc="0" normalizeH="0" baseline="0" noProof="0">
                <a:ln>
                  <a:noFill/>
                </a:ln>
                <a:solidFill>
                  <a:srgbClr val="0000FF"/>
                </a:solidFill>
                <a:effectLst/>
                <a:uLnTx/>
                <a:uFillTx/>
              </a:rPr>
              <a:t>Ext2</a:t>
            </a:r>
            <a:r>
              <a:rPr kumimoji="0" lang="zh-CN" altLang="en-US" sz="3200" b="1" i="0" u="none" strike="noStrike" kern="0" cap="none" spc="0" normalizeH="0" baseline="0" noProof="0">
                <a:ln>
                  <a:noFill/>
                </a:ln>
                <a:solidFill>
                  <a:srgbClr val="0000FF"/>
                </a:solidFill>
                <a:effectLst/>
                <a:uLnTx/>
                <a:uFillTx/>
              </a:rPr>
              <a:t>的虚拟文件系统结构</a:t>
            </a:r>
            <a:r>
              <a:rPr kumimoji="0" lang="zh-CN" altLang="en-US" sz="1800" b="0" i="0" u="none" strike="noStrike" kern="0" cap="none" spc="0" normalizeH="0" baseline="0" noProof="0">
                <a:ln>
                  <a:noFill/>
                </a:ln>
                <a:solidFill>
                  <a:sysClr val="windowText" lastClr="000000"/>
                </a:solidFill>
                <a:effectLst/>
                <a:uLnTx/>
                <a:uFillTx/>
              </a:rPr>
              <a:t> </a:t>
            </a:r>
          </a:p>
        </p:txBody>
      </p:sp>
    </p:spTree>
    <p:extLst>
      <p:ext uri="{BB962C8B-B14F-4D97-AF65-F5344CB8AC3E}">
        <p14:creationId xmlns:p14="http://schemas.microsoft.com/office/powerpoint/2010/main" val="2531541128"/>
      </p:ext>
    </p:extLst>
  </p:cSld>
  <p:clrMapOvr>
    <a:masterClrMapping/>
  </p:clrMapOvr>
  <p:transition spd="slow">
    <p:push dir="u"/>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087841"/>
      </p:ext>
    </p:extLst>
  </p:cSld>
  <p:clrMapOvr>
    <a:masterClrMapping/>
  </p:clrMapOvr>
  <p:transition spd="slow">
    <p:push dir="u"/>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nvSpPr>
        <p:spPr>
          <a:xfrm rot="9560863">
            <a:off x="7183349" y="2490082"/>
            <a:ext cx="544881" cy="1185561"/>
          </a:xfrm>
          <a:prstGeom prst="rtTriangle">
            <a:avLst/>
          </a:prstGeom>
          <a:solidFill>
            <a:srgbClr val="00863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3" name="直角三角形 2"/>
          <p:cNvSpPr/>
          <p:nvPr/>
        </p:nvSpPr>
        <p:spPr>
          <a:xfrm rot="19063166">
            <a:off x="6333465" y="3380681"/>
            <a:ext cx="681251" cy="1185561"/>
          </a:xfrm>
          <a:prstGeom prst="rtTriangle">
            <a:avLst/>
          </a:prstGeom>
          <a:solidFill>
            <a:srgbClr val="00863D"/>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0" y="2896064"/>
            <a:ext cx="9144000" cy="1319080"/>
          </a:xfrm>
          <a:prstGeom prst="rect">
            <a:avLst/>
          </a:prstGeom>
          <a:solidFill>
            <a:srgbClr val="006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custDataLst>
              <p:tags r:id="rId1"/>
            </p:custDataLst>
          </p:nvPr>
        </p:nvSpPr>
        <p:spPr>
          <a:xfrm>
            <a:off x="1497019" y="2430468"/>
            <a:ext cx="6008687" cy="2219325"/>
          </a:xfrm>
          <a:custGeom>
            <a:avLst/>
            <a:gdLst>
              <a:gd name="connsiteX0" fmla="*/ 0 w 6008914"/>
              <a:gd name="connsiteY0" fmla="*/ 452846 h 2220686"/>
              <a:gd name="connsiteX1" fmla="*/ 252548 w 6008914"/>
              <a:gd name="connsiteY1" fmla="*/ 1793966 h 2220686"/>
              <a:gd name="connsiteX2" fmla="*/ 5320937 w 6008914"/>
              <a:gd name="connsiteY2" fmla="*/ 2220686 h 2220686"/>
              <a:gd name="connsiteX3" fmla="*/ 6008914 w 6008914"/>
              <a:gd name="connsiteY3" fmla="*/ 0 h 2220686"/>
              <a:gd name="connsiteX4" fmla="*/ 0 w 6008914"/>
              <a:gd name="connsiteY4" fmla="*/ 452846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914" h="2220686">
                <a:moveTo>
                  <a:pt x="0" y="452846"/>
                </a:moveTo>
                <a:lnTo>
                  <a:pt x="252548" y="1793966"/>
                </a:lnTo>
                <a:lnTo>
                  <a:pt x="5320937" y="2220686"/>
                </a:lnTo>
                <a:lnTo>
                  <a:pt x="6008914" y="0"/>
                </a:lnTo>
                <a:lnTo>
                  <a:pt x="0" y="452846"/>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4" name="任意多边形 13"/>
          <p:cNvSpPr/>
          <p:nvPr>
            <p:custDataLst>
              <p:tags r:id="rId2"/>
            </p:custDataLst>
          </p:nvPr>
        </p:nvSpPr>
        <p:spPr>
          <a:xfrm>
            <a:off x="7562850" y="2482851"/>
            <a:ext cx="400051" cy="158751"/>
          </a:xfrm>
          <a:custGeom>
            <a:avLst/>
            <a:gdLst>
              <a:gd name="connsiteX0" fmla="*/ 0 w 400050"/>
              <a:gd name="connsiteY0" fmla="*/ 152400 h 158750"/>
              <a:gd name="connsiteX1" fmla="*/ 374650 w 400050"/>
              <a:gd name="connsiteY1" fmla="*/ 0 h 158750"/>
              <a:gd name="connsiteX2" fmla="*/ 400050 w 400050"/>
              <a:gd name="connsiteY2" fmla="*/ 158750 h 158750"/>
              <a:gd name="connsiteX3" fmla="*/ 0 w 400050"/>
              <a:gd name="connsiteY3" fmla="*/ 152400 h 158750"/>
            </a:gdLst>
            <a:ahLst/>
            <a:cxnLst>
              <a:cxn ang="0">
                <a:pos x="connsiteX0" y="connsiteY0"/>
              </a:cxn>
              <a:cxn ang="0">
                <a:pos x="connsiteX1" y="connsiteY1"/>
              </a:cxn>
              <a:cxn ang="0">
                <a:pos x="connsiteX2" y="connsiteY2"/>
              </a:cxn>
              <a:cxn ang="0">
                <a:pos x="connsiteX3" y="connsiteY3"/>
              </a:cxn>
            </a:cxnLst>
            <a:rect l="l" t="t" r="r" b="b"/>
            <a:pathLst>
              <a:path w="400050" h="158750">
                <a:moveTo>
                  <a:pt x="0" y="152400"/>
                </a:moveTo>
                <a:lnTo>
                  <a:pt x="374650" y="0"/>
                </a:lnTo>
                <a:lnTo>
                  <a:pt x="400050" y="158750"/>
                </a:lnTo>
                <a:lnTo>
                  <a:pt x="0" y="152400"/>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5" name="任意多边形 14"/>
          <p:cNvSpPr/>
          <p:nvPr>
            <p:custDataLst>
              <p:tags r:id="rId3"/>
            </p:custDataLst>
          </p:nvPr>
        </p:nvSpPr>
        <p:spPr>
          <a:xfrm>
            <a:off x="7435851" y="1936751"/>
            <a:ext cx="368300" cy="342900"/>
          </a:xfrm>
          <a:custGeom>
            <a:avLst/>
            <a:gdLst>
              <a:gd name="connsiteX0" fmla="*/ 0 w 368300"/>
              <a:gd name="connsiteY0" fmla="*/ 342900 h 342900"/>
              <a:gd name="connsiteX1" fmla="*/ 254000 w 368300"/>
              <a:gd name="connsiteY1" fmla="*/ 0 h 342900"/>
              <a:gd name="connsiteX2" fmla="*/ 368300 w 368300"/>
              <a:gd name="connsiteY2" fmla="*/ 139700 h 342900"/>
              <a:gd name="connsiteX3" fmla="*/ 0 w 36830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368300" h="342900">
                <a:moveTo>
                  <a:pt x="0" y="342900"/>
                </a:moveTo>
                <a:lnTo>
                  <a:pt x="254000" y="0"/>
                </a:lnTo>
                <a:lnTo>
                  <a:pt x="368300" y="139700"/>
                </a:lnTo>
                <a:lnTo>
                  <a:pt x="0" y="342900"/>
                </a:lnTo>
                <a:close/>
              </a:path>
            </a:pathLst>
          </a:custGeom>
          <a:solidFill>
            <a:srgbClr val="00B050"/>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6000" b="1">
              <a:solidFill>
                <a:schemeClr val="bg1"/>
              </a:solidFill>
              <a:latin typeface="微软雅黑" panose="020B0503020204020204" pitchFamily="34" charset="-122"/>
              <a:ea typeface="微软雅黑" panose="020B0503020204020204" pitchFamily="34" charset="-122"/>
            </a:endParaRPr>
          </a:p>
        </p:txBody>
      </p:sp>
      <p:sp>
        <p:nvSpPr>
          <p:cNvPr id="16" name="文本框 5"/>
          <p:cNvSpPr txBox="1">
            <a:spLocks noChangeArrowheads="1"/>
          </p:cNvSpPr>
          <p:nvPr>
            <p:custDataLst>
              <p:tags r:id="rId4"/>
            </p:custDataLst>
          </p:nvPr>
        </p:nvSpPr>
        <p:spPr bwMode="auto">
          <a:xfrm rot="21345375">
            <a:off x="1381131" y="2419350"/>
            <a:ext cx="6124575" cy="168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dirty="0">
                <a:solidFill>
                  <a:srgbClr val="FFFFFF"/>
                </a:solidFill>
                <a:latin typeface="Bodoni MT Black" panose="02070A03080606020203" pitchFamily="18" charset="0"/>
                <a:ea typeface="幼圆" panose="02010509060101010101" pitchFamily="49" charset="-122"/>
              </a:rPr>
              <a:t>THANKS</a:t>
            </a:r>
            <a:endParaRPr lang="zh-CN" altLang="en-US" sz="8000" dirty="0">
              <a:solidFill>
                <a:srgbClr val="FFFFFF"/>
              </a:solidFill>
              <a:latin typeface="Bodoni MT Black" panose="02070A03080606020203" pitchFamily="18" charset="0"/>
              <a:ea typeface="幼圆" panose="02010509060101010101" pitchFamily="49" charset="-122"/>
            </a:endParaRPr>
          </a:p>
        </p:txBody>
      </p:sp>
      <p:sp>
        <p:nvSpPr>
          <p:cNvPr id="17" name="文本框 6"/>
          <p:cNvSpPr txBox="1">
            <a:spLocks noChangeArrowheads="1"/>
          </p:cNvSpPr>
          <p:nvPr>
            <p:custDataLst>
              <p:tags r:id="rId5"/>
            </p:custDataLst>
          </p:nvPr>
        </p:nvSpPr>
        <p:spPr bwMode="auto">
          <a:xfrm rot="298406">
            <a:off x="4632330" y="4078288"/>
            <a:ext cx="217011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en-US" altLang="zh-CN" sz="1400" dirty="0">
                <a:solidFill>
                  <a:srgbClr val="FFFFFF"/>
                </a:solidFill>
                <a:latin typeface="Bell MT" panose="02020503060305020303" pitchFamily="18" charset="0"/>
                <a:ea typeface="华文仿宋" panose="02010600040101010101" pitchFamily="2" charset="-122"/>
              </a:rPr>
              <a:t>@CUMTIS</a:t>
            </a:r>
            <a:endParaRPr lang="zh-CN" altLang="en-US" sz="1400" dirty="0">
              <a:solidFill>
                <a:srgbClr val="FFFFFF"/>
              </a:solidFill>
              <a:latin typeface="Bell MT" panose="02020503060305020303" pitchFamily="18" charset="0"/>
              <a:ea typeface="华文仿宋" panose="02010600040101010101" pitchFamily="2" charset="-122"/>
            </a:endParaRPr>
          </a:p>
        </p:txBody>
      </p:sp>
    </p:spTree>
    <p:extLst>
      <p:ext uri="{BB962C8B-B14F-4D97-AF65-F5344CB8AC3E}">
        <p14:creationId xmlns:p14="http://schemas.microsoft.com/office/powerpoint/2010/main" val="81103883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5.2 </a:t>
            </a:r>
            <a:r>
              <a:rPr lang="zh-CN" altLang="en-US" sz="3200" b="1" dirty="0">
                <a:latin typeface="Maiandra GD" pitchFamily="34" charset="0"/>
                <a:ea typeface="隶书" pitchFamily="49" charset="-122"/>
              </a:rPr>
              <a:t>文件的组织</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43109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solidFill>
                  <a:srgbClr val="FF0000"/>
                </a:solidFill>
                <a:ea typeface="宋体" charset="-122"/>
              </a:rPr>
              <a:t>存储介质：</a:t>
            </a:r>
            <a:r>
              <a:rPr lang="zh-CN" altLang="en-US" sz="2800" b="1" dirty="0">
                <a:ea typeface="宋体" charset="-122"/>
              </a:rPr>
              <a:t>用来存储文件信息的载体，例如，磁带、磁盘和光盘等。</a:t>
            </a:r>
            <a:r>
              <a:rPr lang="zh-CN" altLang="en-US" b="1" dirty="0">
                <a:ea typeface="宋体" charset="-122"/>
              </a:rPr>
              <a:t> </a:t>
            </a:r>
          </a:p>
          <a:p>
            <a:pPr eaLnBrk="1" hangingPunct="1"/>
            <a:r>
              <a:rPr lang="zh-CN" altLang="en-US" sz="2800" b="1" dirty="0">
                <a:solidFill>
                  <a:srgbClr val="FF0000"/>
                </a:solidFill>
                <a:ea typeface="宋体" charset="-122"/>
              </a:rPr>
              <a:t>块：</a:t>
            </a:r>
            <a:r>
              <a:rPr lang="zh-CN" altLang="en-US" sz="2800" b="1" dirty="0">
                <a:ea typeface="宋体" charset="-122"/>
              </a:rPr>
              <a:t>存储介质上连续信息所组成的一个区域，也叫做物理记录。</a:t>
            </a:r>
            <a:endParaRPr lang="en-US" altLang="zh-CN" sz="2800" b="1" dirty="0">
              <a:ea typeface="宋体" charset="-122"/>
            </a:endParaRPr>
          </a:p>
          <a:p>
            <a:pPr lvl="1" eaLnBrk="1" hangingPunct="1">
              <a:buClr>
                <a:srgbClr val="FF0000"/>
              </a:buClr>
              <a:buFont typeface="Wingdings" pitchFamily="2" charset="2"/>
              <a:buChar char="ü"/>
            </a:pPr>
            <a:r>
              <a:rPr lang="zh-CN" altLang="en-US" b="1" dirty="0">
                <a:solidFill>
                  <a:schemeClr val="accent5"/>
                </a:solidFill>
                <a:ea typeface="宋体" charset="-122"/>
              </a:rPr>
              <a:t>文件的内容及相关信息都是以</a:t>
            </a:r>
            <a:r>
              <a:rPr lang="zh-CN" altLang="en-US" b="1" dirty="0">
                <a:solidFill>
                  <a:schemeClr val="accent5"/>
                </a:solidFill>
                <a:latin typeface="宋体" charset="-122"/>
                <a:ea typeface="宋体" charset="-122"/>
              </a:rPr>
              <a:t>“</a:t>
            </a:r>
            <a:r>
              <a:rPr lang="zh-CN" altLang="en-US" b="1" dirty="0">
                <a:solidFill>
                  <a:schemeClr val="accent5"/>
                </a:solidFill>
                <a:ea typeface="宋体" charset="-122"/>
              </a:rPr>
              <a:t>块</a:t>
            </a:r>
            <a:r>
              <a:rPr lang="zh-CN" altLang="en-US" b="1" dirty="0">
                <a:solidFill>
                  <a:schemeClr val="accent5"/>
                </a:solidFill>
                <a:latin typeface="宋体" charset="-122"/>
                <a:ea typeface="宋体" charset="-122"/>
              </a:rPr>
              <a:t>”</a:t>
            </a:r>
            <a:r>
              <a:rPr lang="zh-CN" altLang="en-US" b="1" dirty="0">
                <a:solidFill>
                  <a:schemeClr val="accent5"/>
                </a:solidFill>
                <a:ea typeface="宋体" charset="-122"/>
              </a:rPr>
              <a:t>为单位存放在外存上的</a:t>
            </a:r>
            <a:endParaRPr lang="en-US" altLang="zh-CN" b="1" dirty="0">
              <a:solidFill>
                <a:schemeClr val="accent5"/>
              </a:solidFill>
              <a:ea typeface="宋体" charset="-122"/>
            </a:endParaRPr>
          </a:p>
          <a:p>
            <a:pPr lvl="1" eaLnBrk="1" hangingPunct="1">
              <a:buClr>
                <a:srgbClr val="FF0000"/>
              </a:buClr>
              <a:buFont typeface="Wingdings" pitchFamily="2" charset="2"/>
              <a:buChar char="ü"/>
            </a:pPr>
            <a:r>
              <a:rPr lang="zh-CN" altLang="en-US" b="1" dirty="0">
                <a:solidFill>
                  <a:schemeClr val="accent5"/>
                </a:solidFill>
                <a:ea typeface="宋体" charset="-122"/>
              </a:rPr>
              <a:t>外存物理空间的分配是以块为单位的。 </a:t>
            </a:r>
            <a:endParaRPr lang="en-US" altLang="zh-CN" b="1" dirty="0">
              <a:solidFill>
                <a:schemeClr val="accent5"/>
              </a:solidFill>
              <a:ea typeface="宋体" charset="-122"/>
            </a:endParaRPr>
          </a:p>
          <a:p>
            <a:pPr lvl="1" eaLnBrk="1" hangingPunct="1">
              <a:buClr>
                <a:srgbClr val="FF0000"/>
              </a:buClr>
              <a:buFont typeface="Wingdings" pitchFamily="2" charset="2"/>
              <a:buChar char="ü"/>
            </a:pPr>
            <a:r>
              <a:rPr lang="zh-CN" altLang="en-US" b="1" dirty="0">
                <a:solidFill>
                  <a:schemeClr val="accent5"/>
                </a:solidFill>
                <a:ea typeface="宋体" charset="-122"/>
              </a:rPr>
              <a:t>块也是内存和外存进行信息交换的物理单位，每次总是交换一块或整数块信息。 </a:t>
            </a:r>
          </a:p>
        </p:txBody>
      </p:sp>
    </p:spTree>
    <p:extLst>
      <p:ext uri="{BB962C8B-B14F-4D97-AF65-F5344CB8AC3E}">
        <p14:creationId xmlns:p14="http://schemas.microsoft.com/office/powerpoint/2010/main" val="3718842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barn(inVertical)">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1000"/>
                                        <p:tgtEl>
                                          <p:spTgt spid="10">
                                            <p:txEl>
                                              <p:pRg st="1" end="1"/>
                                            </p:txEl>
                                          </p:spTgt>
                                        </p:tgtEl>
                                      </p:cBhvr>
                                    </p:animEffect>
                                    <p:anim calcmode="lin" valueType="num">
                                      <p:cBhvr>
                                        <p:cTn id="21"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 calcmode="lin" valueType="num">
                                      <p:cBhvr additive="base">
                                        <p:cTn id="3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5" y="373261"/>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5.2.1 </a:t>
            </a:r>
            <a:r>
              <a:rPr lang="zh-CN" altLang="en-US" sz="3200" b="1" dirty="0">
                <a:latin typeface="Maiandra GD" pitchFamily="34" charset="0"/>
                <a:ea typeface="隶书" pitchFamily="49" charset="-122"/>
              </a:rPr>
              <a:t>文件的逻辑结构</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457200" y="1600200"/>
            <a:ext cx="8229600" cy="45259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b="1" dirty="0">
                <a:ea typeface="宋体" charset="-122"/>
              </a:rPr>
              <a:t>文件的逻辑结构分为两种形式：</a:t>
            </a:r>
          </a:p>
          <a:p>
            <a:pPr>
              <a:buFont typeface="Wingdings 2" pitchFamily="18" charset="2"/>
              <a:buNone/>
            </a:pPr>
            <a:r>
              <a:rPr lang="zh-CN" altLang="en-US" b="1" dirty="0">
                <a:ea typeface="宋体" charset="-122"/>
              </a:rPr>
              <a:t>    </a:t>
            </a:r>
            <a:r>
              <a:rPr lang="en-US" altLang="zh-CN" b="1" dirty="0">
                <a:ea typeface="宋体" charset="-122"/>
              </a:rPr>
              <a:t>1. </a:t>
            </a:r>
            <a:r>
              <a:rPr lang="zh-CN" altLang="en-US" sz="3200" b="1" dirty="0">
                <a:solidFill>
                  <a:srgbClr val="0064D2"/>
                </a:solidFill>
                <a:ea typeface="宋体" charset="-122"/>
              </a:rPr>
              <a:t>流式文件</a:t>
            </a:r>
            <a:endParaRPr lang="en-US" altLang="zh-CN" sz="3200" b="1" dirty="0">
              <a:solidFill>
                <a:srgbClr val="0064D2"/>
              </a:solidFill>
              <a:ea typeface="宋体" charset="-122"/>
            </a:endParaRPr>
          </a:p>
          <a:p>
            <a:pPr>
              <a:buNone/>
            </a:pPr>
            <a:r>
              <a:rPr lang="en-US" altLang="zh-CN" b="1" dirty="0">
                <a:ea typeface="宋体" charset="-122"/>
              </a:rPr>
              <a:t>    2.</a:t>
            </a:r>
            <a:r>
              <a:rPr lang="zh-CN" altLang="en-US" b="1" dirty="0">
                <a:ea typeface="宋体" charset="-122"/>
              </a:rPr>
              <a:t> </a:t>
            </a:r>
            <a:r>
              <a:rPr lang="zh-CN" altLang="en-US" sz="3200" b="1" dirty="0">
                <a:solidFill>
                  <a:srgbClr val="0064D2"/>
                </a:solidFill>
                <a:ea typeface="宋体" charset="-122"/>
              </a:rPr>
              <a:t>记录式文件 </a:t>
            </a:r>
          </a:p>
        </p:txBody>
      </p:sp>
    </p:spTree>
    <p:extLst>
      <p:ext uri="{BB962C8B-B14F-4D97-AF65-F5344CB8AC3E}">
        <p14:creationId xmlns:p14="http://schemas.microsoft.com/office/powerpoint/2010/main" val="2847310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5" y="373261"/>
            <a:ext cx="7932658" cy="584775"/>
          </a:xfrm>
          <a:prstGeom prst="rect">
            <a:avLst/>
          </a:prstGeom>
          <a:noFill/>
        </p:spPr>
        <p:txBody>
          <a:bodyPr wrap="square" rtlCol="0">
            <a:spAutoFit/>
          </a:bodyPr>
          <a:lstStyle/>
          <a:p>
            <a:r>
              <a:rPr lang="en-US" altLang="zh-CN" sz="3200" b="1" dirty="0">
                <a:latin typeface="Maiandra GD" pitchFamily="34" charset="0"/>
                <a:ea typeface="隶书" pitchFamily="49" charset="-122"/>
              </a:rPr>
              <a:t>5.2.1 </a:t>
            </a:r>
            <a:r>
              <a:rPr lang="zh-CN" altLang="en-US" sz="3200" b="1" dirty="0">
                <a:latin typeface="Maiandra GD" pitchFamily="34" charset="0"/>
                <a:ea typeface="隶书" pitchFamily="49" charset="-122"/>
              </a:rPr>
              <a:t>文件的逻辑结构</a:t>
            </a:r>
            <a:r>
              <a:rPr lang="en-US" altLang="zh-CN" sz="3200" b="1" dirty="0">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流式文件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770350" y="1468677"/>
            <a:ext cx="8229600" cy="45259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64D2"/>
                </a:solidFill>
                <a:ea typeface="宋体" charset="-122"/>
              </a:rPr>
              <a:t>什么是流式文件？</a:t>
            </a:r>
            <a:endParaRPr lang="en-US" altLang="zh-CN" b="1" dirty="0">
              <a:solidFill>
                <a:srgbClr val="0064D2"/>
              </a:solidFill>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u="sng" dirty="0">
                <a:solidFill>
                  <a:srgbClr val="C00000"/>
                </a:solidFill>
                <a:latin typeface="Cambria"/>
                <a:ea typeface="宋体" charset="-122"/>
              </a:rPr>
              <a:t>文件内的数据不组成记录，只是依次的一串信息集合</a:t>
            </a:r>
            <a:r>
              <a:rPr lang="zh-CN" altLang="en-US" dirty="0">
                <a:solidFill>
                  <a:prstClr val="black"/>
                </a:solidFill>
                <a:latin typeface="Cambria"/>
                <a:ea typeface="宋体" charset="-122"/>
              </a:rPr>
              <a:t>，</a:t>
            </a:r>
            <a:r>
              <a:rPr lang="zh-CN" altLang="en-US" b="1" dirty="0">
                <a:solidFill>
                  <a:prstClr val="black"/>
                </a:solidFill>
                <a:latin typeface="Cambria"/>
                <a:ea typeface="宋体" charset="-122"/>
              </a:rPr>
              <a:t>如字节流或字符流，它也可以看成是无结构的或只有一个记录的记录式文件，所以也称作</a:t>
            </a:r>
            <a:r>
              <a:rPr lang="zh-CN" altLang="en-US" b="1" dirty="0">
                <a:solidFill>
                  <a:srgbClr val="C00000"/>
                </a:solidFill>
                <a:latin typeface="Cambria"/>
                <a:ea typeface="宋体" charset="-122"/>
              </a:rPr>
              <a:t>无结构文件 </a:t>
            </a:r>
            <a:endParaRPr lang="en-US" altLang="zh-CN" b="1" dirty="0">
              <a:solidFill>
                <a:srgbClr val="C00000"/>
              </a:solidFill>
              <a:latin typeface="Cambria"/>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solidFill>
                  <a:srgbClr val="C00000"/>
                </a:solidFill>
                <a:ea typeface="宋体" charset="-122"/>
              </a:rPr>
              <a:t>字节或字符是访问流式文件的基本单位</a:t>
            </a:r>
            <a:r>
              <a:rPr lang="zh-CN" altLang="en-US" dirty="0">
                <a:ea typeface="宋体" charset="-122"/>
              </a:rPr>
              <a:t>，</a:t>
            </a:r>
            <a:r>
              <a:rPr lang="zh-CN" altLang="en-US" b="1" dirty="0">
                <a:ea typeface="宋体" charset="-122"/>
              </a:rPr>
              <a:t>顺序存取时读</a:t>
            </a:r>
            <a:r>
              <a:rPr lang="en-US" altLang="zh-CN" b="1" dirty="0">
                <a:ea typeface="宋体" charset="-122"/>
              </a:rPr>
              <a:t>/</a:t>
            </a:r>
            <a:r>
              <a:rPr lang="zh-CN" altLang="en-US" b="1" dirty="0">
                <a:ea typeface="宋体" charset="-122"/>
              </a:rPr>
              <a:t>写指针每次步进</a:t>
            </a:r>
            <a:r>
              <a:rPr lang="en-US" altLang="zh-CN" b="1" dirty="0">
                <a:ea typeface="宋体" charset="-122"/>
              </a:rPr>
              <a:t>1</a:t>
            </a:r>
            <a:r>
              <a:rPr lang="zh-CN" altLang="en-US" b="1" dirty="0">
                <a:ea typeface="宋体" charset="-122"/>
              </a:rPr>
              <a:t>个字节或</a:t>
            </a:r>
            <a:r>
              <a:rPr lang="en-US" altLang="zh-CN" b="1" dirty="0">
                <a:ea typeface="宋体" charset="-122"/>
              </a:rPr>
              <a:t>1</a:t>
            </a:r>
            <a:r>
              <a:rPr lang="zh-CN" altLang="en-US" b="1" dirty="0">
                <a:ea typeface="宋体" charset="-122"/>
              </a:rPr>
              <a:t>个字符长度。 </a:t>
            </a:r>
          </a:p>
          <a:p>
            <a:endParaRPr lang="zh-CN" altLang="en-US" b="1" dirty="0">
              <a:ea typeface="宋体" charset="-122"/>
            </a:endParaRPr>
          </a:p>
          <a:p>
            <a:pPr marL="0" indent="0">
              <a:buNone/>
            </a:pPr>
            <a:endParaRPr lang="zh-CN" altLang="en-US" dirty="0">
              <a:ea typeface="宋体" charset="-122"/>
            </a:endParaRPr>
          </a:p>
          <a:p>
            <a:pPr marL="0" indent="0">
              <a:buNone/>
            </a:pPr>
            <a:endParaRPr lang="zh-CN" altLang="en-US" b="1" dirty="0">
              <a:solidFill>
                <a:srgbClr val="0064D2"/>
              </a:solidFill>
              <a:ea typeface="宋体" charset="-122"/>
            </a:endParaRPr>
          </a:p>
          <a:p>
            <a:pPr>
              <a:buFont typeface="Wingdings 2" pitchFamily="18" charset="2"/>
              <a:buNone/>
            </a:pPr>
            <a:r>
              <a:rPr lang="zh-CN" altLang="en-US" b="1" dirty="0">
                <a:ea typeface="宋体" charset="-122"/>
              </a:rPr>
              <a:t>     </a:t>
            </a:r>
            <a:endParaRPr lang="zh-CN" altLang="en-US" b="1" dirty="0">
              <a:solidFill>
                <a:srgbClr val="0064D2"/>
              </a:solidFill>
              <a:ea typeface="宋体" charset="-122"/>
            </a:endParaRPr>
          </a:p>
        </p:txBody>
      </p:sp>
      <p:pic>
        <p:nvPicPr>
          <p:cNvPr id="1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324" y="4875453"/>
            <a:ext cx="6985000"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917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arn(inVertic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arn(inVertical)">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6" y="373261"/>
            <a:ext cx="7275042" cy="584775"/>
          </a:xfrm>
          <a:prstGeom prst="rect">
            <a:avLst/>
          </a:prstGeom>
          <a:noFill/>
        </p:spPr>
        <p:txBody>
          <a:bodyPr wrap="square" rtlCol="0">
            <a:spAutoFit/>
          </a:bodyPr>
          <a:lstStyle/>
          <a:p>
            <a:r>
              <a:rPr lang="en-US" altLang="zh-CN" sz="3200" b="1" dirty="0">
                <a:latin typeface="Maiandra GD" pitchFamily="34" charset="0"/>
                <a:ea typeface="隶书" pitchFamily="49" charset="-122"/>
              </a:rPr>
              <a:t>5.2.1 </a:t>
            </a:r>
            <a:r>
              <a:rPr lang="zh-CN" altLang="en-US" sz="3200" b="1" dirty="0">
                <a:latin typeface="Maiandra GD" pitchFamily="34" charset="0"/>
                <a:ea typeface="隶书" pitchFamily="49" charset="-122"/>
              </a:rPr>
              <a:t>文件的逻辑结构</a:t>
            </a:r>
            <a:r>
              <a:rPr lang="en-US" altLang="zh-CN" sz="3200" b="1" dirty="0">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流式文件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807927" y="1462414"/>
            <a:ext cx="7966554" cy="458765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ea typeface="宋体" charset="-122"/>
              </a:rPr>
              <a:t>流式文件举例：</a:t>
            </a:r>
            <a:endParaRPr lang="en-US" altLang="zh-CN" b="1" dirty="0">
              <a:ea typeface="宋体" charset="-122"/>
            </a:endParaRPr>
          </a:p>
          <a:p>
            <a:pPr marL="0" lvl="0" indent="0" defTabSz="914400" fontAlgn="base">
              <a:lnSpc>
                <a:spcPct val="100000"/>
              </a:lnSpc>
              <a:spcBef>
                <a:spcPct val="20000"/>
              </a:spcBef>
              <a:spcAft>
                <a:spcPct val="0"/>
              </a:spcAft>
              <a:buClr>
                <a:srgbClr val="477AB1"/>
              </a:buClr>
              <a:buSzPct val="80000"/>
              <a:buNone/>
            </a:pPr>
            <a:r>
              <a:rPr lang="en-US" altLang="zh-CN" b="1" dirty="0">
                <a:solidFill>
                  <a:srgbClr val="C00000"/>
                </a:solidFill>
                <a:ea typeface="宋体" charset="-122"/>
              </a:rPr>
              <a:t>    </a:t>
            </a:r>
            <a:r>
              <a:rPr lang="zh-CN" altLang="en-US" b="1" dirty="0">
                <a:solidFill>
                  <a:srgbClr val="C00000"/>
                </a:solidFill>
                <a:ea typeface="宋体" charset="-122"/>
              </a:rPr>
              <a:t>源程序文件、可执行文件和库函数文件等</a:t>
            </a:r>
            <a:endParaRPr lang="en-US" altLang="zh-CN" b="1" dirty="0">
              <a:solidFill>
                <a:srgbClr val="C00000"/>
              </a:solidFill>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ea typeface="宋体" charset="-122"/>
              </a:rPr>
              <a:t>这些类型的文件并不需要分记录</a:t>
            </a:r>
            <a:endParaRPr lang="en-US" altLang="zh-CN" b="1" dirty="0">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ea typeface="宋体" charset="-122"/>
              </a:rPr>
              <a:t>没有结构并非意味着该类型的文件不能有结构，处理该文件的软件可以按照用户定义的结构来操作文件</a:t>
            </a:r>
            <a:r>
              <a:rPr lang="zh-CN" altLang="en-US" dirty="0">
                <a:ea typeface="宋体" charset="-122"/>
              </a:rPr>
              <a:t>。</a:t>
            </a:r>
          </a:p>
          <a:p>
            <a:pPr>
              <a:buFont typeface="Wingdings 2" pitchFamily="18" charset="2"/>
              <a:buNone/>
            </a:pPr>
            <a:r>
              <a:rPr lang="zh-CN" altLang="en-US" b="1" dirty="0">
                <a:ea typeface="宋体" charset="-122"/>
              </a:rPr>
              <a:t>     </a:t>
            </a:r>
            <a:endParaRPr lang="zh-CN" altLang="en-US" b="1" dirty="0">
              <a:solidFill>
                <a:srgbClr val="0064D2"/>
              </a:solidFill>
              <a:ea typeface="宋体" charset="-122"/>
            </a:endParaRPr>
          </a:p>
        </p:txBody>
      </p:sp>
    </p:spTree>
    <p:extLst>
      <p:ext uri="{BB962C8B-B14F-4D97-AF65-F5344CB8AC3E}">
        <p14:creationId xmlns:p14="http://schemas.microsoft.com/office/powerpoint/2010/main" val="2996365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1000"/>
                                        <p:tgtEl>
                                          <p:spTgt spid="8">
                                            <p:txEl>
                                              <p:pRg st="1" end="1"/>
                                            </p:txEl>
                                          </p:spTgt>
                                        </p:tgtEl>
                                      </p:cBhvr>
                                    </p:animEffect>
                                    <p:anim calcmode="lin" valueType="num">
                                      <p:cBhvr>
                                        <p:cTn id="1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24000" y="0"/>
            <a:ext cx="12192000" cy="6858000"/>
          </a:xfrm>
          <a:prstGeom prst="rect">
            <a:avLst/>
          </a:prstGeom>
          <a:solidFill>
            <a:srgbClr val="F0F0F0"/>
          </a:solidFill>
        </p:spPr>
      </p:pic>
      <p:grpSp>
        <p:nvGrpSpPr>
          <p:cNvPr id="5" name="组合 4"/>
          <p:cNvGrpSpPr/>
          <p:nvPr/>
        </p:nvGrpSpPr>
        <p:grpSpPr>
          <a:xfrm>
            <a:off x="4572001" y="3522348"/>
            <a:ext cx="196196" cy="878205"/>
            <a:chOff x="2845594" y="695325"/>
            <a:chExt cx="145256" cy="878205"/>
          </a:xfrm>
        </p:grpSpPr>
        <p:sp>
          <p:nvSpPr>
            <p:cNvPr id="6" name="矩形 5"/>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H="1">
            <a:off x="4365169" y="3522348"/>
            <a:ext cx="200485" cy="878205"/>
            <a:chOff x="2845594" y="695325"/>
            <a:chExt cx="145256" cy="878205"/>
          </a:xfrm>
        </p:grpSpPr>
        <p:sp>
          <p:nvSpPr>
            <p:cNvPr id="10" name="矩形 9"/>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rot="1918775">
            <a:off x="3898901" y="1557702"/>
            <a:ext cx="1333500" cy="1333500"/>
            <a:chOff x="5422900" y="1557701"/>
            <a:chExt cx="1333500" cy="1333500"/>
          </a:xfrm>
        </p:grpSpPr>
        <p:sp>
          <p:nvSpPr>
            <p:cNvPr id="16" name="椭圆 15"/>
            <p:cNvSpPr/>
            <p:nvPr/>
          </p:nvSpPr>
          <p:spPr>
            <a:xfrm>
              <a:off x="5422900" y="1557701"/>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686425" y="1607277"/>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1775623" y="3644267"/>
            <a:ext cx="5580063"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文件   系统</a:t>
            </a:r>
          </a:p>
        </p:txBody>
      </p:sp>
      <p:grpSp>
        <p:nvGrpSpPr>
          <p:cNvPr id="21" name="组合 20"/>
          <p:cNvGrpSpPr/>
          <p:nvPr/>
        </p:nvGrpSpPr>
        <p:grpSpPr>
          <a:xfrm>
            <a:off x="1009632" y="4834310"/>
            <a:ext cx="1648963" cy="1805131"/>
            <a:chOff x="2756532" y="3035825"/>
            <a:chExt cx="1648963" cy="1805132"/>
          </a:xfrm>
          <a:solidFill>
            <a:schemeClr val="bg1"/>
          </a:solidFill>
        </p:grpSpPr>
        <p:cxnSp>
          <p:nvCxnSpPr>
            <p:cNvPr id="22" name="直接连接符 21"/>
            <p:cNvCxnSpPr>
              <a:stCxn id="23" idx="7"/>
              <a:endCxn id="30" idx="3"/>
            </p:cNvCxnSpPr>
            <p:nvPr/>
          </p:nvCxnSpPr>
          <p:spPr>
            <a:xfrm flipV="1">
              <a:off x="3121709" y="3035826"/>
              <a:ext cx="1283786" cy="1439954"/>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756532" y="4413126"/>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4264170" y="5915099"/>
            <a:ext cx="427831" cy="427831"/>
          </a:xfrm>
          <a:prstGeom prst="ellipse">
            <a:avLst/>
          </a:prstGeom>
          <a:solidFill>
            <a:schemeClr val="bg1"/>
          </a:solid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6215651" y="4836905"/>
            <a:ext cx="1516967" cy="1806101"/>
            <a:chOff x="7962556" y="3038421"/>
            <a:chExt cx="1516964" cy="1806101"/>
          </a:xfrm>
          <a:solidFill>
            <a:schemeClr val="bg1"/>
          </a:solidFill>
        </p:grpSpPr>
        <p:cxnSp>
          <p:nvCxnSpPr>
            <p:cNvPr id="26" name="直接连接符 25"/>
            <p:cNvCxnSpPr>
              <a:stCxn id="33" idx="5"/>
              <a:endCxn id="27" idx="1"/>
            </p:cNvCxnSpPr>
            <p:nvPr/>
          </p:nvCxnSpPr>
          <p:spPr>
            <a:xfrm>
              <a:off x="7962554" y="3038421"/>
              <a:ext cx="1151789" cy="1440924"/>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9051689" y="4416691"/>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2595938" y="4469130"/>
            <a:ext cx="1668228" cy="1659883"/>
            <a:chOff x="4342841" y="2670649"/>
            <a:chExt cx="1668228" cy="1659882"/>
          </a:xfrm>
          <a:solidFill>
            <a:schemeClr val="bg1"/>
          </a:solidFill>
        </p:grpSpPr>
        <p:cxnSp>
          <p:nvCxnSpPr>
            <p:cNvPr id="29" name="直接连接符 28"/>
            <p:cNvCxnSpPr>
              <a:stCxn id="30" idx="5"/>
              <a:endCxn id="24" idx="2"/>
            </p:cNvCxnSpPr>
            <p:nvPr/>
          </p:nvCxnSpPr>
          <p:spPr>
            <a:xfrm>
              <a:off x="4708018" y="3035826"/>
              <a:ext cx="1303051" cy="1294705"/>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342841" y="2670649"/>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4691997" y="4471728"/>
            <a:ext cx="1586308" cy="1657287"/>
            <a:chOff x="6438900" y="2673244"/>
            <a:chExt cx="1586308" cy="1657287"/>
          </a:xfrm>
          <a:solidFill>
            <a:schemeClr val="bg1"/>
          </a:solidFill>
        </p:grpSpPr>
        <p:cxnSp>
          <p:nvCxnSpPr>
            <p:cNvPr id="32" name="直接连接符 31"/>
            <p:cNvCxnSpPr>
              <a:stCxn id="24" idx="6"/>
              <a:endCxn id="33" idx="3"/>
            </p:cNvCxnSpPr>
            <p:nvPr/>
          </p:nvCxnSpPr>
          <p:spPr>
            <a:xfrm flipV="1">
              <a:off x="6438900" y="3038421"/>
              <a:ext cx="1221131" cy="1292110"/>
            </a:xfrm>
            <a:prstGeom prst="line">
              <a:avLst/>
            </a:prstGeom>
            <a:grpFill/>
            <a:ln>
              <a:solidFill>
                <a:schemeClr val="bg1"/>
              </a:solidFill>
            </a:ln>
            <a:effectLst>
              <a:outerShdw blurRad="406400" sx="200000" sy="200000" algn="ctr" rotWithShape="0">
                <a:srgbClr val="FFFFFF"/>
              </a:outerShdw>
            </a:effectLst>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7597377" y="2673244"/>
              <a:ext cx="427831" cy="427831"/>
            </a:xfrm>
            <a:prstGeom prst="ellipse">
              <a:avLst/>
            </a:prstGeom>
            <a:grpFill/>
            <a:ln>
              <a:solidFill>
                <a:schemeClr val="bg1"/>
              </a:solidFill>
            </a:ln>
            <a:effectLst>
              <a:outerShdw blurRad="406400" sx="200000" sy="200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椭圆 12"/>
          <p:cNvSpPr/>
          <p:nvPr/>
        </p:nvSpPr>
        <p:spPr>
          <a:xfrm>
            <a:off x="3949996" y="1626735"/>
            <a:ext cx="1244010" cy="119957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9198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8"/>
                                        </p:tgtEl>
                                        <p:attrNameLst>
                                          <p:attrName>r</p:attrName>
                                        </p:attrNameLst>
                                      </p:cBhvr>
                                    </p:animRot>
                                  </p:childTnLst>
                                </p:cTn>
                              </p:par>
                              <p:par>
                                <p:cTn id="7" presetID="42" presetClass="path" presetSubtype="0" accel="50000" decel="50000" fill="hold" nodeType="withEffect">
                                  <p:stCondLst>
                                    <p:cond delay="0"/>
                                  </p:stCondLst>
                                  <p:childTnLst>
                                    <p:animMotion origin="layout" path="M 3.95833E-6 3.7037E-6 L -0.19271 -0.00162 " pathEditMode="relative" rAng="0" ptsTypes="AA">
                                      <p:cBhvr>
                                        <p:cTn id="8" dur="2000" fill="hold"/>
                                        <p:tgtEl>
                                          <p:spTgt spid="9"/>
                                        </p:tgtEl>
                                        <p:attrNameLst>
                                          <p:attrName>ppt_x</p:attrName>
                                          <p:attrName>ppt_y</p:attrName>
                                        </p:attrNameLst>
                                      </p:cBhvr>
                                      <p:rCtr x="-9635" y="-93"/>
                                    </p:animMotion>
                                  </p:childTnLst>
                                </p:cTn>
                              </p:par>
                              <p:par>
                                <p:cTn id="9" presetID="42" presetClass="path" presetSubtype="0" accel="50000" decel="50000" fill="hold" nodeType="withEffect">
                                  <p:stCondLst>
                                    <p:cond delay="0"/>
                                  </p:stCondLst>
                                  <p:childTnLst>
                                    <p:animMotion origin="layout" path="M -2.91667E-6 3.7037E-6 L 0.19115 0.00023 " pathEditMode="relative" rAng="0" ptsTypes="AA">
                                      <p:cBhvr>
                                        <p:cTn id="10" dur="2000" fill="hold"/>
                                        <p:tgtEl>
                                          <p:spTgt spid="5"/>
                                        </p:tgtEl>
                                        <p:attrNameLst>
                                          <p:attrName>ppt_x</p:attrName>
                                          <p:attrName>ppt_y</p:attrName>
                                        </p:attrNameLst>
                                      </p:cBhvr>
                                      <p:rCtr x="9557" y="0"/>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4"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down)">
                                      <p:cBhvr>
                                        <p:cTn id="21" dur="500"/>
                                        <p:tgtEl>
                                          <p:spTgt spid="28"/>
                                        </p:tgtEl>
                                      </p:cBhvr>
                                    </p:animEffect>
                                  </p:childTnLst>
                                </p:cTn>
                              </p:par>
                              <p:par>
                                <p:cTn id="22" presetID="2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down)">
                                      <p:cBhvr>
                                        <p:cTn id="24" dur="500"/>
                                        <p:tgtEl>
                                          <p:spTgt spid="31"/>
                                        </p:tgtEl>
                                      </p:cBhvr>
                                    </p:animEffect>
                                  </p:childTnLst>
                                </p:cTn>
                              </p:par>
                            </p:childTnLst>
                          </p:cTn>
                        </p:par>
                        <p:par>
                          <p:cTn id="25" fill="hold">
                            <p:stCondLst>
                              <p:cond delay="3000"/>
                            </p:stCondLst>
                            <p:childTnLst>
                              <p:par>
                                <p:cTn id="26" presetID="22" presetClass="entr" presetSubtype="2"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par>
                                <p:cTn id="29" presetID="2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5" y="373261"/>
            <a:ext cx="7606982" cy="584775"/>
          </a:xfrm>
          <a:prstGeom prst="rect">
            <a:avLst/>
          </a:prstGeom>
          <a:noFill/>
        </p:spPr>
        <p:txBody>
          <a:bodyPr wrap="square" rtlCol="0">
            <a:spAutoFit/>
          </a:bodyPr>
          <a:lstStyle/>
          <a:p>
            <a:r>
              <a:rPr lang="en-US" altLang="zh-CN" sz="3200" b="1" dirty="0">
                <a:latin typeface="Maiandra GD" pitchFamily="34" charset="0"/>
                <a:ea typeface="隶书" pitchFamily="49" charset="-122"/>
              </a:rPr>
              <a:t>5.2.1 </a:t>
            </a:r>
            <a:r>
              <a:rPr lang="zh-CN" altLang="en-US" sz="3200" b="1" dirty="0">
                <a:latin typeface="Maiandra GD" pitchFamily="34" charset="0"/>
                <a:ea typeface="隶书" pitchFamily="49" charset="-122"/>
              </a:rPr>
              <a:t>文件的逻辑结构</a:t>
            </a:r>
            <a:r>
              <a:rPr lang="en-US" altLang="zh-CN" sz="3200" b="1" dirty="0">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707719" y="1481203"/>
            <a:ext cx="7947765" cy="458765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64D2"/>
                </a:solidFill>
                <a:ea typeface="宋体" charset="-122"/>
              </a:rPr>
              <a:t>什么是记录式文件？</a:t>
            </a:r>
            <a:endParaRPr lang="en-US" altLang="zh-CN" b="1" dirty="0">
              <a:solidFill>
                <a:srgbClr val="0064D2"/>
              </a:solidFill>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u="sng" dirty="0">
                <a:solidFill>
                  <a:srgbClr val="C00000"/>
                </a:solidFill>
                <a:latin typeface="Cambria"/>
                <a:ea typeface="宋体" charset="-122"/>
              </a:rPr>
              <a:t>一种有结构的文件，指文件中的数据由若干条定长或不定长的记录构成，每条记录又由若干数据项构成。</a:t>
            </a: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solidFill>
                  <a:srgbClr val="C00000"/>
                </a:solidFill>
                <a:latin typeface="Cambria"/>
                <a:ea typeface="宋体" charset="-122"/>
              </a:rPr>
              <a:t>记录是记录式文件进行存取的基本单位</a:t>
            </a:r>
            <a:r>
              <a:rPr lang="zh-CN" altLang="en-US" dirty="0">
                <a:solidFill>
                  <a:prstClr val="black"/>
                </a:solidFill>
                <a:latin typeface="Cambria"/>
                <a:ea typeface="宋体" charset="-122"/>
              </a:rPr>
              <a:t>，</a:t>
            </a:r>
            <a:r>
              <a:rPr lang="zh-CN" altLang="en-US" b="1" dirty="0">
                <a:solidFill>
                  <a:prstClr val="black"/>
                </a:solidFill>
                <a:latin typeface="Cambria"/>
                <a:ea typeface="宋体" charset="-122"/>
              </a:rPr>
              <a:t>顺序访问时文件读</a:t>
            </a:r>
            <a:r>
              <a:rPr lang="en-US" altLang="zh-CN" b="1" dirty="0">
                <a:solidFill>
                  <a:prstClr val="black"/>
                </a:solidFill>
                <a:latin typeface="Cambria"/>
                <a:ea typeface="宋体" charset="-122"/>
              </a:rPr>
              <a:t>/</a:t>
            </a:r>
            <a:r>
              <a:rPr lang="zh-CN" altLang="en-US" b="1" dirty="0">
                <a:solidFill>
                  <a:prstClr val="black"/>
                </a:solidFill>
                <a:latin typeface="Cambria"/>
                <a:ea typeface="宋体" charset="-122"/>
              </a:rPr>
              <a:t>写指针每次步进一条记录长度。</a:t>
            </a:r>
            <a:endParaRPr lang="en-US" altLang="zh-CN" b="1" dirty="0">
              <a:solidFill>
                <a:prstClr val="black"/>
              </a:solidFill>
              <a:latin typeface="Cambria"/>
              <a:ea typeface="宋体" charset="-122"/>
            </a:endParaRPr>
          </a:p>
          <a:p>
            <a:pPr marL="34290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solidFill>
                  <a:srgbClr val="C00000"/>
                </a:solidFill>
                <a:ea typeface="宋体" charset="-122"/>
              </a:rPr>
              <a:t>定长记录文件和不定长记录文件：</a:t>
            </a:r>
            <a:r>
              <a:rPr lang="zh-CN" altLang="en-US" b="1" dirty="0">
                <a:ea typeface="宋体" charset="-122"/>
              </a:rPr>
              <a:t>记录式文件中的所有记录长度一般都相等，也可以不等 </a:t>
            </a:r>
            <a:endParaRPr lang="en-US" altLang="zh-CN" b="1" dirty="0">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endParaRPr lang="zh-CN" altLang="en-US" dirty="0">
              <a:solidFill>
                <a:prstClr val="black"/>
              </a:solidFill>
              <a:latin typeface="Cambria"/>
              <a:ea typeface="宋体" charset="-122"/>
            </a:endParaRPr>
          </a:p>
          <a:p>
            <a:pPr>
              <a:buFont typeface="Wingdings 2" pitchFamily="18" charset="2"/>
              <a:buNone/>
            </a:pPr>
            <a:r>
              <a:rPr lang="zh-CN" altLang="en-US" b="1" dirty="0">
                <a:ea typeface="宋体" charset="-122"/>
              </a:rPr>
              <a:t>     </a:t>
            </a:r>
            <a:endParaRPr lang="zh-CN" altLang="en-US" b="1" dirty="0">
              <a:solidFill>
                <a:srgbClr val="0064D2"/>
              </a:solidFill>
              <a:ea typeface="宋体" charset="-122"/>
            </a:endParaRPr>
          </a:p>
        </p:txBody>
      </p:sp>
    </p:spTree>
    <p:extLst>
      <p:ext uri="{BB962C8B-B14F-4D97-AF65-F5344CB8AC3E}">
        <p14:creationId xmlns:p14="http://schemas.microsoft.com/office/powerpoint/2010/main" val="1748351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arn(inVertic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a:xfrm>
            <a:off x="457199" y="1481203"/>
            <a:ext cx="7947765" cy="458765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a:solidFill>
                  <a:srgbClr val="0064D2"/>
                </a:solidFill>
                <a:latin typeface="Cambria"/>
                <a:ea typeface="宋体" charset="-122"/>
              </a:rPr>
              <a:t>记录式</a:t>
            </a:r>
            <a:r>
              <a:rPr lang="zh-CN" altLang="en-US" b="1" dirty="0">
                <a:solidFill>
                  <a:srgbClr val="0064D2"/>
                </a:solidFill>
                <a:latin typeface="Cambria"/>
                <a:ea typeface="宋体" charset="-122"/>
              </a:rPr>
              <a:t>文件中记录之间的组织方式</a:t>
            </a:r>
            <a:r>
              <a:rPr lang="zh-CN" altLang="en-US" b="1" dirty="0">
                <a:solidFill>
                  <a:prstClr val="black"/>
                </a:solidFill>
                <a:latin typeface="Cambria"/>
                <a:ea typeface="宋体" charset="-122"/>
              </a:rPr>
              <a:t>非常重要，设计时要综合考虑很多因素，例如，如何提高检索速度，如何便于记录的增删改等。</a:t>
            </a: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r>
              <a:rPr lang="zh-CN" altLang="en-US" b="1" dirty="0">
                <a:solidFill>
                  <a:prstClr val="black"/>
                </a:solidFill>
                <a:latin typeface="Cambria"/>
                <a:ea typeface="宋体" charset="-122"/>
              </a:rPr>
              <a:t>按照组织方式的不同，记录式文件可进一步分为</a:t>
            </a:r>
          </a:p>
          <a:p>
            <a:pPr marL="342900" lvl="0" indent="-342900" defTabSz="914400" fontAlgn="base">
              <a:lnSpc>
                <a:spcPct val="100000"/>
              </a:lnSpc>
              <a:spcBef>
                <a:spcPct val="20000"/>
              </a:spcBef>
              <a:spcAft>
                <a:spcPct val="0"/>
              </a:spcAft>
              <a:buClr>
                <a:srgbClr val="477AB1"/>
              </a:buClr>
              <a:buSzPct val="80000"/>
              <a:buNone/>
            </a:pPr>
            <a:r>
              <a:rPr lang="zh-CN" altLang="en-US" b="1" dirty="0">
                <a:solidFill>
                  <a:srgbClr val="0064D2"/>
                </a:solidFill>
                <a:latin typeface="Cambria"/>
                <a:ea typeface="宋体" charset="-122"/>
              </a:rPr>
              <a:t>    （</a:t>
            </a:r>
            <a:r>
              <a:rPr lang="en-US" altLang="zh-CN" b="1" dirty="0">
                <a:solidFill>
                  <a:srgbClr val="0064D2"/>
                </a:solidFill>
                <a:latin typeface="Cambria"/>
                <a:ea typeface="宋体" charset="-122"/>
              </a:rPr>
              <a:t>1</a:t>
            </a:r>
            <a:r>
              <a:rPr lang="zh-CN" altLang="en-US" b="1" dirty="0">
                <a:solidFill>
                  <a:srgbClr val="0064D2"/>
                </a:solidFill>
                <a:latin typeface="Cambria"/>
                <a:ea typeface="宋体" charset="-122"/>
              </a:rPr>
              <a:t>）顺序文件</a:t>
            </a:r>
          </a:p>
          <a:p>
            <a:pPr marL="342900" lvl="0" indent="-342900" defTabSz="914400" fontAlgn="base">
              <a:lnSpc>
                <a:spcPct val="100000"/>
              </a:lnSpc>
              <a:spcBef>
                <a:spcPct val="20000"/>
              </a:spcBef>
              <a:spcAft>
                <a:spcPct val="0"/>
              </a:spcAft>
              <a:buClr>
                <a:srgbClr val="477AB1"/>
              </a:buClr>
              <a:buSzPct val="80000"/>
              <a:buNone/>
            </a:pPr>
            <a:r>
              <a:rPr lang="zh-CN" altLang="en-US" b="1" dirty="0">
                <a:solidFill>
                  <a:srgbClr val="0064D2"/>
                </a:solidFill>
                <a:latin typeface="Cambria"/>
                <a:ea typeface="宋体" charset="-122"/>
              </a:rPr>
              <a:t>    （</a:t>
            </a:r>
            <a:r>
              <a:rPr lang="en-US" altLang="zh-CN" b="1" dirty="0">
                <a:solidFill>
                  <a:srgbClr val="0064D2"/>
                </a:solidFill>
                <a:latin typeface="Cambria"/>
                <a:ea typeface="宋体" charset="-122"/>
              </a:rPr>
              <a:t>2</a:t>
            </a:r>
            <a:r>
              <a:rPr lang="zh-CN" altLang="en-US" b="1" dirty="0">
                <a:solidFill>
                  <a:srgbClr val="0064D2"/>
                </a:solidFill>
                <a:latin typeface="Cambria"/>
                <a:ea typeface="宋体" charset="-122"/>
              </a:rPr>
              <a:t>）索引文件</a:t>
            </a:r>
          </a:p>
          <a:p>
            <a:pPr marL="342900" lvl="0" indent="-342900" defTabSz="914400" fontAlgn="base">
              <a:lnSpc>
                <a:spcPct val="100000"/>
              </a:lnSpc>
              <a:spcBef>
                <a:spcPct val="20000"/>
              </a:spcBef>
              <a:spcAft>
                <a:spcPct val="0"/>
              </a:spcAft>
              <a:buClr>
                <a:srgbClr val="477AB1"/>
              </a:buClr>
              <a:buSzPct val="80000"/>
              <a:buNone/>
            </a:pPr>
            <a:r>
              <a:rPr lang="zh-CN" altLang="en-US" b="1" dirty="0">
                <a:solidFill>
                  <a:srgbClr val="0064D2"/>
                </a:solidFill>
                <a:latin typeface="Cambria"/>
                <a:ea typeface="宋体" charset="-122"/>
              </a:rPr>
              <a:t>    （</a:t>
            </a:r>
            <a:r>
              <a:rPr lang="en-US" altLang="zh-CN" b="1" dirty="0">
                <a:solidFill>
                  <a:srgbClr val="0064D2"/>
                </a:solidFill>
                <a:latin typeface="Cambria"/>
                <a:ea typeface="宋体" charset="-122"/>
              </a:rPr>
              <a:t>3</a:t>
            </a:r>
            <a:r>
              <a:rPr lang="zh-CN" altLang="en-US" b="1" dirty="0">
                <a:solidFill>
                  <a:srgbClr val="0064D2"/>
                </a:solidFill>
                <a:latin typeface="Cambria"/>
                <a:ea typeface="宋体" charset="-122"/>
              </a:rPr>
              <a:t>）索引顺序文件</a:t>
            </a:r>
            <a:endParaRPr lang="zh-CN" altLang="en-US" sz="3200" b="1" dirty="0">
              <a:solidFill>
                <a:srgbClr val="0064D2"/>
              </a:solidFill>
              <a:latin typeface="Cambria"/>
              <a:ea typeface="宋体" charset="-122"/>
            </a:endParaRPr>
          </a:p>
          <a:p>
            <a:pPr marL="342900" lvl="0" indent="-342900" defTabSz="914400" fontAlgn="base">
              <a:lnSpc>
                <a:spcPct val="100000"/>
              </a:lnSpc>
              <a:spcBef>
                <a:spcPct val="20000"/>
              </a:spcBef>
              <a:spcAft>
                <a:spcPct val="0"/>
              </a:spcAft>
              <a:buClr>
                <a:srgbClr val="477AB1"/>
              </a:buClr>
              <a:buSzPct val="80000"/>
              <a:buFont typeface="Wingdings 2" pitchFamily="18" charset="2"/>
              <a:buChar char="²"/>
            </a:pPr>
            <a:endParaRPr lang="zh-CN" altLang="en-US" dirty="0">
              <a:solidFill>
                <a:prstClr val="black"/>
              </a:solidFill>
              <a:latin typeface="Cambria"/>
              <a:ea typeface="宋体" charset="-122"/>
            </a:endParaRPr>
          </a:p>
          <a:p>
            <a:pPr>
              <a:buFont typeface="Wingdings 2" pitchFamily="18" charset="2"/>
              <a:buNone/>
            </a:pPr>
            <a:r>
              <a:rPr lang="zh-CN" altLang="en-US" b="1" dirty="0">
                <a:ea typeface="宋体" charset="-122"/>
              </a:rPr>
              <a:t>     </a:t>
            </a:r>
            <a:endParaRPr lang="zh-CN" altLang="en-US" b="1" dirty="0">
              <a:solidFill>
                <a:srgbClr val="0064D2"/>
              </a:solidFill>
              <a:ea typeface="宋体" charset="-122"/>
            </a:endParaRPr>
          </a:p>
        </p:txBody>
      </p:sp>
    </p:spTree>
    <p:extLst>
      <p:ext uri="{BB962C8B-B14F-4D97-AF65-F5344CB8AC3E}">
        <p14:creationId xmlns:p14="http://schemas.microsoft.com/office/powerpoint/2010/main" val="630921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1</a:t>
            </a:r>
            <a:r>
              <a:rPr lang="zh-CN" altLang="en-US" sz="3200" b="1" dirty="0">
                <a:solidFill>
                  <a:srgbClr val="0064D2"/>
                </a:solidFill>
                <a:latin typeface="Maiandra GD" pitchFamily="34" charset="0"/>
                <a:ea typeface="隶书" pitchFamily="49" charset="-122"/>
              </a:rPr>
              <a:t>）顺序文件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082" y="1462775"/>
            <a:ext cx="7438199" cy="53150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82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1</a:t>
            </a:r>
            <a:r>
              <a:rPr lang="zh-CN" altLang="en-US" sz="3200" b="1" dirty="0">
                <a:solidFill>
                  <a:srgbClr val="0064D2"/>
                </a:solidFill>
                <a:latin typeface="Maiandra GD" pitchFamily="34" charset="0"/>
                <a:ea typeface="隶书" pitchFamily="49" charset="-122"/>
              </a:rPr>
              <a:t>）顺序文件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046662" y="1601413"/>
            <a:ext cx="7814950" cy="3797963"/>
          </a:xfrm>
          <a:prstGeom prst="rect">
            <a:avLst/>
          </a:prstGeom>
        </p:spPr>
        <p:txBody>
          <a:bodyPr wrap="square">
            <a:spAutoFit/>
          </a:bodyPr>
          <a:lstStyle/>
          <a:p>
            <a:pPr marL="342900" marR="0" lvl="0" indent="-342900" defTabSz="91440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0" cap="none" spc="0" normalizeH="0" baseline="0" noProof="0" dirty="0">
                <a:ln>
                  <a:noFill/>
                </a:ln>
                <a:solidFill>
                  <a:srgbClr val="C00000"/>
                </a:solidFill>
                <a:effectLst/>
                <a:uLnTx/>
                <a:uFillTx/>
                <a:latin typeface="Cambria"/>
                <a:ea typeface="宋体" charset="-122"/>
              </a:rPr>
              <a:t>顺序文件：</a:t>
            </a:r>
            <a:r>
              <a:rPr kumimoji="0" lang="zh-CN" altLang="en-US" sz="2800" b="1" i="0" u="none" strike="noStrike" kern="0" cap="none" spc="0" normalizeH="0" baseline="0" noProof="0" dirty="0">
                <a:ln>
                  <a:noFill/>
                </a:ln>
                <a:solidFill>
                  <a:prstClr val="black"/>
                </a:solidFill>
                <a:effectLst/>
                <a:uLnTx/>
                <a:uFillTx/>
                <a:latin typeface="Cambria"/>
                <a:ea typeface="宋体" charset="-122"/>
              </a:rPr>
              <a:t>记录之间按某种顺序排列组织所形成的文件 </a:t>
            </a:r>
          </a:p>
          <a:p>
            <a:pPr marL="342900" marR="0" lvl="0" indent="-342900" defTabSz="91440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0" cap="none" spc="0" normalizeH="0" baseline="0" noProof="0" dirty="0">
                <a:ln>
                  <a:noFill/>
                </a:ln>
                <a:solidFill>
                  <a:prstClr val="black"/>
                </a:solidFill>
                <a:effectLst/>
                <a:uLnTx/>
                <a:uFillTx/>
                <a:latin typeface="Cambria"/>
                <a:ea typeface="宋体" charset="-122"/>
              </a:rPr>
              <a:t>在顺序文件中的记录可以按照不同的顺序进行排列。</a:t>
            </a:r>
          </a:p>
          <a:p>
            <a:pPr marL="742950" marR="0" lvl="1" indent="-285750" defTabSz="914400" eaLnBrk="1" fontAlgn="base" latinLnBrk="0" hangingPunct="1">
              <a:lnSpc>
                <a:spcPct val="100000"/>
              </a:lnSpc>
              <a:spcBef>
                <a:spcPct val="20000"/>
              </a:spcBef>
              <a:spcAft>
                <a:spcPct val="0"/>
              </a:spcAft>
              <a:buClr>
                <a:srgbClr val="FF0000"/>
              </a:buClr>
              <a:buSzPct val="60000"/>
              <a:buFont typeface="Wingdings" pitchFamily="2" charset="2"/>
              <a:buChar char="ü"/>
              <a:tabLst/>
              <a:defRPr/>
            </a:pPr>
            <a:r>
              <a:rPr kumimoji="0" lang="zh-CN" altLang="en-US" sz="2400" b="1" i="0" u="none" strike="noStrike" kern="0" cap="none" spc="0" normalizeH="0" baseline="0" noProof="0" dirty="0">
                <a:ln>
                  <a:noFill/>
                </a:ln>
                <a:solidFill>
                  <a:prstClr val="black"/>
                </a:solidFill>
                <a:effectLst/>
                <a:uLnTx/>
                <a:uFillTx/>
                <a:latin typeface="Cambria"/>
                <a:ea typeface="华文楷体"/>
              </a:rPr>
              <a:t> </a:t>
            </a:r>
            <a:r>
              <a:rPr kumimoji="0" lang="zh-CN" altLang="en-US" sz="2800" b="1" i="0" u="none" strike="noStrike" kern="0" cap="none" spc="0" normalizeH="0" baseline="0" noProof="0" dirty="0">
                <a:ln>
                  <a:noFill/>
                </a:ln>
                <a:solidFill>
                  <a:prstClr val="black"/>
                </a:solidFill>
                <a:effectLst/>
                <a:uLnTx/>
                <a:uFillTx/>
                <a:latin typeface="Cambria"/>
                <a:ea typeface="华文楷体"/>
              </a:rPr>
              <a:t>一种是按照</a:t>
            </a:r>
            <a:r>
              <a:rPr kumimoji="0" lang="zh-CN" altLang="en-US" sz="2800" b="1" i="0" u="none" strike="noStrike" kern="0" cap="none" spc="0" normalizeH="0" baseline="0" noProof="0" dirty="0">
                <a:ln>
                  <a:noFill/>
                </a:ln>
                <a:solidFill>
                  <a:srgbClr val="C00000"/>
                </a:solidFill>
                <a:effectLst/>
                <a:uLnTx/>
                <a:uFillTx/>
                <a:latin typeface="Cambria"/>
                <a:ea typeface="华文楷体"/>
              </a:rPr>
              <a:t>存入的时间先后排序</a:t>
            </a:r>
            <a:r>
              <a:rPr lang="zh-CN" altLang="en-US" sz="2800" b="1" kern="0" dirty="0">
                <a:solidFill>
                  <a:prstClr val="black"/>
                </a:solidFill>
                <a:latin typeface="Cambria"/>
                <a:ea typeface="华文楷体"/>
              </a:rPr>
              <a:t>：</a:t>
            </a:r>
            <a:r>
              <a:rPr kumimoji="0" lang="zh-CN" altLang="en-US" sz="2800" b="1" i="0" u="none" strike="noStrike" kern="0" cap="none" spc="0" normalizeH="0" baseline="0" noProof="0" dirty="0">
                <a:ln>
                  <a:noFill/>
                </a:ln>
                <a:solidFill>
                  <a:prstClr val="black"/>
                </a:solidFill>
                <a:effectLst/>
                <a:uLnTx/>
                <a:uFillTx/>
                <a:latin typeface="Cambria"/>
                <a:ea typeface="华文楷体"/>
              </a:rPr>
              <a:t>各记录之间的顺序与记录的关键字或内容无关。（日志文件和各种现场记录文件等场合）；</a:t>
            </a:r>
          </a:p>
          <a:p>
            <a:pPr marL="742950" marR="0" lvl="1" indent="-285750" defTabSz="914400" eaLnBrk="1" fontAlgn="base" latinLnBrk="0" hangingPunct="1">
              <a:lnSpc>
                <a:spcPct val="100000"/>
              </a:lnSpc>
              <a:spcBef>
                <a:spcPct val="20000"/>
              </a:spcBef>
              <a:spcAft>
                <a:spcPct val="0"/>
              </a:spcAft>
              <a:buClr>
                <a:srgbClr val="FF0000"/>
              </a:buClr>
              <a:buSzPct val="60000"/>
              <a:buFont typeface="Wingdings" pitchFamily="2" charset="2"/>
              <a:buChar char="ü"/>
              <a:tabLst/>
              <a:defRPr/>
            </a:pPr>
            <a:r>
              <a:rPr kumimoji="0" lang="zh-CN" altLang="en-US" sz="2800" b="1" i="0" u="none" strike="noStrike" kern="0" cap="none" spc="0" normalizeH="0" baseline="0" noProof="0" dirty="0">
                <a:ln>
                  <a:noFill/>
                </a:ln>
                <a:solidFill>
                  <a:prstClr val="black"/>
                </a:solidFill>
                <a:effectLst/>
                <a:uLnTx/>
                <a:uFillTx/>
                <a:latin typeface="Cambria"/>
                <a:ea typeface="华文楷体"/>
              </a:rPr>
              <a:t>一种是</a:t>
            </a:r>
            <a:r>
              <a:rPr kumimoji="0" lang="zh-CN" altLang="en-US" sz="2800" b="1" i="0" u="none" strike="noStrike" kern="0" cap="none" spc="0" normalizeH="0" baseline="0" noProof="0" dirty="0">
                <a:ln>
                  <a:noFill/>
                </a:ln>
                <a:solidFill>
                  <a:srgbClr val="C00000"/>
                </a:solidFill>
                <a:effectLst/>
                <a:uLnTx/>
                <a:uFillTx/>
                <a:latin typeface="Cambria"/>
                <a:ea typeface="华文楷体"/>
              </a:rPr>
              <a:t>按照记录中的关键字排序</a:t>
            </a:r>
            <a:r>
              <a:rPr kumimoji="0" lang="zh-CN" altLang="en-US" sz="2800" b="1" i="0" u="none" strike="noStrike" kern="0" cap="none" spc="0" normalizeH="0" baseline="0" noProof="0" dirty="0">
                <a:ln>
                  <a:noFill/>
                </a:ln>
                <a:solidFill>
                  <a:prstClr val="black"/>
                </a:solidFill>
                <a:effectLst/>
                <a:uLnTx/>
                <a:uFillTx/>
                <a:latin typeface="Cambria"/>
                <a:ea typeface="华文楷体"/>
              </a:rPr>
              <a:t>。</a:t>
            </a:r>
            <a:endParaRPr kumimoji="0" lang="zh-CN" altLang="en-US" sz="2800" b="1"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56142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barn(inVertical)">
                                      <p:cBhvr>
                                        <p:cTn id="26" dur="500"/>
                                        <p:tgtEl>
                                          <p:spTgt spid="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barn(inVertical)">
                                      <p:cBhvr>
                                        <p:cTn id="3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1</a:t>
            </a:r>
            <a:r>
              <a:rPr lang="zh-CN" altLang="en-US" sz="3200" b="1" dirty="0">
                <a:solidFill>
                  <a:srgbClr val="0064D2"/>
                </a:solidFill>
                <a:latin typeface="Maiandra GD" pitchFamily="34" charset="0"/>
                <a:ea typeface="隶书" pitchFamily="49" charset="-122"/>
              </a:rPr>
              <a:t>）顺序文件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183342" y="1493843"/>
            <a:ext cx="7243446" cy="3416320"/>
          </a:xfrm>
          <a:prstGeom prst="rect">
            <a:avLst/>
          </a:prstGeom>
        </p:spPr>
        <p:txBody>
          <a:bodyPr wrap="square">
            <a:spAutoFit/>
          </a:bodyPr>
          <a:lstStyle/>
          <a:p>
            <a:pPr lvl="0" fontAlgn="base">
              <a:spcBef>
                <a:spcPts val="1200"/>
              </a:spcBef>
              <a:spcAft>
                <a:spcPct val="0"/>
              </a:spcAft>
              <a:buClr>
                <a:srgbClr val="477AB1"/>
              </a:buClr>
              <a:buSzPct val="80000"/>
            </a:pPr>
            <a:r>
              <a:rPr lang="zh-CN" altLang="en-US" sz="2800" b="1" dirty="0">
                <a:solidFill>
                  <a:srgbClr val="C00000"/>
                </a:solidFill>
                <a:latin typeface="Cambria"/>
                <a:ea typeface="宋体" charset="-122"/>
              </a:rPr>
              <a:t>顺序文件的存取方式：</a:t>
            </a:r>
            <a:endParaRPr lang="en-US" altLang="zh-CN" sz="2800" b="1" dirty="0">
              <a:solidFill>
                <a:srgbClr val="C00000"/>
              </a:solidFill>
              <a:latin typeface="Cambria"/>
              <a:ea typeface="宋体" charset="-122"/>
            </a:endParaRPr>
          </a:p>
          <a:p>
            <a:pPr marL="342900" lvl="0" indent="-342900" fontAlgn="base">
              <a:spcBef>
                <a:spcPts val="1200"/>
              </a:spcBef>
              <a:spcAft>
                <a:spcPct val="0"/>
              </a:spcAft>
              <a:buClr>
                <a:srgbClr val="477AB1"/>
              </a:buClr>
              <a:buSzPct val="80000"/>
              <a:buFont typeface="Wingdings 2" pitchFamily="18" charset="2"/>
              <a:buChar char="²"/>
            </a:pPr>
            <a:r>
              <a:rPr lang="zh-CN" altLang="en-US" sz="2800" b="1" dirty="0">
                <a:solidFill>
                  <a:srgbClr val="C00000"/>
                </a:solidFill>
                <a:latin typeface="Cambria"/>
                <a:ea typeface="宋体" charset="-122"/>
              </a:rPr>
              <a:t>顺序存取：</a:t>
            </a:r>
            <a:r>
              <a:rPr lang="zh-CN" altLang="en-US" sz="2800" b="1" dirty="0">
                <a:solidFill>
                  <a:prstClr val="black"/>
                </a:solidFill>
                <a:latin typeface="Cambria"/>
                <a:ea typeface="宋体" charset="-122"/>
              </a:rPr>
              <a:t>只要在系统中分别设置读写指针</a:t>
            </a:r>
            <a:r>
              <a:rPr lang="en-US" altLang="zh-CN" sz="2800" b="1" dirty="0" err="1">
                <a:solidFill>
                  <a:prstClr val="black"/>
                </a:solidFill>
                <a:latin typeface="Cambria"/>
                <a:ea typeface="宋体" charset="-122"/>
              </a:rPr>
              <a:t>Rptr</a:t>
            </a:r>
            <a:r>
              <a:rPr lang="zh-CN" altLang="en-US" sz="2800" b="1" dirty="0">
                <a:solidFill>
                  <a:prstClr val="black"/>
                </a:solidFill>
                <a:latin typeface="Cambria"/>
                <a:ea typeface="宋体" charset="-122"/>
              </a:rPr>
              <a:t>和</a:t>
            </a:r>
            <a:r>
              <a:rPr lang="en-US" altLang="zh-CN" sz="2800" b="1" dirty="0" err="1">
                <a:solidFill>
                  <a:prstClr val="black"/>
                </a:solidFill>
                <a:latin typeface="Cambria"/>
                <a:ea typeface="宋体" charset="-122"/>
              </a:rPr>
              <a:t>Wptr</a:t>
            </a:r>
            <a:r>
              <a:rPr lang="zh-CN" altLang="en-US" sz="2800" b="1" dirty="0">
                <a:solidFill>
                  <a:prstClr val="black"/>
                </a:solidFill>
                <a:latin typeface="Cambria"/>
                <a:ea typeface="宋体" charset="-122"/>
              </a:rPr>
              <a:t>，读完或写完一条记录后修改该指针指向下一条记录。 </a:t>
            </a:r>
          </a:p>
          <a:p>
            <a:pPr marL="342900" lvl="0" indent="-342900" fontAlgn="base">
              <a:spcBef>
                <a:spcPts val="1200"/>
              </a:spcBef>
              <a:spcAft>
                <a:spcPct val="0"/>
              </a:spcAft>
              <a:buClr>
                <a:srgbClr val="477AB1"/>
              </a:buClr>
              <a:buSzPct val="80000"/>
              <a:buFont typeface="Wingdings 2" pitchFamily="18" charset="2"/>
              <a:buChar char="²"/>
            </a:pPr>
            <a:r>
              <a:rPr lang="zh-CN" altLang="en-US" sz="2800" b="1" dirty="0">
                <a:solidFill>
                  <a:srgbClr val="C00000"/>
                </a:solidFill>
                <a:latin typeface="Cambria"/>
                <a:ea typeface="宋体" charset="-122"/>
              </a:rPr>
              <a:t>直接存取：</a:t>
            </a:r>
            <a:r>
              <a:rPr lang="zh-CN" altLang="en-US" sz="2800" b="1" dirty="0">
                <a:solidFill>
                  <a:prstClr val="black"/>
                </a:solidFill>
                <a:latin typeface="Cambria"/>
                <a:ea typeface="宋体" charset="-122"/>
              </a:rPr>
              <a:t>也叫随机存取。主要适用于定长记录的顺序文件（任何记录的位置都很容易通过记录长度计算出来）。  </a:t>
            </a:r>
          </a:p>
        </p:txBody>
      </p:sp>
    </p:spTree>
    <p:extLst>
      <p:ext uri="{BB962C8B-B14F-4D97-AF65-F5344CB8AC3E}">
        <p14:creationId xmlns:p14="http://schemas.microsoft.com/office/powerpoint/2010/main" val="543705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1</a:t>
            </a:r>
            <a:r>
              <a:rPr lang="zh-CN" altLang="en-US" sz="3200" b="1" dirty="0">
                <a:solidFill>
                  <a:srgbClr val="0064D2"/>
                </a:solidFill>
                <a:latin typeface="Maiandra GD" pitchFamily="34" charset="0"/>
                <a:ea typeface="隶书" pitchFamily="49" charset="-122"/>
              </a:rPr>
              <a:t>）顺序文件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42863" y="1450479"/>
            <a:ext cx="7528182" cy="2123658"/>
          </a:xfrm>
          <a:prstGeom prst="rect">
            <a:avLst/>
          </a:prstGeom>
        </p:spPr>
        <p:txBody>
          <a:bodyPr wrap="square">
            <a:spAutoFit/>
          </a:bodyPr>
          <a:lstStyle/>
          <a:p>
            <a:pPr lvl="0" fontAlgn="base">
              <a:spcBef>
                <a:spcPts val="1200"/>
              </a:spcBef>
              <a:spcAft>
                <a:spcPct val="0"/>
              </a:spcAft>
              <a:buClr>
                <a:srgbClr val="477AB1"/>
              </a:buClr>
              <a:buSzPct val="80000"/>
            </a:pPr>
            <a:r>
              <a:rPr lang="zh-CN" altLang="en-US" sz="2800" b="1" dirty="0">
                <a:solidFill>
                  <a:srgbClr val="0064D2"/>
                </a:solidFill>
                <a:latin typeface="Cambria"/>
                <a:ea typeface="宋体" charset="-122"/>
              </a:rPr>
              <a:t>优点：</a:t>
            </a:r>
            <a:endParaRPr lang="en-US" altLang="zh-CN" sz="2800" b="1" dirty="0">
              <a:solidFill>
                <a:srgbClr val="0064D2"/>
              </a:solidFill>
              <a:latin typeface="Cambria"/>
              <a:ea typeface="宋体" charset="-122"/>
            </a:endParaRPr>
          </a:p>
          <a:p>
            <a:pPr marL="342900" lvl="0" indent="-342900" fontAlgn="base">
              <a:spcBef>
                <a:spcPts val="1200"/>
              </a:spcBef>
              <a:spcAft>
                <a:spcPct val="0"/>
              </a:spcAft>
              <a:buClr>
                <a:srgbClr val="477AB1"/>
              </a:buClr>
              <a:buSzPct val="80000"/>
              <a:buFont typeface="Wingdings 2" pitchFamily="18" charset="2"/>
              <a:buChar char="²"/>
            </a:pPr>
            <a:r>
              <a:rPr lang="zh-CN" altLang="en-US" sz="2800" b="1" dirty="0">
                <a:solidFill>
                  <a:srgbClr val="C00000"/>
                </a:solidFill>
                <a:latin typeface="Cambria"/>
                <a:ea typeface="宋体" charset="-122"/>
              </a:rPr>
              <a:t>适合大量记录批量存取的场合</a:t>
            </a:r>
            <a:r>
              <a:rPr lang="zh-CN" altLang="en-US" sz="2800" b="1" dirty="0">
                <a:solidFill>
                  <a:prstClr val="black"/>
                </a:solidFill>
                <a:latin typeface="Cambria"/>
                <a:ea typeface="宋体" charset="-122"/>
              </a:rPr>
              <a:t>，此时对顺序文件的存取效率是所有逻辑文件中最高的。</a:t>
            </a:r>
            <a:endParaRPr lang="en-US" altLang="zh-CN" sz="2800" b="1" dirty="0">
              <a:solidFill>
                <a:prstClr val="black"/>
              </a:solidFill>
              <a:latin typeface="Cambria"/>
              <a:ea typeface="宋体" charset="-122"/>
            </a:endParaRPr>
          </a:p>
          <a:p>
            <a:pPr marL="342900" lvl="0" indent="-342900" fontAlgn="base">
              <a:spcBef>
                <a:spcPts val="12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charset="-122"/>
              </a:rPr>
              <a:t>只有顺序文件才能被存储在磁带上。 </a:t>
            </a:r>
          </a:p>
        </p:txBody>
      </p:sp>
      <p:sp>
        <p:nvSpPr>
          <p:cNvPr id="3" name="矩形 2"/>
          <p:cNvSpPr/>
          <p:nvPr/>
        </p:nvSpPr>
        <p:spPr>
          <a:xfrm>
            <a:off x="1342865" y="3531231"/>
            <a:ext cx="7453118" cy="2850011"/>
          </a:xfrm>
          <a:prstGeom prst="rect">
            <a:avLst/>
          </a:prstGeom>
        </p:spPr>
        <p:txBody>
          <a:bodyPr wrap="square">
            <a:spAutoFit/>
          </a:bodyPr>
          <a:lstStyle/>
          <a:p>
            <a:pPr lvl="0" fontAlgn="base">
              <a:spcBef>
                <a:spcPct val="20000"/>
              </a:spcBef>
              <a:spcAft>
                <a:spcPct val="0"/>
              </a:spcAft>
              <a:buClr>
                <a:srgbClr val="477AB1"/>
              </a:buClr>
              <a:buSzPct val="80000"/>
            </a:pPr>
            <a:r>
              <a:rPr lang="zh-CN" altLang="en-US" sz="2800" b="1" dirty="0">
                <a:solidFill>
                  <a:srgbClr val="0064D2"/>
                </a:solidFill>
                <a:latin typeface="Cambria"/>
                <a:ea typeface="宋体" pitchFamily="2" charset="-122"/>
              </a:rPr>
              <a:t>缺点：</a:t>
            </a:r>
            <a:endParaRPr lang="en-US" altLang="zh-CN" sz="2800" b="1" dirty="0">
              <a:solidFill>
                <a:srgbClr val="0064D2"/>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不适合交互系统中用户要求</a:t>
            </a:r>
            <a:r>
              <a:rPr lang="zh-CN" altLang="en-US" sz="2800" b="1" dirty="0">
                <a:solidFill>
                  <a:srgbClr val="C00000"/>
                </a:solidFill>
                <a:latin typeface="Cambria"/>
                <a:ea typeface="宋体" pitchFamily="2" charset="-122"/>
              </a:rPr>
              <a:t>查找或修改单个记录</a:t>
            </a:r>
            <a:r>
              <a:rPr lang="zh-CN" altLang="en-US" sz="2800" b="1" dirty="0">
                <a:solidFill>
                  <a:prstClr val="black"/>
                </a:solidFill>
                <a:latin typeface="Cambria"/>
                <a:ea typeface="宋体" pitchFamily="2" charset="-122"/>
              </a:rPr>
              <a:t>的情况（但是给出记录位置查找定长记录除外）</a:t>
            </a:r>
            <a:endParaRPr lang="en-US" altLang="zh-CN" sz="2800" b="1" dirty="0">
              <a:solidFill>
                <a:prstClr val="black"/>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srgbClr val="C00000"/>
                </a:solidFill>
                <a:latin typeface="Cambria"/>
                <a:ea typeface="宋体" pitchFamily="2" charset="-122"/>
              </a:rPr>
              <a:t>增删记录比较困难</a:t>
            </a:r>
            <a:r>
              <a:rPr lang="zh-CN" altLang="en-US" sz="2800" b="1" dirty="0">
                <a:solidFill>
                  <a:prstClr val="black"/>
                </a:solidFill>
                <a:latin typeface="Cambria"/>
                <a:ea typeface="宋体" pitchFamily="2" charset="-122"/>
              </a:rPr>
              <a:t>，因为增加或删除记录后需要重新组织记录的顺序和关键字。 </a:t>
            </a:r>
          </a:p>
        </p:txBody>
      </p:sp>
    </p:spTree>
    <p:extLst>
      <p:ext uri="{BB962C8B-B14F-4D97-AF65-F5344CB8AC3E}">
        <p14:creationId xmlns:p14="http://schemas.microsoft.com/office/powerpoint/2010/main" val="4213215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additive="base">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80">
                                          <p:stCondLst>
                                            <p:cond delay="0"/>
                                          </p:stCondLst>
                                        </p:cTn>
                                        <p:tgtEl>
                                          <p:spTgt spid="3"/>
                                        </p:tgtEl>
                                      </p:cBhvr>
                                    </p:animEffect>
                                    <p:anim calcmode="lin" valueType="num">
                                      <p:cBhvr>
                                        <p:cTn id="2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gtEl>
                                      </p:cBhvr>
                                      <p:to x="100000" y="60000"/>
                                    </p:animScale>
                                    <p:animScale>
                                      <p:cBhvr>
                                        <p:cTn id="34" dur="166" decel="50000">
                                          <p:stCondLst>
                                            <p:cond delay="676"/>
                                          </p:stCondLst>
                                        </p:cTn>
                                        <p:tgtEl>
                                          <p:spTgt spid="3"/>
                                        </p:tgtEl>
                                      </p:cBhvr>
                                      <p:to x="100000" y="100000"/>
                                    </p:animScale>
                                    <p:animScale>
                                      <p:cBhvr>
                                        <p:cTn id="35" dur="26">
                                          <p:stCondLst>
                                            <p:cond delay="1312"/>
                                          </p:stCondLst>
                                        </p:cTn>
                                        <p:tgtEl>
                                          <p:spTgt spid="3"/>
                                        </p:tgtEl>
                                      </p:cBhvr>
                                      <p:to x="100000" y="80000"/>
                                    </p:animScale>
                                    <p:animScale>
                                      <p:cBhvr>
                                        <p:cTn id="36" dur="166" decel="50000">
                                          <p:stCondLst>
                                            <p:cond delay="1338"/>
                                          </p:stCondLst>
                                        </p:cTn>
                                        <p:tgtEl>
                                          <p:spTgt spid="3"/>
                                        </p:tgtEl>
                                      </p:cBhvr>
                                      <p:to x="100000" y="100000"/>
                                    </p:animScale>
                                    <p:animScale>
                                      <p:cBhvr>
                                        <p:cTn id="37" dur="26">
                                          <p:stCondLst>
                                            <p:cond delay="1642"/>
                                          </p:stCondLst>
                                        </p:cTn>
                                        <p:tgtEl>
                                          <p:spTgt spid="3"/>
                                        </p:tgtEl>
                                      </p:cBhvr>
                                      <p:to x="100000" y="90000"/>
                                    </p:animScale>
                                    <p:animScale>
                                      <p:cBhvr>
                                        <p:cTn id="38" dur="166" decel="50000">
                                          <p:stCondLst>
                                            <p:cond delay="1668"/>
                                          </p:stCondLst>
                                        </p:cTn>
                                        <p:tgtEl>
                                          <p:spTgt spid="3"/>
                                        </p:tgtEl>
                                      </p:cBhvr>
                                      <p:to x="100000" y="100000"/>
                                    </p:animScale>
                                    <p:animScale>
                                      <p:cBhvr>
                                        <p:cTn id="39" dur="26">
                                          <p:stCondLst>
                                            <p:cond delay="1808"/>
                                          </p:stCondLst>
                                        </p:cTn>
                                        <p:tgtEl>
                                          <p:spTgt spid="3"/>
                                        </p:tgtEl>
                                      </p:cBhvr>
                                      <p:to x="100000" y="95000"/>
                                    </p:animScale>
                                    <p:animScale>
                                      <p:cBhvr>
                                        <p:cTn id="4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2</a:t>
            </a:r>
            <a:r>
              <a:rPr lang="zh-CN" altLang="en-US" sz="3200" b="1" dirty="0">
                <a:solidFill>
                  <a:srgbClr val="0064D2"/>
                </a:solidFill>
                <a:latin typeface="Maiandra GD" pitchFamily="34" charset="0"/>
                <a:ea typeface="隶书" pitchFamily="49" charset="-122"/>
              </a:rPr>
              <a:t>）索引文件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58397" y="1598056"/>
            <a:ext cx="7976654" cy="523220"/>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srgbClr val="FF0000"/>
                </a:solidFill>
                <a:latin typeface="Cambria"/>
                <a:ea typeface="宋体" pitchFamily="2" charset="-122"/>
              </a:rPr>
              <a:t>顺序文件按记录位置查找的问题：</a:t>
            </a:r>
            <a:endParaRPr lang="zh-CN" altLang="en-US" sz="2800" b="1" dirty="0">
              <a:solidFill>
                <a:prstClr val="black"/>
              </a:solidFill>
              <a:latin typeface="Cambria"/>
              <a:ea typeface="宋体" pitchFamily="2" charset="-122"/>
            </a:endParaRPr>
          </a:p>
        </p:txBody>
      </p:sp>
      <p:sp>
        <p:nvSpPr>
          <p:cNvPr id="6" name="矩形 5"/>
          <p:cNvSpPr/>
          <p:nvPr/>
        </p:nvSpPr>
        <p:spPr>
          <a:xfrm>
            <a:off x="1202433" y="2249056"/>
            <a:ext cx="676786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fontAlgn="base">
              <a:spcBef>
                <a:spcPct val="20000"/>
              </a:spcBef>
              <a:spcAft>
                <a:spcPct val="0"/>
              </a:spcAft>
              <a:buClr>
                <a:srgbClr val="477AB1"/>
              </a:buClr>
              <a:buSzPct val="80000"/>
            </a:pPr>
            <a:r>
              <a:rPr lang="zh-CN" altLang="en-US" sz="2800" b="1" dirty="0">
                <a:solidFill>
                  <a:prstClr val="black"/>
                </a:solidFill>
                <a:latin typeface="Cambria"/>
                <a:ea typeface="宋体" pitchFamily="2" charset="-122"/>
              </a:rPr>
              <a:t>定长记录的顺序文件只要给出记录的位置，通过简单的计算很容易实现随机存取，按关键字检索也较方便。但变长记录的顺序文件都要从第一个记录查起，一直顺序查找到所要查找的记录为止，使查找一个记录的时间非常长。 </a:t>
            </a:r>
          </a:p>
        </p:txBody>
      </p:sp>
      <p:sp>
        <p:nvSpPr>
          <p:cNvPr id="8" name="TextBox 7"/>
          <p:cNvSpPr txBox="1"/>
          <p:nvPr/>
        </p:nvSpPr>
        <p:spPr>
          <a:xfrm>
            <a:off x="1335498" y="5158852"/>
            <a:ext cx="6822451" cy="95410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a:solidFill>
                  <a:srgbClr val="C00000"/>
                </a:solidFill>
              </a:rPr>
              <a:t>可不可以做到不管是定长记录还是不定长记录按记录位置查找效率一样呢？</a:t>
            </a:r>
          </a:p>
        </p:txBody>
      </p:sp>
      <p:graphicFrame>
        <p:nvGraphicFramePr>
          <p:cNvPr id="11" name="Object 4"/>
          <p:cNvGraphicFramePr>
            <a:graphicFrameLocks noChangeAspect="1"/>
          </p:cNvGraphicFramePr>
          <p:nvPr>
            <p:extLst>
              <p:ext uri="{D42A27DB-BD31-4B8C-83A1-F6EECF244321}">
                <p14:modId xmlns:p14="http://schemas.microsoft.com/office/powerpoint/2010/main" val="4268886416"/>
              </p:ext>
            </p:extLst>
          </p:nvPr>
        </p:nvGraphicFramePr>
        <p:xfrm>
          <a:off x="777714" y="5358092"/>
          <a:ext cx="565150" cy="555625"/>
        </p:xfrm>
        <a:graphic>
          <a:graphicData uri="http://schemas.openxmlformats.org/presentationml/2006/ole">
            <mc:AlternateContent xmlns:mc="http://schemas.openxmlformats.org/markup-compatibility/2006">
              <mc:Choice xmlns:v="urn:schemas-microsoft-com:vml" Requires="v">
                <p:oleObj spid="_x0000_s2085" name="Clip" r:id="rId4" imgW="861120" imgH="844560" progId="MS_ClipArt_Gallery.5">
                  <p:embed/>
                </p:oleObj>
              </mc:Choice>
              <mc:Fallback>
                <p:oleObj name="Clip" r:id="rId4" imgW="861120" imgH="84456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714" y="5358092"/>
                        <a:ext cx="56515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98909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2</a:t>
            </a:r>
            <a:r>
              <a:rPr lang="zh-CN" altLang="en-US" sz="3200" b="1" dirty="0">
                <a:solidFill>
                  <a:srgbClr val="0064D2"/>
                </a:solidFill>
                <a:latin typeface="Maiandra GD" pitchFamily="34" charset="0"/>
                <a:ea typeface="隶书" pitchFamily="49" charset="-122"/>
              </a:rPr>
              <a:t>）索引文件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58397" y="1598056"/>
            <a:ext cx="7976654" cy="2394502"/>
          </a:xfrm>
          <a:prstGeom prst="rect">
            <a:avLst/>
          </a:prstGeom>
        </p:spPr>
        <p:txBody>
          <a:bodyPr wrap="square">
            <a:spAutoFit/>
          </a:bodyPr>
          <a:lstStyle/>
          <a:p>
            <a:pPr lvl="0" fontAlgn="base">
              <a:spcBef>
                <a:spcPct val="20000"/>
              </a:spcBef>
              <a:spcAft>
                <a:spcPct val="0"/>
              </a:spcAft>
              <a:buClr>
                <a:srgbClr val="477AB1"/>
              </a:buClr>
              <a:buSzPct val="80000"/>
            </a:pPr>
            <a:r>
              <a:rPr lang="zh-CN" altLang="en-US" sz="2800" b="1" dirty="0">
                <a:solidFill>
                  <a:srgbClr val="C00000"/>
                </a:solidFill>
                <a:latin typeface="Cambria"/>
                <a:ea typeface="宋体" pitchFamily="2" charset="-122"/>
              </a:rPr>
              <a:t>解决思路：</a:t>
            </a:r>
            <a:endParaRPr lang="en-US" altLang="zh-CN" sz="2800" b="1" dirty="0">
              <a:solidFill>
                <a:srgbClr val="C00000"/>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可以为变长记录的顺序文件再建立一张索引表，对主文件中的每个记录在索引表中都有相应的表项，用于记录该记录的长度以及指向该记录的指针。</a:t>
            </a:r>
            <a:r>
              <a:rPr lang="zh-CN" altLang="en-US" sz="3200" b="1" dirty="0">
                <a:solidFill>
                  <a:prstClr val="black"/>
                </a:solidFill>
                <a:latin typeface="Cambria"/>
                <a:ea typeface="宋体" pitchFamily="2" charset="-122"/>
              </a:rPr>
              <a:t> </a:t>
            </a:r>
          </a:p>
        </p:txBody>
      </p:sp>
      <p:sp>
        <p:nvSpPr>
          <p:cNvPr id="8" name="Text Box 4"/>
          <p:cNvSpPr txBox="1">
            <a:spLocks noChangeArrowheads="1"/>
          </p:cNvSpPr>
          <p:nvPr/>
        </p:nvSpPr>
        <p:spPr bwMode="auto">
          <a:xfrm>
            <a:off x="4816925" y="4273315"/>
            <a:ext cx="33970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4000" b="1" i="0" u="none" strike="noStrike" kern="0" cap="none" spc="0" normalizeH="0" baseline="0" noProof="0" dirty="0">
                <a:ln>
                  <a:noFill/>
                </a:ln>
                <a:solidFill>
                  <a:srgbClr val="FF0000"/>
                </a:solidFill>
                <a:effectLst/>
                <a:uLnTx/>
                <a:uFillTx/>
                <a:latin typeface="Times New Roman" pitchFamily="18" charset="0"/>
                <a:ea typeface="宋体" pitchFamily="2" charset="-122"/>
              </a:rPr>
              <a:t>—— </a:t>
            </a:r>
            <a:r>
              <a:rPr kumimoji="1" lang="zh-CN" altLang="en-US" sz="4000" b="1" i="0" u="none" strike="noStrike" kern="0" cap="none" spc="0" normalizeH="0" baseline="0" noProof="0" dirty="0">
                <a:ln>
                  <a:noFill/>
                </a:ln>
                <a:solidFill>
                  <a:srgbClr val="FF0000"/>
                </a:solidFill>
                <a:effectLst/>
                <a:uLnTx/>
                <a:uFillTx/>
                <a:latin typeface="Times New Roman" pitchFamily="18" charset="0"/>
                <a:ea typeface="宋体" pitchFamily="2" charset="-122"/>
              </a:rPr>
              <a:t>索引文件</a:t>
            </a:r>
          </a:p>
        </p:txBody>
      </p:sp>
    </p:spTree>
    <p:extLst>
      <p:ext uri="{BB962C8B-B14F-4D97-AF65-F5344CB8AC3E}">
        <p14:creationId xmlns:p14="http://schemas.microsoft.com/office/powerpoint/2010/main" val="1561347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2</a:t>
            </a:r>
            <a:r>
              <a:rPr lang="zh-CN" altLang="en-US" sz="3200" b="1" dirty="0">
                <a:solidFill>
                  <a:srgbClr val="0064D2"/>
                </a:solidFill>
                <a:latin typeface="Maiandra GD" pitchFamily="34" charset="0"/>
                <a:ea typeface="隶书" pitchFamily="49" charset="-122"/>
              </a:rPr>
              <a:t>）索引文件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32124735"/>
              </p:ext>
            </p:extLst>
          </p:nvPr>
        </p:nvGraphicFramePr>
        <p:xfrm>
          <a:off x="1234483" y="1391485"/>
          <a:ext cx="7200900" cy="5186363"/>
        </p:xfrm>
        <a:graphic>
          <a:graphicData uri="http://schemas.openxmlformats.org/presentationml/2006/ole">
            <mc:AlternateContent xmlns:mc="http://schemas.openxmlformats.org/markup-compatibility/2006">
              <mc:Choice xmlns:v="urn:schemas-microsoft-com:vml" Requires="v">
                <p:oleObj spid="_x0000_s3110" r:id="rId4" imgW="4487757" imgH="3220720" progId="Visio.Drawing.11">
                  <p:embed/>
                </p:oleObj>
              </mc:Choice>
              <mc:Fallback>
                <p:oleObj r:id="rId4" imgW="4487757" imgH="322072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483" y="1391485"/>
                        <a:ext cx="7200900" cy="518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41576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2</a:t>
            </a:r>
            <a:r>
              <a:rPr lang="zh-CN" altLang="en-US" sz="3200" b="1" dirty="0">
                <a:solidFill>
                  <a:srgbClr val="0064D2"/>
                </a:solidFill>
                <a:latin typeface="Maiandra GD" pitchFamily="34" charset="0"/>
                <a:ea typeface="隶书" pitchFamily="49" charset="-122"/>
              </a:rPr>
              <a:t>）索引文件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139588" y="1586727"/>
            <a:ext cx="7151427" cy="4401205"/>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索引文件可以根据不同的关键字建立索引，形成包含多个索引表的索引文件。</a:t>
            </a:r>
            <a:endParaRPr lang="en-US" altLang="zh-CN" sz="2800" b="1" dirty="0">
              <a:solidFill>
                <a:prstClr val="black"/>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srgbClr val="FF0000"/>
                </a:solidFill>
                <a:latin typeface="Cambria"/>
                <a:ea typeface="宋体" pitchFamily="2" charset="-122"/>
              </a:rPr>
              <a:t>主要优点：</a:t>
            </a:r>
            <a:endParaRPr lang="en-US" altLang="zh-CN" sz="2800" b="1" dirty="0">
              <a:solidFill>
                <a:srgbClr val="FF0000"/>
              </a:solidFill>
              <a:latin typeface="Cambria"/>
              <a:ea typeface="宋体" pitchFamily="2" charset="-122"/>
            </a:endParaRPr>
          </a:p>
          <a:p>
            <a:pPr marL="914400" lvl="1" indent="-457200" fontAlgn="base">
              <a:spcBef>
                <a:spcPct val="20000"/>
              </a:spcBef>
              <a:spcAft>
                <a:spcPct val="0"/>
              </a:spcAft>
              <a:buClr>
                <a:srgbClr val="477AB1"/>
              </a:buClr>
              <a:buSzPct val="80000"/>
              <a:buFont typeface="Wingdings" pitchFamily="2" charset="2"/>
              <a:buChar char="ü"/>
            </a:pPr>
            <a:r>
              <a:rPr lang="zh-CN" altLang="en-US" sz="2800" b="1" dirty="0">
                <a:solidFill>
                  <a:prstClr val="black"/>
                </a:solidFill>
                <a:latin typeface="Cambria"/>
                <a:ea typeface="宋体" pitchFamily="2" charset="-122"/>
              </a:rPr>
              <a:t>通过建立索引极大地提高了对文件的查找速度</a:t>
            </a:r>
            <a:endParaRPr lang="en-US" altLang="zh-CN" sz="2800" b="1" dirty="0">
              <a:solidFill>
                <a:prstClr val="black"/>
              </a:solidFill>
              <a:latin typeface="Cambria"/>
              <a:ea typeface="宋体" pitchFamily="2" charset="-122"/>
            </a:endParaRPr>
          </a:p>
          <a:p>
            <a:pPr marL="914400" lvl="1" indent="-457200" fontAlgn="base">
              <a:spcBef>
                <a:spcPct val="20000"/>
              </a:spcBef>
              <a:spcAft>
                <a:spcPct val="0"/>
              </a:spcAft>
              <a:buClr>
                <a:srgbClr val="477AB1"/>
              </a:buClr>
              <a:buSzPct val="80000"/>
              <a:buFont typeface="Wingdings" pitchFamily="2" charset="2"/>
              <a:buChar char="ü"/>
            </a:pPr>
            <a:r>
              <a:rPr lang="zh-CN" altLang="en-US" sz="2800" b="1" dirty="0">
                <a:solidFill>
                  <a:prstClr val="black"/>
                </a:solidFill>
                <a:latin typeface="Cambria"/>
                <a:ea typeface="宋体" pitchFamily="2" charset="-122"/>
              </a:rPr>
              <a:t> 对增加和删除记录也非常方便</a:t>
            </a:r>
            <a:endParaRPr lang="en-US" altLang="zh-CN" sz="2800" b="1" dirty="0">
              <a:solidFill>
                <a:prstClr val="black"/>
              </a:solidFill>
              <a:latin typeface="Cambria"/>
              <a:ea typeface="宋体" pitchFamily="2" charset="-122"/>
            </a:endParaRPr>
          </a:p>
          <a:p>
            <a:pPr marL="342900" indent="-342900" fontAlgn="base">
              <a:spcBef>
                <a:spcPct val="20000"/>
              </a:spcBef>
              <a:spcAft>
                <a:spcPct val="0"/>
              </a:spcAft>
              <a:buClr>
                <a:srgbClr val="477AB1"/>
              </a:buClr>
              <a:buSzPct val="80000"/>
              <a:buFont typeface="Wingdings 2" pitchFamily="18" charset="2"/>
              <a:buChar char="²"/>
            </a:pPr>
            <a:r>
              <a:rPr lang="zh-CN" altLang="en-US" sz="2800" b="1" dirty="0">
                <a:solidFill>
                  <a:srgbClr val="FF0000"/>
                </a:solidFill>
                <a:latin typeface="Cambria"/>
              </a:rPr>
              <a:t>主要缺点：</a:t>
            </a:r>
            <a:r>
              <a:rPr lang="zh-CN" altLang="en-US" sz="2800" b="1" dirty="0">
                <a:solidFill>
                  <a:prstClr val="black"/>
                </a:solidFill>
                <a:latin typeface="Cambria"/>
              </a:rPr>
              <a:t>存储开销变大，增删记录时还需要修改索引表 </a:t>
            </a:r>
          </a:p>
          <a:p>
            <a:pPr marL="342900" lvl="0" indent="-342900" fontAlgn="base">
              <a:spcBef>
                <a:spcPct val="20000"/>
              </a:spcBef>
              <a:spcAft>
                <a:spcPct val="0"/>
              </a:spcAft>
              <a:buClr>
                <a:srgbClr val="477AB1"/>
              </a:buClr>
              <a:buSzPct val="80000"/>
              <a:buFont typeface="Wingdings 2" pitchFamily="18" charset="2"/>
              <a:buChar char="²"/>
            </a:pPr>
            <a:endParaRPr lang="zh-CN" altLang="en-US" sz="2800" b="1" dirty="0">
              <a:solidFill>
                <a:prstClr val="black"/>
              </a:solidFill>
              <a:latin typeface="Cambria"/>
              <a:ea typeface="宋体" pitchFamily="2" charset="-122"/>
            </a:endParaRPr>
          </a:p>
        </p:txBody>
      </p:sp>
    </p:spTree>
    <p:extLst>
      <p:ext uri="{BB962C8B-B14F-4D97-AF65-F5344CB8AC3E}">
        <p14:creationId xmlns:p14="http://schemas.microsoft.com/office/powerpoint/2010/main" val="79959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734" y="700116"/>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407879" y="586223"/>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latin typeface="微软雅黑 Light" panose="020B0502040204020203" pitchFamily="34" charset="-122"/>
                  <a:ea typeface="微软雅黑 Light" panose="020B0502040204020203" pitchFamily="34" charset="-122"/>
                </a:rPr>
                <a:t>CONTENTS</a:t>
              </a:r>
              <a:endParaRPr lang="zh-CN" altLang="en-US" sz="2400" dirty="0">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151888" y="1786730"/>
            <a:ext cx="6901866" cy="4228850"/>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5.1  </a:t>
            </a:r>
            <a:r>
              <a:rPr kumimoji="1" lang="zh-CN" altLang="en-US" sz="3200" b="1" u="sng" dirty="0">
                <a:solidFill>
                  <a:srgbClr val="C00000"/>
                </a:solidFill>
                <a:latin typeface="黑体" pitchFamily="49" charset="-122"/>
                <a:ea typeface="黑体" pitchFamily="49" charset="-122"/>
              </a:rPr>
              <a:t>概述</a:t>
            </a:r>
            <a:endParaRPr kumimoji="1" lang="en-US" altLang="zh-CN" sz="3200" b="1" u="sng" dirty="0">
              <a:solidFill>
                <a:srgbClr val="C00000"/>
              </a:solidFill>
              <a:latin typeface="黑体" pitchFamily="49" charset="-122"/>
              <a:ea typeface="黑体" pitchFamily="49" charset="-122"/>
            </a:endParaRP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5.2  </a:t>
            </a:r>
            <a:r>
              <a:rPr kumimoji="1" lang="zh-CN" altLang="en-US" sz="3200" b="1" dirty="0">
                <a:solidFill>
                  <a:schemeClr val="accent5"/>
                </a:solidFill>
                <a:latin typeface="黑体" pitchFamily="49" charset="-122"/>
                <a:ea typeface="黑体" pitchFamily="49" charset="-122"/>
              </a:rPr>
              <a:t>文件的组织</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5.3  </a:t>
            </a:r>
            <a:r>
              <a:rPr kumimoji="1" lang="zh-CN" altLang="en-US" sz="3200" b="1" dirty="0">
                <a:solidFill>
                  <a:schemeClr val="accent5"/>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5.4  </a:t>
            </a:r>
            <a:r>
              <a:rPr kumimoji="1" lang="zh-CN" altLang="en-US" sz="3200" b="1" dirty="0">
                <a:solidFill>
                  <a:schemeClr val="accent5"/>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5.5  </a:t>
            </a:r>
            <a:r>
              <a:rPr kumimoji="1" lang="zh-CN" altLang="en-US" sz="3200" b="1" dirty="0">
                <a:solidFill>
                  <a:schemeClr val="accent5"/>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5.6  </a:t>
            </a:r>
            <a:r>
              <a:rPr kumimoji="1" lang="zh-CN" altLang="en-US" sz="3200" b="1" dirty="0">
                <a:solidFill>
                  <a:schemeClr val="accent5"/>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chemeClr val="accent5"/>
                </a:solidFill>
                <a:latin typeface="黑体" pitchFamily="49" charset="-122"/>
                <a:ea typeface="黑体" pitchFamily="49" charset="-122"/>
              </a:rPr>
              <a:t>5.7  Windows</a:t>
            </a:r>
            <a:r>
              <a:rPr kumimoji="1" lang="zh-CN" altLang="en-US" sz="3200" b="1" dirty="0">
                <a:solidFill>
                  <a:schemeClr val="accent5"/>
                </a:solidFill>
                <a:latin typeface="黑体" pitchFamily="49" charset="-122"/>
                <a:ea typeface="黑体" pitchFamily="49" charset="-122"/>
              </a:rPr>
              <a:t>文件系统</a:t>
            </a:r>
          </a:p>
        </p:txBody>
      </p:sp>
    </p:spTree>
    <p:extLst>
      <p:ext uri="{BB962C8B-B14F-4D97-AF65-F5344CB8AC3E}">
        <p14:creationId xmlns:p14="http://schemas.microsoft.com/office/powerpoint/2010/main" val="3578222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3</a:t>
            </a:r>
            <a:r>
              <a:rPr lang="zh-CN" altLang="en-US" sz="3200" b="1" dirty="0">
                <a:solidFill>
                  <a:srgbClr val="0064D2"/>
                </a:solidFill>
                <a:latin typeface="Maiandra GD" pitchFamily="34" charset="0"/>
                <a:ea typeface="隶书" pitchFamily="49" charset="-122"/>
              </a:rPr>
              <a:t>）索引顺序文件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154183" y="1717807"/>
            <a:ext cx="6597746" cy="1598600"/>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将顺序文件中的</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多个记录组合成一组，并对每一组记录建立一个索引</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，通过索引指针指向该记录组中的第一条记录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en-US" altLang="zh-CN" sz="32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10" name="Rectangle 4"/>
          <p:cNvSpPr>
            <a:spLocks noChangeArrowheads="1"/>
          </p:cNvSpPr>
          <p:nvPr/>
        </p:nvSpPr>
        <p:spPr bwMode="auto">
          <a:xfrm>
            <a:off x="1154184" y="3840414"/>
            <a:ext cx="6672808" cy="1815882"/>
          </a:xfrm>
          <a:prstGeom prst="rect">
            <a:avLst/>
          </a:prstGeom>
          <a:solidFill>
            <a:schemeClr val="bg1"/>
          </a:solidFill>
          <a:ln>
            <a:noFill/>
          </a:ln>
        </p:spPr>
        <p:txBody>
          <a:bodyPr wrap="squar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ysClr val="windowText" lastClr="000000"/>
                </a:solidFill>
                <a:effectLst/>
                <a:uLnTx/>
                <a:uFillTx/>
              </a:rPr>
              <a:t>因此，索引顺序文件是</a:t>
            </a:r>
            <a:r>
              <a:rPr kumimoji="0" lang="zh-CN" altLang="en-US" sz="2800" b="1" i="0" u="none" strike="noStrike" kern="0" cap="none" spc="0" normalizeH="0" baseline="0" noProof="0" dirty="0">
                <a:ln>
                  <a:noFill/>
                </a:ln>
                <a:solidFill>
                  <a:srgbClr val="C00000"/>
                </a:solidFill>
                <a:effectLst/>
                <a:uLnTx/>
                <a:uFillTx/>
              </a:rPr>
              <a:t>顺序文件和索引文件相结合的产物</a:t>
            </a:r>
            <a:r>
              <a:rPr kumimoji="0" lang="zh-CN" altLang="en-US" sz="2800" b="1" i="0" u="none" strike="noStrike" kern="0" cap="none" spc="0" normalizeH="0" baseline="0" noProof="0" dirty="0">
                <a:ln>
                  <a:noFill/>
                </a:ln>
                <a:solidFill>
                  <a:sysClr val="windowText" lastClr="000000"/>
                </a:solidFill>
                <a:effectLst/>
                <a:uLnTx/>
                <a:uFillTx/>
              </a:rPr>
              <a:t>，结合两者的优点，同时又能有效克服变长记录文件的缺点，而且所付出的代价也小。 </a:t>
            </a:r>
          </a:p>
        </p:txBody>
      </p:sp>
    </p:spTree>
    <p:extLst>
      <p:ext uri="{BB962C8B-B14F-4D97-AF65-F5344CB8AC3E}">
        <p14:creationId xmlns:p14="http://schemas.microsoft.com/office/powerpoint/2010/main" val="13050154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down)">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3</a:t>
            </a:r>
            <a:r>
              <a:rPr lang="zh-CN" altLang="en-US" sz="3200" b="1" dirty="0">
                <a:solidFill>
                  <a:srgbClr val="0064D2"/>
                </a:solidFill>
                <a:latin typeface="Maiandra GD" pitchFamily="34" charset="0"/>
                <a:ea typeface="隶书" pitchFamily="49" charset="-122"/>
              </a:rPr>
              <a:t>）索引顺序文件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08253937"/>
              </p:ext>
            </p:extLst>
          </p:nvPr>
        </p:nvGraphicFramePr>
        <p:xfrm>
          <a:off x="870126" y="1918830"/>
          <a:ext cx="7653835" cy="4171555"/>
        </p:xfrm>
        <a:graphic>
          <a:graphicData uri="http://schemas.openxmlformats.org/presentationml/2006/ole">
            <mc:AlternateContent xmlns:mc="http://schemas.openxmlformats.org/markup-compatibility/2006">
              <mc:Choice xmlns:v="urn:schemas-microsoft-com:vml" Requires="v">
                <p:oleObj spid="_x0000_s6181" r:id="rId4" imgW="3701627" imgH="2020570" progId="Visio.Drawing.11">
                  <p:embed/>
                </p:oleObj>
              </mc:Choice>
              <mc:Fallback>
                <p:oleObj r:id="rId4" imgW="3701627" imgH="202057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126" y="1918830"/>
                        <a:ext cx="7653835" cy="41715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951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5.2.1 </a:t>
            </a:r>
            <a:r>
              <a:rPr lang="zh-CN" altLang="en-US" sz="3200" b="1" dirty="0">
                <a:solidFill>
                  <a:prstClr val="black"/>
                </a:solidFill>
                <a:latin typeface="Maiandra GD" pitchFamily="34" charset="0"/>
                <a:ea typeface="隶书" pitchFamily="49" charset="-122"/>
              </a:rPr>
              <a:t>文件的逻辑结构</a:t>
            </a:r>
            <a:r>
              <a:rPr lang="en-US" altLang="zh-CN" sz="3200" b="1" dirty="0">
                <a:solidFill>
                  <a:prstClr val="black"/>
                </a:solidFill>
                <a:latin typeface="Maiandra GD" pitchFamily="34" charset="0"/>
                <a:ea typeface="隶书" pitchFamily="49" charset="-122"/>
              </a:rPr>
              <a:t>——</a:t>
            </a:r>
            <a:r>
              <a:rPr lang="zh-CN" altLang="en-US" sz="3200" b="1" dirty="0">
                <a:solidFill>
                  <a:srgbClr val="0064D2"/>
                </a:solidFill>
                <a:latin typeface="Maiandra GD" pitchFamily="34" charset="0"/>
                <a:ea typeface="隶书" pitchFamily="49" charset="-122"/>
              </a:rPr>
              <a:t>记录式文件</a:t>
            </a:r>
            <a:endParaRPr lang="en-US" altLang="zh-CN" sz="3200" b="1" dirty="0">
              <a:solidFill>
                <a:srgbClr val="0064D2"/>
              </a:solidFill>
              <a:latin typeface="Maiandra GD" pitchFamily="34" charset="0"/>
              <a:ea typeface="隶书" pitchFamily="49" charset="-122"/>
            </a:endParaRPr>
          </a:p>
          <a:p>
            <a:pPr lvl="0"/>
            <a:r>
              <a:rPr lang="zh-CN" altLang="en-US" sz="3200" b="1" dirty="0">
                <a:solidFill>
                  <a:srgbClr val="0064D2"/>
                </a:solidFill>
                <a:latin typeface="Maiandra GD" pitchFamily="34" charset="0"/>
                <a:ea typeface="隶书" pitchFamily="49" charset="-122"/>
              </a:rPr>
              <a:t>（</a:t>
            </a:r>
            <a:r>
              <a:rPr lang="en-US" altLang="zh-CN" sz="3200" b="1" dirty="0">
                <a:solidFill>
                  <a:srgbClr val="0064D2"/>
                </a:solidFill>
                <a:latin typeface="Maiandra GD" pitchFamily="34" charset="0"/>
                <a:ea typeface="隶书" pitchFamily="49" charset="-122"/>
              </a:rPr>
              <a:t>3</a:t>
            </a:r>
            <a:r>
              <a:rPr lang="zh-CN" altLang="en-US" sz="3200" b="1" dirty="0">
                <a:solidFill>
                  <a:srgbClr val="0064D2"/>
                </a:solidFill>
                <a:latin typeface="Maiandra GD" pitchFamily="34" charset="0"/>
                <a:ea typeface="隶书" pitchFamily="49" charset="-122"/>
              </a:rPr>
              <a:t>）索引顺序文件</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28994" y="1821595"/>
            <a:ext cx="7996641" cy="4056495"/>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srgbClr val="FF0000"/>
                </a:solidFill>
                <a:latin typeface="Cambria"/>
                <a:ea typeface="宋体" pitchFamily="2" charset="-122"/>
              </a:rPr>
              <a:t>查找方法：</a:t>
            </a:r>
            <a:r>
              <a:rPr lang="zh-CN" altLang="en-US" sz="2800" b="1" dirty="0">
                <a:solidFill>
                  <a:prstClr val="black"/>
                </a:solidFill>
                <a:latin typeface="Cambria"/>
                <a:ea typeface="宋体" pitchFamily="2" charset="-122"/>
              </a:rPr>
              <a:t>首先也是利用用户（程序）所提供的关键字，以及某种查找算法去检索索引表，找到该记录所在记录组中第一个记录的表项，从中得到该记录组第一个记录在主文件中的位置。再利用顺序查找法去查找主文件，从中找到所要求的记录。 </a:t>
            </a: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srgbClr val="FF0000"/>
                </a:solidFill>
                <a:latin typeface="Cambria"/>
                <a:ea typeface="宋体" pitchFamily="2" charset="-122"/>
              </a:rPr>
              <a:t>主要优点：</a:t>
            </a:r>
            <a:r>
              <a:rPr lang="zh-CN" altLang="en-US" sz="2800" b="1" dirty="0">
                <a:solidFill>
                  <a:prstClr val="black"/>
                </a:solidFill>
                <a:latin typeface="Cambria"/>
                <a:ea typeface="宋体" pitchFamily="2" charset="-122"/>
              </a:rPr>
              <a:t>索引表占用空间小，同时查找效率比顺序文件又高，因此在文件记录比较多时采用索引顺序文件比较适合。</a:t>
            </a:r>
          </a:p>
        </p:txBody>
      </p:sp>
    </p:spTree>
    <p:extLst>
      <p:ext uri="{BB962C8B-B14F-4D97-AF65-F5344CB8AC3E}">
        <p14:creationId xmlns:p14="http://schemas.microsoft.com/office/powerpoint/2010/main" val="206456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5.2.2 </a:t>
            </a:r>
            <a:r>
              <a:rPr lang="zh-CN" altLang="en-US" sz="3200" b="1" dirty="0">
                <a:solidFill>
                  <a:prstClr val="black"/>
                </a:solidFill>
                <a:latin typeface="Maiandra GD" pitchFamily="34" charset="0"/>
                <a:ea typeface="隶书" pitchFamily="49" charset="-122"/>
              </a:rPr>
              <a:t>记录的成组与分解</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03110" y="1177114"/>
            <a:ext cx="7520851" cy="4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rPr>
              <a:t>文件分逻辑结构和物理结构</a:t>
            </a:r>
            <a:endParaRPr kumimoji="0" lang="en-US" altLang="zh-CN" sz="2800" b="1" i="0" u="none" strike="noStrike" kern="1200" cap="none" spc="0" normalizeH="0" baseline="0" noProof="0" dirty="0">
              <a:ln>
                <a:noFill/>
              </a:ln>
              <a:solidFill>
                <a:sysClr val="windowText" lastClr="000000"/>
              </a:solidFill>
              <a:effectLst/>
              <a:uLnTx/>
              <a:uFillTx/>
              <a:latin typeface="Cambria"/>
            </a:endParaRP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lang="zh-CN" altLang="en-US" sz="2800" b="1" noProof="0" dirty="0">
                <a:solidFill>
                  <a:sysClr val="windowText" lastClr="000000"/>
                </a:solidFill>
                <a:latin typeface="Cambria"/>
              </a:rPr>
              <a:t>记录也分逻辑记录和物理记录，大小不一定相等</a:t>
            </a:r>
            <a:endParaRPr kumimoji="0" lang="en-US" altLang="zh-CN" sz="2800" b="1" i="0" u="none" strike="noStrike" kern="1200" cap="none" spc="0" normalizeH="0" baseline="0" noProof="0" dirty="0">
              <a:ln>
                <a:noFill/>
              </a:ln>
              <a:solidFill>
                <a:sysClr val="windowText" lastClr="000000"/>
              </a:solidFill>
              <a:effectLst/>
              <a:uLnTx/>
              <a:uFillTx/>
              <a:latin typeface="Cambria"/>
            </a:endParaRPr>
          </a:p>
          <a:p>
            <a:pPr eaLnBrk="1" hangingPunct="1">
              <a:lnSpc>
                <a:spcPct val="90000"/>
              </a:lnSpc>
              <a:buClr>
                <a:srgbClr val="477AB1"/>
              </a:buClr>
            </a:pPr>
            <a:r>
              <a:rPr lang="zh-CN" altLang="en-US" sz="2800" b="1" dirty="0">
                <a:solidFill>
                  <a:srgbClr val="FF0000"/>
                </a:solidFill>
                <a:latin typeface="Cambria"/>
              </a:rPr>
              <a:t>逻辑记录：</a:t>
            </a:r>
            <a:r>
              <a:rPr lang="zh-CN" altLang="en-US" sz="2800" b="1" dirty="0">
                <a:solidFill>
                  <a:sysClr val="windowText" lastClr="000000"/>
                </a:solidFill>
                <a:latin typeface="Cambria"/>
              </a:rPr>
              <a:t>记录式文件的逻辑结构中的每条记录描述（用户看到的），按信息在逻辑上的独立含义划分的单位</a:t>
            </a:r>
            <a:endParaRPr lang="en-US" altLang="zh-CN" sz="2800" b="1" dirty="0">
              <a:solidFill>
                <a:sysClr val="windowText" lastClr="000000"/>
              </a:solidFill>
              <a:latin typeface="Cambria"/>
            </a:endParaRPr>
          </a:p>
          <a:p>
            <a:pPr lvl="0" eaLnBrk="1" hangingPunct="1">
              <a:lnSpc>
                <a:spcPct val="90000"/>
              </a:lnSpc>
              <a:buClr>
                <a:srgbClr val="477AB1"/>
              </a:buClr>
            </a:pPr>
            <a:r>
              <a:rPr kumimoji="0" lang="zh-CN" altLang="en-US" sz="2800" b="1" i="0" u="none" strike="noStrike" kern="1200" cap="none" spc="0" normalizeH="0" baseline="0" noProof="0" dirty="0">
                <a:ln>
                  <a:noFill/>
                </a:ln>
                <a:solidFill>
                  <a:srgbClr val="FF0000"/>
                </a:solidFill>
                <a:effectLst/>
                <a:uLnTx/>
                <a:uFillTx/>
                <a:latin typeface="Cambria"/>
              </a:rPr>
              <a:t>物理记录：</a:t>
            </a:r>
            <a:r>
              <a:rPr kumimoji="0" lang="zh-CN" altLang="en-US" sz="2800" b="1" i="0" u="none" strike="noStrike" kern="1200" cap="none" spc="0" normalizeH="0" baseline="0" noProof="0" dirty="0">
                <a:ln>
                  <a:noFill/>
                </a:ln>
                <a:solidFill>
                  <a:sysClr val="windowText" lastClr="000000"/>
                </a:solidFill>
                <a:effectLst/>
                <a:uLnTx/>
                <a:uFillTx/>
                <a:latin typeface="Cambria"/>
              </a:rPr>
              <a:t>即</a:t>
            </a:r>
            <a:r>
              <a:rPr lang="zh-CN" altLang="en-US" sz="2800" b="1" dirty="0">
                <a:solidFill>
                  <a:sysClr val="windowText" lastClr="000000"/>
                </a:solidFill>
                <a:latin typeface="宋体" pitchFamily="2" charset="-122"/>
              </a:rPr>
              <a:t>“</a:t>
            </a:r>
            <a:r>
              <a:rPr lang="zh-CN" altLang="en-US" sz="2800" b="1" dirty="0">
                <a:solidFill>
                  <a:sysClr val="windowText" lastClr="000000"/>
                </a:solidFill>
                <a:latin typeface="Cambria"/>
              </a:rPr>
              <a:t>块</a:t>
            </a:r>
            <a:r>
              <a:rPr lang="zh-CN" altLang="en-US" sz="2800" b="1" dirty="0">
                <a:solidFill>
                  <a:sysClr val="windowText" lastClr="000000"/>
                </a:solidFill>
                <a:latin typeface="宋体" pitchFamily="2" charset="-122"/>
              </a:rPr>
              <a:t>” </a:t>
            </a:r>
            <a:r>
              <a:rPr kumimoji="0" lang="zh-CN" altLang="en-US" sz="2800" b="1" i="0" u="none" strike="noStrike" kern="1200" cap="none" spc="0" normalizeH="0" baseline="0" noProof="0" dirty="0">
                <a:ln>
                  <a:noFill/>
                </a:ln>
                <a:solidFill>
                  <a:sysClr val="windowText" lastClr="000000"/>
                </a:solidFill>
                <a:effectLst/>
                <a:uLnTx/>
                <a:uFillTx/>
                <a:latin typeface="Cambria"/>
              </a:rPr>
              <a:t>，</a:t>
            </a:r>
            <a:r>
              <a:rPr lang="zh-CN" altLang="en-US" sz="2800" b="1" dirty="0">
                <a:solidFill>
                  <a:sysClr val="windowText" lastClr="000000"/>
                </a:solidFill>
                <a:latin typeface="Cambria"/>
              </a:rPr>
              <a:t>存储介质上连续信息所组成的区域，</a:t>
            </a:r>
            <a:r>
              <a:rPr kumimoji="0" lang="zh-CN" altLang="en-US" sz="2800" b="1" i="0" u="none" strike="noStrike" kern="1200" cap="none" spc="0" normalizeH="0" baseline="0" noProof="0" dirty="0">
                <a:ln>
                  <a:noFill/>
                </a:ln>
                <a:solidFill>
                  <a:sysClr val="windowText" lastClr="000000"/>
                </a:solidFill>
                <a:effectLst/>
                <a:uLnTx/>
                <a:uFillTx/>
                <a:latin typeface="Cambria"/>
              </a:rPr>
              <a:t>文件的内容及相关信息都是以</a:t>
            </a:r>
            <a:r>
              <a:rPr kumimoji="0" lang="zh-CN" altLang="en-US" sz="2800" b="1" i="0" u="none" strike="noStrike" kern="1200" cap="none" spc="0" normalizeH="0" baseline="0" noProof="0" dirty="0">
                <a:ln>
                  <a:noFill/>
                </a:ln>
                <a:solidFill>
                  <a:sysClr val="windowText" lastClr="000000"/>
                </a:solidFill>
                <a:effectLst/>
                <a:uLnTx/>
                <a:uFillTx/>
                <a:latin typeface="宋体" pitchFamily="2" charset="-122"/>
              </a:rPr>
              <a:t>“</a:t>
            </a:r>
            <a:r>
              <a:rPr kumimoji="0" lang="zh-CN" altLang="en-US" sz="2800" b="1" i="0" u="none" strike="noStrike" kern="1200" cap="none" spc="0" normalizeH="0" baseline="0" noProof="0" dirty="0">
                <a:ln>
                  <a:noFill/>
                </a:ln>
                <a:solidFill>
                  <a:sysClr val="windowText" lastClr="000000"/>
                </a:solidFill>
                <a:effectLst/>
                <a:uLnTx/>
                <a:uFillTx/>
                <a:latin typeface="Cambria"/>
              </a:rPr>
              <a:t>块</a:t>
            </a:r>
            <a:r>
              <a:rPr kumimoji="0" lang="zh-CN" altLang="en-US" sz="2800" b="1" i="0" u="none" strike="noStrike" kern="1200" cap="none" spc="0" normalizeH="0" baseline="0" noProof="0" dirty="0">
                <a:ln>
                  <a:noFill/>
                </a:ln>
                <a:solidFill>
                  <a:sysClr val="windowText" lastClr="000000"/>
                </a:solidFill>
                <a:effectLst/>
                <a:uLnTx/>
                <a:uFillTx/>
                <a:latin typeface="宋体" pitchFamily="2" charset="-122"/>
              </a:rPr>
              <a:t>”</a:t>
            </a:r>
            <a:r>
              <a:rPr kumimoji="0" lang="zh-CN" altLang="en-US" sz="2800" b="1" i="0" u="none" strike="noStrike" kern="1200" cap="none" spc="0" normalizeH="0" baseline="0" noProof="0" dirty="0">
                <a:ln>
                  <a:noFill/>
                </a:ln>
                <a:solidFill>
                  <a:sysClr val="windowText" lastClr="000000"/>
                </a:solidFill>
                <a:effectLst/>
                <a:uLnTx/>
                <a:uFillTx/>
                <a:latin typeface="Cambria"/>
              </a:rPr>
              <a:t>为单位存放在外存上的（外存存放的单位）</a:t>
            </a:r>
            <a:endParaRPr kumimoji="0" lang="en-US" altLang="zh-CN" sz="2800" b="1" i="0" u="none" strike="noStrike" kern="1200" cap="none" spc="0" normalizeH="0" baseline="0" noProof="0" dirty="0">
              <a:ln>
                <a:noFill/>
              </a:ln>
              <a:solidFill>
                <a:sysClr val="windowText" lastClr="000000"/>
              </a:solidFill>
              <a:effectLst/>
              <a:uLnTx/>
              <a:uFillTx/>
              <a:latin typeface="Cambria"/>
            </a:endParaRPr>
          </a:p>
        </p:txBody>
      </p:sp>
      <p:sp>
        <p:nvSpPr>
          <p:cNvPr id="2" name="TextBox 1"/>
          <p:cNvSpPr txBox="1"/>
          <p:nvPr/>
        </p:nvSpPr>
        <p:spPr>
          <a:xfrm>
            <a:off x="1143582" y="5376797"/>
            <a:ext cx="7239905"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a:solidFill>
                  <a:srgbClr val="0064D2"/>
                </a:solidFill>
              </a:rPr>
              <a:t>那么，逻辑记录和物理记录一定是一一对应，大小相等吗？</a:t>
            </a:r>
          </a:p>
        </p:txBody>
      </p:sp>
    </p:spTree>
    <p:extLst>
      <p:ext uri="{BB962C8B-B14F-4D97-AF65-F5344CB8AC3E}">
        <p14:creationId xmlns:p14="http://schemas.microsoft.com/office/powerpoint/2010/main" val="1323418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1000"/>
                                        <p:tgtEl>
                                          <p:spTgt spid="8">
                                            <p:txEl>
                                              <p:pRg st="2" end="2"/>
                                            </p:txEl>
                                          </p:spTgt>
                                        </p:tgtEl>
                                      </p:cBhvr>
                                    </p:animEffect>
                                    <p:anim calcmode="lin" valueType="num">
                                      <p:cBhvr>
                                        <p:cTn id="2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fade">
                                      <p:cBhvr>
                                        <p:cTn id="30" dur="1000"/>
                                        <p:tgtEl>
                                          <p:spTgt spid="8">
                                            <p:txEl>
                                              <p:pRg st="3" end="3"/>
                                            </p:txEl>
                                          </p:spTgt>
                                        </p:tgtEl>
                                      </p:cBhvr>
                                    </p:animEffect>
                                    <p:anim calcmode="lin" valueType="num">
                                      <p:cBhvr>
                                        <p:cTn id="3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randombar(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5.2.2 </a:t>
            </a:r>
            <a:r>
              <a:rPr lang="zh-CN" altLang="en-US" sz="3200" b="1" dirty="0">
                <a:solidFill>
                  <a:prstClr val="black"/>
                </a:solidFill>
                <a:latin typeface="Maiandra GD" pitchFamily="34" charset="0"/>
                <a:ea typeface="隶书" pitchFamily="49" charset="-122"/>
              </a:rPr>
              <a:t>记录的成组与分解</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03110" y="1818183"/>
            <a:ext cx="7451678" cy="379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因此，一个逻辑记录被存放到文件存储器的存储介质上时，可能占用一块或多块，也可以一个物理块包含多个逻辑记录。</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endParaRPr kumimoji="0" lang="en-US" altLang="zh-CN"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endPar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主要讨论后者：当一个物理块包含多个逻辑记录时需要进行</a:t>
            </a:r>
            <a:r>
              <a:rPr kumimoji="0" lang="zh-CN" altLang="en-US" sz="2800" b="1" i="0" u="none" strike="noStrike" kern="1200" cap="none" spc="0" normalizeH="0" baseline="0" noProof="0" dirty="0">
                <a:ln>
                  <a:noFill/>
                </a:ln>
                <a:solidFill>
                  <a:srgbClr val="FF0000"/>
                </a:solidFill>
                <a:effectLst/>
                <a:uLnTx/>
                <a:uFillTx/>
                <a:latin typeface="Cambria"/>
                <a:ea typeface="宋体" pitchFamily="2" charset="-122"/>
                <a:cs typeface="+mn-cs"/>
              </a:rPr>
              <a:t>记录的成组和分解</a:t>
            </a:r>
          </a:p>
        </p:txBody>
      </p:sp>
    </p:spTree>
    <p:extLst>
      <p:ext uri="{BB962C8B-B14F-4D97-AF65-F5344CB8AC3E}">
        <p14:creationId xmlns:p14="http://schemas.microsoft.com/office/powerpoint/2010/main" val="1245570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1000"/>
                                        <p:tgtEl>
                                          <p:spTgt spid="8">
                                            <p:txEl>
                                              <p:pRg st="2" end="2"/>
                                            </p:txEl>
                                          </p:spTgt>
                                        </p:tgtEl>
                                      </p:cBhvr>
                                    </p:animEffect>
                                    <p:anim calcmode="lin" valueType="num">
                                      <p:cBhvr>
                                        <p:cTn id="1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5.2.2 </a:t>
            </a:r>
            <a:r>
              <a:rPr lang="zh-CN" altLang="en-US" sz="3200" b="1" dirty="0">
                <a:solidFill>
                  <a:prstClr val="black"/>
                </a:solidFill>
                <a:latin typeface="Maiandra GD" pitchFamily="34" charset="0"/>
                <a:ea typeface="隶书" pitchFamily="49" charset="-122"/>
              </a:rPr>
              <a:t>记录的成组与分解</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03110" y="1545228"/>
            <a:ext cx="7451678" cy="379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0" eaLnBrk="1" hangingPunct="1">
              <a:buClr>
                <a:srgbClr val="477AB1"/>
              </a:buClr>
            </a:pPr>
            <a:r>
              <a:rPr lang="zh-CN" altLang="en-US" sz="2800" b="1" dirty="0">
                <a:solidFill>
                  <a:srgbClr val="FF0000"/>
                </a:solidFill>
                <a:latin typeface="Cambria"/>
              </a:rPr>
              <a:t>记录的成组：</a:t>
            </a:r>
            <a:r>
              <a:rPr lang="zh-CN" altLang="en-US" sz="2800" b="1" dirty="0">
                <a:solidFill>
                  <a:prstClr val="black"/>
                </a:solidFill>
                <a:latin typeface="Cambria"/>
              </a:rPr>
              <a:t>若干个逻辑记录合并成一组，写入一个块。</a:t>
            </a:r>
          </a:p>
          <a:p>
            <a:pPr lvl="0" eaLnBrk="1" hangingPunct="1">
              <a:buClr>
                <a:srgbClr val="477AB1"/>
              </a:buClr>
            </a:pPr>
            <a:r>
              <a:rPr lang="zh-CN" altLang="en-US" sz="2800" b="1" dirty="0">
                <a:solidFill>
                  <a:prstClr val="black"/>
                </a:solidFill>
                <a:latin typeface="Cambria"/>
              </a:rPr>
              <a:t>每块中的逻辑记录的个数称</a:t>
            </a:r>
            <a:r>
              <a:rPr lang="zh-CN" altLang="en-US" sz="2800" b="1" dirty="0">
                <a:solidFill>
                  <a:srgbClr val="0064D2"/>
                </a:solidFill>
                <a:latin typeface="Cambria"/>
              </a:rPr>
              <a:t>块因子 </a:t>
            </a:r>
            <a:r>
              <a:rPr lang="zh-CN" altLang="en-US" sz="2800" b="1" dirty="0">
                <a:solidFill>
                  <a:prstClr val="black"/>
                </a:solidFill>
                <a:latin typeface="Cambria"/>
              </a:rPr>
              <a:t>。</a:t>
            </a:r>
          </a:p>
          <a:p>
            <a:pPr lvl="0" eaLnBrk="1" hangingPunct="1">
              <a:buClr>
                <a:srgbClr val="477AB1"/>
              </a:buClr>
            </a:pPr>
            <a:r>
              <a:rPr lang="zh-CN" altLang="en-US" sz="2800" b="1" dirty="0">
                <a:solidFill>
                  <a:prstClr val="black"/>
                </a:solidFill>
                <a:latin typeface="Cambria"/>
              </a:rPr>
              <a:t>成组操作一般先在输出缓冲区内进行，凑满一块后才将缓冲区内的信息写到存储介质上。</a:t>
            </a:r>
          </a:p>
          <a:p>
            <a:pPr lvl="0" eaLnBrk="1" hangingPunct="1">
              <a:buClr>
                <a:srgbClr val="477AB1"/>
              </a:buClr>
            </a:pPr>
            <a:endParaRPr lang="zh-CN" altLang="en-US" sz="2800" b="1" dirty="0">
              <a:solidFill>
                <a:prstClr val="black"/>
              </a:solidFill>
              <a:latin typeface="Cambria"/>
            </a:endParaRPr>
          </a:p>
          <a:p>
            <a:pPr lvl="0" eaLnBrk="1" hangingPunct="1">
              <a:buClr>
                <a:srgbClr val="477AB1"/>
              </a:buClr>
            </a:pPr>
            <a:r>
              <a:rPr lang="zh-CN" altLang="en-US" sz="2800" b="1" dirty="0">
                <a:solidFill>
                  <a:srgbClr val="FF0000"/>
                </a:solidFill>
                <a:latin typeface="Cambria"/>
              </a:rPr>
              <a:t>记录的分解</a:t>
            </a:r>
            <a:r>
              <a:rPr lang="zh-CN" altLang="en-US" b="1" dirty="0">
                <a:solidFill>
                  <a:srgbClr val="FF0000"/>
                </a:solidFill>
                <a:latin typeface="Cambria"/>
              </a:rPr>
              <a:t>：</a:t>
            </a:r>
            <a:r>
              <a:rPr lang="zh-CN" altLang="en-US" sz="2800" b="1" dirty="0">
                <a:solidFill>
                  <a:prstClr val="black"/>
                </a:solidFill>
                <a:latin typeface="Cambria"/>
              </a:rPr>
              <a:t>当存储介质上的一个物理记录读进输入缓冲区后，把逻辑记录从块中分离出来的操作叫记录的分解。 </a:t>
            </a:r>
          </a:p>
        </p:txBody>
      </p:sp>
    </p:spTree>
    <p:extLst>
      <p:ext uri="{BB962C8B-B14F-4D97-AF65-F5344CB8AC3E}">
        <p14:creationId xmlns:p14="http://schemas.microsoft.com/office/powerpoint/2010/main" val="1880150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1000"/>
                                        <p:tgtEl>
                                          <p:spTgt spid="8">
                                            <p:txEl>
                                              <p:pRg st="0" end="0"/>
                                            </p:txEl>
                                          </p:spTgt>
                                        </p:tgtEl>
                                      </p:cBhvr>
                                    </p:animEffect>
                                    <p:anim calcmode="lin" valueType="num">
                                      <p:cBhvr>
                                        <p:cTn id="1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1000"/>
                                        <p:tgtEl>
                                          <p:spTgt spid="8">
                                            <p:txEl>
                                              <p:pRg st="2" end="2"/>
                                            </p:txEl>
                                          </p:spTgt>
                                        </p:tgtEl>
                                      </p:cBhvr>
                                    </p:animEffect>
                                    <p:anim calcmode="lin" valueType="num">
                                      <p:cBhvr>
                                        <p:cTn id="2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arn(inVertical)">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5.2.2 </a:t>
            </a:r>
            <a:r>
              <a:rPr lang="zh-CN" altLang="en-US" sz="3200" b="1" dirty="0">
                <a:solidFill>
                  <a:prstClr val="black"/>
                </a:solidFill>
                <a:latin typeface="Maiandra GD" pitchFamily="34" charset="0"/>
                <a:ea typeface="隶书" pitchFamily="49" charset="-122"/>
              </a:rPr>
              <a:t>记录的成组与分解</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894875" y="1330070"/>
            <a:ext cx="792157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文件被打开后，在主存中分配相应的输入输出缓冲区，用于成组和分解。由于容量有限，操作系统限定同时打开的文件个数，以防止文件缓冲区太多而挤占紧张的主存空间。</a:t>
            </a:r>
          </a:p>
        </p:txBody>
      </p:sp>
      <p:graphicFrame>
        <p:nvGraphicFramePr>
          <p:cNvPr id="2" name="对象 1"/>
          <p:cNvGraphicFramePr>
            <a:graphicFrameLocks noChangeAspect="1"/>
          </p:cNvGraphicFramePr>
          <p:nvPr>
            <p:extLst>
              <p:ext uri="{D42A27DB-BD31-4B8C-83A1-F6EECF244321}">
                <p14:modId xmlns:p14="http://schemas.microsoft.com/office/powerpoint/2010/main" val="1678963975"/>
              </p:ext>
            </p:extLst>
          </p:nvPr>
        </p:nvGraphicFramePr>
        <p:xfrm>
          <a:off x="1416431" y="3457031"/>
          <a:ext cx="6769100" cy="2160587"/>
        </p:xfrm>
        <a:graphic>
          <a:graphicData uri="http://schemas.openxmlformats.org/presentationml/2006/ole">
            <mc:AlternateContent xmlns:mc="http://schemas.openxmlformats.org/markup-compatibility/2006">
              <mc:Choice xmlns:v="urn:schemas-microsoft-com:vml" Requires="v">
                <p:oleObj spid="_x0000_s7207" r:id="rId4" imgW="3814657" imgH="1215813" progId="Visio.Drawing.11">
                  <p:embed/>
                </p:oleObj>
              </mc:Choice>
              <mc:Fallback>
                <p:oleObj r:id="rId4" imgW="3814657" imgH="121581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431" y="3457031"/>
                        <a:ext cx="67691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99408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758397" y="1354541"/>
            <a:ext cx="793115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文件的物理结构不仅取决于存储介质的存储特性，还与采用的外存分配方式有关。</a:t>
            </a:r>
            <a:endPar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考察文件的物理结构时</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应该把文件看作相关物理块的集合</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以及如何给文件分配所需要的物理块</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按照外存物理块分配方式的不同</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，文件的物理结构主要分为：</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        1. </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连续文件            </a:t>
            </a: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3. </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索引文件</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        </a:t>
            </a: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2. </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链接文件            </a:t>
            </a: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4. </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直接文件</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p:txBody>
      </p:sp>
    </p:spTree>
    <p:extLst>
      <p:ext uri="{BB962C8B-B14F-4D97-AF65-F5344CB8AC3E}">
        <p14:creationId xmlns:p14="http://schemas.microsoft.com/office/powerpoint/2010/main" val="3857444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 calcmode="lin" valueType="num">
                                      <p:cBhvr additive="base">
                                        <p:cTn id="1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barn(inVertical)">
                                      <p:cBhvr>
                                        <p:cTn id="28" dur="500"/>
                                        <p:tgtEl>
                                          <p:spTgt spid="11">
                                            <p:txEl>
                                              <p:pRg st="2" end="2"/>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barn(inVertical)">
                                      <p:cBhvr>
                                        <p:cTn id="31" dur="500"/>
                                        <p:tgtEl>
                                          <p:spTgt spid="11">
                                            <p:txEl>
                                              <p:pRg st="3" end="3"/>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barn(inVertical)">
                                      <p:cBhvr>
                                        <p:cTn id="3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1. </a:t>
            </a:r>
            <a:r>
              <a:rPr lang="zh-CN" altLang="en-US" sz="3200" b="1" dirty="0">
                <a:solidFill>
                  <a:schemeClr val="accent6"/>
                </a:solidFill>
                <a:latin typeface="Maiandra GD" pitchFamily="34" charset="0"/>
                <a:ea typeface="隶书" pitchFamily="49" charset="-122"/>
              </a:rPr>
              <a:t>连续文件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a:ln>
                  <a:noFill/>
                </a:ln>
                <a:solidFill>
                  <a:sysClr val="windowText" lastClr="000000"/>
                </a:solidFill>
                <a:effectLst/>
                <a:uLnTx/>
                <a:uFillTx/>
                <a:latin typeface="Cambria"/>
                <a:ea typeface="宋体" pitchFamily="2" charset="-122"/>
                <a:cs typeface="+mn-cs"/>
              </a:rPr>
              <a:t>把一个逻辑上连续的文件信息</a:t>
            </a:r>
            <a:r>
              <a:rPr kumimoji="0" lang="zh-CN" altLang="en-US" sz="2800" b="1" i="0" u="sng" strike="noStrike" kern="1200" cap="none" spc="0" normalizeH="0" baseline="0" noProof="0" dirty="0">
                <a:ln>
                  <a:noFill/>
                </a:ln>
                <a:solidFill>
                  <a:srgbClr val="C00000"/>
                </a:solidFill>
                <a:effectLst/>
                <a:uLnTx/>
                <a:uFillTx/>
                <a:latin typeface="Cambria"/>
                <a:ea typeface="宋体" pitchFamily="2" charset="-122"/>
                <a:cs typeface="+mn-cs"/>
              </a:rPr>
              <a:t>存放在依次相邻的物理块</a:t>
            </a:r>
            <a:r>
              <a:rPr kumimoji="0" lang="zh-CN" altLang="en-US" sz="2800" b="1" i="0" u="sng" strike="noStrike" kern="1200" cap="none" spc="0" normalizeH="0" baseline="0" noProof="0" dirty="0">
                <a:ln>
                  <a:noFill/>
                </a:ln>
                <a:solidFill>
                  <a:sysClr val="windowText" lastClr="000000"/>
                </a:solidFill>
                <a:effectLst/>
                <a:uLnTx/>
                <a:uFillTx/>
                <a:latin typeface="Cambria"/>
                <a:ea typeface="宋体" pitchFamily="2" charset="-122"/>
                <a:cs typeface="+mn-cs"/>
              </a:rPr>
              <a:t>中的组织形式。</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连续文件是基于磁带设备的最简单的物理结构，也适合其它各种外存设备。</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文件物理地址的存储方式：</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rPr>
              <a:t>     </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目录项的</a:t>
            </a:r>
            <a:r>
              <a:rPr kumimoji="0" lang="zh-CN" altLang="en-US" sz="2800" b="1" i="0" u="none" strike="noStrike" kern="1200" cap="none" spc="0" normalizeH="0" baseline="0" noProof="0" dirty="0">
                <a:ln>
                  <a:noFill/>
                </a:ln>
                <a:solidFill>
                  <a:srgbClr val="C0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文件物理地址</a:t>
            </a:r>
            <a:r>
              <a:rPr kumimoji="0" lang="zh-CN" altLang="en-US" sz="2800" b="1" i="0" u="none" strike="noStrike" kern="1200" cap="none" spc="0" normalizeH="0" baseline="0" noProof="0" dirty="0">
                <a:ln>
                  <a:noFill/>
                </a:ln>
                <a:solidFill>
                  <a:srgbClr val="C0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字段中，记录该文件第一个记录所在的盘块号和文件长度（以盘块为单位）</a:t>
            </a:r>
            <a:r>
              <a:rPr kumimoji="0" lang="zh-CN" altLang="en-US" sz="3200" b="1" i="0" u="none" strike="noStrike" kern="1200" cap="none" spc="0" normalizeH="0" baseline="0" noProof="0" dirty="0">
                <a:ln>
                  <a:noFill/>
                </a:ln>
                <a:solidFill>
                  <a:srgbClr val="C00000"/>
                </a:solidFill>
                <a:effectLst/>
                <a:uLnTx/>
                <a:uFillTx/>
                <a:latin typeface="Cambria"/>
                <a:ea typeface="宋体" pitchFamily="2" charset="-122"/>
                <a:cs typeface="+mn-cs"/>
              </a:rPr>
              <a:t>  </a:t>
            </a:r>
          </a:p>
        </p:txBody>
      </p:sp>
    </p:spTree>
    <p:extLst>
      <p:ext uri="{BB962C8B-B14F-4D97-AF65-F5344CB8AC3E}">
        <p14:creationId xmlns:p14="http://schemas.microsoft.com/office/powerpoint/2010/main" val="443746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1. </a:t>
            </a:r>
            <a:r>
              <a:rPr lang="zh-CN" altLang="en-US" sz="3200" b="1" dirty="0">
                <a:solidFill>
                  <a:schemeClr val="accent6"/>
                </a:solidFill>
                <a:latin typeface="Maiandra GD" pitchFamily="34" charset="0"/>
                <a:ea typeface="隶书" pitchFamily="49" charset="-122"/>
              </a:rPr>
              <a:t>连续文件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96" y="1912913"/>
            <a:ext cx="8011315" cy="288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2555875" y="5157788"/>
            <a:ext cx="376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400" dirty="0"/>
              <a:t>图</a:t>
            </a:r>
            <a:r>
              <a:rPr lang="en-US" altLang="zh-CN" sz="2400" dirty="0"/>
              <a:t>5.6  </a:t>
            </a:r>
            <a:r>
              <a:rPr lang="zh-CN" altLang="en-US" sz="2400" dirty="0"/>
              <a:t>连续文件的组织方式</a:t>
            </a:r>
          </a:p>
        </p:txBody>
      </p:sp>
    </p:spTree>
    <p:extLst>
      <p:ext uri="{BB962C8B-B14F-4D97-AF65-F5344CB8AC3E}">
        <p14:creationId xmlns:p14="http://schemas.microsoft.com/office/powerpoint/2010/main" val="3734269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5.1.1</a:t>
            </a:r>
            <a:r>
              <a:rPr lang="zh-CN" altLang="en-US" sz="3200" b="1" dirty="0">
                <a:latin typeface="Maiandra GD" pitchFamily="34" charset="0"/>
                <a:ea typeface="隶书" pitchFamily="49" charset="-122"/>
              </a:rPr>
              <a:t>  文件的概念</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81616" y="1493843"/>
            <a:ext cx="7540000" cy="3841052"/>
          </a:xfrm>
          <a:prstGeom prst="rect">
            <a:avLst/>
          </a:prstGeom>
          <a:noFill/>
        </p:spPr>
        <p:txBody>
          <a:bodyPr wrap="square" rtlCol="0">
            <a:spAutoFit/>
          </a:bodyPr>
          <a:lstStyle/>
          <a:p>
            <a:pPr lvl="0" algn="just" fontAlgn="base">
              <a:lnSpc>
                <a:spcPct val="110000"/>
              </a:lnSpc>
              <a:spcBef>
                <a:spcPct val="50000"/>
              </a:spcBef>
              <a:spcAft>
                <a:spcPct val="0"/>
              </a:spcAft>
              <a:buClr>
                <a:srgbClr val="0080FF"/>
              </a:buClr>
            </a:pPr>
            <a:r>
              <a:rPr kumimoji="1" lang="zh-CN" altLang="en-US" sz="2800" b="1" u="sng" dirty="0">
                <a:solidFill>
                  <a:srgbClr val="FF0000"/>
                </a:solidFill>
                <a:latin typeface="Times New Roman" pitchFamily="18" charset="0"/>
                <a:ea typeface="宋体" pitchFamily="2" charset="-122"/>
              </a:rPr>
              <a:t>什么是文件？</a:t>
            </a:r>
            <a:r>
              <a:rPr kumimoji="1" lang="zh-CN" altLang="en-US" sz="2800" b="1" u="sng" dirty="0">
                <a:solidFill>
                  <a:schemeClr val="accent5">
                    <a:lumMod val="75000"/>
                  </a:schemeClr>
                </a:solidFill>
                <a:latin typeface="Times New Roman" pitchFamily="18" charset="0"/>
                <a:ea typeface="宋体" pitchFamily="2" charset="-122"/>
              </a:rPr>
              <a:t>在计算机系统中，文件是指存储在外部存储介质上的、由文件名标识的一组相关信息的集合。 </a:t>
            </a:r>
          </a:p>
          <a:p>
            <a:pPr lvl="0" algn="just" fontAlgn="base">
              <a:lnSpc>
                <a:spcPct val="110000"/>
              </a:lnSpc>
              <a:spcBef>
                <a:spcPct val="50000"/>
              </a:spcBef>
              <a:spcAft>
                <a:spcPct val="0"/>
              </a:spcAft>
              <a:buClr>
                <a:srgbClr val="FF0000"/>
              </a:buClr>
              <a:buFont typeface="Wingdings" pitchFamily="2" charset="2"/>
              <a:buChar char="Ø"/>
            </a:pPr>
            <a:r>
              <a:rPr kumimoji="1" lang="zh-CN" altLang="en-US" sz="2800" b="1" dirty="0">
                <a:solidFill>
                  <a:schemeClr val="accent5">
                    <a:lumMod val="75000"/>
                  </a:schemeClr>
                </a:solidFill>
                <a:latin typeface="Times New Roman" pitchFamily="18" charset="0"/>
                <a:ea typeface="宋体" pitchFamily="2" charset="-122"/>
              </a:rPr>
              <a:t> </a:t>
            </a:r>
            <a:r>
              <a:rPr kumimoji="1" lang="zh-CN" altLang="en-US" sz="2800" b="1" dirty="0">
                <a:latin typeface="Times New Roman" pitchFamily="18" charset="0"/>
                <a:ea typeface="宋体" pitchFamily="2" charset="-122"/>
              </a:rPr>
              <a:t>文件的概念本身体现了操作系统的一种抽象机制，用于逻辑上描述存储在外存上的数据。</a:t>
            </a:r>
            <a:endParaRPr kumimoji="1" lang="en-US" altLang="zh-CN" sz="2800" b="1" dirty="0">
              <a:latin typeface="Times New Roman" pitchFamily="18" charset="0"/>
              <a:ea typeface="宋体" pitchFamily="2" charset="-122"/>
            </a:endParaRPr>
          </a:p>
          <a:p>
            <a:pPr lvl="0" algn="just" fontAlgn="base">
              <a:lnSpc>
                <a:spcPct val="110000"/>
              </a:lnSpc>
              <a:spcBef>
                <a:spcPct val="50000"/>
              </a:spcBef>
              <a:spcAft>
                <a:spcPct val="0"/>
              </a:spcAft>
              <a:buClr>
                <a:srgbClr val="FF0000"/>
              </a:buClr>
              <a:buFont typeface="Wingdings" pitchFamily="2" charset="2"/>
              <a:buChar char="Ø"/>
            </a:pPr>
            <a:r>
              <a:rPr kumimoji="1" lang="zh-CN" altLang="en-US" sz="2800" b="1" dirty="0">
                <a:latin typeface="Times New Roman" pitchFamily="18" charset="0"/>
                <a:ea typeface="宋体" pitchFamily="2" charset="-122"/>
              </a:rPr>
              <a:t>把数据组织成文件形式加以管理和控制是计算机数据管理的重大发展。</a:t>
            </a:r>
          </a:p>
        </p:txBody>
      </p:sp>
    </p:spTree>
    <p:extLst>
      <p:ext uri="{BB962C8B-B14F-4D97-AF65-F5344CB8AC3E}">
        <p14:creationId xmlns:p14="http://schemas.microsoft.com/office/powerpoint/2010/main" val="5468470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1. </a:t>
            </a:r>
            <a:r>
              <a:rPr lang="zh-CN" altLang="en-US" sz="3200" b="1" dirty="0">
                <a:solidFill>
                  <a:schemeClr val="accent6"/>
                </a:solidFill>
                <a:latin typeface="Maiandra GD" pitchFamily="34" charset="0"/>
                <a:ea typeface="隶书" pitchFamily="49" charset="-122"/>
              </a:rPr>
              <a:t>连续文件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931875" y="1559985"/>
            <a:ext cx="10871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800" b="1" dirty="0">
                <a:solidFill>
                  <a:schemeClr val="accent5">
                    <a:lumMod val="75000"/>
                  </a:schemeClr>
                </a:solidFill>
              </a:rPr>
              <a:t>优点</a:t>
            </a:r>
            <a:r>
              <a:rPr lang="en-US" altLang="zh-CN" sz="2800" b="1" dirty="0">
                <a:solidFill>
                  <a:schemeClr val="accent5">
                    <a:lumMod val="75000"/>
                  </a:schemeClr>
                </a:solidFill>
              </a:rPr>
              <a:t>:</a:t>
            </a:r>
            <a:endParaRPr lang="zh-CN" altLang="en-US" sz="2800" b="1" dirty="0">
              <a:solidFill>
                <a:schemeClr val="accent5">
                  <a:lumMod val="75000"/>
                </a:schemeClr>
              </a:solidFill>
            </a:endParaRPr>
          </a:p>
        </p:txBody>
      </p:sp>
      <p:sp>
        <p:nvSpPr>
          <p:cNvPr id="12" name="Rectangle 3"/>
          <p:cNvSpPr txBox="1">
            <a:spLocks/>
          </p:cNvSpPr>
          <p:nvPr/>
        </p:nvSpPr>
        <p:spPr bwMode="auto">
          <a:xfrm>
            <a:off x="914400" y="2159758"/>
            <a:ext cx="8229600" cy="155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在顺序存取时速度较快，非常便于顺序访问。</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因为只要在目录中找到顺序文件所在的第一个盘块号，就可以从此开始逐个盘块往下读写。</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p>
        </p:txBody>
      </p:sp>
      <p:sp>
        <p:nvSpPr>
          <p:cNvPr id="2" name="矩形 1"/>
          <p:cNvSpPr/>
          <p:nvPr/>
        </p:nvSpPr>
        <p:spPr>
          <a:xfrm>
            <a:off x="1037229" y="4305869"/>
            <a:ext cx="7369791" cy="1384995"/>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defRPr/>
            </a:pPr>
            <a:r>
              <a:rPr lang="zh-CN" altLang="en-US" sz="2800" dirty="0">
                <a:solidFill>
                  <a:sysClr val="windowText" lastClr="000000"/>
                </a:solidFill>
                <a:latin typeface="Cambria"/>
                <a:ea typeface="宋体" pitchFamily="2" charset="-122"/>
              </a:rPr>
              <a:t>常用于存放系统文件，如操作系统文件、编译程序文件和其它由系统提供的实用程序文件，因为这类文件往往被从头至尾依次存取。</a:t>
            </a:r>
          </a:p>
        </p:txBody>
      </p:sp>
      <p:sp>
        <p:nvSpPr>
          <p:cNvPr id="13" name="Rectangle 6"/>
          <p:cNvSpPr>
            <a:spLocks noChangeArrowheads="1"/>
          </p:cNvSpPr>
          <p:nvPr/>
        </p:nvSpPr>
        <p:spPr bwMode="auto">
          <a:xfrm>
            <a:off x="914400" y="3670839"/>
            <a:ext cx="18085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800" b="1" dirty="0">
                <a:solidFill>
                  <a:schemeClr val="accent5">
                    <a:lumMod val="75000"/>
                  </a:schemeClr>
                </a:solidFill>
              </a:rPr>
              <a:t>应用场合</a:t>
            </a:r>
            <a:r>
              <a:rPr lang="en-US" altLang="zh-CN" sz="2800" b="1" dirty="0">
                <a:solidFill>
                  <a:schemeClr val="accent5">
                    <a:lumMod val="75000"/>
                  </a:schemeClr>
                </a:solidFill>
              </a:rPr>
              <a:t>:</a:t>
            </a:r>
            <a:endParaRPr lang="zh-CN" altLang="en-US" sz="2800" b="1" dirty="0">
              <a:solidFill>
                <a:schemeClr val="accent5">
                  <a:lumMod val="75000"/>
                </a:schemeClr>
              </a:solidFill>
            </a:endParaRPr>
          </a:p>
        </p:txBody>
      </p:sp>
    </p:spTree>
    <p:extLst>
      <p:ext uri="{BB962C8B-B14F-4D97-AF65-F5344CB8AC3E}">
        <p14:creationId xmlns:p14="http://schemas.microsoft.com/office/powerpoint/2010/main" val="994132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500"/>
                                        <p:tgtEl>
                                          <p:spTgt spid="1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circle(in)">
                                      <p:cBhvr>
                                        <p:cTn id="20" dur="2000"/>
                                        <p:tgtEl>
                                          <p:spTgt spid="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barn(inVertical)">
                                      <p:cBhvr>
                                        <p:cTn id="2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7" name="Rectangle 3"/>
          <p:cNvSpPr txBox="1">
            <a:spLocks/>
          </p:cNvSpPr>
          <p:nvPr/>
        </p:nvSpPr>
        <p:spPr bwMode="auto">
          <a:xfrm>
            <a:off x="678745" y="2309884"/>
            <a:ext cx="82296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思路：</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可把一个逻辑上连续的文件</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分散地存放在不同的物理块</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中，这些物理块既不要求连续，也不必按规则排列。</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非连续分配 </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eaLnBrk="1" hangingPunct="1">
              <a:buClr>
                <a:srgbClr val="477AB1"/>
              </a:buClr>
            </a:pPr>
            <a:r>
              <a:rPr lang="zh-CN" altLang="en-US" sz="2800" b="1" dirty="0">
                <a:solidFill>
                  <a:sysClr val="windowText" lastClr="000000"/>
                </a:solidFill>
                <a:latin typeface="Cambria"/>
              </a:rPr>
              <a:t>链接分配是非连续分配的一种。</a:t>
            </a:r>
            <a:endPar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lvl="0" eaLnBrk="1" hangingPunct="1">
              <a:buClr>
                <a:srgbClr val="477AB1"/>
              </a:buClr>
            </a:pPr>
            <a:r>
              <a:rPr lang="zh-CN" altLang="en-US" sz="2800" b="1" dirty="0">
                <a:solidFill>
                  <a:sysClr val="windowText" lastClr="000000"/>
                </a:solidFill>
                <a:latin typeface="Cambria"/>
              </a:rPr>
              <a:t>链接文件（链接分配）：</a:t>
            </a:r>
            <a:r>
              <a:rPr kumimoji="0" lang="zh-CN" altLang="en-US" sz="2800" b="1" i="0" u="sng" strike="noStrike" kern="1200" cap="none" spc="0" normalizeH="0" baseline="0" noProof="0" dirty="0">
                <a:ln>
                  <a:noFill/>
                </a:ln>
                <a:solidFill>
                  <a:srgbClr val="C00000"/>
                </a:solidFill>
                <a:effectLst/>
                <a:uLnTx/>
                <a:uFillTx/>
                <a:latin typeface="Cambria"/>
                <a:ea typeface="宋体" pitchFamily="2" charset="-122"/>
                <a:cs typeface="+mn-cs"/>
              </a:rPr>
              <a:t>通过每个物理块上的链接指针将同属于一个文件的多个离散的盘块链结成一个链表的组织形式，实现了离散分配</a:t>
            </a:r>
            <a:endParaRPr kumimoji="0" lang="en-US" altLang="zh-CN" sz="2800" b="1" i="0" u="sng" strike="noStrike" kern="1200" cap="none" spc="0" normalizeH="0" baseline="0" noProof="0" dirty="0">
              <a:ln>
                <a:noFill/>
              </a:ln>
              <a:solidFill>
                <a:srgbClr val="C00000"/>
              </a:solidFill>
              <a:effectLst/>
              <a:uLnTx/>
              <a:uFillTx/>
              <a:latin typeface="Cambria"/>
              <a:ea typeface="宋体" pitchFamily="2" charset="-122"/>
              <a:cs typeface="+mn-cs"/>
            </a:endParaRPr>
          </a:p>
          <a:p>
            <a:pPr lvl="0" eaLnBrk="1" hangingPunct="1">
              <a:buClr>
                <a:srgbClr val="477AB1"/>
              </a:buClr>
            </a:pPr>
            <a:endParaRPr kumimoji="0" lang="zh-CN" altLang="en-US" sz="3200" b="1" i="0" u="sng" strike="noStrike" kern="1200" cap="none" spc="0" normalizeH="0" baseline="0" noProof="0" dirty="0">
              <a:ln>
                <a:noFill/>
              </a:ln>
              <a:solidFill>
                <a:srgbClr val="C00000"/>
              </a:solidFill>
              <a:effectLst/>
              <a:uLnTx/>
              <a:uFillTx/>
              <a:latin typeface="Cambria"/>
              <a:ea typeface="宋体" pitchFamily="2" charset="-122"/>
              <a:cs typeface="+mn-cs"/>
            </a:endParaRPr>
          </a:p>
        </p:txBody>
      </p:sp>
      <p:sp>
        <p:nvSpPr>
          <p:cNvPr id="18" name="Rectangle 6"/>
          <p:cNvSpPr>
            <a:spLocks noChangeArrowheads="1"/>
          </p:cNvSpPr>
          <p:nvPr/>
        </p:nvSpPr>
        <p:spPr bwMode="auto">
          <a:xfrm>
            <a:off x="590035" y="1635047"/>
            <a:ext cx="4512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800" b="1" dirty="0">
                <a:solidFill>
                  <a:schemeClr val="accent5">
                    <a:lumMod val="75000"/>
                  </a:schemeClr>
                </a:solidFill>
              </a:rPr>
              <a:t>如何克服连续文件的缺点？</a:t>
            </a:r>
          </a:p>
        </p:txBody>
      </p:sp>
    </p:spTree>
    <p:extLst>
      <p:ext uri="{BB962C8B-B14F-4D97-AF65-F5344CB8AC3E}">
        <p14:creationId xmlns:p14="http://schemas.microsoft.com/office/powerpoint/2010/main" val="2190068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1000"/>
                                        <p:tgtEl>
                                          <p:spTgt spid="17">
                                            <p:txEl>
                                              <p:pRg st="0" end="0"/>
                                            </p:txEl>
                                          </p:spTgt>
                                        </p:tgtEl>
                                      </p:cBhvr>
                                    </p:animEffect>
                                    <p:anim calcmode="lin" valueType="num">
                                      <p:cBhvr>
                                        <p:cTn id="16"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fade">
                                      <p:cBhvr>
                                        <p:cTn id="22" dur="1000"/>
                                        <p:tgtEl>
                                          <p:spTgt spid="17">
                                            <p:txEl>
                                              <p:pRg st="1" end="1"/>
                                            </p:txEl>
                                          </p:spTgt>
                                        </p:tgtEl>
                                      </p:cBhvr>
                                    </p:animEffect>
                                    <p:anim calcmode="lin" valueType="num">
                                      <p:cBhvr>
                                        <p:cTn id="23"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1000"/>
                                        <p:tgtEl>
                                          <p:spTgt spid="17">
                                            <p:txEl>
                                              <p:pRg st="2" end="2"/>
                                            </p:txEl>
                                          </p:spTgt>
                                        </p:tgtEl>
                                      </p:cBhvr>
                                    </p:animEffect>
                                    <p:anim calcmode="lin" valueType="num">
                                      <p:cBhvr>
                                        <p:cTn id="30" dur="10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8" name="Rectangle 6"/>
          <p:cNvSpPr>
            <a:spLocks noChangeArrowheads="1"/>
          </p:cNvSpPr>
          <p:nvPr/>
        </p:nvSpPr>
        <p:spPr bwMode="auto">
          <a:xfrm>
            <a:off x="815803" y="1689638"/>
            <a:ext cx="10871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2800" b="1" dirty="0">
                <a:solidFill>
                  <a:schemeClr val="accent5">
                    <a:lumMod val="75000"/>
                  </a:schemeClr>
                </a:solidFill>
              </a:rPr>
              <a:t>优点</a:t>
            </a:r>
            <a:r>
              <a:rPr lang="en-US" altLang="zh-CN" sz="2800" b="1" dirty="0">
                <a:solidFill>
                  <a:schemeClr val="accent5">
                    <a:lumMod val="75000"/>
                  </a:schemeClr>
                </a:solidFill>
              </a:rPr>
              <a:t>:</a:t>
            </a:r>
            <a:endParaRPr lang="zh-CN" altLang="en-US" sz="2800" b="1" dirty="0">
              <a:solidFill>
                <a:schemeClr val="accent5">
                  <a:lumMod val="75000"/>
                </a:schemeClr>
              </a:solidFill>
            </a:endParaRPr>
          </a:p>
        </p:txBody>
      </p:sp>
      <p:sp>
        <p:nvSpPr>
          <p:cNvPr id="2" name="矩形 1"/>
          <p:cNvSpPr/>
          <p:nvPr/>
        </p:nvSpPr>
        <p:spPr>
          <a:xfrm>
            <a:off x="1147908" y="2322886"/>
            <a:ext cx="7450182" cy="1766637"/>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3200" b="1" dirty="0">
                <a:solidFill>
                  <a:prstClr val="black"/>
                </a:solidFill>
                <a:latin typeface="Cambria"/>
                <a:ea typeface="宋体" pitchFamily="2" charset="-122"/>
              </a:rPr>
              <a:t>能适应文件的动态增长</a:t>
            </a:r>
            <a:endParaRPr lang="en-US" altLang="zh-CN" sz="3200" b="1" dirty="0">
              <a:solidFill>
                <a:prstClr val="black"/>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3200" b="1" dirty="0">
                <a:solidFill>
                  <a:prstClr val="black"/>
                </a:solidFill>
                <a:latin typeface="Cambria"/>
                <a:ea typeface="宋体" pitchFamily="2" charset="-122"/>
              </a:rPr>
              <a:t>消除了磁盘的外部碎片</a:t>
            </a:r>
            <a:endParaRPr lang="en-US" altLang="zh-CN" sz="3200" b="1" dirty="0">
              <a:solidFill>
                <a:prstClr val="black"/>
              </a:solidFill>
              <a:latin typeface="Cambria"/>
              <a:ea typeface="宋体" pitchFamily="2" charset="-122"/>
            </a:endParaRPr>
          </a:p>
          <a:p>
            <a:pPr marL="342900" lvl="0" indent="-342900" fontAlgn="base">
              <a:spcBef>
                <a:spcPct val="20000"/>
              </a:spcBef>
              <a:spcAft>
                <a:spcPct val="0"/>
              </a:spcAft>
              <a:buClr>
                <a:srgbClr val="477AB1"/>
              </a:buClr>
              <a:buSzPct val="80000"/>
              <a:buFont typeface="Wingdings 2" pitchFamily="18" charset="2"/>
              <a:buChar char="²"/>
            </a:pPr>
            <a:r>
              <a:rPr lang="zh-CN" altLang="en-US" sz="3200" b="1" dirty="0">
                <a:solidFill>
                  <a:prstClr val="black"/>
                </a:solidFill>
                <a:latin typeface="Cambria"/>
                <a:ea typeface="宋体" pitchFamily="2" charset="-122"/>
              </a:rPr>
              <a:t>添加、删除和修改记录也更方便。 </a:t>
            </a:r>
          </a:p>
        </p:txBody>
      </p:sp>
      <p:sp>
        <p:nvSpPr>
          <p:cNvPr id="3" name="矩形 2"/>
          <p:cNvSpPr/>
          <p:nvPr/>
        </p:nvSpPr>
        <p:spPr>
          <a:xfrm>
            <a:off x="758397" y="4443249"/>
            <a:ext cx="7240137" cy="1040285"/>
          </a:xfrm>
          <a:prstGeom prst="rect">
            <a:avLst/>
          </a:prstGeom>
        </p:spPr>
        <p:txBody>
          <a:bodyPr wrap="square">
            <a:spAutoFit/>
          </a:bodyPr>
          <a:lstStyle/>
          <a:p>
            <a:pPr lvl="0" fontAlgn="base">
              <a:spcBef>
                <a:spcPct val="20000"/>
              </a:spcBef>
              <a:spcAft>
                <a:spcPct val="0"/>
              </a:spcAft>
              <a:buClr>
                <a:srgbClr val="477AB1"/>
              </a:buClr>
              <a:buSzPct val="80000"/>
            </a:pPr>
            <a:r>
              <a:rPr lang="zh-CN" altLang="en-US" sz="2800" b="1" dirty="0">
                <a:solidFill>
                  <a:prstClr val="black"/>
                </a:solidFill>
                <a:latin typeface="Cambria"/>
                <a:ea typeface="宋体" pitchFamily="2" charset="-122"/>
              </a:rPr>
              <a:t>实现链接组织时有两种方式：</a:t>
            </a:r>
          </a:p>
          <a:p>
            <a:pPr marL="342900" lvl="0" indent="-342900" fontAlgn="base">
              <a:spcBef>
                <a:spcPct val="20000"/>
              </a:spcBef>
              <a:spcAft>
                <a:spcPct val="0"/>
              </a:spcAft>
              <a:buClr>
                <a:srgbClr val="477AB1"/>
              </a:buClr>
              <a:buSzPct val="80000"/>
            </a:pPr>
            <a:r>
              <a:rPr lang="zh-CN" altLang="en-US" sz="2800" b="1" dirty="0">
                <a:solidFill>
                  <a:srgbClr val="FF0000"/>
                </a:solidFill>
                <a:latin typeface="Cambria"/>
                <a:ea typeface="宋体" pitchFamily="2" charset="-122"/>
              </a:rPr>
              <a:t> （</a:t>
            </a:r>
            <a:r>
              <a:rPr lang="en-US" altLang="zh-CN" sz="2800" b="1" dirty="0">
                <a:solidFill>
                  <a:srgbClr val="FF0000"/>
                </a:solidFill>
                <a:latin typeface="Cambria"/>
                <a:ea typeface="宋体" pitchFamily="2" charset="-122"/>
              </a:rPr>
              <a:t>1</a:t>
            </a:r>
            <a:r>
              <a:rPr lang="zh-CN" altLang="en-US" sz="2800" b="1" dirty="0">
                <a:solidFill>
                  <a:srgbClr val="FF0000"/>
                </a:solidFill>
                <a:latin typeface="Cambria"/>
                <a:ea typeface="宋体" pitchFamily="2" charset="-122"/>
              </a:rPr>
              <a:t>）隐式链接  ；（</a:t>
            </a:r>
            <a:r>
              <a:rPr lang="en-US" altLang="zh-CN" sz="2800" b="1" dirty="0">
                <a:solidFill>
                  <a:srgbClr val="FF0000"/>
                </a:solidFill>
                <a:latin typeface="Cambria"/>
                <a:ea typeface="宋体" pitchFamily="2" charset="-122"/>
              </a:rPr>
              <a:t>2</a:t>
            </a:r>
            <a:r>
              <a:rPr lang="zh-CN" altLang="en-US" sz="2800" b="1" dirty="0">
                <a:solidFill>
                  <a:srgbClr val="FF0000"/>
                </a:solidFill>
                <a:latin typeface="Cambria"/>
                <a:ea typeface="宋体" pitchFamily="2" charset="-122"/>
              </a:rPr>
              <a:t>）显示链接</a:t>
            </a:r>
          </a:p>
        </p:txBody>
      </p:sp>
    </p:spTree>
    <p:extLst>
      <p:ext uri="{BB962C8B-B14F-4D97-AF65-F5344CB8AC3E}">
        <p14:creationId xmlns:p14="http://schemas.microsoft.com/office/powerpoint/2010/main" val="280709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barn(inVertical)">
                                      <p:cBhvr>
                                        <p:cTn id="22" dur="500"/>
                                        <p:tgtEl>
                                          <p:spTgt spid="3">
                                            <p:txEl>
                                              <p:pRg st="0" end="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arn(inVertical)">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(1) </a:t>
            </a:r>
            <a:r>
              <a:rPr lang="zh-CN" altLang="en-US" sz="3200" b="1" dirty="0">
                <a:solidFill>
                  <a:schemeClr val="accent6"/>
                </a:solidFill>
                <a:latin typeface="Maiandra GD" pitchFamily="34" charset="0"/>
                <a:ea typeface="隶书" pitchFamily="49" charset="-122"/>
              </a:rPr>
              <a:t>隐式链接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1761024" y="1821595"/>
            <a:ext cx="7522572" cy="55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sng" strike="noStrike" kern="1200" cap="none" spc="0" normalizeH="0" baseline="0" noProof="0" dirty="0">
                <a:ln>
                  <a:noFill/>
                </a:ln>
                <a:solidFill>
                  <a:srgbClr val="0064D2"/>
                </a:solidFill>
                <a:effectLst/>
                <a:uLnTx/>
                <a:uFillTx/>
                <a:latin typeface="Cambria"/>
                <a:ea typeface="宋体" pitchFamily="2" charset="-122"/>
                <a:cs typeface="+mn-cs"/>
              </a:rPr>
              <a:t>每个物理块自身存放下一物理块的链接指针</a:t>
            </a:r>
            <a:endParaRPr kumimoji="0" lang="en-US" altLang="zh-CN" sz="2800" b="1" i="0" u="sng" strike="noStrike" kern="1200" cap="none" spc="0" normalizeH="0" baseline="0" noProof="0" dirty="0">
              <a:ln>
                <a:noFill/>
              </a:ln>
              <a:solidFill>
                <a:srgbClr val="0064D2"/>
              </a:solidFill>
              <a:effectLst/>
              <a:uLnTx/>
              <a:uFillTx/>
              <a:latin typeface="Cambria"/>
              <a:ea typeface="宋体" pitchFamily="2" charset="-122"/>
              <a:cs typeface="+mn-cs"/>
            </a:endParaRP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896" y="2463206"/>
            <a:ext cx="5903913"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014242" y="5083868"/>
            <a:ext cx="7680316"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fontAlgn="base">
              <a:spcBef>
                <a:spcPct val="20000"/>
              </a:spcBef>
              <a:spcAft>
                <a:spcPct val="0"/>
              </a:spcAft>
              <a:buClr>
                <a:srgbClr val="477AB1"/>
              </a:buClr>
              <a:buSzPct val="80000"/>
              <a:defRPr/>
            </a:pPr>
            <a:r>
              <a:rPr lang="zh-CN" altLang="en-US" sz="2800" b="1" dirty="0">
                <a:solidFill>
                  <a:sysClr val="windowText" lastClr="000000"/>
                </a:solidFill>
                <a:latin typeface="Cambria"/>
                <a:ea typeface="宋体" pitchFamily="2" charset="-122"/>
              </a:rPr>
              <a:t>目录项的</a:t>
            </a:r>
            <a:r>
              <a:rPr lang="zh-CN" altLang="en-US" sz="2800" b="1" dirty="0">
                <a:solidFill>
                  <a:sysClr val="windowText" lastClr="000000"/>
                </a:solidFill>
                <a:latin typeface="宋体" pitchFamily="2" charset="-122"/>
                <a:ea typeface="宋体" pitchFamily="2" charset="-122"/>
              </a:rPr>
              <a:t>“</a:t>
            </a:r>
            <a:r>
              <a:rPr lang="zh-CN" altLang="en-US" sz="2800" b="1" dirty="0">
                <a:solidFill>
                  <a:sysClr val="windowText" lastClr="000000"/>
                </a:solidFill>
                <a:latin typeface="Cambria"/>
                <a:ea typeface="宋体" pitchFamily="2" charset="-122"/>
              </a:rPr>
              <a:t>物理地址</a:t>
            </a:r>
            <a:r>
              <a:rPr lang="zh-CN" altLang="en-US" sz="2800" b="1" dirty="0">
                <a:solidFill>
                  <a:sysClr val="windowText" lastClr="000000"/>
                </a:solidFill>
                <a:latin typeface="宋体" pitchFamily="2" charset="-122"/>
                <a:ea typeface="宋体" pitchFamily="2" charset="-122"/>
              </a:rPr>
              <a:t>”</a:t>
            </a:r>
            <a:r>
              <a:rPr lang="zh-CN" altLang="en-US" sz="2800" b="1" dirty="0">
                <a:solidFill>
                  <a:sysClr val="windowText" lastClr="000000"/>
                </a:solidFill>
                <a:latin typeface="Cambria"/>
                <a:ea typeface="宋体" pitchFamily="2" charset="-122"/>
              </a:rPr>
              <a:t>字段中只要保存该</a:t>
            </a:r>
            <a:r>
              <a:rPr lang="zh-CN" altLang="en-US" sz="2800" b="1" dirty="0">
                <a:solidFill>
                  <a:srgbClr val="C00000"/>
                </a:solidFill>
                <a:latin typeface="Cambria"/>
                <a:ea typeface="宋体" pitchFamily="2" charset="-122"/>
              </a:rPr>
              <a:t>文件的起始块号和结束块号的指针</a:t>
            </a:r>
            <a:endParaRPr lang="zh-CN" altLang="en-US" sz="3200" b="1" dirty="0">
              <a:solidFill>
                <a:srgbClr val="C00000"/>
              </a:solidFill>
              <a:latin typeface="Cambria"/>
              <a:ea typeface="宋体" pitchFamily="2" charset="-122"/>
            </a:endParaRPr>
          </a:p>
        </p:txBody>
      </p:sp>
    </p:spTree>
    <p:extLst>
      <p:ext uri="{BB962C8B-B14F-4D97-AF65-F5344CB8AC3E}">
        <p14:creationId xmlns:p14="http://schemas.microsoft.com/office/powerpoint/2010/main" val="965571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1000"/>
                                        <p:tgtEl>
                                          <p:spTgt spid="10">
                                            <p:txEl>
                                              <p:pRg st="0" end="0"/>
                                            </p:txEl>
                                          </p:spTgt>
                                        </p:tgtEl>
                                      </p:cBhvr>
                                    </p:animEffect>
                                    <p:anim calcmode="lin" valueType="num">
                                      <p:cBhvr>
                                        <p:cTn id="16"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(1) </a:t>
            </a:r>
            <a:r>
              <a:rPr lang="zh-CN" altLang="en-US" sz="3200" b="1" dirty="0">
                <a:solidFill>
                  <a:schemeClr val="accent6"/>
                </a:solidFill>
                <a:latin typeface="Maiandra GD" pitchFamily="34" charset="0"/>
                <a:ea typeface="隶书" pitchFamily="49" charset="-122"/>
              </a:rPr>
              <a:t>隐式链接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Rectangle 3"/>
          <p:cNvSpPr txBox="1">
            <a:spLocks/>
          </p:cNvSpPr>
          <p:nvPr/>
        </p:nvSpPr>
        <p:spPr bwMode="auto">
          <a:xfrm>
            <a:off x="600502" y="204869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主要缺点：</a:t>
            </a:r>
            <a:endPar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endParaRPr>
          </a:p>
          <a:p>
            <a:pPr marL="0" marR="0" lvl="0" indent="0" algn="l" defTabSz="914400" rtl="0" eaLnBrk="1" fontAlgn="base" latinLnBrk="0" hangingPunct="1">
              <a:lnSpc>
                <a:spcPct val="90000"/>
              </a:lnSpc>
              <a:spcBef>
                <a:spcPts val="1800"/>
              </a:spcBef>
              <a:spcAft>
                <a:spcPct val="0"/>
              </a:spcAft>
              <a:buClr>
                <a:srgbClr val="477AB1"/>
              </a:buClr>
              <a:buSzPct val="80000"/>
              <a:buNone/>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）只适合于顺序访问，对随机访问是极其低效</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90000"/>
              </a:lnSpc>
              <a:spcBef>
                <a:spcPts val="1800"/>
              </a:spcBef>
              <a:spcAft>
                <a:spcPct val="0"/>
              </a:spcAft>
              <a:buClr>
                <a:srgbClr val="477AB1"/>
              </a:buClr>
              <a:buSzPct val="80000"/>
              <a:buNone/>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2</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）每个物理块上增加了一个链接信息，为信息管理添加了一些麻烦。</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90000"/>
              </a:lnSpc>
              <a:spcBef>
                <a:spcPts val="1800"/>
              </a:spcBef>
              <a:spcAft>
                <a:spcPct val="0"/>
              </a:spcAft>
              <a:buClr>
                <a:srgbClr val="477AB1"/>
              </a:buClr>
              <a:buSzPct val="80000"/>
              <a:buFont typeface="Wingdings 2" pitchFamily="18" charset="2"/>
              <a:buNone/>
              <a:tabLst/>
              <a:defRPr/>
            </a:pPr>
            <a:r>
              <a:rPr lang="zh-CN" altLang="en-US" sz="2800" b="1" dirty="0">
                <a:solidFill>
                  <a:sysClr val="windowText" lastClr="000000"/>
                </a:solidFill>
                <a:latin typeface="Cambria"/>
              </a:rPr>
              <a:t>（</a:t>
            </a:r>
            <a:r>
              <a:rPr lang="en-US" altLang="zh-CN" sz="2800" b="1" dirty="0">
                <a:solidFill>
                  <a:sysClr val="windowText" lastClr="000000"/>
                </a:solidFill>
                <a:latin typeface="Cambria"/>
              </a:rPr>
              <a:t>3</a:t>
            </a:r>
            <a:r>
              <a:rPr lang="zh-CN" altLang="en-US" sz="2800" b="1" dirty="0">
                <a:solidFill>
                  <a:sysClr val="windowText" lastClr="000000"/>
                </a:solidFill>
                <a:latin typeface="Cambria"/>
              </a:rPr>
              <a:t>）</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通过链接指针将一大批离散的物理块链接起来，可靠性差，只要其中任何一个指针出现问题，都会导致整个文件信息丢失或出错。</a:t>
            </a:r>
          </a:p>
        </p:txBody>
      </p:sp>
    </p:spTree>
    <p:extLst>
      <p:ext uri="{BB962C8B-B14F-4D97-AF65-F5344CB8AC3E}">
        <p14:creationId xmlns:p14="http://schemas.microsoft.com/office/powerpoint/2010/main" val="3698602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1000"/>
                                        <p:tgtEl>
                                          <p:spTgt spid="12">
                                            <p:txEl>
                                              <p:pRg st="1" end="1"/>
                                            </p:txEl>
                                          </p:spTgt>
                                        </p:tgtEl>
                                      </p:cBhvr>
                                    </p:animEffect>
                                    <p:anim calcmode="lin" valueType="num">
                                      <p:cBhvr>
                                        <p:cTn id="16"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1000"/>
                                        <p:tgtEl>
                                          <p:spTgt spid="12">
                                            <p:txEl>
                                              <p:pRg st="2" end="2"/>
                                            </p:txEl>
                                          </p:spTgt>
                                        </p:tgtEl>
                                      </p:cBhvr>
                                    </p:animEffect>
                                    <p:anim calcmode="lin" valueType="num">
                                      <p:cBhvr>
                                        <p:cTn id="2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fade">
                                      <p:cBhvr>
                                        <p:cTn id="29" dur="1000"/>
                                        <p:tgtEl>
                                          <p:spTgt spid="12">
                                            <p:txEl>
                                              <p:pRg st="3" end="3"/>
                                            </p:txEl>
                                          </p:spTgt>
                                        </p:tgtEl>
                                      </p:cBhvr>
                                    </p:animEffect>
                                    <p:anim calcmode="lin" valueType="num">
                                      <p:cBhvr>
                                        <p:cTn id="3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显式链接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504968" y="18868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a:ln>
                  <a:noFill/>
                </a:ln>
                <a:solidFill>
                  <a:sysClr val="windowText" lastClr="000000"/>
                </a:solidFill>
                <a:effectLst/>
                <a:uLnTx/>
                <a:uFillTx/>
                <a:latin typeface="Cambria"/>
                <a:ea typeface="宋体" pitchFamily="2" charset="-122"/>
                <a:cs typeface="+mn-cs"/>
              </a:rPr>
              <a:t>把用于链接文件的</a:t>
            </a:r>
            <a:r>
              <a:rPr kumimoji="0" lang="zh-CN" altLang="en-US" sz="2800" b="1" i="0" u="sng" strike="noStrike" kern="1200" cap="none" spc="0" normalizeH="0" baseline="0" noProof="0" dirty="0">
                <a:ln>
                  <a:noFill/>
                </a:ln>
                <a:solidFill>
                  <a:srgbClr val="FF0000"/>
                </a:solidFill>
                <a:effectLst/>
                <a:uLnTx/>
                <a:uFillTx/>
                <a:latin typeface="Cambria"/>
                <a:ea typeface="宋体" pitchFamily="2" charset="-122"/>
                <a:cs typeface="+mn-cs"/>
              </a:rPr>
              <a:t>各物理块指针显式地放在内存的一张表格中，表格的序号是物理块号，从</a:t>
            </a:r>
            <a:r>
              <a:rPr kumimoji="0" lang="en-US" altLang="zh-CN" sz="2800" b="1" i="0" u="sng" strike="noStrike" kern="1200" cap="none" spc="0" normalizeH="0" baseline="0" noProof="0" dirty="0">
                <a:ln>
                  <a:noFill/>
                </a:ln>
                <a:solidFill>
                  <a:srgbClr val="FF0000"/>
                </a:solidFill>
                <a:effectLst/>
                <a:uLnTx/>
                <a:uFillTx/>
                <a:latin typeface="Cambria"/>
                <a:ea typeface="宋体" pitchFamily="2" charset="-122"/>
                <a:cs typeface="+mn-cs"/>
              </a:rPr>
              <a:t>0</a:t>
            </a:r>
            <a:r>
              <a:rPr kumimoji="0" lang="zh-CN" altLang="en-US" sz="2800" b="1" i="0" u="sng" strike="noStrike" kern="1200" cap="none" spc="0" normalizeH="0" baseline="0" noProof="0" dirty="0">
                <a:ln>
                  <a:noFill/>
                </a:ln>
                <a:solidFill>
                  <a:srgbClr val="FF0000"/>
                </a:solidFill>
                <a:effectLst/>
                <a:uLnTx/>
                <a:uFillTx/>
                <a:latin typeface="Cambria"/>
                <a:ea typeface="宋体" pitchFamily="2" charset="-122"/>
                <a:cs typeface="+mn-cs"/>
              </a:rPr>
              <a:t>开始，直到</a:t>
            </a:r>
            <a:r>
              <a:rPr kumimoji="0" lang="en-US" altLang="zh-CN" sz="2800" b="1" i="0" u="sng" strike="noStrike" kern="1200" cap="none" spc="0" normalizeH="0" baseline="0" noProof="0" dirty="0">
                <a:ln>
                  <a:noFill/>
                </a:ln>
                <a:solidFill>
                  <a:srgbClr val="FF0000"/>
                </a:solidFill>
                <a:effectLst/>
                <a:uLnTx/>
                <a:uFillTx/>
                <a:latin typeface="Cambria"/>
                <a:ea typeface="宋体" pitchFamily="2" charset="-122"/>
                <a:cs typeface="+mn-cs"/>
              </a:rPr>
              <a:t>N-1</a:t>
            </a:r>
            <a:r>
              <a:rPr kumimoji="0" lang="zh-CN" altLang="en-US" sz="2800" b="1" i="0" u="sng"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en-US" altLang="zh-CN" sz="2800" b="1" i="0" u="sng" strike="noStrike" kern="1200" cap="none" spc="0" normalizeH="0" baseline="0" noProof="0" dirty="0">
                <a:ln>
                  <a:noFill/>
                </a:ln>
                <a:solidFill>
                  <a:sysClr val="windowText" lastClr="000000"/>
                </a:solidFill>
                <a:effectLst/>
                <a:uLnTx/>
                <a:uFillTx/>
                <a:latin typeface="Cambria"/>
                <a:ea typeface="宋体" pitchFamily="2" charset="-122"/>
                <a:cs typeface="+mn-cs"/>
              </a:rPr>
              <a:t>N</a:t>
            </a:r>
            <a:r>
              <a:rPr kumimoji="0" lang="zh-CN" altLang="en-US" sz="2800" b="1" i="0" u="sng" strike="noStrike" kern="1200" cap="none" spc="0" normalizeH="0" baseline="0" noProof="0" dirty="0">
                <a:ln>
                  <a:noFill/>
                </a:ln>
                <a:solidFill>
                  <a:sysClr val="windowText" lastClr="000000"/>
                </a:solidFill>
                <a:effectLst/>
                <a:uLnTx/>
                <a:uFillTx/>
                <a:latin typeface="Cambria"/>
                <a:ea typeface="宋体" pitchFamily="2" charset="-122"/>
                <a:cs typeface="+mn-cs"/>
              </a:rPr>
              <a:t>为整个磁盘的盘块的总数，表格的每个表项中存放链接指针即下一个盘块号。</a:t>
            </a:r>
            <a:endParaRPr kumimoji="0" lang="en-US" altLang="zh-CN" sz="2800" b="1" i="0" u="sng"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en-US" altLang="zh-CN" sz="2800" b="1" i="0" u="sng"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lang="zh-CN" altLang="en-US" sz="2800" b="1" dirty="0">
                <a:solidFill>
                  <a:sysClr val="windowText" lastClr="000000"/>
                </a:solidFill>
                <a:latin typeface="Cambria"/>
              </a:rPr>
              <a:t>该表格就是</a:t>
            </a:r>
            <a:r>
              <a:rPr lang="en-US" altLang="zh-CN" sz="2800" b="1" dirty="0">
                <a:solidFill>
                  <a:sysClr val="windowText" lastClr="000000"/>
                </a:solidFill>
                <a:latin typeface="Cambria"/>
              </a:rPr>
              <a:t>FAT</a:t>
            </a:r>
            <a:r>
              <a:rPr lang="zh-CN" altLang="en-US" sz="2800" b="1" dirty="0">
                <a:solidFill>
                  <a:sysClr val="windowText" lastClr="000000"/>
                </a:solidFill>
                <a:latin typeface="Cambria"/>
              </a:rPr>
              <a:t>（</a:t>
            </a:r>
            <a:r>
              <a:rPr lang="en-US" altLang="zh-CN" sz="2800" b="1" dirty="0">
                <a:solidFill>
                  <a:sysClr val="windowText" lastClr="000000"/>
                </a:solidFill>
                <a:latin typeface="Cambria"/>
              </a:rPr>
              <a:t>12,16,36</a:t>
            </a:r>
            <a:r>
              <a:rPr lang="zh-CN" altLang="en-US" sz="2800" b="1" dirty="0">
                <a:solidFill>
                  <a:sysClr val="windowText" lastClr="000000"/>
                </a:solidFill>
                <a:latin typeface="Cambria"/>
              </a:rPr>
              <a:t>）文件系统中的</a:t>
            </a:r>
            <a:r>
              <a:rPr lang="en-US" altLang="zh-CN" sz="2800" b="1" dirty="0">
                <a:solidFill>
                  <a:sysClr val="windowText" lastClr="000000"/>
                </a:solidFill>
                <a:latin typeface="Cambria"/>
              </a:rPr>
              <a:t>FAT</a:t>
            </a:r>
            <a:r>
              <a:rPr lang="zh-CN" altLang="en-US" sz="2800" b="1" dirty="0">
                <a:solidFill>
                  <a:sysClr val="windowText" lastClr="000000"/>
                </a:solidFill>
                <a:latin typeface="Cambria"/>
              </a:rPr>
              <a:t>表</a:t>
            </a:r>
            <a:endParaRPr kumimoji="0" lang="zh-CN" altLang="en-US" sz="2800" b="1" i="0" strike="noStrike" kern="1200" cap="none" spc="0" normalizeH="0" baseline="0" noProof="0" dirty="0">
              <a:ln>
                <a:noFill/>
              </a:ln>
              <a:solidFill>
                <a:sysClr val="windowText" lastClr="000000"/>
              </a:solidFill>
              <a:effectLst/>
              <a:uLnTx/>
              <a:uFillTx/>
              <a:latin typeface="Cambria"/>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MS-DOS</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和</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windows</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早中期操作系统一直采用的文件系统技术。 </a:t>
            </a:r>
          </a:p>
        </p:txBody>
      </p:sp>
    </p:spTree>
    <p:extLst>
      <p:ext uri="{BB962C8B-B14F-4D97-AF65-F5344CB8AC3E}">
        <p14:creationId xmlns:p14="http://schemas.microsoft.com/office/powerpoint/2010/main" val="722959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显式链接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214651" y="1985918"/>
            <a:ext cx="7103660" cy="1015663"/>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在文件的目录项的</a:t>
            </a:r>
            <a:r>
              <a:rPr lang="zh-CN" altLang="en-US" sz="2800" b="1" dirty="0">
                <a:solidFill>
                  <a:prstClr val="black"/>
                </a:solidFill>
                <a:latin typeface="宋体" pitchFamily="2" charset="-122"/>
                <a:ea typeface="宋体" pitchFamily="2" charset="-122"/>
              </a:rPr>
              <a:t>“</a:t>
            </a:r>
            <a:r>
              <a:rPr lang="zh-CN" altLang="en-US" sz="2800" b="1" dirty="0">
                <a:solidFill>
                  <a:prstClr val="black"/>
                </a:solidFill>
                <a:latin typeface="Cambria"/>
                <a:ea typeface="宋体" pitchFamily="2" charset="-122"/>
              </a:rPr>
              <a:t>物理地址</a:t>
            </a:r>
            <a:r>
              <a:rPr lang="zh-CN" altLang="en-US" sz="2800" b="1" dirty="0">
                <a:solidFill>
                  <a:prstClr val="black"/>
                </a:solidFill>
                <a:latin typeface="宋体" pitchFamily="2" charset="-122"/>
                <a:ea typeface="宋体" pitchFamily="2" charset="-122"/>
              </a:rPr>
              <a:t>”</a:t>
            </a:r>
            <a:r>
              <a:rPr lang="zh-CN" altLang="en-US" sz="2800" b="1" dirty="0">
                <a:solidFill>
                  <a:prstClr val="black"/>
                </a:solidFill>
                <a:latin typeface="Cambria"/>
                <a:ea typeface="宋体" pitchFamily="2" charset="-122"/>
              </a:rPr>
              <a:t>字段中只要保存该文件的起始块号</a:t>
            </a:r>
            <a:r>
              <a:rPr lang="zh-CN" altLang="en-US" sz="3200" b="1" dirty="0">
                <a:solidFill>
                  <a:prstClr val="black"/>
                </a:solidFill>
                <a:latin typeface="Cambria"/>
                <a:ea typeface="宋体" pitchFamily="2" charset="-122"/>
              </a:rPr>
              <a:t> </a:t>
            </a: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091" y="2937089"/>
            <a:ext cx="52578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6194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569660"/>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链接文件</a:t>
            </a:r>
            <a:endParaRPr lang="en-US" altLang="zh-CN" sz="3200" b="1" dirty="0">
              <a:solidFill>
                <a:schemeClr val="accent6"/>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(2) </a:t>
            </a:r>
            <a:r>
              <a:rPr lang="zh-CN" altLang="en-US" sz="3200" b="1" dirty="0">
                <a:solidFill>
                  <a:schemeClr val="accent6"/>
                </a:solidFill>
                <a:latin typeface="Maiandra GD" pitchFamily="34" charset="0"/>
                <a:ea typeface="隶书" pitchFamily="49" charset="-122"/>
              </a:rPr>
              <a:t>显式链接</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214651" y="1985918"/>
            <a:ext cx="7103660" cy="584775"/>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3200" b="1" dirty="0">
                <a:solidFill>
                  <a:prstClr val="black"/>
                </a:solidFill>
                <a:latin typeface="Cambria"/>
                <a:ea typeface="宋体" pitchFamily="2" charset="-122"/>
              </a:rPr>
              <a:t>主要缺点：</a:t>
            </a:r>
          </a:p>
        </p:txBody>
      </p:sp>
      <p:sp>
        <p:nvSpPr>
          <p:cNvPr id="3" name="矩形 2"/>
          <p:cNvSpPr/>
          <p:nvPr/>
        </p:nvSpPr>
        <p:spPr>
          <a:xfrm>
            <a:off x="1214651" y="2756766"/>
            <a:ext cx="7199193" cy="1902059"/>
          </a:xfrm>
          <a:prstGeom prst="rect">
            <a:avLst/>
          </a:prstGeom>
        </p:spPr>
        <p:txBody>
          <a:bodyPr wrap="square">
            <a:spAutoFit/>
          </a:bodyPr>
          <a:lstStyle/>
          <a:p>
            <a:pPr marL="342900" lvl="0" indent="-342900" fontAlgn="base">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1</a:t>
            </a:r>
            <a:r>
              <a:rPr lang="zh-CN" altLang="en-US" sz="2800" b="1" dirty="0">
                <a:solidFill>
                  <a:prstClr val="black"/>
                </a:solidFill>
                <a:latin typeface="Cambria"/>
                <a:ea typeface="宋体" pitchFamily="2" charset="-122"/>
              </a:rPr>
              <a:t>）不支持高效的直接存取，对一个较大的文件进行存取时，须在</a:t>
            </a:r>
            <a:r>
              <a:rPr lang="en-US" altLang="zh-CN" sz="2800" b="1" dirty="0">
                <a:solidFill>
                  <a:prstClr val="black"/>
                </a:solidFill>
                <a:latin typeface="Cambria"/>
                <a:ea typeface="宋体" pitchFamily="2" charset="-122"/>
              </a:rPr>
              <a:t>FAT</a:t>
            </a:r>
            <a:r>
              <a:rPr lang="zh-CN" altLang="en-US" sz="2800" b="1" dirty="0">
                <a:solidFill>
                  <a:prstClr val="black"/>
                </a:solidFill>
                <a:latin typeface="Cambria"/>
                <a:ea typeface="宋体" pitchFamily="2" charset="-122"/>
              </a:rPr>
              <a:t>中顺序地查找许多盘块号；</a:t>
            </a:r>
          </a:p>
          <a:p>
            <a:pPr marL="342900" lvl="0" indent="-342900" fontAlgn="base">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2</a:t>
            </a: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FAT</a:t>
            </a:r>
            <a:r>
              <a:rPr lang="zh-CN" altLang="en-US" sz="2800" b="1" dirty="0">
                <a:solidFill>
                  <a:prstClr val="black"/>
                </a:solidFill>
                <a:latin typeface="Cambria"/>
                <a:ea typeface="宋体" pitchFamily="2" charset="-122"/>
              </a:rPr>
              <a:t>表本身需要占用较大的内存空间</a:t>
            </a:r>
            <a:r>
              <a:rPr lang="zh-CN" altLang="en-US" sz="2800" dirty="0">
                <a:solidFill>
                  <a:prstClr val="black"/>
                </a:solidFill>
                <a:latin typeface="Cambria"/>
                <a:ea typeface="宋体" pitchFamily="2" charset="-122"/>
              </a:rPr>
              <a:t>。</a:t>
            </a:r>
          </a:p>
        </p:txBody>
      </p:sp>
    </p:spTree>
    <p:extLst>
      <p:ext uri="{BB962C8B-B14F-4D97-AF65-F5344CB8AC3E}">
        <p14:creationId xmlns:p14="http://schemas.microsoft.com/office/powerpoint/2010/main" val="3505344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3. </a:t>
            </a:r>
            <a:r>
              <a:rPr lang="zh-CN" altLang="en-US" sz="3200" b="1" dirty="0">
                <a:solidFill>
                  <a:schemeClr val="accent6"/>
                </a:solidFill>
                <a:latin typeface="Maiandra GD" pitchFamily="34" charset="0"/>
                <a:ea typeface="隶书" pitchFamily="49" charset="-122"/>
              </a:rPr>
              <a:t>索引文件</a:t>
            </a:r>
            <a:endParaRPr lang="en-US" altLang="zh-CN" sz="3200" b="1" dirty="0">
              <a:solidFill>
                <a:schemeClr val="accent6"/>
              </a:solidFill>
              <a:latin typeface="Maiandra GD" pitchFamily="34" charset="0"/>
              <a:ea typeface="隶书" pitchFamily="49" charset="-122"/>
            </a:endParaRPr>
          </a:p>
        </p:txBody>
      </p:sp>
      <p:sp>
        <p:nvSpPr>
          <p:cNvPr id="10" name="Rectangle 3"/>
          <p:cNvSpPr txBox="1">
            <a:spLocks/>
          </p:cNvSpPr>
          <p:nvPr/>
        </p:nvSpPr>
        <p:spPr bwMode="auto">
          <a:xfrm>
            <a:off x="758397" y="167526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索引分配结构：系统为每个文件建立一个索引表，集中记录该文件占用的盘块号。索引表可以直接存放在文件控制块</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中，但是，大文件的索引表往往很大，所以大多数文件系统让</a:t>
            </a:r>
            <a:r>
              <a:rPr kumimoji="0" lang="zh-CN" altLang="en-US" sz="2800" b="1" i="0" u="none" strike="noStrike" kern="1200" cap="none" spc="0" normalizeH="0" baseline="0" noProof="0" dirty="0">
                <a:ln>
                  <a:noFill/>
                </a:ln>
                <a:solidFill>
                  <a:srgbClr val="FF0000"/>
                </a:solidFill>
                <a:effectLst/>
                <a:uLnTx/>
                <a:uFillTx/>
                <a:latin typeface="Cambria"/>
                <a:ea typeface="宋体" pitchFamily="2" charset="-122"/>
                <a:cs typeface="+mn-cs"/>
              </a:rPr>
              <a:t>索引表置于单独的物理块中且可驻留在磁盘的任意位置，文件控制块的</a:t>
            </a:r>
            <a:r>
              <a:rPr kumimoji="0" lang="zh-CN" altLang="en-US" sz="28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a:ln>
                  <a:noFill/>
                </a:ln>
                <a:solidFill>
                  <a:srgbClr val="FF0000"/>
                </a:solidFill>
                <a:effectLst/>
                <a:uLnTx/>
                <a:uFillTx/>
                <a:latin typeface="Cambria"/>
                <a:ea typeface="宋体" pitchFamily="2" charset="-122"/>
                <a:cs typeface="+mn-cs"/>
              </a:rPr>
              <a:t>物理地址</a:t>
            </a:r>
            <a:r>
              <a:rPr kumimoji="0" lang="zh-CN" altLang="en-US" sz="2800" b="1"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a:ln>
                  <a:noFill/>
                </a:ln>
                <a:solidFill>
                  <a:srgbClr val="FF0000"/>
                </a:solidFill>
                <a:effectLst/>
                <a:uLnTx/>
                <a:uFillTx/>
                <a:latin typeface="Cambria"/>
                <a:ea typeface="宋体" pitchFamily="2" charset="-122"/>
                <a:cs typeface="+mn-cs"/>
              </a:rPr>
              <a:t>字段只要保存该索引表所在的盘块号（即索引表地址）</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32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5979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3. </a:t>
            </a:r>
            <a:r>
              <a:rPr lang="zh-CN" altLang="en-US" sz="3200" b="1" dirty="0">
                <a:solidFill>
                  <a:schemeClr val="accent6"/>
                </a:solidFill>
                <a:latin typeface="Maiandra GD" pitchFamily="34" charset="0"/>
                <a:ea typeface="隶书" pitchFamily="49" charset="-122"/>
              </a:rPr>
              <a:t>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973" y="2039959"/>
            <a:ext cx="76327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732928" y="1463066"/>
            <a:ext cx="3791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800" b="1" u="none" strike="noStrike" kern="0" cap="none" spc="0" normalizeH="0" baseline="0" noProof="0" dirty="0">
                <a:ln>
                  <a:noFill/>
                </a:ln>
                <a:solidFill>
                  <a:srgbClr val="FF0000"/>
                </a:solidFill>
                <a:effectLst/>
                <a:uLnTx/>
                <a:uFillTx/>
              </a:rPr>
              <a:t>无键索引表的组织形式</a:t>
            </a:r>
          </a:p>
        </p:txBody>
      </p:sp>
    </p:spTree>
    <p:extLst>
      <p:ext uri="{BB962C8B-B14F-4D97-AF65-F5344CB8AC3E}">
        <p14:creationId xmlns:p14="http://schemas.microsoft.com/office/powerpoint/2010/main" val="3049614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5.1.1</a:t>
            </a:r>
            <a:r>
              <a:rPr lang="zh-CN" altLang="en-US" sz="3200" b="1" dirty="0">
                <a:latin typeface="Maiandra GD" pitchFamily="34" charset="0"/>
                <a:ea typeface="隶书" pitchFamily="49" charset="-122"/>
              </a:rPr>
              <a:t>  文件的概念</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0278" y="1821595"/>
            <a:ext cx="7540000" cy="3280898"/>
          </a:xfrm>
          <a:prstGeom prst="rect">
            <a:avLst/>
          </a:prstGeom>
          <a:noFill/>
        </p:spPr>
        <p:txBody>
          <a:bodyPr wrap="square" rtlCol="0">
            <a:spAutoFit/>
          </a:bodyPr>
          <a:lstStyle/>
          <a:p>
            <a:pPr marL="457200" lvl="0" indent="-457200" fontAlgn="base">
              <a:spcBef>
                <a:spcPct val="20000"/>
              </a:spcBef>
              <a:spcAft>
                <a:spcPct val="0"/>
              </a:spcAft>
              <a:buClr>
                <a:srgbClr val="FF0000"/>
              </a:buClr>
              <a:buSzPct val="80000"/>
              <a:buFont typeface="Wingdings" pitchFamily="2" charset="2"/>
              <a:buChar char="Ø"/>
            </a:pPr>
            <a:r>
              <a:rPr lang="zh-CN" altLang="en-US" sz="2800" b="1" dirty="0">
                <a:solidFill>
                  <a:prstClr val="black"/>
                </a:solidFill>
                <a:latin typeface="宋体" pitchFamily="2" charset="-122"/>
                <a:ea typeface="宋体" pitchFamily="2" charset="-122"/>
              </a:rPr>
              <a:t>在文件这一抽象机制中最重要的是</a:t>
            </a:r>
            <a:r>
              <a:rPr lang="zh-CN" altLang="en-US" sz="2800" b="1" dirty="0">
                <a:solidFill>
                  <a:srgbClr val="FF0000"/>
                </a:solidFill>
                <a:latin typeface="宋体" pitchFamily="2" charset="-122"/>
                <a:ea typeface="宋体" pitchFamily="2" charset="-122"/>
              </a:rPr>
              <a:t>文件命名</a:t>
            </a:r>
          </a:p>
          <a:p>
            <a:pPr marL="342900" lvl="0" indent="-342900" fontAlgn="base">
              <a:spcBef>
                <a:spcPct val="20000"/>
              </a:spcBef>
              <a:spcAft>
                <a:spcPct val="0"/>
              </a:spcAft>
              <a:buClr>
                <a:srgbClr val="477AB1"/>
              </a:buClr>
              <a:buSzPct val="80000"/>
              <a:buFont typeface="Wingdings 2" pitchFamily="18" charset="2"/>
              <a:buChar char="²"/>
            </a:pPr>
            <a:endParaRPr lang="zh-CN" altLang="en-US" sz="2800" b="1" dirty="0">
              <a:solidFill>
                <a:srgbClr val="FF0000"/>
              </a:solidFill>
              <a:latin typeface="宋体" pitchFamily="2" charset="-122"/>
              <a:ea typeface="宋体" pitchFamily="2" charset="-122"/>
            </a:endParaRPr>
          </a:p>
          <a:p>
            <a:pPr marL="457200" lvl="0" indent="-457200" fontAlgn="base">
              <a:spcBef>
                <a:spcPct val="20000"/>
              </a:spcBef>
              <a:spcAft>
                <a:spcPct val="0"/>
              </a:spcAft>
              <a:buClr>
                <a:srgbClr val="FF0000"/>
              </a:buClr>
              <a:buSzPct val="80000"/>
              <a:buFont typeface="Wingdings" pitchFamily="2" charset="2"/>
              <a:buChar char="Ø"/>
            </a:pPr>
            <a:r>
              <a:rPr lang="zh-CN" altLang="en-US" sz="2800" b="1" dirty="0">
                <a:solidFill>
                  <a:prstClr val="black"/>
                </a:solidFill>
                <a:latin typeface="宋体" pitchFamily="2" charset="-122"/>
                <a:ea typeface="宋体" pitchFamily="2" charset="-122"/>
              </a:rPr>
              <a:t>各种系统的文件命名规则不尽相同，但一般来说，文件名称都由文件名和扩展名两部分组成，中间用“</a:t>
            </a:r>
            <a:r>
              <a:rPr lang="en-US" altLang="zh-CN" sz="2800" b="1" dirty="0">
                <a:solidFill>
                  <a:prstClr val="black"/>
                </a:solidFill>
                <a:latin typeface="宋体" pitchFamily="2" charset="-122"/>
                <a:ea typeface="宋体" pitchFamily="2" charset="-122"/>
              </a:rPr>
              <a:t>.”</a:t>
            </a:r>
            <a:r>
              <a:rPr lang="zh-CN" altLang="en-US" sz="2800" b="1" dirty="0">
                <a:solidFill>
                  <a:prstClr val="black"/>
                </a:solidFill>
                <a:latin typeface="宋体" pitchFamily="2" charset="-122"/>
                <a:ea typeface="宋体" pitchFamily="2" charset="-122"/>
              </a:rPr>
              <a:t>分隔开来，前者用于识别文件；后者用于标识文件类型。它们都是字母或数字组成的字母数字串。</a:t>
            </a:r>
          </a:p>
        </p:txBody>
      </p:sp>
    </p:spTree>
    <p:extLst>
      <p:ext uri="{BB962C8B-B14F-4D97-AF65-F5344CB8AC3E}">
        <p14:creationId xmlns:p14="http://schemas.microsoft.com/office/powerpoint/2010/main" val="4709100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3. </a:t>
            </a:r>
            <a:r>
              <a:rPr lang="zh-CN" altLang="en-US" sz="3200" b="1" dirty="0">
                <a:solidFill>
                  <a:schemeClr val="accent6"/>
                </a:solidFill>
                <a:latin typeface="Maiandra GD" pitchFamily="34" charset="0"/>
                <a:ea typeface="隶书" pitchFamily="49" charset="-122"/>
              </a:rPr>
              <a:t>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702860" y="158765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3200" b="1" u="none" strike="noStrike" kern="1200" cap="none" spc="0" normalizeH="0" baseline="0" noProof="0" dirty="0">
                <a:ln>
                  <a:noFill/>
                </a:ln>
                <a:solidFill>
                  <a:srgbClr val="0064D2"/>
                </a:solidFill>
                <a:effectLst/>
                <a:uLnTx/>
                <a:uFillTx/>
                <a:latin typeface="Cambria"/>
                <a:ea typeface="宋体" pitchFamily="2" charset="-122"/>
                <a:cs typeface="+mn-cs"/>
              </a:rPr>
              <a:t>索引表可以有不同的索引形式：</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None/>
              <a:tabLst/>
              <a:defRPr/>
            </a:pP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en-US" altLang="zh-CN"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）无键索引表：索引表记录的是组成指定文件的</a:t>
            </a:r>
            <a:r>
              <a:rPr kumimoji="0" lang="zh-CN" altLang="en-US" sz="3200" b="1" i="0" u="none" strike="noStrike" kern="1200" cap="none" spc="0" normalizeH="0" baseline="0" noProof="0" dirty="0">
                <a:ln>
                  <a:noFill/>
                </a:ln>
                <a:solidFill>
                  <a:srgbClr val="FF0000"/>
                </a:solidFill>
                <a:effectLst/>
                <a:uLnTx/>
                <a:uFillTx/>
                <a:latin typeface="Cambria"/>
                <a:ea typeface="宋体" pitchFamily="2" charset="-122"/>
                <a:cs typeface="+mn-cs"/>
              </a:rPr>
              <a:t>磁盘块号</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，这种索引只是盘块号的序列，适用于</a:t>
            </a:r>
            <a:r>
              <a:rPr kumimoji="0" lang="zh-CN" altLang="en-US" sz="3200" b="1" i="0" u="none" strike="noStrike" kern="1200" cap="none" spc="0" normalizeH="0" baseline="0" noProof="0" dirty="0">
                <a:ln>
                  <a:noFill/>
                </a:ln>
                <a:solidFill>
                  <a:srgbClr val="FF0000"/>
                </a:solidFill>
                <a:effectLst/>
                <a:uLnTx/>
                <a:uFillTx/>
                <a:latin typeface="Cambria"/>
                <a:ea typeface="宋体" pitchFamily="2" charset="-122"/>
                <a:cs typeface="+mn-cs"/>
              </a:rPr>
              <a:t>流式文件</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None/>
              <a:tabLst/>
              <a:defRPr/>
            </a:pP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en-US" altLang="zh-CN"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2</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）有键索引表：该索引表的</a:t>
            </a:r>
            <a:r>
              <a:rPr kumimoji="0" lang="zh-CN" altLang="en-US" sz="3200" b="1" i="0" u="none" strike="noStrike" kern="1200" cap="none" spc="0" normalizeH="0" baseline="0" noProof="0" dirty="0">
                <a:ln>
                  <a:noFill/>
                </a:ln>
                <a:solidFill>
                  <a:srgbClr val="FF0000"/>
                </a:solidFill>
                <a:effectLst/>
                <a:uLnTx/>
                <a:uFillTx/>
                <a:latin typeface="Cambria"/>
                <a:ea typeface="宋体" pitchFamily="2" charset="-122"/>
                <a:cs typeface="+mn-cs"/>
              </a:rPr>
              <a:t>索引表项包含逻辑记录键及其磁盘块号</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，指出了每条逻辑记录在磁盘上的存放地址，即物理块号，适用于纪录式文件。</a:t>
            </a:r>
          </a:p>
        </p:txBody>
      </p:sp>
    </p:spTree>
    <p:extLst>
      <p:ext uri="{BB962C8B-B14F-4D97-AF65-F5344CB8AC3E}">
        <p14:creationId xmlns:p14="http://schemas.microsoft.com/office/powerpoint/2010/main" val="4108784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arn(inVertical)">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barn(inVertical)">
                                      <p:cBhvr>
                                        <p:cTn id="2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3. </a:t>
            </a:r>
            <a:r>
              <a:rPr lang="zh-CN" altLang="en-US" sz="3200" b="1" dirty="0">
                <a:solidFill>
                  <a:schemeClr val="accent6"/>
                </a:solidFill>
                <a:latin typeface="Maiandra GD" pitchFamily="34" charset="0"/>
                <a:ea typeface="隶书" pitchFamily="49" charset="-122"/>
              </a:rPr>
              <a:t>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84" y="2032754"/>
            <a:ext cx="7561263"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5"/>
          <p:cNvSpPr>
            <a:spLocks noChangeArrowheads="1"/>
          </p:cNvSpPr>
          <p:nvPr/>
        </p:nvSpPr>
        <p:spPr bwMode="auto">
          <a:xfrm>
            <a:off x="603251" y="1559986"/>
            <a:ext cx="3791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rPr>
              <a:t>有键索引表的组织形式</a:t>
            </a:r>
          </a:p>
        </p:txBody>
      </p:sp>
    </p:spTree>
    <p:extLst>
      <p:ext uri="{BB962C8B-B14F-4D97-AF65-F5344CB8AC3E}">
        <p14:creationId xmlns:p14="http://schemas.microsoft.com/office/powerpoint/2010/main" val="2109726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3. </a:t>
            </a:r>
            <a:r>
              <a:rPr lang="zh-CN" altLang="en-US" sz="3200" b="1" dirty="0">
                <a:solidFill>
                  <a:schemeClr val="accent6"/>
                </a:solidFill>
                <a:latin typeface="Maiandra GD" pitchFamily="34" charset="0"/>
                <a:ea typeface="隶书" pitchFamily="49" charset="-122"/>
              </a:rPr>
              <a:t>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758397" y="2083205"/>
            <a:ext cx="82296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buClr>
                <a:srgbClr val="477AB1"/>
              </a:buClr>
            </a:pPr>
            <a:r>
              <a:rPr lang="zh-CN" altLang="en-US" sz="2800" b="1" kern="0" dirty="0">
                <a:solidFill>
                  <a:srgbClr val="0064D2"/>
                </a:solidFill>
              </a:rPr>
              <a:t>实现了离散分配</a:t>
            </a:r>
            <a:endParaRPr lang="en-US" altLang="zh-CN" sz="2800" b="1" kern="0" dirty="0">
              <a:solidFill>
                <a:srgbClr val="0064D2"/>
              </a:solidFill>
            </a:endParaRPr>
          </a:p>
          <a:p>
            <a:pPr eaLnBrk="1" hangingPunct="1">
              <a:lnSpc>
                <a:spcPct val="80000"/>
              </a:lnSpc>
              <a:buClr>
                <a:srgbClr val="477AB1"/>
              </a:buClr>
            </a:pPr>
            <a:r>
              <a:rPr kumimoji="0" lang="zh-CN" altLang="en-US" sz="2800" b="1" i="0" u="none" strike="noStrike" kern="0" cap="none" spc="0" normalizeH="0" noProof="0" dirty="0">
                <a:ln>
                  <a:noFill/>
                </a:ln>
                <a:solidFill>
                  <a:srgbClr val="0064D2"/>
                </a:solidFill>
                <a:effectLst/>
                <a:uLnTx/>
                <a:uFillTx/>
                <a:latin typeface="Cambria"/>
              </a:rPr>
              <a:t>有利于</a:t>
            </a:r>
            <a:r>
              <a:rPr kumimoji="0" lang="zh-CN" altLang="en-US" sz="2800" b="1" i="0" u="none" strike="noStrike" kern="1200" cap="none" spc="0" normalizeH="0" baseline="0" noProof="0" dirty="0">
                <a:ln>
                  <a:noFill/>
                </a:ln>
                <a:solidFill>
                  <a:srgbClr val="0064D2"/>
                </a:solidFill>
                <a:effectLst/>
                <a:uLnTx/>
                <a:uFillTx/>
                <a:latin typeface="Cambria"/>
              </a:rPr>
              <a:t>直接存取。</a:t>
            </a:r>
            <a:endParaRPr kumimoji="0" lang="en-US" altLang="zh-CN" sz="2800" b="1" i="0" u="none" strike="noStrike" kern="1200" cap="none" spc="0" normalizeH="0" baseline="0" noProof="0" dirty="0">
              <a:ln>
                <a:noFill/>
              </a:ln>
              <a:solidFill>
                <a:srgbClr val="0064D2"/>
              </a:solidFill>
              <a:effectLst/>
              <a:uLnTx/>
              <a:uFillTx/>
              <a:latin typeface="Cambria"/>
            </a:endParaRPr>
          </a:p>
        </p:txBody>
      </p:sp>
      <p:sp>
        <p:nvSpPr>
          <p:cNvPr id="2" name="矩形 1"/>
          <p:cNvSpPr/>
          <p:nvPr/>
        </p:nvSpPr>
        <p:spPr>
          <a:xfrm>
            <a:off x="1035848" y="1559985"/>
            <a:ext cx="1266693" cy="523220"/>
          </a:xfrm>
          <a:prstGeom prst="rect">
            <a:avLst/>
          </a:prstGeom>
        </p:spPr>
        <p:txBody>
          <a:bodyPr wrap="none">
            <a:spAutoFit/>
          </a:bodyPr>
          <a:lstStyle/>
          <a:p>
            <a:r>
              <a:rPr lang="zh-CN" altLang="en-US" sz="2800" b="1" kern="0" dirty="0">
                <a:solidFill>
                  <a:srgbClr val="FF0000"/>
                </a:solidFill>
              </a:rPr>
              <a:t>优点：</a:t>
            </a:r>
            <a:endParaRPr lang="zh-CN" altLang="en-US" dirty="0"/>
          </a:p>
        </p:txBody>
      </p:sp>
      <p:sp>
        <p:nvSpPr>
          <p:cNvPr id="3" name="矩形 2"/>
          <p:cNvSpPr/>
          <p:nvPr/>
        </p:nvSpPr>
        <p:spPr>
          <a:xfrm>
            <a:off x="1111677" y="2977756"/>
            <a:ext cx="1261884" cy="437043"/>
          </a:xfrm>
          <a:prstGeom prst="rect">
            <a:avLst/>
          </a:prstGeom>
        </p:spPr>
        <p:txBody>
          <a:bodyPr wrap="none">
            <a:spAutoFit/>
          </a:bodyPr>
          <a:lstStyle/>
          <a:p>
            <a:pPr lvl="0">
              <a:lnSpc>
                <a:spcPct val="80000"/>
              </a:lnSpc>
              <a:buClr>
                <a:srgbClr val="477AB1"/>
              </a:buClr>
            </a:pPr>
            <a:r>
              <a:rPr lang="zh-CN" altLang="en-US" sz="2800" b="1" dirty="0">
                <a:solidFill>
                  <a:srgbClr val="FF0000"/>
                </a:solidFill>
                <a:latin typeface="Cambria"/>
                <a:ea typeface="宋体" pitchFamily="2" charset="-122"/>
              </a:rPr>
              <a:t>缺点：</a:t>
            </a:r>
          </a:p>
        </p:txBody>
      </p:sp>
      <p:sp>
        <p:nvSpPr>
          <p:cNvPr id="6" name="矩形 5"/>
          <p:cNvSpPr/>
          <p:nvPr/>
        </p:nvSpPr>
        <p:spPr>
          <a:xfrm>
            <a:off x="1282889" y="3422824"/>
            <a:ext cx="6871648" cy="3539430"/>
          </a:xfrm>
          <a:prstGeom prst="rect">
            <a:avLst/>
          </a:prstGeom>
        </p:spPr>
        <p:txBody>
          <a:bodyPr wrap="square">
            <a:spAutoFit/>
          </a:bodyPr>
          <a:lstStyle/>
          <a:p>
            <a:pPr marL="342900" lvl="0" indent="-342900" fontAlgn="base">
              <a:lnSpc>
                <a:spcPct val="80000"/>
              </a:lnSpc>
              <a:spcBef>
                <a:spcPct val="20000"/>
              </a:spcBef>
              <a:spcAft>
                <a:spcPct val="0"/>
              </a:spcAft>
              <a:buClr>
                <a:srgbClr val="477AB1"/>
              </a:buClr>
              <a:buSzPct val="80000"/>
              <a:defRPr/>
            </a:pPr>
            <a:r>
              <a:rPr lang="zh-CN" altLang="en-US" sz="2800" b="1" dirty="0">
                <a:solidFill>
                  <a:sysClr val="windowText" lastClr="000000"/>
                </a:solidFill>
                <a:latin typeface="Cambria"/>
                <a:ea typeface="宋体" pitchFamily="2" charset="-122"/>
              </a:rPr>
              <a:t>（</a:t>
            </a:r>
            <a:r>
              <a:rPr lang="en-US" altLang="zh-CN" sz="2800" b="1" dirty="0">
                <a:solidFill>
                  <a:sysClr val="windowText" lastClr="000000"/>
                </a:solidFill>
                <a:latin typeface="Cambria"/>
                <a:ea typeface="宋体" pitchFamily="2" charset="-122"/>
              </a:rPr>
              <a:t>1</a:t>
            </a:r>
            <a:r>
              <a:rPr lang="zh-CN" altLang="en-US" sz="2800" b="1" dirty="0">
                <a:solidFill>
                  <a:sysClr val="windowText" lastClr="000000"/>
                </a:solidFill>
                <a:latin typeface="Cambria"/>
                <a:ea typeface="宋体" pitchFamily="2" charset="-122"/>
              </a:rPr>
              <a:t>）索引表增加了空间开销，</a:t>
            </a:r>
          </a:p>
          <a:p>
            <a:pPr marL="342900" lvl="0" indent="-342900" fontAlgn="base">
              <a:lnSpc>
                <a:spcPct val="80000"/>
              </a:lnSpc>
              <a:spcBef>
                <a:spcPct val="20000"/>
              </a:spcBef>
              <a:spcAft>
                <a:spcPct val="0"/>
              </a:spcAft>
              <a:buClr>
                <a:srgbClr val="477AB1"/>
              </a:buClr>
              <a:buSzPct val="80000"/>
              <a:defRPr/>
            </a:pPr>
            <a:r>
              <a:rPr lang="zh-CN" altLang="en-US" sz="2800" b="1" dirty="0">
                <a:solidFill>
                  <a:sysClr val="windowText" lastClr="000000"/>
                </a:solidFill>
                <a:latin typeface="Cambria"/>
                <a:ea typeface="宋体" pitchFamily="2" charset="-122"/>
              </a:rPr>
              <a:t>（</a:t>
            </a:r>
            <a:r>
              <a:rPr lang="en-US" altLang="zh-CN" sz="2800" b="1" dirty="0">
                <a:solidFill>
                  <a:sysClr val="windowText" lastClr="000000"/>
                </a:solidFill>
                <a:latin typeface="Cambria"/>
                <a:ea typeface="宋体" pitchFamily="2" charset="-122"/>
              </a:rPr>
              <a:t>2</a:t>
            </a:r>
            <a:r>
              <a:rPr lang="zh-CN" altLang="en-US" sz="2800" b="1" dirty="0">
                <a:solidFill>
                  <a:sysClr val="windowText" lastClr="000000"/>
                </a:solidFill>
                <a:latin typeface="Cambria"/>
                <a:ea typeface="宋体" pitchFamily="2" charset="-122"/>
              </a:rPr>
              <a:t>）不适合中小型文件，对于中小型文件会有空间的浪费。因为往往一个盘块能存放数百个盘块号，但对于中小型文件，本身通常只占用数个到数十个盘块，甚至更少，但仍须为之分配以索引块。</a:t>
            </a:r>
            <a:endParaRPr lang="en-US" altLang="zh-CN" sz="2800" b="1" dirty="0">
              <a:solidFill>
                <a:sysClr val="windowText" lastClr="000000"/>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defRPr/>
            </a:pPr>
            <a:r>
              <a:rPr lang="zh-CN" altLang="en-US" sz="2800" b="1" dirty="0"/>
              <a:t>（</a:t>
            </a:r>
            <a:r>
              <a:rPr lang="en-US" altLang="zh-CN" sz="2800" b="1" dirty="0"/>
              <a:t>3</a:t>
            </a:r>
            <a:r>
              <a:rPr lang="zh-CN" altLang="en-US" sz="2800" b="1" dirty="0"/>
              <a:t>）索引表的查找增加了时间开销。</a:t>
            </a:r>
            <a:endParaRPr lang="en-US" altLang="zh-CN" sz="2800" b="1" dirty="0">
              <a:solidFill>
                <a:sysClr val="windowText" lastClr="000000"/>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defRPr/>
            </a:pPr>
            <a:endParaRPr lang="en-US" altLang="zh-CN" sz="2800" b="1" dirty="0">
              <a:solidFill>
                <a:sysClr val="windowText" lastClr="000000"/>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defRPr/>
            </a:pPr>
            <a:endParaRPr lang="zh-CN" altLang="en-US" sz="2800" b="1" dirty="0">
              <a:solidFill>
                <a:sysClr val="windowText" lastClr="000000"/>
              </a:solidFill>
              <a:latin typeface="Cambria"/>
              <a:ea typeface="宋体" pitchFamily="2" charset="-122"/>
            </a:endParaRPr>
          </a:p>
        </p:txBody>
      </p:sp>
    </p:spTree>
    <p:extLst>
      <p:ext uri="{BB962C8B-B14F-4D97-AF65-F5344CB8AC3E}">
        <p14:creationId xmlns:p14="http://schemas.microsoft.com/office/powerpoint/2010/main" val="2936609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3"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4. </a:t>
            </a:r>
            <a:r>
              <a:rPr lang="zh-CN" altLang="en-US" sz="3200" b="1" dirty="0">
                <a:solidFill>
                  <a:schemeClr val="accent6"/>
                </a:solidFill>
                <a:latin typeface="Maiandra GD" pitchFamily="34" charset="0"/>
                <a:ea typeface="隶书" pitchFamily="49" charset="-122"/>
              </a:rPr>
              <a:t>多级索引文件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457200" y="1600200"/>
            <a:ext cx="7942997" cy="340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以上索引文件为</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一级索引文件</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：存放文件内容所占物理块号的盘块也称作一级索引块</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一级索引存在的问题：当索引表本身占用许多物理块时，在查找某键对应的索引项时，可能依次需交换很多块。若索引表占用</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n </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块，则平均要交换</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(n+1)</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／２次，才能找到所需记录的物理地址，当</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n </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很大时，这是很费时间的操作。 </a:t>
            </a:r>
          </a:p>
        </p:txBody>
      </p:sp>
    </p:spTree>
    <p:extLst>
      <p:ext uri="{BB962C8B-B14F-4D97-AF65-F5344CB8AC3E}">
        <p14:creationId xmlns:p14="http://schemas.microsoft.com/office/powerpoint/2010/main" val="134774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1000"/>
                                        <p:tgtEl>
                                          <p:spTgt spid="11">
                                            <p:txEl>
                                              <p:pRg st="0" end="0"/>
                                            </p:txEl>
                                          </p:spTgt>
                                        </p:tgtEl>
                                      </p:cBhvr>
                                    </p:animEffect>
                                    <p:anim calcmode="lin" valueType="num">
                                      <p:cBhvr>
                                        <p:cTn id="16"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arn(inVertical)">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4. </a:t>
            </a:r>
            <a:r>
              <a:rPr lang="zh-CN" altLang="en-US" sz="3200" b="1" dirty="0">
                <a:solidFill>
                  <a:schemeClr val="accent6"/>
                </a:solidFill>
                <a:latin typeface="Maiandra GD" pitchFamily="34" charset="0"/>
                <a:ea typeface="隶书" pitchFamily="49" charset="-122"/>
              </a:rPr>
              <a:t>多级索引文件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47042" y="1821595"/>
            <a:ext cx="7293847" cy="2763834"/>
          </a:xfrm>
          <a:prstGeom prst="rect">
            <a:avLst/>
          </a:prstGeom>
        </p:spPr>
        <p:txBody>
          <a:bodyPr wrap="square">
            <a:spAutoFit/>
          </a:bodyPr>
          <a:lstStyle/>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解决方法：为了提高大文件的查找速度，可以为这些一级索引块再建立一个索引，称为二级索引，即系统再分配一个盘块记录一级索引块的块号。</a:t>
            </a:r>
          </a:p>
          <a:p>
            <a:pPr marL="342900" lvl="0" indent="-342900" fontAlgn="base">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如果文件再大，还可以建立三级、四级索引，依次类推。</a:t>
            </a:r>
          </a:p>
        </p:txBody>
      </p:sp>
    </p:spTree>
    <p:extLst>
      <p:ext uri="{BB962C8B-B14F-4D97-AF65-F5344CB8AC3E}">
        <p14:creationId xmlns:p14="http://schemas.microsoft.com/office/powerpoint/2010/main" val="1994626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1000"/>
                                        <p:tgtEl>
                                          <p:spTgt spid="2">
                                            <p:txEl>
                                              <p:pRg st="0" end="0"/>
                                            </p:txEl>
                                          </p:spTgt>
                                        </p:tgtEl>
                                      </p:cBhvr>
                                    </p:animEffect>
                                    <p:anim calcmode="lin" valueType="num">
                                      <p:cBhvr>
                                        <p:cTn id="16"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1000"/>
                                        <p:tgtEl>
                                          <p:spTgt spid="2">
                                            <p:txEl>
                                              <p:pRg st="1" end="1"/>
                                            </p:txEl>
                                          </p:spTgt>
                                        </p:tgtEl>
                                      </p:cBhvr>
                                    </p:animEffect>
                                    <p:anim calcmode="lin" valueType="num">
                                      <p:cBhvr>
                                        <p:cTn id="2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4. </a:t>
            </a:r>
            <a:r>
              <a:rPr lang="zh-CN" altLang="en-US" sz="3200" b="1" dirty="0">
                <a:solidFill>
                  <a:schemeClr val="accent6"/>
                </a:solidFill>
                <a:latin typeface="Maiandra GD" pitchFamily="34" charset="0"/>
                <a:ea typeface="隶书" pitchFamily="49" charset="-122"/>
              </a:rPr>
              <a:t>多级索引文件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92" y="103732"/>
            <a:ext cx="7157369" cy="6478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6293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4. </a:t>
            </a:r>
            <a:r>
              <a:rPr lang="zh-CN" altLang="en-US" sz="3200" b="1" dirty="0">
                <a:solidFill>
                  <a:schemeClr val="accent6"/>
                </a:solidFill>
                <a:latin typeface="Maiandra GD" pitchFamily="34" charset="0"/>
                <a:ea typeface="隶书" pitchFamily="49" charset="-122"/>
              </a:rPr>
              <a:t>多级索引文件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在</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Unix</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系统中，为了能兼顾到小、中、大以及特大型文件，采取了</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混合索引结构</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它在文件控制块的地址部分设置了</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13</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个地址项，即</a:t>
            </a:r>
            <a:r>
              <a:rPr kumimoji="0" lang="en-US" altLang="zh-CN" sz="2800" b="1" i="0" u="none" strike="noStrike" kern="1200" cap="none" spc="0" normalizeH="0" baseline="0" noProof="0" dirty="0" err="1">
                <a:ln>
                  <a:noFill/>
                </a:ln>
                <a:solidFill>
                  <a:sysClr val="windowText" lastClr="000000"/>
                </a:solidFill>
                <a:effectLst/>
                <a:uLnTx/>
                <a:uFillTx/>
                <a:latin typeface="Cambria"/>
                <a:ea typeface="宋体" pitchFamily="2" charset="-122"/>
                <a:cs typeface="+mn-cs"/>
              </a:rPr>
              <a:t>iaddr</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(0)-</a:t>
            </a:r>
            <a:r>
              <a:rPr kumimoji="0" lang="en-US" altLang="zh-CN" sz="2800" b="1" i="0" u="none" strike="noStrike" kern="1200" cap="none" spc="0" normalizeH="0" baseline="0" noProof="0" dirty="0" err="1">
                <a:ln>
                  <a:noFill/>
                </a:ln>
                <a:solidFill>
                  <a:sysClr val="windowText" lastClr="000000"/>
                </a:solidFill>
                <a:effectLst/>
                <a:uLnTx/>
                <a:uFillTx/>
                <a:latin typeface="Cambria"/>
                <a:ea typeface="宋体" pitchFamily="2" charset="-122"/>
                <a:cs typeface="+mn-cs"/>
              </a:rPr>
              <a:t>iaddr</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(12)</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，混合了四种寻址方式：</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直接寻址、一级索引寻址、二级索引寻址和三级索引寻址。</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en-US" altLang="zh-CN" sz="2800" b="1" i="0" u="none" strike="noStrike" kern="1200" cap="none" spc="0" normalizeH="0" baseline="0" noProof="0" dirty="0" err="1">
                <a:ln>
                  <a:noFill/>
                </a:ln>
                <a:solidFill>
                  <a:srgbClr val="C00000"/>
                </a:solidFill>
                <a:effectLst/>
                <a:uLnTx/>
                <a:uFillTx/>
                <a:latin typeface="Cambria"/>
                <a:ea typeface="宋体" pitchFamily="2" charset="-122"/>
                <a:cs typeface="+mn-cs"/>
              </a:rPr>
              <a:t>iaddr</a:t>
            </a:r>
            <a:r>
              <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rPr>
              <a:t>(0)-</a:t>
            </a:r>
            <a:r>
              <a:rPr kumimoji="0" lang="en-US" altLang="zh-CN" sz="2800" b="1" i="0" u="none" strike="noStrike" kern="1200" cap="none" spc="0" normalizeH="0" baseline="0" noProof="0" dirty="0" err="1">
                <a:ln>
                  <a:noFill/>
                </a:ln>
                <a:solidFill>
                  <a:srgbClr val="C00000"/>
                </a:solidFill>
                <a:effectLst/>
                <a:uLnTx/>
                <a:uFillTx/>
                <a:latin typeface="Cambria"/>
                <a:ea typeface="宋体" pitchFamily="2" charset="-122"/>
                <a:cs typeface="+mn-cs"/>
              </a:rPr>
              <a:t>iaddr</a:t>
            </a:r>
            <a:r>
              <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rPr>
              <a:t>(9)</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存放了直接寻址指针，即该指针指向的盘块直接存放了该文件的数据内容，如果文件再大就可以用到第</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11</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12</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和</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13</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个地址项</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a:t>
            </a:r>
            <a:r>
              <a:rPr kumimoji="0" lang="en-US" altLang="zh-CN" sz="2800" b="1" i="0" u="none" strike="noStrike" kern="1200" cap="none" spc="0" normalizeH="0" baseline="0" noProof="0" dirty="0" err="1">
                <a:ln>
                  <a:noFill/>
                </a:ln>
                <a:solidFill>
                  <a:srgbClr val="C00000"/>
                </a:solidFill>
                <a:effectLst/>
                <a:uLnTx/>
                <a:uFillTx/>
                <a:latin typeface="Cambria"/>
                <a:ea typeface="宋体" pitchFamily="2" charset="-122"/>
                <a:cs typeface="+mn-cs"/>
              </a:rPr>
              <a:t>iaddr</a:t>
            </a:r>
            <a:r>
              <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rPr>
              <a:t>(10)-</a:t>
            </a:r>
            <a:r>
              <a:rPr kumimoji="0" lang="en-US" altLang="zh-CN" sz="2800" b="1" i="0" u="none" strike="noStrike" kern="1200" cap="none" spc="0" normalizeH="0" baseline="0" noProof="0" dirty="0" err="1">
                <a:ln>
                  <a:noFill/>
                </a:ln>
                <a:solidFill>
                  <a:srgbClr val="C00000"/>
                </a:solidFill>
                <a:effectLst/>
                <a:uLnTx/>
                <a:uFillTx/>
                <a:latin typeface="Cambria"/>
                <a:ea typeface="宋体" pitchFamily="2" charset="-122"/>
                <a:cs typeface="+mn-cs"/>
              </a:rPr>
              <a:t>iaddr</a:t>
            </a:r>
            <a:r>
              <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rPr>
              <a:t>(12)</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分别存放的是一级索引地址、二级索引地址和三级索引地址。</a:t>
            </a:r>
          </a:p>
        </p:txBody>
      </p:sp>
    </p:spTree>
    <p:extLst>
      <p:ext uri="{BB962C8B-B14F-4D97-AF65-F5344CB8AC3E}">
        <p14:creationId xmlns:p14="http://schemas.microsoft.com/office/powerpoint/2010/main" val="10371572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down)">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5940425" y="260350"/>
            <a:ext cx="2952750" cy="59055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rPr>
              <a:t>假设物理块的大小为</a:t>
            </a:r>
            <a:r>
              <a:rPr kumimoji="0" lang="en-US" altLang="zh-CN" sz="2400" b="1" i="0" u="none" strike="noStrike" kern="0" cap="none" spc="0" normalizeH="0" baseline="0" noProof="0" dirty="0">
                <a:ln>
                  <a:noFill/>
                </a:ln>
                <a:solidFill>
                  <a:sysClr val="windowText" lastClr="000000"/>
                </a:solidFill>
                <a:effectLst/>
                <a:uLnTx/>
                <a:uFillTx/>
              </a:rPr>
              <a:t>512</a:t>
            </a:r>
            <a:r>
              <a:rPr kumimoji="0" lang="zh-CN" altLang="en-US" sz="2400" b="1" i="0" u="none" strike="noStrike" kern="0" cap="none" spc="0" normalizeH="0" baseline="0" noProof="0" dirty="0">
                <a:ln>
                  <a:noFill/>
                </a:ln>
                <a:solidFill>
                  <a:sysClr val="windowText" lastClr="000000"/>
                </a:solidFill>
                <a:effectLst/>
                <a:uLnTx/>
                <a:uFillTx/>
              </a:rPr>
              <a:t>字节，每个盘块号（即地址）占用</a:t>
            </a:r>
            <a:r>
              <a:rPr kumimoji="0" lang="en-US" altLang="zh-CN" sz="2400" b="1" i="0" u="none" strike="noStrike" kern="0" cap="none" spc="0" normalizeH="0" baseline="0" noProof="0" dirty="0">
                <a:ln>
                  <a:noFill/>
                </a:ln>
                <a:solidFill>
                  <a:sysClr val="windowText" lastClr="000000"/>
                </a:solidFill>
                <a:effectLst/>
                <a:uLnTx/>
                <a:uFillTx/>
              </a:rPr>
              <a:t>4</a:t>
            </a:r>
            <a:r>
              <a:rPr kumimoji="0" lang="zh-CN" altLang="en-US" sz="2400" b="1" i="0" u="none" strike="noStrike" kern="0" cap="none" spc="0" normalizeH="0" baseline="0" noProof="0" dirty="0">
                <a:ln>
                  <a:noFill/>
                </a:ln>
                <a:solidFill>
                  <a:sysClr val="windowText" lastClr="000000"/>
                </a:solidFill>
                <a:effectLst/>
                <a:uLnTx/>
                <a:uFillTx/>
              </a:rPr>
              <a:t>个字节，则每个物理块最多能存放</a:t>
            </a:r>
            <a:r>
              <a:rPr kumimoji="0" lang="en-US" altLang="zh-CN" sz="2400" b="1" i="0" u="none" strike="noStrike" kern="0" cap="none" spc="0" normalizeH="0" baseline="0" noProof="0" dirty="0">
                <a:ln>
                  <a:noFill/>
                </a:ln>
                <a:solidFill>
                  <a:sysClr val="windowText" lastClr="000000"/>
                </a:solidFill>
                <a:effectLst/>
                <a:uLnTx/>
                <a:uFillTx/>
              </a:rPr>
              <a:t>128</a:t>
            </a:r>
            <a:r>
              <a:rPr kumimoji="0" lang="zh-CN" altLang="en-US" sz="2400" b="1" i="0" u="none" strike="noStrike" kern="0" cap="none" spc="0" normalizeH="0" baseline="0" noProof="0" dirty="0">
                <a:ln>
                  <a:noFill/>
                </a:ln>
                <a:solidFill>
                  <a:sysClr val="windowText" lastClr="000000"/>
                </a:solidFill>
                <a:effectLst/>
                <a:uLnTx/>
                <a:uFillTx/>
              </a:rPr>
              <a:t>个地址，则采用混合索引结构所能容纳的最大文件容量是</a:t>
            </a:r>
            <a:r>
              <a:rPr kumimoji="0" lang="en-US" altLang="zh-CN" sz="2400" b="1"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rPr>
              <a:t>10+128+128</a:t>
            </a:r>
            <a:r>
              <a:rPr kumimoji="0" lang="en-US" altLang="zh-CN" sz="2400" b="1" i="0" u="none" strike="noStrike" kern="0" cap="none" spc="0" normalizeH="0" baseline="30000" noProof="0" dirty="0">
                <a:ln>
                  <a:noFill/>
                </a:ln>
                <a:solidFill>
                  <a:sysClr val="windowText" lastClr="000000"/>
                </a:solidFill>
                <a:effectLst/>
                <a:uLnTx/>
                <a:uFillTx/>
              </a:rPr>
              <a:t>2</a:t>
            </a:r>
            <a:r>
              <a:rPr kumimoji="0" lang="en-US" altLang="zh-CN" sz="2400" b="1" i="0" u="none" strike="noStrike" kern="0" cap="none" spc="0" normalizeH="0" baseline="0" noProof="0" dirty="0">
                <a:ln>
                  <a:noFill/>
                </a:ln>
                <a:solidFill>
                  <a:sysClr val="windowText" lastClr="000000"/>
                </a:solidFill>
                <a:effectLst/>
                <a:uLnTx/>
                <a:uFillTx/>
              </a:rPr>
              <a:t>+128</a:t>
            </a:r>
            <a:r>
              <a:rPr kumimoji="0" lang="en-US" altLang="zh-CN" sz="2400" b="1" i="0" u="none" strike="noStrike" kern="0" cap="none" spc="0" normalizeH="0" baseline="30000" noProof="0" dirty="0">
                <a:ln>
                  <a:noFill/>
                </a:ln>
                <a:solidFill>
                  <a:sysClr val="windowText" lastClr="000000"/>
                </a:solidFill>
                <a:effectLst/>
                <a:uLnTx/>
                <a:uFillTx/>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ysClr val="windowText" lastClr="000000"/>
                </a:solidFill>
                <a:effectLst/>
                <a:uLnTx/>
                <a:uFillTx/>
              </a:rPr>
              <a:t>  =2113674(</a:t>
            </a:r>
            <a:r>
              <a:rPr kumimoji="0" lang="zh-CN" altLang="en-US" sz="2400" b="1" i="0" u="none" strike="noStrike" kern="0" cap="none" spc="0" normalizeH="0" baseline="0" noProof="0" dirty="0">
                <a:ln>
                  <a:noFill/>
                </a:ln>
                <a:solidFill>
                  <a:sysClr val="windowText" lastClr="000000"/>
                </a:solidFill>
                <a:effectLst/>
                <a:uLnTx/>
                <a:uFillTx/>
              </a:rPr>
              <a:t>块</a:t>
            </a:r>
            <a:r>
              <a:rPr kumimoji="0" lang="en-US" altLang="zh-CN" sz="2400" b="1" i="0" u="none" strike="noStrike" kern="0" cap="none" spc="0" normalizeH="0" baseline="0" noProof="0" dirty="0">
                <a:ln>
                  <a:noFill/>
                </a:ln>
                <a:solidFill>
                  <a:sysClr val="windowText" lastClr="000000"/>
                </a:solidFill>
                <a:effectLst/>
                <a:uLnTx/>
                <a:uFillTx/>
              </a:rPr>
              <a:t>)</a:t>
            </a:r>
            <a:r>
              <a:rPr kumimoji="0" lang="zh-CN" altLang="en-US" sz="2400" b="1" i="0" u="none" strike="noStrike" kern="0" cap="none" spc="0" normalizeH="0" baseline="0" noProof="0" dirty="0">
                <a:ln>
                  <a:noFill/>
                </a:ln>
                <a:solidFill>
                  <a:sysClr val="windowText" lastClr="000000"/>
                </a:solidFill>
                <a:effectLst/>
                <a:uLnTx/>
                <a:uFillTx/>
              </a:rPr>
              <a:t>。</a:t>
            </a:r>
            <a:r>
              <a:rPr kumimoji="0" lang="zh-CN" altLang="en-US" sz="1800" b="1" i="0" u="none" strike="noStrike" kern="0" cap="none" spc="0" normalizeH="0" baseline="0" noProof="0" dirty="0">
                <a:ln>
                  <a:noFill/>
                </a:ln>
                <a:solidFill>
                  <a:sysClr val="windowText" lastClr="000000"/>
                </a:solidFill>
                <a:effectLst/>
                <a:uLnTx/>
                <a:uFillTx/>
              </a:rPr>
              <a:t> </a:t>
            </a:r>
          </a:p>
        </p:txBody>
      </p:sp>
      <p:graphicFrame>
        <p:nvGraphicFramePr>
          <p:cNvPr id="11" name="Object 6"/>
          <p:cNvGraphicFramePr>
            <a:graphicFrameLocks noChangeAspect="1"/>
          </p:cNvGraphicFramePr>
          <p:nvPr>
            <p:extLst>
              <p:ext uri="{D42A27DB-BD31-4B8C-83A1-F6EECF244321}">
                <p14:modId xmlns:p14="http://schemas.microsoft.com/office/powerpoint/2010/main" val="545836889"/>
              </p:ext>
            </p:extLst>
          </p:nvPr>
        </p:nvGraphicFramePr>
        <p:xfrm>
          <a:off x="89656" y="0"/>
          <a:ext cx="5616575" cy="6669087"/>
        </p:xfrm>
        <a:graphic>
          <a:graphicData uri="http://schemas.openxmlformats.org/presentationml/2006/ole">
            <mc:AlternateContent xmlns:mc="http://schemas.openxmlformats.org/markup-compatibility/2006">
              <mc:Choice xmlns:v="urn:schemas-microsoft-com:vml" Requires="v">
                <p:oleObj spid="_x0000_s8221" name="Visio" r:id="rId4" imgW="4864874" imgH="7723070" progId="Visio.Drawing.11">
                  <p:embed/>
                </p:oleObj>
              </mc:Choice>
              <mc:Fallback>
                <p:oleObj name="Visio" r:id="rId4" imgW="4864874" imgH="772307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6" y="0"/>
                        <a:ext cx="5616575" cy="666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0918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4. </a:t>
            </a:r>
            <a:r>
              <a:rPr lang="zh-CN" altLang="en-US" sz="3200" b="1" dirty="0">
                <a:solidFill>
                  <a:schemeClr val="accent6"/>
                </a:solidFill>
                <a:latin typeface="Maiandra GD" pitchFamily="34" charset="0"/>
                <a:ea typeface="隶书" pitchFamily="49" charset="-122"/>
              </a:rPr>
              <a:t>多级索引文件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990381" y="1559844"/>
            <a:ext cx="7239219" cy="1384995"/>
          </a:xfrm>
          <a:prstGeom prst="rect">
            <a:avLst/>
          </a:prstGeom>
          <a:noFill/>
        </p:spPr>
        <p:txBody>
          <a:bodyPr wrap="square" rtlCol="0">
            <a:spAutoFit/>
          </a:bodyPr>
          <a:lstStyle/>
          <a:p>
            <a:r>
              <a:rPr lang="zh-CN" altLang="en-US" sz="2800" b="1" dirty="0"/>
              <a:t>练习题：如果物理块大小为</a:t>
            </a:r>
            <a:r>
              <a:rPr lang="en-US" altLang="zh-CN" sz="2800" b="1" dirty="0"/>
              <a:t>512</a:t>
            </a:r>
            <a:r>
              <a:rPr lang="zh-CN" altLang="en-US" sz="2800" b="1" dirty="0"/>
              <a:t>字节，每个数据块寻址需要</a:t>
            </a:r>
            <a:r>
              <a:rPr lang="en-US" altLang="zh-CN" sz="2800" b="1" dirty="0"/>
              <a:t>3</a:t>
            </a:r>
            <a:r>
              <a:rPr lang="zh-CN" altLang="en-US" sz="2800" b="1" dirty="0"/>
              <a:t>个字节那么</a:t>
            </a:r>
            <a:r>
              <a:rPr lang="en-US" altLang="zh-CN" sz="2800" b="1" dirty="0"/>
              <a:t>Unix</a:t>
            </a:r>
            <a:r>
              <a:rPr lang="zh-CN" altLang="en-US" sz="2800" b="1" dirty="0"/>
              <a:t>的</a:t>
            </a:r>
            <a:r>
              <a:rPr lang="en-US" altLang="zh-CN" sz="2800" b="1" dirty="0"/>
              <a:t>3</a:t>
            </a:r>
            <a:r>
              <a:rPr lang="zh-CN" altLang="en-US" sz="2800" b="1" dirty="0"/>
              <a:t>级索引方法可以支持一个文件的最多容量是多少？</a:t>
            </a:r>
          </a:p>
        </p:txBody>
      </p:sp>
      <p:sp>
        <p:nvSpPr>
          <p:cNvPr id="10" name="Text Box 4"/>
          <p:cNvSpPr txBox="1">
            <a:spLocks noChangeArrowheads="1"/>
          </p:cNvSpPr>
          <p:nvPr/>
        </p:nvSpPr>
        <p:spPr bwMode="auto">
          <a:xfrm>
            <a:off x="1669195" y="4897485"/>
            <a:ext cx="702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5</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）文件容量</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10+170+28900+4913000</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0.5k</a:t>
            </a: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val="1468898234"/>
              </p:ext>
            </p:extLst>
          </p:nvPr>
        </p:nvGraphicFramePr>
        <p:xfrm>
          <a:off x="3756758" y="5473747"/>
          <a:ext cx="1295400" cy="339725"/>
        </p:xfrm>
        <a:graphic>
          <a:graphicData uri="http://schemas.openxmlformats.org/presentationml/2006/ole">
            <mc:AlternateContent xmlns:mc="http://schemas.openxmlformats.org/markup-compatibility/2006">
              <mc:Choice xmlns:v="urn:schemas-microsoft-com:vml" Requires="v">
                <p:oleObj spid="_x0000_s10269" name="位图图像" r:id="rId4" imgW="1019048" imgH="266737" progId="Paint.Picture">
                  <p:embed/>
                </p:oleObj>
              </mc:Choice>
              <mc:Fallback>
                <p:oleObj name="位图图像" r:id="rId4" imgW="1019048" imgH="26673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758" y="5473747"/>
                        <a:ext cx="1295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6"/>
          <p:cNvSpPr txBox="1">
            <a:spLocks noChangeArrowheads="1"/>
          </p:cNvSpPr>
          <p:nvPr/>
        </p:nvSpPr>
        <p:spPr bwMode="auto">
          <a:xfrm>
            <a:off x="1700945" y="3181397"/>
            <a:ext cx="294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1</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）直接块数</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=10</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块</a:t>
            </a:r>
          </a:p>
        </p:txBody>
      </p:sp>
      <p:sp>
        <p:nvSpPr>
          <p:cNvPr id="13" name="Text Box 7"/>
          <p:cNvSpPr txBox="1">
            <a:spLocks noChangeArrowheads="1"/>
          </p:cNvSpPr>
          <p:nvPr/>
        </p:nvSpPr>
        <p:spPr bwMode="auto">
          <a:xfrm>
            <a:off x="1716820" y="3597322"/>
            <a:ext cx="459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2</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）一级索引块数</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=512/3=170</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块</a:t>
            </a:r>
          </a:p>
        </p:txBody>
      </p:sp>
      <p:sp>
        <p:nvSpPr>
          <p:cNvPr id="14" name="Text Box 8"/>
          <p:cNvSpPr txBox="1">
            <a:spLocks noChangeArrowheads="1"/>
          </p:cNvSpPr>
          <p:nvPr/>
        </p:nvSpPr>
        <p:spPr bwMode="auto">
          <a:xfrm>
            <a:off x="1716820" y="4054522"/>
            <a:ext cx="556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rPr>
              <a:t>3</a:t>
            </a:r>
            <a:r>
              <a:rPr kumimoji="1" lang="zh-CN" altLang="en-US" sz="2400" b="1"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rPr>
              <a:t>）二级索引块数</a:t>
            </a:r>
            <a:r>
              <a:rPr kumimoji="1" lang="en-US" altLang="zh-CN" sz="2400" b="1"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rPr>
              <a:t>=170*170=28900</a:t>
            </a:r>
            <a:r>
              <a:rPr kumimoji="1" lang="zh-CN" altLang="en-US" sz="2400" b="1"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rPr>
              <a:t>块</a:t>
            </a:r>
          </a:p>
        </p:txBody>
      </p:sp>
      <p:sp>
        <p:nvSpPr>
          <p:cNvPr id="15" name="Text Box 9"/>
          <p:cNvSpPr txBox="1">
            <a:spLocks noChangeArrowheads="1"/>
          </p:cNvSpPr>
          <p:nvPr/>
        </p:nvSpPr>
        <p:spPr bwMode="auto">
          <a:xfrm>
            <a:off x="1740633" y="4465685"/>
            <a:ext cx="622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Times New Roman" pitchFamily="18" charset="0"/>
                <a:ea typeface="宋体" pitchFamily="2" charset="-122"/>
              </a:defRPr>
            </a:lvl1pPr>
            <a:lvl2pPr marL="742950" indent="-285750" eaLnBrk="0" hangingPunct="0">
              <a:defRPr kumimoji="1" sz="4000">
                <a:solidFill>
                  <a:schemeClr val="tx1"/>
                </a:solidFill>
                <a:latin typeface="Times New Roman" pitchFamily="18" charset="0"/>
                <a:ea typeface="宋体" pitchFamily="2" charset="-122"/>
              </a:defRPr>
            </a:lvl2pPr>
            <a:lvl3pPr marL="1143000" indent="-228600" eaLnBrk="0" hangingPunct="0">
              <a:defRPr kumimoji="1" sz="4000">
                <a:solidFill>
                  <a:schemeClr val="tx1"/>
                </a:solidFill>
                <a:latin typeface="Times New Roman" pitchFamily="18" charset="0"/>
                <a:ea typeface="宋体" pitchFamily="2" charset="-122"/>
              </a:defRPr>
            </a:lvl3pPr>
            <a:lvl4pPr marL="1600200" indent="-228600" eaLnBrk="0" hangingPunct="0">
              <a:defRPr kumimoji="1" sz="4000">
                <a:solidFill>
                  <a:schemeClr val="tx1"/>
                </a:solidFill>
                <a:latin typeface="Times New Roman" pitchFamily="18" charset="0"/>
                <a:ea typeface="宋体" pitchFamily="2" charset="-122"/>
              </a:defRPr>
            </a:lvl4pPr>
            <a:lvl5pPr marL="2057400" indent="-228600" eaLnBrk="0" hangingPunct="0">
              <a:defRPr kumimoji="1" sz="4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40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4</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）三级索引块数</a:t>
            </a:r>
            <a:r>
              <a:rPr kumimoji="1" lang="en-US" altLang="zh-CN"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=170*170*170=4913000</a:t>
            </a:r>
            <a:r>
              <a:rPr kumimoji="1" lang="zh-CN" altLang="en-US" sz="2400" b="1"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块</a:t>
            </a:r>
          </a:p>
        </p:txBody>
      </p:sp>
    </p:spTree>
    <p:extLst>
      <p:ext uri="{BB962C8B-B14F-4D97-AF65-F5344CB8AC3E}">
        <p14:creationId xmlns:p14="http://schemas.microsoft.com/office/powerpoint/2010/main" val="87312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utoUpdateAnimBg="0"/>
      <p:bldP spid="12" grpId="0" autoUpdateAnimBg="0"/>
      <p:bldP spid="13" grpId="0" autoUpdateAnimBg="0"/>
      <p:bldP spid="14" grpId="0" autoUpdateAnimBg="0"/>
      <p:bldP spid="1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5. </a:t>
            </a:r>
            <a:r>
              <a:rPr lang="zh-CN" altLang="en-US" sz="3200" b="1" dirty="0">
                <a:solidFill>
                  <a:schemeClr val="accent6"/>
                </a:solidFill>
                <a:latin typeface="Maiandra GD" pitchFamily="34" charset="0"/>
                <a:ea typeface="隶书" pitchFamily="49" charset="-122"/>
              </a:rPr>
              <a:t>直接文件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8"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a:ln>
                  <a:noFill/>
                </a:ln>
                <a:solidFill>
                  <a:srgbClr val="C00000"/>
                </a:solidFill>
                <a:effectLst/>
                <a:uLnTx/>
                <a:uFillTx/>
                <a:latin typeface="Cambria"/>
                <a:ea typeface="宋体" pitchFamily="2" charset="-122"/>
                <a:cs typeface="+mn-cs"/>
              </a:rPr>
              <a:t>利用哈希函数直接建立逻辑记录的关键字与其物理地址的对应关系的文件组织形式。</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直接文件只能在直接存取的存储设备（如磁盘）上实现，并且主要用于记录式文件。</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优点：（</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）记录在介质上不需要按序存放，因为它能根据关键字直接计算出物理地址，所以最适合直接存取；（</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2</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）相对于索引文件，它不需索引，节省了索引存储空间和索引查找时间。</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p:txBody>
      </p:sp>
    </p:spTree>
    <p:extLst>
      <p:ext uri="{BB962C8B-B14F-4D97-AF65-F5344CB8AC3E}">
        <p14:creationId xmlns:p14="http://schemas.microsoft.com/office/powerpoint/2010/main" val="40423977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fade">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1000"/>
                                        <p:tgtEl>
                                          <p:spTgt spid="18">
                                            <p:txEl>
                                              <p:pRg st="2" end="2"/>
                                            </p:txEl>
                                          </p:spTgt>
                                        </p:tgtEl>
                                      </p:cBhvr>
                                    </p:animEffect>
                                    <p:anim calcmode="lin" valueType="num">
                                      <p:cBhvr>
                                        <p:cTn id="17" dur="1000" fill="hold"/>
                                        <p:tgtEl>
                                          <p:spTgt spid="18">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5.1.2</a:t>
            </a:r>
            <a:r>
              <a:rPr lang="zh-CN" altLang="en-US" sz="3200" b="1" dirty="0">
                <a:latin typeface="Maiandra GD" pitchFamily="34" charset="0"/>
                <a:ea typeface="隶书" pitchFamily="49" charset="-122"/>
              </a:rPr>
              <a:t>  文件系统</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10278" y="1255849"/>
            <a:ext cx="7540000" cy="2677656"/>
          </a:xfrm>
          <a:prstGeom prst="rect">
            <a:avLst/>
          </a:prstGeom>
          <a:noFill/>
        </p:spPr>
        <p:txBody>
          <a:bodyPr wrap="square" rtlCol="0">
            <a:spAutoFit/>
          </a:bodyPr>
          <a:lstStyle/>
          <a:p>
            <a:pPr lvl="0" indent="-342900" algn="just" fontAlgn="base">
              <a:lnSpc>
                <a:spcPct val="110000"/>
              </a:lnSpc>
              <a:spcBef>
                <a:spcPct val="50000"/>
              </a:spcBef>
              <a:spcAft>
                <a:spcPct val="0"/>
              </a:spcAft>
              <a:buClr>
                <a:srgbClr val="0080FF"/>
              </a:buClr>
              <a:buSzPct val="80000"/>
              <a:buFont typeface="Wingdings 2" pitchFamily="18" charset="2"/>
              <a:buChar char="²"/>
            </a:pPr>
            <a:r>
              <a:rPr kumimoji="1" lang="zh-CN" altLang="en-US" sz="2800" b="1" dirty="0">
                <a:latin typeface="Times New Roman" pitchFamily="18" charset="0"/>
                <a:ea typeface="宋体" pitchFamily="2" charset="-122"/>
              </a:rPr>
              <a:t>操作系统中负责管理和存取文件信息的软件机构叫做文件管理。</a:t>
            </a:r>
            <a:endParaRPr kumimoji="1" lang="en-US" altLang="zh-CN" sz="2800" b="1" dirty="0">
              <a:latin typeface="Times New Roman" pitchFamily="18" charset="0"/>
              <a:ea typeface="宋体" pitchFamily="2" charset="-122"/>
            </a:endParaRPr>
          </a:p>
          <a:p>
            <a:pPr indent="-342900" algn="just" fontAlgn="base">
              <a:lnSpc>
                <a:spcPct val="110000"/>
              </a:lnSpc>
              <a:spcBef>
                <a:spcPct val="50000"/>
              </a:spcBef>
              <a:spcAft>
                <a:spcPct val="0"/>
              </a:spcAft>
              <a:buClr>
                <a:srgbClr val="0080FF"/>
              </a:buClr>
              <a:buSzPct val="80000"/>
              <a:buFont typeface="Wingdings 2" pitchFamily="18" charset="2"/>
              <a:buChar char="²"/>
            </a:pPr>
            <a:r>
              <a:rPr kumimoji="1" lang="zh-CN" altLang="en-US" sz="2800" b="1" u="sng" dirty="0">
                <a:solidFill>
                  <a:srgbClr val="FF0000"/>
                </a:solidFill>
                <a:latin typeface="Times New Roman" pitchFamily="18" charset="0"/>
                <a:ea typeface="宋体" pitchFamily="2" charset="-122"/>
              </a:rPr>
              <a:t>什么是文件系统？</a:t>
            </a:r>
            <a:r>
              <a:rPr kumimoji="1" lang="zh-CN" altLang="en-US" sz="2800" b="1" u="sng" dirty="0">
                <a:solidFill>
                  <a:schemeClr val="accent5">
                    <a:lumMod val="75000"/>
                  </a:schemeClr>
                </a:solidFill>
                <a:latin typeface="Times New Roman" pitchFamily="18" charset="0"/>
                <a:ea typeface="宋体" pitchFamily="2" charset="-122"/>
              </a:rPr>
              <a:t>操作系统中与文件管理有关的那部分软件和被管理的文件，以及实现管理所需要的一些数据结构的总体。 </a:t>
            </a:r>
          </a:p>
        </p:txBody>
      </p:sp>
      <p:sp>
        <p:nvSpPr>
          <p:cNvPr id="2" name="矩形 1"/>
          <p:cNvSpPr/>
          <p:nvPr/>
        </p:nvSpPr>
        <p:spPr>
          <a:xfrm>
            <a:off x="1210278" y="4043235"/>
            <a:ext cx="7390896" cy="1495794"/>
          </a:xfrm>
          <a:prstGeom prst="rect">
            <a:avLst/>
          </a:prstGeom>
        </p:spPr>
        <p:txBody>
          <a:bodyPr wrap="square">
            <a:spAutoFit/>
          </a:bodyPr>
          <a:lstStyle/>
          <a:p>
            <a:pPr marL="342900" marR="0" lvl="0" indent="-342900" defTabSz="914400" eaLnBrk="1" fontAlgn="base" latinLnBrk="0" hangingPunct="1">
              <a:lnSpc>
                <a:spcPct val="90000"/>
              </a:lnSpc>
              <a:spcBef>
                <a:spcPct val="20000"/>
              </a:spcBef>
              <a:spcAft>
                <a:spcPct val="0"/>
              </a:spcAft>
              <a:buClr>
                <a:srgbClr val="FF0000"/>
              </a:buClr>
              <a:buSzPct val="80000"/>
              <a:buFont typeface="Wingdings" pitchFamily="2" charset="2"/>
              <a:buChar char="ü"/>
              <a:tabLst/>
              <a:defRPr/>
            </a:pPr>
            <a:r>
              <a:rPr kumimoji="0" lang="zh-CN" altLang="en-US" sz="2400" b="1" i="0" u="none" strike="noStrike" kern="0" cap="none" spc="0" normalizeH="0" baseline="0" noProof="0" dirty="0">
                <a:ln>
                  <a:noFill/>
                </a:ln>
                <a:solidFill>
                  <a:prstClr val="black"/>
                </a:solidFill>
                <a:effectLst/>
                <a:uLnTx/>
                <a:uFillTx/>
                <a:latin typeface="Cambria"/>
                <a:ea typeface="宋体" pitchFamily="2" charset="-122"/>
              </a:rPr>
              <a:t>从系统角度看，文件系统是对文件存储空间进行组织、分配，并负责文件的存储、保护和检索的系统。</a:t>
            </a:r>
            <a:endParaRPr kumimoji="0" lang="en-US" altLang="zh-CN" sz="2400" b="1" i="0" u="none" strike="noStrike" kern="0" cap="none" spc="0" normalizeH="0" baseline="0" noProof="0" dirty="0">
              <a:ln>
                <a:noFill/>
              </a:ln>
              <a:solidFill>
                <a:prstClr val="black"/>
              </a:solidFill>
              <a:effectLst/>
              <a:uLnTx/>
              <a:uFillTx/>
              <a:latin typeface="Cambria"/>
              <a:ea typeface="宋体" pitchFamily="2" charset="-122"/>
            </a:endParaRPr>
          </a:p>
          <a:p>
            <a:pPr marL="342900" marR="0" lvl="0" indent="-342900" defTabSz="914400" eaLnBrk="1" fontAlgn="base" latinLnBrk="0" hangingPunct="1">
              <a:lnSpc>
                <a:spcPct val="90000"/>
              </a:lnSpc>
              <a:spcBef>
                <a:spcPct val="20000"/>
              </a:spcBef>
              <a:spcAft>
                <a:spcPct val="0"/>
              </a:spcAft>
              <a:buClr>
                <a:srgbClr val="FF0000"/>
              </a:buClr>
              <a:buSzPct val="80000"/>
              <a:buFont typeface="Wingdings" pitchFamily="2" charset="2"/>
              <a:buChar char="ü"/>
              <a:tabLst/>
              <a:defRPr/>
            </a:pPr>
            <a:r>
              <a:rPr kumimoji="0" lang="zh-CN" altLang="en-US" sz="2400" b="1" i="0" u="none" strike="noStrike" kern="0" cap="none" spc="0" normalizeH="0" baseline="0" noProof="0" dirty="0">
                <a:ln>
                  <a:noFill/>
                </a:ln>
                <a:solidFill>
                  <a:prstClr val="black"/>
                </a:solidFill>
                <a:effectLst/>
                <a:uLnTx/>
                <a:uFillTx/>
                <a:latin typeface="Cambria"/>
                <a:ea typeface="宋体" pitchFamily="2" charset="-122"/>
              </a:rPr>
              <a:t> 从用户角度来看，文件系统主要是实现</a:t>
            </a:r>
            <a:r>
              <a:rPr kumimoji="0" lang="zh-CN" altLang="en-US" sz="2400" b="1" i="0" u="none" strike="noStrike" kern="0" cap="none" spc="0" normalizeH="0" baseline="0" noProof="0" dirty="0">
                <a:ln>
                  <a:noFill/>
                </a:ln>
                <a:solidFill>
                  <a:prstClr val="black"/>
                </a:solidFill>
                <a:effectLst/>
                <a:uLnTx/>
                <a:uFillTx/>
                <a:latin typeface="宋体" pitchFamily="2" charset="-122"/>
                <a:ea typeface="宋体" pitchFamily="2" charset="-122"/>
              </a:rPr>
              <a:t>“</a:t>
            </a:r>
            <a:r>
              <a:rPr kumimoji="0" lang="zh-CN" altLang="en-US" sz="2400" b="1" i="0" u="none" strike="noStrike" kern="0" cap="none" spc="0" normalizeH="0" baseline="0" noProof="0" dirty="0">
                <a:ln>
                  <a:noFill/>
                </a:ln>
                <a:solidFill>
                  <a:prstClr val="black"/>
                </a:solidFill>
                <a:effectLst/>
                <a:uLnTx/>
                <a:uFillTx/>
                <a:latin typeface="Cambria"/>
                <a:ea typeface="宋体" pitchFamily="2" charset="-122"/>
              </a:rPr>
              <a:t>按名存取</a:t>
            </a:r>
            <a:r>
              <a:rPr kumimoji="0" lang="zh-CN" altLang="en-US" sz="2400" b="1" i="0" u="none" strike="noStrike" kern="0" cap="none" spc="0" normalizeH="0" baseline="0" noProof="0" dirty="0">
                <a:ln>
                  <a:noFill/>
                </a:ln>
                <a:solidFill>
                  <a:prstClr val="black"/>
                </a:solidFill>
                <a:effectLst/>
                <a:uLnTx/>
                <a:uFillTx/>
                <a:latin typeface="宋体" pitchFamily="2" charset="-122"/>
                <a:ea typeface="宋体" pitchFamily="2" charset="-122"/>
              </a:rPr>
              <a:t>”</a:t>
            </a:r>
            <a:r>
              <a:rPr kumimoji="0" lang="zh-CN" altLang="en-US" sz="2400" b="1" i="0" u="none" strike="noStrike" kern="0" cap="none" spc="0" normalizeH="0" baseline="0" noProof="0" dirty="0">
                <a:ln>
                  <a:noFill/>
                </a:ln>
                <a:solidFill>
                  <a:prstClr val="black"/>
                </a:solidFill>
                <a:effectLst/>
                <a:uLnTx/>
                <a:uFillTx/>
                <a:latin typeface="Cambria"/>
                <a:ea typeface="宋体" pitchFamily="2" charset="-122"/>
              </a:rPr>
              <a:t>，并向用户提供简便、统一的使用文件的接口。</a:t>
            </a:r>
            <a:endParaRPr kumimoji="0" lang="zh-CN" altLang="en-US" sz="2400" b="1"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8622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5.2.3 </a:t>
            </a:r>
            <a:r>
              <a:rPr lang="zh-CN" altLang="en-US" sz="3200" b="1" dirty="0">
                <a:solidFill>
                  <a:prstClr val="black"/>
                </a:solidFill>
                <a:latin typeface="Maiandra GD" pitchFamily="34" charset="0"/>
                <a:ea typeface="隶书" pitchFamily="49" charset="-122"/>
              </a:rPr>
              <a:t>文件的物理结构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chemeClr val="accent6"/>
                </a:solidFill>
                <a:latin typeface="Maiandra GD" pitchFamily="34" charset="0"/>
                <a:ea typeface="隶书" pitchFamily="49" charset="-122"/>
              </a:rPr>
              <a:t>5. </a:t>
            </a:r>
            <a:r>
              <a:rPr lang="zh-CN" altLang="en-US" sz="3200" b="1" dirty="0">
                <a:solidFill>
                  <a:schemeClr val="accent6"/>
                </a:solidFill>
                <a:latin typeface="Maiandra GD" pitchFamily="34" charset="0"/>
                <a:ea typeface="隶书" pitchFamily="49" charset="-122"/>
              </a:rPr>
              <a:t>直接文件</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758397" y="1590368"/>
            <a:ext cx="793617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3200" b="1" i="0" u="none" strike="noStrike" kern="1200" cap="none" spc="0" normalizeH="0" baseline="0" noProof="0" dirty="0">
                <a:ln>
                  <a:noFill/>
                </a:ln>
                <a:solidFill>
                  <a:srgbClr val="C00000"/>
                </a:solidFill>
                <a:effectLst/>
                <a:uLnTx/>
                <a:uFillTx/>
                <a:latin typeface="Cambria"/>
                <a:ea typeface="宋体" pitchFamily="2" charset="-122"/>
                <a:cs typeface="+mn-cs"/>
              </a:rPr>
              <a:t>适用场合：</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直接文件在不能采用顺序组织方法、次序较乱、又需在极短时间内存取的场合下极为适合，例如操作系统目录文件、实时处理文件、存储管理的页表查找、编译程序变量名表等采用直接文件特别有效。</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主要缺点：</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需要解决冲突问题。因为地址的总数和关键字之间不存在一一对应关系。</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p:txBody>
      </p:sp>
    </p:spTree>
    <p:extLst>
      <p:ext uri="{BB962C8B-B14F-4D97-AF65-F5344CB8AC3E}">
        <p14:creationId xmlns:p14="http://schemas.microsoft.com/office/powerpoint/2010/main" val="4038761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down)">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down)">
                                      <p:cBhvr>
                                        <p:cTn id="1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648269" y="1429603"/>
            <a:ext cx="801805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存取方法：如何存储和检索文件数据的方法，它是操作系统为用户程序提供的使用文件的技术和手段。</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存取方法和文件的逻辑结构、物理结构以及存储介质有密切的关系，许多操作系统都提供多种存取方法，而在一些文件处理密集的系统软件中，如数据库管理系统，文件存取的方法就更加丰富。</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常用的方法：</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顺序存取，直接存取，按键存取 </a:t>
            </a:r>
          </a:p>
        </p:txBody>
      </p:sp>
    </p:spTree>
    <p:extLst>
      <p:ext uri="{BB962C8B-B14F-4D97-AF65-F5344CB8AC3E}">
        <p14:creationId xmlns:p14="http://schemas.microsoft.com/office/powerpoint/2010/main" val="471420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arn(inVertical)">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8">
                                            <p:txEl>
                                              <p:pRg st="1" end="1"/>
                                            </p:txEl>
                                          </p:spTgt>
                                        </p:tgtEl>
                                        <p:attrNameLst>
                                          <p:attrName>style.visibility</p:attrName>
                                        </p:attrNameLst>
                                      </p:cBhvr>
                                      <p:to>
                                        <p:strVal val="visible"/>
                                      </p:to>
                                    </p:set>
                                    <p:animEffect transition="in" filter="barn(inVertical)">
                                      <p:cBhvr>
                                        <p:cTn id="1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758397" y="1279477"/>
            <a:ext cx="782604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3200" b="1" i="0" u="none" strike="noStrike" kern="1200" cap="none" spc="0" normalizeH="0" baseline="0" noProof="0" dirty="0">
                <a:ln>
                  <a:noFill/>
                </a:ln>
                <a:solidFill>
                  <a:srgbClr val="FF0000"/>
                </a:solidFill>
                <a:effectLst/>
                <a:uLnTx/>
                <a:uFillTx/>
                <a:latin typeface="Cambria"/>
                <a:ea typeface="楷体_GB2312" pitchFamily="49" charset="-122"/>
                <a:cs typeface="+mn-cs"/>
              </a:rPr>
              <a:t>顺序存取</a:t>
            </a: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u"/>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华文楷体"/>
                <a:cs typeface="+mn-cs"/>
              </a:rPr>
              <a:t> </a:t>
            </a:r>
            <a:r>
              <a:rPr kumimoji="0" lang="zh-CN" altLang="en-US" sz="2800" b="1" i="0" u="none" strike="noStrike" kern="1200" cap="none" spc="0" normalizeH="0" baseline="0" noProof="0" dirty="0">
                <a:ln>
                  <a:noFill/>
                </a:ln>
                <a:solidFill>
                  <a:sysClr val="windowText" lastClr="000000"/>
                </a:solidFill>
                <a:effectLst/>
                <a:uLnTx/>
                <a:uFillTx/>
                <a:latin typeface="Cambria"/>
                <a:ea typeface="华文楷体"/>
                <a:cs typeface="+mn-cs"/>
              </a:rPr>
              <a:t>按照记录的排列顺序或字符的先后顺序逐个存取的方法叫做顺序存取，一般要设置存取文件的读写指针。</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华文楷体"/>
              <a:cs typeface="+mn-cs"/>
            </a:endParaRP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u"/>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华文楷体"/>
                <a:cs typeface="+mn-cs"/>
              </a:rPr>
              <a:t>这种存取方式最为简单，在磁带设备上的存取效率最高。顺序组织的文件，即逻辑结构上的顺序文件或物理结构上的连续文件，都适合顺序存取，特别对于文件的批量存取，效率最高。</a:t>
            </a:r>
          </a:p>
        </p:txBody>
      </p:sp>
    </p:spTree>
    <p:extLst>
      <p:ext uri="{BB962C8B-B14F-4D97-AF65-F5344CB8AC3E}">
        <p14:creationId xmlns:p14="http://schemas.microsoft.com/office/powerpoint/2010/main" val="4046361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504079"/>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3200" b="1" u="none" strike="noStrike" kern="1200" cap="none" spc="0" normalizeH="0" baseline="0" noProof="0" dirty="0">
                <a:ln>
                  <a:noFill/>
                </a:ln>
                <a:solidFill>
                  <a:srgbClr val="FF0000"/>
                </a:solidFill>
                <a:effectLst/>
                <a:uLnTx/>
                <a:uFillTx/>
                <a:latin typeface="Cambria"/>
                <a:ea typeface="楷体_GB2312" pitchFamily="49" charset="-122"/>
                <a:cs typeface="+mn-cs"/>
              </a:rPr>
              <a:t>按键存取</a:t>
            </a:r>
            <a:r>
              <a:rPr kumimoji="0" lang="zh-CN" altLang="en-US" sz="3200" b="1" u="none" strike="noStrike" kern="1200" cap="none" spc="0" normalizeH="0" baseline="0" noProof="0" dirty="0">
                <a:ln>
                  <a:noFill/>
                </a:ln>
                <a:solidFill>
                  <a:sysClr val="windowText" lastClr="000000"/>
                </a:solidFill>
                <a:effectLst/>
                <a:uLnTx/>
                <a:uFillTx/>
                <a:latin typeface="Cambria"/>
                <a:cs typeface="+mn-cs"/>
              </a:rPr>
              <a:t> </a:t>
            </a:r>
            <a:endParaRPr kumimoji="0" lang="zh-CN" altLang="en-US" sz="3200" b="1" u="none" strike="noStrike" kern="1200" cap="none" spc="0" normalizeH="0" baseline="0" noProof="0" dirty="0">
              <a:ln>
                <a:noFill/>
              </a:ln>
              <a:solidFill>
                <a:srgbClr val="FF0000"/>
              </a:solidFill>
              <a:effectLst/>
              <a:uLnTx/>
              <a:uFillTx/>
              <a:latin typeface="Cambria"/>
              <a:ea typeface="楷体_GB2312"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u"/>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华文楷体"/>
                <a:cs typeface="+mn-cs"/>
              </a:rPr>
              <a:t>按键存取是直接存取的一种特例，它是指按给定的键值存取对应的记录。由于文件中的记录不按它在文件中的位置，而按它的记录键来编址，所以，用户提供给操作系统记录键后就可查找到所需记录。</a:t>
            </a: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u"/>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华文楷体"/>
                <a:cs typeface="+mn-cs"/>
              </a:rPr>
              <a:t>索引组织的文件最适合该方法，因为索引文件都会按照关键字建立索引表，指定关键字来存取非常方便。</a:t>
            </a:r>
          </a:p>
        </p:txBody>
      </p:sp>
    </p:spTree>
    <p:extLst>
      <p:ext uri="{BB962C8B-B14F-4D97-AF65-F5344CB8AC3E}">
        <p14:creationId xmlns:p14="http://schemas.microsoft.com/office/powerpoint/2010/main" val="2574463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1000"/>
                                        <p:tgtEl>
                                          <p:spTgt spid="7">
                                            <p:txEl>
                                              <p:pRg st="1" end="1"/>
                                            </p:txEl>
                                          </p:spTgt>
                                        </p:tgtEl>
                                      </p:cBhvr>
                                    </p:animEffect>
                                    <p:anim calcmode="lin" valueType="num">
                                      <p:cBhvr>
                                        <p:cTn id="1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arn(inVertical)">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5.2.5 </a:t>
            </a:r>
            <a:r>
              <a:rPr lang="zh-CN" altLang="en-US" sz="3200" b="1" dirty="0">
                <a:solidFill>
                  <a:prstClr val="black"/>
                </a:solidFill>
                <a:latin typeface="Maiandra GD" pitchFamily="34" charset="0"/>
                <a:ea typeface="隶书" pitchFamily="49" charset="-122"/>
              </a:rPr>
              <a:t>文件存储空间管理</a:t>
            </a:r>
            <a:endParaRPr lang="en-US" altLang="zh-CN" sz="3200" b="1" dirty="0">
              <a:solidFill>
                <a:schemeClr val="accent6"/>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866632" y="1402308"/>
            <a:ext cx="7594979"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文件管理的主要功能之一是如何在外部存储介质上为创建或扩充文件而</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分配空间</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，为删除文件而</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回收空间</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以及</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对空闲空间的管理</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磁盘可以随机存取的特性非常适合文件系统的实现，因此磁盘是最常用的文件外部存储介质</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文件存储空间管理主要涉及两个问题：</a:t>
            </a:r>
          </a:p>
          <a:p>
            <a:pPr marL="342900" marR="0" lvl="0" indent="-342900"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一是磁盘空间的分配</a:t>
            </a:r>
          </a:p>
          <a:p>
            <a:pPr marL="342900" marR="0" lvl="0" indent="-342900"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二是磁盘空闲空间的有效管理</a:t>
            </a:r>
          </a:p>
        </p:txBody>
      </p:sp>
    </p:spTree>
    <p:extLst>
      <p:ext uri="{BB962C8B-B14F-4D97-AF65-F5344CB8AC3E}">
        <p14:creationId xmlns:p14="http://schemas.microsoft.com/office/powerpoint/2010/main" val="211756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barn(inVertical)">
                                      <p:cBhvr>
                                        <p:cTn id="21" dur="500"/>
                                        <p:tgtEl>
                                          <p:spTgt spid="7">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barn(inVertical)">
                                      <p:cBhvr>
                                        <p:cTn id="2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prstClr val="black"/>
              </a:solidFill>
              <a:latin typeface="Maiandra GD" pitchFamily="34" charset="0"/>
              <a:ea typeface="隶书" pitchFamily="49" charset="-122"/>
            </a:endParaRPr>
          </a:p>
          <a:p>
            <a:pPr lvl="0"/>
            <a:r>
              <a:rPr lang="zh-CN" altLang="en-US" sz="3200" b="1" dirty="0">
                <a:solidFill>
                  <a:srgbClr val="00B050"/>
                </a:solidFill>
                <a:latin typeface="Maiandra GD" pitchFamily="34" charset="0"/>
                <a:ea typeface="隶书" pitchFamily="49" charset="-122"/>
              </a:rPr>
              <a:t>一、磁盘空间的分配</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1016768" y="1600200"/>
            <a:ext cx="76973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文件的物理结构和磁盘空间的分配方法密切相关，当用户要创建文件或扩充文件时决定分配哪些磁盘块是很重要的，这将会影响今后磁盘的访问次数和文件存取效率。</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磁盘空间的分配常采用以下两种办法：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1</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）连续分配</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2</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）非连续分配</a:t>
            </a:r>
          </a:p>
        </p:txBody>
      </p:sp>
    </p:spTree>
    <p:extLst>
      <p:ext uri="{BB962C8B-B14F-4D97-AF65-F5344CB8AC3E}">
        <p14:creationId xmlns:p14="http://schemas.microsoft.com/office/powerpoint/2010/main" val="401677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circle(in)">
                                      <p:cBhvr>
                                        <p:cTn id="11" dur="2000"/>
                                        <p:tgtEl>
                                          <p:spTgt spid="7">
                                            <p:txEl>
                                              <p:pRg st="2" end="2"/>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circle(in)">
                                      <p:cBhvr>
                                        <p:cTn id="14"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prstClr val="black"/>
              </a:solidFill>
              <a:latin typeface="Maiandra GD" pitchFamily="34" charset="0"/>
              <a:ea typeface="隶书" pitchFamily="49" charset="-122"/>
            </a:endParaRPr>
          </a:p>
          <a:p>
            <a:pPr lvl="0"/>
            <a:r>
              <a:rPr lang="zh-CN" altLang="en-US" sz="3200" b="1" dirty="0">
                <a:solidFill>
                  <a:srgbClr val="00B050"/>
                </a:solidFill>
                <a:latin typeface="Maiandra GD" pitchFamily="34" charset="0"/>
                <a:ea typeface="隶书" pitchFamily="49" charset="-122"/>
              </a:rPr>
              <a:t>一、磁盘空间的分配</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914400" y="1450479"/>
            <a:ext cx="7356143"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32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a:t>
            </a:r>
            <a:r>
              <a:rPr kumimoji="0" lang="en-US" altLang="zh-CN" sz="32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1</a:t>
            </a:r>
            <a:r>
              <a:rPr kumimoji="0" lang="zh-CN" altLang="en-US" sz="32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）连续分配</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rgbClr val="0064D2"/>
                </a:solidFill>
                <a:effectLst/>
                <a:uLnTx/>
                <a:uFillTx/>
                <a:latin typeface="Cambria"/>
                <a:cs typeface="+mn-cs"/>
              </a:rPr>
              <a:t>文件被存放在外存空间连续存储区 </a:t>
            </a:r>
            <a:r>
              <a:rPr kumimoji="0" lang="en-US" altLang="zh-CN" sz="2400" b="1" i="0" u="none" strike="noStrike" kern="1200" cap="none" spc="0" normalizeH="0" baseline="0" noProof="0" dirty="0">
                <a:ln>
                  <a:noFill/>
                </a:ln>
                <a:solidFill>
                  <a:srgbClr val="0064D2"/>
                </a:solidFill>
                <a:effectLst/>
                <a:uLnTx/>
                <a:uFillTx/>
                <a:latin typeface="Cambria"/>
                <a:cs typeface="+mn-cs"/>
              </a:rPr>
              <a:t>(</a:t>
            </a:r>
            <a:r>
              <a:rPr kumimoji="0" lang="zh-CN" altLang="en-US" sz="2400" b="1" i="0" u="none" strike="noStrike" kern="1200" cap="none" spc="0" normalizeH="0" baseline="0" noProof="0" dirty="0">
                <a:ln>
                  <a:noFill/>
                </a:ln>
                <a:solidFill>
                  <a:srgbClr val="0064D2"/>
                </a:solidFill>
                <a:effectLst/>
                <a:uLnTx/>
                <a:uFillTx/>
                <a:latin typeface="Cambria"/>
                <a:cs typeface="+mn-cs"/>
              </a:rPr>
              <a:t>连续的物理块号</a:t>
            </a:r>
            <a:r>
              <a:rPr kumimoji="0" lang="en-US" altLang="zh-CN" sz="2400" b="1" i="0" u="none" strike="noStrike" kern="1200" cap="none" spc="0" normalizeH="0" baseline="0" noProof="0" dirty="0">
                <a:ln>
                  <a:noFill/>
                </a:ln>
                <a:solidFill>
                  <a:srgbClr val="0064D2"/>
                </a:solidFill>
                <a:effectLst/>
                <a:uLnTx/>
                <a:uFillTx/>
                <a:latin typeface="Cambria"/>
                <a:cs typeface="+mn-cs"/>
              </a:rPr>
              <a:t>) </a:t>
            </a:r>
            <a:r>
              <a:rPr kumimoji="0" lang="zh-CN" altLang="en-US" sz="2400" b="1" i="0" u="none" strike="noStrike" kern="1200" cap="none" spc="0" normalizeH="0" baseline="0" noProof="0" dirty="0">
                <a:ln>
                  <a:noFill/>
                </a:ln>
                <a:solidFill>
                  <a:srgbClr val="0064D2"/>
                </a:solidFill>
                <a:effectLst/>
                <a:uLnTx/>
                <a:uFillTx/>
                <a:latin typeface="Cambria"/>
                <a:cs typeface="+mn-cs"/>
              </a:rPr>
              <a:t>中，</a:t>
            </a:r>
            <a:r>
              <a:rPr kumimoji="0" lang="zh-CN" altLang="en-US" sz="2400" b="1" i="0" u="none" strike="noStrike" kern="1200" cap="none" spc="0" normalizeH="0" baseline="0" noProof="0" dirty="0">
                <a:ln>
                  <a:noFill/>
                </a:ln>
                <a:solidFill>
                  <a:sysClr val="windowText" lastClr="000000"/>
                </a:solidFill>
                <a:effectLst/>
                <a:uLnTx/>
                <a:uFillTx/>
                <a:latin typeface="Cambria"/>
                <a:cs typeface="+mn-cs"/>
              </a:rPr>
              <a:t>在建立文件时，</a:t>
            </a:r>
            <a:r>
              <a:rPr kumimoji="0" lang="zh-CN" altLang="en-US" sz="2400" b="1" i="0" u="none" strike="noStrike" kern="1200" cap="none" spc="0" normalizeH="0" baseline="0" noProof="0" dirty="0">
                <a:ln>
                  <a:noFill/>
                </a:ln>
                <a:solidFill>
                  <a:srgbClr val="0064D2"/>
                </a:solidFill>
                <a:effectLst/>
                <a:uLnTx/>
                <a:uFillTx/>
                <a:latin typeface="Cambria"/>
                <a:cs typeface="+mn-cs"/>
              </a:rPr>
              <a:t>用户必须给出文件大小</a:t>
            </a:r>
            <a:r>
              <a:rPr kumimoji="0" lang="zh-CN" altLang="en-US" sz="2400" b="1" i="0" u="none" strike="noStrike" kern="1200" cap="none" spc="0" normalizeH="0" baseline="0" noProof="0" dirty="0">
                <a:ln>
                  <a:noFill/>
                </a:ln>
                <a:solidFill>
                  <a:sysClr val="windowText" lastClr="000000"/>
                </a:solidFill>
                <a:effectLst/>
                <a:uLnTx/>
                <a:uFillTx/>
                <a:latin typeface="Cambria"/>
                <a:cs typeface="+mn-cs"/>
              </a:rPr>
              <a:t>，然后，查找到能满足的连续存储区供使用，否则文件不能建立，用户进程必须等待。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rgbClr val="0064D2"/>
                </a:solidFill>
                <a:effectLst/>
                <a:uLnTx/>
                <a:uFillTx/>
                <a:latin typeface="Cambria"/>
                <a:cs typeface="+mn-cs"/>
              </a:rPr>
              <a:t>优点：</a:t>
            </a:r>
            <a:r>
              <a:rPr kumimoji="0" lang="zh-CN" altLang="en-US" sz="2400" b="1" i="0" u="none" strike="noStrike" kern="1200" cap="none" spc="0" normalizeH="0" baseline="0" noProof="0" dirty="0">
                <a:ln>
                  <a:noFill/>
                </a:ln>
                <a:solidFill>
                  <a:sysClr val="windowText" lastClr="000000"/>
                </a:solidFill>
                <a:effectLst/>
                <a:uLnTx/>
                <a:uFillTx/>
                <a:latin typeface="Cambria"/>
                <a:cs typeface="+mn-cs"/>
              </a:rPr>
              <a:t>顺序访问时通常无需移动磁头，文件查找速度快，管理较为简单</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rgbClr val="0064D2"/>
                </a:solidFill>
                <a:effectLst/>
                <a:uLnTx/>
                <a:uFillTx/>
                <a:latin typeface="Cambria"/>
                <a:cs typeface="+mn-cs"/>
              </a:rPr>
              <a:t>缺点：</a:t>
            </a:r>
            <a:r>
              <a:rPr kumimoji="0" lang="zh-CN" altLang="en-US" sz="2400" b="1" i="0" u="none" strike="noStrike" kern="1200" cap="none" spc="0" normalizeH="0" baseline="0" noProof="0" dirty="0">
                <a:ln>
                  <a:noFill/>
                </a:ln>
                <a:solidFill>
                  <a:sysClr val="windowText" lastClr="000000"/>
                </a:solidFill>
                <a:effectLst/>
                <a:uLnTx/>
                <a:uFillTx/>
                <a:latin typeface="Cambria"/>
                <a:cs typeface="+mn-cs"/>
              </a:rPr>
              <a:t>为了获得足够大的连续存储区，需定时进行</a:t>
            </a:r>
            <a:r>
              <a:rPr kumimoji="0" lang="zh-CN" altLang="en-US" sz="2400" b="1" i="0" u="none" strike="noStrike" kern="1200" cap="none" spc="0" normalizeH="0" baseline="0" noProof="0" dirty="0">
                <a:ln>
                  <a:noFill/>
                </a:ln>
                <a:solidFill>
                  <a:sysClr val="windowText" lastClr="000000"/>
                </a:solidFill>
                <a:effectLst/>
                <a:uLnTx/>
                <a:uFillTx/>
                <a:latin typeface="宋体" pitchFamily="2" charset="-122"/>
                <a:cs typeface="+mn-cs"/>
              </a:rPr>
              <a:t>‘</a:t>
            </a:r>
            <a:r>
              <a:rPr kumimoji="0" lang="zh-CN" altLang="en-US" sz="2400" b="1" i="0" u="none" strike="noStrike" kern="1200" cap="none" spc="0" normalizeH="0" baseline="0" noProof="0" dirty="0">
                <a:ln>
                  <a:noFill/>
                </a:ln>
                <a:solidFill>
                  <a:sysClr val="windowText" lastClr="000000"/>
                </a:solidFill>
                <a:effectLst/>
                <a:uLnTx/>
                <a:uFillTx/>
                <a:latin typeface="Cambria"/>
                <a:cs typeface="+mn-cs"/>
              </a:rPr>
              <a:t>碎片</a:t>
            </a:r>
            <a:r>
              <a:rPr kumimoji="0" lang="zh-CN" altLang="en-US" sz="2400" b="1" i="0" u="none" strike="noStrike" kern="1200" cap="none" spc="0" normalizeH="0" baseline="0" noProof="0" dirty="0">
                <a:ln>
                  <a:noFill/>
                </a:ln>
                <a:solidFill>
                  <a:sysClr val="windowText" lastClr="000000"/>
                </a:solidFill>
                <a:effectLst/>
                <a:uLnTx/>
                <a:uFillTx/>
                <a:latin typeface="宋体" pitchFamily="2" charset="-122"/>
                <a:cs typeface="+mn-cs"/>
              </a:rPr>
              <a:t>’</a:t>
            </a:r>
            <a:r>
              <a:rPr kumimoji="0" lang="zh-CN" altLang="en-US" sz="2400" b="1" i="0" u="none" strike="noStrike" kern="1200" cap="none" spc="0" normalizeH="0" baseline="0" noProof="0" dirty="0">
                <a:ln>
                  <a:noFill/>
                </a:ln>
                <a:solidFill>
                  <a:sysClr val="windowText" lastClr="000000"/>
                </a:solidFill>
                <a:effectLst/>
                <a:uLnTx/>
                <a:uFillTx/>
                <a:latin typeface="Cambria"/>
                <a:cs typeface="+mn-cs"/>
              </a:rPr>
              <a:t>收集。因而，不适宜于文件频繁动态增长和收缩的情况，用户事先不知道文件长度也无法进行分配</a:t>
            </a: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  </a:t>
            </a:r>
          </a:p>
        </p:txBody>
      </p:sp>
    </p:spTree>
    <p:extLst>
      <p:ext uri="{BB962C8B-B14F-4D97-AF65-F5344CB8AC3E}">
        <p14:creationId xmlns:p14="http://schemas.microsoft.com/office/powerpoint/2010/main" val="3498824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wipe(down)">
                                      <p:cBhvr>
                                        <p:cTn id="11" dur="500"/>
                                        <p:tgtEl>
                                          <p:spTgt spid="1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barn(inVertical)">
                                      <p:cBhvr>
                                        <p:cTn id="1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prstClr val="black"/>
              </a:solidFill>
              <a:latin typeface="Maiandra GD" pitchFamily="34" charset="0"/>
              <a:ea typeface="隶书" pitchFamily="49" charset="-122"/>
            </a:endParaRPr>
          </a:p>
          <a:p>
            <a:pPr lvl="0"/>
            <a:r>
              <a:rPr lang="zh-CN" altLang="en-US" sz="3200" b="1" dirty="0">
                <a:solidFill>
                  <a:srgbClr val="00B050"/>
                </a:solidFill>
                <a:latin typeface="Maiandra GD" pitchFamily="34" charset="0"/>
                <a:ea typeface="隶书" pitchFamily="49" charset="-122"/>
              </a:rPr>
              <a:t>一、磁盘空间的分配</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7956645" cy="3394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 （</a:t>
            </a:r>
            <a:r>
              <a:rPr kumimoji="0" lang="en-US" altLang="zh-CN"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2</a:t>
            </a:r>
            <a:r>
              <a:rPr kumimoji="0" lang="zh-CN" altLang="en-US"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）非连续分配</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非连续分配是指以物理块（扇区）为单位，按文件动态要求分配物理块，这些物理块不一定要连续，属于同一文件的块按文件记录的逻辑次序用链接指针连接或用索引表指示，即</a:t>
            </a:r>
            <a:r>
              <a:rPr kumimoji="0" lang="zh-CN" altLang="en-US" sz="2400" b="1" i="0" u="none" strike="noStrike" kern="1200" cap="none" spc="0" normalizeH="0" baseline="0" noProof="0" dirty="0">
                <a:ln>
                  <a:noFill/>
                </a:ln>
                <a:solidFill>
                  <a:srgbClr val="FF0000"/>
                </a:solidFill>
                <a:effectLst/>
                <a:uLnTx/>
                <a:uFillTx/>
                <a:latin typeface="Cambria"/>
                <a:ea typeface="宋体" pitchFamily="2" charset="-122"/>
                <a:cs typeface="+mn-cs"/>
              </a:rPr>
              <a:t>链接分配和索引分配</a:t>
            </a:r>
            <a:r>
              <a:rPr kumimoji="0" lang="zh-CN" altLang="en-US" sz="24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优点：辅存空间管理效率高，便于文件动态增长和收缩，访问文件执行速度快，特别是以簇为单位的分配方法已被广泛使用。</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24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Tree>
    <p:extLst>
      <p:ext uri="{BB962C8B-B14F-4D97-AF65-F5344CB8AC3E}">
        <p14:creationId xmlns:p14="http://schemas.microsoft.com/office/powerpoint/2010/main" val="2609993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prstClr val="black"/>
              </a:solidFill>
              <a:latin typeface="Maiandra GD" pitchFamily="34" charset="0"/>
              <a:ea typeface="隶书" pitchFamily="49" charset="-122"/>
            </a:endParaRPr>
          </a:p>
          <a:p>
            <a:pPr lvl="0"/>
            <a:r>
              <a:rPr lang="zh-CN" altLang="en-US" sz="3200" b="1" dirty="0">
                <a:solidFill>
                  <a:srgbClr val="00B050"/>
                </a:solidFill>
                <a:latin typeface="Maiandra GD" pitchFamily="34" charset="0"/>
                <a:ea typeface="隶书" pitchFamily="49" charset="-122"/>
              </a:rPr>
              <a:t>一、磁盘空闲空间的管理</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36976" y="1493843"/>
            <a:ext cx="779287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为了记录空闲磁盘空间，也就是那些尚未分配给文件或目录的块，需要采用一定的数据结构来实现：</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a:t>
            </a:r>
            <a:r>
              <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rPr>
              <a:t>1</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 空闲区表法；</a:t>
            </a:r>
            <a:endPar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     （</a:t>
            </a:r>
            <a:r>
              <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rPr>
              <a:t>2</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 空闲块链表法；</a:t>
            </a:r>
            <a:endPar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     （</a:t>
            </a:r>
            <a:r>
              <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rPr>
              <a:t>3</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）位示图法</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None/>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p:txBody>
      </p:sp>
    </p:spTree>
    <p:extLst>
      <p:ext uri="{BB962C8B-B14F-4D97-AF65-F5344CB8AC3E}">
        <p14:creationId xmlns:p14="http://schemas.microsoft.com/office/powerpoint/2010/main" val="3969813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barn(inVertical)">
                                      <p:cBhvr>
                                        <p:cTn id="11" dur="500"/>
                                        <p:tgtEl>
                                          <p:spTgt spid="8">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xEl>
                                              <p:pRg st="3" end="3"/>
                                            </p:txEl>
                                          </p:spTgt>
                                        </p:tgtEl>
                                        <p:attrNameLst>
                                          <p:attrName>style.visibility</p:attrName>
                                        </p:attrNameLst>
                                      </p:cBhvr>
                                      <p:to>
                                        <p:strVal val="visible"/>
                                      </p:to>
                                    </p:set>
                                    <p:animEffect transition="in" filter="barn(inVertical)">
                                      <p:cBhvr>
                                        <p:cTn id="14" dur="500"/>
                                        <p:tgtEl>
                                          <p:spTgt spid="8">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prstClr val="black"/>
              </a:solidFill>
              <a:latin typeface="Maiandra GD" pitchFamily="34" charset="0"/>
              <a:ea typeface="隶书" pitchFamily="49" charset="-122"/>
            </a:endParaRPr>
          </a:p>
          <a:p>
            <a:pPr lvl="0"/>
            <a:r>
              <a:rPr lang="zh-CN" altLang="en-US" sz="3200" b="1" dirty="0">
                <a:solidFill>
                  <a:srgbClr val="00B050"/>
                </a:solidFill>
                <a:latin typeface="Maiandra GD" pitchFamily="34" charset="0"/>
                <a:ea typeface="隶书" pitchFamily="49" charset="-122"/>
              </a:rPr>
              <a:t>一、磁盘空闲空间的管理</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989463" y="1832209"/>
            <a:ext cx="7758752" cy="240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系统为外存上的所有空闲块建立一张空闲区表，每个表项记录了一个空闲区，主要包括该空闲区的第一个空闲盘块号、该区的空闲盘块和状态等信息，再将所有的空闲区按其起始盘块号递增的次序排列。 </a:t>
            </a:r>
          </a:p>
        </p:txBody>
      </p:sp>
      <p:sp>
        <p:nvSpPr>
          <p:cNvPr id="10" name="Rectangle 2"/>
          <p:cNvSpPr txBox="1">
            <a:spLocks/>
          </p:cNvSpPr>
          <p:nvPr/>
        </p:nvSpPr>
        <p:spPr bwMode="auto">
          <a:xfrm>
            <a:off x="842749" y="1065847"/>
            <a:ext cx="339146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a:ea typeface="隶书" pitchFamily="49" charset="-122"/>
              </a:defRPr>
            </a:lvl2pPr>
            <a:lvl3pPr algn="ctr" rtl="0" eaLnBrk="0" fontAlgn="base" hangingPunct="0">
              <a:spcBef>
                <a:spcPct val="0"/>
              </a:spcBef>
              <a:spcAft>
                <a:spcPct val="0"/>
              </a:spcAft>
              <a:defRPr sz="4400">
                <a:solidFill>
                  <a:schemeClr val="tx2"/>
                </a:solidFill>
                <a:latin typeface="Maiandra GD"/>
                <a:ea typeface="隶书" pitchFamily="49" charset="-122"/>
              </a:defRPr>
            </a:lvl3pPr>
            <a:lvl4pPr algn="ctr" rtl="0" eaLnBrk="0" fontAlgn="base" hangingPunct="0">
              <a:spcBef>
                <a:spcPct val="0"/>
              </a:spcBef>
              <a:spcAft>
                <a:spcPct val="0"/>
              </a:spcAft>
              <a:defRPr sz="4400">
                <a:solidFill>
                  <a:schemeClr val="tx2"/>
                </a:solidFill>
                <a:latin typeface="Maiandra GD"/>
                <a:ea typeface="隶书" pitchFamily="49" charset="-122"/>
              </a:defRPr>
            </a:lvl4pPr>
            <a:lvl5pPr algn="ctr" rtl="0" eaLnBrk="0" fontAlgn="base" hangingPunct="0">
              <a:spcBef>
                <a:spcPct val="0"/>
              </a:spcBef>
              <a:spcAft>
                <a:spcPct val="0"/>
              </a:spcAft>
              <a:defRPr sz="4400">
                <a:solidFill>
                  <a:schemeClr val="tx2"/>
                </a:solidFill>
                <a:latin typeface="Maiandra GD"/>
                <a:ea typeface="隶书"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1B36"/>
                </a:solidFill>
                <a:effectLst/>
                <a:uLnTx/>
                <a:uFillTx/>
                <a:latin typeface="Maiandra GD"/>
                <a:ea typeface="隶书"/>
                <a:cs typeface="+mj-cs"/>
              </a:rPr>
              <a:t>（</a:t>
            </a:r>
            <a:r>
              <a:rPr kumimoji="0" lang="en-US" altLang="zh-CN" sz="3200" b="1" i="0" u="none" strike="noStrike" kern="1200" cap="none" spc="0" normalizeH="0" baseline="0" noProof="0" dirty="0">
                <a:ln>
                  <a:noFill/>
                </a:ln>
                <a:solidFill>
                  <a:srgbClr val="001B36"/>
                </a:solidFill>
                <a:effectLst/>
                <a:uLnTx/>
                <a:uFillTx/>
                <a:latin typeface="Maiandra GD"/>
                <a:ea typeface="隶书"/>
                <a:cs typeface="+mj-cs"/>
              </a:rPr>
              <a:t>1</a:t>
            </a:r>
            <a:r>
              <a:rPr kumimoji="0" lang="zh-CN" altLang="en-US" sz="3200" b="1" i="0" u="none" strike="noStrike" kern="1200" cap="none" spc="0" normalizeH="0" baseline="0" noProof="0" dirty="0">
                <a:ln>
                  <a:noFill/>
                </a:ln>
                <a:solidFill>
                  <a:srgbClr val="001B36"/>
                </a:solidFill>
                <a:effectLst/>
                <a:uLnTx/>
                <a:uFillTx/>
                <a:latin typeface="Maiandra GD"/>
                <a:ea typeface="隶书"/>
                <a:cs typeface="+mj-cs"/>
              </a:rPr>
              <a:t>） 空闲区表法</a:t>
            </a:r>
          </a:p>
        </p:txBody>
      </p:sp>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218" y="3647222"/>
            <a:ext cx="3960813"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40290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5.1.2</a:t>
            </a:r>
            <a:r>
              <a:rPr lang="zh-CN" altLang="en-US" sz="3200" b="1" dirty="0">
                <a:latin typeface="Maiandra GD" pitchFamily="34" charset="0"/>
                <a:ea typeface="隶书" pitchFamily="49" charset="-122"/>
              </a:rPr>
              <a:t>  文件系统</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964504" y="1273384"/>
            <a:ext cx="7966553" cy="4241161"/>
          </a:xfrm>
          <a:prstGeom prst="rect">
            <a:avLst/>
          </a:prstGeom>
        </p:spPr>
        <p:txBody>
          <a:bodyPr wrap="square">
            <a:spAutoFit/>
          </a:bodyPr>
          <a:lstStyle/>
          <a:p>
            <a:pPr marL="609600" lvl="0" indent="-609600" fontAlgn="base">
              <a:lnSpc>
                <a:spcPct val="90000"/>
              </a:lnSpc>
              <a:spcBef>
                <a:spcPct val="20000"/>
              </a:spcBef>
              <a:spcAft>
                <a:spcPct val="0"/>
              </a:spcAft>
              <a:buClr>
                <a:srgbClr val="477AB1"/>
              </a:buClr>
              <a:buSzPct val="80000"/>
            </a:pPr>
            <a:r>
              <a:rPr lang="en-US" altLang="zh-CN" sz="3200" b="1" dirty="0">
                <a:solidFill>
                  <a:srgbClr val="0000FF"/>
                </a:solidFill>
                <a:latin typeface="Cambria"/>
                <a:ea typeface="宋体" pitchFamily="2" charset="-122"/>
              </a:rPr>
              <a:t>1. </a:t>
            </a:r>
            <a:r>
              <a:rPr lang="zh-CN" altLang="en-US" sz="3200" b="1" dirty="0">
                <a:solidFill>
                  <a:srgbClr val="0000FF"/>
                </a:solidFill>
                <a:latin typeface="Cambria"/>
                <a:ea typeface="宋体" pitchFamily="2" charset="-122"/>
              </a:rPr>
              <a:t>文件系统的功能</a:t>
            </a:r>
            <a:endParaRPr lang="en-US" altLang="zh-CN" sz="3200" b="1" dirty="0">
              <a:solidFill>
                <a:srgbClr val="0000FF"/>
              </a:solidFill>
              <a:latin typeface="Cambria"/>
              <a:ea typeface="宋体" pitchFamily="2" charset="-122"/>
            </a:endParaRP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1</a:t>
            </a:r>
            <a:r>
              <a:rPr lang="zh-CN" altLang="en-US" sz="2800" b="1" dirty="0">
                <a:solidFill>
                  <a:prstClr val="black"/>
                </a:solidFill>
                <a:latin typeface="Cambria"/>
                <a:ea typeface="宋体" pitchFamily="2" charset="-122"/>
              </a:rPr>
              <a:t>）实现文件的</a:t>
            </a:r>
            <a:r>
              <a:rPr lang="zh-CN" altLang="en-US" sz="2800" b="1" dirty="0">
                <a:solidFill>
                  <a:prstClr val="black"/>
                </a:solidFill>
                <a:latin typeface="宋体" pitchFamily="2" charset="-122"/>
                <a:ea typeface="宋体" pitchFamily="2" charset="-122"/>
              </a:rPr>
              <a:t>“</a:t>
            </a:r>
            <a:r>
              <a:rPr lang="zh-CN" altLang="en-US" sz="2800" b="1" dirty="0">
                <a:solidFill>
                  <a:prstClr val="black"/>
                </a:solidFill>
                <a:latin typeface="Cambria"/>
                <a:ea typeface="宋体" pitchFamily="2" charset="-122"/>
              </a:rPr>
              <a:t>按名存取</a:t>
            </a:r>
            <a:r>
              <a:rPr lang="zh-CN" altLang="en-US" sz="2800" b="1" dirty="0">
                <a:solidFill>
                  <a:prstClr val="black"/>
                </a:solidFill>
                <a:latin typeface="宋体" pitchFamily="2" charset="-122"/>
                <a:ea typeface="宋体" pitchFamily="2" charset="-122"/>
              </a:rPr>
              <a:t>”</a:t>
            </a:r>
            <a:r>
              <a:rPr lang="zh-CN" altLang="en-US" sz="2800" b="1" dirty="0">
                <a:solidFill>
                  <a:prstClr val="black"/>
                </a:solidFill>
                <a:latin typeface="Cambria"/>
                <a:ea typeface="宋体" pitchFamily="2" charset="-122"/>
              </a:rPr>
              <a:t>功能。</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2</a:t>
            </a:r>
            <a:r>
              <a:rPr lang="zh-CN" altLang="en-US" sz="2800" b="1" dirty="0">
                <a:solidFill>
                  <a:prstClr val="black"/>
                </a:solidFill>
                <a:latin typeface="Cambria"/>
                <a:ea typeface="宋体" pitchFamily="2" charset="-122"/>
              </a:rPr>
              <a:t>）实现能够快速定位文件的目录结构 ；考虑如何组织目录文件。</a:t>
            </a:r>
            <a:endParaRPr lang="en-US" altLang="zh-CN" sz="2800" b="1" dirty="0">
              <a:solidFill>
                <a:prstClr val="black"/>
              </a:solidFill>
              <a:latin typeface="Cambria"/>
              <a:ea typeface="宋体" pitchFamily="2" charset="-122"/>
            </a:endParaRP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3</a:t>
            </a:r>
            <a:r>
              <a:rPr lang="zh-CN" altLang="en-US" sz="2800" b="1" dirty="0">
                <a:solidFill>
                  <a:prstClr val="black"/>
                </a:solidFill>
                <a:latin typeface="Cambria"/>
                <a:ea typeface="宋体" pitchFamily="2" charset="-122"/>
              </a:rPr>
              <a:t>）向用户提供一套使用方便、简单的操作命令。</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4</a:t>
            </a:r>
            <a:r>
              <a:rPr lang="zh-CN" altLang="en-US" sz="2800" b="1" dirty="0">
                <a:solidFill>
                  <a:prstClr val="black"/>
                </a:solidFill>
                <a:latin typeface="Cambria"/>
                <a:ea typeface="宋体" pitchFamily="2" charset="-122"/>
              </a:rPr>
              <a:t>）管理磁盘、磁带等组成的文件存储器。 </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5</a:t>
            </a:r>
            <a:r>
              <a:rPr lang="zh-CN" altLang="en-US" sz="2800" b="1" dirty="0">
                <a:solidFill>
                  <a:prstClr val="black"/>
                </a:solidFill>
                <a:latin typeface="Cambria"/>
                <a:ea typeface="宋体" pitchFamily="2" charset="-122"/>
              </a:rPr>
              <a:t>）实现逻辑文件到物理文件的转换。 </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6</a:t>
            </a:r>
            <a:r>
              <a:rPr lang="zh-CN" altLang="en-US" sz="2800" b="1" dirty="0">
                <a:solidFill>
                  <a:prstClr val="black"/>
                </a:solidFill>
                <a:latin typeface="Cambria"/>
                <a:ea typeface="宋体" pitchFamily="2" charset="-122"/>
              </a:rPr>
              <a:t>）保证文件信息的安全可靠。 </a:t>
            </a:r>
          </a:p>
          <a:p>
            <a:pPr marL="609600" lvl="0" indent="-609600" fontAlgn="base">
              <a:lnSpc>
                <a:spcPct val="90000"/>
              </a:lnSpc>
              <a:spcBef>
                <a:spcPct val="20000"/>
              </a:spcBef>
              <a:spcAft>
                <a:spcPct val="0"/>
              </a:spcAft>
              <a:buClr>
                <a:srgbClr val="477AB1"/>
              </a:buClr>
              <a:buSzPct val="80000"/>
            </a:pPr>
            <a:r>
              <a:rPr lang="zh-CN" altLang="en-US" sz="2800" b="1" dirty="0">
                <a:solidFill>
                  <a:prstClr val="black"/>
                </a:solidFill>
                <a:latin typeface="Cambria"/>
                <a:ea typeface="宋体" pitchFamily="2" charset="-122"/>
              </a:rPr>
              <a:t>（</a:t>
            </a:r>
            <a:r>
              <a:rPr lang="en-US" altLang="zh-CN" sz="2800" b="1" dirty="0">
                <a:solidFill>
                  <a:prstClr val="black"/>
                </a:solidFill>
                <a:latin typeface="Cambria"/>
                <a:ea typeface="宋体" pitchFamily="2" charset="-122"/>
              </a:rPr>
              <a:t>7</a:t>
            </a:r>
            <a:r>
              <a:rPr lang="zh-CN" altLang="en-US" sz="2800" b="1" dirty="0">
                <a:solidFill>
                  <a:prstClr val="black"/>
                </a:solidFill>
                <a:latin typeface="Cambria"/>
                <a:ea typeface="宋体" pitchFamily="2" charset="-122"/>
              </a:rPr>
              <a:t>）便于文件的共享。 </a:t>
            </a:r>
          </a:p>
        </p:txBody>
      </p:sp>
    </p:spTree>
    <p:extLst>
      <p:ext uri="{BB962C8B-B14F-4D97-AF65-F5344CB8AC3E}">
        <p14:creationId xmlns:p14="http://schemas.microsoft.com/office/powerpoint/2010/main" val="4212809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prstClr val="black"/>
              </a:solidFill>
              <a:latin typeface="Maiandra GD" pitchFamily="34" charset="0"/>
              <a:ea typeface="隶书" pitchFamily="49" charset="-122"/>
            </a:endParaRPr>
          </a:p>
          <a:p>
            <a:pPr lvl="0"/>
            <a:r>
              <a:rPr lang="zh-CN" altLang="en-US" sz="3200" b="1" dirty="0">
                <a:solidFill>
                  <a:srgbClr val="00B050"/>
                </a:solidFill>
                <a:latin typeface="Maiandra GD" pitchFamily="34" charset="0"/>
                <a:ea typeface="隶书" pitchFamily="49" charset="-122"/>
              </a:rPr>
              <a:t>一、磁盘空闲空间的管理</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2"/>
          <p:cNvSpPr txBox="1">
            <a:spLocks/>
          </p:cNvSpPr>
          <p:nvPr/>
        </p:nvSpPr>
        <p:spPr bwMode="auto">
          <a:xfrm>
            <a:off x="842749" y="1065847"/>
            <a:ext cx="445258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a:ea typeface="隶书" pitchFamily="49" charset="-122"/>
              </a:defRPr>
            </a:lvl2pPr>
            <a:lvl3pPr algn="ctr" rtl="0" eaLnBrk="0" fontAlgn="base" hangingPunct="0">
              <a:spcBef>
                <a:spcPct val="0"/>
              </a:spcBef>
              <a:spcAft>
                <a:spcPct val="0"/>
              </a:spcAft>
              <a:defRPr sz="4400">
                <a:solidFill>
                  <a:schemeClr val="tx2"/>
                </a:solidFill>
                <a:latin typeface="Maiandra GD"/>
                <a:ea typeface="隶书" pitchFamily="49" charset="-122"/>
              </a:defRPr>
            </a:lvl3pPr>
            <a:lvl4pPr algn="ctr" rtl="0" eaLnBrk="0" fontAlgn="base" hangingPunct="0">
              <a:spcBef>
                <a:spcPct val="0"/>
              </a:spcBef>
              <a:spcAft>
                <a:spcPct val="0"/>
              </a:spcAft>
              <a:defRPr sz="4400">
                <a:solidFill>
                  <a:schemeClr val="tx2"/>
                </a:solidFill>
                <a:latin typeface="Maiandra GD"/>
                <a:ea typeface="隶书" pitchFamily="49" charset="-122"/>
              </a:defRPr>
            </a:lvl4pPr>
            <a:lvl5pPr algn="ctr" rtl="0" eaLnBrk="0" fontAlgn="base" hangingPunct="0">
              <a:spcBef>
                <a:spcPct val="0"/>
              </a:spcBef>
              <a:spcAft>
                <a:spcPct val="0"/>
              </a:spcAft>
              <a:defRPr sz="4400">
                <a:solidFill>
                  <a:schemeClr val="tx2"/>
                </a:solidFill>
                <a:latin typeface="Maiandra GD"/>
                <a:ea typeface="隶书"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1B36"/>
                </a:solidFill>
                <a:effectLst/>
                <a:uLnTx/>
                <a:uFillTx/>
                <a:latin typeface="Maiandra GD"/>
                <a:ea typeface="隶书"/>
                <a:cs typeface="+mj-cs"/>
              </a:rPr>
              <a:t>（</a:t>
            </a:r>
            <a:r>
              <a:rPr kumimoji="0" lang="en-US" altLang="zh-CN" sz="3200" b="1" i="0" u="none" strike="noStrike" kern="1200" cap="none" spc="0" normalizeH="0" baseline="0" noProof="0" dirty="0">
                <a:ln>
                  <a:noFill/>
                </a:ln>
                <a:solidFill>
                  <a:srgbClr val="001B36"/>
                </a:solidFill>
                <a:effectLst/>
                <a:uLnTx/>
                <a:uFillTx/>
                <a:latin typeface="Maiandra GD"/>
                <a:ea typeface="隶书"/>
                <a:cs typeface="+mj-cs"/>
              </a:rPr>
              <a:t>2</a:t>
            </a:r>
            <a:r>
              <a:rPr kumimoji="0" lang="zh-CN" altLang="en-US" sz="3200" b="1" i="0" u="none" strike="noStrike" kern="1200" cap="none" spc="0" normalizeH="0" baseline="0" noProof="0" dirty="0">
                <a:ln>
                  <a:noFill/>
                </a:ln>
                <a:solidFill>
                  <a:srgbClr val="001B36"/>
                </a:solidFill>
                <a:effectLst/>
                <a:uLnTx/>
                <a:uFillTx/>
                <a:latin typeface="Maiandra GD"/>
                <a:ea typeface="隶书"/>
                <a:cs typeface="+mj-cs"/>
              </a:rPr>
              <a:t>） 空闲块链表法</a:t>
            </a:r>
          </a:p>
        </p:txBody>
      </p:sp>
      <p:sp>
        <p:nvSpPr>
          <p:cNvPr id="12" name="Rectangle 3"/>
          <p:cNvSpPr txBox="1">
            <a:spLocks/>
          </p:cNvSpPr>
          <p:nvPr/>
        </p:nvSpPr>
        <p:spPr bwMode="auto">
          <a:xfrm>
            <a:off x="1026056" y="1841301"/>
            <a:ext cx="798394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空闲块链表法是将所有空闲块连接在一起，组成一个空闲块链表</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空闲块链表的一个变种是空闲盘区链，将磁盘上的所有空闲盘区（每个盘区可包含若干个盘块）组成一个链表，也适合连续文件的</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组织形式。</a:t>
            </a:r>
            <a:r>
              <a:rPr kumimoji="0" lang="zh-CN" altLang="en-US" sz="3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100" y="4104282"/>
            <a:ext cx="6697662"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826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anim calcmode="lin" valueType="num">
                                      <p:cBhvr>
                                        <p:cTn id="1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heel(1)">
                                      <p:cBhvr>
                                        <p:cTn id="2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5.2.4 </a:t>
            </a:r>
            <a:r>
              <a:rPr lang="zh-CN" altLang="en-US" sz="3200" b="1" dirty="0">
                <a:solidFill>
                  <a:prstClr val="black"/>
                </a:solidFill>
                <a:latin typeface="Maiandra GD" pitchFamily="34" charset="0"/>
                <a:ea typeface="隶书" pitchFamily="49" charset="-122"/>
              </a:rPr>
              <a:t>文件的存取方法</a:t>
            </a:r>
            <a:endParaRPr lang="en-US" altLang="zh-CN" sz="3200" b="1" dirty="0">
              <a:solidFill>
                <a:prstClr val="black"/>
              </a:solidFill>
              <a:latin typeface="Maiandra GD" pitchFamily="34" charset="0"/>
              <a:ea typeface="隶书" pitchFamily="49" charset="-122"/>
            </a:endParaRPr>
          </a:p>
          <a:p>
            <a:pPr lvl="0"/>
            <a:r>
              <a:rPr lang="zh-CN" altLang="en-US" sz="3200" b="1" dirty="0">
                <a:solidFill>
                  <a:srgbClr val="00B050"/>
                </a:solidFill>
                <a:latin typeface="Maiandra GD" pitchFamily="34" charset="0"/>
                <a:ea typeface="隶书" pitchFamily="49" charset="-122"/>
              </a:rPr>
              <a:t>一、磁盘空闲空间的管理</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2"/>
          <p:cNvSpPr txBox="1">
            <a:spLocks/>
          </p:cNvSpPr>
          <p:nvPr/>
        </p:nvSpPr>
        <p:spPr bwMode="auto">
          <a:xfrm>
            <a:off x="842749" y="1065847"/>
            <a:ext cx="445258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a:ea typeface="隶书" pitchFamily="49" charset="-122"/>
              </a:defRPr>
            </a:lvl2pPr>
            <a:lvl3pPr algn="ctr" rtl="0" eaLnBrk="0" fontAlgn="base" hangingPunct="0">
              <a:spcBef>
                <a:spcPct val="0"/>
              </a:spcBef>
              <a:spcAft>
                <a:spcPct val="0"/>
              </a:spcAft>
              <a:defRPr sz="4400">
                <a:solidFill>
                  <a:schemeClr val="tx2"/>
                </a:solidFill>
                <a:latin typeface="Maiandra GD"/>
                <a:ea typeface="隶书" pitchFamily="49" charset="-122"/>
              </a:defRPr>
            </a:lvl3pPr>
            <a:lvl4pPr algn="ctr" rtl="0" eaLnBrk="0" fontAlgn="base" hangingPunct="0">
              <a:spcBef>
                <a:spcPct val="0"/>
              </a:spcBef>
              <a:spcAft>
                <a:spcPct val="0"/>
              </a:spcAft>
              <a:defRPr sz="4400">
                <a:solidFill>
                  <a:schemeClr val="tx2"/>
                </a:solidFill>
                <a:latin typeface="Maiandra GD"/>
                <a:ea typeface="隶书" pitchFamily="49" charset="-122"/>
              </a:defRPr>
            </a:lvl4pPr>
            <a:lvl5pPr algn="ctr" rtl="0" eaLnBrk="0" fontAlgn="base" hangingPunct="0">
              <a:spcBef>
                <a:spcPct val="0"/>
              </a:spcBef>
              <a:spcAft>
                <a:spcPct val="0"/>
              </a:spcAft>
              <a:defRPr sz="4400">
                <a:solidFill>
                  <a:schemeClr val="tx2"/>
                </a:solidFill>
                <a:latin typeface="Maiandra GD"/>
                <a:ea typeface="隶书"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1B36"/>
                </a:solidFill>
                <a:effectLst/>
                <a:uLnTx/>
                <a:uFillTx/>
                <a:latin typeface="Maiandra GD"/>
                <a:ea typeface="隶书"/>
                <a:cs typeface="+mj-cs"/>
              </a:rPr>
              <a:t>（</a:t>
            </a:r>
            <a:r>
              <a:rPr kumimoji="0" lang="en-US" altLang="zh-CN" sz="3200" b="1" i="0" u="none" strike="noStrike" kern="1200" cap="none" spc="0" normalizeH="0" baseline="0" noProof="0" dirty="0">
                <a:ln>
                  <a:noFill/>
                </a:ln>
                <a:solidFill>
                  <a:srgbClr val="001B36"/>
                </a:solidFill>
                <a:effectLst/>
                <a:uLnTx/>
                <a:uFillTx/>
                <a:latin typeface="Maiandra GD"/>
                <a:ea typeface="隶书"/>
                <a:cs typeface="+mj-cs"/>
              </a:rPr>
              <a:t>3</a:t>
            </a:r>
            <a:r>
              <a:rPr kumimoji="0" lang="zh-CN" altLang="en-US" sz="3200" b="1" i="0" u="none" strike="noStrike" kern="1200" cap="none" spc="0" normalizeH="0" baseline="0" noProof="0" dirty="0">
                <a:ln>
                  <a:noFill/>
                </a:ln>
                <a:solidFill>
                  <a:srgbClr val="001B36"/>
                </a:solidFill>
                <a:effectLst/>
                <a:uLnTx/>
                <a:uFillTx/>
                <a:latin typeface="Maiandra GD"/>
                <a:ea typeface="隶书"/>
                <a:cs typeface="+mj-cs"/>
              </a:rPr>
              <a:t>） 位示图法</a:t>
            </a:r>
          </a:p>
        </p:txBody>
      </p:sp>
      <p:sp>
        <p:nvSpPr>
          <p:cNvPr id="11" name="Rectangle 3"/>
          <p:cNvSpPr txBox="1">
            <a:spLocks/>
          </p:cNvSpPr>
          <p:nvPr/>
        </p:nvSpPr>
        <p:spPr bwMode="auto">
          <a:xfrm>
            <a:off x="1286488" y="2033135"/>
            <a:ext cx="7293847" cy="226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空闲空间表还可由位图或位矢量的方法来实现。每一个磁盘块由</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1</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位（</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bit</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）来表示。如果该磁盘块是空闲的，这个位就置</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0</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；否则，就置</a:t>
            </a:r>
            <a:r>
              <a:rPr kumimoji="0" lang="en-US" altLang="zh-CN"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1</a:t>
            </a:r>
            <a:r>
              <a:rPr kumimoji="0" lang="zh-CN" altLang="en-US" sz="28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a:t>
            </a:r>
            <a:r>
              <a:rPr kumimoji="0" lang="zh-CN" altLang="en-US" sz="3200" b="0" i="0" u="none" strike="noStrike" kern="1200" cap="none" spc="0" normalizeH="0" baseline="0" noProof="0" dirty="0">
                <a:ln>
                  <a:noFill/>
                </a:ln>
                <a:solidFill>
                  <a:sysClr val="windowText" lastClr="000000"/>
                </a:solidFill>
                <a:effectLst/>
                <a:uLnTx/>
                <a:uFillTx/>
                <a:latin typeface="Cambria"/>
                <a:ea typeface="宋体" pitchFamily="2" charset="-122"/>
                <a:cs typeface="+mn-cs"/>
              </a:rPr>
              <a:t> </a:t>
            </a:r>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398" y="4231205"/>
            <a:ext cx="44386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6840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734" y="700116"/>
            <a:ext cx="261144" cy="88582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3"/>
          <p:cNvGrpSpPr/>
          <p:nvPr/>
        </p:nvGrpSpPr>
        <p:grpSpPr>
          <a:xfrm>
            <a:off x="236031" y="707735"/>
            <a:ext cx="145256" cy="878205"/>
            <a:chOff x="2845594" y="695325"/>
            <a:chExt cx="145256" cy="878205"/>
          </a:xfrm>
        </p:grpSpPr>
        <p:sp>
          <p:nvSpPr>
            <p:cNvPr id="5" name="矩形 4"/>
            <p:cNvSpPr/>
            <p:nvPr/>
          </p:nvSpPr>
          <p:spPr>
            <a:xfrm>
              <a:off x="2943225" y="695325"/>
              <a:ext cx="47625" cy="8324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flipH="1">
              <a:off x="2845594" y="695325"/>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flipH="1">
              <a:off x="2845594" y="1527811"/>
              <a:ext cx="145256"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1" name="组合 40"/>
          <p:cNvGrpSpPr/>
          <p:nvPr/>
        </p:nvGrpSpPr>
        <p:grpSpPr>
          <a:xfrm>
            <a:off x="407879" y="586223"/>
            <a:ext cx="2700771" cy="1056755"/>
            <a:chOff x="594520" y="581432"/>
            <a:chExt cx="2700771" cy="1056754"/>
          </a:xfrm>
        </p:grpSpPr>
        <p:sp>
          <p:nvSpPr>
            <p:cNvPr id="8" name="文本框 7"/>
            <p:cNvSpPr txBox="1"/>
            <p:nvPr/>
          </p:nvSpPr>
          <p:spPr>
            <a:xfrm>
              <a:off x="594520" y="581432"/>
              <a:ext cx="2700771" cy="707886"/>
            </a:xfrm>
            <a:prstGeom prst="rect">
              <a:avLst/>
            </a:prstGeom>
            <a:noFill/>
          </p:spPr>
          <p:txBody>
            <a:bodyPr wrap="square" rtlCol="0">
              <a:spAutoFit/>
            </a:bodyPr>
            <a:lstStyle/>
            <a:p>
              <a:pPr algn="ctr"/>
              <a:r>
                <a:rPr lang="zh-CN" altLang="en-US" sz="4000" b="1" dirty="0">
                  <a:solidFill>
                    <a:prstClr val="black"/>
                  </a:solidFill>
                  <a:latin typeface="微软雅黑" panose="020B0503020204020204" pitchFamily="34" charset="-122"/>
                  <a:ea typeface="微软雅黑" panose="020B0503020204020204" pitchFamily="34" charset="-122"/>
                </a:rPr>
                <a:t>目  录</a:t>
              </a:r>
            </a:p>
          </p:txBody>
        </p:sp>
        <p:sp>
          <p:nvSpPr>
            <p:cNvPr id="9" name="文本框 8"/>
            <p:cNvSpPr txBox="1"/>
            <p:nvPr/>
          </p:nvSpPr>
          <p:spPr>
            <a:xfrm>
              <a:off x="1115453" y="1176521"/>
              <a:ext cx="1813879" cy="461665"/>
            </a:xfrm>
            <a:prstGeom prst="rect">
              <a:avLst/>
            </a:prstGeom>
            <a:noFill/>
          </p:spPr>
          <p:txBody>
            <a:bodyPr wrap="square" rtlCol="0">
              <a:spAutoFit/>
            </a:bodyPr>
            <a:lstStyle/>
            <a:p>
              <a:r>
                <a:rPr lang="en-US" altLang="zh-CN" sz="2400" dirty="0">
                  <a:solidFill>
                    <a:prstClr val="black"/>
                  </a:solidFill>
                  <a:latin typeface="微软雅黑 Light" panose="020B0502040204020203" pitchFamily="34" charset="-122"/>
                  <a:ea typeface="微软雅黑 Light" panose="020B0502040204020203" pitchFamily="34" charset="-122"/>
                </a:rPr>
                <a:t>CONTENTS</a:t>
              </a:r>
              <a:endParaRPr lang="zh-CN" altLang="en-US" sz="2400" dirty="0">
                <a:solidFill>
                  <a:prstClr val="black"/>
                </a:solidFill>
                <a:latin typeface="微软雅黑 Light" panose="020B0502040204020203" pitchFamily="34" charset="-122"/>
                <a:ea typeface="微软雅黑 Light" panose="020B0502040204020203" pitchFamily="34" charset="-122"/>
              </a:endParaRPr>
            </a:p>
          </p:txBody>
        </p:sp>
      </p:grpSp>
      <p:sp>
        <p:nvSpPr>
          <p:cNvPr id="43" name="文本框 42"/>
          <p:cNvSpPr txBox="1"/>
          <p:nvPr/>
        </p:nvSpPr>
        <p:spPr>
          <a:xfrm>
            <a:off x="1151888" y="1786730"/>
            <a:ext cx="6901866" cy="4228850"/>
          </a:xfrm>
          <a:prstGeom prst="rect">
            <a:avLst/>
          </a:prstGeom>
          <a:ln w="19050"/>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5.1  </a:t>
            </a:r>
            <a:r>
              <a:rPr kumimoji="1" lang="zh-CN" altLang="en-US" sz="3200" b="1" dirty="0">
                <a:solidFill>
                  <a:srgbClr val="4472C4"/>
                </a:solidFill>
                <a:latin typeface="黑体" pitchFamily="49" charset="-122"/>
                <a:ea typeface="黑体" pitchFamily="49" charset="-122"/>
              </a:rPr>
              <a:t>概述</a:t>
            </a:r>
            <a:endParaRPr kumimoji="1" lang="en-US" altLang="zh-CN" sz="3200" b="1" dirty="0">
              <a:solidFill>
                <a:srgbClr val="4472C4"/>
              </a:solidFill>
              <a:latin typeface="黑体" pitchFamily="49" charset="-122"/>
              <a:ea typeface="黑体" pitchFamily="49" charset="-122"/>
            </a:endParaRP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5.2  </a:t>
            </a:r>
            <a:r>
              <a:rPr kumimoji="1" lang="zh-CN" altLang="en-US" sz="3200" b="1" dirty="0">
                <a:solidFill>
                  <a:srgbClr val="4472C4"/>
                </a:solidFill>
                <a:latin typeface="黑体" pitchFamily="49" charset="-122"/>
                <a:ea typeface="黑体" pitchFamily="49" charset="-122"/>
              </a:rPr>
              <a:t>文件的组织</a:t>
            </a:r>
          </a:p>
          <a:p>
            <a:pPr>
              <a:lnSpc>
                <a:spcPct val="120000"/>
              </a:lnSpc>
              <a:spcBef>
                <a:spcPct val="0"/>
              </a:spcBef>
              <a:buSzPct val="50000"/>
            </a:pPr>
            <a:r>
              <a:rPr kumimoji="1" lang="en-US" altLang="zh-CN" sz="3200" b="1" u="sng" dirty="0">
                <a:solidFill>
                  <a:srgbClr val="C00000"/>
                </a:solidFill>
                <a:latin typeface="黑体" pitchFamily="49" charset="-122"/>
                <a:ea typeface="黑体" pitchFamily="49" charset="-122"/>
              </a:rPr>
              <a:t>5.3  </a:t>
            </a:r>
            <a:r>
              <a:rPr kumimoji="1" lang="zh-CN" altLang="en-US" sz="3200" b="1" u="sng" dirty="0">
                <a:solidFill>
                  <a:srgbClr val="C00000"/>
                </a:solidFill>
                <a:latin typeface="黑体" pitchFamily="49" charset="-122"/>
                <a:ea typeface="黑体" pitchFamily="49" charset="-122"/>
              </a:rPr>
              <a:t>文件目录</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5.4  </a:t>
            </a:r>
            <a:r>
              <a:rPr kumimoji="1" lang="zh-CN" altLang="en-US" sz="3200" b="1" dirty="0">
                <a:solidFill>
                  <a:srgbClr val="4472C4"/>
                </a:solidFill>
                <a:latin typeface="黑体" pitchFamily="49" charset="-122"/>
                <a:ea typeface="黑体" pitchFamily="49" charset="-122"/>
              </a:rPr>
              <a:t>文件系统调用的实现</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5.5  </a:t>
            </a:r>
            <a:r>
              <a:rPr kumimoji="1" lang="zh-CN" altLang="en-US" sz="3200" b="1" dirty="0">
                <a:solidFill>
                  <a:srgbClr val="4472C4"/>
                </a:solidFill>
                <a:latin typeface="黑体" pitchFamily="49" charset="-122"/>
                <a:ea typeface="黑体" pitchFamily="49" charset="-122"/>
              </a:rPr>
              <a:t>文件共享</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5.6  </a:t>
            </a:r>
            <a:r>
              <a:rPr kumimoji="1" lang="zh-CN" altLang="en-US" sz="3200" b="1" dirty="0">
                <a:solidFill>
                  <a:srgbClr val="4472C4"/>
                </a:solidFill>
                <a:latin typeface="黑体" pitchFamily="49" charset="-122"/>
                <a:ea typeface="黑体" pitchFamily="49" charset="-122"/>
              </a:rPr>
              <a:t>文件系统体系结构</a:t>
            </a:r>
          </a:p>
          <a:p>
            <a:pPr>
              <a:lnSpc>
                <a:spcPct val="120000"/>
              </a:lnSpc>
              <a:spcBef>
                <a:spcPct val="0"/>
              </a:spcBef>
              <a:buSzPct val="50000"/>
            </a:pPr>
            <a:r>
              <a:rPr kumimoji="1" lang="en-US" altLang="zh-CN" sz="3200" b="1" dirty="0">
                <a:solidFill>
                  <a:srgbClr val="4472C4"/>
                </a:solidFill>
                <a:latin typeface="黑体" pitchFamily="49" charset="-122"/>
                <a:ea typeface="黑体" pitchFamily="49" charset="-122"/>
              </a:rPr>
              <a:t>5.7  Windows</a:t>
            </a:r>
            <a:r>
              <a:rPr kumimoji="1" lang="zh-CN" altLang="en-US" sz="3200" b="1" dirty="0">
                <a:solidFill>
                  <a:srgbClr val="4472C4"/>
                </a:solidFill>
                <a:latin typeface="黑体" pitchFamily="49" charset="-122"/>
                <a:ea typeface="黑体" pitchFamily="49" charset="-122"/>
              </a:rPr>
              <a:t>文件系统</a:t>
            </a:r>
          </a:p>
        </p:txBody>
      </p:sp>
    </p:spTree>
    <p:extLst>
      <p:ext uri="{BB962C8B-B14F-4D97-AF65-F5344CB8AC3E}">
        <p14:creationId xmlns:p14="http://schemas.microsoft.com/office/powerpoint/2010/main" val="828441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5.55556E-7 3.7037E-7 L 0.27396 -0.00417 " pathEditMode="relative" rAng="0" ptsTypes="AA">
                                      <p:cBhvr>
                                        <p:cTn id="6" dur="2000" fill="hold"/>
                                        <p:tgtEl>
                                          <p:spTgt spid="4"/>
                                        </p:tgtEl>
                                        <p:attrNameLst>
                                          <p:attrName>ppt_x</p:attrName>
                                          <p:attrName>ppt_y</p:attrName>
                                        </p:attrNameLst>
                                      </p:cBhvr>
                                      <p:rCtr x="13698" y="-208"/>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 </a:t>
            </a:r>
            <a:r>
              <a:rPr lang="zh-CN" altLang="en-US" sz="3200" b="1" dirty="0">
                <a:solidFill>
                  <a:prstClr val="black"/>
                </a:solidFill>
                <a:latin typeface="Maiandra GD" pitchFamily="34" charset="0"/>
                <a:ea typeface="隶书" pitchFamily="49" charset="-122"/>
              </a:rPr>
              <a:t>文件目录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Rectangle 3"/>
          <p:cNvSpPr txBox="1">
            <a:spLocks/>
          </p:cNvSpPr>
          <p:nvPr/>
        </p:nvSpPr>
        <p:spPr bwMode="auto">
          <a:xfrm>
            <a:off x="840284" y="1600200"/>
            <a:ext cx="78681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目录管理是文件系统中重要的一部分软件，它的主要任务如下： </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477AB1"/>
              </a:buClr>
              <a:buSzPct val="80000"/>
              <a:buNone/>
              <a:tabLst/>
              <a:defRPr/>
            </a:pPr>
            <a:endPar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ts val="18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       1</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）对大量文件实施有效的管理。</a:t>
            </a:r>
            <a:endPar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ts val="18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       2</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）实现</a:t>
            </a:r>
            <a:r>
              <a:rPr kumimoji="0" lang="zh-CN" altLang="en-US" sz="2800" b="1" i="0" u="none" strike="noStrike" kern="1200" cap="none" spc="0" normalizeH="0" baseline="0" noProof="0" dirty="0">
                <a:ln>
                  <a:noFill/>
                </a:ln>
                <a:solidFill>
                  <a:srgbClr val="0064D2"/>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按名存取</a:t>
            </a:r>
            <a:r>
              <a:rPr kumimoji="0" lang="zh-CN" altLang="en-US" sz="2800" b="1" i="0" u="none" strike="noStrike" kern="1200" cap="none" spc="0" normalizeH="0" baseline="0" noProof="0" dirty="0">
                <a:ln>
                  <a:noFill/>
                </a:ln>
                <a:solidFill>
                  <a:srgbClr val="0064D2"/>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a:t>
            </a:r>
            <a:endPar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endParaRPr>
          </a:p>
          <a:p>
            <a:pPr marL="342900" marR="0" lvl="0" indent="-342900" algn="l" defTabSz="914400" rtl="0" eaLnBrk="1" fontAlgn="base" latinLnBrk="0" hangingPunct="1">
              <a:lnSpc>
                <a:spcPct val="80000"/>
              </a:lnSpc>
              <a:spcBef>
                <a:spcPts val="18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       3</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）提高对目录的检索速度。</a:t>
            </a:r>
          </a:p>
          <a:p>
            <a:pPr marL="342900" marR="0" lvl="0" indent="-342900" algn="l" defTabSz="914400" rtl="0" eaLnBrk="1" fontAlgn="base" latinLnBrk="0" hangingPunct="1">
              <a:lnSpc>
                <a:spcPct val="80000"/>
              </a:lnSpc>
              <a:spcBef>
                <a:spcPts val="1800"/>
              </a:spcBef>
              <a:spcAft>
                <a:spcPct val="0"/>
              </a:spcAft>
              <a:buClr>
                <a:srgbClr val="477AB1"/>
              </a:buClr>
              <a:buSzPct val="80000"/>
              <a:buFont typeface="Wingdings 2" pitchFamily="18" charset="2"/>
              <a:buNone/>
              <a:tabLst/>
              <a:defRPr/>
            </a:pPr>
            <a:r>
              <a:rPr kumimoji="0" lang="en-US" altLang="zh-CN" sz="2800" b="1" i="0" u="none" strike="noStrike" kern="1200" cap="none" spc="0" normalizeH="0" baseline="0" noProof="0" dirty="0">
                <a:ln>
                  <a:noFill/>
                </a:ln>
                <a:solidFill>
                  <a:srgbClr val="0064D2"/>
                </a:solidFill>
                <a:effectLst/>
                <a:uLnTx/>
                <a:uFillTx/>
                <a:latin typeface="Cambria"/>
                <a:ea typeface="宋体" pitchFamily="2" charset="-122"/>
                <a:cs typeface="+mn-cs"/>
              </a:rPr>
              <a:t>       4</a:t>
            </a:r>
            <a:r>
              <a:rPr kumimoji="0" lang="zh-CN" altLang="en-US" sz="2800" b="1" i="0" u="none" strike="noStrike" kern="1200" cap="none" spc="0" normalizeH="0" baseline="0" noProof="0" dirty="0">
                <a:ln>
                  <a:noFill/>
                </a:ln>
                <a:solidFill>
                  <a:srgbClr val="0064D2"/>
                </a:solidFill>
                <a:effectLst/>
                <a:uLnTx/>
                <a:uFillTx/>
                <a:latin typeface="Cambria"/>
                <a:ea typeface="宋体" pitchFamily="2" charset="-122"/>
                <a:cs typeface="+mn-cs"/>
              </a:rPr>
              <a:t>）支持文件共享和文件重名。</a:t>
            </a:r>
          </a:p>
        </p:txBody>
      </p:sp>
    </p:spTree>
    <p:extLst>
      <p:ext uri="{BB962C8B-B14F-4D97-AF65-F5344CB8AC3E}">
        <p14:creationId xmlns:p14="http://schemas.microsoft.com/office/powerpoint/2010/main" val="2047033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barn(inVertical)">
                                      <p:cBhvr>
                                        <p:cTn id="11" dur="500"/>
                                        <p:tgtEl>
                                          <p:spTgt spid="12">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12">
                                            <p:txEl>
                                              <p:pRg st="3" end="3"/>
                                            </p:txEl>
                                          </p:spTgt>
                                        </p:tgtEl>
                                        <p:attrNameLst>
                                          <p:attrName>style.visibility</p:attrName>
                                        </p:attrNameLst>
                                      </p:cBhvr>
                                      <p:to>
                                        <p:strVal val="visible"/>
                                      </p:to>
                                    </p:set>
                                    <p:animEffect transition="in" filter="barn(inVertical)">
                                      <p:cBhvr>
                                        <p:cTn id="14" dur="500"/>
                                        <p:tgtEl>
                                          <p:spTgt spid="12">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barn(inVertical)">
                                      <p:cBhvr>
                                        <p:cTn id="17" dur="500"/>
                                        <p:tgtEl>
                                          <p:spTgt spid="12">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2">
                                            <p:txEl>
                                              <p:pRg st="5" end="5"/>
                                            </p:txEl>
                                          </p:spTgt>
                                        </p:tgtEl>
                                        <p:attrNameLst>
                                          <p:attrName>style.visibility</p:attrName>
                                        </p:attrNameLst>
                                      </p:cBhvr>
                                      <p:to>
                                        <p:strVal val="visible"/>
                                      </p:to>
                                    </p:set>
                                    <p:animEffect transition="in" filter="barn(inVertical)">
                                      <p:cBhvr>
                                        <p:cTn id="20"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5.3.1 </a:t>
            </a:r>
            <a:r>
              <a:rPr lang="zh-CN" altLang="en-US" sz="3200" b="1" dirty="0">
                <a:solidFill>
                  <a:prstClr val="black"/>
                </a:solidFill>
                <a:latin typeface="Maiandra GD" pitchFamily="34" charset="0"/>
                <a:ea typeface="隶书" pitchFamily="49" charset="-122"/>
              </a:rPr>
              <a:t>文件目录的基本概念</a:t>
            </a:r>
            <a:endParaRPr lang="en-US" altLang="zh-CN" sz="3200" b="1" dirty="0">
              <a:solidFill>
                <a:prstClr val="black"/>
              </a:solidFill>
              <a:latin typeface="Maiandra GD" pitchFamily="34" charset="0"/>
              <a:ea typeface="隶书" pitchFamily="49" charset="-122"/>
            </a:endParaRPr>
          </a:p>
          <a:p>
            <a:pPr lvl="0"/>
            <a:r>
              <a:rPr lang="en-US" altLang="zh-CN" sz="3600" b="1" dirty="0">
                <a:solidFill>
                  <a:srgbClr val="0070C0"/>
                </a:solidFill>
                <a:latin typeface="Maiandra GD" pitchFamily="34" charset="0"/>
                <a:ea typeface="隶书" pitchFamily="49" charset="-122"/>
              </a:rPr>
              <a:t>1.</a:t>
            </a:r>
            <a:r>
              <a:rPr lang="zh-CN" altLang="en-US" sz="3600" b="1" dirty="0">
                <a:solidFill>
                  <a:srgbClr val="0070C0"/>
                </a:solidFill>
                <a:latin typeface="Maiandra GD" pitchFamily="34" charset="0"/>
                <a:ea typeface="隶书" pitchFamily="49" charset="-122"/>
              </a:rPr>
              <a:t>文件控制块</a:t>
            </a:r>
            <a:endParaRPr lang="en-US" altLang="zh-CN" sz="3600" b="1" dirty="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818612" y="1630527"/>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为了能对文件进行正确的存取，必须为</a:t>
            </a:r>
            <a:r>
              <a:rPr kumimoji="0" lang="zh-CN" altLang="en-US" sz="2800" b="1" i="0" u="none" strike="noStrike" kern="1200" cap="none" spc="0" normalizeH="0" baseline="0" noProof="0" dirty="0">
                <a:ln>
                  <a:noFill/>
                </a:ln>
                <a:solidFill>
                  <a:srgbClr val="C00000"/>
                </a:solidFill>
                <a:effectLst/>
                <a:uLnTx/>
                <a:uFillTx/>
                <a:latin typeface="Cambria"/>
                <a:cs typeface="+mn-cs"/>
              </a:rPr>
              <a:t>文件设置用于描述和控制文件的数据结构</a:t>
            </a: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，称之为文件控制块（</a:t>
            </a:r>
            <a:r>
              <a:rPr kumimoji="0" lang="en-US" altLang="zh-CN" sz="2800" b="1" i="0" u="none" strike="noStrike" kern="1200" cap="none" spc="0" normalizeH="0" baseline="0" noProof="0" dirty="0">
                <a:ln>
                  <a:noFill/>
                </a:ln>
                <a:solidFill>
                  <a:sysClr val="windowText" lastClr="000000"/>
                </a:solidFill>
                <a:effectLst/>
                <a:uLnTx/>
                <a:uFillTx/>
                <a:latin typeface="Cambria"/>
                <a:cs typeface="+mn-cs"/>
              </a:rPr>
              <a:t>File Control Block</a:t>
            </a: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a:t>
            </a:r>
            <a:r>
              <a:rPr kumimoji="0" lang="en-US" altLang="zh-CN" sz="2800" b="1" i="0" u="none" strike="noStrike" kern="1200" cap="none" spc="0" normalizeH="0" baseline="0" noProof="0" dirty="0">
                <a:ln>
                  <a:noFill/>
                </a:ln>
                <a:solidFill>
                  <a:sysClr val="windowText" lastClr="000000"/>
                </a:solidFill>
                <a:effectLst/>
                <a:uLnTx/>
                <a:uFillTx/>
                <a:latin typeface="Cambria"/>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a:t>
            </a:r>
            <a:r>
              <a:rPr kumimoji="0" lang="zh-CN" altLang="en-US" sz="3200" b="1" i="0" u="none" strike="noStrike" kern="1200" cap="none" spc="0" normalizeH="0" baseline="0" noProof="0" dirty="0">
                <a:ln>
                  <a:noFill/>
                </a:ln>
                <a:solidFill>
                  <a:sysClr val="windowText" lastClr="000000"/>
                </a:solidFill>
                <a:effectLst/>
                <a:uLnTx/>
                <a:uFillTx/>
                <a:latin typeface="Cambria"/>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每当创建一个文件，系统都要为其建立一个</a:t>
            </a:r>
            <a:r>
              <a:rPr kumimoji="0" lang="en-US" altLang="zh-CN" sz="2800" b="1" i="0" u="none" strike="noStrike" kern="1200" cap="none" spc="0" normalizeH="0" baseline="0" noProof="0" dirty="0">
                <a:ln>
                  <a:noFill/>
                </a:ln>
                <a:solidFill>
                  <a:sysClr val="windowText" lastClr="000000"/>
                </a:solidFill>
                <a:effectLst/>
                <a:uLnTx/>
                <a:uFillTx/>
                <a:latin typeface="Cambria"/>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a:t>
            </a:r>
            <a:r>
              <a:rPr kumimoji="0" lang="en-US" altLang="zh-CN" sz="2800" b="1" i="0" u="none" strike="noStrike" kern="1200" cap="none" spc="0" normalizeH="0" baseline="0" noProof="0" dirty="0">
                <a:ln>
                  <a:noFill/>
                </a:ln>
                <a:solidFill>
                  <a:sysClr val="windowText" lastClr="000000"/>
                </a:solidFill>
                <a:effectLst/>
                <a:uLnTx/>
                <a:uFillTx/>
                <a:latin typeface="Cambria"/>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和文件是一一对应的。每个文件有两部分组成：</a:t>
            </a:r>
            <a:endParaRPr kumimoji="0" lang="en-US" altLang="zh-CN" sz="2800" b="1" i="0" u="none" strike="noStrike" kern="1200" cap="none" spc="0" normalizeH="0" baseline="0" noProof="0" dirty="0">
              <a:ln>
                <a:noFill/>
              </a:ln>
              <a:solidFill>
                <a:sysClr val="windowText" lastClr="000000"/>
              </a:solidFill>
              <a:effectLst/>
              <a:uLnTx/>
              <a:uFillTx/>
              <a:latin typeface="Cambria"/>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rPr>
              <a:t>          </a:t>
            </a:r>
            <a:r>
              <a:rPr kumimoji="0" lang="en-US" altLang="zh-CN" sz="2800" b="1" i="0" u="none" strike="noStrike" kern="1200" cap="none" spc="0" normalizeH="0" baseline="0" noProof="0" dirty="0">
                <a:ln>
                  <a:noFill/>
                </a:ln>
                <a:solidFill>
                  <a:sysClr val="windowText" lastClr="000000"/>
                </a:solidFill>
                <a:effectLst/>
                <a:uLnTx/>
                <a:uFillTx/>
                <a:latin typeface="Cambria"/>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（文件属性信息）</a:t>
            </a:r>
            <a:endParaRPr kumimoji="0" lang="en-US" altLang="zh-CN" sz="2800" b="1" i="0" u="none" strike="noStrike" kern="1200" cap="none" spc="0" normalizeH="0" baseline="0" noProof="0" dirty="0">
              <a:ln>
                <a:noFill/>
              </a:ln>
              <a:solidFill>
                <a:sysClr val="windowText" lastClr="000000"/>
              </a:solidFill>
              <a:effectLst/>
              <a:uLnTx/>
              <a:uFillTx/>
              <a:latin typeface="Cambria"/>
              <a:cs typeface="+mn-cs"/>
            </a:endParaRPr>
          </a:p>
          <a:p>
            <a:pPr marL="0" marR="0" lvl="0" indent="0" algn="l" defTabSz="914400" rtl="0" eaLnBrk="1" fontAlgn="base" latinLnBrk="0" hangingPunct="1">
              <a:lnSpc>
                <a:spcPct val="10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rPr>
              <a:t>         </a:t>
            </a:r>
            <a:r>
              <a:rPr kumimoji="0" lang="zh-CN" altLang="en-US" sz="2800" b="1" i="0" u="none" strike="noStrike" kern="1200" cap="none" spc="0" normalizeH="0" baseline="0" noProof="0" dirty="0">
                <a:ln>
                  <a:noFill/>
                </a:ln>
                <a:solidFill>
                  <a:sysClr val="windowText" lastClr="000000"/>
                </a:solidFill>
                <a:effectLst/>
                <a:uLnTx/>
                <a:uFillTx/>
                <a:latin typeface="Cambria"/>
                <a:cs typeface="+mn-cs"/>
              </a:rPr>
              <a:t>文件体（文件内容信息）</a:t>
            </a:r>
            <a:endParaRPr kumimoji="0" lang="zh-CN" altLang="en-US" sz="3200" b="1" i="0" u="none" strike="noStrike" kern="1200" cap="none" spc="0" normalizeH="0" baseline="0" noProof="0" dirty="0">
              <a:ln>
                <a:noFill/>
              </a:ln>
              <a:solidFill>
                <a:sysClr val="windowText" lastClr="000000"/>
              </a:solidFill>
              <a:effectLst/>
              <a:uLnTx/>
              <a:uFillTx/>
              <a:latin typeface="Cambria"/>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zh-CN" altLang="en-US" sz="3200" b="0" i="0" u="none" strike="noStrike" kern="1200" cap="none" spc="0" normalizeH="0" baseline="0" noProof="0" dirty="0">
              <a:ln>
                <a:noFill/>
              </a:ln>
              <a:solidFill>
                <a:sysClr val="windowText" lastClr="000000"/>
              </a:solidFill>
              <a:effectLst/>
              <a:uLnTx/>
              <a:uFillTx/>
              <a:latin typeface="Cambria"/>
              <a:ea typeface="宋体" pitchFamily="2" charset="-122"/>
              <a:cs typeface="+mn-cs"/>
            </a:endParaRPr>
          </a:p>
        </p:txBody>
      </p:sp>
    </p:spTree>
    <p:extLst>
      <p:ext uri="{BB962C8B-B14F-4D97-AF65-F5344CB8AC3E}">
        <p14:creationId xmlns:p14="http://schemas.microsoft.com/office/powerpoint/2010/main" val="35943264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5.3.1 </a:t>
            </a:r>
            <a:r>
              <a:rPr lang="zh-CN" altLang="en-US" sz="3200" b="1" dirty="0">
                <a:solidFill>
                  <a:prstClr val="black"/>
                </a:solidFill>
                <a:latin typeface="Maiandra GD" pitchFamily="34" charset="0"/>
                <a:ea typeface="隶书" pitchFamily="49" charset="-122"/>
              </a:rPr>
              <a:t>文件目录的基本概念</a:t>
            </a:r>
            <a:endParaRPr lang="en-US" altLang="zh-CN" sz="3200" b="1" dirty="0">
              <a:solidFill>
                <a:prstClr val="black"/>
              </a:solidFill>
              <a:latin typeface="Maiandra GD" pitchFamily="34" charset="0"/>
              <a:ea typeface="隶书" pitchFamily="49" charset="-122"/>
            </a:endParaRPr>
          </a:p>
          <a:p>
            <a:pPr lvl="0"/>
            <a:r>
              <a:rPr lang="en-US" altLang="zh-CN" sz="3600" b="1" dirty="0">
                <a:solidFill>
                  <a:srgbClr val="0070C0"/>
                </a:solidFill>
                <a:latin typeface="Maiandra GD" pitchFamily="34" charset="0"/>
                <a:ea typeface="隶书" pitchFamily="49" charset="-122"/>
              </a:rPr>
              <a:t>1.</a:t>
            </a:r>
            <a:r>
              <a:rPr lang="zh-CN" altLang="en-US" sz="3600" b="1" dirty="0">
                <a:solidFill>
                  <a:srgbClr val="0070C0"/>
                </a:solidFill>
                <a:latin typeface="Maiandra GD" pitchFamily="34" charset="0"/>
                <a:ea typeface="隶书" pitchFamily="49" charset="-122"/>
              </a:rPr>
              <a:t>文件控制块</a:t>
            </a:r>
            <a:endParaRPr lang="en-US" altLang="zh-CN" sz="3600" b="1" dirty="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716512"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一般包括以下文件属性信息：</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① 有关文件存取控制的信息。</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② 有关文件结构的信息。文件的逻辑结构，如记录类型、记录个数、记录长度、成组因子数等。文件的物理结构，如文件所在设备名，文件物理结构类型，记录存放在外存的相对位置或文件第一块的物理块号，也可指出文件索引的存放位置等。</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③ 有关文件使用的信息。已打开该文件的进程数，文件被修改的情况，文件最大和当前大小等。</a:t>
            </a:r>
          </a:p>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4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④ 有关文件管理的信息。如文件建立日期、文件最近修改日期、文件访问日期、文件保留期限、记帐信息等。</a:t>
            </a:r>
          </a:p>
        </p:txBody>
      </p:sp>
    </p:spTree>
    <p:extLst>
      <p:ext uri="{BB962C8B-B14F-4D97-AF65-F5344CB8AC3E}">
        <p14:creationId xmlns:p14="http://schemas.microsoft.com/office/powerpoint/2010/main" val="3737120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1000"/>
                                        <p:tgtEl>
                                          <p:spTgt spid="8">
                                            <p:txEl>
                                              <p:pRg st="2" end="2"/>
                                            </p:txEl>
                                          </p:spTgt>
                                        </p:tgtEl>
                                      </p:cBhvr>
                                    </p:animEffect>
                                    <p:anim calcmode="lin" valueType="num">
                                      <p:cBhvr>
                                        <p:cTn id="1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1000"/>
                                        <p:tgtEl>
                                          <p:spTgt spid="8">
                                            <p:txEl>
                                              <p:pRg st="3" end="3"/>
                                            </p:txEl>
                                          </p:spTgt>
                                        </p:tgtEl>
                                      </p:cBhvr>
                                    </p:animEffect>
                                    <p:anim calcmode="lin" valueType="num">
                                      <p:cBhvr>
                                        <p:cTn id="2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barn(inVertical)">
                                      <p:cBhvr>
                                        <p:cTn id="3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5.3.1 </a:t>
            </a:r>
            <a:r>
              <a:rPr lang="zh-CN" altLang="en-US" sz="3200" b="1" dirty="0">
                <a:solidFill>
                  <a:prstClr val="black"/>
                </a:solidFill>
                <a:latin typeface="Maiandra GD" pitchFamily="34" charset="0"/>
                <a:ea typeface="隶书" pitchFamily="49" charset="-122"/>
              </a:rPr>
              <a:t>文件目录的基本概念</a:t>
            </a:r>
            <a:endParaRPr lang="en-US" altLang="zh-CN" sz="3200" b="1" dirty="0">
              <a:solidFill>
                <a:prstClr val="black"/>
              </a:solidFill>
              <a:latin typeface="Maiandra GD" pitchFamily="34" charset="0"/>
              <a:ea typeface="隶书" pitchFamily="49" charset="-122"/>
            </a:endParaRPr>
          </a:p>
          <a:p>
            <a:pPr lvl="0"/>
            <a:r>
              <a:rPr lang="en-US" altLang="zh-CN" sz="3600" b="1" dirty="0">
                <a:solidFill>
                  <a:srgbClr val="0070C0"/>
                </a:solidFill>
                <a:latin typeface="Maiandra GD" pitchFamily="34" charset="0"/>
                <a:ea typeface="隶书" pitchFamily="49" charset="-122"/>
              </a:rPr>
              <a:t>1.</a:t>
            </a:r>
            <a:r>
              <a:rPr lang="zh-CN" altLang="en-US" sz="3600" b="1" dirty="0">
                <a:solidFill>
                  <a:srgbClr val="0070C0"/>
                </a:solidFill>
                <a:latin typeface="Maiandra GD" pitchFamily="34" charset="0"/>
                <a:ea typeface="隶书" pitchFamily="49" charset="-122"/>
              </a:rPr>
              <a:t>文件控制块</a:t>
            </a:r>
            <a:endParaRPr lang="en-US" altLang="zh-CN" sz="3600" b="1" dirty="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1214651" y="1600199"/>
            <a:ext cx="714460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的重要作用：</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建立文件名与外存空间中的物理地址的对应关系，从而实现</a:t>
            </a:r>
            <a:r>
              <a:rPr kumimoji="0" lang="zh-CN" altLang="en-US" sz="2800" b="1" i="0" u="none" strike="noStrike" kern="1200" cap="none" spc="0" normalizeH="0" baseline="0" noProof="0" dirty="0">
                <a:ln>
                  <a:noFill/>
                </a:ln>
                <a:solidFill>
                  <a:srgbClr val="C0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按名存取</a:t>
            </a:r>
            <a:r>
              <a:rPr kumimoji="0" lang="zh-CN" altLang="en-US" sz="2800" b="1" i="0" u="none" strike="noStrike" kern="1200" cap="none" spc="0" normalizeH="0" baseline="0" noProof="0" dirty="0">
                <a:ln>
                  <a:noFill/>
                </a:ln>
                <a:solidFill>
                  <a:srgbClr val="C00000"/>
                </a:solidFill>
                <a:effectLst/>
                <a:uLnTx/>
                <a:uFillTx/>
                <a:latin typeface="宋体" pitchFamily="2" charset="-122"/>
                <a:ea typeface="宋体" pitchFamily="2" charset="-122"/>
                <a:cs typeface="+mn-cs"/>
              </a:rPr>
              <a:t>”</a:t>
            </a:r>
            <a:r>
              <a:rPr kumimoji="0" lang="zh-CN" altLang="en-US" sz="2800" b="1" i="0" u="none" strike="noStrike" kern="1200" cap="none" spc="0" normalizeH="0" baseline="0" noProof="0" dirty="0">
                <a:ln>
                  <a:noFill/>
                </a:ln>
                <a:solidFill>
                  <a:srgbClr val="C00000"/>
                </a:solidFill>
                <a:effectLst/>
                <a:uLnTx/>
                <a:uFillTx/>
                <a:latin typeface="Cambria"/>
                <a:ea typeface="宋体" pitchFamily="2" charset="-122"/>
                <a:cs typeface="+mn-cs"/>
              </a:rPr>
              <a:t>。</a:t>
            </a:r>
            <a:endPar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endParaRPr kumimoji="0" lang="en-US" altLang="zh-CN" sz="2800" b="1" i="0" u="none" strike="noStrike" kern="1200" cap="none" spc="0" normalizeH="0" baseline="0" noProof="0" dirty="0">
              <a:ln>
                <a:noFill/>
              </a:ln>
              <a:solidFill>
                <a:srgbClr val="C00000"/>
              </a:solidFill>
              <a:effectLst/>
              <a:uLnTx/>
              <a:uFillTx/>
              <a:latin typeface="Cambria"/>
              <a:ea typeface="宋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主要过程：系统存取文件时，先找到其</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，从</a:t>
            </a:r>
            <a:r>
              <a:rPr kumimoji="0" lang="en-US" altLang="zh-CN"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FCB</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pitchFamily="2" charset="-122"/>
                <a:cs typeface="+mn-cs"/>
              </a:rPr>
              <a:t>中再找到文件信息盘块号或首块物理位置等物理地址信息就能存取文件信息。</a:t>
            </a:r>
          </a:p>
        </p:txBody>
      </p:sp>
    </p:spTree>
    <p:extLst>
      <p:ext uri="{BB962C8B-B14F-4D97-AF65-F5344CB8AC3E}">
        <p14:creationId xmlns:p14="http://schemas.microsoft.com/office/powerpoint/2010/main" val="2012117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5.3.1 </a:t>
            </a:r>
            <a:r>
              <a:rPr lang="zh-CN" altLang="en-US" sz="3200" b="1" dirty="0">
                <a:solidFill>
                  <a:prstClr val="black"/>
                </a:solidFill>
                <a:latin typeface="Maiandra GD" pitchFamily="34" charset="0"/>
                <a:ea typeface="隶书" pitchFamily="49" charset="-122"/>
              </a:rPr>
              <a:t>文件目录的基本概念</a:t>
            </a:r>
            <a:endParaRPr lang="en-US" altLang="zh-CN" sz="3200" b="1" dirty="0">
              <a:solidFill>
                <a:prstClr val="black"/>
              </a:solidFill>
              <a:latin typeface="Maiandra GD" pitchFamily="34" charset="0"/>
              <a:ea typeface="隶书" pitchFamily="49" charset="-122"/>
            </a:endParaRPr>
          </a:p>
          <a:p>
            <a:pPr lvl="0"/>
            <a:r>
              <a:rPr lang="en-US" altLang="zh-CN" sz="3600" b="1" dirty="0">
                <a:solidFill>
                  <a:srgbClr val="0070C0"/>
                </a:solidFill>
                <a:latin typeface="Maiandra GD" pitchFamily="34" charset="0"/>
                <a:ea typeface="隶书" pitchFamily="49" charset="-122"/>
              </a:rPr>
              <a:t>2.</a:t>
            </a:r>
            <a:r>
              <a:rPr lang="zh-CN" altLang="en-US" sz="3600" b="1" dirty="0">
                <a:solidFill>
                  <a:srgbClr val="0070C0"/>
                </a:solidFill>
                <a:latin typeface="Maiandra GD" pitchFamily="34" charset="0"/>
                <a:ea typeface="隶书" pitchFamily="49" charset="-122"/>
              </a:rPr>
              <a:t>文件目录和目录文件</a:t>
            </a:r>
            <a:endParaRPr lang="en-US" altLang="zh-CN" sz="3600" b="1" dirty="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941695" y="1600200"/>
            <a:ext cx="782016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a:ln>
                  <a:noFill/>
                </a:ln>
                <a:solidFill>
                  <a:sysClr val="windowText" lastClr="000000"/>
                </a:solidFill>
                <a:effectLst/>
                <a:uLnTx/>
                <a:uFillTx/>
                <a:latin typeface="Cambria"/>
                <a:ea typeface="宋体" charset="-122"/>
                <a:cs typeface="+mn-cs"/>
              </a:rPr>
              <a:t>为了加快文件的查找速度，通常把</a:t>
            </a:r>
            <a:r>
              <a:rPr kumimoji="0" lang="en-US" altLang="zh-CN" sz="2800" b="1" i="0" u="sng" strike="noStrike" kern="1200" cap="none" spc="0" normalizeH="0" baseline="0" noProof="0" dirty="0">
                <a:ln>
                  <a:noFill/>
                </a:ln>
                <a:solidFill>
                  <a:sysClr val="windowText" lastClr="000000"/>
                </a:solidFill>
                <a:effectLst/>
                <a:uLnTx/>
                <a:uFillTx/>
                <a:latin typeface="Cambria"/>
                <a:ea typeface="宋体" charset="-122"/>
                <a:cs typeface="+mn-cs"/>
              </a:rPr>
              <a:t>FCB</a:t>
            </a:r>
            <a:r>
              <a:rPr kumimoji="0" lang="zh-CN" altLang="en-US" sz="2800" b="1" i="0" u="sng" strike="noStrike" kern="1200" cap="none" spc="0" normalizeH="0" baseline="0" noProof="0" dirty="0">
                <a:ln>
                  <a:noFill/>
                </a:ln>
                <a:solidFill>
                  <a:sysClr val="windowText" lastClr="000000"/>
                </a:solidFill>
                <a:effectLst/>
                <a:uLnTx/>
                <a:uFillTx/>
                <a:latin typeface="Cambria"/>
                <a:ea typeface="宋体" charset="-122"/>
                <a:cs typeface="+mn-cs"/>
              </a:rPr>
              <a:t>集中起来进行管理，文件控制块的有序集合称为</a:t>
            </a:r>
            <a:r>
              <a:rPr kumimoji="0" lang="zh-CN" altLang="en-US" sz="2800" b="1" i="0" u="sng" strike="noStrike" kern="1200" cap="none" spc="0" normalizeH="0" baseline="0" noProof="0" dirty="0">
                <a:ln>
                  <a:noFill/>
                </a:ln>
                <a:solidFill>
                  <a:srgbClr val="FF0000"/>
                </a:solidFill>
                <a:effectLst/>
                <a:uLnTx/>
                <a:uFillTx/>
                <a:latin typeface="Cambria"/>
                <a:ea typeface="宋体" charset="-122"/>
                <a:cs typeface="+mn-cs"/>
              </a:rPr>
              <a:t>文件目录</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cs typeface="+mn-cs"/>
              </a:rPr>
              <a:t>，即一个文件控制块就是一个文件目录项。</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sng" strike="noStrike" kern="1200" cap="none" spc="0" normalizeH="0" baseline="0" noProof="0" dirty="0">
                <a:ln>
                  <a:noFill/>
                </a:ln>
                <a:solidFill>
                  <a:sysClr val="windowText" lastClr="000000"/>
                </a:solidFill>
                <a:effectLst/>
                <a:uLnTx/>
                <a:uFillTx/>
                <a:latin typeface="Cambria"/>
                <a:ea typeface="宋体" charset="-122"/>
                <a:cs typeface="+mn-cs"/>
              </a:rPr>
              <a:t>文件目录也是以文件的形式保存在外存上的，这就形成了</a:t>
            </a:r>
            <a:r>
              <a:rPr kumimoji="0" lang="zh-CN" altLang="en-US" sz="2800" b="1" i="0" u="sng" strike="noStrike" kern="1200" cap="none" spc="0" normalizeH="0" baseline="0" noProof="0" dirty="0">
                <a:ln>
                  <a:noFill/>
                </a:ln>
                <a:solidFill>
                  <a:srgbClr val="FF0000"/>
                </a:solidFill>
                <a:effectLst/>
                <a:uLnTx/>
                <a:uFillTx/>
                <a:latin typeface="Cambria"/>
                <a:ea typeface="宋体" charset="-122"/>
                <a:cs typeface="+mn-cs"/>
              </a:rPr>
              <a:t>目录文件</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cs typeface="+mn-cs"/>
              </a:rPr>
              <a:t>。</a:t>
            </a:r>
            <a:r>
              <a:rPr kumimoji="0" lang="zh-CN" altLang="en-US" sz="3200" b="1" i="0" u="none" strike="noStrike" kern="1200" cap="none" spc="0" normalizeH="0" baseline="0" noProof="0" dirty="0">
                <a:ln>
                  <a:noFill/>
                </a:ln>
                <a:solidFill>
                  <a:sysClr val="windowText" lastClr="000000"/>
                </a:solidFill>
                <a:effectLst/>
                <a:uLnTx/>
                <a:uFillTx/>
                <a:latin typeface="Cambria"/>
                <a:ea typeface="宋体" charset="-122"/>
                <a:cs typeface="+mn-cs"/>
              </a:rPr>
              <a:t>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cs typeface="+mn-cs"/>
              </a:rPr>
              <a:t>因此，文件目录的目录项有两种，</a:t>
            </a:r>
            <a:r>
              <a:rPr kumimoji="0" lang="zh-CN" altLang="en-US" sz="2800" b="1" i="0" u="none" strike="noStrike" kern="1200" cap="none" spc="0" normalizeH="0" baseline="0" noProof="0" dirty="0">
                <a:ln>
                  <a:noFill/>
                </a:ln>
                <a:solidFill>
                  <a:srgbClr val="0064D2"/>
                </a:solidFill>
                <a:effectLst/>
                <a:uLnTx/>
                <a:uFillTx/>
                <a:latin typeface="Cambria"/>
                <a:ea typeface="宋体" charset="-122"/>
                <a:cs typeface="+mn-cs"/>
              </a:rPr>
              <a:t>一种是用于描述子目录（即目录文件）的</a:t>
            </a:r>
            <a:r>
              <a:rPr kumimoji="0" lang="en-US" altLang="zh-CN" sz="2800" b="1" i="0" u="none" strike="noStrike" kern="1200" cap="none" spc="0" normalizeH="0" baseline="0" noProof="0" dirty="0">
                <a:ln>
                  <a:noFill/>
                </a:ln>
                <a:solidFill>
                  <a:srgbClr val="0064D2"/>
                </a:solidFill>
                <a:effectLst/>
                <a:uLnTx/>
                <a:uFillTx/>
                <a:latin typeface="Cambria"/>
                <a:ea typeface="宋体" charset="-122"/>
                <a:cs typeface="+mn-cs"/>
              </a:rPr>
              <a:t>FCB</a:t>
            </a:r>
            <a:r>
              <a:rPr kumimoji="0" lang="zh-CN" altLang="en-US" sz="2800" b="1" i="0" u="none" strike="noStrike" kern="1200" cap="none" spc="0" normalizeH="0" baseline="0" noProof="0" dirty="0">
                <a:ln>
                  <a:noFill/>
                </a:ln>
                <a:solidFill>
                  <a:srgbClr val="0064D2"/>
                </a:solidFill>
                <a:effectLst/>
                <a:uLnTx/>
                <a:uFillTx/>
                <a:latin typeface="Cambria"/>
                <a:ea typeface="宋体" charset="-122"/>
                <a:cs typeface="+mn-cs"/>
              </a:rPr>
              <a:t>，一种是普通文件的</a:t>
            </a:r>
            <a:r>
              <a:rPr kumimoji="0" lang="en-US" altLang="zh-CN" sz="2800" b="1" i="0" u="none" strike="noStrike" kern="1200" cap="none" spc="0" normalizeH="0" baseline="0" noProof="0" dirty="0">
                <a:ln>
                  <a:noFill/>
                </a:ln>
                <a:solidFill>
                  <a:srgbClr val="0064D2"/>
                </a:solidFill>
                <a:effectLst/>
                <a:uLnTx/>
                <a:uFillTx/>
                <a:latin typeface="Cambria"/>
                <a:ea typeface="宋体" charset="-122"/>
                <a:cs typeface="+mn-cs"/>
              </a:rPr>
              <a:t>FCB</a:t>
            </a:r>
            <a:r>
              <a:rPr kumimoji="0" lang="zh-CN" altLang="en-US" sz="2800" b="1" i="0" u="none" strike="noStrike" kern="1200" cap="none" spc="0" normalizeH="0" baseline="0" noProof="0" dirty="0">
                <a:ln>
                  <a:noFill/>
                </a:ln>
                <a:solidFill>
                  <a:srgbClr val="0064D2"/>
                </a:solidFill>
                <a:effectLst/>
                <a:uLnTx/>
                <a:uFillTx/>
                <a:latin typeface="Cambria"/>
                <a:ea typeface="宋体" charset="-122"/>
                <a:cs typeface="+mn-cs"/>
              </a:rPr>
              <a:t>。 </a:t>
            </a:r>
          </a:p>
        </p:txBody>
      </p:sp>
    </p:spTree>
    <p:extLst>
      <p:ext uri="{BB962C8B-B14F-4D97-AF65-F5344CB8AC3E}">
        <p14:creationId xmlns:p14="http://schemas.microsoft.com/office/powerpoint/2010/main" val="2488280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circle(in)">
                                      <p:cBhvr>
                                        <p:cTn id="23"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138773"/>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5.3.1 </a:t>
            </a:r>
            <a:r>
              <a:rPr lang="zh-CN" altLang="en-US" sz="3200" b="1" dirty="0">
                <a:solidFill>
                  <a:prstClr val="black"/>
                </a:solidFill>
                <a:latin typeface="Maiandra GD" pitchFamily="34" charset="0"/>
                <a:ea typeface="隶书" pitchFamily="49" charset="-122"/>
              </a:rPr>
              <a:t>文件目录的基本概念</a:t>
            </a:r>
            <a:endParaRPr lang="en-US" altLang="zh-CN" sz="3200" b="1" dirty="0">
              <a:solidFill>
                <a:prstClr val="black"/>
              </a:solidFill>
              <a:latin typeface="Maiandra GD" pitchFamily="34" charset="0"/>
              <a:ea typeface="隶书" pitchFamily="49" charset="-122"/>
            </a:endParaRPr>
          </a:p>
          <a:p>
            <a:pPr lvl="0"/>
            <a:r>
              <a:rPr lang="en-US" altLang="zh-CN" sz="3600" b="1" dirty="0">
                <a:solidFill>
                  <a:srgbClr val="0070C0"/>
                </a:solidFill>
                <a:latin typeface="Maiandra GD" pitchFamily="34" charset="0"/>
                <a:ea typeface="隶书" pitchFamily="49" charset="-122"/>
              </a:rPr>
              <a:t>2.</a:t>
            </a:r>
            <a:r>
              <a:rPr lang="zh-CN" altLang="en-US" sz="3600" b="1" dirty="0">
                <a:solidFill>
                  <a:srgbClr val="0070C0"/>
                </a:solidFill>
                <a:latin typeface="Maiandra GD" pitchFamily="34" charset="0"/>
                <a:ea typeface="隶书" pitchFamily="49" charset="-122"/>
              </a:rPr>
              <a:t>文件目录和目录文件</a:t>
            </a:r>
            <a:endParaRPr lang="en-US" altLang="zh-CN" sz="3600" b="1" dirty="0">
              <a:solidFill>
                <a:srgbClr val="0070C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6" name="Rectangle 3"/>
          <p:cNvSpPr txBox="1">
            <a:spLocks/>
          </p:cNvSpPr>
          <p:nvPr/>
        </p:nvSpPr>
        <p:spPr bwMode="auto">
          <a:xfrm>
            <a:off x="457200" y="1600200"/>
            <a:ext cx="8229600" cy="222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rPr>
              <a:t>目录文件与普通文件不同之处：</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ea typeface="宋体" charset="-122"/>
              </a:rPr>
              <a:t>    </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rPr>
              <a:t>目录文件永远不会空，它至少包含两个目录项</a:t>
            </a:r>
            <a:endParaRPr kumimoji="0" lang="en-US" altLang="zh-CN" sz="2800" b="1" i="0" u="none" strike="noStrike" kern="1200" cap="none" spc="0" normalizeH="0" baseline="0" noProof="0" dirty="0">
              <a:ln>
                <a:noFill/>
              </a:ln>
              <a:solidFill>
                <a:sysClr val="windowText" lastClr="0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lang="en-US" altLang="zh-CN" sz="2800" b="1" dirty="0">
                <a:solidFill>
                  <a:sysClr val="windowText" lastClr="000000"/>
                </a:solidFill>
                <a:latin typeface="Cambria"/>
                <a:ea typeface="宋体" charset="-122"/>
              </a:rPr>
              <a:t>         </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rPr>
              <a:t>  </a:t>
            </a:r>
            <a:r>
              <a:rPr kumimoji="0" lang="zh-CN" altLang="en-US" sz="2800" b="1" i="0" u="none" strike="noStrike" kern="1200" cap="none" spc="0" normalizeH="0" baseline="0" noProof="0" dirty="0">
                <a:ln>
                  <a:noFill/>
                </a:ln>
                <a:solidFill>
                  <a:srgbClr val="C00000"/>
                </a:solidFill>
                <a:effectLst/>
                <a:uLnTx/>
                <a:uFillTx/>
                <a:latin typeface="Cambria"/>
                <a:ea typeface="宋体" charset="-122"/>
              </a:rPr>
              <a:t>当前目录项</a:t>
            </a:r>
            <a:r>
              <a:rPr kumimoji="0" lang="zh-CN" altLang="en-US" sz="2800" b="1" i="0" u="none" strike="noStrike" kern="1200" cap="none" spc="0" normalizeH="0" baseline="0" noProof="0" dirty="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a:ln>
                  <a:noFill/>
                </a:ln>
                <a:solidFill>
                  <a:srgbClr val="C00000"/>
                </a:solidFill>
                <a:effectLst/>
                <a:uLnTx/>
                <a:uFillTx/>
                <a:latin typeface="Cambria"/>
                <a:ea typeface="宋体" charset="-122"/>
              </a:rPr>
              <a:t>.</a:t>
            </a:r>
            <a:r>
              <a:rPr kumimoji="0" lang="en-US" altLang="zh-CN" sz="2800" b="1" i="0" u="none" strike="noStrike" kern="1200" cap="none" spc="0" normalizeH="0" baseline="0" noProof="0" dirty="0">
                <a:ln>
                  <a:noFill/>
                </a:ln>
                <a:solidFill>
                  <a:srgbClr val="C00000"/>
                </a:solidFill>
                <a:effectLst/>
                <a:uLnTx/>
                <a:uFillTx/>
                <a:latin typeface="宋体" charset="-122"/>
                <a:ea typeface="宋体" charset="-122"/>
              </a:rPr>
              <a:t>”</a:t>
            </a:r>
            <a:endParaRPr lang="en-US" altLang="zh-CN" sz="2800" b="1" dirty="0">
              <a:solidFill>
                <a:srgbClr val="C00000"/>
              </a:solidFill>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r>
              <a:rPr kumimoji="0" lang="en-US" altLang="zh-CN" sz="2800" b="1" i="0" u="none" strike="noStrike" kern="1200" cap="none" spc="0" normalizeH="0" noProof="0" dirty="0">
                <a:ln>
                  <a:noFill/>
                </a:ln>
                <a:solidFill>
                  <a:srgbClr val="C00000"/>
                </a:solidFill>
                <a:effectLst/>
                <a:uLnTx/>
                <a:uFillTx/>
                <a:latin typeface="Cambria"/>
                <a:ea typeface="宋体" charset="-122"/>
              </a:rPr>
              <a:t>          </a:t>
            </a:r>
            <a:r>
              <a:rPr kumimoji="0" lang="zh-CN" altLang="en-US" sz="2800" b="1" i="0" u="none" strike="noStrike" kern="1200" cap="none" spc="0" normalizeH="0" baseline="0" noProof="0" dirty="0">
                <a:ln>
                  <a:noFill/>
                </a:ln>
                <a:solidFill>
                  <a:srgbClr val="C00000"/>
                </a:solidFill>
                <a:effectLst/>
                <a:uLnTx/>
                <a:uFillTx/>
                <a:latin typeface="Cambria"/>
                <a:ea typeface="宋体" charset="-122"/>
              </a:rPr>
              <a:t> 父目录项</a:t>
            </a:r>
            <a:r>
              <a:rPr kumimoji="0" lang="zh-CN" altLang="en-US" sz="2800" b="1" i="0" u="none" strike="noStrike" kern="1200" cap="none" spc="0" normalizeH="0" baseline="0" noProof="0" dirty="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a:ln>
                  <a:noFill/>
                </a:ln>
                <a:solidFill>
                  <a:srgbClr val="C00000"/>
                </a:solidFill>
                <a:effectLst/>
                <a:uLnTx/>
                <a:uFillTx/>
                <a:latin typeface="Cambria"/>
                <a:ea typeface="宋体" charset="-122"/>
              </a:rPr>
              <a:t>..</a:t>
            </a:r>
            <a:r>
              <a:rPr kumimoji="0" lang="en-US" altLang="zh-CN" sz="2800" b="1" i="0" u="none" strike="noStrike" kern="1200" cap="none" spc="0" normalizeH="0" baseline="0" noProof="0" dirty="0">
                <a:ln>
                  <a:noFill/>
                </a:ln>
                <a:solidFill>
                  <a:srgbClr val="C00000"/>
                </a:solidFill>
                <a:effectLst/>
                <a:uLnTx/>
                <a:uFillTx/>
                <a:latin typeface="宋体" charset="-122"/>
                <a:ea typeface="宋体" charset="-122"/>
              </a:rPr>
              <a:t>”</a:t>
            </a:r>
            <a:r>
              <a:rPr kumimoji="0" lang="en-US" altLang="zh-CN" sz="2800" b="1" i="0" u="none" strike="noStrike" kern="1200" cap="none" spc="0" normalizeH="0" baseline="0" noProof="0" dirty="0">
                <a:ln>
                  <a:noFill/>
                </a:ln>
                <a:solidFill>
                  <a:srgbClr val="C00000"/>
                </a:solidFill>
                <a:effectLst/>
                <a:uLnTx/>
                <a:uFillTx/>
                <a:latin typeface="Cambria"/>
                <a:ea typeface="宋体" charset="-122"/>
              </a:rPr>
              <a:t> </a:t>
            </a:r>
            <a:r>
              <a:rPr kumimoji="0" lang="zh-CN" altLang="en-US" sz="2800" b="1" i="0" u="none" strike="noStrike" kern="1200" cap="none" spc="0" normalizeH="0" baseline="0" noProof="0" dirty="0">
                <a:ln>
                  <a:noFill/>
                </a:ln>
                <a:solidFill>
                  <a:srgbClr val="C00000"/>
                </a:solidFill>
                <a:effectLst/>
                <a:uLnTx/>
                <a:uFillTx/>
                <a:latin typeface="Cambria"/>
                <a:ea typeface="宋体" charset="-122"/>
              </a:rPr>
              <a:t> </a:t>
            </a:r>
            <a:endParaRPr kumimoji="0" lang="en-US" altLang="zh-CN" sz="2800" b="1" i="0" u="none" strike="noStrike" kern="1200" cap="none" spc="0" normalizeH="0" baseline="0" noProof="0" dirty="0">
              <a:ln>
                <a:noFill/>
              </a:ln>
              <a:solidFill>
                <a:srgbClr val="C00000"/>
              </a:solidFill>
              <a:effectLst/>
              <a:uLnTx/>
              <a:uFillTx/>
              <a:latin typeface="Cambria"/>
              <a:ea typeface="宋体" charset="-122"/>
            </a:endParaRPr>
          </a:p>
          <a:p>
            <a:pPr marL="0" marR="0" lvl="0" indent="0" algn="l" defTabSz="914400" rtl="0" eaLnBrk="1" fontAlgn="base" latinLnBrk="0" hangingPunct="1">
              <a:lnSpc>
                <a:spcPct val="90000"/>
              </a:lnSpc>
              <a:spcBef>
                <a:spcPct val="20000"/>
              </a:spcBef>
              <a:spcAft>
                <a:spcPct val="0"/>
              </a:spcAft>
              <a:buClr>
                <a:srgbClr val="477AB1"/>
              </a:buClr>
              <a:buSzPct val="80000"/>
              <a:buNone/>
              <a:tabLst/>
              <a:defRPr/>
            </a:pPr>
            <a:endParaRPr kumimoji="0" lang="zh-CN" altLang="en-US" sz="2800" b="1" i="0" u="none" strike="noStrike" kern="1200" cap="none" spc="0" normalizeH="0" baseline="0" noProof="0" dirty="0">
              <a:ln>
                <a:noFill/>
              </a:ln>
              <a:solidFill>
                <a:srgbClr val="C00000"/>
              </a:solidFill>
              <a:effectLst/>
              <a:uLnTx/>
              <a:uFillTx/>
              <a:latin typeface="Cambria"/>
              <a:ea typeface="宋体" charset="-122"/>
            </a:endParaRPr>
          </a:p>
        </p:txBody>
      </p:sp>
      <p:sp>
        <p:nvSpPr>
          <p:cNvPr id="3" name="TextBox 2"/>
          <p:cNvSpPr txBox="1"/>
          <p:nvPr/>
        </p:nvSpPr>
        <p:spPr>
          <a:xfrm>
            <a:off x="627797" y="3807724"/>
            <a:ext cx="8123503"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2800" b="1" dirty="0"/>
              <a:t>注意：要搜索到某个文件的外存物理地址，必须先从文件的最外层目录逐层搜索匹配比较。文件目录和</a:t>
            </a:r>
            <a:r>
              <a:rPr lang="en-US" altLang="zh-CN" sz="2800" b="1" dirty="0"/>
              <a:t>FCB</a:t>
            </a:r>
            <a:r>
              <a:rPr lang="zh-CN" altLang="en-US" sz="2800" b="1" dirty="0"/>
              <a:t>是现实“按名存取”的重要数据结构。</a:t>
            </a:r>
          </a:p>
        </p:txBody>
      </p:sp>
    </p:spTree>
    <p:extLst>
      <p:ext uri="{BB962C8B-B14F-4D97-AF65-F5344CB8AC3E}">
        <p14:creationId xmlns:p14="http://schemas.microsoft.com/office/powerpoint/2010/main" val="458824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1084997" y="1347716"/>
            <a:ext cx="752674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目录文件的组织是指</a:t>
            </a:r>
            <a:r>
              <a:rPr lang="zh-CN" altLang="en-US" sz="2800" b="1" dirty="0">
                <a:solidFill>
                  <a:srgbClr val="FF0000"/>
                </a:solidFill>
                <a:ea typeface="宋体" charset="-122"/>
              </a:rPr>
              <a:t>目录项的设计和</a:t>
            </a:r>
            <a:r>
              <a:rPr lang="en-US" altLang="zh-CN" sz="2800" b="1" dirty="0">
                <a:solidFill>
                  <a:srgbClr val="FF0000"/>
                </a:solidFill>
                <a:ea typeface="宋体" charset="-122"/>
              </a:rPr>
              <a:t>FCB</a:t>
            </a:r>
            <a:r>
              <a:rPr lang="zh-CN" altLang="en-US" sz="2800" b="1" dirty="0">
                <a:solidFill>
                  <a:srgbClr val="FF0000"/>
                </a:solidFill>
                <a:ea typeface="宋体" charset="-122"/>
              </a:rPr>
              <a:t>的存储组织方法。</a:t>
            </a:r>
          </a:p>
          <a:p>
            <a:pPr eaLnBrk="1" hangingPunct="1"/>
            <a:r>
              <a:rPr lang="zh-CN" altLang="en-US" sz="2800" b="1" dirty="0">
                <a:ea typeface="宋体" charset="-122"/>
              </a:rPr>
              <a:t>不同的组织方法直接影响到检索文件的速度，对整个文件系统的效率、性能和可靠性都有很大的影响。</a:t>
            </a:r>
          </a:p>
          <a:p>
            <a:pPr eaLnBrk="1" hangingPunct="1"/>
            <a:r>
              <a:rPr lang="zh-CN" altLang="en-US" sz="2800" b="1" dirty="0">
                <a:ea typeface="宋体" charset="-122"/>
              </a:rPr>
              <a:t>常用的组织方法主要有三种：</a:t>
            </a:r>
          </a:p>
          <a:p>
            <a:pPr algn="just" eaLnBrk="1" hangingPunct="1">
              <a:buFont typeface="Wingdings 2" pitchFamily="18" charset="2"/>
              <a:buNone/>
            </a:pPr>
            <a:r>
              <a:rPr lang="en-US" altLang="zh-CN" sz="2800" b="1" dirty="0">
                <a:ea typeface="宋体" charset="-122"/>
              </a:rPr>
              <a:t>     1. FCB</a:t>
            </a:r>
            <a:r>
              <a:rPr lang="zh-CN" altLang="en-US" sz="2800" b="1" dirty="0">
                <a:ea typeface="宋体" charset="-122"/>
              </a:rPr>
              <a:t>线性表</a:t>
            </a:r>
          </a:p>
          <a:p>
            <a:pPr algn="just" eaLnBrk="1" hangingPunct="1">
              <a:buFont typeface="Wingdings 2" pitchFamily="18" charset="2"/>
              <a:buNone/>
            </a:pPr>
            <a:r>
              <a:rPr lang="en-US" altLang="zh-CN" sz="2800" b="1" dirty="0">
                <a:ea typeface="宋体" charset="-122"/>
              </a:rPr>
              <a:t>     2. </a:t>
            </a:r>
            <a:r>
              <a:rPr lang="zh-CN" altLang="en-US" sz="2800" b="1" dirty="0">
                <a:ea typeface="宋体" charset="-122"/>
              </a:rPr>
              <a:t>索引节点</a:t>
            </a:r>
          </a:p>
          <a:p>
            <a:pPr algn="just" eaLnBrk="1" hangingPunct="1">
              <a:buFont typeface="Wingdings 2" pitchFamily="18" charset="2"/>
              <a:buNone/>
            </a:pPr>
            <a:r>
              <a:rPr lang="en-US" altLang="zh-CN" sz="2800" b="1" dirty="0">
                <a:ea typeface="宋体" charset="-122"/>
              </a:rPr>
              <a:t>     3. </a:t>
            </a:r>
            <a:r>
              <a:rPr lang="zh-CN" altLang="en-US" sz="2800" b="1" dirty="0">
                <a:ea typeface="宋体" charset="-122"/>
              </a:rPr>
              <a:t>哈希表组织</a:t>
            </a:r>
          </a:p>
          <a:p>
            <a:pPr eaLnBrk="1" hangingPunct="1">
              <a:buFont typeface="Wingdings 2" pitchFamily="18" charset="2"/>
              <a:buNone/>
            </a:pPr>
            <a:endParaRPr lang="zh-CN" altLang="en-US" sz="2800" dirty="0">
              <a:ea typeface="宋体" charset="-122"/>
            </a:endParaRPr>
          </a:p>
        </p:txBody>
      </p:sp>
    </p:spTree>
    <p:extLst>
      <p:ext uri="{BB962C8B-B14F-4D97-AF65-F5344CB8AC3E}">
        <p14:creationId xmlns:p14="http://schemas.microsoft.com/office/powerpoint/2010/main" val="354611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barn(inVertical)">
                                      <p:cBhvr>
                                        <p:cTn id="11" dur="500"/>
                                        <p:tgtEl>
                                          <p:spTgt spid="8">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8">
                                            <p:txEl>
                                              <p:pRg st="3" end="3"/>
                                            </p:txEl>
                                          </p:spTgt>
                                        </p:tgtEl>
                                        <p:attrNameLst>
                                          <p:attrName>style.visibility</p:attrName>
                                        </p:attrNameLst>
                                      </p:cBhvr>
                                      <p:to>
                                        <p:strVal val="visible"/>
                                      </p:to>
                                    </p:set>
                                    <p:animEffect transition="in" filter="barn(inVertical)">
                                      <p:cBhvr>
                                        <p:cTn id="14" dur="500"/>
                                        <p:tgtEl>
                                          <p:spTgt spid="8">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barn(inVertical)">
                                      <p:cBhvr>
                                        <p:cTn id="20"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5.1.2</a:t>
            </a:r>
            <a:r>
              <a:rPr lang="zh-CN" altLang="en-US" sz="3200" b="1" dirty="0">
                <a:latin typeface="Maiandra GD" pitchFamily="34" charset="0"/>
                <a:ea typeface="隶书" pitchFamily="49" charset="-122"/>
              </a:rPr>
              <a:t>  文件系统</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33762" y="1262394"/>
            <a:ext cx="7699088" cy="5226046"/>
          </a:xfrm>
          <a:prstGeom prst="rect">
            <a:avLst/>
          </a:prstGeom>
        </p:spPr>
        <p:txBody>
          <a:bodyPr wrap="square">
            <a:spAutoFit/>
          </a:bodyPr>
          <a:lstStyle/>
          <a:p>
            <a:pPr marL="342900" lvl="0" indent="-342900" fontAlgn="base">
              <a:lnSpc>
                <a:spcPct val="90000"/>
              </a:lnSpc>
              <a:spcBef>
                <a:spcPct val="20000"/>
              </a:spcBef>
              <a:spcAft>
                <a:spcPct val="0"/>
              </a:spcAft>
              <a:buClr>
                <a:srgbClr val="477AB1"/>
              </a:buClr>
              <a:buSzPct val="80000"/>
            </a:pPr>
            <a:r>
              <a:rPr lang="en-US" altLang="zh-CN" sz="3200" b="1" dirty="0">
                <a:solidFill>
                  <a:srgbClr val="0000FF"/>
                </a:solidFill>
                <a:latin typeface="Cambria"/>
                <a:ea typeface="宋体" pitchFamily="2" charset="-122"/>
              </a:rPr>
              <a:t>2. </a:t>
            </a:r>
            <a:r>
              <a:rPr lang="zh-CN" altLang="en-US" sz="3200" b="1" dirty="0">
                <a:solidFill>
                  <a:srgbClr val="0000FF"/>
                </a:solidFill>
                <a:latin typeface="Cambria"/>
                <a:ea typeface="宋体" pitchFamily="2" charset="-122"/>
              </a:rPr>
              <a:t>常用文件系统举例 </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EXT2</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Linux</a:t>
            </a:r>
            <a:r>
              <a:rPr lang="zh-CN" altLang="en-US" sz="2400" b="1" dirty="0">
                <a:solidFill>
                  <a:prstClr val="black"/>
                </a:solidFill>
                <a:latin typeface="Cambria"/>
                <a:ea typeface="宋体" pitchFamily="2" charset="-122"/>
              </a:rPr>
              <a:t>最为常用的文件系统，设计易于向后兼容，所以新版的文件系统代码无需改动就可以支持已有的文件系统。</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NFS</a:t>
            </a:r>
            <a:r>
              <a:rPr lang="zh-CN" altLang="en-US" sz="2400" b="1" dirty="0">
                <a:solidFill>
                  <a:prstClr val="black"/>
                </a:solidFill>
                <a:latin typeface="Cambria"/>
                <a:ea typeface="宋体" pitchFamily="2" charset="-122"/>
              </a:rPr>
              <a:t>：网络文件系统，允许多台计算机之间共享文件系统，易于从网络中的计算机上存取文件。</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HPFS</a:t>
            </a:r>
            <a:r>
              <a:rPr lang="zh-CN" altLang="en-US" sz="2400" b="1" dirty="0">
                <a:solidFill>
                  <a:prstClr val="black"/>
                </a:solidFill>
                <a:latin typeface="Cambria"/>
                <a:ea typeface="宋体" pitchFamily="2" charset="-122"/>
              </a:rPr>
              <a:t>：高性能文件系统，是</a:t>
            </a:r>
            <a:r>
              <a:rPr lang="en-US" altLang="zh-CN" sz="2400" b="1" dirty="0">
                <a:solidFill>
                  <a:prstClr val="black"/>
                </a:solidFill>
                <a:latin typeface="Cambria"/>
                <a:ea typeface="宋体" pitchFamily="2" charset="-122"/>
              </a:rPr>
              <a:t>IBM OS/2</a:t>
            </a:r>
            <a:r>
              <a:rPr lang="zh-CN" altLang="en-US" sz="2400" b="1" dirty="0">
                <a:solidFill>
                  <a:prstClr val="black"/>
                </a:solidFill>
                <a:latin typeface="Cambria"/>
                <a:ea typeface="宋体" pitchFamily="2" charset="-122"/>
              </a:rPr>
              <a:t>的文件系统。</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FAT</a:t>
            </a:r>
            <a:r>
              <a:rPr lang="zh-CN" altLang="en-US" sz="2400" b="1" dirty="0">
                <a:solidFill>
                  <a:prstClr val="black"/>
                </a:solidFill>
                <a:latin typeface="Cambria"/>
                <a:ea typeface="宋体" pitchFamily="2" charset="-122"/>
              </a:rPr>
              <a:t>：经过了</a:t>
            </a:r>
            <a:r>
              <a:rPr lang="en-US" altLang="zh-CN" sz="2400" b="1" dirty="0">
                <a:solidFill>
                  <a:prstClr val="black"/>
                </a:solidFill>
                <a:latin typeface="Cambria"/>
                <a:ea typeface="宋体" pitchFamily="2" charset="-122"/>
              </a:rPr>
              <a:t>MS-DOS</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Windows 3.x</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Windows 9x</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Windows NT</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Windows 2000/XP</a:t>
            </a:r>
            <a:r>
              <a:rPr lang="zh-CN" altLang="en-US" sz="2400" b="1" dirty="0">
                <a:solidFill>
                  <a:prstClr val="black"/>
                </a:solidFill>
                <a:latin typeface="Cambria"/>
                <a:ea typeface="宋体" pitchFamily="2" charset="-122"/>
              </a:rPr>
              <a:t>和</a:t>
            </a:r>
            <a:r>
              <a:rPr lang="en-US" altLang="zh-CN" sz="2400" b="1" dirty="0">
                <a:solidFill>
                  <a:prstClr val="black"/>
                </a:solidFill>
                <a:latin typeface="Cambria"/>
                <a:ea typeface="宋体" pitchFamily="2" charset="-122"/>
              </a:rPr>
              <a:t>OS/2</a:t>
            </a:r>
            <a:r>
              <a:rPr lang="zh-CN" altLang="en-US" sz="2400" b="1" dirty="0">
                <a:solidFill>
                  <a:prstClr val="black"/>
                </a:solidFill>
                <a:latin typeface="Cambria"/>
                <a:ea typeface="宋体" pitchFamily="2" charset="-122"/>
              </a:rPr>
              <a:t>等操作系统的不断改进，它已经发展成为包含</a:t>
            </a:r>
            <a:r>
              <a:rPr lang="en-US" altLang="zh-CN" sz="2400" b="1" dirty="0">
                <a:solidFill>
                  <a:prstClr val="black"/>
                </a:solidFill>
                <a:latin typeface="Cambria"/>
                <a:ea typeface="宋体" pitchFamily="2" charset="-122"/>
              </a:rPr>
              <a:t>FAT12</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FAT16</a:t>
            </a:r>
            <a:r>
              <a:rPr lang="zh-CN" altLang="en-US" sz="2400" b="1" dirty="0">
                <a:solidFill>
                  <a:prstClr val="black"/>
                </a:solidFill>
                <a:latin typeface="Cambria"/>
                <a:ea typeface="宋体" pitchFamily="2" charset="-122"/>
              </a:rPr>
              <a:t>和</a:t>
            </a:r>
            <a:r>
              <a:rPr lang="en-US" altLang="zh-CN" sz="2400" b="1" dirty="0">
                <a:solidFill>
                  <a:prstClr val="black"/>
                </a:solidFill>
                <a:latin typeface="Cambria"/>
                <a:ea typeface="宋体" pitchFamily="2" charset="-122"/>
              </a:rPr>
              <a:t>FAT32</a:t>
            </a:r>
            <a:r>
              <a:rPr lang="zh-CN" altLang="en-US" sz="2400" b="1" dirty="0">
                <a:solidFill>
                  <a:prstClr val="black"/>
                </a:solidFill>
                <a:latin typeface="Cambria"/>
                <a:ea typeface="宋体" pitchFamily="2" charset="-122"/>
              </a:rPr>
              <a:t>的庞大家族。</a:t>
            </a:r>
          </a:p>
          <a:p>
            <a:pPr marL="342900" lvl="0" indent="-342900" fontAlgn="base">
              <a:lnSpc>
                <a:spcPct val="90000"/>
              </a:lnSpc>
              <a:spcBef>
                <a:spcPct val="20000"/>
              </a:spcBef>
              <a:spcAft>
                <a:spcPct val="0"/>
              </a:spcAft>
              <a:buClr>
                <a:srgbClr val="477AB1"/>
              </a:buClr>
              <a:buSzPct val="80000"/>
              <a:buFont typeface="Wingdings 2" pitchFamily="18" charset="2"/>
              <a:buChar char="²"/>
            </a:pPr>
            <a:r>
              <a:rPr lang="en-US" altLang="zh-CN" sz="2400" b="1" dirty="0">
                <a:solidFill>
                  <a:srgbClr val="C00000"/>
                </a:solidFill>
                <a:latin typeface="Cambria"/>
                <a:ea typeface="宋体" pitchFamily="2" charset="-122"/>
              </a:rPr>
              <a:t>NTFS</a:t>
            </a:r>
            <a:r>
              <a:rPr lang="zh-CN" altLang="en-US" sz="2400" b="1" dirty="0">
                <a:solidFill>
                  <a:prstClr val="black"/>
                </a:solidFill>
                <a:latin typeface="Cambria"/>
                <a:ea typeface="宋体" pitchFamily="2" charset="-122"/>
              </a:rPr>
              <a:t>：</a:t>
            </a:r>
            <a:r>
              <a:rPr lang="en-US" altLang="zh-CN" sz="2400" b="1" dirty="0">
                <a:solidFill>
                  <a:prstClr val="black"/>
                </a:solidFill>
                <a:latin typeface="Cambria"/>
                <a:ea typeface="宋体" pitchFamily="2" charset="-122"/>
              </a:rPr>
              <a:t>NTFS</a:t>
            </a:r>
            <a:r>
              <a:rPr lang="zh-CN" altLang="en-US" sz="2400" b="1" dirty="0">
                <a:solidFill>
                  <a:prstClr val="black"/>
                </a:solidFill>
                <a:latin typeface="Cambria"/>
                <a:ea typeface="宋体" pitchFamily="2" charset="-122"/>
              </a:rPr>
              <a:t>是微软为了配合</a:t>
            </a:r>
            <a:r>
              <a:rPr lang="en-US" altLang="zh-CN" sz="2400" b="1" dirty="0">
                <a:solidFill>
                  <a:prstClr val="black"/>
                </a:solidFill>
                <a:latin typeface="Cambria"/>
                <a:ea typeface="宋体" pitchFamily="2" charset="-122"/>
              </a:rPr>
              <a:t>Windows NT</a:t>
            </a:r>
            <a:r>
              <a:rPr lang="zh-CN" altLang="en-US" sz="2400" b="1" dirty="0">
                <a:solidFill>
                  <a:prstClr val="black"/>
                </a:solidFill>
                <a:latin typeface="Cambria"/>
                <a:ea typeface="宋体" pitchFamily="2" charset="-122"/>
              </a:rPr>
              <a:t>的推出而设计的文件系统，为系统提供了极大的安全性和可靠性。</a:t>
            </a:r>
            <a:endParaRPr lang="en-US" altLang="zh-CN" sz="2400" b="1" dirty="0">
              <a:solidFill>
                <a:prstClr val="black"/>
              </a:solidFill>
              <a:latin typeface="Cambria"/>
              <a:ea typeface="宋体" pitchFamily="2" charset="-122"/>
            </a:endParaRPr>
          </a:p>
        </p:txBody>
      </p:sp>
    </p:spTree>
    <p:extLst>
      <p:ext uri="{BB962C8B-B14F-4D97-AF65-F5344CB8AC3E}">
        <p14:creationId xmlns:p14="http://schemas.microsoft.com/office/powerpoint/2010/main" val="1758926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1. FCB</a:t>
            </a:r>
            <a:r>
              <a:rPr lang="zh-CN" altLang="en-US" sz="3200" b="1" dirty="0">
                <a:solidFill>
                  <a:srgbClr val="0064D2"/>
                </a:solidFill>
                <a:latin typeface="Maiandra GD" pitchFamily="34" charset="0"/>
                <a:ea typeface="隶书" pitchFamily="49" charset="-122"/>
              </a:rPr>
              <a:t>线性表</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634622" y="1592790"/>
            <a:ext cx="8181832" cy="1613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u="sng" dirty="0">
                <a:ea typeface="宋体" charset="-122"/>
              </a:rPr>
              <a:t>目录文件中直接存放该目录下所有文件和子目录的</a:t>
            </a:r>
            <a:r>
              <a:rPr lang="en-US" altLang="zh-CN" sz="2800" b="1" u="sng" dirty="0">
                <a:ea typeface="宋体" charset="-122"/>
              </a:rPr>
              <a:t>FCB</a:t>
            </a:r>
            <a:r>
              <a:rPr lang="zh-CN" altLang="en-US" sz="2800" b="1" u="sng" dirty="0">
                <a:ea typeface="宋体" charset="-122"/>
              </a:rPr>
              <a:t>信息，组成了一个</a:t>
            </a:r>
            <a:r>
              <a:rPr lang="en-US" altLang="zh-CN" sz="2800" b="1" u="sng" dirty="0">
                <a:ea typeface="宋体" charset="-122"/>
              </a:rPr>
              <a:t>FCB</a:t>
            </a:r>
            <a:r>
              <a:rPr lang="zh-CN" altLang="en-US" sz="2800" b="1" u="sng" dirty="0">
                <a:ea typeface="宋体" charset="-122"/>
              </a:rPr>
              <a:t>线性表，即</a:t>
            </a:r>
            <a:r>
              <a:rPr lang="zh-CN" altLang="en-US" sz="2800" b="1" u="sng" dirty="0">
                <a:solidFill>
                  <a:srgbClr val="C00000"/>
                </a:solidFill>
                <a:ea typeface="宋体" charset="-122"/>
              </a:rPr>
              <a:t>每个目录项记录了该文件或子目录对应的完整</a:t>
            </a:r>
            <a:r>
              <a:rPr lang="en-US" altLang="zh-CN" sz="2800" b="1" u="sng" dirty="0">
                <a:solidFill>
                  <a:srgbClr val="C00000"/>
                </a:solidFill>
                <a:ea typeface="宋体" charset="-122"/>
              </a:rPr>
              <a:t>FCB</a:t>
            </a:r>
            <a:r>
              <a:rPr lang="zh-CN" altLang="en-US" sz="2800" b="1" u="sng" dirty="0">
                <a:solidFill>
                  <a:srgbClr val="C00000"/>
                </a:solidFill>
                <a:ea typeface="宋体" charset="-122"/>
              </a:rPr>
              <a:t>信息 </a:t>
            </a:r>
          </a:p>
        </p:txBody>
      </p:sp>
      <p:graphicFrame>
        <p:nvGraphicFramePr>
          <p:cNvPr id="2" name="对象 1"/>
          <p:cNvGraphicFramePr>
            <a:graphicFrameLocks noChangeAspect="1"/>
          </p:cNvGraphicFramePr>
          <p:nvPr>
            <p:extLst>
              <p:ext uri="{D42A27DB-BD31-4B8C-83A1-F6EECF244321}">
                <p14:modId xmlns:p14="http://schemas.microsoft.com/office/powerpoint/2010/main" val="1018312395"/>
              </p:ext>
            </p:extLst>
          </p:nvPr>
        </p:nvGraphicFramePr>
        <p:xfrm>
          <a:off x="1082341" y="3554656"/>
          <a:ext cx="5304811" cy="1688303"/>
        </p:xfrm>
        <a:graphic>
          <a:graphicData uri="http://schemas.openxmlformats.org/presentationml/2006/ole">
            <mc:AlternateContent xmlns:mc="http://schemas.openxmlformats.org/markup-compatibility/2006">
              <mc:Choice xmlns:v="urn:schemas-microsoft-com:vml" Requires="v">
                <p:oleObj spid="_x0000_s11290" name="Visio" r:id="rId4" imgW="5986749" imgH="1576952" progId="Visio.Drawing.11">
                  <p:embed/>
                </p:oleObj>
              </mc:Choice>
              <mc:Fallback>
                <p:oleObj name="Visio" r:id="rId4" imgW="5986749" imgH="157695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2341" y="3554656"/>
                        <a:ext cx="5304811" cy="1688303"/>
                      </a:xfrm>
                      <a:prstGeom prst="rect">
                        <a:avLst/>
                      </a:prstGeom>
                      <a:noFill/>
                      <a:ln>
                        <a:noFill/>
                      </a:ln>
                    </p:spPr>
                  </p:pic>
                </p:oleObj>
              </mc:Fallback>
            </mc:AlternateContent>
          </a:graphicData>
        </a:graphic>
      </p:graphicFrame>
      <p:sp>
        <p:nvSpPr>
          <p:cNvPr id="10" name="Line 6"/>
          <p:cNvSpPr>
            <a:spLocks noChangeShapeType="1"/>
          </p:cNvSpPr>
          <p:nvPr/>
        </p:nvSpPr>
        <p:spPr bwMode="auto">
          <a:xfrm flipV="1">
            <a:off x="6116543" y="3883025"/>
            <a:ext cx="863600" cy="50482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AutoShape 8"/>
          <p:cNvSpPr>
            <a:spLocks noChangeArrowheads="1"/>
          </p:cNvSpPr>
          <p:nvPr/>
        </p:nvSpPr>
        <p:spPr bwMode="auto">
          <a:xfrm>
            <a:off x="7012661" y="3523456"/>
            <a:ext cx="1511300" cy="719138"/>
          </a:xfrm>
          <a:prstGeom prst="roundRect">
            <a:avLst>
              <a:gd name="adj" fmla="val 16667"/>
            </a:avLst>
          </a:prstGeom>
          <a:solidFill>
            <a:srgbClr val="FFFF99"/>
          </a:solidFill>
          <a:ln w="9525">
            <a:solidFill>
              <a:sysClr val="windowText" lastClr="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rPr>
              <a:t>每一行就是</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rPr>
              <a:t>一个</a:t>
            </a:r>
            <a:r>
              <a:rPr kumimoji="0" lang="en-US" altLang="zh-CN" sz="2400" b="1" i="0" u="none" strike="noStrike" kern="0" cap="none" spc="0" normalizeH="0" baseline="0" noProof="0" dirty="0">
                <a:ln>
                  <a:noFill/>
                </a:ln>
                <a:solidFill>
                  <a:sysClr val="windowText" lastClr="000000"/>
                </a:solidFill>
                <a:effectLst/>
                <a:uLnTx/>
                <a:uFillTx/>
              </a:rPr>
              <a:t>FCB</a:t>
            </a:r>
          </a:p>
        </p:txBody>
      </p:sp>
    </p:spTree>
    <p:extLst>
      <p:ext uri="{BB962C8B-B14F-4D97-AF65-F5344CB8AC3E}">
        <p14:creationId xmlns:p14="http://schemas.microsoft.com/office/powerpoint/2010/main" val="3501276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1. FCB</a:t>
            </a:r>
            <a:r>
              <a:rPr lang="zh-CN" altLang="en-US" sz="3200" b="1" dirty="0">
                <a:solidFill>
                  <a:srgbClr val="0064D2"/>
                </a:solidFill>
                <a:latin typeface="Maiandra GD" pitchFamily="34" charset="0"/>
                <a:ea typeface="隶书" pitchFamily="49" charset="-122"/>
              </a:rPr>
              <a:t>线性表</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2"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solidFill>
                  <a:srgbClr val="C00000"/>
                </a:solidFill>
                <a:ea typeface="宋体" charset="-122"/>
              </a:rPr>
              <a:t>缺点：</a:t>
            </a:r>
            <a:r>
              <a:rPr lang="zh-CN" altLang="en-US" sz="2800" b="1" dirty="0">
                <a:ea typeface="宋体" charset="-122"/>
              </a:rPr>
              <a:t>这样组织</a:t>
            </a:r>
            <a:r>
              <a:rPr lang="en-US" altLang="zh-CN" sz="2800" b="1" dirty="0">
                <a:ea typeface="宋体" charset="-122"/>
              </a:rPr>
              <a:t>FCB</a:t>
            </a:r>
            <a:r>
              <a:rPr lang="zh-CN" altLang="en-US" sz="2800" b="1" dirty="0">
                <a:ea typeface="宋体" charset="-122"/>
              </a:rPr>
              <a:t>，当文件很多时，目录文件本身可能要占用大量的盘块数，使得目录检索的速度很慢。 </a:t>
            </a:r>
          </a:p>
          <a:p>
            <a:pPr eaLnBrk="1" hangingPunct="1"/>
            <a:r>
              <a:rPr lang="zh-CN" altLang="en-US" sz="2800" b="1" dirty="0">
                <a:ea typeface="宋体" charset="-122"/>
              </a:rPr>
              <a:t>例如：设目录文件所占用的盘块数为</a:t>
            </a:r>
            <a:r>
              <a:rPr lang="en-US" altLang="zh-CN" sz="2800" b="1" dirty="0">
                <a:ea typeface="宋体" charset="-122"/>
              </a:rPr>
              <a:t>N</a:t>
            </a:r>
            <a:r>
              <a:rPr lang="zh-CN" altLang="en-US" sz="2800" b="1" dirty="0">
                <a:ea typeface="宋体" charset="-122"/>
              </a:rPr>
              <a:t>，按此方法查找，则查找一个目录项，平均需要调入盘块</a:t>
            </a:r>
            <a:r>
              <a:rPr lang="en-US" altLang="zh-CN" sz="2800" b="1" dirty="0">
                <a:ea typeface="宋体" charset="-122"/>
              </a:rPr>
              <a:t>(N+1)/2</a:t>
            </a:r>
            <a:r>
              <a:rPr lang="zh-CN" altLang="en-US" sz="2800" b="1" dirty="0">
                <a:ea typeface="宋体" charset="-122"/>
              </a:rPr>
              <a:t>次。假如一个</a:t>
            </a:r>
            <a:r>
              <a:rPr lang="en-US" altLang="zh-CN" sz="2800" b="1" dirty="0">
                <a:ea typeface="宋体" charset="-122"/>
              </a:rPr>
              <a:t>FCB</a:t>
            </a:r>
            <a:r>
              <a:rPr lang="zh-CN" altLang="en-US" sz="2800" b="1" dirty="0">
                <a:ea typeface="宋体" charset="-122"/>
              </a:rPr>
              <a:t>为</a:t>
            </a:r>
            <a:r>
              <a:rPr lang="en-US" altLang="zh-CN" sz="2800" b="1" dirty="0">
                <a:ea typeface="宋体" charset="-122"/>
              </a:rPr>
              <a:t>128B</a:t>
            </a:r>
            <a:r>
              <a:rPr lang="zh-CN" altLang="en-US" sz="2800" b="1" dirty="0">
                <a:ea typeface="宋体" charset="-122"/>
              </a:rPr>
              <a:t>，盘块大小为</a:t>
            </a:r>
            <a:r>
              <a:rPr lang="en-US" altLang="zh-CN" sz="2800" b="1" dirty="0">
                <a:ea typeface="宋体" charset="-122"/>
              </a:rPr>
              <a:t>512B</a:t>
            </a:r>
            <a:r>
              <a:rPr lang="zh-CN" altLang="en-US" sz="2800" b="1" dirty="0">
                <a:ea typeface="宋体" charset="-122"/>
              </a:rPr>
              <a:t>，则每个盘块中只能存放</a:t>
            </a:r>
            <a:r>
              <a:rPr lang="en-US" altLang="zh-CN" sz="2800" b="1" dirty="0">
                <a:ea typeface="宋体" charset="-122"/>
              </a:rPr>
              <a:t>4</a:t>
            </a:r>
            <a:r>
              <a:rPr lang="zh-CN" altLang="en-US" sz="2800" b="1" dirty="0">
                <a:ea typeface="宋体" charset="-122"/>
              </a:rPr>
              <a:t>个</a:t>
            </a:r>
            <a:r>
              <a:rPr lang="en-US" altLang="zh-CN" sz="2800" b="1" dirty="0">
                <a:ea typeface="宋体" charset="-122"/>
              </a:rPr>
              <a:t>FCB</a:t>
            </a:r>
            <a:r>
              <a:rPr lang="zh-CN" altLang="en-US" sz="2800" b="1" dirty="0">
                <a:ea typeface="宋体" charset="-122"/>
              </a:rPr>
              <a:t>。若一个文件目录中共有</a:t>
            </a:r>
            <a:r>
              <a:rPr lang="en-US" altLang="zh-CN" sz="2800" b="1" dirty="0">
                <a:ea typeface="宋体" charset="-122"/>
              </a:rPr>
              <a:t>320</a:t>
            </a:r>
            <a:r>
              <a:rPr lang="zh-CN" altLang="en-US" sz="2800" b="1" dirty="0">
                <a:ea typeface="宋体" charset="-122"/>
              </a:rPr>
              <a:t>个</a:t>
            </a:r>
            <a:r>
              <a:rPr lang="en-US" altLang="zh-CN" sz="2800" b="1" dirty="0">
                <a:ea typeface="宋体" charset="-122"/>
              </a:rPr>
              <a:t>FCB</a:t>
            </a:r>
            <a:r>
              <a:rPr lang="zh-CN" altLang="en-US" sz="2800" b="1" dirty="0">
                <a:ea typeface="宋体" charset="-122"/>
              </a:rPr>
              <a:t>，需占用</a:t>
            </a:r>
            <a:r>
              <a:rPr lang="en-US" altLang="zh-CN" sz="2800" b="1" dirty="0">
                <a:ea typeface="宋体" charset="-122"/>
              </a:rPr>
              <a:t>80</a:t>
            </a:r>
            <a:r>
              <a:rPr lang="zh-CN" altLang="en-US" sz="2800" b="1" dirty="0">
                <a:ea typeface="宋体" charset="-122"/>
              </a:rPr>
              <a:t>个盘块，则平均查找一个文件需启动磁盘</a:t>
            </a:r>
            <a:r>
              <a:rPr lang="en-US" altLang="zh-CN" sz="2800" b="1" dirty="0">
                <a:ea typeface="宋体" charset="-122"/>
              </a:rPr>
              <a:t>40</a:t>
            </a:r>
            <a:r>
              <a:rPr lang="zh-CN" altLang="en-US" sz="2800" b="1" dirty="0">
                <a:ea typeface="宋体" charset="-122"/>
              </a:rPr>
              <a:t>次。</a:t>
            </a:r>
          </a:p>
        </p:txBody>
      </p:sp>
    </p:spTree>
    <p:extLst>
      <p:ext uri="{BB962C8B-B14F-4D97-AF65-F5344CB8AC3E}">
        <p14:creationId xmlns:p14="http://schemas.microsoft.com/office/powerpoint/2010/main" val="1543355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1000"/>
                                        <p:tgtEl>
                                          <p:spTgt spid="12">
                                            <p:txEl>
                                              <p:pRg st="1" end="1"/>
                                            </p:txEl>
                                          </p:spTgt>
                                        </p:tgtEl>
                                      </p:cBhvr>
                                    </p:animEffect>
                                    <p:anim calcmode="lin" valueType="num">
                                      <p:cBhvr>
                                        <p:cTn id="12"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索引节点</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基本思想：在检索目录文件的过程中，其实只用到了</a:t>
            </a:r>
            <a:r>
              <a:rPr lang="zh-CN" altLang="en-US" sz="2800" b="1" dirty="0">
                <a:solidFill>
                  <a:srgbClr val="FF0000"/>
                </a:solidFill>
                <a:ea typeface="宋体" charset="-122"/>
              </a:rPr>
              <a:t>文件名，仅当找到一个目录项（即其中的文件名与指定要查找的文件名相匹配）时，才需从该目录项中读出该文件的物理地址。</a:t>
            </a:r>
            <a:r>
              <a:rPr lang="zh-CN" altLang="en-US" sz="2800" b="1" dirty="0">
                <a:ea typeface="宋体" charset="-122"/>
              </a:rPr>
              <a:t>而其他一些对该文件进行描述的信息，在检索目录时一概不用。显然，这些信息在检索目录时，不需要调入内存。</a:t>
            </a:r>
          </a:p>
          <a:p>
            <a:pPr eaLnBrk="1" hangingPunct="1">
              <a:buFont typeface="Wingdings 2" pitchFamily="18" charset="2"/>
              <a:buNone/>
            </a:pPr>
            <a:r>
              <a:rPr lang="en-US" altLang="zh-CN" sz="2800" b="1" dirty="0">
                <a:ea typeface="宋体" charset="-122"/>
              </a:rPr>
              <a:t>                       </a:t>
            </a:r>
            <a:r>
              <a:rPr lang="en-US" altLang="zh-CN" sz="2800" dirty="0">
                <a:ea typeface="宋体" charset="-122"/>
              </a:rPr>
              <a:t>                                               </a:t>
            </a:r>
            <a:r>
              <a:rPr lang="en-US" altLang="zh-CN" b="1" dirty="0">
                <a:solidFill>
                  <a:srgbClr val="C00000"/>
                </a:solidFill>
                <a:latin typeface="宋体" charset="-122"/>
                <a:ea typeface="宋体" charset="-122"/>
              </a:rPr>
              <a:t>——</a:t>
            </a:r>
            <a:r>
              <a:rPr lang="en-US" altLang="zh-CN" b="1" dirty="0">
                <a:solidFill>
                  <a:srgbClr val="C00000"/>
                </a:solidFill>
                <a:ea typeface="宋体" charset="-122"/>
              </a:rPr>
              <a:t> </a:t>
            </a:r>
            <a:r>
              <a:rPr lang="zh-CN" altLang="en-US" b="1" dirty="0">
                <a:solidFill>
                  <a:srgbClr val="C00000"/>
                </a:solidFill>
                <a:ea typeface="宋体" charset="-122"/>
              </a:rPr>
              <a:t>索引节点</a:t>
            </a:r>
          </a:p>
        </p:txBody>
      </p:sp>
    </p:spTree>
    <p:extLst>
      <p:ext uri="{BB962C8B-B14F-4D97-AF65-F5344CB8AC3E}">
        <p14:creationId xmlns:p14="http://schemas.microsoft.com/office/powerpoint/2010/main" val="3901040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arn(inVertical)">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1000"/>
                                        <p:tgtEl>
                                          <p:spTgt spid="7">
                                            <p:txEl>
                                              <p:pRg st="1" end="1"/>
                                            </p:txEl>
                                          </p:spTgt>
                                        </p:tgtEl>
                                      </p:cBhvr>
                                    </p:animEffect>
                                    <p:anim calcmode="lin" valueType="num">
                                      <p:cBhvr>
                                        <p:cTn id="1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索引节点</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825691" y="1571666"/>
            <a:ext cx="7909810"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u="sng" dirty="0">
                <a:solidFill>
                  <a:srgbClr val="C00000"/>
                </a:solidFill>
                <a:ea typeface="宋体" charset="-122"/>
              </a:rPr>
              <a:t>索引节点：</a:t>
            </a:r>
            <a:r>
              <a:rPr lang="zh-CN" altLang="en-US" sz="2800" b="1" u="sng" dirty="0">
                <a:ea typeface="宋体" charset="-122"/>
              </a:rPr>
              <a:t>把文件目录项中的文件名和其它描述信息分开，后者单独组成定长的一个数据结构，称为索引节点（</a:t>
            </a:r>
            <a:r>
              <a:rPr lang="en-US" altLang="zh-CN" sz="2800" b="1" u="sng" dirty="0" err="1">
                <a:ea typeface="宋体" charset="-122"/>
              </a:rPr>
              <a:t>i</a:t>
            </a:r>
            <a:r>
              <a:rPr lang="en-US" altLang="zh-CN" sz="2800" b="1" u="sng" dirty="0">
                <a:ea typeface="宋体" charset="-122"/>
              </a:rPr>
              <a:t>- node</a:t>
            </a:r>
            <a:r>
              <a:rPr lang="zh-CN" altLang="en-US" sz="2800" b="1" u="sng" dirty="0">
                <a:ea typeface="宋体" charset="-122"/>
              </a:rPr>
              <a:t>或</a:t>
            </a:r>
            <a:r>
              <a:rPr lang="en-US" altLang="zh-CN" sz="2800" b="1" u="sng" dirty="0" err="1">
                <a:ea typeface="宋体" charset="-122"/>
              </a:rPr>
              <a:t>inode</a:t>
            </a:r>
            <a:r>
              <a:rPr lang="zh-CN" altLang="en-US" sz="2800" b="1" u="sng" dirty="0">
                <a:ea typeface="宋体" charset="-122"/>
              </a:rPr>
              <a:t>也称</a:t>
            </a:r>
            <a:r>
              <a:rPr lang="en-US" altLang="zh-CN" sz="2800" b="1" u="sng" dirty="0" err="1">
                <a:ea typeface="宋体" charset="-122"/>
              </a:rPr>
              <a:t>i</a:t>
            </a:r>
            <a:r>
              <a:rPr lang="zh-CN" altLang="en-US" sz="2800" b="1" u="sng" dirty="0">
                <a:ea typeface="宋体" charset="-122"/>
              </a:rPr>
              <a:t>节点）</a:t>
            </a:r>
          </a:p>
          <a:p>
            <a:pPr eaLnBrk="1" hangingPunct="1"/>
            <a:r>
              <a:rPr lang="zh-CN" altLang="en-US" sz="2800" b="1" dirty="0">
                <a:solidFill>
                  <a:srgbClr val="C00000"/>
                </a:solidFill>
                <a:ea typeface="宋体" charset="-122"/>
              </a:rPr>
              <a:t>索引节点号：</a:t>
            </a:r>
            <a:r>
              <a:rPr lang="zh-CN" altLang="en-US" sz="2800" b="1" dirty="0">
                <a:ea typeface="宋体" charset="-122"/>
              </a:rPr>
              <a:t>一个文件系统中的所有文件的索引节点都集中存放在</a:t>
            </a:r>
            <a:r>
              <a:rPr lang="zh-CN" altLang="en-US" sz="2800" b="1" dirty="0">
                <a:solidFill>
                  <a:srgbClr val="FF0000"/>
                </a:solidFill>
                <a:ea typeface="宋体" charset="-122"/>
              </a:rPr>
              <a:t>外存上的索引节点区</a:t>
            </a:r>
            <a:r>
              <a:rPr lang="zh-CN" altLang="en-US" sz="2800" b="1" dirty="0">
                <a:ea typeface="宋体" charset="-122"/>
              </a:rPr>
              <a:t>，并对每个索引节点进行编号（</a:t>
            </a:r>
            <a:r>
              <a:rPr lang="en-US" altLang="zh-CN" sz="2800" b="1" dirty="0" err="1">
                <a:ea typeface="宋体" charset="-122"/>
              </a:rPr>
              <a:t>i</a:t>
            </a:r>
            <a:r>
              <a:rPr lang="zh-CN" altLang="en-US" sz="2800" b="1" dirty="0">
                <a:ea typeface="宋体" charset="-122"/>
              </a:rPr>
              <a:t>节点号）</a:t>
            </a:r>
            <a:r>
              <a:rPr lang="zh-CN" altLang="en-US" sz="2800" dirty="0">
                <a:ea typeface="宋体" charset="-122"/>
              </a:rPr>
              <a:t>。</a:t>
            </a:r>
          </a:p>
          <a:p>
            <a:pPr eaLnBrk="1" hangingPunct="1"/>
            <a:r>
              <a:rPr lang="zh-CN" altLang="en-US" sz="2800" b="1" dirty="0">
                <a:solidFill>
                  <a:srgbClr val="C00000"/>
                </a:solidFill>
                <a:ea typeface="宋体" charset="-122"/>
              </a:rPr>
              <a:t>文件目录项： </a:t>
            </a:r>
            <a:r>
              <a:rPr lang="zh-CN" altLang="en-US" sz="2800" b="1" dirty="0">
                <a:ea typeface="宋体" charset="-122"/>
              </a:rPr>
              <a:t>不再是完整的</a:t>
            </a:r>
            <a:r>
              <a:rPr lang="en-US" altLang="zh-CN" sz="2800" b="1" dirty="0">
                <a:ea typeface="宋体" charset="-122"/>
              </a:rPr>
              <a:t>FCB</a:t>
            </a:r>
            <a:r>
              <a:rPr lang="zh-CN" altLang="en-US" sz="2800" b="1" dirty="0">
                <a:ea typeface="宋体" charset="-122"/>
              </a:rPr>
              <a:t>，</a:t>
            </a:r>
            <a:r>
              <a:rPr lang="zh-CN" altLang="en-US" sz="2800" b="1" dirty="0">
                <a:solidFill>
                  <a:srgbClr val="FF0000"/>
                </a:solidFill>
                <a:ea typeface="宋体" charset="-122"/>
              </a:rPr>
              <a:t>只要存放</a:t>
            </a:r>
            <a:r>
              <a:rPr lang="en-US" altLang="zh-CN" sz="2800" b="1" dirty="0">
                <a:solidFill>
                  <a:srgbClr val="FF0000"/>
                </a:solidFill>
                <a:ea typeface="宋体" charset="-122"/>
              </a:rPr>
              <a:t>14</a:t>
            </a:r>
            <a:r>
              <a:rPr lang="zh-CN" altLang="en-US" sz="2800" b="1" dirty="0">
                <a:solidFill>
                  <a:srgbClr val="FF0000"/>
                </a:solidFill>
                <a:ea typeface="宋体" charset="-122"/>
              </a:rPr>
              <a:t>个字节的文件名和</a:t>
            </a:r>
            <a:r>
              <a:rPr lang="en-US" altLang="zh-CN" sz="2800" b="1" dirty="0">
                <a:solidFill>
                  <a:srgbClr val="FF0000"/>
                </a:solidFill>
                <a:ea typeface="宋体" charset="-122"/>
              </a:rPr>
              <a:t>2</a:t>
            </a:r>
            <a:r>
              <a:rPr lang="zh-CN" altLang="en-US" sz="2800" b="1" dirty="0">
                <a:solidFill>
                  <a:srgbClr val="FF0000"/>
                </a:solidFill>
                <a:ea typeface="宋体" charset="-122"/>
              </a:rPr>
              <a:t>个字节的</a:t>
            </a:r>
            <a:r>
              <a:rPr lang="en-US" altLang="zh-CN" sz="2800" b="1" dirty="0" err="1">
                <a:solidFill>
                  <a:srgbClr val="FF0000"/>
                </a:solidFill>
                <a:ea typeface="宋体" charset="-122"/>
              </a:rPr>
              <a:t>i</a:t>
            </a:r>
            <a:r>
              <a:rPr lang="zh-CN" altLang="en-US" sz="2800" b="1" dirty="0">
                <a:solidFill>
                  <a:srgbClr val="FF0000"/>
                </a:solidFill>
                <a:ea typeface="宋体" charset="-122"/>
              </a:rPr>
              <a:t>节点号 </a:t>
            </a:r>
          </a:p>
        </p:txBody>
      </p:sp>
    </p:spTree>
    <p:extLst>
      <p:ext uri="{BB962C8B-B14F-4D97-AF65-F5344CB8AC3E}">
        <p14:creationId xmlns:p14="http://schemas.microsoft.com/office/powerpoint/2010/main" val="3628433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down)">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arn(inVertical)">
                                      <p:cBhvr>
                                        <p:cTn id="2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索引节点</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采用索引节点的</a:t>
            </a:r>
          </a:p>
          <a:p>
            <a:pPr eaLnBrk="1" hangingPunct="1">
              <a:buFont typeface="Wingdings 2" pitchFamily="18" charset="2"/>
              <a:buNone/>
            </a:pPr>
            <a:r>
              <a:rPr lang="zh-CN" altLang="en-US" sz="2800" b="1" dirty="0">
                <a:ea typeface="宋体" charset="-122"/>
              </a:rPr>
              <a:t>    目录项（</a:t>
            </a:r>
            <a:r>
              <a:rPr lang="en-US" altLang="zh-CN" sz="2800" b="1" dirty="0">
                <a:ea typeface="宋体" charset="-122"/>
              </a:rPr>
              <a:t>Unix</a:t>
            </a:r>
            <a:r>
              <a:rPr lang="zh-CN" altLang="en-US" sz="2800" b="1" dirty="0">
                <a:ea typeface="宋体" charset="-122"/>
              </a:rPr>
              <a:t>）</a:t>
            </a:r>
          </a:p>
          <a:p>
            <a:pPr eaLnBrk="1" hangingPunct="1"/>
            <a:endParaRPr lang="zh-CN" altLang="en-US" sz="2800" dirty="0">
              <a:ea typeface="宋体" charset="-122"/>
            </a:endParaRPr>
          </a:p>
          <a:p>
            <a:pPr eaLnBrk="1" hangingPunct="1"/>
            <a:endParaRPr lang="zh-CN" altLang="en-US" sz="2800" dirty="0">
              <a:ea typeface="宋体" charset="-122"/>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382" y="1239080"/>
            <a:ext cx="43576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58397" y="3481930"/>
            <a:ext cx="7402481"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a:r>
              <a:rPr lang="zh-CN" altLang="en-US" sz="2800" b="1" dirty="0">
                <a:solidFill>
                  <a:srgbClr val="C00000"/>
                </a:solidFill>
                <a:ea typeface="宋体" charset="-122"/>
              </a:rPr>
              <a:t>检索文件的过程：</a:t>
            </a:r>
            <a:r>
              <a:rPr lang="zh-CN" altLang="en-US" sz="2800" b="1" dirty="0">
                <a:solidFill>
                  <a:prstClr val="black"/>
                </a:solidFill>
                <a:ea typeface="宋体" charset="-122"/>
              </a:rPr>
              <a:t>检索文件时，先从目录文件中找到文件名匹配的目录项，在目录项中找到该文件的索引节点号，根据索引节点号就可以在索引节点区中找到该文件的索引节点，找到了</a:t>
            </a:r>
            <a:r>
              <a:rPr lang="en-US" altLang="zh-CN" sz="2800" b="1" dirty="0" err="1">
                <a:solidFill>
                  <a:prstClr val="black"/>
                </a:solidFill>
                <a:ea typeface="宋体" charset="-122"/>
              </a:rPr>
              <a:t>i</a:t>
            </a:r>
            <a:r>
              <a:rPr lang="zh-CN" altLang="en-US" sz="2800" b="1" dirty="0">
                <a:solidFill>
                  <a:prstClr val="black"/>
                </a:solidFill>
                <a:ea typeface="宋体" charset="-122"/>
              </a:rPr>
              <a:t>节点，就获得了它所对应的文件的一切必要属性信息。</a:t>
            </a:r>
            <a:r>
              <a:rPr lang="zh-CN" altLang="en-US" b="1" dirty="0">
                <a:solidFill>
                  <a:prstClr val="black"/>
                </a:solidFill>
                <a:ea typeface="宋体" charset="-122"/>
              </a:rPr>
              <a:t> </a:t>
            </a:r>
          </a:p>
        </p:txBody>
      </p:sp>
    </p:spTree>
    <p:extLst>
      <p:ext uri="{BB962C8B-B14F-4D97-AF65-F5344CB8AC3E}">
        <p14:creationId xmlns:p14="http://schemas.microsoft.com/office/powerpoint/2010/main" val="3907515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anim calcmode="lin" valueType="num">
                                      <p:cBhvr>
                                        <p:cTn id="1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1000"/>
                                        <p:tgtEl>
                                          <p:spTgt spid="7">
                                            <p:txEl>
                                              <p:pRg st="1" end="1"/>
                                            </p:txEl>
                                          </p:spTgt>
                                        </p:tgtEl>
                                      </p:cBhvr>
                                    </p:animEffect>
                                    <p:anim calcmode="lin" valueType="num">
                                      <p:cBhvr>
                                        <p:cTn id="1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inVertic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索引节点</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580030" y="2446363"/>
            <a:ext cx="7895230" cy="329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通过索引节点的组织方式大大提高了目录的检索速度</a:t>
            </a:r>
          </a:p>
          <a:p>
            <a:pPr eaLnBrk="1" hangingPunct="1"/>
            <a:r>
              <a:rPr lang="zh-CN" altLang="en-US" sz="2800" b="1" dirty="0">
                <a:ea typeface="宋体" charset="-122"/>
              </a:rPr>
              <a:t>举例：</a:t>
            </a:r>
            <a:r>
              <a:rPr lang="zh-CN" altLang="en-US" sz="2800" b="1" dirty="0">
                <a:solidFill>
                  <a:srgbClr val="0064D2"/>
                </a:solidFill>
                <a:ea typeface="宋体" charset="-122"/>
              </a:rPr>
              <a:t>通过索引节点的方式，一个</a:t>
            </a:r>
            <a:r>
              <a:rPr lang="en-US" altLang="zh-CN" sz="2800" b="1" dirty="0">
                <a:solidFill>
                  <a:srgbClr val="0064D2"/>
                </a:solidFill>
                <a:ea typeface="宋体" charset="-122"/>
              </a:rPr>
              <a:t>512</a:t>
            </a:r>
            <a:r>
              <a:rPr lang="zh-CN" altLang="en-US" sz="2800" b="1" dirty="0">
                <a:solidFill>
                  <a:srgbClr val="0064D2"/>
                </a:solidFill>
                <a:ea typeface="宋体" charset="-122"/>
              </a:rPr>
              <a:t>字节的物理块可存放</a:t>
            </a:r>
            <a:r>
              <a:rPr lang="en-US" altLang="zh-CN" sz="2800" b="1" dirty="0">
                <a:solidFill>
                  <a:srgbClr val="0064D2"/>
                </a:solidFill>
                <a:ea typeface="宋体" charset="-122"/>
              </a:rPr>
              <a:t>32</a:t>
            </a:r>
            <a:r>
              <a:rPr lang="zh-CN" altLang="en-US" sz="2800" b="1" dirty="0">
                <a:solidFill>
                  <a:srgbClr val="0064D2"/>
                </a:solidFill>
                <a:ea typeface="宋体" charset="-122"/>
              </a:rPr>
              <a:t>个文件目录项，可使找到一个文件的平均启动磁盘次数减少到原来的</a:t>
            </a:r>
            <a:r>
              <a:rPr lang="en-US" altLang="zh-CN" sz="2800" b="1" dirty="0">
                <a:solidFill>
                  <a:srgbClr val="0064D2"/>
                </a:solidFill>
                <a:ea typeface="宋体" charset="-122"/>
              </a:rPr>
              <a:t>1/8</a:t>
            </a:r>
            <a:r>
              <a:rPr lang="zh-CN" altLang="en-US" sz="2800" b="1" dirty="0">
                <a:solidFill>
                  <a:srgbClr val="0064D2"/>
                </a:solidFill>
                <a:ea typeface="宋体" charset="-122"/>
              </a:rPr>
              <a:t>，大大减少了系统开销。</a:t>
            </a:r>
          </a:p>
        </p:txBody>
      </p:sp>
      <p:sp>
        <p:nvSpPr>
          <p:cNvPr id="3" name="TextBox 2"/>
          <p:cNvSpPr txBox="1"/>
          <p:nvPr/>
        </p:nvSpPr>
        <p:spPr bwMode="auto">
          <a:xfrm>
            <a:off x="832513" y="1787475"/>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eaLnBrk="1" hangingPunct="1"/>
            <a:r>
              <a:rPr lang="zh-CN" altLang="en-US" sz="2800" b="1" dirty="0">
                <a:solidFill>
                  <a:srgbClr val="C00000"/>
                </a:solidFill>
                <a:ea typeface="宋体" charset="-122"/>
              </a:rPr>
              <a:t>索引节点的好处：</a:t>
            </a:r>
          </a:p>
        </p:txBody>
      </p:sp>
    </p:spTree>
    <p:extLst>
      <p:ext uri="{BB962C8B-B14F-4D97-AF65-F5344CB8AC3E}">
        <p14:creationId xmlns:p14="http://schemas.microsoft.com/office/powerpoint/2010/main" val="3587274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索引节点</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txBox="1">
            <a:spLocks/>
          </p:cNvSpPr>
          <p:nvPr/>
        </p:nvSpPr>
        <p:spPr bwMode="auto">
          <a:xfrm>
            <a:off x="457199" y="1600201"/>
            <a:ext cx="8243249" cy="59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eaLnBrk="1" hangingPunct="1">
              <a:buNone/>
            </a:pPr>
            <a:r>
              <a:rPr lang="zh-CN" altLang="en-US" sz="2800" b="1" dirty="0">
                <a:solidFill>
                  <a:srgbClr val="FF0000"/>
                </a:solidFill>
                <a:ea typeface="宋体" charset="-122"/>
              </a:rPr>
              <a:t>目录项、索引节点和数据块之间的关系</a:t>
            </a:r>
          </a:p>
        </p:txBody>
      </p:sp>
      <p:graphicFrame>
        <p:nvGraphicFramePr>
          <p:cNvPr id="2" name="对象 1"/>
          <p:cNvGraphicFramePr>
            <a:graphicFrameLocks noChangeAspect="1"/>
          </p:cNvGraphicFramePr>
          <p:nvPr>
            <p:extLst>
              <p:ext uri="{D42A27DB-BD31-4B8C-83A1-F6EECF244321}">
                <p14:modId xmlns:p14="http://schemas.microsoft.com/office/powerpoint/2010/main" val="1659677225"/>
              </p:ext>
            </p:extLst>
          </p:nvPr>
        </p:nvGraphicFramePr>
        <p:xfrm>
          <a:off x="758397" y="1895334"/>
          <a:ext cx="7488237" cy="4392613"/>
        </p:xfrm>
        <a:graphic>
          <a:graphicData uri="http://schemas.openxmlformats.org/presentationml/2006/ole">
            <mc:AlternateContent xmlns:mc="http://schemas.openxmlformats.org/markup-compatibility/2006">
              <mc:Choice xmlns:v="urn:schemas-microsoft-com:vml" Requires="v">
                <p:oleObj spid="_x0000_s13338" name="Visio" r:id="rId4" imgW="5305148" imgH="3118003" progId="Visio.Drawing.11">
                  <p:embed/>
                </p:oleObj>
              </mc:Choice>
              <mc:Fallback>
                <p:oleObj name="Visio" r:id="rId4" imgW="5305148" imgH="311800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97" y="1895334"/>
                        <a:ext cx="748823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7776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2. </a:t>
            </a:r>
            <a:r>
              <a:rPr lang="zh-CN" altLang="en-US" sz="3200" b="1" dirty="0">
                <a:solidFill>
                  <a:srgbClr val="0064D2"/>
                </a:solidFill>
                <a:latin typeface="Maiandra GD" pitchFamily="34" charset="0"/>
                <a:ea typeface="隶书" pitchFamily="49" charset="-122"/>
              </a:rPr>
              <a:t>索引节点</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573211" y="1647967"/>
            <a:ext cx="7970293" cy="279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spcBef>
                <a:spcPts val="1200"/>
              </a:spcBef>
            </a:pPr>
            <a:r>
              <a:rPr lang="zh-CN" altLang="en-US" sz="2800" b="1" dirty="0">
                <a:ea typeface="宋体" charset="-122"/>
              </a:rPr>
              <a:t>外存索引节点存在的问题：由于访问某一文件的过程中，会频繁地涉及到文件的索引节点，不断在内、外存之间引用它，系统消耗很大。</a:t>
            </a:r>
            <a:endParaRPr lang="en-US" altLang="zh-CN" sz="2800" b="1" dirty="0">
              <a:ea typeface="宋体" charset="-122"/>
            </a:endParaRPr>
          </a:p>
          <a:p>
            <a:pPr eaLnBrk="1" hangingPunct="1">
              <a:lnSpc>
                <a:spcPct val="80000"/>
              </a:lnSpc>
              <a:spcBef>
                <a:spcPts val="1200"/>
              </a:spcBef>
            </a:pPr>
            <a:r>
              <a:rPr lang="zh-CN" altLang="en-US" sz="2800" b="1" dirty="0">
                <a:ea typeface="宋体" charset="-122"/>
              </a:rPr>
              <a:t>解决方法：</a:t>
            </a:r>
            <a:r>
              <a:rPr lang="zh-CN" altLang="en-US" sz="2800" b="1" dirty="0">
                <a:solidFill>
                  <a:srgbClr val="C00000"/>
                </a:solidFill>
                <a:ea typeface="宋体" charset="-122"/>
              </a:rPr>
              <a:t>内存（活动）索引节点表，正在被使用的索引节点信息保存到内存索引节点表。</a:t>
            </a:r>
            <a:endParaRPr lang="en-US" altLang="zh-CN" sz="2800" b="1" dirty="0">
              <a:solidFill>
                <a:srgbClr val="C00000"/>
              </a:solidFill>
              <a:ea typeface="宋体" charset="-122"/>
            </a:endParaRPr>
          </a:p>
          <a:p>
            <a:pPr eaLnBrk="1" hangingPunct="1">
              <a:lnSpc>
                <a:spcPct val="80000"/>
              </a:lnSpc>
              <a:spcBef>
                <a:spcPts val="1200"/>
              </a:spcBef>
            </a:pPr>
            <a:r>
              <a:rPr lang="zh-CN" altLang="en-US" sz="2800" b="1" dirty="0">
                <a:ea typeface="宋体" charset="-122"/>
              </a:rPr>
              <a:t>在系统占用的内存区里专门开辟一张表（例如</a:t>
            </a:r>
            <a:r>
              <a:rPr lang="en-US" altLang="zh-CN" sz="2800" b="1" dirty="0">
                <a:ea typeface="宋体" charset="-122"/>
              </a:rPr>
              <a:t>100</a:t>
            </a:r>
            <a:r>
              <a:rPr lang="zh-CN" altLang="en-US" sz="2800" b="1" dirty="0">
                <a:ea typeface="宋体" charset="-122"/>
              </a:rPr>
              <a:t>个表目）每个表目称为一个内存活动</a:t>
            </a:r>
            <a:r>
              <a:rPr lang="en-US" altLang="zh-CN" sz="2800" b="1" dirty="0" err="1">
                <a:ea typeface="宋体" charset="-122"/>
              </a:rPr>
              <a:t>i</a:t>
            </a:r>
            <a:r>
              <a:rPr lang="zh-CN" altLang="en-US" sz="2800" b="1" dirty="0">
                <a:ea typeface="宋体" charset="-122"/>
              </a:rPr>
              <a:t>节点。</a:t>
            </a:r>
            <a:endParaRPr lang="en-US" altLang="zh-CN" sz="2800" b="1" dirty="0">
              <a:ea typeface="宋体" charset="-122"/>
            </a:endParaRPr>
          </a:p>
        </p:txBody>
      </p:sp>
      <p:sp>
        <p:nvSpPr>
          <p:cNvPr id="2" name="矩形 1"/>
          <p:cNvSpPr/>
          <p:nvPr/>
        </p:nvSpPr>
        <p:spPr>
          <a:xfrm>
            <a:off x="962167" y="4667014"/>
            <a:ext cx="6980830" cy="12741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lvl="0">
              <a:lnSpc>
                <a:spcPct val="80000"/>
              </a:lnSpc>
            </a:pPr>
            <a:r>
              <a:rPr lang="zh-CN" altLang="en-US" sz="3200" b="1" dirty="0">
                <a:solidFill>
                  <a:srgbClr val="0064D2"/>
                </a:solidFill>
                <a:ea typeface="宋体" charset="-122"/>
              </a:rPr>
              <a:t>总结：磁盘索引节点反映了文件的静态特性，活动索引节点除了这些已有的静态信息外</a:t>
            </a:r>
          </a:p>
        </p:txBody>
      </p:sp>
    </p:spTree>
    <p:extLst>
      <p:ext uri="{BB962C8B-B14F-4D97-AF65-F5344CB8AC3E}">
        <p14:creationId xmlns:p14="http://schemas.microsoft.com/office/powerpoint/2010/main" val="1329005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p:cTn id="11"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9" dur="500"/>
                                        <p:tgtEl>
                                          <p:spTgt spid="10">
                                            <p:txEl>
                                              <p:pRg st="1" end="1"/>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2000"/>
                                        <p:tgtEl>
                                          <p:spTgt spid="2"/>
                                        </p:tgtEl>
                                      </p:cBhvr>
                                    </p:animEffect>
                                    <p:anim calcmode="lin" valueType="num">
                                      <p:cBhvr>
                                        <p:cTn id="28" dur="2000" fill="hold"/>
                                        <p:tgtEl>
                                          <p:spTgt spid="2"/>
                                        </p:tgtEl>
                                        <p:attrNameLst>
                                          <p:attrName>ppt_w</p:attrName>
                                        </p:attrNameLst>
                                      </p:cBhvr>
                                      <p:tavLst>
                                        <p:tav tm="0" fmla="#ppt_w*sin(2.5*pi*$)">
                                          <p:val>
                                            <p:fltVal val="0"/>
                                          </p:val>
                                        </p:tav>
                                        <p:tav tm="100000">
                                          <p:val>
                                            <p:fltVal val="1"/>
                                          </p:val>
                                        </p:tav>
                                      </p:tavLst>
                                    </p:anim>
                                    <p:anim calcmode="lin" valueType="num">
                                      <p:cBhvr>
                                        <p:cTn id="2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3. </a:t>
            </a:r>
            <a:r>
              <a:rPr lang="zh-CN" altLang="en-US" sz="3200" b="1" dirty="0">
                <a:solidFill>
                  <a:srgbClr val="0064D2"/>
                </a:solidFill>
                <a:latin typeface="Maiandra GD" pitchFamily="34" charset="0"/>
                <a:ea typeface="隶书" pitchFamily="49" charset="-122"/>
              </a:rPr>
              <a:t>哈希表组织</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600200"/>
            <a:ext cx="82296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cs typeface="+mn-cs"/>
              </a:rPr>
              <a:t>以上两种目录文件都是</a:t>
            </a:r>
            <a:r>
              <a:rPr kumimoji="0" lang="zh-CN" altLang="en-US" sz="2800" b="1" i="0" u="none" strike="noStrike" kern="1200" cap="none" spc="0" normalizeH="0" baseline="0" noProof="0" dirty="0">
                <a:ln>
                  <a:noFill/>
                </a:ln>
                <a:solidFill>
                  <a:srgbClr val="FF0000"/>
                </a:solidFill>
                <a:effectLst/>
                <a:uLnTx/>
                <a:uFillTx/>
                <a:latin typeface="Cambria"/>
                <a:ea typeface="宋体" charset="-122"/>
                <a:cs typeface="+mn-cs"/>
              </a:rPr>
              <a:t>以线性表组织目录项</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cs typeface="+mn-cs"/>
              </a:rPr>
              <a:t>的，检索时都是采用线性搜索的算法。 </a:t>
            </a: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Ø"/>
              <a:tabLst/>
              <a:defRPr/>
            </a:pPr>
            <a:r>
              <a:rPr kumimoji="0" lang="en-US" altLang="zh-CN" sz="2400" b="1" i="0" u="none" strike="noStrike" kern="1200" cap="none" spc="0" normalizeH="0" baseline="0" noProof="0" dirty="0">
                <a:ln>
                  <a:noFill/>
                </a:ln>
                <a:solidFill>
                  <a:sysClr val="windowText" lastClr="000000"/>
                </a:solidFill>
                <a:effectLst/>
                <a:uLnTx/>
                <a:uFillTx/>
                <a:latin typeface="Cambria"/>
                <a:ea typeface="华文楷体"/>
                <a:cs typeface="+mn-cs"/>
              </a:rPr>
              <a:t> FCB</a:t>
            </a:r>
            <a:r>
              <a:rPr kumimoji="0" lang="zh-CN" altLang="en-US" sz="2400" b="1" i="0" u="none" strike="noStrike" kern="1200" cap="none" spc="0" normalizeH="0" baseline="0" noProof="0" dirty="0">
                <a:ln>
                  <a:noFill/>
                </a:ln>
                <a:solidFill>
                  <a:sysClr val="windowText" lastClr="000000"/>
                </a:solidFill>
                <a:effectLst/>
                <a:uLnTx/>
                <a:uFillTx/>
                <a:latin typeface="Cambria"/>
                <a:ea typeface="华文楷体"/>
                <a:cs typeface="+mn-cs"/>
              </a:rPr>
              <a:t>线性表方法中，目录文件中存放的是所有文件和子目录的完整</a:t>
            </a:r>
            <a:r>
              <a:rPr kumimoji="0" lang="en-US" altLang="zh-CN" sz="2400" b="1" i="0" u="none" strike="noStrike" kern="1200" cap="none" spc="0" normalizeH="0" baseline="0" noProof="0" dirty="0">
                <a:ln>
                  <a:noFill/>
                </a:ln>
                <a:solidFill>
                  <a:sysClr val="windowText" lastClr="000000"/>
                </a:solidFill>
                <a:effectLst/>
                <a:uLnTx/>
                <a:uFillTx/>
                <a:latin typeface="Cambria"/>
                <a:ea typeface="华文楷体"/>
                <a:cs typeface="+mn-cs"/>
              </a:rPr>
              <a:t>FCB</a:t>
            </a:r>
            <a:r>
              <a:rPr kumimoji="0" lang="zh-CN" altLang="en-US" sz="2400" b="1" i="0" u="none" strike="noStrike" kern="1200" cap="none" spc="0" normalizeH="0" baseline="0" noProof="0" dirty="0">
                <a:ln>
                  <a:noFill/>
                </a:ln>
                <a:solidFill>
                  <a:sysClr val="windowText" lastClr="000000"/>
                </a:solidFill>
                <a:effectLst/>
                <a:uLnTx/>
                <a:uFillTx/>
                <a:latin typeface="Cambria"/>
                <a:ea typeface="华文楷体"/>
                <a:cs typeface="+mn-cs"/>
              </a:rPr>
              <a:t>信息； </a:t>
            </a:r>
          </a:p>
          <a:p>
            <a:pPr marL="742950" marR="0" lvl="1" indent="-285750" algn="l" defTabSz="914400" rtl="0" eaLnBrk="1" fontAlgn="base" latinLnBrk="0" hangingPunct="1">
              <a:lnSpc>
                <a:spcPct val="100000"/>
              </a:lnSpc>
              <a:spcBef>
                <a:spcPct val="20000"/>
              </a:spcBef>
              <a:spcAft>
                <a:spcPct val="0"/>
              </a:spcAft>
              <a:buClr>
                <a:srgbClr val="51848E"/>
              </a:buClr>
              <a:buSzPct val="60000"/>
              <a:buFont typeface="Wingdings" pitchFamily="2" charset="2"/>
              <a:buChar char="Ø"/>
              <a:tabLst/>
              <a:defRPr/>
            </a:pPr>
            <a:r>
              <a:rPr kumimoji="0" lang="zh-CN" altLang="en-US" sz="2400" b="1" i="0" u="none" strike="noStrike" kern="1200" cap="none" spc="0" normalizeH="0" baseline="0" noProof="0" dirty="0">
                <a:ln>
                  <a:noFill/>
                </a:ln>
                <a:solidFill>
                  <a:sysClr val="windowText" lastClr="000000"/>
                </a:solidFill>
                <a:effectLst/>
                <a:uLnTx/>
                <a:uFillTx/>
                <a:latin typeface="Cambria"/>
                <a:ea typeface="华文楷体"/>
                <a:cs typeface="+mn-cs"/>
              </a:rPr>
              <a:t>基于索引节点的目录文件存放的是所有文件和子目录的名称和索引节点号，</a:t>
            </a:r>
            <a:r>
              <a:rPr kumimoji="0" lang="en-US" altLang="zh-CN" sz="2400" b="1" i="0" u="none" strike="noStrike" kern="1200" cap="none" spc="0" normalizeH="0" baseline="0" noProof="0" dirty="0">
                <a:ln>
                  <a:noFill/>
                </a:ln>
                <a:solidFill>
                  <a:sysClr val="windowText" lastClr="000000"/>
                </a:solidFill>
                <a:effectLst/>
                <a:uLnTx/>
                <a:uFillTx/>
                <a:latin typeface="Cambria"/>
                <a:ea typeface="华文楷体"/>
                <a:cs typeface="+mn-cs"/>
              </a:rPr>
              <a:t>FCB</a:t>
            </a:r>
            <a:r>
              <a:rPr kumimoji="0" lang="zh-CN" altLang="en-US" sz="2400" b="1" i="0" u="none" strike="noStrike" kern="1200" cap="none" spc="0" normalizeH="0" baseline="0" noProof="0" dirty="0">
                <a:ln>
                  <a:noFill/>
                </a:ln>
                <a:solidFill>
                  <a:sysClr val="windowText" lastClr="000000"/>
                </a:solidFill>
                <a:effectLst/>
                <a:uLnTx/>
                <a:uFillTx/>
                <a:latin typeface="Cambria"/>
                <a:ea typeface="华文楷体"/>
                <a:cs typeface="+mn-cs"/>
              </a:rPr>
              <a:t>信息通过索引节点的方式专门存放在统一的索引节点区。 </a:t>
            </a:r>
          </a:p>
          <a:p>
            <a:pPr marL="342900" marR="0" lvl="0" indent="-342900" algn="l" defTabSz="914400" rtl="0" eaLnBrk="1" fontAlgn="base" latinLnBrk="0" hangingPunct="1">
              <a:lnSpc>
                <a:spcPct val="100000"/>
              </a:lnSpc>
              <a:spcBef>
                <a:spcPct val="20000"/>
              </a:spcBef>
              <a:spcAft>
                <a:spcPct val="0"/>
              </a:spcAft>
              <a:buClr>
                <a:srgbClr val="477AB1"/>
              </a:buClr>
              <a:buSzPct val="80000"/>
              <a:buFont typeface="Wingdings 2" pitchFamily="18" charset="2"/>
              <a:buChar char="²"/>
              <a:tabLst/>
              <a:defRPr/>
            </a:pP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cs typeface="+mn-cs"/>
              </a:rPr>
              <a:t>为了加快目录检索的速度，目录文件还可以采用哈希表存储（利用散列方式管理</a:t>
            </a:r>
            <a:r>
              <a:rPr lang="en-US" altLang="zh-CN" sz="2800" b="1" dirty="0">
                <a:solidFill>
                  <a:sysClr val="windowText" lastClr="000000"/>
                </a:solidFill>
                <a:latin typeface="Cambria"/>
                <a:ea typeface="宋体" charset="-122"/>
              </a:rPr>
              <a:t>FCB</a:t>
            </a:r>
            <a:r>
              <a:rPr kumimoji="0" lang="zh-CN" altLang="en-US" sz="2800" b="1" i="0" u="none" strike="noStrike" kern="1200" cap="none" spc="0" normalizeH="0" baseline="0" noProof="0" dirty="0">
                <a:ln>
                  <a:noFill/>
                </a:ln>
                <a:solidFill>
                  <a:sysClr val="windowText" lastClr="000000"/>
                </a:solidFill>
                <a:effectLst/>
                <a:uLnTx/>
                <a:uFillTx/>
                <a:latin typeface="Cambria"/>
                <a:ea typeface="宋体" charset="-122"/>
                <a:cs typeface="+mn-cs"/>
              </a:rPr>
              <a:t>）。 </a:t>
            </a:r>
          </a:p>
        </p:txBody>
      </p:sp>
    </p:spTree>
    <p:extLst>
      <p:ext uri="{BB962C8B-B14F-4D97-AF65-F5344CB8AC3E}">
        <p14:creationId xmlns:p14="http://schemas.microsoft.com/office/powerpoint/2010/main" val="2250368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down)">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wipe(down)">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3. </a:t>
            </a:r>
            <a:r>
              <a:rPr lang="zh-CN" altLang="en-US" sz="3200" b="1" dirty="0">
                <a:solidFill>
                  <a:srgbClr val="0064D2"/>
                </a:solidFill>
                <a:latin typeface="Maiandra GD" pitchFamily="34" charset="0"/>
                <a:ea typeface="隶书" pitchFamily="49" charset="-122"/>
              </a:rPr>
              <a:t>哈希表组织</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具体实现：目录文件每个目录项中存放一个块号，每个目录项都设一个序号（类似于数组下标），哈希函数以文件名作为自变量计算散列函数的值，以该值作为序号直接定位的目录文件中的目录项，然后在目录项中找到块号，该块号所指的块内就存放了该文件的</a:t>
            </a:r>
            <a:r>
              <a:rPr lang="en-US" altLang="zh-CN" sz="2800" b="1" dirty="0">
                <a:ea typeface="宋体" charset="-122"/>
              </a:rPr>
              <a:t>FCB</a:t>
            </a:r>
            <a:r>
              <a:rPr lang="zh-CN" altLang="en-US" sz="2800" b="1" dirty="0">
                <a:ea typeface="宋体" charset="-122"/>
              </a:rPr>
              <a:t>。 </a:t>
            </a:r>
          </a:p>
          <a:p>
            <a:pPr eaLnBrk="1" hangingPunct="1"/>
            <a:r>
              <a:rPr lang="zh-CN" altLang="en-US" sz="2800" b="1" dirty="0">
                <a:ea typeface="宋体" charset="-122"/>
              </a:rPr>
              <a:t>具有相同散列值的文件的</a:t>
            </a:r>
            <a:r>
              <a:rPr lang="en-US" altLang="zh-CN" sz="2800" b="1" dirty="0">
                <a:ea typeface="宋体" charset="-122"/>
              </a:rPr>
              <a:t>FCB</a:t>
            </a:r>
            <a:r>
              <a:rPr lang="zh-CN" altLang="en-US" sz="2800" b="1" dirty="0">
                <a:ea typeface="宋体" charset="-122"/>
              </a:rPr>
              <a:t>放在一个物理块内，如果相同散列值的文件数目超过一个物理块能存放</a:t>
            </a:r>
            <a:r>
              <a:rPr lang="en-US" altLang="zh-CN" sz="2800" b="1" dirty="0">
                <a:ea typeface="宋体" charset="-122"/>
              </a:rPr>
              <a:t>FCB</a:t>
            </a:r>
            <a:r>
              <a:rPr lang="zh-CN" altLang="en-US" sz="2800" b="1" dirty="0">
                <a:ea typeface="宋体" charset="-122"/>
              </a:rPr>
              <a:t>的数目就产生冲突，需要作溢出处理。</a:t>
            </a:r>
          </a:p>
        </p:txBody>
      </p:sp>
    </p:spTree>
    <p:extLst>
      <p:ext uri="{BB962C8B-B14F-4D97-AF65-F5344CB8AC3E}">
        <p14:creationId xmlns:p14="http://schemas.microsoft.com/office/powerpoint/2010/main" val="42239213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475454" y="873126"/>
            <a:ext cx="3751871" cy="12924"/>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210278" y="380784"/>
            <a:ext cx="4017047" cy="584775"/>
          </a:xfrm>
          <a:prstGeom prst="rect">
            <a:avLst/>
          </a:prstGeom>
          <a:noFill/>
        </p:spPr>
        <p:txBody>
          <a:bodyPr wrap="square" rtlCol="0">
            <a:spAutoFit/>
          </a:bodyPr>
          <a:lstStyle/>
          <a:p>
            <a:pPr algn="ctr"/>
            <a:r>
              <a:rPr lang="en-US" altLang="zh-CN" sz="3200" b="1" dirty="0">
                <a:latin typeface="Maiandra GD" pitchFamily="34" charset="0"/>
                <a:ea typeface="隶书" pitchFamily="49" charset="-122"/>
              </a:rPr>
              <a:t>5.1.3 </a:t>
            </a:r>
            <a:r>
              <a:rPr lang="zh-CN" altLang="en-US" sz="3200" b="1" dirty="0">
                <a:latin typeface="Maiandra GD" pitchFamily="34" charset="0"/>
                <a:ea typeface="隶书" pitchFamily="49" charset="-122"/>
              </a:rPr>
              <a:t>文件的属性</a:t>
            </a:r>
            <a:endParaRPr lang="en-US" altLang="zh-CN" sz="3200" b="1" dirty="0">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33762" y="1262394"/>
            <a:ext cx="7699088" cy="4992136"/>
          </a:xfrm>
          <a:prstGeom prst="rect">
            <a:avLst/>
          </a:prstGeom>
        </p:spPr>
        <p:txBody>
          <a:bodyPr wrap="square">
            <a:spAutoFit/>
          </a:bodyPr>
          <a:lstStyle/>
          <a:p>
            <a:pPr marL="342900" lvl="0" indent="-342900" fontAlgn="base">
              <a:lnSpc>
                <a:spcPct val="80000"/>
              </a:lnSpc>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一个文件包括</a:t>
            </a:r>
            <a:r>
              <a:rPr lang="zh-CN" altLang="en-US" sz="2800" b="1" dirty="0">
                <a:solidFill>
                  <a:srgbClr val="FF0000"/>
                </a:solidFill>
                <a:latin typeface="Cambria"/>
                <a:ea typeface="宋体" pitchFamily="2" charset="-122"/>
              </a:rPr>
              <a:t>文件体和文件属性</a:t>
            </a:r>
            <a:r>
              <a:rPr lang="zh-CN" altLang="en-US" sz="2800" b="1" dirty="0">
                <a:solidFill>
                  <a:prstClr val="black"/>
                </a:solidFill>
                <a:latin typeface="Cambria"/>
                <a:ea typeface="宋体" pitchFamily="2" charset="-122"/>
              </a:rPr>
              <a:t>两个部分：文件体是一系列的记录或字符流，以物理块存放在外存上，也叫文件内容。文件属性是对文件进行说明的信息。</a:t>
            </a:r>
            <a:endParaRPr lang="en-US" altLang="zh-CN" sz="2800" b="1" dirty="0">
              <a:solidFill>
                <a:prstClr val="black"/>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buFont typeface="Wingdings 2" pitchFamily="18" charset="2"/>
              <a:buChar char="²"/>
            </a:pPr>
            <a:endParaRPr lang="zh-CN" altLang="en-US" sz="2800" b="1" dirty="0">
              <a:solidFill>
                <a:prstClr val="black"/>
              </a:solidFill>
              <a:latin typeface="Cambria"/>
              <a:ea typeface="宋体" pitchFamily="2" charset="-122"/>
            </a:endParaRPr>
          </a:p>
          <a:p>
            <a:pPr marL="342900" lvl="0" indent="-342900" fontAlgn="base">
              <a:lnSpc>
                <a:spcPct val="80000"/>
              </a:lnSpc>
              <a:spcBef>
                <a:spcPct val="20000"/>
              </a:spcBef>
              <a:spcAft>
                <a:spcPct val="0"/>
              </a:spcAft>
              <a:buClr>
                <a:srgbClr val="477AB1"/>
              </a:buClr>
              <a:buSzPct val="80000"/>
              <a:buFont typeface="Wingdings 2" pitchFamily="18" charset="2"/>
              <a:buChar char="²"/>
            </a:pPr>
            <a:r>
              <a:rPr lang="zh-CN" altLang="en-US" sz="2800" b="1" dirty="0">
                <a:solidFill>
                  <a:prstClr val="black"/>
                </a:solidFill>
                <a:latin typeface="Cambria"/>
                <a:ea typeface="宋体" pitchFamily="2" charset="-122"/>
              </a:rPr>
              <a:t>主要属性：</a:t>
            </a:r>
          </a:p>
          <a:p>
            <a:pPr marL="742950" lvl="1" indent="-285750" fontAlgn="base">
              <a:lnSpc>
                <a:spcPct val="80000"/>
              </a:lnSpc>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文件名称：</a:t>
            </a:r>
            <a:r>
              <a:rPr lang="zh-CN" altLang="en-US" sz="2400" b="1" dirty="0">
                <a:solidFill>
                  <a:prstClr val="black"/>
                </a:solidFill>
                <a:latin typeface="Cambria"/>
                <a:ea typeface="华文楷体"/>
              </a:rPr>
              <a:t>文件名称是供用户使用的外部标识，也是文件最基本的属性。</a:t>
            </a:r>
            <a:endParaRPr lang="en-US" altLang="zh-CN" sz="2400" b="1" dirty="0">
              <a:solidFill>
                <a:prstClr val="black"/>
              </a:solidFill>
              <a:latin typeface="Cambria"/>
              <a:ea typeface="华文楷体"/>
            </a:endParaRPr>
          </a:p>
          <a:p>
            <a:pPr marL="742950" lvl="1" indent="-285750" fontAlgn="base">
              <a:lnSpc>
                <a:spcPct val="80000"/>
              </a:lnSpc>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文件物理位置：</a:t>
            </a:r>
            <a:r>
              <a:rPr lang="zh-CN" altLang="en-US" sz="2400" b="1" dirty="0">
                <a:solidFill>
                  <a:prstClr val="black"/>
                </a:solidFill>
                <a:latin typeface="Cambria"/>
                <a:ea typeface="华文楷体"/>
              </a:rPr>
              <a:t>具体标明文件在存储介质上所存放的物理位置。</a:t>
            </a:r>
          </a:p>
          <a:p>
            <a:pPr marL="742950" lvl="1" indent="-285750" fontAlgn="base">
              <a:lnSpc>
                <a:spcPct val="80000"/>
              </a:lnSpc>
              <a:spcBef>
                <a:spcPct val="20000"/>
              </a:spcBef>
              <a:spcAft>
                <a:spcPct val="0"/>
              </a:spcAft>
              <a:buClr>
                <a:srgbClr val="51848E"/>
              </a:buClr>
              <a:buSzPct val="60000"/>
              <a:buFont typeface="Wingdings 2" pitchFamily="18" charset="2"/>
              <a:buChar char="³"/>
            </a:pPr>
            <a:r>
              <a:rPr lang="zh-CN" altLang="en-US" sz="2400" b="1" dirty="0">
                <a:solidFill>
                  <a:srgbClr val="C00000"/>
                </a:solidFill>
                <a:latin typeface="Cambria"/>
                <a:ea typeface="华文楷体"/>
              </a:rPr>
              <a:t>文件拥有者：</a:t>
            </a:r>
            <a:r>
              <a:rPr lang="zh-CN" altLang="en-US" sz="2400" b="1" dirty="0">
                <a:solidFill>
                  <a:prstClr val="black"/>
                </a:solidFill>
                <a:latin typeface="Cambria"/>
                <a:ea typeface="华文楷体"/>
              </a:rPr>
              <a:t>通常文件创建者对自己所建的文件拥有一切权限，而对其它用户所建的文件则拥有有限的权限。</a:t>
            </a:r>
          </a:p>
          <a:p>
            <a:pPr marL="742950" lvl="1" indent="-285750" fontAlgn="base">
              <a:lnSpc>
                <a:spcPct val="80000"/>
              </a:lnSpc>
              <a:spcBef>
                <a:spcPct val="20000"/>
              </a:spcBef>
              <a:spcAft>
                <a:spcPct val="0"/>
              </a:spcAft>
              <a:buClr>
                <a:srgbClr val="51848E"/>
              </a:buClr>
              <a:buSzPct val="60000"/>
              <a:buFont typeface="Wingdings 2" pitchFamily="18" charset="2"/>
              <a:buChar char="³"/>
            </a:pPr>
            <a:endParaRPr lang="zh-CN" altLang="en-US" sz="2400" dirty="0">
              <a:solidFill>
                <a:prstClr val="black"/>
              </a:solidFill>
              <a:latin typeface="Cambria"/>
              <a:ea typeface="华文楷体"/>
            </a:endParaRPr>
          </a:p>
        </p:txBody>
      </p:sp>
    </p:spTree>
    <p:extLst>
      <p:ext uri="{BB962C8B-B14F-4D97-AF65-F5344CB8AC3E}">
        <p14:creationId xmlns:p14="http://schemas.microsoft.com/office/powerpoint/2010/main" val="3309948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5.3.2 </a:t>
            </a:r>
            <a:r>
              <a:rPr lang="zh-CN" altLang="en-US" sz="3200" b="1" dirty="0">
                <a:solidFill>
                  <a:prstClr val="black"/>
                </a:solidFill>
                <a:latin typeface="Maiandra GD" pitchFamily="34" charset="0"/>
                <a:ea typeface="隶书" pitchFamily="49" charset="-122"/>
              </a:rPr>
              <a:t>目录文件的组织</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64D2"/>
                </a:solidFill>
                <a:latin typeface="Maiandra GD" pitchFamily="34" charset="0"/>
                <a:ea typeface="隶书" pitchFamily="49" charset="-122"/>
              </a:rPr>
              <a:t>3. </a:t>
            </a:r>
            <a:r>
              <a:rPr lang="zh-CN" altLang="en-US" sz="3200" b="1" dirty="0">
                <a:solidFill>
                  <a:srgbClr val="0064D2"/>
                </a:solidFill>
                <a:latin typeface="Maiandra GD" pitchFamily="34" charset="0"/>
                <a:ea typeface="隶书" pitchFamily="49" charset="-122"/>
              </a:rPr>
              <a:t>哈希表组织</a:t>
            </a:r>
            <a:endParaRPr lang="en-US" altLang="zh-CN" sz="3200" b="1" dirty="0">
              <a:solidFill>
                <a:srgbClr val="0064D2"/>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19876795"/>
              </p:ext>
            </p:extLst>
          </p:nvPr>
        </p:nvGraphicFramePr>
        <p:xfrm>
          <a:off x="755650" y="1046847"/>
          <a:ext cx="7920038" cy="2887663"/>
        </p:xfrm>
        <a:graphic>
          <a:graphicData uri="http://schemas.openxmlformats.org/presentationml/2006/ole">
            <mc:AlternateContent xmlns:mc="http://schemas.openxmlformats.org/markup-compatibility/2006">
              <mc:Choice xmlns:v="urn:schemas-microsoft-com:vml" Requires="v">
                <p:oleObj spid="_x0000_s14360" name="Visio" r:id="rId4" imgW="5305148" imgH="1931105" progId="Visio.Drawing.11">
                  <p:embed/>
                </p:oleObj>
              </mc:Choice>
              <mc:Fallback>
                <p:oleObj name="Visio" r:id="rId4" imgW="5305148" imgH="193110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046847"/>
                        <a:ext cx="7920038"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6"/>
          <p:cNvSpPr>
            <a:spLocks noChangeArrowheads="1"/>
          </p:cNvSpPr>
          <p:nvPr/>
        </p:nvSpPr>
        <p:spPr bwMode="auto">
          <a:xfrm>
            <a:off x="755650" y="3887537"/>
            <a:ext cx="7561263" cy="1569660"/>
          </a:xfrm>
          <a:prstGeom prst="rect">
            <a:avLst/>
          </a:prstGeom>
          <a:ln/>
        </p:spPr>
        <p:style>
          <a:lnRef idx="2">
            <a:schemeClr val="accent6"/>
          </a:lnRef>
          <a:fillRef idx="1">
            <a:schemeClr val="lt1"/>
          </a:fillRef>
          <a:effectRef idx="0">
            <a:schemeClr val="accent6"/>
          </a:effectRef>
          <a:fontRef idx="minor">
            <a:schemeClr val="dk1"/>
          </a:fontRef>
        </p:style>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rPr>
              <a:t>该方法可以大幅度地减少目录搜索时间。插入和删除目录项都很简单，只需要考虑两个目录项冲突的情况，即两个文件名返回的数值一样的情形。哈希表的主要难点是选择合适的哈希表长度与适当的哈希函数。</a:t>
            </a:r>
          </a:p>
        </p:txBody>
      </p:sp>
      <p:sp>
        <p:nvSpPr>
          <p:cNvPr id="10" name="Rectangle 7"/>
          <p:cNvSpPr>
            <a:spLocks noChangeArrowheads="1"/>
          </p:cNvSpPr>
          <p:nvPr/>
        </p:nvSpPr>
        <p:spPr bwMode="auto">
          <a:xfrm>
            <a:off x="755650" y="5555088"/>
            <a:ext cx="7561263" cy="830997"/>
          </a:xfrm>
          <a:prstGeom prst="rect">
            <a:avLst/>
          </a:prstGeom>
          <a:ln/>
        </p:spPr>
        <p:style>
          <a:lnRef idx="2">
            <a:schemeClr val="accent6"/>
          </a:lnRef>
          <a:fillRef idx="1">
            <a:schemeClr val="lt1"/>
          </a:fillRef>
          <a:effectRef idx="0">
            <a:schemeClr val="accent6"/>
          </a:effectRef>
          <a:fontRef idx="minor">
            <a:schemeClr val="dk1"/>
          </a:fontRef>
        </p:style>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rPr>
              <a:t>除了线性表和哈希表这两种检索目录的数据结构，还可以采用其它数据结构，如</a:t>
            </a:r>
            <a:r>
              <a:rPr kumimoji="0" lang="en-US" altLang="zh-CN" sz="2400" b="1" i="0" u="none" strike="noStrike" kern="0" cap="none" spc="0" normalizeH="0" baseline="0" noProof="0" dirty="0">
                <a:ln>
                  <a:noFill/>
                </a:ln>
                <a:solidFill>
                  <a:sysClr val="windowText" lastClr="000000"/>
                </a:solidFill>
                <a:effectLst/>
                <a:uLnTx/>
                <a:uFillTx/>
              </a:rPr>
              <a:t>B+</a:t>
            </a:r>
            <a:r>
              <a:rPr kumimoji="0" lang="zh-CN" altLang="en-US" sz="2400" b="1" i="0" u="none" strike="noStrike" kern="0" cap="none" spc="0" normalizeH="0" baseline="0" noProof="0" dirty="0">
                <a:ln>
                  <a:noFill/>
                </a:ln>
                <a:solidFill>
                  <a:sysClr val="windowText" lastClr="000000"/>
                </a:solidFill>
                <a:effectLst/>
                <a:uLnTx/>
                <a:uFillTx/>
              </a:rPr>
              <a:t>树 </a:t>
            </a:r>
          </a:p>
        </p:txBody>
      </p:sp>
    </p:spTree>
    <p:extLst>
      <p:ext uri="{BB962C8B-B14F-4D97-AF65-F5344CB8AC3E}">
        <p14:creationId xmlns:p14="http://schemas.microsoft.com/office/powerpoint/2010/main" val="178898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584775"/>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1"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目录结构的组织，不但关系到文件系统的检索速度，还关系到文件的共享性和安全性。 </a:t>
            </a:r>
          </a:p>
          <a:p>
            <a:pPr eaLnBrk="1" hangingPunct="1"/>
            <a:r>
              <a:rPr lang="zh-CN" altLang="en-US" sz="2800" b="1" dirty="0">
                <a:ea typeface="宋体" charset="-122"/>
              </a:rPr>
              <a:t>目录结构都是采用层次结构，主要分为：</a:t>
            </a:r>
            <a:endParaRPr lang="en-US" altLang="zh-CN" sz="2800" b="1" dirty="0">
              <a:ea typeface="宋体" charset="-122"/>
            </a:endParaRPr>
          </a:p>
          <a:p>
            <a:pPr marL="0" indent="0" eaLnBrk="1" hangingPunct="1">
              <a:buNone/>
            </a:pPr>
            <a:r>
              <a:rPr lang="en-US" altLang="zh-CN" sz="2800" b="1" dirty="0">
                <a:solidFill>
                  <a:srgbClr val="0064D2"/>
                </a:solidFill>
                <a:ea typeface="宋体" charset="-122"/>
              </a:rPr>
              <a:t>     </a:t>
            </a:r>
            <a:r>
              <a:rPr lang="zh-CN" altLang="en-US" sz="2800" b="1" dirty="0">
                <a:solidFill>
                  <a:srgbClr val="0064D2"/>
                </a:solidFill>
                <a:ea typeface="宋体" charset="-122"/>
              </a:rPr>
              <a:t>单级目录</a:t>
            </a:r>
            <a:endParaRPr lang="en-US" altLang="zh-CN" sz="2800" b="1" dirty="0">
              <a:solidFill>
                <a:srgbClr val="0064D2"/>
              </a:solidFill>
              <a:ea typeface="宋体" charset="-122"/>
            </a:endParaRPr>
          </a:p>
          <a:p>
            <a:pPr marL="0" indent="0" eaLnBrk="1" hangingPunct="1">
              <a:buNone/>
            </a:pPr>
            <a:r>
              <a:rPr lang="en-US" altLang="zh-CN" sz="2800" b="1" dirty="0">
                <a:solidFill>
                  <a:srgbClr val="0064D2"/>
                </a:solidFill>
                <a:ea typeface="宋体" charset="-122"/>
              </a:rPr>
              <a:t>     </a:t>
            </a:r>
            <a:r>
              <a:rPr lang="zh-CN" altLang="en-US" sz="2800" b="1" dirty="0">
                <a:solidFill>
                  <a:srgbClr val="0064D2"/>
                </a:solidFill>
                <a:ea typeface="宋体" charset="-122"/>
              </a:rPr>
              <a:t>二级目录</a:t>
            </a:r>
            <a:endParaRPr lang="en-US" altLang="zh-CN" sz="2800" b="1" dirty="0">
              <a:solidFill>
                <a:srgbClr val="0064D2"/>
              </a:solidFill>
              <a:ea typeface="宋体" charset="-122"/>
            </a:endParaRPr>
          </a:p>
          <a:p>
            <a:pPr marL="0" indent="0" eaLnBrk="1" hangingPunct="1">
              <a:buNone/>
            </a:pPr>
            <a:r>
              <a:rPr lang="en-US" altLang="zh-CN" sz="2800" b="1" dirty="0">
                <a:solidFill>
                  <a:srgbClr val="0064D2"/>
                </a:solidFill>
                <a:ea typeface="宋体" charset="-122"/>
              </a:rPr>
              <a:t>     </a:t>
            </a:r>
            <a:r>
              <a:rPr lang="zh-CN" altLang="en-US" sz="2800" b="1" dirty="0">
                <a:solidFill>
                  <a:srgbClr val="C00000"/>
                </a:solidFill>
                <a:ea typeface="宋体" charset="-122"/>
              </a:rPr>
              <a:t>多级层次目录结构</a:t>
            </a:r>
            <a:endParaRPr lang="en-US" altLang="zh-CN" sz="2800" b="1" dirty="0">
              <a:solidFill>
                <a:srgbClr val="C00000"/>
              </a:solidFill>
              <a:ea typeface="宋体" charset="-122"/>
            </a:endParaRPr>
          </a:p>
          <a:p>
            <a:pPr marL="0" indent="0" eaLnBrk="1" hangingPunct="1">
              <a:buNone/>
            </a:pPr>
            <a:r>
              <a:rPr lang="en-US" altLang="zh-CN" sz="2800" b="1" dirty="0">
                <a:solidFill>
                  <a:srgbClr val="0064D2"/>
                </a:solidFill>
                <a:ea typeface="宋体" charset="-122"/>
              </a:rPr>
              <a:t>     </a:t>
            </a:r>
            <a:r>
              <a:rPr lang="zh-CN" altLang="en-US" sz="2800" b="1" dirty="0">
                <a:solidFill>
                  <a:srgbClr val="0064D2"/>
                </a:solidFill>
                <a:ea typeface="宋体" charset="-122"/>
              </a:rPr>
              <a:t>图状目录结构</a:t>
            </a:r>
          </a:p>
        </p:txBody>
      </p:sp>
    </p:spTree>
    <p:extLst>
      <p:ext uri="{BB962C8B-B14F-4D97-AF65-F5344CB8AC3E}">
        <p14:creationId xmlns:p14="http://schemas.microsoft.com/office/powerpoint/2010/main" val="1317914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1000"/>
                                        <p:tgtEl>
                                          <p:spTgt spid="11">
                                            <p:txEl>
                                              <p:pRg st="2" end="2"/>
                                            </p:txEl>
                                          </p:spTgt>
                                        </p:tgtEl>
                                      </p:cBhvr>
                                    </p:animEffect>
                                    <p:anim calcmode="lin" valueType="num">
                                      <p:cBhvr>
                                        <p:cTn id="1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1000"/>
                                        <p:tgtEl>
                                          <p:spTgt spid="11">
                                            <p:txEl>
                                              <p:pRg st="3" end="3"/>
                                            </p:txEl>
                                          </p:spTgt>
                                        </p:tgtEl>
                                      </p:cBhvr>
                                    </p:animEffect>
                                    <p:anim calcmode="lin" valueType="num">
                                      <p:cBhvr>
                                        <p:cTn id="17"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1000"/>
                                        <p:tgtEl>
                                          <p:spTgt spid="11">
                                            <p:txEl>
                                              <p:pRg st="5" end="5"/>
                                            </p:txEl>
                                          </p:spTgt>
                                        </p:tgtEl>
                                      </p:cBhvr>
                                    </p:animEffect>
                                    <p:anim calcmode="lin" valueType="num">
                                      <p:cBhvr>
                                        <p:cTn id="27"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1. </a:t>
            </a:r>
            <a:r>
              <a:rPr lang="zh-CN" altLang="en-US" sz="3200" b="1" dirty="0">
                <a:solidFill>
                  <a:srgbClr val="00B050"/>
                </a:solidFill>
                <a:latin typeface="Maiandra GD" pitchFamily="34" charset="0"/>
                <a:ea typeface="隶书" pitchFamily="49" charset="-122"/>
              </a:rPr>
              <a:t>单级目录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785679" y="1665014"/>
            <a:ext cx="7738281" cy="424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u="sng" dirty="0">
                <a:ea typeface="宋体" charset="-122"/>
              </a:rPr>
              <a:t>整个文件系统中仅建立和维护一张总的目录表，系统中所有文件都在该表中占有一项。</a:t>
            </a: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921" y="3011441"/>
            <a:ext cx="3817937"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862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1. </a:t>
            </a:r>
            <a:r>
              <a:rPr lang="zh-CN" altLang="en-US" sz="3200" b="1" dirty="0">
                <a:solidFill>
                  <a:srgbClr val="00B050"/>
                </a:solidFill>
                <a:latin typeface="Maiandra GD" pitchFamily="34" charset="0"/>
                <a:ea typeface="隶书" pitchFamily="49" charset="-122"/>
              </a:rPr>
              <a:t>单级目录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907576" y="1600199"/>
            <a:ext cx="745850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优点：实现简单</a:t>
            </a:r>
          </a:p>
          <a:p>
            <a:pPr eaLnBrk="1" hangingPunct="1"/>
            <a:r>
              <a:rPr lang="zh-CN" altLang="en-US" sz="2800" b="1" dirty="0">
                <a:ea typeface="宋体" charset="-122"/>
              </a:rPr>
              <a:t>缺点：</a:t>
            </a:r>
          </a:p>
          <a:p>
            <a:pPr eaLnBrk="1" hangingPunct="1">
              <a:buFont typeface="Wingdings 2" pitchFamily="18" charset="2"/>
              <a:buNone/>
            </a:pPr>
            <a:r>
              <a:rPr lang="zh-CN" altLang="en-US" sz="2800" b="1" dirty="0">
                <a:ea typeface="宋体" charset="-122"/>
              </a:rPr>
              <a:t>  （</a:t>
            </a:r>
            <a:r>
              <a:rPr lang="en-US" altLang="zh-CN" sz="2800" b="1" dirty="0">
                <a:ea typeface="宋体" charset="-122"/>
              </a:rPr>
              <a:t>1</a:t>
            </a:r>
            <a:r>
              <a:rPr lang="zh-CN" altLang="en-US" sz="2800" b="1" dirty="0">
                <a:ea typeface="宋体" charset="-122"/>
              </a:rPr>
              <a:t>）不允许文件重名。</a:t>
            </a:r>
          </a:p>
          <a:p>
            <a:pPr eaLnBrk="1" hangingPunct="1">
              <a:buFont typeface="Wingdings 2" pitchFamily="18" charset="2"/>
              <a:buNone/>
            </a:pPr>
            <a:r>
              <a:rPr lang="zh-CN" altLang="en-US" sz="2800" b="1" dirty="0">
                <a:ea typeface="宋体" charset="-122"/>
              </a:rPr>
              <a:t>  （</a:t>
            </a:r>
            <a:r>
              <a:rPr lang="en-US" altLang="zh-CN" sz="2800" b="1" dirty="0">
                <a:ea typeface="宋体" charset="-122"/>
              </a:rPr>
              <a:t>2</a:t>
            </a:r>
            <a:r>
              <a:rPr lang="zh-CN" altLang="en-US" sz="2800" b="1" dirty="0">
                <a:ea typeface="宋体" charset="-122"/>
              </a:rPr>
              <a:t>）文件查找速度慢。</a:t>
            </a:r>
          </a:p>
          <a:p>
            <a:pPr eaLnBrk="1" hangingPunct="1">
              <a:buFont typeface="Wingdings 2" pitchFamily="18" charset="2"/>
              <a:buNone/>
            </a:pPr>
            <a:r>
              <a:rPr lang="zh-CN" altLang="en-US" sz="2800" b="1" dirty="0">
                <a:ea typeface="宋体" charset="-122"/>
              </a:rPr>
              <a:t>  （</a:t>
            </a:r>
            <a:r>
              <a:rPr lang="en-US" altLang="zh-CN" sz="2800" b="1" dirty="0">
                <a:ea typeface="宋体" charset="-122"/>
              </a:rPr>
              <a:t>3</a:t>
            </a:r>
            <a:r>
              <a:rPr lang="zh-CN" altLang="en-US" sz="2800" b="1" dirty="0">
                <a:ea typeface="宋体" charset="-122"/>
              </a:rPr>
              <a:t>）不便于实现文件共享。单级目录结构只适合于单用户操作系统。</a:t>
            </a:r>
          </a:p>
        </p:txBody>
      </p:sp>
    </p:spTree>
    <p:extLst>
      <p:ext uri="{BB962C8B-B14F-4D97-AF65-F5344CB8AC3E}">
        <p14:creationId xmlns:p14="http://schemas.microsoft.com/office/powerpoint/2010/main" val="3374447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Effect transition="in" filter="barn(inVertical)">
                                      <p:cBhvr>
                                        <p:cTn id="11" dur="500"/>
                                        <p:tgtEl>
                                          <p:spTgt spid="10">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Effect transition="in" filter="barn(inVertical)">
                                      <p:cBhvr>
                                        <p:cTn id="14" dur="500"/>
                                        <p:tgtEl>
                                          <p:spTgt spid="10">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barn(inVertical)">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2. </a:t>
            </a:r>
            <a:r>
              <a:rPr lang="zh-CN" altLang="en-US" sz="3200" b="1" dirty="0">
                <a:solidFill>
                  <a:srgbClr val="00B050"/>
                </a:solidFill>
                <a:latin typeface="Maiandra GD" pitchFamily="34" charset="0"/>
                <a:ea typeface="隶书" pitchFamily="49" charset="-122"/>
              </a:rPr>
              <a:t>二级目录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250825" y="1525686"/>
            <a:ext cx="3025775" cy="5040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80000"/>
              </a:lnSpc>
            </a:pPr>
            <a:r>
              <a:rPr lang="zh-CN" altLang="en-US" sz="2400" b="1" dirty="0">
                <a:ea typeface="宋体" charset="-122"/>
              </a:rPr>
              <a:t>二级目录可以解决文件重名，即把系统中的目录分为一个主目录（</a:t>
            </a:r>
            <a:r>
              <a:rPr lang="en-US" altLang="zh-CN" sz="2400" b="1" dirty="0">
                <a:ea typeface="宋体" charset="-122"/>
              </a:rPr>
              <a:t>Master File Directory</a:t>
            </a:r>
            <a:r>
              <a:rPr lang="zh-CN" altLang="en-US" sz="2400" b="1" dirty="0">
                <a:ea typeface="宋体" charset="-122"/>
              </a:rPr>
              <a:t>，</a:t>
            </a:r>
            <a:r>
              <a:rPr lang="en-US" altLang="zh-CN" sz="2400" b="1" dirty="0">
                <a:ea typeface="宋体" charset="-122"/>
              </a:rPr>
              <a:t>MFD</a:t>
            </a:r>
            <a:r>
              <a:rPr lang="zh-CN" altLang="en-US" sz="2400" b="1" dirty="0">
                <a:ea typeface="宋体" charset="-122"/>
              </a:rPr>
              <a:t>）和多个次目录（</a:t>
            </a:r>
            <a:r>
              <a:rPr lang="en-US" altLang="zh-CN" sz="2400" b="1" dirty="0">
                <a:ea typeface="宋体" charset="-122"/>
              </a:rPr>
              <a:t>User File Directory</a:t>
            </a:r>
            <a:r>
              <a:rPr lang="zh-CN" altLang="en-US" sz="2400" b="1" dirty="0">
                <a:ea typeface="宋体" charset="-122"/>
              </a:rPr>
              <a:t>，</a:t>
            </a:r>
            <a:r>
              <a:rPr lang="en-US" altLang="zh-CN" sz="2400" b="1" dirty="0">
                <a:ea typeface="宋体" charset="-122"/>
              </a:rPr>
              <a:t>UFD</a:t>
            </a:r>
            <a:r>
              <a:rPr lang="zh-CN" altLang="en-US" sz="2400" b="1" dirty="0">
                <a:ea typeface="宋体" charset="-122"/>
              </a:rPr>
              <a:t>）。</a:t>
            </a:r>
          </a:p>
          <a:p>
            <a:pPr eaLnBrk="1" hangingPunct="1">
              <a:lnSpc>
                <a:spcPct val="80000"/>
              </a:lnSpc>
            </a:pPr>
            <a:r>
              <a:rPr lang="zh-CN" altLang="en-US" sz="2400" b="1" dirty="0">
                <a:ea typeface="宋体" charset="-122"/>
              </a:rPr>
              <a:t>在多用户系统中，一般每个用户都拥有一个属于自己的次目录</a:t>
            </a:r>
            <a:r>
              <a:rPr lang="en-US" altLang="zh-CN" sz="2400" b="1" dirty="0">
                <a:ea typeface="宋体" charset="-122"/>
              </a:rPr>
              <a:t>UFD</a:t>
            </a:r>
            <a:r>
              <a:rPr lang="zh-CN" altLang="en-US" sz="2400" b="1" dirty="0">
                <a:ea typeface="宋体" charset="-122"/>
              </a:rPr>
              <a:t>，而主目录</a:t>
            </a:r>
            <a:r>
              <a:rPr lang="en-US" altLang="zh-CN" sz="2400" b="1" dirty="0">
                <a:ea typeface="宋体" charset="-122"/>
              </a:rPr>
              <a:t>MFD</a:t>
            </a:r>
            <a:r>
              <a:rPr lang="zh-CN" altLang="en-US" sz="2400" b="1" dirty="0">
                <a:ea typeface="宋体" charset="-122"/>
              </a:rPr>
              <a:t>则存储着各个</a:t>
            </a:r>
            <a:r>
              <a:rPr lang="en-US" altLang="zh-CN" sz="2400" b="1" dirty="0">
                <a:ea typeface="宋体" charset="-122"/>
              </a:rPr>
              <a:t>UFD</a:t>
            </a:r>
            <a:r>
              <a:rPr lang="zh-CN" altLang="en-US" sz="2400" b="1" dirty="0">
                <a:ea typeface="宋体" charset="-122"/>
              </a:rPr>
              <a:t>的信息，标明各个</a:t>
            </a:r>
            <a:r>
              <a:rPr lang="en-US" altLang="zh-CN" sz="2400" b="1" dirty="0">
                <a:ea typeface="宋体" charset="-122"/>
              </a:rPr>
              <a:t>UFD</a:t>
            </a:r>
            <a:r>
              <a:rPr lang="zh-CN" altLang="en-US" sz="2400" b="1" dirty="0">
                <a:ea typeface="宋体" charset="-122"/>
              </a:rPr>
              <a:t>的名称、物理位置等</a:t>
            </a:r>
            <a:r>
              <a:rPr lang="zh-CN" altLang="en-US" sz="2800" b="1" dirty="0">
                <a:ea typeface="宋体" charset="-122"/>
              </a:rPr>
              <a:t>。</a:t>
            </a:r>
          </a:p>
          <a:p>
            <a:pPr eaLnBrk="1" hangingPunct="1">
              <a:lnSpc>
                <a:spcPct val="80000"/>
              </a:lnSpc>
            </a:pPr>
            <a:endParaRPr lang="zh-CN" altLang="en-US" sz="2800" dirty="0">
              <a:ea typeface="宋体"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467467"/>
            <a:ext cx="540067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1008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2. </a:t>
            </a:r>
            <a:r>
              <a:rPr lang="zh-CN" altLang="en-US" sz="3200" b="1" dirty="0">
                <a:solidFill>
                  <a:srgbClr val="00B050"/>
                </a:solidFill>
                <a:latin typeface="Maiandra GD" pitchFamily="34" charset="0"/>
                <a:ea typeface="隶书" pitchFamily="49" charset="-122"/>
              </a:rPr>
              <a:t>二级目录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457200" y="154560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ea typeface="宋体" charset="-122"/>
              </a:rPr>
              <a:t>当使用文件时，用户必须给出用户名和文件名。系统根据用户名在主目录中找到该用户目录，再根据文件名在用户目录中找到文件的物理地址。</a:t>
            </a:r>
          </a:p>
          <a:p>
            <a:pPr eaLnBrk="1" hangingPunct="1"/>
            <a:r>
              <a:rPr lang="zh-CN" altLang="en-US" sz="2800" b="1" dirty="0">
                <a:solidFill>
                  <a:srgbClr val="C00000"/>
                </a:solidFill>
                <a:ea typeface="宋体" charset="-122"/>
              </a:rPr>
              <a:t>优点：</a:t>
            </a:r>
            <a:endParaRPr lang="en-US" altLang="zh-CN" sz="2800" b="1" dirty="0">
              <a:solidFill>
                <a:srgbClr val="C00000"/>
              </a:solidFill>
              <a:ea typeface="宋体" charset="-122"/>
            </a:endParaRPr>
          </a:p>
          <a:p>
            <a:pPr marL="0" indent="0" eaLnBrk="1" hangingPunct="1">
              <a:buNone/>
            </a:pPr>
            <a:r>
              <a:rPr lang="en-US" altLang="zh-CN" sz="2800" dirty="0">
                <a:ea typeface="宋体" charset="-122"/>
              </a:rPr>
              <a:t>  </a:t>
            </a:r>
            <a:r>
              <a:rPr lang="zh-CN" altLang="en-US" sz="2800" b="1" dirty="0">
                <a:ea typeface="宋体" charset="-122"/>
              </a:rPr>
              <a:t>（</a:t>
            </a:r>
            <a:r>
              <a:rPr lang="en-US" altLang="zh-CN" sz="2800" b="1" dirty="0">
                <a:ea typeface="宋体" charset="-122"/>
              </a:rPr>
              <a:t>1</a:t>
            </a:r>
            <a:r>
              <a:rPr lang="zh-CN" altLang="en-US" sz="2800" b="1" dirty="0">
                <a:ea typeface="宋体" charset="-122"/>
              </a:rPr>
              <a:t>）提高了文件检索速度（用户名大大缩小了需要检索的文件数量）</a:t>
            </a:r>
            <a:endParaRPr lang="en-US" altLang="zh-CN" sz="2800" b="1" dirty="0">
              <a:ea typeface="宋体" charset="-122"/>
            </a:endParaRPr>
          </a:p>
          <a:p>
            <a:pPr marL="0" indent="0" eaLnBrk="1" hangingPunct="1">
              <a:buNone/>
            </a:pPr>
            <a:r>
              <a:rPr lang="en-US" altLang="zh-CN" sz="2800" b="1" dirty="0">
                <a:ea typeface="宋体" charset="-122"/>
              </a:rPr>
              <a:t>  </a:t>
            </a:r>
            <a:r>
              <a:rPr lang="zh-CN" altLang="en-US" sz="2800" b="1" dirty="0">
                <a:ea typeface="宋体" charset="-122"/>
              </a:rPr>
              <a:t>（</a:t>
            </a:r>
            <a:r>
              <a:rPr lang="en-US" altLang="zh-CN" sz="2800" b="1" dirty="0">
                <a:ea typeface="宋体" charset="-122"/>
              </a:rPr>
              <a:t>2</a:t>
            </a:r>
            <a:r>
              <a:rPr lang="zh-CN" altLang="en-US" sz="2800" b="1" dirty="0">
                <a:ea typeface="宋体" charset="-122"/>
              </a:rPr>
              <a:t>）部分地允许文件名重名。</a:t>
            </a:r>
            <a:endParaRPr lang="en-US" altLang="zh-CN" sz="2800" b="1" dirty="0">
              <a:ea typeface="宋体" charset="-122"/>
            </a:endParaRPr>
          </a:p>
          <a:p>
            <a:pPr eaLnBrk="1" hangingPunct="1"/>
            <a:r>
              <a:rPr lang="zh-CN" altLang="en-US" sz="2800" b="1" dirty="0">
                <a:solidFill>
                  <a:srgbClr val="C00000"/>
                </a:solidFill>
                <a:ea typeface="宋体" charset="-122"/>
              </a:rPr>
              <a:t>缺点：</a:t>
            </a:r>
            <a:r>
              <a:rPr lang="zh-CN" altLang="en-US" sz="2800" b="1" dirty="0">
                <a:ea typeface="宋体" charset="-122"/>
              </a:rPr>
              <a:t>对同一用户，也不能有两个同名的文件存在，限制了共享；多个用户完全隔离开来不便于实现多个用户协同完成任务。</a:t>
            </a:r>
          </a:p>
          <a:p>
            <a:pPr eaLnBrk="1" hangingPunct="1"/>
            <a:endParaRPr lang="zh-CN" altLang="en-US" sz="2800" dirty="0">
              <a:ea typeface="宋体" charset="-122"/>
            </a:endParaRPr>
          </a:p>
        </p:txBody>
      </p:sp>
    </p:spTree>
    <p:extLst>
      <p:ext uri="{BB962C8B-B14F-4D97-AF65-F5344CB8AC3E}">
        <p14:creationId xmlns:p14="http://schemas.microsoft.com/office/powerpoint/2010/main" val="1179676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 calcmode="lin" valueType="num">
                                      <p:cBhvr additive="base">
                                        <p:cTn id="2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3. </a:t>
            </a:r>
            <a:r>
              <a:rPr lang="zh-CN" altLang="en-US" sz="3200" b="1" dirty="0">
                <a:solidFill>
                  <a:srgbClr val="00B050"/>
                </a:solidFill>
                <a:latin typeface="Maiandra GD" pitchFamily="34" charset="0"/>
                <a:ea typeface="隶书" pitchFamily="49" charset="-122"/>
              </a:rPr>
              <a:t>多级层次目录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504967"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spcBef>
                <a:spcPts val="1200"/>
              </a:spcBef>
            </a:pPr>
            <a:r>
              <a:rPr lang="zh-CN" altLang="en-US" sz="2800" b="1" dirty="0">
                <a:ea typeface="宋体" charset="-122"/>
              </a:rPr>
              <a:t>多级层次目录（树形目录）可以明显地提高对目录的检索速度和文件系统的性能。</a:t>
            </a:r>
          </a:p>
          <a:p>
            <a:pPr eaLnBrk="1" hangingPunct="1">
              <a:spcBef>
                <a:spcPts val="1200"/>
              </a:spcBef>
            </a:pPr>
            <a:r>
              <a:rPr lang="zh-CN" altLang="en-US" sz="2800" b="1" u="sng" dirty="0">
                <a:ea typeface="宋体" charset="-122"/>
              </a:rPr>
              <a:t>在多级层次目录结构中，有一个根目录和许多分目录，根目录是唯一的，每一级目录不但可以包含文件，而且还可以包含下一级的分目录，从而形成了树状目录结构。</a:t>
            </a:r>
            <a:r>
              <a:rPr lang="zh-CN" altLang="en-US" b="1" u="sng" dirty="0">
                <a:ea typeface="宋体" charset="-122"/>
              </a:rPr>
              <a:t> </a:t>
            </a:r>
          </a:p>
        </p:txBody>
      </p:sp>
    </p:spTree>
    <p:extLst>
      <p:ext uri="{BB962C8B-B14F-4D97-AF65-F5344CB8AC3E}">
        <p14:creationId xmlns:p14="http://schemas.microsoft.com/office/powerpoint/2010/main" val="2408764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3. </a:t>
            </a:r>
            <a:r>
              <a:rPr lang="zh-CN" altLang="en-US" sz="3200" b="1" dirty="0">
                <a:solidFill>
                  <a:srgbClr val="00B050"/>
                </a:solidFill>
                <a:latin typeface="Maiandra GD" pitchFamily="34" charset="0"/>
                <a:ea typeface="隶书" pitchFamily="49" charset="-122"/>
              </a:rPr>
              <a:t>多级层次目录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628775"/>
            <a:ext cx="7129463"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2216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3. </a:t>
            </a:r>
            <a:r>
              <a:rPr lang="zh-CN" altLang="en-US" sz="3200" b="1" dirty="0">
                <a:solidFill>
                  <a:srgbClr val="00B050"/>
                </a:solidFill>
                <a:latin typeface="Maiandra GD" pitchFamily="34" charset="0"/>
                <a:ea typeface="隶书" pitchFamily="49" charset="-122"/>
              </a:rPr>
              <a:t>多级层次目录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10" name="Rectangle 3"/>
          <p:cNvSpPr txBox="1">
            <a:spLocks/>
          </p:cNvSpPr>
          <p:nvPr/>
        </p:nvSpPr>
        <p:spPr bwMode="auto">
          <a:xfrm>
            <a:off x="1269242" y="1643969"/>
            <a:ext cx="661234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buFont typeface="Wingdings 2" pitchFamily="18" charset="2"/>
              <a:buNone/>
            </a:pPr>
            <a:r>
              <a:rPr lang="zh-CN" altLang="en-US" sz="2800" b="1" dirty="0">
                <a:solidFill>
                  <a:srgbClr val="FF0000"/>
                </a:solidFill>
                <a:ea typeface="宋体" charset="-122"/>
              </a:rPr>
              <a:t>几个概念：</a:t>
            </a:r>
          </a:p>
          <a:p>
            <a:pPr eaLnBrk="1" hangingPunct="1"/>
            <a:r>
              <a:rPr lang="zh-CN" altLang="en-US" sz="2400" b="1" dirty="0">
                <a:ea typeface="宋体" charset="-122"/>
              </a:rPr>
              <a:t>路径名（</a:t>
            </a:r>
            <a:r>
              <a:rPr lang="en-US" altLang="zh-CN" sz="2400" b="1" dirty="0">
                <a:ea typeface="宋体" charset="-122"/>
              </a:rPr>
              <a:t>path name</a:t>
            </a:r>
            <a:r>
              <a:rPr lang="zh-CN" altLang="en-US" sz="2400" b="1" dirty="0">
                <a:ea typeface="宋体" charset="-122"/>
              </a:rPr>
              <a:t>） </a:t>
            </a:r>
            <a:endParaRPr lang="en-US" altLang="zh-CN" sz="2400" b="1" dirty="0">
              <a:ea typeface="宋体" charset="-122"/>
            </a:endParaRPr>
          </a:p>
          <a:p>
            <a:pPr eaLnBrk="1" hangingPunct="1"/>
            <a:r>
              <a:rPr lang="zh-CN" altLang="en-US" sz="2400" b="1" dirty="0">
                <a:ea typeface="宋体" charset="-122"/>
              </a:rPr>
              <a:t>绝对路径（</a:t>
            </a:r>
            <a:r>
              <a:rPr lang="en-US" altLang="zh-CN" sz="2400" b="1" dirty="0">
                <a:ea typeface="宋体" charset="-122"/>
              </a:rPr>
              <a:t>absolute path name</a:t>
            </a:r>
            <a:r>
              <a:rPr lang="zh-CN" altLang="en-US" sz="2400" b="1" dirty="0">
                <a:ea typeface="宋体" charset="-122"/>
              </a:rPr>
              <a:t>）</a:t>
            </a:r>
            <a:endParaRPr lang="en-US" altLang="zh-CN" sz="2400" b="1" dirty="0">
              <a:ea typeface="宋体" charset="-122"/>
            </a:endParaRPr>
          </a:p>
          <a:p>
            <a:pPr eaLnBrk="1" hangingPunct="1"/>
            <a:r>
              <a:rPr lang="zh-CN" altLang="en-US" sz="2400" b="1" dirty="0">
                <a:ea typeface="宋体" charset="-122"/>
              </a:rPr>
              <a:t>当前目录（</a:t>
            </a:r>
            <a:r>
              <a:rPr lang="en-US" altLang="zh-CN" sz="2400" b="1" dirty="0">
                <a:ea typeface="宋体" charset="-122"/>
              </a:rPr>
              <a:t>current directory</a:t>
            </a:r>
            <a:r>
              <a:rPr lang="zh-CN" altLang="en-US" sz="2400" b="1" dirty="0">
                <a:ea typeface="宋体" charset="-122"/>
              </a:rPr>
              <a:t>） </a:t>
            </a:r>
            <a:endParaRPr lang="en-US" altLang="zh-CN" sz="2400" b="1" dirty="0">
              <a:ea typeface="宋体" charset="-122"/>
            </a:endParaRPr>
          </a:p>
          <a:p>
            <a:pPr eaLnBrk="1" hangingPunct="1"/>
            <a:r>
              <a:rPr lang="zh-CN" altLang="en-US" sz="2400" b="1" dirty="0">
                <a:ea typeface="宋体" charset="-122"/>
              </a:rPr>
              <a:t>相对路径名（</a:t>
            </a:r>
            <a:r>
              <a:rPr lang="en-US" altLang="zh-CN" sz="2400" b="1" dirty="0">
                <a:ea typeface="宋体" charset="-122"/>
              </a:rPr>
              <a:t>relative path name</a:t>
            </a:r>
            <a:r>
              <a:rPr lang="zh-CN" altLang="en-US" sz="2400" b="1" dirty="0">
                <a:ea typeface="宋体" charset="-122"/>
              </a:rPr>
              <a:t>）</a:t>
            </a:r>
          </a:p>
        </p:txBody>
      </p:sp>
    </p:spTree>
    <p:extLst>
      <p:ext uri="{BB962C8B-B14F-4D97-AF65-F5344CB8AC3E}">
        <p14:creationId xmlns:p14="http://schemas.microsoft.com/office/powerpoint/2010/main" val="1150190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rot="7200000">
            <a:off x="91647" y="244047"/>
            <a:ext cx="1333500" cy="1333500"/>
          </a:xfrm>
          <a:prstGeom prst="ellipse">
            <a:avLst/>
          </a:prstGeom>
          <a:noFill/>
          <a:ln>
            <a:solidFill>
              <a:srgbClr val="006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7200000">
            <a:off x="1359281" y="833949"/>
            <a:ext cx="114300" cy="1143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42864" y="373261"/>
            <a:ext cx="7181097" cy="1077218"/>
          </a:xfrm>
          <a:prstGeom prst="rect">
            <a:avLst/>
          </a:prstGeom>
          <a:noFill/>
        </p:spPr>
        <p:txBody>
          <a:bodyPr wrap="square" rtlCol="0">
            <a:spAutoFit/>
          </a:bodyPr>
          <a:lstStyle/>
          <a:p>
            <a:pPr lvl="0"/>
            <a:r>
              <a:rPr lang="en-US" altLang="zh-CN" sz="3200" b="1" dirty="0">
                <a:solidFill>
                  <a:prstClr val="black"/>
                </a:solidFill>
                <a:latin typeface="Maiandra GD" pitchFamily="34" charset="0"/>
                <a:ea typeface="隶书" pitchFamily="49" charset="-122"/>
              </a:rPr>
              <a:t>5.3.3 </a:t>
            </a:r>
            <a:r>
              <a:rPr lang="zh-CN" altLang="en-US" sz="3200" b="1" dirty="0">
                <a:solidFill>
                  <a:prstClr val="black"/>
                </a:solidFill>
                <a:latin typeface="Maiandra GD" pitchFamily="34" charset="0"/>
                <a:ea typeface="隶书" pitchFamily="49" charset="-122"/>
              </a:rPr>
              <a:t>目录的结构</a:t>
            </a:r>
            <a:endParaRPr lang="en-US" altLang="zh-CN" sz="3200" b="1" dirty="0">
              <a:solidFill>
                <a:prstClr val="black"/>
              </a:solidFill>
              <a:latin typeface="Maiandra GD" pitchFamily="34" charset="0"/>
              <a:ea typeface="隶书" pitchFamily="49" charset="-122"/>
            </a:endParaRPr>
          </a:p>
          <a:p>
            <a:pPr lvl="0"/>
            <a:r>
              <a:rPr lang="en-US" altLang="zh-CN" sz="3200" b="1" dirty="0">
                <a:solidFill>
                  <a:srgbClr val="00B050"/>
                </a:solidFill>
                <a:latin typeface="Maiandra GD" pitchFamily="34" charset="0"/>
                <a:ea typeface="隶书" pitchFamily="49" charset="-122"/>
              </a:rPr>
              <a:t>3. </a:t>
            </a:r>
            <a:r>
              <a:rPr lang="zh-CN" altLang="en-US" sz="3200" b="1" dirty="0">
                <a:solidFill>
                  <a:srgbClr val="00B050"/>
                </a:solidFill>
                <a:latin typeface="Maiandra GD" pitchFamily="34" charset="0"/>
                <a:ea typeface="隶书" pitchFamily="49" charset="-122"/>
              </a:rPr>
              <a:t>多级层次目录</a:t>
            </a:r>
            <a:endParaRPr lang="en-US" altLang="zh-CN" sz="3200" b="1" dirty="0">
              <a:solidFill>
                <a:srgbClr val="00B050"/>
              </a:solidFill>
              <a:latin typeface="Maiandra GD" pitchFamily="34" charset="0"/>
              <a:ea typeface="隶书" pitchFamily="49" charset="-122"/>
            </a:endParaRPr>
          </a:p>
        </p:txBody>
      </p:sp>
      <p:sp>
        <p:nvSpPr>
          <p:cNvPr id="16" name="椭圆 15"/>
          <p:cNvSpPr/>
          <p:nvPr/>
        </p:nvSpPr>
        <p:spPr>
          <a:xfrm>
            <a:off x="157412" y="292531"/>
            <a:ext cx="1201970" cy="120131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1"/>
                </a:solidFill>
                <a:latin typeface="微软雅黑" panose="020B0503020204020204" pitchFamily="34" charset="-122"/>
                <a:ea typeface="微软雅黑" panose="020B0503020204020204" pitchFamily="34" charset="-122"/>
              </a:rPr>
              <a:t>5</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0000"/>
              <a:buFont typeface="Wingdings 2" pitchFamily="18" charset="2"/>
              <a:buChar char="²"/>
              <a:defRPr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Clr>
                <a:schemeClr val="accent2"/>
              </a:buClr>
              <a:buSzPct val="6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r>
              <a:rPr lang="zh-CN" altLang="en-US" sz="2800" b="1" dirty="0">
                <a:solidFill>
                  <a:srgbClr val="C00000"/>
                </a:solidFill>
                <a:ea typeface="宋体" charset="-122"/>
              </a:rPr>
              <a:t>优点：</a:t>
            </a:r>
            <a:endParaRPr lang="en-US" altLang="zh-CN" sz="2800" b="1" dirty="0">
              <a:solidFill>
                <a:srgbClr val="C00000"/>
              </a:solidFill>
              <a:ea typeface="宋体" charset="-122"/>
            </a:endParaRPr>
          </a:p>
          <a:p>
            <a:pPr marL="0" indent="0" eaLnBrk="1" hangingPunct="1">
              <a:buNone/>
            </a:pPr>
            <a:r>
              <a:rPr lang="zh-CN" altLang="en-US" sz="2800" b="1" dirty="0">
                <a:ea typeface="宋体" charset="-122"/>
              </a:rPr>
              <a:t>  （</a:t>
            </a:r>
            <a:r>
              <a:rPr lang="en-US" altLang="zh-CN" sz="2800" b="1" dirty="0">
                <a:ea typeface="宋体" charset="-122"/>
              </a:rPr>
              <a:t>1</a:t>
            </a:r>
            <a:r>
              <a:rPr lang="zh-CN" altLang="en-US" sz="2800" b="1" dirty="0">
                <a:ea typeface="宋体" charset="-122"/>
              </a:rPr>
              <a:t>）既可方便用户查找文件，又可以把不同类型和不同用途的文件分类。</a:t>
            </a:r>
            <a:endParaRPr lang="en-US" altLang="zh-CN" sz="2800" b="1" dirty="0">
              <a:ea typeface="宋体" charset="-122"/>
            </a:endParaRPr>
          </a:p>
          <a:p>
            <a:pPr marL="0" indent="0" eaLnBrk="1" hangingPunct="1">
              <a:buNone/>
            </a:pPr>
            <a:r>
              <a:rPr lang="zh-CN" altLang="en-US" sz="2800" b="1" dirty="0">
                <a:ea typeface="宋体" charset="-122"/>
              </a:rPr>
              <a:t>  （</a:t>
            </a:r>
            <a:r>
              <a:rPr lang="en-US" altLang="zh-CN" sz="2800" b="1" dirty="0">
                <a:ea typeface="宋体" charset="-122"/>
              </a:rPr>
              <a:t>2</a:t>
            </a:r>
            <a:r>
              <a:rPr lang="zh-CN" altLang="en-US" sz="2800" b="1" dirty="0">
                <a:ea typeface="宋体" charset="-122"/>
              </a:rPr>
              <a:t>）允许文件重名。</a:t>
            </a:r>
            <a:endParaRPr lang="en-US" altLang="zh-CN" sz="2800" b="1" dirty="0">
              <a:ea typeface="宋体" charset="-122"/>
            </a:endParaRPr>
          </a:p>
          <a:p>
            <a:pPr marL="0" indent="0" eaLnBrk="1" hangingPunct="1">
              <a:buNone/>
            </a:pPr>
            <a:r>
              <a:rPr lang="zh-CN" altLang="en-US" sz="2800" b="1" dirty="0">
                <a:ea typeface="宋体" charset="-122"/>
              </a:rPr>
              <a:t>  （</a:t>
            </a:r>
            <a:r>
              <a:rPr lang="en-US" altLang="zh-CN" sz="2800" b="1" dirty="0">
                <a:ea typeface="宋体" charset="-122"/>
              </a:rPr>
              <a:t>3</a:t>
            </a:r>
            <a:r>
              <a:rPr lang="zh-CN" altLang="en-US" sz="2800" b="1" dirty="0">
                <a:ea typeface="宋体" charset="-122"/>
              </a:rPr>
              <a:t>）利用多级层次结构关系，可以更方便地制定保护文件的存取权限</a:t>
            </a:r>
            <a:endParaRPr lang="en-US" altLang="zh-CN" sz="2800" b="1" dirty="0">
              <a:ea typeface="宋体" charset="-122"/>
            </a:endParaRPr>
          </a:p>
          <a:p>
            <a:pPr eaLnBrk="1" hangingPunct="1"/>
            <a:r>
              <a:rPr lang="zh-CN" altLang="en-US" sz="2800" b="1" dirty="0">
                <a:solidFill>
                  <a:srgbClr val="C00000"/>
                </a:solidFill>
                <a:ea typeface="宋体" charset="-122"/>
              </a:rPr>
              <a:t>缺点：</a:t>
            </a:r>
            <a:r>
              <a:rPr lang="zh-CN" altLang="en-US" sz="2800" b="1" dirty="0">
                <a:ea typeface="宋体" charset="-122"/>
              </a:rPr>
              <a:t>不能直接支持文件或目录的共享，因为这种纯树型目录中每个文件只能有一个父目录</a:t>
            </a:r>
            <a:r>
              <a:rPr lang="zh-CN" altLang="en-US" b="1" dirty="0">
                <a:ea typeface="宋体" charset="-122"/>
              </a:rPr>
              <a:t>  </a:t>
            </a:r>
          </a:p>
        </p:txBody>
      </p:sp>
    </p:spTree>
    <p:extLst>
      <p:ext uri="{BB962C8B-B14F-4D97-AF65-F5344CB8AC3E}">
        <p14:creationId xmlns:p14="http://schemas.microsoft.com/office/powerpoint/2010/main" val="2652725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3.95833E-6 -4.98733E-18 C 3.95833E-6 0.0544 -0.02435 0.09884 -0.05456 0.09884 C -0.08477 0.09884 -0.10925 0.0544 -0.10925 -4.98733E-18 C -0.10925 -0.05463 -0.08477 -0.09838 -0.05456 -0.09838 C -0.02435 -0.09838 3.95833E-6 -0.05463 3.95833E-6 -4.98733E-18 Z " pathEditMode="relative" rAng="5400000" ptsTypes="AAAAA">
                                      <p:cBhvr>
                                        <p:cTn id="6" dur="1000" fill="hold"/>
                                        <p:tgtEl>
                                          <p:spTgt spid="5"/>
                                        </p:tgtEl>
                                        <p:attrNameLst>
                                          <p:attrName>ppt_x</p:attrName>
                                          <p:attrName>ppt_y</p:attrName>
                                        </p:attrNameLst>
                                      </p:cBhvr>
                                      <p:rCtr x="-5456" y="2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 calcmode="lin" valueType="num">
                                      <p:cBhvr additive="base">
                                        <p:cTn id="1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9597386e8f629be6b02d8dbe9645e79e1952"/>
</p:tagLst>
</file>

<file path=ppt/tags/tag2.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2"/>
</p:tagLst>
</file>

<file path=ppt/tags/tag3.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3"/>
</p:tagLst>
</file>

<file path=ppt/tags/tag4.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4"/>
</p:tagLst>
</file>

<file path=ppt/tags/tag5.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5"/>
</p:tagLst>
</file>

<file path=ppt/tags/tag6.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anchor="t" anchorCtr="0" compatLnSpc="1">
        <a:prstTxWarp prst="textNoShape">
          <a:avLst/>
        </a:prstTxWarp>
      </a:bodyPr>
      <a:lstStyle>
        <a:defPPr eaLnBrk="1" hangingPunct="1">
          <a:defRPr sz="2800" b="1" dirty="0" smtClean="0">
            <a:ea typeface="宋体" charset="-122"/>
          </a:defRPr>
        </a:defPPr>
      </a:lstStyle>
    </a:txDef>
  </a:objectDefaults>
  <a:extraClrSchemeLst/>
  <a:extLst>
    <a:ext uri="{05A4C25C-085E-4340-85A3-A5531E510DB2}">
      <thm15:themeFamily xmlns:thm15="http://schemas.microsoft.com/office/thememl/2012/main" name="model.potx" id="{57E8111E-9911-42A2-BFED-EBF1E5FE7E7D}" vid="{65E25C3B-9F8D-4390-8466-042600BB7A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Template>
  <TotalTime>0</TotalTime>
  <Words>13299</Words>
  <Application>Microsoft Office PowerPoint</Application>
  <PresentationFormat>全屏显示(4:3)</PresentationFormat>
  <Paragraphs>1076</Paragraphs>
  <Slides>152</Slides>
  <Notes>142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152</vt:i4>
      </vt:variant>
    </vt:vector>
  </HeadingPairs>
  <TitlesOfParts>
    <vt:vector size="173" baseType="lpstr">
      <vt:lpstr>等线</vt:lpstr>
      <vt:lpstr>等线 Light</vt:lpstr>
      <vt:lpstr>黑体</vt:lpstr>
      <vt:lpstr>楷体_GB2312</vt:lpstr>
      <vt:lpstr>宋体</vt:lpstr>
      <vt:lpstr>微软雅黑</vt:lpstr>
      <vt:lpstr>微软雅黑 Light</vt:lpstr>
      <vt:lpstr>Arial</vt:lpstr>
      <vt:lpstr>Bell MT</vt:lpstr>
      <vt:lpstr>Bodoni MT Black</vt:lpstr>
      <vt:lpstr>Calibri</vt:lpstr>
      <vt:lpstr>Cambria</vt:lpstr>
      <vt:lpstr>Maiandra GD</vt:lpstr>
      <vt:lpstr>Times New Roman</vt:lpstr>
      <vt:lpstr>Wingdings</vt:lpstr>
      <vt:lpstr>Wingdings 2</vt:lpstr>
      <vt:lpstr>Office 主题​​</vt:lpstr>
      <vt:lpstr>Clip</vt:lpstr>
      <vt:lpstr>Visio.Drawing.11</vt:lpstr>
      <vt:lpstr>Visio</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LiJiang Zhang</dc:creator>
  <cp:lastModifiedBy>袁 孝健</cp:lastModifiedBy>
  <cp:revision>300</cp:revision>
  <dcterms:created xsi:type="dcterms:W3CDTF">2016-01-19T00:51:20Z</dcterms:created>
  <dcterms:modified xsi:type="dcterms:W3CDTF">2019-04-27T06:16:21Z</dcterms:modified>
</cp:coreProperties>
</file>