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258" r:id="rId3"/>
    <p:sldId id="342" r:id="rId4"/>
    <p:sldId id="259" r:id="rId5"/>
    <p:sldId id="261" r:id="rId6"/>
    <p:sldId id="352" r:id="rId7"/>
    <p:sldId id="262" r:id="rId8"/>
    <p:sldId id="263" r:id="rId9"/>
    <p:sldId id="269" r:id="rId10"/>
    <p:sldId id="264" r:id="rId11"/>
    <p:sldId id="363" r:id="rId12"/>
    <p:sldId id="265" r:id="rId13"/>
    <p:sldId id="364" r:id="rId14"/>
    <p:sldId id="266" r:id="rId15"/>
    <p:sldId id="365" r:id="rId16"/>
    <p:sldId id="267" r:id="rId17"/>
    <p:sldId id="268" r:id="rId18"/>
    <p:sldId id="324" r:id="rId19"/>
    <p:sldId id="270" r:id="rId20"/>
    <p:sldId id="271" r:id="rId21"/>
    <p:sldId id="272" r:id="rId22"/>
    <p:sldId id="353" r:id="rId23"/>
    <p:sldId id="355" r:id="rId24"/>
    <p:sldId id="273" r:id="rId25"/>
    <p:sldId id="274" r:id="rId26"/>
    <p:sldId id="354" r:id="rId27"/>
    <p:sldId id="275" r:id="rId28"/>
    <p:sldId id="375" r:id="rId29"/>
    <p:sldId id="335" r:id="rId30"/>
    <p:sldId id="367" r:id="rId31"/>
    <p:sldId id="369" r:id="rId32"/>
    <p:sldId id="370" r:id="rId33"/>
    <p:sldId id="371" r:id="rId34"/>
    <p:sldId id="336" r:id="rId35"/>
    <p:sldId id="337" r:id="rId36"/>
    <p:sldId id="338" r:id="rId37"/>
    <p:sldId id="339" r:id="rId38"/>
    <p:sldId id="368" r:id="rId39"/>
    <p:sldId id="340" r:id="rId40"/>
    <p:sldId id="341" r:id="rId41"/>
    <p:sldId id="285" r:id="rId42"/>
    <p:sldId id="360" r:id="rId43"/>
    <p:sldId id="33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356" r:id="rId53"/>
    <p:sldId id="294" r:id="rId54"/>
    <p:sldId id="295" r:id="rId55"/>
    <p:sldId id="296" r:id="rId56"/>
    <p:sldId id="357" r:id="rId57"/>
    <p:sldId id="358" r:id="rId58"/>
    <p:sldId id="359" r:id="rId59"/>
    <p:sldId id="297" r:id="rId60"/>
    <p:sldId id="298" r:id="rId61"/>
    <p:sldId id="299" r:id="rId62"/>
    <p:sldId id="300" r:id="rId63"/>
    <p:sldId id="322" r:id="rId64"/>
    <p:sldId id="301" r:id="rId65"/>
    <p:sldId id="302" r:id="rId66"/>
    <p:sldId id="323" r:id="rId67"/>
    <p:sldId id="303" r:id="rId68"/>
    <p:sldId id="304" r:id="rId69"/>
    <p:sldId id="320" r:id="rId70"/>
    <p:sldId id="305" r:id="rId71"/>
    <p:sldId id="373" r:id="rId72"/>
    <p:sldId id="374" r:id="rId73"/>
    <p:sldId id="376" r:id="rId74"/>
    <p:sldId id="377" r:id="rId75"/>
    <p:sldId id="307" r:id="rId76"/>
    <p:sldId id="321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0099"/>
    <a:srgbClr val="FFFF00"/>
    <a:srgbClr val="FF0000"/>
    <a:srgbClr val="000000"/>
    <a:srgbClr val="0000FF"/>
    <a:srgbClr val="E7E7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020" autoAdjust="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BD6F85D-0418-448A-963E-5B053A9726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02E3F71E-C0E5-4B25-8F7C-CA99DA7659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85A29449-7DCC-4BC5-BC13-F7B22F1EE0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4D0FEF22-2459-4739-A5CF-5BAF0D82EE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823FBD68-81AF-4EDE-BD8E-FBF8DF3C52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01140F91-61EE-4F05-9304-CD2952EB8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45DB64-14A7-48D1-8D6D-A1FEEBE4C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09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63AA7BAA-625D-4820-909A-FB006D740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EA401A-DD83-45D1-9BD1-7313AA9A36FB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D53C8D8E-7E48-45BC-BD60-685617E43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45AF1A4F-F26D-4556-8066-DA6E7A09C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大部分情况物理模型由系统自动完成。而设计者只设计索引、聚集等特殊结构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6EB6CCEA-B95E-45E3-B790-D192857C3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4AD645-2687-4F8D-AB94-DFB99D527772}" type="slidenum">
              <a:rPr lang="en-US" altLang="zh-CN" smtClean="0"/>
              <a:pPr>
                <a:spcBef>
                  <a:spcPct val="0"/>
                </a:spcBef>
              </a:pPr>
              <a:t>82</a:t>
            </a:fld>
            <a:endParaRPr lang="en-US" altLang="zh-CN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3C9C7513-635D-4B29-907E-6B5E4CC50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E60FF79F-3925-470A-9BCB-F015389DF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关联关系是对象之间的关系。</a:t>
            </a:r>
          </a:p>
          <a:p>
            <a:pPr eaLnBrk="1" hangingPunct="1"/>
            <a:r>
              <a:rPr lang="zh-CN" altLang="en-US" dirty="0"/>
              <a:t>阶：参与关联的对象的个数。</a:t>
            </a:r>
          </a:p>
          <a:p>
            <a:pPr eaLnBrk="1" hangingPunct="1"/>
            <a:r>
              <a:rPr lang="zh-CN" altLang="en-US" dirty="0"/>
              <a:t>链属性：关联链的性质。</a:t>
            </a:r>
          </a:p>
          <a:p>
            <a:pPr eaLnBrk="1" hangingPunct="1"/>
            <a:r>
              <a:rPr lang="zh-CN" altLang="en-US" dirty="0"/>
              <a:t>限定：一个受限的关联由两个对象及一个限定词组成。特殊的链属性，把一对多转化成一对一。</a:t>
            </a:r>
          </a:p>
          <a:p>
            <a:pPr eaLnBrk="1" hangingPunct="1"/>
            <a:r>
              <a:rPr lang="zh-CN" altLang="en-US" dirty="0"/>
              <a:t>消息连接反映了一个对象对另一个对象的处理依赖性。表明一个对象为了完成自己的任务，需要借助于另外一个对象提供的服务。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5DB64-14A7-48D1-8D6D-A1FEEBE4C3BB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42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3E39FD2E-25A6-4138-8874-2415C9861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1493D-DDA2-4318-A316-82C2C2574365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EE88111-7615-4BA5-856F-27883E89E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C9B13FA8-819C-4A28-9E16-5D7CA569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xmlns="" id="{B0895971-A58C-4E1D-B7A4-3F4521E75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xmlns="" id="{72B46017-1877-4105-A59F-8B05AAD8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例如：银行系统中客户与贷款的联系</a:t>
            </a:r>
          </a:p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xmlns="" id="{4A06B267-E742-4866-BA33-0DE8AB371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368A57-2CAE-4789-80EA-67AADAA037FF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xmlns="" id="{77580712-EC47-446A-BAD5-9E69C9D47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xmlns="" id="{169CE3D6-1FB3-4192-BD44-3E06B014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zh-CN" altLang="en-US" sz="2900"/>
              <a:t>贷款（贷款号，金额），还款（还款号，还款日期，金额），每个“贷款”的各个“还款”不同，但不同“贷款”之间的“还款”却可能相同，因此“还款”是一个弱实体集</a:t>
            </a:r>
          </a:p>
          <a:p>
            <a:pPr eaLnBrk="1" hangingPunct="1"/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xmlns="" id="{6A7320FD-A296-4266-8249-B5F7648AF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BB4DFD-810E-4C44-B31B-965B8773F3D6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xmlns="" id="{29B60B9A-DD24-49C8-88BE-160F614F6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xmlns="" id="{855F4797-9155-48BD-8368-4C90AA335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xmlns="" id="{9F2EF1AA-71D2-4804-AFDF-57717D7BD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5B74E2-A4B5-4F3E-A0D2-F3951DA68F14}" type="slidenum">
              <a:rPr lang="en-US" altLang="zh-CN" sz="1200" smtClean="0"/>
              <a:pPr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F7152AE4-8B10-441A-97D2-D812EDD0D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173710-1793-436D-B8FB-A3661C31826A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3800B067-B7D2-4478-B42A-2D932B7FB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E86999F1-3C25-4DE3-A2F9-A09BE177A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我们要为经理记录一个（</a:t>
            </a:r>
            <a:r>
              <a:rPr lang="en-US" altLang="zh-CN" dirty="0"/>
              <a:t>employee</a:t>
            </a:r>
            <a:r>
              <a:rPr lang="zh-CN" altLang="en-US" dirty="0"/>
              <a:t>，</a:t>
            </a:r>
            <a:r>
              <a:rPr lang="en-US" altLang="zh-CN" dirty="0"/>
              <a:t>branch</a:t>
            </a:r>
            <a:r>
              <a:rPr lang="zh-CN" altLang="en-US" dirty="0"/>
              <a:t>，</a:t>
            </a:r>
            <a:r>
              <a:rPr lang="en-US" altLang="zh-CN" dirty="0"/>
              <a:t>job</a:t>
            </a:r>
            <a:r>
              <a:rPr lang="zh-CN" altLang="en-US" dirty="0"/>
              <a:t>）组合，假设有一个</a:t>
            </a:r>
            <a:r>
              <a:rPr lang="en-US" altLang="zh-CN" dirty="0"/>
              <a:t>manager</a:t>
            </a:r>
            <a:r>
              <a:rPr lang="zh-CN" altLang="en-US" dirty="0"/>
              <a:t>实体集。为了表示这种联系，创建</a:t>
            </a:r>
            <a:r>
              <a:rPr lang="en-US" altLang="zh-CN" dirty="0"/>
              <a:t>employee</a:t>
            </a:r>
            <a:r>
              <a:rPr lang="zh-CN" altLang="en-US" dirty="0"/>
              <a:t>、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/>
              <a:t>manager</a:t>
            </a:r>
            <a:r>
              <a:rPr lang="zh-CN" altLang="en-US" dirty="0"/>
              <a:t>之间的一个四元联系</a:t>
            </a:r>
            <a:r>
              <a:rPr lang="en-US" altLang="zh-CN" dirty="0"/>
              <a:t>manages</a:t>
            </a:r>
            <a:r>
              <a:rPr lang="zh-CN" altLang="en-US" dirty="0"/>
              <a:t>。一个四元联系是必须的，因为一个</a:t>
            </a:r>
            <a:r>
              <a:rPr lang="en-US" altLang="zh-CN" dirty="0"/>
              <a:t>manager</a:t>
            </a:r>
            <a:r>
              <a:rPr lang="zh-CN" altLang="en-US" dirty="0"/>
              <a:t>和</a:t>
            </a:r>
            <a:r>
              <a:rPr lang="en-US" altLang="zh-CN" dirty="0"/>
              <a:t>employee</a:t>
            </a:r>
            <a:r>
              <a:rPr lang="zh-CN" altLang="en-US" dirty="0"/>
              <a:t>之间的二元组合无法表示具有（</a:t>
            </a:r>
            <a:r>
              <a:rPr lang="en-US" altLang="zh-CN" dirty="0"/>
              <a:t>branch</a:t>
            </a:r>
            <a:r>
              <a:rPr lang="zh-CN" altLang="en-US" dirty="0"/>
              <a:t>，</a:t>
            </a:r>
            <a:r>
              <a:rPr lang="en-US" altLang="zh-CN" dirty="0"/>
              <a:t>job</a:t>
            </a:r>
            <a:r>
              <a:rPr lang="zh-CN" altLang="en-US" dirty="0"/>
              <a:t>）的员工由哪个经理来管理。</a:t>
            </a:r>
          </a:p>
          <a:p>
            <a:pPr eaLnBrk="1" hangingPunct="1"/>
            <a:r>
              <a:rPr lang="zh-CN" altLang="en-US" dirty="0"/>
              <a:t>联系集</a:t>
            </a:r>
            <a:r>
              <a:rPr lang="en-US" altLang="zh-CN" dirty="0"/>
              <a:t>works-on</a:t>
            </a:r>
            <a:r>
              <a:rPr lang="zh-CN" altLang="en-US" dirty="0"/>
              <a:t>和</a:t>
            </a:r>
            <a:r>
              <a:rPr lang="en-US" altLang="zh-CN" dirty="0"/>
              <a:t>manages</a:t>
            </a:r>
            <a:r>
              <a:rPr lang="zh-CN" altLang="en-US" dirty="0"/>
              <a:t>看似可以合并到一个联系集中。但是却不能合并，因为一些</a:t>
            </a:r>
            <a:r>
              <a:rPr lang="en-US" altLang="zh-CN" dirty="0"/>
              <a:t>employee</a:t>
            </a:r>
            <a:r>
              <a:rPr lang="zh-CN" altLang="en-US" dirty="0"/>
              <a:t>、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组合可能没有经理。但是上图又存在冗余。因为在</a:t>
            </a:r>
            <a:r>
              <a:rPr lang="en-US" altLang="zh-CN" dirty="0"/>
              <a:t>manages</a:t>
            </a:r>
            <a:r>
              <a:rPr lang="zh-CN" altLang="en-US" dirty="0"/>
              <a:t>中的每个</a:t>
            </a:r>
            <a:r>
              <a:rPr lang="en-US" altLang="zh-CN" dirty="0"/>
              <a:t>employee</a:t>
            </a:r>
            <a:r>
              <a:rPr lang="zh-CN" altLang="en-US" dirty="0"/>
              <a:t>、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组合也在</a:t>
            </a:r>
            <a:r>
              <a:rPr lang="en-US" altLang="zh-CN" dirty="0"/>
              <a:t>works-on</a:t>
            </a:r>
            <a:r>
              <a:rPr lang="zh-CN" altLang="en-US" dirty="0"/>
              <a:t>中。如果经理是一个值而不是一个</a:t>
            </a:r>
            <a:r>
              <a:rPr lang="en-US" altLang="zh-CN" dirty="0"/>
              <a:t>manager</a:t>
            </a:r>
            <a:r>
              <a:rPr lang="zh-CN" altLang="en-US" dirty="0"/>
              <a:t>实体，可以将</a:t>
            </a:r>
            <a:r>
              <a:rPr lang="en-US" altLang="zh-CN" dirty="0"/>
              <a:t>manager</a:t>
            </a:r>
            <a:r>
              <a:rPr lang="zh-CN" altLang="en-US" dirty="0"/>
              <a:t>作为联系集</a:t>
            </a:r>
            <a:r>
              <a:rPr lang="en-US" altLang="zh-CN" dirty="0"/>
              <a:t>works-on</a:t>
            </a:r>
            <a:r>
              <a:rPr lang="zh-CN" altLang="en-US" dirty="0"/>
              <a:t>的一个多值属性。但这样做是的某些信息难以获得（从逻辑上看和从执行开销上看），例如找</a:t>
            </a:r>
            <a:r>
              <a:rPr lang="en-US" altLang="zh-CN" dirty="0"/>
              <a:t>employee-branch-job</a:t>
            </a:r>
            <a:r>
              <a:rPr lang="zh-CN" altLang="en-US" dirty="0"/>
              <a:t>三元对是哪个经理负责的。由于经理是一个实体集，这种做法无论如何也不可行了。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24166997-1D99-43BA-AB3F-511B29DC9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A76144-3287-4A74-B9F9-7D40DF8E381F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B9BCD2C4-CBDB-4F39-A8DB-EC8B0616E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0407BEFD-193E-4D24-A6A1-2FDDA38DF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数据结构是所研究的对象类型的集合。包括一：与数据类型、内容、性质有关的对象如网状模型中的数据项</a:t>
            </a:r>
            <a:endParaRPr lang="en-US" altLang="zh-CN" dirty="0"/>
          </a:p>
          <a:p>
            <a:pPr eaLnBrk="1" hangingPunct="1"/>
            <a:r>
              <a:rPr lang="zh-CN" altLang="en-US" dirty="0"/>
              <a:t>记录，关系模型中的域、属性、关系等；二：与数据之间联系有关的对象，如网状模型中的系型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xmlns="" id="{B663E971-1A9D-454A-91E0-52E167E4F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xmlns="" id="{B1930FD5-610D-49AE-A72F-2399460DB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结构比较复杂，而且随着应用环境的扩大，数据库的结构就变得越来越复杂，不利于最终用户掌握； </a:t>
            </a:r>
          </a:p>
          <a:p>
            <a:r>
              <a:rPr lang="zh-CN" altLang="en-US" dirty="0"/>
              <a:t></a:t>
            </a:r>
            <a:r>
              <a:rPr lang="en-US" altLang="zh-CN" b="1" dirty="0"/>
              <a:t>DDL</a:t>
            </a:r>
            <a:r>
              <a:rPr lang="zh-CN" altLang="en-US" dirty="0"/>
              <a:t>、</a:t>
            </a:r>
            <a:r>
              <a:rPr lang="en-US" altLang="zh-CN" b="1" dirty="0"/>
              <a:t>DML</a:t>
            </a:r>
            <a:r>
              <a:rPr lang="zh-CN" altLang="en-US" dirty="0"/>
              <a:t>语言复杂，用户不容易使用； </a:t>
            </a:r>
          </a:p>
          <a:p>
            <a:r>
              <a:rPr lang="zh-CN" altLang="en-US" dirty="0"/>
              <a:t>记录之间联系是通过存取路径实现的，应用程序必须选择存取路径， </a:t>
            </a:r>
          </a:p>
          <a:p>
            <a:endParaRPr lang="zh-CN" altLang="en-US" dirty="0"/>
          </a:p>
          <a:p>
            <a:r>
              <a:rPr lang="zh-CN" altLang="en-US" dirty="0"/>
              <a:t>加重了程序员的负担。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xmlns="" id="{71DEC86B-A68C-4CE2-95B3-C1A1DD705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878F5D-6709-4977-9BE4-F0993AC61AA3}" type="slidenum">
              <a:rPr lang="en-US" altLang="zh-CN" sz="1200" smtClean="0"/>
              <a:pPr/>
              <a:t>59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xmlns="" id="{4E096FE2-CD7C-4525-8CF3-248E95AE6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xmlns="" id="{5D02E5B5-96C7-4786-A3DE-4DEAD5F0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 基于对象：使用对象和消息；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      基于类：    使用对象</a:t>
            </a:r>
            <a:r>
              <a:rPr lang="en-US" altLang="zh-CN" b="1" dirty="0"/>
              <a:t>+</a:t>
            </a:r>
            <a:r>
              <a:rPr lang="zh-CN" altLang="en-US" b="1" dirty="0"/>
              <a:t>类</a:t>
            </a:r>
            <a:r>
              <a:rPr lang="en-US" altLang="zh-CN" b="1" dirty="0"/>
              <a:t>+</a:t>
            </a:r>
            <a:r>
              <a:rPr lang="zh-CN" altLang="en-US" b="1" dirty="0"/>
              <a:t>消息；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      基于面向对象：对象</a:t>
            </a:r>
            <a:r>
              <a:rPr lang="en-US" altLang="zh-CN" b="1" dirty="0"/>
              <a:t>+</a:t>
            </a:r>
            <a:r>
              <a:rPr lang="zh-CN" altLang="en-US" b="1" dirty="0"/>
              <a:t>类</a:t>
            </a:r>
            <a:r>
              <a:rPr lang="en-US" altLang="zh-CN" b="1" dirty="0"/>
              <a:t>+</a:t>
            </a:r>
            <a:r>
              <a:rPr lang="zh-CN" altLang="en-US" b="1" dirty="0"/>
              <a:t>继承</a:t>
            </a:r>
            <a:r>
              <a:rPr lang="en-US" altLang="zh-CN" b="1" dirty="0"/>
              <a:t>+</a:t>
            </a:r>
            <a:r>
              <a:rPr lang="zh-CN" altLang="en-US" b="1" dirty="0"/>
              <a:t>通信。   </a:t>
            </a:r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xmlns="" id="{40222A9B-F43B-48EC-B8FC-3D55B3CB3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5882F8-0556-4352-A79C-48F192A73378}" type="slidenum">
              <a:rPr lang="en-US" altLang="zh-CN" smtClean="0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19D74B6-C3E4-41AC-8433-8FD0C0FD6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F7DAEB1-0F32-4D36-A6A6-5482A2D472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8AA5E7F-5C80-4C93-BC96-B28B76EF1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C85C6-0E91-43D1-8A88-7689666EC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167190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C52CF4F-408D-4C37-9C4B-7B43DD552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574A2C4-42C5-486F-BA8E-35DA2437B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D6A513B-06FC-4B9F-8017-47D9C3C0A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3E2A-8909-430F-B773-30785886B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9913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F268F70-21E7-4BE1-B22F-10D7B675B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BE252E0-9196-400D-9B36-2C4DA9104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3ED3242-80E2-4F2F-A680-B2A70F109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29DED-40DC-4048-93D8-673F138B5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9831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E7B6E7A-C0B2-4160-8D5B-0865785BD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AE15039-3B17-4417-9D8B-4A60B9AF5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D2CC5E3-FF5B-46BA-9F77-9B7B722C8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1E819-D2EC-4F60-B325-740EF5220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597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326CCC2-3BED-4754-A8F8-AD5FD5FA6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42DB3D8-B8DE-4BF5-A093-86359FEFE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8FB40EA-2DF6-48FA-92E0-CD3661915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0ACA-27F8-4D55-9E27-6A2742AB2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154876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D38449-ECE1-41DA-821C-B28C14EFA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5C3005-E2B1-470D-AB28-725C8A648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E33AB2-86AF-4AEF-A9A6-166A4F7D1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445AF-0458-49C1-890F-36F091A97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468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D280684-FBE7-440D-8EEA-98506A260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CDA50D0-5654-49EB-A0A3-6F361B912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F43B976E-5D1F-4384-91C2-FC8A92F48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2BD9-A1B9-4178-9BD0-A2B64A95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03323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4F71F424-97B0-4A93-A464-0918ADBF0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F03CBE8-F8A7-4927-A5FB-FF30DB8A3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E468B16-99FB-42B3-9A7A-D2B3EB569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75BE5-AD81-4CB2-A47A-0F113532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977518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F6113361-B240-49D6-8F45-944A92E47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51A9FB1-C96E-417D-8B4E-C2BE368F0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8F58174-BF4A-484B-85EC-024579A58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06E9-3862-4597-877A-565366CB5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54434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4C1758-1179-49CA-AB0B-BDC13F59F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55F991-06F7-4DF6-8950-19672D2B6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775F19-C9C6-4FFE-97AE-A66DE2E0B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4522-3AB6-4FAF-AD06-D7BAFE9B8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69665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F2B58F-2708-419D-8C8E-49EFEDE39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54915F-5989-49EA-BDA5-9523A7588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68A04D-1D38-459F-B802-C6839069B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3CBF5-4F36-4916-9E24-BC65F1217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079544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A27C9AF-CAD4-4C6D-8BED-80A3AB9C4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698E9005-409F-40F7-903E-F3E7966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B1958101-FB78-4EE7-A64D-732C973E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5DB7B422-2278-45A2-A3C2-22A355AE48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E2224ED-DA4A-451B-AE53-09D18D6795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6FD454B-5DFD-44C8-B0E1-95012204C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1.png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image" Target="../media/image1.png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19" Type="http://schemas.openxmlformats.org/officeDocument/2006/relationships/image" Target="../media/image1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10" Type="http://schemas.openxmlformats.org/officeDocument/2006/relationships/tags" Target="../tags/tag116.xml"/><Relationship Id="rId19" Type="http://schemas.openxmlformats.org/officeDocument/2006/relationships/image" Target="../media/image1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10" Type="http://schemas.openxmlformats.org/officeDocument/2006/relationships/tags" Target="../tags/tag133.xml"/><Relationship Id="rId19" Type="http://schemas.openxmlformats.org/officeDocument/2006/relationships/image" Target="../media/image1.png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>
            <a:extLst>
              <a:ext uri="{FF2B5EF4-FFF2-40B4-BE49-F238E27FC236}">
                <a16:creationId xmlns:a16="http://schemas.microsoft.com/office/drawing/2014/main" xmlns="" id="{77A07BA7-8936-4DBA-B85E-5E368186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1E7648-97FE-4294-8D2C-CCDD1AB5ED8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xmlns="" id="{7361B70F-7C18-4408-8394-522D0B3830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771525"/>
            <a:ext cx="7924800" cy="11430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993366"/>
                </a:solidFill>
                <a:latin typeface="宋体"/>
                <a:ea typeface="宋体"/>
              </a:rPr>
              <a:t>1.3  </a:t>
            </a:r>
            <a:r>
              <a:rPr lang="zh-CN" altLang="en-US" sz="3600" kern="10"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993366"/>
                </a:solidFill>
                <a:latin typeface="宋体"/>
                <a:ea typeface="宋体"/>
              </a:rPr>
              <a:t>数据库系统的数据模型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xmlns="" id="{7BF71D4E-8299-47E0-8CDE-C599390F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5084763"/>
            <a:ext cx="89154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数据模型：现实世界数据特征的抽象。</a:t>
            </a:r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xmlns="" id="{92EA234C-AA34-452E-9658-227BF73D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7767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数据模型（</a:t>
            </a: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Data Model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）概述</a:t>
            </a: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xmlns="" id="{1C1BE15F-F2EC-4E90-B9EE-1CA9DFF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8312150" cy="701675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模型：现实世界特征的模拟和抽象。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xmlns="" id="{9A29F92B-3034-46DA-8911-0F6A526E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1FF7B-2A2F-4204-B27A-4B980C91A55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8A2C0CEC-9363-4692-9040-CC7FB54E7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19088"/>
            <a:ext cx="3276600" cy="823912"/>
          </a:xfrm>
        </p:spPr>
        <p:txBody>
          <a:bodyPr/>
          <a:lstStyle/>
          <a:p>
            <a:pPr algn="l" eaLnBrk="1" hangingPunct="1"/>
            <a:r>
              <a:rPr lang="en-US" altLang="zh-CN" sz="4800">
                <a:ea typeface="方正舒体" panose="02010601030101010101" pitchFamily="2" charset="-122"/>
              </a:rPr>
              <a:t>2</a:t>
            </a:r>
            <a:r>
              <a:rPr lang="zh-CN" altLang="en-US" sz="4800">
                <a:ea typeface="方正舒体" panose="02010601030101010101" pitchFamily="2" charset="-122"/>
              </a:rPr>
              <a:t>、联系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EFE81609-1D1A-4770-AECA-F79C6ED2C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6858000" cy="3429000"/>
          </a:xfr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1:1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 （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one-to-one )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如果对于实体集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中的每一个实体，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中至多有一个实体与之有联系，反之亦然，则称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： 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xmlns="" id="{A9E8DB8C-D6CE-44D5-9090-E42B30C6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81000"/>
            <a:ext cx="1622425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学校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xmlns="" id="{477AFBA9-09AF-48DD-8D0D-8AF21386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75300"/>
            <a:ext cx="1577975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校长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xmlns="" id="{17F6591E-465B-43A4-9FD2-5C344BF1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127250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xmlns="" id="{69329914-E3A2-47D5-99EF-75B4C84C3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0525" y="1431925"/>
            <a:ext cx="0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xmlns="" id="{6AD2A06C-6A23-4964-B2A4-491DD30A1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4670425"/>
            <a:ext cx="0" cy="904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59D4D978-D638-4BF8-9CCC-A332B515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14319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xmlns="" id="{637E11C0-B41E-48AA-8773-C7A46D49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46704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xmlns="" id="{1E8BF30B-AA2C-47D3-BA62-4AF68C770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6858000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99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solidFill>
                  <a:srgbClr val="99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）二元联系：只有两个实体集参与的联系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xmlns="" id="{E3A6CCB1-DA0D-431A-B4A1-AD037F824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26E8D-DDAB-4498-8B3E-1031B9A6B56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5363" name="矩形 6">
            <a:extLst>
              <a:ext uri="{FF2B5EF4-FFF2-40B4-BE49-F238E27FC236}">
                <a16:creationId xmlns:a16="http://schemas.microsoft.com/office/drawing/2014/main" xmlns="" id="{C81FFF63-7442-445F-A230-BB2D9C5D70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188" y="14128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你还知道哪些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的联系？</a:t>
            </a:r>
          </a:p>
        </p:txBody>
      </p:sp>
      <p:sp>
        <p:nvSpPr>
          <p:cNvPr id="15364" name="矩形: 圆角 7">
            <a:extLst>
              <a:ext uri="{FF2B5EF4-FFF2-40B4-BE49-F238E27FC236}">
                <a16:creationId xmlns:a16="http://schemas.microsoft.com/office/drawing/2014/main" xmlns="" id="{7DEF0B2F-5DA9-4157-92D5-34663BA74F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5365" name="矩形 13">
            <a:extLst>
              <a:ext uri="{FF2B5EF4-FFF2-40B4-BE49-F238E27FC236}">
                <a16:creationId xmlns:a16="http://schemas.microsoft.com/office/drawing/2014/main" xmlns="" id="{C07615E1-8564-4E31-B459-11A6A8DC128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5366" name="组合 12">
            <a:extLst>
              <a:ext uri="{FF2B5EF4-FFF2-40B4-BE49-F238E27FC236}">
                <a16:creationId xmlns:a16="http://schemas.microsoft.com/office/drawing/2014/main" xmlns="" id="{8367E610-F55B-4475-9EC4-E857A057BD8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368" name="TitleBackground">
              <a:extLst>
                <a:ext uri="{FF2B5EF4-FFF2-40B4-BE49-F238E27FC236}">
                  <a16:creationId xmlns:a16="http://schemas.microsoft.com/office/drawing/2014/main" xmlns="" id="{B9E4AB9D-26CA-491F-BA51-2A9CFF705D3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69" name="ColorBlock">
              <a:extLst>
                <a:ext uri="{FF2B5EF4-FFF2-40B4-BE49-F238E27FC236}">
                  <a16:creationId xmlns:a16="http://schemas.microsoft.com/office/drawing/2014/main" xmlns="" id="{5D6CAC6B-15B2-436D-8717-1BBE6B9AB71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70" name="TypeText">
              <a:extLst>
                <a:ext uri="{FF2B5EF4-FFF2-40B4-BE49-F238E27FC236}">
                  <a16:creationId xmlns:a16="http://schemas.microsoft.com/office/drawing/2014/main" xmlns="" id="{5C92D6F1-8C0F-43A0-B1B4-58662D7907B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5371" name="TipText">
              <a:extLst>
                <a:ext uri="{FF2B5EF4-FFF2-40B4-BE49-F238E27FC236}">
                  <a16:creationId xmlns:a16="http://schemas.microsoft.com/office/drawing/2014/main" xmlns="" id="{DB8C05E3-869D-4513-812E-A47964F2C6F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5367" name="图片 5">
            <a:extLst>
              <a:ext uri="{FF2B5EF4-FFF2-40B4-BE49-F238E27FC236}">
                <a16:creationId xmlns:a16="http://schemas.microsoft.com/office/drawing/2014/main" xmlns="" id="{CE6656C6-AFAB-4C0E-9C91-A14C9E88A4CE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xmlns="" id="{80957C5A-23CA-4AA6-9B91-52F823BE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2A561-FBC0-496C-9806-4B54895E2B4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1B1C4140-4BBF-4023-9B9D-DF451D894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6705600" cy="4876800"/>
          </a:xfr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 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(one-to-many)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设有两个实体集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，若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中每个实体与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中任意个实体（包括零个）相联系，而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中每个实体至多和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中一个实体有联系，则称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5BDEDC8F-86A6-4F63-95DE-5896FE96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22275"/>
            <a:ext cx="1471613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班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xmlns="" id="{9EF91446-96F5-4D81-BD4E-D1677B11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5575300"/>
            <a:ext cx="1471613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生</a:t>
            </a:r>
          </a:p>
        </p:txBody>
      </p:sp>
      <p:sp>
        <p:nvSpPr>
          <p:cNvPr id="16390" name="AutoShape 5">
            <a:extLst>
              <a:ext uri="{FF2B5EF4-FFF2-40B4-BE49-F238E27FC236}">
                <a16:creationId xmlns:a16="http://schemas.microsoft.com/office/drawing/2014/main" xmlns="" id="{FCF48A13-E6CC-4FED-9C1F-3861EFF1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416175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xmlns="" id="{25EE732C-32AA-4E42-AD83-FA00AD5055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0" y="1473200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7">
            <a:extLst>
              <a:ext uri="{FF2B5EF4-FFF2-40B4-BE49-F238E27FC236}">
                <a16:creationId xmlns:a16="http://schemas.microsoft.com/office/drawing/2014/main" xmlns="" id="{E08A7F97-496C-4112-BE11-6F0E887F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959350"/>
            <a:ext cx="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xmlns="" id="{E711CA37-46CB-4C90-A736-0B98D123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14732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xmlns="" id="{489533EF-C0AE-4032-B581-5FBB2CCE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4724400"/>
            <a:ext cx="579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xmlns="" id="{9AFD50E7-1F6F-4831-BA58-532D530DC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56B2AF-650B-4A91-B525-33E953AA5BD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7411" name="矩形 6">
            <a:extLst>
              <a:ext uri="{FF2B5EF4-FFF2-40B4-BE49-F238E27FC236}">
                <a16:creationId xmlns:a16="http://schemas.microsoft.com/office/drawing/2014/main" xmlns="" id="{13AAC2D0-EA12-4ECF-B283-9EA2812DAB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188" y="14128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你还知道哪些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的联系？</a:t>
            </a:r>
          </a:p>
        </p:txBody>
      </p:sp>
      <p:sp>
        <p:nvSpPr>
          <p:cNvPr id="17412" name="矩形: 圆角 7">
            <a:extLst>
              <a:ext uri="{FF2B5EF4-FFF2-40B4-BE49-F238E27FC236}">
                <a16:creationId xmlns:a16="http://schemas.microsoft.com/office/drawing/2014/main" xmlns="" id="{18A512B5-E534-4779-B9D4-5E4CFFDA2C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7413" name="矩形 13">
            <a:extLst>
              <a:ext uri="{FF2B5EF4-FFF2-40B4-BE49-F238E27FC236}">
                <a16:creationId xmlns:a16="http://schemas.microsoft.com/office/drawing/2014/main" xmlns="" id="{5BB3B8F2-64BD-47DD-9288-A650946AB34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7414" name="组合 12">
            <a:extLst>
              <a:ext uri="{FF2B5EF4-FFF2-40B4-BE49-F238E27FC236}">
                <a16:creationId xmlns:a16="http://schemas.microsoft.com/office/drawing/2014/main" xmlns="" id="{D441A853-81B4-4547-8C93-37AD073F3C8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416" name="TitleBackground">
              <a:extLst>
                <a:ext uri="{FF2B5EF4-FFF2-40B4-BE49-F238E27FC236}">
                  <a16:creationId xmlns:a16="http://schemas.microsoft.com/office/drawing/2014/main" xmlns="" id="{DF9A0B93-4D6E-4100-97AB-4F978790D58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17" name="ColorBlock">
              <a:extLst>
                <a:ext uri="{FF2B5EF4-FFF2-40B4-BE49-F238E27FC236}">
                  <a16:creationId xmlns:a16="http://schemas.microsoft.com/office/drawing/2014/main" xmlns="" id="{D53BC7A8-8B4D-49CC-A881-DECB570E767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18" name="TypeText">
              <a:extLst>
                <a:ext uri="{FF2B5EF4-FFF2-40B4-BE49-F238E27FC236}">
                  <a16:creationId xmlns:a16="http://schemas.microsoft.com/office/drawing/2014/main" xmlns="" id="{026FBECF-3472-42BB-854C-A4001C4CCF4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7419" name="TipText">
              <a:extLst>
                <a:ext uri="{FF2B5EF4-FFF2-40B4-BE49-F238E27FC236}">
                  <a16:creationId xmlns:a16="http://schemas.microsoft.com/office/drawing/2014/main" xmlns="" id="{75DB96AE-7F9D-471E-B5CC-A8D8AE211C09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7415" name="图片 5">
            <a:extLst>
              <a:ext uri="{FF2B5EF4-FFF2-40B4-BE49-F238E27FC236}">
                <a16:creationId xmlns:a16="http://schemas.microsoft.com/office/drawing/2014/main" xmlns="" id="{129B7CFA-3855-4D75-BADD-E76619AA66A1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xmlns="" id="{B3BA9020-8C65-4FC2-9BBF-9988D1A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ACC76-4587-44F9-B2F0-C7FFC81293F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8FBCA4E-0867-4D5D-93C6-6B3C0F21A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553200" cy="4191000"/>
          </a:xfr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2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(many-to-many)</a:t>
            </a:r>
          </a:p>
          <a:p>
            <a:pPr eaLnBrk="1" hangingPunct="1">
              <a:buFontTx/>
              <a:buNone/>
            </a:pP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若两个实体集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中的每一个实体都和另一个实体集中任意个实体（包括零个）有联系，则称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06F4537A-B126-4E62-A07F-CE959813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1000"/>
            <a:ext cx="1471613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生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xmlns="" id="{D4053634-75F5-425B-944D-5E3A0751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5575300"/>
            <a:ext cx="1471613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课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程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xmlns="" id="{AB52346F-272B-441F-9510-EFCE8DF5B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416175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xmlns="" id="{B009418A-D9E7-4B03-9615-327943161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0" y="1473200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xmlns="" id="{AC4C0256-A279-4435-BA07-DC786DC6D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959350"/>
            <a:ext cx="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xmlns="" id="{A91CCDF5-0052-48CF-8A04-AEF70E75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1473200"/>
            <a:ext cx="56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xmlns="" id="{53E0C2A9-FCC3-4992-AA0E-6C669BF03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47244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xmlns="" id="{ADB79434-8434-49F2-8839-BC6868D01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B5C25-65C2-4B1F-853A-1CC5023C210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9459" name="矩形 6">
            <a:extLst>
              <a:ext uri="{FF2B5EF4-FFF2-40B4-BE49-F238E27FC236}">
                <a16:creationId xmlns:a16="http://schemas.microsoft.com/office/drawing/2014/main" xmlns="" id="{B7210F03-0AAA-4D16-8983-41E923498CD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188" y="14128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你还知道哪些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m:n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的联系？</a:t>
            </a:r>
          </a:p>
        </p:txBody>
      </p:sp>
      <p:sp>
        <p:nvSpPr>
          <p:cNvPr id="19460" name="矩形: 圆角 7">
            <a:extLst>
              <a:ext uri="{FF2B5EF4-FFF2-40B4-BE49-F238E27FC236}">
                <a16:creationId xmlns:a16="http://schemas.microsoft.com/office/drawing/2014/main" xmlns="" id="{179DCE8F-8C0E-474A-830F-696A98A6AC0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9461" name="矩形 13">
            <a:extLst>
              <a:ext uri="{FF2B5EF4-FFF2-40B4-BE49-F238E27FC236}">
                <a16:creationId xmlns:a16="http://schemas.microsoft.com/office/drawing/2014/main" xmlns="" id="{DC6F6B94-E990-45CF-A305-51FA0A751FD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9462" name="组合 12">
            <a:extLst>
              <a:ext uri="{FF2B5EF4-FFF2-40B4-BE49-F238E27FC236}">
                <a16:creationId xmlns:a16="http://schemas.microsoft.com/office/drawing/2014/main" xmlns="" id="{98BC0DF9-7D3D-4534-86E7-C6266986BCDD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464" name="TitleBackground">
              <a:extLst>
                <a:ext uri="{FF2B5EF4-FFF2-40B4-BE49-F238E27FC236}">
                  <a16:creationId xmlns:a16="http://schemas.microsoft.com/office/drawing/2014/main" xmlns="" id="{60149AEA-3081-4E2F-8432-E1228C32114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65" name="ColorBlock">
              <a:extLst>
                <a:ext uri="{FF2B5EF4-FFF2-40B4-BE49-F238E27FC236}">
                  <a16:creationId xmlns:a16="http://schemas.microsoft.com/office/drawing/2014/main" xmlns="" id="{336A16B5-97AA-4A5F-BC1D-F36EECEF63EB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66" name="TypeText">
              <a:extLst>
                <a:ext uri="{FF2B5EF4-FFF2-40B4-BE49-F238E27FC236}">
                  <a16:creationId xmlns:a16="http://schemas.microsoft.com/office/drawing/2014/main" xmlns="" id="{9F3E434F-022D-424A-84D2-BADA9931645F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9467" name="TipText">
              <a:extLst>
                <a:ext uri="{FF2B5EF4-FFF2-40B4-BE49-F238E27FC236}">
                  <a16:creationId xmlns:a16="http://schemas.microsoft.com/office/drawing/2014/main" xmlns="" id="{D1533940-7D10-42AE-847B-BA1FAC3A84F0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9463" name="图片 5">
            <a:extLst>
              <a:ext uri="{FF2B5EF4-FFF2-40B4-BE49-F238E27FC236}">
                <a16:creationId xmlns:a16="http://schemas.microsoft.com/office/drawing/2014/main" xmlns="" id="{03359803-F4A7-4B90-9117-76A83C57DEB8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xmlns="" id="{CEAD20BE-80F6-44F5-A0F0-EA22AA82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4F67-EBCA-4A0B-83FF-0656D4A4389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xmlns="" id="{F1B4C283-9A99-489E-B17C-9D0AE9C3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"/>
            <a:ext cx="5029200" cy="4876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xmlns="" id="{360E7898-91D8-4CBF-8016-22CE162C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028700"/>
            <a:ext cx="3260725" cy="3162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xmlns="" id="{024A320B-A766-4C5D-9640-D0A4B056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495425" cy="145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xmlns="" id="{9C6D612D-6178-4DAE-A771-CD692FE5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6220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1:1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xmlns="" id="{125B283C-5ECD-4F24-A2DE-E57CE9E5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19200"/>
            <a:ext cx="109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1:n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xmlns="" id="{E998F89F-8A0F-41B2-8F28-84D235BBD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m:n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xmlns="" id="{89458A3B-50CB-4168-8C3B-512CF1F19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5562600"/>
            <a:ext cx="6253163" cy="692150"/>
          </a:xfrm>
          <a:solidFill>
            <a:schemeClr val="accent1"/>
          </a:solidFill>
          <a:ln cap="flat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4000" b="1">
                <a:ea typeface="华文行楷" panose="02010800040101010101" pitchFamily="2" charset="-122"/>
              </a:rPr>
              <a:t>各种实体联系的包含关系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xmlns="" id="{73532306-ED72-4F51-8BCF-BA62F90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E1451-E0FE-40E2-8615-4876490BF27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xmlns="" id="{7086FF9B-EAFA-4218-B200-5444FCC0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7543800" cy="2124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 b="1">
                <a:latin typeface="隶书" panose="02010509060101010101" pitchFamily="49" charset="-122"/>
                <a:ea typeface="隶书" panose="02010509060101010101" pitchFamily="49" charset="-122"/>
              </a:rPr>
              <a:t>） 多元联系：参与联系的实体集的个数≥</a:t>
            </a:r>
            <a:r>
              <a:rPr lang="en-US" altLang="zh-CN" sz="4400" b="1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 b="1">
                <a:latin typeface="隶书" panose="02010509060101010101" pitchFamily="49" charset="-122"/>
                <a:ea typeface="隶书" panose="02010509060101010101" pitchFamily="49" charset="-122"/>
              </a:rPr>
              <a:t>时，称为多元联系。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xmlns="" id="{7BEFF025-7329-4F7C-94BB-03625174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7543800" cy="210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自反联系：它描述了同一实体集内两部分实体之间的联系。</a:t>
            </a:r>
            <a:endParaRPr lang="zh-CN" altLang="en-US" sz="4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xmlns="" id="{D5090037-A299-47DD-92E0-3B327A8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DDA5D-E1BA-4D94-A419-8D0B0DBA373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24E958B3-7A6E-4F42-8C76-0DC75B08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3*</a:t>
            </a: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、参与约束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190E4B85-1C58-4977-A69C-2574C21C4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3529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如果实体集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中的每个实体都参与到联系集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的至少一个联系中，称实体集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参与联系集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如果实体集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中只有部分实体都参与到联系集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的至少一个联系中，称实体集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参与联系集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xmlns="" id="{F815AA68-7223-4C59-8420-594385F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70E5C0-22DA-4F9E-BAC0-57A5BD68771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03913D53-FE65-4A26-9F3D-E4943C509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82000" cy="28194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实体：用矩形表示。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属性：用椭圆形表示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联系：用菱形表示</a:t>
            </a:r>
            <a:r>
              <a:rPr lang="zh-CN" altLang="en-US" b="1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          </a:t>
            </a:r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xmlns="" id="{2FBC861D-8943-47DF-A2CA-D451FEAC6E3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038600"/>
            <a:ext cx="3594100" cy="1881188"/>
            <a:chOff x="3044" y="1557"/>
            <a:chExt cx="2264" cy="1185"/>
          </a:xfrm>
        </p:grpSpPr>
        <p:sp>
          <p:nvSpPr>
            <p:cNvPr id="24583" name="Rectangle 4">
              <a:extLst>
                <a:ext uri="{FF2B5EF4-FFF2-40B4-BE49-F238E27FC236}">
                  <a16:creationId xmlns:a16="http://schemas.microsoft.com/office/drawing/2014/main" xmlns="" id="{1A5FC180-75E9-4B3B-AB47-AD1C5934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57"/>
              <a:ext cx="1115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实体名</a:t>
              </a:r>
            </a:p>
          </p:txBody>
        </p:sp>
        <p:sp>
          <p:nvSpPr>
            <p:cNvPr id="24584" name="Oval 5">
              <a:extLst>
                <a:ext uri="{FF2B5EF4-FFF2-40B4-BE49-F238E27FC236}">
                  <a16:creationId xmlns:a16="http://schemas.microsoft.com/office/drawing/2014/main" xmlns="" id="{F2FB976A-96D8-445A-9D21-908DC48B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0"/>
              <a:ext cx="940" cy="4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属性名</a:t>
              </a:r>
            </a:p>
          </p:txBody>
        </p:sp>
        <p:sp>
          <p:nvSpPr>
            <p:cNvPr id="24585" name="AutoShape 6">
              <a:extLst>
                <a:ext uri="{FF2B5EF4-FFF2-40B4-BE49-F238E27FC236}">
                  <a16:creationId xmlns:a16="http://schemas.microsoft.com/office/drawing/2014/main" xmlns="" id="{2E992636-00AA-4AB9-A564-176E9A24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160"/>
              <a:ext cx="1228" cy="58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 </a:t>
              </a:r>
              <a:r>
                <a:rPr lang="zh-CN" altLang="en-US" b="1"/>
                <a:t>联系名</a:t>
              </a:r>
            </a:p>
          </p:txBody>
        </p:sp>
      </p:grpSp>
      <p:sp>
        <p:nvSpPr>
          <p:cNvPr id="24581" name="Text Box 7">
            <a:extLst>
              <a:ext uri="{FF2B5EF4-FFF2-40B4-BE49-F238E27FC236}">
                <a16:creationId xmlns:a16="http://schemas.microsoft.com/office/drawing/2014/main" xmlns="" id="{2F711676-D3DB-40F2-AE09-A714E90D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4419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4800">
                <a:solidFill>
                  <a:schemeClr val="tx2"/>
                </a:solidFill>
              </a:rPr>
              <a:t>—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 R</a:t>
            </a:r>
            <a:r>
              <a:rPr lang="en-US" altLang="zh-CN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xmlns="" id="{324F5435-433C-450F-9F48-7A23A5FDC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48006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/>
              <a:t>1</a:t>
            </a:r>
            <a:r>
              <a:rPr lang="zh-CN" altLang="en-US" sz="4000"/>
              <a:t>、</a:t>
            </a:r>
            <a:r>
              <a:rPr lang="en-US" altLang="zh-CN" sz="4000"/>
              <a:t>E-R </a:t>
            </a:r>
            <a:r>
              <a:rPr lang="zh-CN" altLang="en-US" sz="4000"/>
              <a:t>图表示方法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xmlns="" id="{06396233-A52B-4B32-AB98-8D3BF856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CDAD7-D1E1-4BD5-AB68-FA45938C6F8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xmlns="" id="{5C2A9672-DAF4-4EE3-950B-03A1AB12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2733675"/>
            <a:ext cx="4462462" cy="6143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bg1"/>
                </a:solidFill>
              </a:rPr>
              <a:t>信息世界：  概念模型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xmlns="" id="{EF10D22C-C175-45FA-B1AF-DF839E1F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477000" cy="67151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/>
              <a:t>数据世界：  </a:t>
            </a:r>
            <a:r>
              <a:rPr kumimoji="0" lang="en-US" altLang="zh-CN" b="1"/>
              <a:t>DBMS</a:t>
            </a:r>
            <a:r>
              <a:rPr kumimoji="0" lang="zh-CN" altLang="en-US" b="1"/>
              <a:t>支持的数据模型</a:t>
            </a:r>
          </a:p>
        </p:txBody>
      </p:sp>
      <p:sp>
        <p:nvSpPr>
          <p:cNvPr id="4101" name="Line 4">
            <a:extLst>
              <a:ext uri="{FF2B5EF4-FFF2-40B4-BE49-F238E27FC236}">
                <a16:creationId xmlns:a16="http://schemas.microsoft.com/office/drawing/2014/main" xmlns="" id="{618A6B90-2DE1-48FC-92C3-865AB093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219200"/>
            <a:ext cx="0" cy="14049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2" name="Line 5">
            <a:extLst>
              <a:ext uri="{FF2B5EF4-FFF2-40B4-BE49-F238E27FC236}">
                <a16:creationId xmlns:a16="http://schemas.microsoft.com/office/drawing/2014/main" xmlns="" id="{03A40C0E-B68F-4D52-A15D-45DA13B71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xmlns="" id="{D1F432AD-07E9-494A-9EB4-F3F9FF8B6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019800"/>
            <a:ext cx="653573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</a:t>
            </a:r>
            <a:r>
              <a:rPr kumimoji="0" lang="zh-CN" altLang="en-US" b="1" i="1"/>
              <a:t>现实世界中客观对象的抽象过程</a:t>
            </a:r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xmlns="" id="{EAAE09A3-FDBE-4037-AAFE-3130C0F2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"/>
            <a:ext cx="2989263" cy="954088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xmlns="" id="{F84D9A46-F126-433D-B168-903A7BB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3238"/>
            <a:ext cx="179863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b="1"/>
              <a:t>现实世界</a:t>
            </a:r>
          </a:p>
        </p:txBody>
      </p:sp>
      <p:sp>
        <p:nvSpPr>
          <p:cNvPr id="4106" name="Text Box 12">
            <a:extLst>
              <a:ext uri="{FF2B5EF4-FFF2-40B4-BE49-F238E27FC236}">
                <a16:creationId xmlns:a16="http://schemas.microsoft.com/office/drawing/2014/main" xmlns="" id="{EA1470A7-A612-4A2F-A076-E76776AA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12875"/>
            <a:ext cx="863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分析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抽象</a:t>
            </a:r>
          </a:p>
        </p:txBody>
      </p:sp>
      <p:sp>
        <p:nvSpPr>
          <p:cNvPr id="4107" name="Text Box 13">
            <a:extLst>
              <a:ext uri="{FF2B5EF4-FFF2-40B4-BE49-F238E27FC236}">
                <a16:creationId xmlns:a16="http://schemas.microsoft.com/office/drawing/2014/main" xmlns="" id="{FAE57978-64AE-4D4C-88F7-B7FB41E1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644900"/>
            <a:ext cx="863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转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换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xmlns="" id="{672D7A31-1019-43BD-B77C-A9EEFAF7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70BEC-905A-47B5-8F7F-0CBBEFD4360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xmlns="" id="{EEE5DD02-5668-4B35-8969-D50327DA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2578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sz="4000">
                <a:latin typeface="方正舒体" panose="02010601030101010101" pitchFamily="2" charset="-122"/>
                <a:ea typeface="方正舒体" panose="02010601030101010101" pitchFamily="2" charset="-122"/>
              </a:rPr>
              <a:t>、</a:t>
            </a:r>
            <a:r>
              <a:rPr lang="en-US" altLang="zh-CN" sz="4000">
                <a:latin typeface="方正舒体" panose="02010601030101010101" pitchFamily="2" charset="-122"/>
                <a:ea typeface="方正舒体" panose="02010601030101010101" pitchFamily="2" charset="-122"/>
              </a:rPr>
              <a:t>E-R </a:t>
            </a:r>
            <a:r>
              <a:rPr lang="zh-CN" altLang="en-US" sz="4000">
                <a:latin typeface="方正舒体" panose="02010601030101010101" pitchFamily="2" charset="-122"/>
                <a:ea typeface="方正舒体" panose="02010601030101010101" pitchFamily="2" charset="-122"/>
              </a:rPr>
              <a:t>图的构成规则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xmlns="" id="{0FDC2B96-1761-4239-81F2-F706A8F6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8077200" cy="27813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）画出实体集及其属性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）画出实体集之间的联系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）画出实体集之间联系的属性</a:t>
            </a: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xmlns="" id="{0CDE8C5C-A5A9-47CB-B6FA-8561AE5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29655-647B-48F9-9D7A-FFF88FA48B3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288E64FA-CB04-4927-971D-6D57FBFA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36713"/>
            <a:ext cx="1143000" cy="51593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学生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xmlns="" id="{79E1C909-CFA8-4621-B31B-E8E8088E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1143000" cy="496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课程</a:t>
            </a: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xmlns="" id="{701A4A08-D2BA-4335-8381-A831293B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xmlns="" id="{314E3399-CF10-4193-9927-EA650E8A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学号</a:t>
            </a: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xmlns="" id="{7CC8FB3F-9959-4BBC-B2DA-79B14E39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xmlns="" id="{D055650A-BB69-458C-95E9-21434745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6633" name="Oval 8">
            <a:extLst>
              <a:ext uri="{FF2B5EF4-FFF2-40B4-BE49-F238E27FC236}">
                <a16:creationId xmlns:a16="http://schemas.microsoft.com/office/drawing/2014/main" xmlns="" id="{080E9DF8-640A-4A67-BB9B-E962606AF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xmlns="" id="{0491BB30-BA4C-4A63-9599-740CF450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出生年月</a:t>
            </a:r>
          </a:p>
        </p:txBody>
      </p:sp>
      <p:sp>
        <p:nvSpPr>
          <p:cNvPr id="26635" name="Oval 10">
            <a:extLst>
              <a:ext uri="{FF2B5EF4-FFF2-40B4-BE49-F238E27FC236}">
                <a16:creationId xmlns:a16="http://schemas.microsoft.com/office/drawing/2014/main" xmlns="" id="{BA6D4370-33D9-48BA-A8A4-B9E814AE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6" name="Text Box 11">
            <a:extLst>
              <a:ext uri="{FF2B5EF4-FFF2-40B4-BE49-F238E27FC236}">
                <a16:creationId xmlns:a16="http://schemas.microsoft.com/office/drawing/2014/main" xmlns="" id="{22058B7A-79CC-4137-8E0C-5FD9F175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入学时间</a:t>
            </a:r>
          </a:p>
        </p:txBody>
      </p:sp>
      <p:sp>
        <p:nvSpPr>
          <p:cNvPr id="26637" name="Oval 12">
            <a:extLst>
              <a:ext uri="{FF2B5EF4-FFF2-40B4-BE49-F238E27FC236}">
                <a16:creationId xmlns:a16="http://schemas.microsoft.com/office/drawing/2014/main" xmlns="" id="{54CF20ED-ACDA-445B-A477-4DAD029B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810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8" name="Text Box 13">
            <a:extLst>
              <a:ext uri="{FF2B5EF4-FFF2-40B4-BE49-F238E27FC236}">
                <a16:creationId xmlns:a16="http://schemas.microsoft.com/office/drawing/2014/main" xmlns="" id="{7506BF4E-9A8C-447A-AB19-075A8DCB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334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班级</a:t>
            </a:r>
          </a:p>
        </p:txBody>
      </p:sp>
      <p:sp>
        <p:nvSpPr>
          <p:cNvPr id="26639" name="Oval 14">
            <a:extLst>
              <a:ext uri="{FF2B5EF4-FFF2-40B4-BE49-F238E27FC236}">
                <a16:creationId xmlns:a16="http://schemas.microsoft.com/office/drawing/2014/main" xmlns="" id="{8CC0B463-F680-4A28-8B2A-50BF9673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0" name="Text Box 15">
            <a:extLst>
              <a:ext uri="{FF2B5EF4-FFF2-40B4-BE49-F238E27FC236}">
                <a16:creationId xmlns:a16="http://schemas.microsoft.com/office/drawing/2014/main" xmlns="" id="{B90762FB-30A6-4723-BA39-A7029368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性别</a:t>
            </a:r>
          </a:p>
        </p:txBody>
      </p:sp>
      <p:sp>
        <p:nvSpPr>
          <p:cNvPr id="26641" name="Oval 16">
            <a:extLst>
              <a:ext uri="{FF2B5EF4-FFF2-40B4-BE49-F238E27FC236}">
                <a16:creationId xmlns:a16="http://schemas.microsoft.com/office/drawing/2014/main" xmlns="" id="{6A2AF2A1-5B3E-4BA7-94BB-0CD1F724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00"/>
            <a:ext cx="114300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2" name="Text Box 17">
            <a:extLst>
              <a:ext uri="{FF2B5EF4-FFF2-40B4-BE49-F238E27FC236}">
                <a16:creationId xmlns:a16="http://schemas.microsoft.com/office/drawing/2014/main" xmlns="" id="{20667560-ABC4-41E5-8509-B7B30886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课程号</a:t>
            </a:r>
          </a:p>
        </p:txBody>
      </p:sp>
      <p:sp>
        <p:nvSpPr>
          <p:cNvPr id="26643" name="Oval 18">
            <a:extLst>
              <a:ext uri="{FF2B5EF4-FFF2-40B4-BE49-F238E27FC236}">
                <a16:creationId xmlns:a16="http://schemas.microsoft.com/office/drawing/2014/main" xmlns="" id="{99530C2B-9AD5-449B-BB44-AB813851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4" name="Text Box 19">
            <a:extLst>
              <a:ext uri="{FF2B5EF4-FFF2-40B4-BE49-F238E27FC236}">
                <a16:creationId xmlns:a16="http://schemas.microsoft.com/office/drawing/2014/main" xmlns="" id="{B708FD11-EFA5-4E63-8724-B5268B72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课程名</a:t>
            </a:r>
          </a:p>
        </p:txBody>
      </p:sp>
      <p:sp>
        <p:nvSpPr>
          <p:cNvPr id="26645" name="Oval 20">
            <a:extLst>
              <a:ext uri="{FF2B5EF4-FFF2-40B4-BE49-F238E27FC236}">
                <a16:creationId xmlns:a16="http://schemas.microsoft.com/office/drawing/2014/main" xmlns="" id="{3D301AC7-9C6B-47AC-B21B-B53D7199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6" name="Text Box 21">
            <a:extLst>
              <a:ext uri="{FF2B5EF4-FFF2-40B4-BE49-F238E27FC236}">
                <a16:creationId xmlns:a16="http://schemas.microsoft.com/office/drawing/2014/main" xmlns="" id="{B63EECB4-6158-45B2-A083-9065D1B6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先导课程</a:t>
            </a:r>
          </a:p>
        </p:txBody>
      </p:sp>
      <p:sp>
        <p:nvSpPr>
          <p:cNvPr id="26647" name="Oval 22">
            <a:extLst>
              <a:ext uri="{FF2B5EF4-FFF2-40B4-BE49-F238E27FC236}">
                <a16:creationId xmlns:a16="http://schemas.microsoft.com/office/drawing/2014/main" xmlns="" id="{47CA1747-0118-4FD6-A90A-2768654D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8" name="Text Box 23">
            <a:extLst>
              <a:ext uri="{FF2B5EF4-FFF2-40B4-BE49-F238E27FC236}">
                <a16:creationId xmlns:a16="http://schemas.microsoft.com/office/drawing/2014/main" xmlns="" id="{CFFEDDDD-5732-4AF2-BF1B-2B3A44E5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学时</a:t>
            </a:r>
          </a:p>
        </p:txBody>
      </p:sp>
      <p:sp>
        <p:nvSpPr>
          <p:cNvPr id="26649" name="Oval 24">
            <a:extLst>
              <a:ext uri="{FF2B5EF4-FFF2-40B4-BE49-F238E27FC236}">
                <a16:creationId xmlns:a16="http://schemas.microsoft.com/office/drawing/2014/main" xmlns="" id="{E651684F-75D8-4091-835E-0F16610B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0" name="Text Box 25">
            <a:extLst>
              <a:ext uri="{FF2B5EF4-FFF2-40B4-BE49-F238E27FC236}">
                <a16:creationId xmlns:a16="http://schemas.microsoft.com/office/drawing/2014/main" xmlns="" id="{ED792FB6-6815-4ADB-809A-D2A4A7A13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学分</a:t>
            </a:r>
          </a:p>
        </p:txBody>
      </p:sp>
      <p:sp>
        <p:nvSpPr>
          <p:cNvPr id="26651" name="AutoShape 26">
            <a:extLst>
              <a:ext uri="{FF2B5EF4-FFF2-40B4-BE49-F238E27FC236}">
                <a16:creationId xmlns:a16="http://schemas.microsoft.com/office/drawing/2014/main" xmlns="" id="{A3A7B709-E397-43E8-B4BB-6A99C539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1447800" cy="1219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xmlns="" id="{4D01F7D2-1D30-4349-BF84-9C0E5DCB9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学习</a:t>
            </a:r>
          </a:p>
        </p:txBody>
      </p:sp>
      <p:sp>
        <p:nvSpPr>
          <p:cNvPr id="26653" name="Oval 28">
            <a:extLst>
              <a:ext uri="{FF2B5EF4-FFF2-40B4-BE49-F238E27FC236}">
                <a16:creationId xmlns:a16="http://schemas.microsoft.com/office/drawing/2014/main" xmlns="" id="{9F490D85-96FE-4DE4-9644-773D199B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895350" cy="6810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4" name="Text Box 29">
            <a:extLst>
              <a:ext uri="{FF2B5EF4-FFF2-40B4-BE49-F238E27FC236}">
                <a16:creationId xmlns:a16="http://schemas.microsoft.com/office/drawing/2014/main" xmlns="" id="{7753FC10-C102-48B2-855E-6684227DD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</a:t>
            </a:r>
          </a:p>
        </p:txBody>
      </p:sp>
      <p:sp>
        <p:nvSpPr>
          <p:cNvPr id="26655" name="Line 30">
            <a:extLst>
              <a:ext uri="{FF2B5EF4-FFF2-40B4-BE49-F238E27FC236}">
                <a16:creationId xmlns:a16="http://schemas.microsoft.com/office/drawing/2014/main" xmlns="" id="{F886CEF2-056A-461C-BE0F-4130545C5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90600"/>
            <a:ext cx="2895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6" name="Line 31">
            <a:extLst>
              <a:ext uri="{FF2B5EF4-FFF2-40B4-BE49-F238E27FC236}">
                <a16:creationId xmlns:a16="http://schemas.microsoft.com/office/drawing/2014/main" xmlns="" id="{27483230-1746-4263-A0D9-4317B56CB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914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7" name="Line 32">
            <a:extLst>
              <a:ext uri="{FF2B5EF4-FFF2-40B4-BE49-F238E27FC236}">
                <a16:creationId xmlns:a16="http://schemas.microsoft.com/office/drawing/2014/main" xmlns="" id="{1CA114E7-BBD2-43F4-9404-D7E12F97B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8" name="Line 33">
            <a:extLst>
              <a:ext uri="{FF2B5EF4-FFF2-40B4-BE49-F238E27FC236}">
                <a16:creationId xmlns:a16="http://schemas.microsoft.com/office/drawing/2014/main" xmlns="" id="{30B0F088-D1D3-4FDF-9E06-1309BCE0B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9" name="Line 34">
            <a:extLst>
              <a:ext uri="{FF2B5EF4-FFF2-40B4-BE49-F238E27FC236}">
                <a16:creationId xmlns:a16="http://schemas.microsoft.com/office/drawing/2014/main" xmlns="" id="{3E02670F-82E0-4AEF-9177-D1D8F8B16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990600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0" name="Line 35">
            <a:extLst>
              <a:ext uri="{FF2B5EF4-FFF2-40B4-BE49-F238E27FC236}">
                <a16:creationId xmlns:a16="http://schemas.microsoft.com/office/drawing/2014/main" xmlns="" id="{C4F9CD30-4BAD-4E38-B023-07B96B8BA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143000"/>
            <a:ext cx="3200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1" name="Line 36">
            <a:extLst>
              <a:ext uri="{FF2B5EF4-FFF2-40B4-BE49-F238E27FC236}">
                <a16:creationId xmlns:a16="http://schemas.microsoft.com/office/drawing/2014/main" xmlns="" id="{4195A377-9964-4B96-A217-893F7D8B0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2" name="Line 37">
            <a:extLst>
              <a:ext uri="{FF2B5EF4-FFF2-40B4-BE49-F238E27FC236}">
                <a16:creationId xmlns:a16="http://schemas.microsoft.com/office/drawing/2014/main" xmlns="" id="{9C0E6492-E76C-47BA-BAA5-F30F930737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53000"/>
            <a:ext cx="3124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3" name="Line 38">
            <a:extLst>
              <a:ext uri="{FF2B5EF4-FFF2-40B4-BE49-F238E27FC236}">
                <a16:creationId xmlns:a16="http://schemas.microsoft.com/office/drawing/2014/main" xmlns="" id="{FE15AF07-3DAA-42F5-BF10-A4B510DE9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953000"/>
            <a:ext cx="1524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4" name="Line 39">
            <a:extLst>
              <a:ext uri="{FF2B5EF4-FFF2-40B4-BE49-F238E27FC236}">
                <a16:creationId xmlns:a16="http://schemas.microsoft.com/office/drawing/2014/main" xmlns="" id="{0721A361-F649-4CFE-A404-D778642BE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53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5" name="Line 40">
            <a:extLst>
              <a:ext uri="{FF2B5EF4-FFF2-40B4-BE49-F238E27FC236}">
                <a16:creationId xmlns:a16="http://schemas.microsoft.com/office/drawing/2014/main" xmlns="" id="{E7756234-5CE1-4402-B8D1-1A71C1A67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53000"/>
            <a:ext cx="1371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6" name="Line 41">
            <a:extLst>
              <a:ext uri="{FF2B5EF4-FFF2-40B4-BE49-F238E27FC236}">
                <a16:creationId xmlns:a16="http://schemas.microsoft.com/office/drawing/2014/main" xmlns="" id="{A631789D-B0FB-404C-BFD9-ECA54D4AB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2209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7" name="Line 42">
            <a:extLst>
              <a:ext uri="{FF2B5EF4-FFF2-40B4-BE49-F238E27FC236}">
                <a16:creationId xmlns:a16="http://schemas.microsoft.com/office/drawing/2014/main" xmlns="" id="{BF4E0802-0BEC-4FE9-9EEF-5B3CE1148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21717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8" name="Line 43">
            <a:extLst>
              <a:ext uri="{FF2B5EF4-FFF2-40B4-BE49-F238E27FC236}">
                <a16:creationId xmlns:a16="http://schemas.microsoft.com/office/drawing/2014/main" xmlns="" id="{92826E33-A314-4F08-A64E-EB159307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9" name="Line 49">
            <a:extLst>
              <a:ext uri="{FF2B5EF4-FFF2-40B4-BE49-F238E27FC236}">
                <a16:creationId xmlns:a16="http://schemas.microsoft.com/office/drawing/2014/main" xmlns="" id="{828C066A-BB04-4F40-8931-09AFDCC07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37814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70" name="Line 50">
            <a:extLst>
              <a:ext uri="{FF2B5EF4-FFF2-40B4-BE49-F238E27FC236}">
                <a16:creationId xmlns:a16="http://schemas.microsoft.com/office/drawing/2014/main" xmlns="" id="{2D4927F0-A303-4AF7-8A8B-B0A51BD4E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8663" y="23018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xmlns="" id="{8F2BFA65-FD42-452F-A950-46AF6013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E47A4-5291-431C-A9A0-0AA00F72AB8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xmlns="" id="{6B502026-D2B4-4068-8A6E-60BC1EA6C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36713"/>
            <a:ext cx="1143000" cy="51593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学生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xmlns="" id="{DC28233E-1FC1-4BBC-B841-0EDE0CCF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1143000" cy="496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课程</a:t>
            </a:r>
          </a:p>
        </p:txBody>
      </p:sp>
      <p:sp>
        <p:nvSpPr>
          <p:cNvPr id="27653" name="Oval 7">
            <a:extLst>
              <a:ext uri="{FF2B5EF4-FFF2-40B4-BE49-F238E27FC236}">
                <a16:creationId xmlns:a16="http://schemas.microsoft.com/office/drawing/2014/main" xmlns="" id="{AE3B93D4-313F-4F20-B4AA-3776554E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xmlns="" id="{B7D90E10-F365-4FEB-AF34-43994AB0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学号</a:t>
            </a:r>
          </a:p>
        </p:txBody>
      </p:sp>
      <p:sp>
        <p:nvSpPr>
          <p:cNvPr id="27655" name="Oval 9">
            <a:extLst>
              <a:ext uri="{FF2B5EF4-FFF2-40B4-BE49-F238E27FC236}">
                <a16:creationId xmlns:a16="http://schemas.microsoft.com/office/drawing/2014/main" xmlns="" id="{81D3FFFB-4D13-4831-81C8-21DFAA9A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xmlns="" id="{72DE9AF6-1613-4D9E-908F-1D7CBD614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7657" name="Oval 11">
            <a:extLst>
              <a:ext uri="{FF2B5EF4-FFF2-40B4-BE49-F238E27FC236}">
                <a16:creationId xmlns:a16="http://schemas.microsoft.com/office/drawing/2014/main" xmlns="" id="{02E66815-3FE7-4A81-927D-BC6B852E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xmlns="" id="{70878890-8827-4BC4-9B79-7CB97BDF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出生年月</a:t>
            </a:r>
          </a:p>
        </p:txBody>
      </p:sp>
      <p:sp>
        <p:nvSpPr>
          <p:cNvPr id="27659" name="Oval 13">
            <a:extLst>
              <a:ext uri="{FF2B5EF4-FFF2-40B4-BE49-F238E27FC236}">
                <a16:creationId xmlns:a16="http://schemas.microsoft.com/office/drawing/2014/main" xmlns="" id="{1189CBAC-66FF-45B7-B8B4-E0E4AFAD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xmlns="" id="{4883D85F-EF29-4F1D-99D6-0EABB946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入学时间</a:t>
            </a:r>
          </a:p>
        </p:txBody>
      </p:sp>
      <p:sp>
        <p:nvSpPr>
          <p:cNvPr id="27661" name="Oval 15">
            <a:extLst>
              <a:ext uri="{FF2B5EF4-FFF2-40B4-BE49-F238E27FC236}">
                <a16:creationId xmlns:a16="http://schemas.microsoft.com/office/drawing/2014/main" xmlns="" id="{6F503FD9-8782-427F-9E52-CA691E29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810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2" name="Text Box 16">
            <a:extLst>
              <a:ext uri="{FF2B5EF4-FFF2-40B4-BE49-F238E27FC236}">
                <a16:creationId xmlns:a16="http://schemas.microsoft.com/office/drawing/2014/main" xmlns="" id="{4E8892AA-7009-4A79-BE07-E9BEFC3E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334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班级</a:t>
            </a:r>
          </a:p>
        </p:txBody>
      </p:sp>
      <p:sp>
        <p:nvSpPr>
          <p:cNvPr id="27663" name="Oval 17">
            <a:extLst>
              <a:ext uri="{FF2B5EF4-FFF2-40B4-BE49-F238E27FC236}">
                <a16:creationId xmlns:a16="http://schemas.microsoft.com/office/drawing/2014/main" xmlns="" id="{B07A715C-45F1-4BE4-A3F4-6BE1FDAD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4" name="Text Box 18">
            <a:extLst>
              <a:ext uri="{FF2B5EF4-FFF2-40B4-BE49-F238E27FC236}">
                <a16:creationId xmlns:a16="http://schemas.microsoft.com/office/drawing/2014/main" xmlns="" id="{448F0276-C2F7-4EC9-86D0-815F0B5D2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性别</a:t>
            </a:r>
          </a:p>
        </p:txBody>
      </p:sp>
      <p:sp>
        <p:nvSpPr>
          <p:cNvPr id="27665" name="Oval 19">
            <a:extLst>
              <a:ext uri="{FF2B5EF4-FFF2-40B4-BE49-F238E27FC236}">
                <a16:creationId xmlns:a16="http://schemas.microsoft.com/office/drawing/2014/main" xmlns="" id="{28FFF80E-5829-4D97-AC6E-05AF14D5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00"/>
            <a:ext cx="114300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6" name="Text Box 20">
            <a:extLst>
              <a:ext uri="{FF2B5EF4-FFF2-40B4-BE49-F238E27FC236}">
                <a16:creationId xmlns:a16="http://schemas.microsoft.com/office/drawing/2014/main" xmlns="" id="{1EC1DC29-9797-424B-80B2-4ECD5833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课程号</a:t>
            </a:r>
          </a:p>
        </p:txBody>
      </p:sp>
      <p:sp>
        <p:nvSpPr>
          <p:cNvPr id="27667" name="Oval 21">
            <a:extLst>
              <a:ext uri="{FF2B5EF4-FFF2-40B4-BE49-F238E27FC236}">
                <a16:creationId xmlns:a16="http://schemas.microsoft.com/office/drawing/2014/main" xmlns="" id="{C8DC6D23-C6A1-470E-AD71-5A8AB69F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8" name="Text Box 22">
            <a:extLst>
              <a:ext uri="{FF2B5EF4-FFF2-40B4-BE49-F238E27FC236}">
                <a16:creationId xmlns:a16="http://schemas.microsoft.com/office/drawing/2014/main" xmlns="" id="{5DA1EC95-F237-4425-A5A0-4B9D9C56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课程名</a:t>
            </a:r>
          </a:p>
        </p:txBody>
      </p:sp>
      <p:sp>
        <p:nvSpPr>
          <p:cNvPr id="27669" name="Oval 23">
            <a:extLst>
              <a:ext uri="{FF2B5EF4-FFF2-40B4-BE49-F238E27FC236}">
                <a16:creationId xmlns:a16="http://schemas.microsoft.com/office/drawing/2014/main" xmlns="" id="{2207A27A-1FB6-4D1F-BE5C-2DE6FA1A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0" name="Text Box 24">
            <a:extLst>
              <a:ext uri="{FF2B5EF4-FFF2-40B4-BE49-F238E27FC236}">
                <a16:creationId xmlns:a16="http://schemas.microsoft.com/office/drawing/2014/main" xmlns="" id="{2E3745C3-F600-4BF2-9C77-6E58FA1C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先导课程</a:t>
            </a:r>
          </a:p>
        </p:txBody>
      </p:sp>
      <p:sp>
        <p:nvSpPr>
          <p:cNvPr id="27671" name="Oval 25">
            <a:extLst>
              <a:ext uri="{FF2B5EF4-FFF2-40B4-BE49-F238E27FC236}">
                <a16:creationId xmlns:a16="http://schemas.microsoft.com/office/drawing/2014/main" xmlns="" id="{7A79E0EB-071D-4496-97AF-02FE00A3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2" name="Text Box 26">
            <a:extLst>
              <a:ext uri="{FF2B5EF4-FFF2-40B4-BE49-F238E27FC236}">
                <a16:creationId xmlns:a16="http://schemas.microsoft.com/office/drawing/2014/main" xmlns="" id="{4444051A-D688-459A-A182-FFA8481A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学时</a:t>
            </a:r>
          </a:p>
        </p:txBody>
      </p:sp>
      <p:sp>
        <p:nvSpPr>
          <p:cNvPr id="27673" name="Oval 27">
            <a:extLst>
              <a:ext uri="{FF2B5EF4-FFF2-40B4-BE49-F238E27FC236}">
                <a16:creationId xmlns:a16="http://schemas.microsoft.com/office/drawing/2014/main" xmlns="" id="{345D35AB-331D-46B6-9817-3AD165E3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4" name="Text Box 28">
            <a:extLst>
              <a:ext uri="{FF2B5EF4-FFF2-40B4-BE49-F238E27FC236}">
                <a16:creationId xmlns:a16="http://schemas.microsoft.com/office/drawing/2014/main" xmlns="" id="{BC2B551C-F9C7-429C-A62A-32D4F0445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学分</a:t>
            </a:r>
          </a:p>
        </p:txBody>
      </p:sp>
      <p:sp>
        <p:nvSpPr>
          <p:cNvPr id="27675" name="AutoShape 29">
            <a:extLst>
              <a:ext uri="{FF2B5EF4-FFF2-40B4-BE49-F238E27FC236}">
                <a16:creationId xmlns:a16="http://schemas.microsoft.com/office/drawing/2014/main" xmlns="" id="{15A8F9FD-FF73-4CE7-84DE-B3E45F8B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1447800" cy="1219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6" name="Text Box 30">
            <a:extLst>
              <a:ext uri="{FF2B5EF4-FFF2-40B4-BE49-F238E27FC236}">
                <a16:creationId xmlns:a16="http://schemas.microsoft.com/office/drawing/2014/main" xmlns="" id="{E06EFB1F-AE57-4B90-A0CA-AA8540DA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学习</a:t>
            </a:r>
          </a:p>
        </p:txBody>
      </p:sp>
      <p:sp>
        <p:nvSpPr>
          <p:cNvPr id="27677" name="Oval 31">
            <a:extLst>
              <a:ext uri="{FF2B5EF4-FFF2-40B4-BE49-F238E27FC236}">
                <a16:creationId xmlns:a16="http://schemas.microsoft.com/office/drawing/2014/main" xmlns="" id="{585B62AF-F628-4D7C-A4A9-80C995E2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895350" cy="6810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8" name="Text Box 32">
            <a:extLst>
              <a:ext uri="{FF2B5EF4-FFF2-40B4-BE49-F238E27FC236}">
                <a16:creationId xmlns:a16="http://schemas.microsoft.com/office/drawing/2014/main" xmlns="" id="{56605250-1C37-4AA6-9004-2C69B025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</a:t>
            </a:r>
          </a:p>
        </p:txBody>
      </p:sp>
      <p:sp>
        <p:nvSpPr>
          <p:cNvPr id="27679" name="Line 33">
            <a:extLst>
              <a:ext uri="{FF2B5EF4-FFF2-40B4-BE49-F238E27FC236}">
                <a16:creationId xmlns:a16="http://schemas.microsoft.com/office/drawing/2014/main" xmlns="" id="{B00D1486-B282-4F81-8661-0EA5A33F4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90600"/>
            <a:ext cx="2895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0" name="Line 34">
            <a:extLst>
              <a:ext uri="{FF2B5EF4-FFF2-40B4-BE49-F238E27FC236}">
                <a16:creationId xmlns:a16="http://schemas.microsoft.com/office/drawing/2014/main" xmlns="" id="{F9C144D2-F49E-4E53-ADBD-9EEF44307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914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1" name="Line 35">
            <a:extLst>
              <a:ext uri="{FF2B5EF4-FFF2-40B4-BE49-F238E27FC236}">
                <a16:creationId xmlns:a16="http://schemas.microsoft.com/office/drawing/2014/main" xmlns="" id="{A34A040E-F61E-44E3-9D87-60D05F073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2" name="Line 36">
            <a:extLst>
              <a:ext uri="{FF2B5EF4-FFF2-40B4-BE49-F238E27FC236}">
                <a16:creationId xmlns:a16="http://schemas.microsoft.com/office/drawing/2014/main" xmlns="" id="{19292386-6BB7-4930-8198-793395115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3" name="Line 37">
            <a:extLst>
              <a:ext uri="{FF2B5EF4-FFF2-40B4-BE49-F238E27FC236}">
                <a16:creationId xmlns:a16="http://schemas.microsoft.com/office/drawing/2014/main" xmlns="" id="{33971B58-C340-472B-8753-E8239F65E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990600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4" name="Line 38">
            <a:extLst>
              <a:ext uri="{FF2B5EF4-FFF2-40B4-BE49-F238E27FC236}">
                <a16:creationId xmlns:a16="http://schemas.microsoft.com/office/drawing/2014/main" xmlns="" id="{D3F872F6-2F57-441D-9701-FE8999D756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143000"/>
            <a:ext cx="3200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5" name="Line 39">
            <a:extLst>
              <a:ext uri="{FF2B5EF4-FFF2-40B4-BE49-F238E27FC236}">
                <a16:creationId xmlns:a16="http://schemas.microsoft.com/office/drawing/2014/main" xmlns="" id="{7B99AD41-8638-48EE-BADF-1FBB03417C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6" name="Line 40">
            <a:extLst>
              <a:ext uri="{FF2B5EF4-FFF2-40B4-BE49-F238E27FC236}">
                <a16:creationId xmlns:a16="http://schemas.microsoft.com/office/drawing/2014/main" xmlns="" id="{DEAA3A74-063F-4894-94B5-90BBF2F53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53000"/>
            <a:ext cx="3124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7" name="Line 41">
            <a:extLst>
              <a:ext uri="{FF2B5EF4-FFF2-40B4-BE49-F238E27FC236}">
                <a16:creationId xmlns:a16="http://schemas.microsoft.com/office/drawing/2014/main" xmlns="" id="{66EFD330-C1F2-4CF4-B141-2898CCCE9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953000"/>
            <a:ext cx="1524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8" name="Line 42">
            <a:extLst>
              <a:ext uri="{FF2B5EF4-FFF2-40B4-BE49-F238E27FC236}">
                <a16:creationId xmlns:a16="http://schemas.microsoft.com/office/drawing/2014/main" xmlns="" id="{08A9AD3D-0487-41F3-95DE-D80A1A4B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53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9" name="Line 43">
            <a:extLst>
              <a:ext uri="{FF2B5EF4-FFF2-40B4-BE49-F238E27FC236}">
                <a16:creationId xmlns:a16="http://schemas.microsoft.com/office/drawing/2014/main" xmlns="" id="{FFD44573-2685-488A-BB26-0A0A4159D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53000"/>
            <a:ext cx="1371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0" name="Line 44">
            <a:extLst>
              <a:ext uri="{FF2B5EF4-FFF2-40B4-BE49-F238E27FC236}">
                <a16:creationId xmlns:a16="http://schemas.microsoft.com/office/drawing/2014/main" xmlns="" id="{280E8E9C-ED30-4A78-9616-27B9BD150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2209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1" name="Line 45">
            <a:extLst>
              <a:ext uri="{FF2B5EF4-FFF2-40B4-BE49-F238E27FC236}">
                <a16:creationId xmlns:a16="http://schemas.microsoft.com/office/drawing/2014/main" xmlns="" id="{654AD6EB-5A08-481C-85C9-6C1DD3704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21717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2" name="Line 46">
            <a:extLst>
              <a:ext uri="{FF2B5EF4-FFF2-40B4-BE49-F238E27FC236}">
                <a16:creationId xmlns:a16="http://schemas.microsoft.com/office/drawing/2014/main" xmlns="" id="{CF01A788-10B3-4315-B244-8869E71B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3" name="Text Box 49">
            <a:extLst>
              <a:ext uri="{FF2B5EF4-FFF2-40B4-BE49-F238E27FC236}">
                <a16:creationId xmlns:a16="http://schemas.microsoft.com/office/drawing/2014/main" xmlns="" id="{13286CA5-EAA1-4418-A54D-2B4FCF64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m</a:t>
            </a:r>
          </a:p>
        </p:txBody>
      </p:sp>
      <p:sp>
        <p:nvSpPr>
          <p:cNvPr id="27694" name="Text Box 50">
            <a:extLst>
              <a:ext uri="{FF2B5EF4-FFF2-40B4-BE49-F238E27FC236}">
                <a16:creationId xmlns:a16="http://schemas.microsoft.com/office/drawing/2014/main" xmlns="" id="{4A0D7C97-F835-47C1-BB64-D03C12A22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608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n</a:t>
            </a: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xmlns="" id="{26EC14CE-818A-47E2-A534-DD305578B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某工厂物质管理</a:t>
            </a:r>
          </a:p>
        </p:txBody>
      </p:sp>
      <p:sp>
        <p:nvSpPr>
          <p:cNvPr id="28675" name="内容占位符 6">
            <a:extLst>
              <a:ext uri="{FF2B5EF4-FFF2-40B4-BE49-F238E27FC236}">
                <a16:creationId xmlns:a16="http://schemas.microsoft.com/office/drawing/2014/main" xmlns="" id="{F36369CD-94B8-4876-B7A8-DC2D4EDAF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仓库  属性： 仓库号，面积，电话号码</a:t>
            </a:r>
            <a:endParaRPr lang="en-US" altLang="zh-CN"/>
          </a:p>
          <a:p>
            <a:pPr eaLnBrk="1" hangingPunct="1"/>
            <a:r>
              <a:rPr lang="zh-CN" altLang="en-US"/>
              <a:t>零件  属性： 零件号、名称、规格、单价、描述</a:t>
            </a:r>
            <a:endParaRPr lang="en-US" altLang="zh-CN"/>
          </a:p>
          <a:p>
            <a:pPr eaLnBrk="1" hangingPunct="1"/>
            <a:r>
              <a:rPr lang="zh-CN" altLang="en-US"/>
              <a:t>供应商  属性： 供应商号、姓名、地址、电话号码、账号</a:t>
            </a:r>
            <a:endParaRPr lang="en-US" altLang="zh-CN"/>
          </a:p>
          <a:p>
            <a:pPr eaLnBrk="1" hangingPunct="1"/>
            <a:r>
              <a:rPr lang="zh-CN" altLang="en-US"/>
              <a:t>项目  属性： 项目号、预算、开工日期</a:t>
            </a:r>
            <a:endParaRPr lang="en-US" altLang="zh-CN"/>
          </a:p>
          <a:p>
            <a:pPr eaLnBrk="1" hangingPunct="1"/>
            <a:r>
              <a:rPr lang="zh-CN" altLang="en-US"/>
              <a:t>职工 属性： 职工号、姓名、年龄、职称</a:t>
            </a:r>
          </a:p>
        </p:txBody>
      </p:sp>
      <p:sp>
        <p:nvSpPr>
          <p:cNvPr id="28676" name="灯片编号占位符 2">
            <a:extLst>
              <a:ext uri="{FF2B5EF4-FFF2-40B4-BE49-F238E27FC236}">
                <a16:creationId xmlns:a16="http://schemas.microsoft.com/office/drawing/2014/main" xmlns="" id="{1415E1B7-CB49-4232-91BA-341C5C6C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1E078-3626-4C6F-9B4E-F5BC7D0F71F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xmlns="" id="{66055E62-6578-48BB-A690-7E345B24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83B7B-FDDE-4971-A869-F6AC5A3BEB4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xmlns="" id="{62FD29AF-9FD6-44B5-9455-5CA966A07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416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xmlns="" id="{AC82B548-F814-43F0-A222-389E70B6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93863"/>
            <a:ext cx="16764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xmlns="" id="{6BC5D6D1-89FD-448C-A83B-77784A71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46263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仓库号</a:t>
            </a: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xmlns="" id="{9DCDD34B-63AD-4ACD-8F27-10AE72B20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36725"/>
            <a:ext cx="1690688" cy="711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xmlns="" id="{B1FCA2C9-14E3-4709-900E-0C8CFA3D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462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电话号</a:t>
            </a:r>
          </a:p>
        </p:txBody>
      </p:sp>
      <p:sp>
        <p:nvSpPr>
          <p:cNvPr id="29704" name="Oval 7">
            <a:extLst>
              <a:ext uri="{FF2B5EF4-FFF2-40B4-BE49-F238E27FC236}">
                <a16:creationId xmlns:a16="http://schemas.microsoft.com/office/drawing/2014/main" xmlns="" id="{4BB0E023-2983-4896-9B11-54C2CBB3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693863"/>
            <a:ext cx="16002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xmlns="" id="{E4C7E4E3-1FA5-4684-A4B8-8209A0CB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846263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面积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xmlns="" id="{E30AB0D3-DA99-45E8-8DAB-4F20DE9CD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3796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xmlns="" id="{A5E399FB-F014-4B8F-BC36-B3EE88CE5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796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xmlns="" id="{8B8118C9-587B-4693-B153-11195506E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55863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Text Box 12">
            <a:extLst>
              <a:ext uri="{FF2B5EF4-FFF2-40B4-BE49-F238E27FC236}">
                <a16:creationId xmlns:a16="http://schemas.microsoft.com/office/drawing/2014/main" xmlns="" id="{44B61025-5F4B-4975-A608-A23AC63D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086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29710" name="Oval 13">
            <a:extLst>
              <a:ext uri="{FF2B5EF4-FFF2-40B4-BE49-F238E27FC236}">
                <a16:creationId xmlns:a16="http://schemas.microsoft.com/office/drawing/2014/main" xmlns="" id="{BEC2F0FA-A081-4C6E-8F08-EE75335F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60863"/>
            <a:ext cx="16764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xmlns="" id="{907C229A-9411-4EC4-BB06-F3E47564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13263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职工号</a:t>
            </a:r>
          </a:p>
        </p:txBody>
      </p:sp>
      <p:sp>
        <p:nvSpPr>
          <p:cNvPr id="29712" name="Oval 15">
            <a:extLst>
              <a:ext uri="{FF2B5EF4-FFF2-40B4-BE49-F238E27FC236}">
                <a16:creationId xmlns:a16="http://schemas.microsoft.com/office/drawing/2014/main" xmlns="" id="{5AC3E67B-D2E2-408E-98EA-D63A9177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60863"/>
            <a:ext cx="1690688" cy="711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xmlns="" id="{87BD000F-C09D-49B6-9750-F3815419D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132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6666"/>
                </a:solidFill>
              </a:rPr>
              <a:t>年龄</a:t>
            </a:r>
          </a:p>
        </p:txBody>
      </p:sp>
      <p:sp>
        <p:nvSpPr>
          <p:cNvPr id="29714" name="Oval 17">
            <a:extLst>
              <a:ext uri="{FF2B5EF4-FFF2-40B4-BE49-F238E27FC236}">
                <a16:creationId xmlns:a16="http://schemas.microsoft.com/office/drawing/2014/main" xmlns="" id="{7858F870-E368-4A79-8AF4-97F9BA4BD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60863"/>
            <a:ext cx="16002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xmlns="" id="{D78EA728-58BE-4A09-9C9C-44DE3F30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13263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9716" name="Line 19">
            <a:extLst>
              <a:ext uri="{FF2B5EF4-FFF2-40B4-BE49-F238E27FC236}">
                <a16:creationId xmlns:a16="http://schemas.microsoft.com/office/drawing/2014/main" xmlns="" id="{3B38C334-DAE7-4DDC-9A31-61F278DE7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46663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0">
            <a:extLst>
              <a:ext uri="{FF2B5EF4-FFF2-40B4-BE49-F238E27FC236}">
                <a16:creationId xmlns:a16="http://schemas.microsoft.com/office/drawing/2014/main" xmlns="" id="{32D33740-10D5-48ED-B331-4B16FEC8E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4666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Line 21">
            <a:extLst>
              <a:ext uri="{FF2B5EF4-FFF2-40B4-BE49-F238E27FC236}">
                <a16:creationId xmlns:a16="http://schemas.microsoft.com/office/drawing/2014/main" xmlns="" id="{D391FD3A-84C8-4DA7-9892-92B213790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046663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9" name="Oval 22">
            <a:extLst>
              <a:ext uri="{FF2B5EF4-FFF2-40B4-BE49-F238E27FC236}">
                <a16:creationId xmlns:a16="http://schemas.microsoft.com/office/drawing/2014/main" xmlns="" id="{1FCA1B51-0B9B-4DB1-8EC6-42CE0FD9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337050"/>
            <a:ext cx="1690688" cy="711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xmlns="" id="{3A0DE498-54D1-4757-BDE5-F40A3156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894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职称</a:t>
            </a:r>
          </a:p>
        </p:txBody>
      </p:sp>
      <p:sp>
        <p:nvSpPr>
          <p:cNvPr id="29721" name="Line 24">
            <a:extLst>
              <a:ext uri="{FF2B5EF4-FFF2-40B4-BE49-F238E27FC236}">
                <a16:creationId xmlns:a16="http://schemas.microsoft.com/office/drawing/2014/main" xmlns="" id="{127772AE-B1A7-455D-920A-15A5DB5B6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046663"/>
            <a:ext cx="2590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xmlns="" id="{91126BAD-2064-47C1-8C2E-0D1253E0D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816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某工厂物质管理</a:t>
            </a:r>
            <a:r>
              <a:rPr lang="en-US" altLang="zh-CN" sz="3600">
                <a:latin typeface="宋体" panose="02010600030101010101" pitchFamily="2" charset="-122"/>
              </a:rPr>
              <a:t>E</a:t>
            </a:r>
            <a:r>
              <a:rPr lang="en-US" altLang="zh-CN" sz="3600"/>
              <a:t>—</a:t>
            </a:r>
            <a:r>
              <a:rPr lang="en-US" altLang="zh-CN" sz="3600">
                <a:latin typeface="宋体" panose="02010600030101010101" pitchFamily="2" charset="-122"/>
              </a:rPr>
              <a:t>R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xmlns="" id="{372D509C-80E6-430E-9B93-C43AAC1F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24D0C-8F62-4DB6-9F33-44C2390B83F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xmlns="" id="{136D0C22-6309-4B20-A1ED-2889E517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1600200" cy="51593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0724" name="Oval 3">
            <a:extLst>
              <a:ext uri="{FF2B5EF4-FFF2-40B4-BE49-F238E27FC236}">
                <a16:creationId xmlns:a16="http://schemas.microsoft.com/office/drawing/2014/main" xmlns="" id="{0A9CD2CF-46DD-4183-BA77-85890E79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1676400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xmlns="" id="{1E8E0E84-6229-45C4-A013-847AB55A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零件号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xmlns="" id="{181FED90-C71E-4728-8A17-553EFAB0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"/>
            <a:ext cx="1690688" cy="5254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xmlns="" id="{4C1C1467-27DE-46CA-96A8-C269D864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规格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xmlns="" id="{373E6D91-8C70-4235-A7D0-9F36728A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1600200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xmlns="" id="{2159B530-78CA-4419-9AFA-33B595FDC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名称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xmlns="" id="{7A557CF4-4370-4322-9234-8A74628C0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719138"/>
            <a:ext cx="1752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xmlns="" id="{8E0988B8-8842-413C-8781-DBA8CAD53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762000"/>
            <a:ext cx="15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xmlns="" id="{B9FCC655-21E9-4B7B-9FC0-DCC55EB55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733425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Oval 12">
            <a:extLst>
              <a:ext uri="{FF2B5EF4-FFF2-40B4-BE49-F238E27FC236}">
                <a16:creationId xmlns:a16="http://schemas.microsoft.com/office/drawing/2014/main" xmlns="" id="{36FD59DE-D779-450B-BC55-0BCF2451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228600"/>
            <a:ext cx="1690687" cy="5254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xmlns="" id="{68A6A717-03BB-47B8-94DE-BE0A873F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描述</a:t>
            </a:r>
          </a:p>
        </p:txBody>
      </p:sp>
      <p:sp>
        <p:nvSpPr>
          <p:cNvPr id="30735" name="Oval 14">
            <a:extLst>
              <a:ext uri="{FF2B5EF4-FFF2-40B4-BE49-F238E27FC236}">
                <a16:creationId xmlns:a16="http://schemas.microsoft.com/office/drawing/2014/main" xmlns="" id="{010AB408-4A65-426B-B2E3-E36FFE76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"/>
            <a:ext cx="1600200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xmlns="" id="{723872DD-67D1-489E-A6E6-5AAF0910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单价</a:t>
            </a:r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xmlns="" id="{232A6CCA-B748-4AA4-AD45-2B9FFC658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719138"/>
            <a:ext cx="2590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xmlns="" id="{547355DE-DE26-4125-88CA-EAEF08CFA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762000"/>
            <a:ext cx="22860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xmlns="" id="{95E115EF-B95B-490F-94D0-2D7300D5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988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0740" name="Oval 19">
            <a:extLst>
              <a:ext uri="{FF2B5EF4-FFF2-40B4-BE49-F238E27FC236}">
                <a16:creationId xmlns:a16="http://schemas.microsoft.com/office/drawing/2014/main" xmlns="" id="{817A83D3-1221-4C29-A8B0-7741796A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32063"/>
            <a:ext cx="16764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41" name="Text Box 20">
            <a:extLst>
              <a:ext uri="{FF2B5EF4-FFF2-40B4-BE49-F238E27FC236}">
                <a16:creationId xmlns:a16="http://schemas.microsoft.com/office/drawing/2014/main" xmlns="" id="{3F69D0C5-7846-4183-890E-8FA095A0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08263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项目号</a:t>
            </a:r>
          </a:p>
        </p:txBody>
      </p:sp>
      <p:sp>
        <p:nvSpPr>
          <p:cNvPr id="30742" name="Oval 21">
            <a:extLst>
              <a:ext uri="{FF2B5EF4-FFF2-40B4-BE49-F238E27FC236}">
                <a16:creationId xmlns:a16="http://schemas.microsoft.com/office/drawing/2014/main" xmlns="" id="{70EBEB9A-C6FF-4C3E-BD85-2FAD49C8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32063"/>
            <a:ext cx="1690688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xmlns="" id="{DF17EDE2-57B5-4A84-BA0B-24069BC1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082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预算</a:t>
            </a:r>
          </a:p>
        </p:txBody>
      </p:sp>
      <p:sp>
        <p:nvSpPr>
          <p:cNvPr id="30744" name="Line 23">
            <a:extLst>
              <a:ext uri="{FF2B5EF4-FFF2-40B4-BE49-F238E27FC236}">
                <a16:creationId xmlns:a16="http://schemas.microsoft.com/office/drawing/2014/main" xmlns="" id="{32DEDA1C-EC89-43BE-9236-948E761BE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65463"/>
            <a:ext cx="15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5" name="Oval 24">
            <a:extLst>
              <a:ext uri="{FF2B5EF4-FFF2-40B4-BE49-F238E27FC236}">
                <a16:creationId xmlns:a16="http://schemas.microsoft.com/office/drawing/2014/main" xmlns="" id="{49B28708-6D5E-4FBD-B26B-8C3F863A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32063"/>
            <a:ext cx="1690688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46" name="Text Box 25">
            <a:extLst>
              <a:ext uri="{FF2B5EF4-FFF2-40B4-BE49-F238E27FC236}">
                <a16:creationId xmlns:a16="http://schemas.microsoft.com/office/drawing/2014/main" xmlns="" id="{153E0F96-A19C-46C3-93CE-651377CC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24138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开工日期</a:t>
            </a:r>
          </a:p>
        </p:txBody>
      </p:sp>
      <p:sp>
        <p:nvSpPr>
          <p:cNvPr id="30747" name="Line 26">
            <a:extLst>
              <a:ext uri="{FF2B5EF4-FFF2-40B4-BE49-F238E27FC236}">
                <a16:creationId xmlns:a16="http://schemas.microsoft.com/office/drawing/2014/main" xmlns="" id="{97B92ABB-06AA-4186-B61E-924CF1EF2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22600"/>
            <a:ext cx="16764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8" name="Line 27">
            <a:extLst>
              <a:ext uri="{FF2B5EF4-FFF2-40B4-BE49-F238E27FC236}">
                <a16:creationId xmlns:a16="http://schemas.microsoft.com/office/drawing/2014/main" xmlns="" id="{55501254-649A-42E2-9A92-F40A9B308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989263"/>
            <a:ext cx="11430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9" name="Text Box 28">
            <a:extLst>
              <a:ext uri="{FF2B5EF4-FFF2-40B4-BE49-F238E27FC236}">
                <a16:creationId xmlns:a16="http://schemas.microsoft.com/office/drawing/2014/main" xmlns="" id="{EBFBFA6B-CC96-47CE-A11B-7FBD0DF5C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0372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0750" name="Oval 29">
            <a:extLst>
              <a:ext uri="{FF2B5EF4-FFF2-40B4-BE49-F238E27FC236}">
                <a16:creationId xmlns:a16="http://schemas.microsoft.com/office/drawing/2014/main" xmlns="" id="{5A31B4E8-BF32-4A43-B4C4-42C06EC1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70463"/>
            <a:ext cx="16764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51" name="Text Box 30">
            <a:extLst>
              <a:ext uri="{FF2B5EF4-FFF2-40B4-BE49-F238E27FC236}">
                <a16:creationId xmlns:a16="http://schemas.microsoft.com/office/drawing/2014/main" xmlns="" id="{5A19090E-0B4C-45C9-95B2-D3212A12C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466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供应商号</a:t>
            </a:r>
          </a:p>
        </p:txBody>
      </p:sp>
      <p:sp>
        <p:nvSpPr>
          <p:cNvPr id="30752" name="Oval 31">
            <a:extLst>
              <a:ext uri="{FF2B5EF4-FFF2-40B4-BE49-F238E27FC236}">
                <a16:creationId xmlns:a16="http://schemas.microsoft.com/office/drawing/2014/main" xmlns="" id="{786D9434-C374-4971-B090-C5742FB3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70463"/>
            <a:ext cx="1690688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53" name="Text Box 32">
            <a:extLst>
              <a:ext uri="{FF2B5EF4-FFF2-40B4-BE49-F238E27FC236}">
                <a16:creationId xmlns:a16="http://schemas.microsoft.com/office/drawing/2014/main" xmlns="" id="{D5DD312E-C6A8-4D56-BF8C-06D292138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466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地址</a:t>
            </a:r>
          </a:p>
        </p:txBody>
      </p:sp>
      <p:sp>
        <p:nvSpPr>
          <p:cNvPr id="30754" name="Oval 33">
            <a:extLst>
              <a:ext uri="{FF2B5EF4-FFF2-40B4-BE49-F238E27FC236}">
                <a16:creationId xmlns:a16="http://schemas.microsoft.com/office/drawing/2014/main" xmlns="" id="{DCA8F744-21FF-4F7B-A33A-7DB06722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70463"/>
            <a:ext cx="16002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55" name="Text Box 34">
            <a:extLst>
              <a:ext uri="{FF2B5EF4-FFF2-40B4-BE49-F238E27FC236}">
                <a16:creationId xmlns:a16="http://schemas.microsoft.com/office/drawing/2014/main" xmlns="" id="{0306DF63-D46B-4F1C-B3B0-3696E8012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46663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30756" name="Line 35">
            <a:extLst>
              <a:ext uri="{FF2B5EF4-FFF2-40B4-BE49-F238E27FC236}">
                <a16:creationId xmlns:a16="http://schemas.microsoft.com/office/drawing/2014/main" xmlns="" id="{8BB7698A-E1CB-471A-853F-6A93FAFA6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7" name="Line 36">
            <a:extLst>
              <a:ext uri="{FF2B5EF4-FFF2-40B4-BE49-F238E27FC236}">
                <a16:creationId xmlns:a16="http://schemas.microsoft.com/office/drawing/2014/main" xmlns="" id="{7AFC0A02-D0F0-4689-82F2-AF40A34A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503863"/>
            <a:ext cx="15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8" name="Line 37">
            <a:extLst>
              <a:ext uri="{FF2B5EF4-FFF2-40B4-BE49-F238E27FC236}">
                <a16:creationId xmlns:a16="http://schemas.microsoft.com/office/drawing/2014/main" xmlns="" id="{A3BF97B3-E59E-46BE-A19F-F126ECF01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486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9" name="Oval 38">
            <a:extLst>
              <a:ext uri="{FF2B5EF4-FFF2-40B4-BE49-F238E27FC236}">
                <a16:creationId xmlns:a16="http://schemas.microsoft.com/office/drawing/2014/main" xmlns="" id="{6DEBBD8C-477F-4AC0-972A-56EFD45D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4970463"/>
            <a:ext cx="1690687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60" name="Text Box 39">
            <a:extLst>
              <a:ext uri="{FF2B5EF4-FFF2-40B4-BE49-F238E27FC236}">
                <a16:creationId xmlns:a16="http://schemas.microsoft.com/office/drawing/2014/main" xmlns="" id="{70BF28C2-3BED-4BC7-A6FD-A4F6E628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466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帐号</a:t>
            </a:r>
          </a:p>
        </p:txBody>
      </p:sp>
      <p:sp>
        <p:nvSpPr>
          <p:cNvPr id="30761" name="Oval 40">
            <a:extLst>
              <a:ext uri="{FF2B5EF4-FFF2-40B4-BE49-F238E27FC236}">
                <a16:creationId xmlns:a16="http://schemas.microsoft.com/office/drawing/2014/main" xmlns="" id="{576EA88F-4643-4E08-BF56-17979980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70463"/>
            <a:ext cx="16002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62" name="Text Box 41">
            <a:extLst>
              <a:ext uri="{FF2B5EF4-FFF2-40B4-BE49-F238E27FC236}">
                <a16:creationId xmlns:a16="http://schemas.microsoft.com/office/drawing/2014/main" xmlns="" id="{6988BA03-E2C9-42A6-9D23-2F67541F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62538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电话号</a:t>
            </a:r>
          </a:p>
        </p:txBody>
      </p:sp>
      <p:sp>
        <p:nvSpPr>
          <p:cNvPr id="30763" name="Line 42">
            <a:extLst>
              <a:ext uri="{FF2B5EF4-FFF2-40B4-BE49-F238E27FC236}">
                <a16:creationId xmlns:a16="http://schemas.microsoft.com/office/drawing/2014/main" xmlns="" id="{8337CA3C-AD89-451B-B3CB-3EFF810BA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5288"/>
            <a:ext cx="2590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4" name="Line 43">
            <a:extLst>
              <a:ext uri="{FF2B5EF4-FFF2-40B4-BE49-F238E27FC236}">
                <a16:creationId xmlns:a16="http://schemas.microsoft.com/office/drawing/2014/main" xmlns="" id="{CED7A1C5-8BFE-4939-99C9-52E0FBE67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5503863"/>
            <a:ext cx="22860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5" name="Line 44">
            <a:extLst>
              <a:ext uri="{FF2B5EF4-FFF2-40B4-BE49-F238E27FC236}">
                <a16:creationId xmlns:a16="http://schemas.microsoft.com/office/drawing/2014/main" xmlns="" id="{3C31686C-90DB-454F-83D8-E3D14D85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6" name="Line 45">
            <a:extLst>
              <a:ext uri="{FF2B5EF4-FFF2-40B4-BE49-F238E27FC236}">
                <a16:creationId xmlns:a16="http://schemas.microsoft.com/office/drawing/2014/main" xmlns="" id="{3D8943FE-FC8A-49BA-81DC-8976CD60C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572000"/>
            <a:ext cx="914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xmlns="" id="{FA31FA51-AE04-4CE4-9226-E00DA097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E8CAB-4FBF-4FF9-B7F2-A91CD16E52A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xmlns="" id="{BFD91B12-25EC-466A-9BED-1C8DBA49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49275"/>
            <a:ext cx="1436687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xmlns="" id="{A0369A28-939F-4B19-8682-FE78703A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xmlns="" id="{28170EF9-7867-49A4-94F2-E5D7A7215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xmlns="" id="{36646C20-01DF-4501-A3BA-022818B1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3729038"/>
            <a:ext cx="1436687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xmlns="" id="{ECC0383C-9A5F-48CA-BEF5-A227DBE3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592138"/>
            <a:ext cx="1436688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31752" name="AutoShape 7">
            <a:extLst>
              <a:ext uri="{FF2B5EF4-FFF2-40B4-BE49-F238E27FC236}">
                <a16:creationId xmlns:a16="http://schemas.microsoft.com/office/drawing/2014/main" xmlns="" id="{ADFE4ECD-BA93-43B6-B046-A9A81435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2214563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3" name="AutoShape 8">
            <a:extLst>
              <a:ext uri="{FF2B5EF4-FFF2-40B4-BE49-F238E27FC236}">
                <a16:creationId xmlns:a16="http://schemas.microsoft.com/office/drawing/2014/main" xmlns="" id="{01AF7733-226D-4329-ADD5-1342E75D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1825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xmlns="" id="{122FD356-16E7-4A3B-90D5-B5D404D8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xmlns="" id="{23EFAB87-397D-4161-BC3A-E74B0381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385888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xmlns="" id="{23ABA8DB-F8BC-44B5-82F2-CD89C9D01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826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xmlns="" id="{C47671B9-7732-4522-A38A-79EDED819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09875"/>
            <a:ext cx="0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xmlns="" id="{C8280008-0341-4499-B849-D583401C3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066800"/>
            <a:ext cx="158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4">
            <a:extLst>
              <a:ext uri="{FF2B5EF4-FFF2-40B4-BE49-F238E27FC236}">
                <a16:creationId xmlns:a16="http://schemas.microsoft.com/office/drawing/2014/main" xmlns="" id="{622AC878-1CBF-4E7D-94CA-00FD15009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5">
            <a:extLst>
              <a:ext uri="{FF2B5EF4-FFF2-40B4-BE49-F238E27FC236}">
                <a16:creationId xmlns:a16="http://schemas.microsoft.com/office/drawing/2014/main" xmlns="" id="{F8503942-DA5F-4DD0-84CF-620E9AFC5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475" y="42529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Oval 16">
            <a:extLst>
              <a:ext uri="{FF2B5EF4-FFF2-40B4-BE49-F238E27FC236}">
                <a16:creationId xmlns:a16="http://schemas.microsoft.com/office/drawing/2014/main" xmlns="" id="{AFF2CDEC-1E3E-4681-89C1-24561476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757488"/>
            <a:ext cx="1725613" cy="823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62" name="Oval 17">
            <a:extLst>
              <a:ext uri="{FF2B5EF4-FFF2-40B4-BE49-F238E27FC236}">
                <a16:creationId xmlns:a16="http://schemas.microsoft.com/office/drawing/2014/main" xmlns="" id="{CF203169-CFDF-40EF-B2F8-8EBB6E87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1725613" cy="823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63" name="Line 27">
            <a:extLst>
              <a:ext uri="{FF2B5EF4-FFF2-40B4-BE49-F238E27FC236}">
                <a16:creationId xmlns:a16="http://schemas.microsoft.com/office/drawing/2014/main" xmlns="" id="{8D0BF1DD-E70B-4923-B402-064530184B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990600"/>
            <a:ext cx="1614488" cy="854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8">
            <a:extLst>
              <a:ext uri="{FF2B5EF4-FFF2-40B4-BE49-F238E27FC236}">
                <a16:creationId xmlns:a16="http://schemas.microsoft.com/office/drawing/2014/main" xmlns="" id="{5C789D91-239F-4DCF-BEA2-1C2E7E57D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9">
            <a:extLst>
              <a:ext uri="{FF2B5EF4-FFF2-40B4-BE49-F238E27FC236}">
                <a16:creationId xmlns:a16="http://schemas.microsoft.com/office/drawing/2014/main" xmlns="" id="{8B3216F6-651A-4345-8A16-44DDC9C43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124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30">
            <a:extLst>
              <a:ext uri="{FF2B5EF4-FFF2-40B4-BE49-F238E27FC236}">
                <a16:creationId xmlns:a16="http://schemas.microsoft.com/office/drawing/2014/main" xmlns="" id="{18D0AF66-35E9-4690-95C3-505E69A64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762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31">
            <a:extLst>
              <a:ext uri="{FF2B5EF4-FFF2-40B4-BE49-F238E27FC236}">
                <a16:creationId xmlns:a16="http://schemas.microsoft.com/office/drawing/2014/main" xmlns="" id="{798B101D-EAA1-47ED-9272-11807FC7D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Text Box 32">
            <a:extLst>
              <a:ext uri="{FF2B5EF4-FFF2-40B4-BE49-F238E27FC236}">
                <a16:creationId xmlns:a16="http://schemas.microsoft.com/office/drawing/2014/main" xmlns="" id="{79E38222-6AC1-4862-8F46-BFE2C200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供应量</a:t>
            </a:r>
          </a:p>
        </p:txBody>
      </p:sp>
      <p:sp>
        <p:nvSpPr>
          <p:cNvPr id="31769" name="Text Box 33">
            <a:extLst>
              <a:ext uri="{FF2B5EF4-FFF2-40B4-BE49-F238E27FC236}">
                <a16:creationId xmlns:a16="http://schemas.microsoft.com/office/drawing/2014/main" xmlns="" id="{43AD4789-5E46-4C20-9BD5-1F7B2F8B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2971800"/>
            <a:ext cx="1231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库存量</a:t>
            </a:r>
          </a:p>
        </p:txBody>
      </p:sp>
      <p:sp>
        <p:nvSpPr>
          <p:cNvPr id="31770" name="Text Box 34">
            <a:extLst>
              <a:ext uri="{FF2B5EF4-FFF2-40B4-BE49-F238E27FC236}">
                <a16:creationId xmlns:a16="http://schemas.microsoft.com/office/drawing/2014/main" xmlns="" id="{6082716E-070A-4AC7-85E6-756A84D4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24542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</a:t>
            </a:r>
          </a:p>
        </p:txBody>
      </p:sp>
      <p:sp>
        <p:nvSpPr>
          <p:cNvPr id="31771" name="Text Box 35">
            <a:extLst>
              <a:ext uri="{FF2B5EF4-FFF2-40B4-BE49-F238E27FC236}">
                <a16:creationId xmlns:a16="http://schemas.microsoft.com/office/drawing/2014/main" xmlns="" id="{AB554F67-91FE-4180-A0D0-E7115298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储备</a:t>
            </a:r>
          </a:p>
        </p:txBody>
      </p:sp>
      <p:sp>
        <p:nvSpPr>
          <p:cNvPr id="31772" name="Text Box 36">
            <a:extLst>
              <a:ext uri="{FF2B5EF4-FFF2-40B4-BE49-F238E27FC236}">
                <a16:creationId xmlns:a16="http://schemas.microsoft.com/office/drawing/2014/main" xmlns="" id="{8F699FC2-EE5E-48A8-B5DF-9A067A39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16287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工作</a:t>
            </a:r>
          </a:p>
        </p:txBody>
      </p:sp>
      <p:sp>
        <p:nvSpPr>
          <p:cNvPr id="31773" name="Text Box 37">
            <a:extLst>
              <a:ext uri="{FF2B5EF4-FFF2-40B4-BE49-F238E27FC236}">
                <a16:creationId xmlns:a16="http://schemas.microsoft.com/office/drawing/2014/main" xmlns="" id="{D8DFF151-0DB4-46DB-8A5C-A3A9EB54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领导</a:t>
            </a:r>
          </a:p>
        </p:txBody>
      </p:sp>
      <p:sp>
        <p:nvSpPr>
          <p:cNvPr id="31774" name="Line 38">
            <a:extLst>
              <a:ext uri="{FF2B5EF4-FFF2-40B4-BE49-F238E27FC236}">
                <a16:creationId xmlns:a16="http://schemas.microsoft.com/office/drawing/2014/main" xmlns="" id="{3856DAAD-98CD-42C2-826D-86BE7007C6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895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39">
            <a:extLst>
              <a:ext uri="{FF2B5EF4-FFF2-40B4-BE49-F238E27FC236}">
                <a16:creationId xmlns:a16="http://schemas.microsoft.com/office/drawing/2014/main" xmlns="" id="{49FAD498-0B52-4EF1-B6F7-230335F07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038" y="1241425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776" name="Line 40">
            <a:extLst>
              <a:ext uri="{FF2B5EF4-FFF2-40B4-BE49-F238E27FC236}">
                <a16:creationId xmlns:a16="http://schemas.microsoft.com/office/drawing/2014/main" xmlns="" id="{6006F961-E20B-44EA-A8C4-A44CE51B95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0175" y="3213100"/>
            <a:ext cx="0" cy="207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41">
            <a:extLst>
              <a:ext uri="{FF2B5EF4-FFF2-40B4-BE49-F238E27FC236}">
                <a16:creationId xmlns:a16="http://schemas.microsoft.com/office/drawing/2014/main" xmlns="" id="{95C3DF4D-80A5-4DD0-A9B2-4B50FAE8C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2693988"/>
            <a:ext cx="6477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42">
            <a:extLst>
              <a:ext uri="{FF2B5EF4-FFF2-40B4-BE49-F238E27FC236}">
                <a16:creationId xmlns:a16="http://schemas.microsoft.com/office/drawing/2014/main" xmlns="" id="{67998930-85FB-4CB3-BC5A-6EA512108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852738"/>
            <a:ext cx="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43">
            <a:extLst>
              <a:ext uri="{FF2B5EF4-FFF2-40B4-BE49-F238E27FC236}">
                <a16:creationId xmlns:a16="http://schemas.microsoft.com/office/drawing/2014/main" xmlns="" id="{DB168A74-DEB5-4070-A522-72E9C494B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196975"/>
            <a:ext cx="1587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44">
            <a:extLst>
              <a:ext uri="{FF2B5EF4-FFF2-40B4-BE49-F238E27FC236}">
                <a16:creationId xmlns:a16="http://schemas.microsoft.com/office/drawing/2014/main" xmlns="" id="{A07A526C-D5F7-4B82-89A7-DD6CF43AB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538" y="249078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Line 45">
            <a:extLst>
              <a:ext uri="{FF2B5EF4-FFF2-40B4-BE49-F238E27FC236}">
                <a16:creationId xmlns:a16="http://schemas.microsoft.com/office/drawing/2014/main" xmlns="" id="{95F0BEC8-6A59-4D5E-B906-C32017677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8" y="43354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xmlns="" id="{23BCE50A-E57F-4B5F-B32D-559DE2D8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FE59E-8510-4311-8510-9277D3EC0B6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xmlns="" id="{D1D90639-0C22-4641-A6C6-E1E1D97D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49275"/>
            <a:ext cx="1436687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xmlns="" id="{47E6106F-1C10-4C4F-B586-5A623257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xmlns="" id="{C68FADD7-B557-49E6-B331-EE81C79D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xmlns="" id="{534C985C-28A9-47C3-B737-DD10542C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3729038"/>
            <a:ext cx="1436687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xmlns="" id="{974741E4-4E30-4EBE-A2BB-E7A837B6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592138"/>
            <a:ext cx="1436688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32776" name="AutoShape 7">
            <a:extLst>
              <a:ext uri="{FF2B5EF4-FFF2-40B4-BE49-F238E27FC236}">
                <a16:creationId xmlns:a16="http://schemas.microsoft.com/office/drawing/2014/main" xmlns="" id="{CC91AC01-CAE0-461A-ACE5-ACBF9945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2214563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7" name="AutoShape 8">
            <a:extLst>
              <a:ext uri="{FF2B5EF4-FFF2-40B4-BE49-F238E27FC236}">
                <a16:creationId xmlns:a16="http://schemas.microsoft.com/office/drawing/2014/main" xmlns="" id="{91F886A4-2EC4-4116-99E7-8FA08F8F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1825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8" name="AutoShape 9">
            <a:extLst>
              <a:ext uri="{FF2B5EF4-FFF2-40B4-BE49-F238E27FC236}">
                <a16:creationId xmlns:a16="http://schemas.microsoft.com/office/drawing/2014/main" xmlns="" id="{40F43373-F048-4286-AE0C-4E042E07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9" name="AutoShape 10">
            <a:extLst>
              <a:ext uri="{FF2B5EF4-FFF2-40B4-BE49-F238E27FC236}">
                <a16:creationId xmlns:a16="http://schemas.microsoft.com/office/drawing/2014/main" xmlns="" id="{7C606E72-F4E1-4756-9F69-F00E92C32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385888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xmlns="" id="{F592C18A-F0E4-4A6F-AC35-5D846463E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xmlns="" id="{E59F816C-C7FD-4547-A085-E3BCADFAB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09875"/>
            <a:ext cx="0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xmlns="" id="{89A6F4C0-44B2-40B9-9E0F-E8EEF970F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066800"/>
            <a:ext cx="158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xmlns="" id="{9414C083-2E81-4117-A062-823DB80FE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5">
            <a:extLst>
              <a:ext uri="{FF2B5EF4-FFF2-40B4-BE49-F238E27FC236}">
                <a16:creationId xmlns:a16="http://schemas.microsoft.com/office/drawing/2014/main" xmlns="" id="{5F3742AB-8C5C-427E-8C1F-21671A7B5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Oval 16">
            <a:extLst>
              <a:ext uri="{FF2B5EF4-FFF2-40B4-BE49-F238E27FC236}">
                <a16:creationId xmlns:a16="http://schemas.microsoft.com/office/drawing/2014/main" xmlns="" id="{8D0EB672-CB4E-4E06-BB68-849168A94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757488"/>
            <a:ext cx="1725613" cy="823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6" name="Oval 17">
            <a:extLst>
              <a:ext uri="{FF2B5EF4-FFF2-40B4-BE49-F238E27FC236}">
                <a16:creationId xmlns:a16="http://schemas.microsoft.com/office/drawing/2014/main" xmlns="" id="{209EBC8A-2064-4B04-A094-0F790560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1725613" cy="823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xmlns="" id="{D6167A8A-7732-4928-8F7B-E8C3E4AF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906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xmlns="" id="{3B088CEC-7261-4DCC-9865-9CC4B596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858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xmlns="" id="{C3B8F5E0-0ED2-4881-9C09-9EA681D3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xmlns="" id="{DCC838B3-4356-465A-9F5B-0A61B2DC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196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xmlns="" id="{BC17E681-4741-4DF4-831D-9FAFDC5D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xmlns="" id="{3C6A6BD0-B704-4AD7-BB55-F0DDFD56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1036638"/>
            <a:ext cx="6286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xmlns="" id="{EE00F079-1C23-4560-A5A1-BFD0773D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xmlns="" id="{D78D1EF7-A844-4E65-A55D-5D1A086B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48768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xmlns="" id="{E19198DF-F8C7-49D3-BF7B-398EF611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32796" name="Line 27">
            <a:extLst>
              <a:ext uri="{FF2B5EF4-FFF2-40B4-BE49-F238E27FC236}">
                <a16:creationId xmlns:a16="http://schemas.microsoft.com/office/drawing/2014/main" xmlns="" id="{64B23B8D-865A-4BDD-A544-62E685BD28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9906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28">
            <a:extLst>
              <a:ext uri="{FF2B5EF4-FFF2-40B4-BE49-F238E27FC236}">
                <a16:creationId xmlns:a16="http://schemas.microsoft.com/office/drawing/2014/main" xmlns="" id="{EC086814-B643-4997-ADB3-CFE0C82B7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Line 29">
            <a:extLst>
              <a:ext uri="{FF2B5EF4-FFF2-40B4-BE49-F238E27FC236}">
                <a16:creationId xmlns:a16="http://schemas.microsoft.com/office/drawing/2014/main" xmlns="" id="{2BE45CE1-B872-466E-B40E-0D97B286C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124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30">
            <a:extLst>
              <a:ext uri="{FF2B5EF4-FFF2-40B4-BE49-F238E27FC236}">
                <a16:creationId xmlns:a16="http://schemas.microsoft.com/office/drawing/2014/main" xmlns="" id="{12DBC715-552F-40A1-A8BF-579D105D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762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31">
            <a:extLst>
              <a:ext uri="{FF2B5EF4-FFF2-40B4-BE49-F238E27FC236}">
                <a16:creationId xmlns:a16="http://schemas.microsoft.com/office/drawing/2014/main" xmlns="" id="{872509A4-601B-4356-90CE-908E6BBE2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Text Box 32">
            <a:extLst>
              <a:ext uri="{FF2B5EF4-FFF2-40B4-BE49-F238E27FC236}">
                <a16:creationId xmlns:a16="http://schemas.microsoft.com/office/drawing/2014/main" xmlns="" id="{23F9DD46-EE98-4B51-AE1E-333E16AA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供应量</a:t>
            </a:r>
          </a:p>
        </p:txBody>
      </p:sp>
      <p:sp>
        <p:nvSpPr>
          <p:cNvPr id="32802" name="Text Box 33">
            <a:extLst>
              <a:ext uri="{FF2B5EF4-FFF2-40B4-BE49-F238E27FC236}">
                <a16:creationId xmlns:a16="http://schemas.microsoft.com/office/drawing/2014/main" xmlns="" id="{DEEC9DC4-00A9-4463-AE1D-829803A1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2971800"/>
            <a:ext cx="1231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库存量</a:t>
            </a:r>
          </a:p>
        </p:txBody>
      </p:sp>
      <p:sp>
        <p:nvSpPr>
          <p:cNvPr id="32803" name="Text Box 34">
            <a:extLst>
              <a:ext uri="{FF2B5EF4-FFF2-40B4-BE49-F238E27FC236}">
                <a16:creationId xmlns:a16="http://schemas.microsoft.com/office/drawing/2014/main" xmlns="" id="{D8F5FFF3-E1F8-471B-AC8E-CCA52E90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24542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</a:t>
            </a:r>
          </a:p>
        </p:txBody>
      </p:sp>
      <p:sp>
        <p:nvSpPr>
          <p:cNvPr id="32804" name="Text Box 35">
            <a:extLst>
              <a:ext uri="{FF2B5EF4-FFF2-40B4-BE49-F238E27FC236}">
                <a16:creationId xmlns:a16="http://schemas.microsoft.com/office/drawing/2014/main" xmlns="" id="{8AE90F05-DFD8-4B60-A503-EFD222A1D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储备</a:t>
            </a:r>
          </a:p>
        </p:txBody>
      </p:sp>
      <p:sp>
        <p:nvSpPr>
          <p:cNvPr id="32805" name="Text Box 36">
            <a:extLst>
              <a:ext uri="{FF2B5EF4-FFF2-40B4-BE49-F238E27FC236}">
                <a16:creationId xmlns:a16="http://schemas.microsoft.com/office/drawing/2014/main" xmlns="" id="{6AB8E279-3E27-4277-9874-0F8FDD4B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16287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工作</a:t>
            </a:r>
          </a:p>
        </p:txBody>
      </p:sp>
      <p:sp>
        <p:nvSpPr>
          <p:cNvPr id="32806" name="Text Box 37">
            <a:extLst>
              <a:ext uri="{FF2B5EF4-FFF2-40B4-BE49-F238E27FC236}">
                <a16:creationId xmlns:a16="http://schemas.microsoft.com/office/drawing/2014/main" xmlns="" id="{2747AAD8-5DC3-495F-9CAD-59C23403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领导</a:t>
            </a:r>
          </a:p>
        </p:txBody>
      </p:sp>
      <p:sp>
        <p:nvSpPr>
          <p:cNvPr id="32807" name="Line 38">
            <a:extLst>
              <a:ext uri="{FF2B5EF4-FFF2-40B4-BE49-F238E27FC236}">
                <a16:creationId xmlns:a16="http://schemas.microsoft.com/office/drawing/2014/main" xmlns="" id="{AB896815-0B70-4638-A8FA-4B52B2194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895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>
            <a:extLst>
              <a:ext uri="{FF2B5EF4-FFF2-40B4-BE49-F238E27FC236}">
                <a16:creationId xmlns:a16="http://schemas.microsoft.com/office/drawing/2014/main" xmlns="" id="{016104DD-A1EC-4DB4-AD97-737BFBE02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33795" name="内容占位符 3">
            <a:extLst>
              <a:ext uri="{FF2B5EF4-FFF2-40B4-BE49-F238E27FC236}">
                <a16:creationId xmlns:a16="http://schemas.microsoft.com/office/drawing/2014/main" xmlns="" id="{F15A0B36-9D75-48E1-9197-D950C2D90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某大学实行学分制，学生可根据自己的情况选修课程。每名学生可同时选修多门课程，每门课程可由多位教师讲授；每位教师可讲授多门课程。请画出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>
                <a:ea typeface="楷体_GB2312" pitchFamily="49" charset="-122"/>
              </a:rPr>
              <a:t>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型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xmlns="" id="{C1448D0D-ED0A-40C5-81D8-F315555F79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474DC1-C083-4C57-B335-D4E4C925153E}" type="slidenum">
              <a:rPr lang="en-US" altLang="zh-CN" sz="1400" smtClean="0"/>
              <a:pPr/>
              <a:t>28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xmlns="" id="{3833D44C-02DD-4FC3-8B14-C263B05C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F177A-2AAC-47DF-99FF-D3748A011D7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D463520C-8B1A-47B9-BF2D-C41C8D8D7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弱实体集*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FC96677F-C58B-4541-9548-3DB6A5825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415212" cy="2168525"/>
          </a:xfrm>
          <a:solidFill>
            <a:srgbClr val="FFFFCC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弱实体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：这种实体不能单独存在，总是依附某个实体。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这类实体通常取其所依附的实体的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作为本身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的一部分。如：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xmlns="" id="{C9960AF6-47DE-488B-B7CD-1E7ADD31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149725"/>
            <a:ext cx="1873250" cy="574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职工</a:t>
            </a: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xmlns="" id="{CBEE0E89-B454-4C23-A0D9-6383D32A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5949950"/>
            <a:ext cx="1943100" cy="647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xmlns="" id="{C39C31CE-ED47-4A04-B165-FB7C3497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6021388"/>
            <a:ext cx="1511300" cy="503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家属</a:t>
            </a:r>
          </a:p>
        </p:txBody>
      </p:sp>
      <p:sp>
        <p:nvSpPr>
          <p:cNvPr id="34824" name="AutoShape 7">
            <a:extLst>
              <a:ext uri="{FF2B5EF4-FFF2-40B4-BE49-F238E27FC236}">
                <a16:creationId xmlns:a16="http://schemas.microsoft.com/office/drawing/2014/main" xmlns="" id="{148AA3B1-F22B-431D-9907-4269E098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157788"/>
            <a:ext cx="936625" cy="4318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xmlns="" id="{C2CB3D82-B8C0-4595-9EA0-16C54A26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47244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xmlns="" id="{22FB3BF1-68EF-45A5-A8F2-36DF399F0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463" y="55895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xmlns="" id="{8833DB26-E473-4788-9207-0A8A4DD6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31C4C-EE97-481A-BB77-283BABC6261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BB70E5E-F526-442A-A674-E066A1DA4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数据模型的分类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B778E090-B09B-424B-A748-383C95082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991475" cy="4321175"/>
          </a:xfr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/>
              <a:t>按抽象层次划分为：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概念模型</a:t>
            </a:r>
            <a:r>
              <a:rPr lang="zh-CN" altLang="en-US" dirty="0"/>
              <a:t>：</a:t>
            </a:r>
            <a:r>
              <a:rPr lang="zh-CN" altLang="en-US" b="1" dirty="0">
                <a:ea typeface="华文仿宋" panose="02010600040101010101" pitchFamily="2" charset="-122"/>
              </a:rPr>
              <a:t>按用户的观点对数据建模。主要用于数据库设计。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逻辑模型</a:t>
            </a:r>
            <a:r>
              <a:rPr lang="zh-CN" altLang="en-US" dirty="0"/>
              <a:t>：</a:t>
            </a:r>
            <a:r>
              <a:rPr lang="zh-CN" altLang="en-US" b="1" dirty="0">
                <a:ea typeface="华文仿宋" panose="02010600040101010101" pitchFamily="2" charset="-122"/>
              </a:rPr>
              <a:t>按计算机系统的观点对数据建模，是具体的</a:t>
            </a:r>
            <a:r>
              <a:rPr lang="en-US" altLang="zh-CN" b="1" dirty="0">
                <a:ea typeface="华文仿宋" panose="02010600040101010101" pitchFamily="2" charset="-122"/>
              </a:rPr>
              <a:t>DBMS</a:t>
            </a:r>
            <a:r>
              <a:rPr lang="zh-CN" altLang="en-US" b="1" dirty="0">
                <a:ea typeface="华文仿宋" panose="02010600040101010101" pitchFamily="2" charset="-122"/>
              </a:rPr>
              <a:t>所支持的数据模型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物理模型 </a:t>
            </a:r>
            <a:r>
              <a:rPr lang="zh-CN" altLang="en-US" dirty="0"/>
              <a:t>：</a:t>
            </a:r>
            <a:r>
              <a:rPr lang="zh-CN" altLang="en-US" b="1" dirty="0">
                <a:ea typeface="华文仿宋" panose="02010600040101010101" pitchFamily="2" charset="-122"/>
              </a:rPr>
              <a:t>对数据最底层的抽象，描述数据在系统内部的表示方式和存取方法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xmlns="" id="{546E5D59-AA82-448A-89EF-D1F5466A8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48EC7-AAD5-4CB5-B87A-BF8334E7F99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36867" name="矩形 6">
            <a:extLst>
              <a:ext uri="{FF2B5EF4-FFF2-40B4-BE49-F238E27FC236}">
                <a16:creationId xmlns:a16="http://schemas.microsoft.com/office/drawing/2014/main" xmlns="" id="{11CB6561-791D-4158-AB2E-EC472A9BCE0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贷款（贷款号，金额），还款（还款号，还款日期，金额）中，哪个实体是弱实体？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矩形 7">
            <a:extLst>
              <a:ext uri="{FF2B5EF4-FFF2-40B4-BE49-F238E27FC236}">
                <a16:creationId xmlns:a16="http://schemas.microsoft.com/office/drawing/2014/main" xmlns="" id="{C3001C57-7AB1-4483-B9D6-E4C1BB09C0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贷款</a:t>
            </a:r>
          </a:p>
        </p:txBody>
      </p:sp>
      <p:sp>
        <p:nvSpPr>
          <p:cNvPr id="36869" name="矩形 8">
            <a:extLst>
              <a:ext uri="{FF2B5EF4-FFF2-40B4-BE49-F238E27FC236}">
                <a16:creationId xmlns:a16="http://schemas.microsoft.com/office/drawing/2014/main" xmlns="" id="{2F67AB68-7212-4EC3-AC62-2D84686C032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还款</a:t>
            </a:r>
          </a:p>
        </p:txBody>
      </p:sp>
      <p:sp>
        <p:nvSpPr>
          <p:cNvPr id="36870" name="矩形 9">
            <a:extLst>
              <a:ext uri="{FF2B5EF4-FFF2-40B4-BE49-F238E27FC236}">
                <a16:creationId xmlns:a16="http://schemas.microsoft.com/office/drawing/2014/main" xmlns="" id="{A516D656-236B-4C85-89CA-083EC662DCC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都不是</a:t>
            </a:r>
          </a:p>
        </p:txBody>
      </p:sp>
      <p:sp>
        <p:nvSpPr>
          <p:cNvPr id="36871" name="椭圆 11">
            <a:extLst>
              <a:ext uri="{FF2B5EF4-FFF2-40B4-BE49-F238E27FC236}">
                <a16:creationId xmlns:a16="http://schemas.microsoft.com/office/drawing/2014/main" xmlns="" id="{D717C4B4-7379-4848-8BC0-D3353F84A4E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椭圆 12">
            <a:extLst>
              <a:ext uri="{FF2B5EF4-FFF2-40B4-BE49-F238E27FC236}">
                <a16:creationId xmlns:a16="http://schemas.microsoft.com/office/drawing/2014/main" xmlns="" id="{A7963FC4-F85E-4844-B8DF-DDBE9774E7E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椭圆 13">
            <a:extLst>
              <a:ext uri="{FF2B5EF4-FFF2-40B4-BE49-F238E27FC236}">
                <a16:creationId xmlns:a16="http://schemas.microsoft.com/office/drawing/2014/main" xmlns="" id="{191829EC-882F-4A08-8844-1BB29E2D892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矩形: 圆角 15">
            <a:extLst>
              <a:ext uri="{FF2B5EF4-FFF2-40B4-BE49-F238E27FC236}">
                <a16:creationId xmlns:a16="http://schemas.microsoft.com/office/drawing/2014/main" xmlns="" id="{62091F41-79FD-4381-A7FC-A0F386F69217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36875" name="组合 20">
            <a:extLst>
              <a:ext uri="{FF2B5EF4-FFF2-40B4-BE49-F238E27FC236}">
                <a16:creationId xmlns:a16="http://schemas.microsoft.com/office/drawing/2014/main" xmlns="" id="{6F57BFFF-8C1F-4801-B958-01A7E76C53DC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77" name="TitleBackground">
              <a:extLst>
                <a:ext uri="{FF2B5EF4-FFF2-40B4-BE49-F238E27FC236}">
                  <a16:creationId xmlns:a16="http://schemas.microsoft.com/office/drawing/2014/main" xmlns="" id="{A908E655-70F0-4E3C-A02F-85EAEE9CC079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8" name="ColorBlock">
              <a:extLst>
                <a:ext uri="{FF2B5EF4-FFF2-40B4-BE49-F238E27FC236}">
                  <a16:creationId xmlns:a16="http://schemas.microsoft.com/office/drawing/2014/main" xmlns="" id="{C62A9AB8-F321-457E-8807-D3575B29A1B5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9" name="TypeText">
              <a:extLst>
                <a:ext uri="{FF2B5EF4-FFF2-40B4-BE49-F238E27FC236}">
                  <a16:creationId xmlns:a16="http://schemas.microsoft.com/office/drawing/2014/main" xmlns="" id="{77B10F26-5BBB-45E8-9C60-91F6177BE246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6880" name="TipText">
              <a:extLst>
                <a:ext uri="{FF2B5EF4-FFF2-40B4-BE49-F238E27FC236}">
                  <a16:creationId xmlns:a16="http://schemas.microsoft.com/office/drawing/2014/main" xmlns="" id="{8C58F596-1CD2-4C5E-8F01-4772F3120ED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6876" name="图片 5">
            <a:extLst>
              <a:ext uri="{FF2B5EF4-FFF2-40B4-BE49-F238E27FC236}">
                <a16:creationId xmlns:a16="http://schemas.microsoft.com/office/drawing/2014/main" xmlns="" id="{727AC59B-1130-420B-B65E-A2B871AF33C8}"/>
              </a:ext>
            </a:extLst>
          </p:cNvPr>
          <p:cNvPicPr>
            <a:picLocks noChangeArrowheads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xmlns="" id="{C05D4B35-628C-4CB5-A6BB-394EE9F99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9D0166-3B56-4AF4-8062-7E70C7A5A6A6}" type="slidenum">
              <a:rPr lang="en-US" altLang="zh-CN" sz="1400" smtClean="0"/>
              <a:pPr/>
              <a:t>31</a:t>
            </a:fld>
            <a:endParaRPr lang="en-US" altLang="zh-CN" sz="1400"/>
          </a:p>
        </p:txBody>
      </p:sp>
      <p:sp>
        <p:nvSpPr>
          <p:cNvPr id="37891" name="矩形 4">
            <a:extLst>
              <a:ext uri="{FF2B5EF4-FFF2-40B4-BE49-F238E27FC236}">
                <a16:creationId xmlns:a16="http://schemas.microsoft.com/office/drawing/2014/main" xmlns="" id="{F5654BDF-5C71-4969-969E-F73C1310AD6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6938" y="796925"/>
            <a:ext cx="7315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对于在职进修学生的管理需要掌握的信息有：学生现在的工作单位、职务、简历情况，其中简历情况包括开始时间、终止时间、单位、担任职务、证明人；学生目前在校情况，包括学生的学号、姓名、所在院系、所学专业、所在班级、班主任；学生在校所学的课程号、课程名、学时、授课讲师及成绩。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：简历情况是实体还是属性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892" name="矩形 5">
            <a:extLst>
              <a:ext uri="{FF2B5EF4-FFF2-40B4-BE49-F238E27FC236}">
                <a16:creationId xmlns:a16="http://schemas.microsoft.com/office/drawing/2014/main" xmlns="" id="{3CCFB327-F6B9-403A-8045-AC8544D10E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5150" y="3629025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实体</a:t>
            </a:r>
          </a:p>
        </p:txBody>
      </p:sp>
      <p:sp>
        <p:nvSpPr>
          <p:cNvPr id="37893" name="矩形 6">
            <a:extLst>
              <a:ext uri="{FF2B5EF4-FFF2-40B4-BE49-F238E27FC236}">
                <a16:creationId xmlns:a16="http://schemas.microsoft.com/office/drawing/2014/main" xmlns="" id="{3E911CB4-CF11-4381-8D8B-62A5303F285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5150" y="4486275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属性</a:t>
            </a:r>
          </a:p>
        </p:txBody>
      </p:sp>
      <p:sp>
        <p:nvSpPr>
          <p:cNvPr id="37894" name="椭圆 9">
            <a:extLst>
              <a:ext uri="{FF2B5EF4-FFF2-40B4-BE49-F238E27FC236}">
                <a16:creationId xmlns:a16="http://schemas.microsoft.com/office/drawing/2014/main" xmlns="" id="{291FBB27-BE4A-4398-99DB-F4436399284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20775" y="3692525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895" name="椭圆 10">
            <a:extLst>
              <a:ext uri="{FF2B5EF4-FFF2-40B4-BE49-F238E27FC236}">
                <a16:creationId xmlns:a16="http://schemas.microsoft.com/office/drawing/2014/main" xmlns="" id="{3074E8FD-7326-40BF-9310-50447125E48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20775" y="4549775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896" name="矩形: 圆角 13">
            <a:extLst>
              <a:ext uri="{FF2B5EF4-FFF2-40B4-BE49-F238E27FC236}">
                <a16:creationId xmlns:a16="http://schemas.microsoft.com/office/drawing/2014/main" xmlns="" id="{F092469B-516B-473C-AEEA-BDB27FBA628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9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10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简历还包括需要进一步描述的属性，所以是实体。</a:t>
            </a:r>
            <a:endParaRPr lang="zh-CN" altLang="en-US" sz="20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37897" name="组合 21">
            <a:extLst>
              <a:ext uri="{FF2B5EF4-FFF2-40B4-BE49-F238E27FC236}">
                <a16:creationId xmlns:a16="http://schemas.microsoft.com/office/drawing/2014/main" xmlns="" id="{14E51AE6-64EA-4EAA-B2F6-A4249B38059C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7899" name="TitleBackground">
              <a:extLst>
                <a:ext uri="{FF2B5EF4-FFF2-40B4-BE49-F238E27FC236}">
                  <a16:creationId xmlns:a16="http://schemas.microsoft.com/office/drawing/2014/main" xmlns="" id="{F4548465-9C85-4AD4-841F-CCE9B9408FA7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0" name="ColorBlock">
              <a:extLst>
                <a:ext uri="{FF2B5EF4-FFF2-40B4-BE49-F238E27FC236}">
                  <a16:creationId xmlns:a16="http://schemas.microsoft.com/office/drawing/2014/main" xmlns="" id="{EA72A922-9C12-4D2E-BBC7-B57D74379E80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1" name="TypeText">
              <a:extLst>
                <a:ext uri="{FF2B5EF4-FFF2-40B4-BE49-F238E27FC236}">
                  <a16:creationId xmlns:a16="http://schemas.microsoft.com/office/drawing/2014/main" xmlns="" id="{ACAFDBBE-33BD-4B7E-9FF4-97FA9DCDE51A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7902" name="TipText">
              <a:extLst>
                <a:ext uri="{FF2B5EF4-FFF2-40B4-BE49-F238E27FC236}">
                  <a16:creationId xmlns:a16="http://schemas.microsoft.com/office/drawing/2014/main" xmlns="" id="{3BD9A365-8152-4CDB-913F-78BB42C8ABB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6" name="组合 5"/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7898" name="图片 3">
            <a:extLst>
              <a:ext uri="{FF2B5EF4-FFF2-40B4-BE49-F238E27FC236}">
                <a16:creationId xmlns:a16="http://schemas.microsoft.com/office/drawing/2014/main" xmlns="" id="{8A36C68D-978C-4386-BE6D-68DE937A6DCC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xmlns="" id="{5BEF5C85-24C0-48ED-8381-4A5D33459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625B03-97B7-4723-94C9-B1A48F7E19CD}" type="slidenum">
              <a:rPr lang="en-US" altLang="zh-CN" sz="1400" smtClean="0"/>
              <a:pPr/>
              <a:t>32</a:t>
            </a:fld>
            <a:endParaRPr lang="en-US" altLang="zh-CN" sz="1400"/>
          </a:p>
        </p:txBody>
      </p:sp>
      <p:sp>
        <p:nvSpPr>
          <p:cNvPr id="38915" name="矩形 4">
            <a:extLst>
              <a:ext uri="{FF2B5EF4-FFF2-40B4-BE49-F238E27FC236}">
                <a16:creationId xmlns:a16="http://schemas.microsoft.com/office/drawing/2014/main" xmlns="" id="{9A4E5621-C6EE-4586-A944-D3D5C1EA9B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5525" y="401638"/>
            <a:ext cx="7315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对于在职进修学生的管理需要掌握的信息有：学生现在的工作单位、职务、简历情况，其中简历情况包括开始时间、终止时间、单位、担任职务、证明人；学生目前在校情况，包括学生的学号、姓名、所在院系、所学专业、所在班级、班主任；学生在校所学的课程号、课程名、学时、授课讲师及成绩。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：简历实体集的实体标识符是哪个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16" name="矩形 5">
            <a:extLst>
              <a:ext uri="{FF2B5EF4-FFF2-40B4-BE49-F238E27FC236}">
                <a16:creationId xmlns:a16="http://schemas.microsoft.com/office/drawing/2014/main" xmlns="" id="{442A7CEB-60FF-429D-AD8F-4A6C9918D00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开始时间</a:t>
            </a:r>
          </a:p>
        </p:txBody>
      </p:sp>
      <p:sp>
        <p:nvSpPr>
          <p:cNvPr id="38917" name="矩形 6">
            <a:extLst>
              <a:ext uri="{FF2B5EF4-FFF2-40B4-BE49-F238E27FC236}">
                <a16:creationId xmlns:a16="http://schemas.microsoft.com/office/drawing/2014/main" xmlns="" id="{A909578B-5C40-4FC7-AF70-DC25B403179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开始时间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终止时间</a:t>
            </a:r>
          </a:p>
        </p:txBody>
      </p:sp>
      <p:sp>
        <p:nvSpPr>
          <p:cNvPr id="38918" name="椭圆 9">
            <a:extLst>
              <a:ext uri="{FF2B5EF4-FFF2-40B4-BE49-F238E27FC236}">
                <a16:creationId xmlns:a16="http://schemas.microsoft.com/office/drawing/2014/main" xmlns="" id="{39A3EDBC-FAA0-41C7-A905-357B6018E26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19" name="椭圆 10">
            <a:extLst>
              <a:ext uri="{FF2B5EF4-FFF2-40B4-BE49-F238E27FC236}">
                <a16:creationId xmlns:a16="http://schemas.microsoft.com/office/drawing/2014/main" xmlns="" id="{8BAA6DBB-56A8-464A-B240-E05E7119564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20" name="矩形: 圆角 13">
            <a:extLst>
              <a:ext uri="{FF2B5EF4-FFF2-40B4-BE49-F238E27FC236}">
                <a16:creationId xmlns:a16="http://schemas.microsoft.com/office/drawing/2014/main" xmlns="" id="{B4F68401-7FEF-4282-9519-35A677799E5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8921" name="矩形 8">
            <a:extLst>
              <a:ext uri="{FF2B5EF4-FFF2-40B4-BE49-F238E27FC236}">
                <a16:creationId xmlns:a16="http://schemas.microsoft.com/office/drawing/2014/main" xmlns="" id="{8017FB0D-97A2-4A3E-A81D-5760F3AD05F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开始时间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终止时间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单位</a:t>
            </a:r>
          </a:p>
        </p:txBody>
      </p:sp>
      <p:sp>
        <p:nvSpPr>
          <p:cNvPr id="38922" name="椭圆 11">
            <a:extLst>
              <a:ext uri="{FF2B5EF4-FFF2-40B4-BE49-F238E27FC236}">
                <a16:creationId xmlns:a16="http://schemas.microsoft.com/office/drawing/2014/main" xmlns="" id="{DE737BF3-F286-4AD2-8FE5-33AFA69FF74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23" name="矩形 12">
            <a:extLst>
              <a:ext uri="{FF2B5EF4-FFF2-40B4-BE49-F238E27FC236}">
                <a16:creationId xmlns:a16="http://schemas.microsoft.com/office/drawing/2014/main" xmlns="" id="{1AD907BD-E894-4981-B41F-5C700BFAC7E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以上都不对</a:t>
            </a:r>
          </a:p>
        </p:txBody>
      </p:sp>
      <p:sp>
        <p:nvSpPr>
          <p:cNvPr id="38924" name="椭圆 17">
            <a:extLst>
              <a:ext uri="{FF2B5EF4-FFF2-40B4-BE49-F238E27FC236}">
                <a16:creationId xmlns:a16="http://schemas.microsoft.com/office/drawing/2014/main" xmlns="" id="{49562E83-E31A-49C8-9068-BF04F3FBB515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13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255454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这是一个弱实体，学生学号应该作为主码的一部分，另外考虑到一个人可能在同一单位同一时间段担任不同职务的情况，最好为简历情况再加一个编号的属性，用学号</a:t>
            </a:r>
            <a:r>
              <a:rPr lang="en-US" altLang="zh-CN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简历编号的组合作为实体的码。</a:t>
            </a:r>
            <a:endParaRPr lang="zh-CN" altLang="en-US" sz="20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38925" name="组合 22">
            <a:extLst>
              <a:ext uri="{FF2B5EF4-FFF2-40B4-BE49-F238E27FC236}">
                <a16:creationId xmlns:a16="http://schemas.microsoft.com/office/drawing/2014/main" xmlns="" id="{0E227BC9-352E-4C34-947F-C27683766B46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8927" name="TitleBackground">
              <a:extLst>
                <a:ext uri="{FF2B5EF4-FFF2-40B4-BE49-F238E27FC236}">
                  <a16:creationId xmlns:a16="http://schemas.microsoft.com/office/drawing/2014/main" xmlns="" id="{F9297D48-E7BC-4094-9A5F-C8A3D914C262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8" name="ColorBlock">
              <a:extLst>
                <a:ext uri="{FF2B5EF4-FFF2-40B4-BE49-F238E27FC236}">
                  <a16:creationId xmlns:a16="http://schemas.microsoft.com/office/drawing/2014/main" xmlns="" id="{B4AF8DB6-6980-4E76-BA0F-D63F4E5BB6A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9" name="TypeText">
              <a:extLst>
                <a:ext uri="{FF2B5EF4-FFF2-40B4-BE49-F238E27FC236}">
                  <a16:creationId xmlns:a16="http://schemas.microsoft.com/office/drawing/2014/main" xmlns="" id="{0791092B-B8C7-446F-B33D-0170F61F8EEC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8930" name="TipText">
              <a:extLst>
                <a:ext uri="{FF2B5EF4-FFF2-40B4-BE49-F238E27FC236}">
                  <a16:creationId xmlns:a16="http://schemas.microsoft.com/office/drawing/2014/main" xmlns="" id="{A042C8BD-D633-42CE-8D6B-C1550A3C7B6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8926" name="图片 3">
            <a:extLst>
              <a:ext uri="{FF2B5EF4-FFF2-40B4-BE49-F238E27FC236}">
                <a16:creationId xmlns:a16="http://schemas.microsoft.com/office/drawing/2014/main" xmlns="" id="{C4C808A9-3A37-4975-8448-3A95F79644A5}"/>
              </a:ext>
            </a:extLst>
          </p:cNvPr>
          <p:cNvPicPr>
            <a:picLocks noChangeArrowheads="1"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xmlns="" id="{4DCC7C14-860D-46EC-8A45-143EF37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F5232-7174-4B46-B479-E3D78E9F5BE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6FEC7ACF-6B88-4048-BFC0-1F070294B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作业</a:t>
            </a:r>
            <a:r>
              <a:rPr lang="en-US" altLang="zh-CN"/>
              <a:t>--</a:t>
            </a:r>
            <a:r>
              <a:rPr lang="zh-CN" altLang="en-US"/>
              <a:t>习题 </a:t>
            </a:r>
            <a:r>
              <a:rPr lang="en-US" altLang="zh-CN"/>
              <a:t>1.5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D8A8D8F8-F34F-47AD-AA18-3AF84D098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4721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b="1"/>
              <a:t>对于工程硕士的管理需要掌握的信息有：学生现在的工作单位、职务、简历情况，其中简历情况包括开始时间、终止时间、单位、担任职务、证明人；学生目前在校情况，包括学生的学号、所在学院、所学专业、入学时间、导师；学生在校所学的课程号、课程名、学时、授课教师及成绩；学院包括学院代号、学院名称、院长；导师包括导师职工编号、姓名、出生日期、职称、研究方向。</a:t>
            </a:r>
            <a:r>
              <a:rPr lang="zh-CN" altLang="en-US" sz="2800"/>
              <a:t> </a:t>
            </a:r>
            <a:endParaRPr lang="zh-CN" altLang="en-US" sz="2800" b="1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b="1"/>
              <a:t>要求：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确定实体及实体型属性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找出实体间的联系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画出</a:t>
            </a:r>
            <a:r>
              <a:rPr lang="en-US" altLang="zh-CN" sz="2800" b="1"/>
              <a:t>E—R</a:t>
            </a:r>
            <a:r>
              <a:rPr lang="zh-CN" altLang="en-US" sz="2800" b="1"/>
              <a:t>图</a:t>
            </a: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xmlns="" id="{9F493D67-E3F4-42A6-AFA7-607BF4A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C0B0D-8D9B-47B2-AA06-591CAE91EBF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B721AF64-C4C7-4219-ABC1-F0F9EE4B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三、扩充的</a:t>
            </a:r>
            <a:r>
              <a:rPr lang="en-US" altLang="zh-CN"/>
              <a:t>E-R</a:t>
            </a:r>
            <a:r>
              <a:rPr lang="zh-CN" altLang="en-US"/>
              <a:t>模型*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6AA337D9-0803-44E5-9999-C4915E0DC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特殊化和普遍化</a:t>
            </a:r>
          </a:p>
          <a:p>
            <a:pPr lvl="1" eaLnBrk="1" hangingPunct="1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特殊化：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从普遍到特殊的过程。</a:t>
            </a:r>
          </a:p>
          <a:p>
            <a:pPr lvl="1" eaLnBrk="1" hangingPunct="1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普遍化：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从特殊到普遍的过程。</a:t>
            </a:r>
          </a:p>
          <a:p>
            <a:pPr lvl="1" eaLnBrk="1" hangingPunct="1"/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xmlns="" id="{1074973A-A797-476A-9271-CA595305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15768D-3EB9-42B8-A605-7F5B4941052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29BF764B-1EBC-4F0F-A57F-6AD94DF08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特殊化和一般化</a:t>
            </a:r>
          </a:p>
        </p:txBody>
      </p:sp>
      <p:grpSp>
        <p:nvGrpSpPr>
          <p:cNvPr id="41988" name="Group 3">
            <a:extLst>
              <a:ext uri="{FF2B5EF4-FFF2-40B4-BE49-F238E27FC236}">
                <a16:creationId xmlns:a16="http://schemas.microsoft.com/office/drawing/2014/main" xmlns="" id="{8C7CCC9D-B06F-41B0-A13D-CAE0DCF6DCA7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908050"/>
            <a:ext cx="7667625" cy="5761038"/>
            <a:chOff x="521" y="572"/>
            <a:chExt cx="4830" cy="3629"/>
          </a:xfrm>
        </p:grpSpPr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xmlns="" id="{0ED5C7E3-EC2F-43CB-9FCE-EBFB39725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026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person</a:t>
              </a:r>
            </a:p>
          </p:txBody>
        </p:sp>
        <p:sp>
          <p:nvSpPr>
            <p:cNvPr id="41991" name="Rectangle 5">
              <a:extLst>
                <a:ext uri="{FF2B5EF4-FFF2-40B4-BE49-F238E27FC236}">
                  <a16:creationId xmlns:a16="http://schemas.microsoft.com/office/drawing/2014/main" xmlns="" id="{317B6D07-33B1-4C7B-86FA-AD1F0F0A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211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employee</a:t>
              </a:r>
            </a:p>
          </p:txBody>
        </p:sp>
        <p:sp>
          <p:nvSpPr>
            <p:cNvPr id="41992" name="Rectangle 6">
              <a:extLst>
                <a:ext uri="{FF2B5EF4-FFF2-40B4-BE49-F238E27FC236}">
                  <a16:creationId xmlns:a16="http://schemas.microsoft.com/office/drawing/2014/main" xmlns="" id="{DA6A98B6-1D95-4951-A15C-FEA90FAA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069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customer</a:t>
              </a:r>
            </a:p>
          </p:txBody>
        </p:sp>
        <p:sp>
          <p:nvSpPr>
            <p:cNvPr id="41993" name="Rectangle 7">
              <a:extLst>
                <a:ext uri="{FF2B5EF4-FFF2-40B4-BE49-F238E27FC236}">
                  <a16:creationId xmlns:a16="http://schemas.microsoft.com/office/drawing/2014/main" xmlns="" id="{8168434F-C46D-4AA6-9E64-957B6712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338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officer</a:t>
              </a:r>
            </a:p>
          </p:txBody>
        </p:sp>
        <p:sp>
          <p:nvSpPr>
            <p:cNvPr id="41994" name="Rectangle 8">
              <a:extLst>
                <a:ext uri="{FF2B5EF4-FFF2-40B4-BE49-F238E27FC236}">
                  <a16:creationId xmlns:a16="http://schemas.microsoft.com/office/drawing/2014/main" xmlns="" id="{D3DD2841-08B4-49C3-ABE3-F438290B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338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teller</a:t>
              </a:r>
            </a:p>
          </p:txBody>
        </p:sp>
        <p:sp>
          <p:nvSpPr>
            <p:cNvPr id="41995" name="Rectangle 9">
              <a:extLst>
                <a:ext uri="{FF2B5EF4-FFF2-40B4-BE49-F238E27FC236}">
                  <a16:creationId xmlns:a16="http://schemas.microsoft.com/office/drawing/2014/main" xmlns="" id="{9B49A02A-C087-442C-A0B2-B94B02F4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38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secretary</a:t>
              </a:r>
            </a:p>
          </p:txBody>
        </p:sp>
        <p:sp>
          <p:nvSpPr>
            <p:cNvPr id="41996" name="Oval 10">
              <a:extLst>
                <a:ext uri="{FF2B5EF4-FFF2-40B4-BE49-F238E27FC236}">
                  <a16:creationId xmlns:a16="http://schemas.microsoft.com/office/drawing/2014/main" xmlns="" id="{A5C4C917-FB45-44B4-B779-38CD6EFD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572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name</a:t>
              </a:r>
            </a:p>
          </p:txBody>
        </p:sp>
        <p:sp>
          <p:nvSpPr>
            <p:cNvPr id="41997" name="Oval 11">
              <a:extLst>
                <a:ext uri="{FF2B5EF4-FFF2-40B4-BE49-F238E27FC236}">
                  <a16:creationId xmlns:a16="http://schemas.microsoft.com/office/drawing/2014/main" xmlns="" id="{A2E826B1-D92A-409B-B17D-3990636C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572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street</a:t>
              </a:r>
            </a:p>
          </p:txBody>
        </p:sp>
        <p:sp>
          <p:nvSpPr>
            <p:cNvPr id="41998" name="Oval 12">
              <a:extLst>
                <a:ext uri="{FF2B5EF4-FFF2-40B4-BE49-F238E27FC236}">
                  <a16:creationId xmlns:a16="http://schemas.microsoft.com/office/drawing/2014/main" xmlns="" id="{FACE18D7-DC4B-4C83-BF5E-96491E9A3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572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city</a:t>
              </a:r>
            </a:p>
          </p:txBody>
        </p:sp>
        <p:sp>
          <p:nvSpPr>
            <p:cNvPr id="41999" name="Line 13">
              <a:extLst>
                <a:ext uri="{FF2B5EF4-FFF2-40B4-BE49-F238E27FC236}">
                  <a16:creationId xmlns:a16="http://schemas.microsoft.com/office/drawing/2014/main" xmlns="" id="{9CFF482E-1D56-4E8B-A462-B58D58CCB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4">
              <a:extLst>
                <a:ext uri="{FF2B5EF4-FFF2-40B4-BE49-F238E27FC236}">
                  <a16:creationId xmlns:a16="http://schemas.microsoft.com/office/drawing/2014/main" xmlns="" id="{0EB3AD31-AE22-4251-8388-A1831A710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3" y="799"/>
              <a:ext cx="77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5">
              <a:extLst>
                <a:ext uri="{FF2B5EF4-FFF2-40B4-BE49-F238E27FC236}">
                  <a16:creationId xmlns:a16="http://schemas.microsoft.com/office/drawing/2014/main" xmlns="" id="{0EB0D50A-0A4F-4EEF-BD78-F45FC5059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8" y="799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AutoShape 16">
              <a:extLst>
                <a:ext uri="{FF2B5EF4-FFF2-40B4-BE49-F238E27FC236}">
                  <a16:creationId xmlns:a16="http://schemas.microsoft.com/office/drawing/2014/main" xmlns="" id="{B5320F81-E870-4A1C-BFE3-DCBBA43A85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66" y="1525"/>
              <a:ext cx="500" cy="408"/>
            </a:xfrm>
            <a:prstGeom prst="triangle">
              <a:avLst>
                <a:gd name="adj" fmla="val 51199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ISA</a:t>
              </a:r>
            </a:p>
          </p:txBody>
        </p:sp>
        <p:sp>
          <p:nvSpPr>
            <p:cNvPr id="42003" name="Line 17">
              <a:extLst>
                <a:ext uri="{FF2B5EF4-FFF2-40B4-BE49-F238E27FC236}">
                  <a16:creationId xmlns:a16="http://schemas.microsoft.com/office/drawing/2014/main" xmlns="" id="{3C845294-9F0C-425D-B8D8-48CDD4426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8">
              <a:extLst>
                <a:ext uri="{FF2B5EF4-FFF2-40B4-BE49-F238E27FC236}">
                  <a16:creationId xmlns:a16="http://schemas.microsoft.com/office/drawing/2014/main" xmlns="" id="{F41F9114-27F6-454F-9282-E3F9A7CF0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706"/>
              <a:ext cx="424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9">
              <a:extLst>
                <a:ext uri="{FF2B5EF4-FFF2-40B4-BE49-F238E27FC236}">
                  <a16:creationId xmlns:a16="http://schemas.microsoft.com/office/drawing/2014/main" xmlns="" id="{BC7F8BA0-233E-4000-A3A4-F95D28B0B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1706"/>
              <a:ext cx="54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Oval 20">
              <a:extLst>
                <a:ext uri="{FF2B5EF4-FFF2-40B4-BE49-F238E27FC236}">
                  <a16:creationId xmlns:a16="http://schemas.microsoft.com/office/drawing/2014/main" xmlns="" id="{8194649A-46F9-4587-AB9E-1E111FFC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645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salary</a:t>
              </a:r>
            </a:p>
          </p:txBody>
        </p:sp>
        <p:sp>
          <p:nvSpPr>
            <p:cNvPr id="42007" name="Line 21">
              <a:extLst>
                <a:ext uri="{FF2B5EF4-FFF2-40B4-BE49-F238E27FC236}">
                  <a16:creationId xmlns:a16="http://schemas.microsoft.com/office/drawing/2014/main" xmlns="" id="{2662B5E6-7DB8-43B9-9AD3-9BEE965E5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3" y="1872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Oval 22">
              <a:extLst>
                <a:ext uri="{FF2B5EF4-FFF2-40B4-BE49-F238E27FC236}">
                  <a16:creationId xmlns:a16="http://schemas.microsoft.com/office/drawing/2014/main" xmlns="" id="{9138BA71-A81B-438C-848E-6659AC97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570"/>
              <a:ext cx="1089" cy="27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credit-rating</a:t>
              </a:r>
            </a:p>
          </p:txBody>
        </p:sp>
        <p:sp>
          <p:nvSpPr>
            <p:cNvPr id="42009" name="Line 23">
              <a:extLst>
                <a:ext uri="{FF2B5EF4-FFF2-40B4-BE49-F238E27FC236}">
                  <a16:creationId xmlns:a16="http://schemas.microsoft.com/office/drawing/2014/main" xmlns="" id="{76D5F1C7-741E-4312-B853-0D51F56A1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1842"/>
              <a:ext cx="77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utoShape 24">
              <a:extLst>
                <a:ext uri="{FF2B5EF4-FFF2-40B4-BE49-F238E27FC236}">
                  <a16:creationId xmlns:a16="http://schemas.microsoft.com/office/drawing/2014/main" xmlns="" id="{AC893E6E-4968-4951-9A8C-96FF62BD09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12" y="2654"/>
              <a:ext cx="589" cy="408"/>
            </a:xfrm>
            <a:prstGeom prst="triangle">
              <a:avLst>
                <a:gd name="adj" fmla="val 51199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ISA</a:t>
              </a:r>
            </a:p>
          </p:txBody>
        </p:sp>
        <p:sp>
          <p:nvSpPr>
            <p:cNvPr id="42011" name="Line 25">
              <a:extLst>
                <a:ext uri="{FF2B5EF4-FFF2-40B4-BE49-F238E27FC236}">
                  <a16:creationId xmlns:a16="http://schemas.microsoft.com/office/drawing/2014/main" xmlns="" id="{204A6C54-53BE-401D-8E6A-E2100FB15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23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26">
              <a:extLst>
                <a:ext uri="{FF2B5EF4-FFF2-40B4-BE49-F238E27FC236}">
                  <a16:creationId xmlns:a16="http://schemas.microsoft.com/office/drawing/2014/main" xmlns="" id="{FC99F5A8-EC7A-46BB-AED4-DD58CFE99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1" y="2795"/>
              <a:ext cx="87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27">
              <a:extLst>
                <a:ext uri="{FF2B5EF4-FFF2-40B4-BE49-F238E27FC236}">
                  <a16:creationId xmlns:a16="http://schemas.microsoft.com/office/drawing/2014/main" xmlns="" id="{93909A48-BC62-42AB-A941-7B4B15C84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3077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28">
              <a:extLst>
                <a:ext uri="{FF2B5EF4-FFF2-40B4-BE49-F238E27FC236}">
                  <a16:creationId xmlns:a16="http://schemas.microsoft.com/office/drawing/2014/main" xmlns="" id="{0707B0FD-B6F9-48AE-91D8-7240F80C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2840"/>
              <a:ext cx="907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Oval 29">
              <a:extLst>
                <a:ext uri="{FF2B5EF4-FFF2-40B4-BE49-F238E27FC236}">
                  <a16:creationId xmlns:a16="http://schemas.microsoft.com/office/drawing/2014/main" xmlns="" id="{B19306A8-3C50-462F-880E-A53B2597E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614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office-number</a:t>
              </a:r>
            </a:p>
          </p:txBody>
        </p:sp>
        <p:sp>
          <p:nvSpPr>
            <p:cNvPr id="42016" name="Line 30">
              <a:extLst>
                <a:ext uri="{FF2B5EF4-FFF2-40B4-BE49-F238E27FC236}">
                  <a16:creationId xmlns:a16="http://schemas.microsoft.com/office/drawing/2014/main" xmlns="" id="{B490B9A3-9B57-42A4-9879-35DEE85F8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7" y="2931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Oval 31">
              <a:extLst>
                <a:ext uri="{FF2B5EF4-FFF2-40B4-BE49-F238E27FC236}">
                  <a16:creationId xmlns:a16="http://schemas.microsoft.com/office/drawing/2014/main" xmlns="" id="{5AFE1B67-83A8-48FD-8446-4797CEE81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3884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station-number</a:t>
              </a:r>
            </a:p>
          </p:txBody>
        </p:sp>
        <p:sp>
          <p:nvSpPr>
            <p:cNvPr id="42018" name="Oval 32">
              <a:extLst>
                <a:ext uri="{FF2B5EF4-FFF2-40B4-BE49-F238E27FC236}">
                  <a16:creationId xmlns:a16="http://schemas.microsoft.com/office/drawing/2014/main" xmlns="" id="{53A54FCB-66C7-43CD-9D4C-CCA0AA96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3884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hours-worked</a:t>
              </a:r>
            </a:p>
          </p:txBody>
        </p:sp>
        <p:sp>
          <p:nvSpPr>
            <p:cNvPr id="42019" name="Line 33">
              <a:extLst>
                <a:ext uri="{FF2B5EF4-FFF2-40B4-BE49-F238E27FC236}">
                  <a16:creationId xmlns:a16="http://schemas.microsoft.com/office/drawing/2014/main" xmlns="" id="{21155375-1E13-49E7-AA18-0BACB950E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657"/>
              <a:ext cx="7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34">
              <a:extLst>
                <a:ext uri="{FF2B5EF4-FFF2-40B4-BE49-F238E27FC236}">
                  <a16:creationId xmlns:a16="http://schemas.microsoft.com/office/drawing/2014/main" xmlns="" id="{B2DCB3DC-8AF9-4F53-91C1-5EDE7BC74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657"/>
              <a:ext cx="72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Oval 35">
              <a:extLst>
                <a:ext uri="{FF2B5EF4-FFF2-40B4-BE49-F238E27FC236}">
                  <a16:creationId xmlns:a16="http://schemas.microsoft.com/office/drawing/2014/main" xmlns="" id="{E6EB2618-AE27-470C-A5B8-8995D368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05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hours-worked</a:t>
              </a:r>
            </a:p>
          </p:txBody>
        </p:sp>
        <p:sp>
          <p:nvSpPr>
            <p:cNvPr id="42022" name="Line 36">
              <a:extLst>
                <a:ext uri="{FF2B5EF4-FFF2-40B4-BE49-F238E27FC236}">
                  <a16:creationId xmlns:a16="http://schemas.microsoft.com/office/drawing/2014/main" xmlns="" id="{C4C423E1-41F6-4ACB-8C28-27E04D6EC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022"/>
              <a:ext cx="9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69" name="Rectangle 37">
            <a:extLst>
              <a:ext uri="{FF2B5EF4-FFF2-40B4-BE49-F238E27FC236}">
                <a16:creationId xmlns:a16="http://schemas.microsoft.com/office/drawing/2014/main" xmlns="" id="{8D3A3C32-CE64-4A2C-A7BC-856D2EA8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68388"/>
            <a:ext cx="2700337" cy="3025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注</a:t>
            </a:r>
            <a:r>
              <a:rPr lang="zh-CN" altLang="en-US">
                <a:ea typeface="华文新魏" panose="02010800040101010101" pitchFamily="2" charset="-122"/>
              </a:rPr>
              <a:t>：子实体继承其实体集所有属性和联系，又可有自己的属性和联系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xmlns="" id="{4C22E801-229E-4A82-88E9-E15CED7D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A65B6D-EF8D-428D-9B31-68773540B4D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xmlns="" id="{8CBA36CB-EACC-4066-B683-E958FB58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9144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8D99A2A7-FE8A-4720-932B-7E6BAA36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79375"/>
            <a:ext cx="7772400" cy="836613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特殊化和一般化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xmlns="" id="{01413685-28B8-4F66-8AFB-E17CC907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FB058-B152-4D1C-A1A7-5E4DC89E95C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12E04758-0187-4BD0-B50C-2D6D9231C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聚集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5C73A375-4B61-4C45-9B09-84B82CABB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1655763"/>
          </a:xfrm>
        </p:spPr>
        <p:txBody>
          <a:bodyPr/>
          <a:lstStyle/>
          <a:p>
            <a:pPr eaLnBrk="1" hangingPunct="1"/>
            <a:r>
              <a:rPr lang="en-US" altLang="zh-CN" b="1"/>
              <a:t>E—R</a:t>
            </a:r>
            <a:r>
              <a:rPr lang="zh-CN" altLang="en-US" b="1"/>
              <a:t>模型的一个局限在与它不能表达联系间的联系。</a:t>
            </a:r>
          </a:p>
          <a:p>
            <a:pPr eaLnBrk="1" hangingPunct="1"/>
            <a:r>
              <a:rPr lang="zh-CN" altLang="en-US" b="1"/>
              <a:t>记录一位员工在某一部门作为经理的工作情况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xmlns="" id="{A84A4B0C-4D79-481A-AB10-AA25D391085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781300"/>
            <a:ext cx="6553200" cy="3600450"/>
            <a:chOff x="793" y="1616"/>
            <a:chExt cx="4128" cy="2268"/>
          </a:xfrm>
        </p:grpSpPr>
        <p:sp>
          <p:nvSpPr>
            <p:cNvPr id="45062" name="Rectangle 5">
              <a:extLst>
                <a:ext uri="{FF2B5EF4-FFF2-40B4-BE49-F238E27FC236}">
                  <a16:creationId xmlns:a16="http://schemas.microsoft.com/office/drawing/2014/main" xmlns="" id="{1F85A30C-AEF4-4BB6-88E7-54CF2866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16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job</a:t>
              </a:r>
            </a:p>
          </p:txBody>
        </p:sp>
        <p:sp>
          <p:nvSpPr>
            <p:cNvPr id="45063" name="Rectangle 6">
              <a:extLst>
                <a:ext uri="{FF2B5EF4-FFF2-40B4-BE49-F238E27FC236}">
                  <a16:creationId xmlns:a16="http://schemas.microsoft.com/office/drawing/2014/main" xmlns="" id="{E7B0BC76-8CA2-41CF-AFEF-949D0D85A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41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employee</a:t>
              </a:r>
            </a:p>
          </p:txBody>
        </p:sp>
        <p:sp>
          <p:nvSpPr>
            <p:cNvPr id="45064" name="Rectangle 7">
              <a:extLst>
                <a:ext uri="{FF2B5EF4-FFF2-40B4-BE49-F238E27FC236}">
                  <a16:creationId xmlns:a16="http://schemas.microsoft.com/office/drawing/2014/main" xmlns="" id="{8D9C92BE-3366-466C-81B5-4A13B071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96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branch</a:t>
              </a:r>
            </a:p>
          </p:txBody>
        </p:sp>
        <p:sp>
          <p:nvSpPr>
            <p:cNvPr id="45065" name="Rectangle 8">
              <a:extLst>
                <a:ext uri="{FF2B5EF4-FFF2-40B4-BE49-F238E27FC236}">
                  <a16:creationId xmlns:a16="http://schemas.microsoft.com/office/drawing/2014/main" xmlns="" id="{F4E13932-25D1-45CE-AC0E-7F73E80B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67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manager</a:t>
              </a:r>
            </a:p>
          </p:txBody>
        </p:sp>
        <p:sp>
          <p:nvSpPr>
            <p:cNvPr id="45066" name="AutoShape 9">
              <a:extLst>
                <a:ext uri="{FF2B5EF4-FFF2-40B4-BE49-F238E27FC236}">
                  <a16:creationId xmlns:a16="http://schemas.microsoft.com/office/drawing/2014/main" xmlns="" id="{3B4D3593-E7D5-4A5B-8F31-05C5635C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96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/>
                <a:t>works-on</a:t>
              </a:r>
            </a:p>
          </p:txBody>
        </p:sp>
        <p:sp>
          <p:nvSpPr>
            <p:cNvPr id="45067" name="AutoShape 10">
              <a:extLst>
                <a:ext uri="{FF2B5EF4-FFF2-40B4-BE49-F238E27FC236}">
                  <a16:creationId xmlns:a16="http://schemas.microsoft.com/office/drawing/2014/main" xmlns="" id="{DC554CA6-9406-4E7B-A883-89D226313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022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manages</a:t>
              </a:r>
            </a:p>
          </p:txBody>
        </p:sp>
        <p:sp>
          <p:nvSpPr>
            <p:cNvPr id="45068" name="Line 11">
              <a:extLst>
                <a:ext uri="{FF2B5EF4-FFF2-40B4-BE49-F238E27FC236}">
                  <a16:creationId xmlns:a16="http://schemas.microsoft.com/office/drawing/2014/main" xmlns="" id="{3542FE7E-2DA2-4863-964E-254AF493B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2614"/>
              <a:ext cx="12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2">
              <a:extLst>
                <a:ext uri="{FF2B5EF4-FFF2-40B4-BE49-F238E27FC236}">
                  <a16:creationId xmlns:a16="http://schemas.microsoft.com/office/drawing/2014/main" xmlns="" id="{17B291E6-F6C4-47FB-B510-4B62C64AF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337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3">
              <a:extLst>
                <a:ext uri="{FF2B5EF4-FFF2-40B4-BE49-F238E27FC236}">
                  <a16:creationId xmlns:a16="http://schemas.microsoft.com/office/drawing/2014/main" xmlns="" id="{52CD033C-BA7E-4D3D-B2BD-284FC030B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2659"/>
              <a:ext cx="8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4">
              <a:extLst>
                <a:ext uri="{FF2B5EF4-FFF2-40B4-BE49-F238E27FC236}">
                  <a16:creationId xmlns:a16="http://schemas.microsoft.com/office/drawing/2014/main" xmlns="" id="{E3A0DAA4-35C9-4B39-B9E5-F73BE7B09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7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5">
              <a:extLst>
                <a:ext uri="{FF2B5EF4-FFF2-40B4-BE49-F238E27FC236}">
                  <a16:creationId xmlns:a16="http://schemas.microsoft.com/office/drawing/2014/main" xmlns="" id="{72C448FC-D755-48A5-A59A-73E91F1D8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47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6">
              <a:extLst>
                <a:ext uri="{FF2B5EF4-FFF2-40B4-BE49-F238E27FC236}">
                  <a16:creationId xmlns:a16="http://schemas.microsoft.com/office/drawing/2014/main" xmlns="" id="{00FD48C2-D381-477F-A1BF-342785F73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193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7">
              <a:extLst>
                <a:ext uri="{FF2B5EF4-FFF2-40B4-BE49-F238E27FC236}">
                  <a16:creationId xmlns:a16="http://schemas.microsoft.com/office/drawing/2014/main" xmlns="" id="{1BA55A2F-78DD-4505-ADA1-35174A307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203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8">
              <a:extLst>
                <a:ext uri="{FF2B5EF4-FFF2-40B4-BE49-F238E27FC236}">
                  <a16:creationId xmlns:a16="http://schemas.microsoft.com/office/drawing/2014/main" xmlns="" id="{38E40C2E-6C3A-4771-A570-E29E3C231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797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19">
              <a:extLst>
                <a:ext uri="{FF2B5EF4-FFF2-40B4-BE49-F238E27FC236}">
                  <a16:creationId xmlns:a16="http://schemas.microsoft.com/office/drawing/2014/main" xmlns="" id="{301C27AC-64F9-4C85-8F48-3236E71D1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1797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">
            <a:extLst>
              <a:ext uri="{FF2B5EF4-FFF2-40B4-BE49-F238E27FC236}">
                <a16:creationId xmlns:a16="http://schemas.microsoft.com/office/drawing/2014/main" xmlns="" id="{29B9593C-42A1-4376-A45E-CF579369F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聚集</a:t>
            </a:r>
          </a:p>
        </p:txBody>
      </p:sp>
      <p:sp>
        <p:nvSpPr>
          <p:cNvPr id="47107" name="内容占位符 5">
            <a:extLst>
              <a:ext uri="{FF2B5EF4-FFF2-40B4-BE49-F238E27FC236}">
                <a16:creationId xmlns:a16="http://schemas.microsoft.com/office/drawing/2014/main" xmlns="" id="{4ED1DD06-78AC-4A27-BCE6-52F8887F3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我们要为经理记录一个（</a:t>
            </a:r>
            <a:r>
              <a:rPr lang="en-US" altLang="zh-CN"/>
              <a:t>employee</a:t>
            </a:r>
            <a:r>
              <a:rPr lang="zh-CN" altLang="en-US"/>
              <a:t>，</a:t>
            </a:r>
            <a:r>
              <a:rPr lang="en-US" altLang="zh-CN"/>
              <a:t>branch</a:t>
            </a:r>
            <a:r>
              <a:rPr lang="zh-CN" altLang="en-US"/>
              <a:t>，</a:t>
            </a:r>
            <a:r>
              <a:rPr lang="en-US" altLang="zh-CN"/>
              <a:t>job</a:t>
            </a:r>
            <a:r>
              <a:rPr lang="zh-CN" altLang="en-US"/>
              <a:t>）组合，假设有一个</a:t>
            </a:r>
            <a:r>
              <a:rPr lang="en-US" altLang="zh-CN"/>
              <a:t>manager</a:t>
            </a:r>
            <a:r>
              <a:rPr lang="zh-CN" altLang="en-US"/>
              <a:t>实体集。为了表示这种联系，创建</a:t>
            </a:r>
            <a:r>
              <a:rPr lang="en-US" altLang="zh-CN"/>
              <a:t>employee</a:t>
            </a:r>
            <a:r>
              <a:rPr lang="zh-CN" altLang="en-US"/>
              <a:t>、</a:t>
            </a:r>
            <a:r>
              <a:rPr lang="en-US" altLang="zh-CN"/>
              <a:t>branch</a:t>
            </a:r>
            <a:r>
              <a:rPr lang="zh-CN" altLang="en-US"/>
              <a:t>、</a:t>
            </a:r>
            <a:r>
              <a:rPr lang="en-US" altLang="zh-CN"/>
              <a:t>job</a:t>
            </a:r>
            <a:r>
              <a:rPr lang="zh-CN" altLang="en-US"/>
              <a:t>和</a:t>
            </a:r>
            <a:r>
              <a:rPr lang="en-US" altLang="zh-CN"/>
              <a:t>manager</a:t>
            </a:r>
            <a:r>
              <a:rPr lang="zh-CN" altLang="en-US"/>
              <a:t>之间的一个四元联系</a:t>
            </a:r>
            <a:r>
              <a:rPr lang="en-US" altLang="zh-CN"/>
              <a:t>manages</a:t>
            </a:r>
            <a:r>
              <a:rPr lang="zh-CN" altLang="en-US"/>
              <a:t>。一个四元联系是必须的，因为一个</a:t>
            </a:r>
            <a:r>
              <a:rPr lang="en-US" altLang="zh-CN"/>
              <a:t>manager</a:t>
            </a:r>
            <a:r>
              <a:rPr lang="zh-CN" altLang="en-US"/>
              <a:t>和</a:t>
            </a:r>
            <a:r>
              <a:rPr lang="en-US" altLang="zh-CN"/>
              <a:t>employee</a:t>
            </a:r>
            <a:r>
              <a:rPr lang="zh-CN" altLang="en-US"/>
              <a:t>之间的二元组合无法表示具有（</a:t>
            </a:r>
            <a:r>
              <a:rPr lang="en-US" altLang="zh-CN"/>
              <a:t>branch</a:t>
            </a:r>
            <a:r>
              <a:rPr lang="zh-CN" altLang="en-US"/>
              <a:t>，</a:t>
            </a:r>
            <a:r>
              <a:rPr lang="en-US" altLang="zh-CN"/>
              <a:t>job</a:t>
            </a:r>
            <a:r>
              <a:rPr lang="zh-CN" altLang="en-US"/>
              <a:t>）的员工由哪个经理来管理。</a:t>
            </a:r>
          </a:p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xmlns="" id="{C5129885-3CF9-47FA-B92C-25CD6269E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45F7C-01F6-4F9F-AC75-079E0849604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xmlns="" id="{813C0514-B84E-425A-B04D-C36DC58D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D00F2-BDDF-4736-921A-C0303798B1B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1DCD1A0E-8E92-4BCA-93C5-300991F33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聚集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766AD8D2-2DAC-4C56-A634-0498C98B2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51838" cy="24495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中，可把联系看成由参与联系的实体组合而成的新的实体，其属性为参与联系的实体的属性和联系的属性的并。这种新的实体称为参与联系的实体的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xmlns="" id="{DC81C3DB-E27E-4165-BBA8-6D9AE60A97E4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2997200"/>
            <a:ext cx="6956425" cy="3759200"/>
            <a:chOff x="521" y="1833"/>
            <a:chExt cx="4382" cy="2368"/>
          </a:xfrm>
        </p:grpSpPr>
        <p:sp>
          <p:nvSpPr>
            <p:cNvPr id="48134" name="Rectangle 5">
              <a:extLst>
                <a:ext uri="{FF2B5EF4-FFF2-40B4-BE49-F238E27FC236}">
                  <a16:creationId xmlns:a16="http://schemas.microsoft.com/office/drawing/2014/main" xmlns="" id="{C0140C1C-0BE7-42A7-AD45-2C4F6277E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33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job</a:t>
              </a:r>
            </a:p>
          </p:txBody>
        </p:sp>
        <p:sp>
          <p:nvSpPr>
            <p:cNvPr id="48135" name="Rectangle 6">
              <a:extLst>
                <a:ext uri="{FF2B5EF4-FFF2-40B4-BE49-F238E27FC236}">
                  <a16:creationId xmlns:a16="http://schemas.microsoft.com/office/drawing/2014/main" xmlns="" id="{7F150971-761A-4942-AE60-A4139DE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58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emplyee</a:t>
              </a:r>
            </a:p>
          </p:txBody>
        </p:sp>
        <p:sp>
          <p:nvSpPr>
            <p:cNvPr id="48136" name="Rectangle 7">
              <a:extLst>
                <a:ext uri="{FF2B5EF4-FFF2-40B4-BE49-F238E27FC236}">
                  <a16:creationId xmlns:a16="http://schemas.microsoft.com/office/drawing/2014/main" xmlns="" id="{B05DC669-4D03-48C7-94DC-B07E0089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13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branch</a:t>
              </a:r>
            </a:p>
          </p:txBody>
        </p:sp>
        <p:sp>
          <p:nvSpPr>
            <p:cNvPr id="48137" name="Rectangle 8">
              <a:extLst>
                <a:ext uri="{FF2B5EF4-FFF2-40B4-BE49-F238E27FC236}">
                  <a16:creationId xmlns:a16="http://schemas.microsoft.com/office/drawing/2014/main" xmlns="" id="{8BEAC3C0-5660-45D5-8340-825FE73ED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84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manager</a:t>
              </a:r>
            </a:p>
          </p:txBody>
        </p:sp>
        <p:sp>
          <p:nvSpPr>
            <p:cNvPr id="48138" name="AutoShape 9">
              <a:extLst>
                <a:ext uri="{FF2B5EF4-FFF2-40B4-BE49-F238E27FC236}">
                  <a16:creationId xmlns:a16="http://schemas.microsoft.com/office/drawing/2014/main" xmlns="" id="{8E81226A-9EB5-4CB1-BEFC-4B59F20C8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13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/>
                <a:t>works-on</a:t>
              </a:r>
            </a:p>
          </p:txBody>
        </p:sp>
        <p:sp>
          <p:nvSpPr>
            <p:cNvPr id="48139" name="AutoShape 10">
              <a:extLst>
                <a:ext uri="{FF2B5EF4-FFF2-40B4-BE49-F238E27FC236}">
                  <a16:creationId xmlns:a16="http://schemas.microsoft.com/office/drawing/2014/main" xmlns="" id="{BD1DCE99-9DB1-4170-985E-EEDAEA36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339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manages</a:t>
              </a:r>
            </a:p>
          </p:txBody>
        </p:sp>
        <p:sp>
          <p:nvSpPr>
            <p:cNvPr id="48140" name="Line 11">
              <a:extLst>
                <a:ext uri="{FF2B5EF4-FFF2-40B4-BE49-F238E27FC236}">
                  <a16:creationId xmlns:a16="http://schemas.microsoft.com/office/drawing/2014/main" xmlns="" id="{25F075FF-C669-4D2B-907C-91BD3F66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" y="29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2">
              <a:extLst>
                <a:ext uri="{FF2B5EF4-FFF2-40B4-BE49-F238E27FC236}">
                  <a16:creationId xmlns:a16="http://schemas.microsoft.com/office/drawing/2014/main" xmlns="" id="{36D26CBE-D32E-474F-9566-15DB13D3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369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3">
              <a:extLst>
                <a:ext uri="{FF2B5EF4-FFF2-40B4-BE49-F238E27FC236}">
                  <a16:creationId xmlns:a16="http://schemas.microsoft.com/office/drawing/2014/main" xmlns="" id="{366A080C-E028-44D2-8EE4-661EC5FE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9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4">
              <a:extLst>
                <a:ext uri="{FF2B5EF4-FFF2-40B4-BE49-F238E27FC236}">
                  <a16:creationId xmlns:a16="http://schemas.microsoft.com/office/drawing/2014/main" xmlns="" id="{32E26BC3-6A8C-4D6B-B471-A8160C459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79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5">
              <a:extLst>
                <a:ext uri="{FF2B5EF4-FFF2-40B4-BE49-F238E27FC236}">
                  <a16:creationId xmlns:a16="http://schemas.microsoft.com/office/drawing/2014/main" xmlns="" id="{3D763E5A-F545-4159-BFF3-9DEBF313C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225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6">
              <a:extLst>
                <a:ext uri="{FF2B5EF4-FFF2-40B4-BE49-F238E27FC236}">
                  <a16:creationId xmlns:a16="http://schemas.microsoft.com/office/drawing/2014/main" xmlns="" id="{51E862B4-5AD2-4340-903D-FE7182529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203"/>
              <a:ext cx="4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7">
              <a:extLst>
                <a:ext uri="{FF2B5EF4-FFF2-40B4-BE49-F238E27FC236}">
                  <a16:creationId xmlns:a16="http://schemas.microsoft.com/office/drawing/2014/main" xmlns="" id="{70D0A0CC-8F35-4C23-8BE5-75C6FA770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3" y="1833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18">
              <a:extLst>
                <a:ext uri="{FF2B5EF4-FFF2-40B4-BE49-F238E27FC236}">
                  <a16:creationId xmlns:a16="http://schemas.microsoft.com/office/drawing/2014/main" xmlns="" id="{BB1605DF-2B87-48C4-A8E0-40814291A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" y="1834"/>
              <a:ext cx="43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19">
              <a:extLst>
                <a:ext uri="{FF2B5EF4-FFF2-40B4-BE49-F238E27FC236}">
                  <a16:creationId xmlns:a16="http://schemas.microsoft.com/office/drawing/2014/main" xmlns="" id="{3C2652C8-B15B-4286-8BAB-9209AED08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842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xmlns="" id="{91EF219B-469C-40C9-BF8B-8580A8F5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F4B15-9097-46ED-8EB8-BCB8B2493F7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170366AF-E506-49A1-955F-EDA450154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2057400" cy="4038600"/>
          </a:xfrm>
          <a:solidFill>
            <a:schemeClr val="hlink"/>
          </a:solidFill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概念模型</a:t>
            </a:r>
          </a:p>
          <a:p>
            <a:pPr eaLnBrk="1" hangingPunct="1">
              <a:buFontTx/>
              <a:buNone/>
            </a:pP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xmlns="" id="{51F3664C-E444-42C3-996C-3A13EE5E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133600"/>
            <a:ext cx="854075" cy="3886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ea typeface="华文行楷" panose="02010800040101010101" pitchFamily="2" charset="-122"/>
              </a:rPr>
              <a:t>两类数据模型</a:t>
            </a:r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xmlns="" id="{9F10C02A-0590-4687-BBC6-57FB3445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438400"/>
            <a:ext cx="12954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Line 5">
            <a:extLst>
              <a:ext uri="{FF2B5EF4-FFF2-40B4-BE49-F238E27FC236}">
                <a16:creationId xmlns:a16="http://schemas.microsoft.com/office/drawing/2014/main" xmlns="" id="{54773A90-F513-401F-803F-980AFA27E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76600"/>
            <a:ext cx="12954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xmlns="" id="{7E48C0CD-BC19-46C4-ADBB-AE923052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3716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Line 7">
            <a:extLst>
              <a:ext uri="{FF2B5EF4-FFF2-40B4-BE49-F238E27FC236}">
                <a16:creationId xmlns:a16="http://schemas.microsoft.com/office/drawing/2014/main" xmlns="" id="{E5FC9678-01F4-4A02-8294-B17382B74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953000"/>
            <a:ext cx="1371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Line 8">
            <a:extLst>
              <a:ext uri="{FF2B5EF4-FFF2-40B4-BE49-F238E27FC236}">
                <a16:creationId xmlns:a16="http://schemas.microsoft.com/office/drawing/2014/main" xmlns="" id="{B624B8D4-6980-4C9C-8048-0C10C96B3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00400"/>
            <a:ext cx="1371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9">
            <a:extLst>
              <a:ext uri="{FF2B5EF4-FFF2-40B4-BE49-F238E27FC236}">
                <a16:creationId xmlns:a16="http://schemas.microsoft.com/office/drawing/2014/main" xmlns="" id="{10271DFC-0993-49A1-9EDA-56AAB8A4D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572000"/>
            <a:ext cx="13716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Text Box 10">
            <a:extLst>
              <a:ext uri="{FF2B5EF4-FFF2-40B4-BE49-F238E27FC236}">
                <a16:creationId xmlns:a16="http://schemas.microsoft.com/office/drawing/2014/main" xmlns="" id="{468E0C27-B234-4A88-B9E3-5EACBC89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6415088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5400">
                <a:solidFill>
                  <a:schemeClr val="accent2"/>
                </a:solidFill>
                <a:ea typeface="方正舒体" panose="02010601030101010101" pitchFamily="2" charset="-122"/>
              </a:rPr>
              <a:t>数据模型的要求：</a:t>
            </a:r>
          </a:p>
        </p:txBody>
      </p:sp>
      <p:sp>
        <p:nvSpPr>
          <p:cNvPr id="7180" name="Rectangle 11">
            <a:extLst>
              <a:ext uri="{FF2B5EF4-FFF2-40B4-BE49-F238E27FC236}">
                <a16:creationId xmlns:a16="http://schemas.microsoft.com/office/drawing/2014/main" xmlns="" id="{CAA07457-B5B8-43E1-9351-896BC41F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2362200" cy="4191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真实性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易理解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易实现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xmlns="" id="{21CAB51F-DADA-4FC4-89EF-79608CB0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C8A90-9747-4E2A-AF28-159D8028D38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BF81D620-8374-44DC-BC7E-CAE511FE5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范畴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881F7D0E-3604-4663-832F-1E5EC26D5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820150" cy="7207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由不同类型的实体组成的实体集，称之为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范畴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xmlns="" id="{6CC57A63-5C82-4290-B409-179D03FC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856932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xmlns="" id="{D6A56937-A773-4A19-B166-22537341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3BCB6-5739-4F28-B0F6-504DE2B308E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33E3B295-CCEF-4845-94CD-10CEF123F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行楷" panose="02010800040101010101" pitchFamily="2" charset="-122"/>
                <a:ea typeface="华文行楷" panose="02010800040101010101" pitchFamily="2" charset="-122"/>
              </a:rPr>
              <a:t>1.3.3</a:t>
            </a:r>
            <a:r>
              <a:rPr lang="en-US" altLang="zh-CN" sz="5400">
                <a:ea typeface="华文行楷" panose="02010800040101010101" pitchFamily="2" charset="-122"/>
              </a:rPr>
              <a:t>  </a:t>
            </a:r>
            <a:r>
              <a:rPr lang="zh-CN" altLang="en-US" sz="5400">
                <a:ea typeface="华文行楷" panose="02010800040101010101" pitchFamily="2" charset="-122"/>
              </a:rPr>
              <a:t>最常用的数据模型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99216F3F-0240-416C-8DA8-8DBA54261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5943600" cy="3429000"/>
          </a:xfr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层次模型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网状模型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关系模型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4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面向对象模型</a:t>
            </a: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xmlns="" id="{05C38950-C0F5-4577-BA97-2B3E994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D920E-1B36-41E3-BAFB-288DB0DF43A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ECCFE8FA-7BF2-4FD0-91FB-B4C5CBBBC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770687" cy="730250"/>
          </a:xfrm>
          <a:noFill/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FF"/>
                </a:solidFill>
                <a:ea typeface="方正舒体" panose="02010601030101010101" pitchFamily="2" charset="-122"/>
              </a:rPr>
              <a:t>数据模型的组成要素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2F405B5-EEFE-4F7A-93F2-DD469E2FE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924175"/>
            <a:ext cx="8640762" cy="3744913"/>
          </a:xfr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b="1" i="1">
                <a:solidFill>
                  <a:schemeClr val="accent2"/>
                </a:solidFill>
              </a:rPr>
              <a:t>数据结构 ：</a:t>
            </a:r>
            <a:r>
              <a:rPr lang="zh-CN" altLang="en-US" sz="2800" b="1"/>
              <a:t>对实体模型和实体间联系的表达和实现。是对系统</a:t>
            </a:r>
            <a:r>
              <a:rPr lang="zh-CN" altLang="en-US" sz="2800" b="1">
                <a:solidFill>
                  <a:srgbClr val="FF0000"/>
                </a:solidFill>
              </a:rPr>
              <a:t>静态特性</a:t>
            </a:r>
            <a:r>
              <a:rPr lang="zh-CN" altLang="en-US" sz="2800" b="1"/>
              <a:t>的描述。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b="1" i="1">
                <a:solidFill>
                  <a:schemeClr val="accent2"/>
                </a:solidFill>
              </a:rPr>
              <a:t>数据操作</a:t>
            </a:r>
            <a:r>
              <a:rPr lang="zh-CN" altLang="en-US" b="1">
                <a:solidFill>
                  <a:schemeClr val="accent2"/>
                </a:solidFill>
              </a:rPr>
              <a:t> ：</a:t>
            </a:r>
            <a:r>
              <a:rPr lang="zh-CN" altLang="en-US" sz="2800" b="1"/>
              <a:t>一组用于指定数据结构的任何有效实例执行的操作或推导规则。是对系统</a:t>
            </a:r>
            <a:r>
              <a:rPr lang="zh-CN" altLang="en-US" sz="2800" b="1">
                <a:solidFill>
                  <a:srgbClr val="FF0000"/>
                </a:solidFill>
              </a:rPr>
              <a:t>动态特性</a:t>
            </a:r>
            <a:r>
              <a:rPr lang="zh-CN" altLang="en-US" sz="2800" b="1"/>
              <a:t>的描述。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sz="2800" b="1" i="1">
                <a:solidFill>
                  <a:schemeClr val="accent2"/>
                </a:solidFill>
              </a:rPr>
              <a:t>数据的约束条件：</a:t>
            </a:r>
            <a:r>
              <a:rPr lang="zh-CN" altLang="en-US" sz="2800" b="1"/>
              <a:t>一组完整性规则的集合。给出数据及其联系应具有的制约和依存规则</a:t>
            </a:r>
            <a:r>
              <a:rPr lang="zh-CN" altLang="en-US" sz="2800"/>
              <a:t> </a:t>
            </a:r>
            <a:r>
              <a:rPr lang="zh-CN" altLang="en-US" sz="2800" b="1"/>
              <a:t>    </a:t>
            </a:r>
          </a:p>
        </p:txBody>
      </p:sp>
      <p:sp>
        <p:nvSpPr>
          <p:cNvPr id="51205" name="Rectangle 1031">
            <a:extLst>
              <a:ext uri="{FF2B5EF4-FFF2-40B4-BE49-F238E27FC236}">
                <a16:creationId xmlns:a16="http://schemas.microsoft.com/office/drawing/2014/main" xmlns="" id="{DA0FF549-D964-43B6-9093-BE9E5283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06488"/>
            <a:ext cx="8424862" cy="15922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E.F.Codd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认为：数据模型是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向用户提供的一组规则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，这些规则规定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数据结构如何组织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允许进行何种操作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xmlns="" id="{3D3598B2-E66B-4E5C-88E9-D135F2F2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90BEB-3BC9-4A65-B3AC-4BE2068A124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BC187017-E4C6-483A-B2D3-16B94CE56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kumimoji="0" lang="zh-CN" altLang="en-US" b="1"/>
              <a:t>非关系模型数据结构</a:t>
            </a:r>
            <a:endParaRPr lang="zh-CN" altLang="en-US" b="1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0D207CF8-A0A9-4961-826D-521092CD0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ea typeface="楷体_GB2312" pitchFamily="49" charset="-122"/>
              </a:rPr>
              <a:t>非关系模型数据结构的单位是基本层次联系。</a:t>
            </a:r>
          </a:p>
          <a:p>
            <a:pPr eaLnBrk="1" hangingPunct="1"/>
            <a:r>
              <a:rPr kumimoji="0" lang="zh-CN" altLang="en-US" b="1">
                <a:ea typeface="楷体_GB2312" pitchFamily="49" charset="-122"/>
              </a:rPr>
              <a:t>基本层次联系是指两个记录以及它们之间的一对多（包括一对一）的联系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xmlns="" id="{7F81B461-531D-4806-9E8F-546301AE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92600"/>
            <a:ext cx="1655763" cy="576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  <a:r>
              <a:rPr lang="en-US" altLang="zh-CN" sz="1800"/>
              <a:t>i</a:t>
            </a:r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xmlns="" id="{9E5EBA7B-5AE7-4D61-9E4E-6F43BE2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876925"/>
            <a:ext cx="1655762" cy="576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  <a:r>
              <a:rPr lang="en-US" altLang="zh-CN" sz="1800"/>
              <a:t>j</a:t>
            </a:r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xmlns="" id="{D85F143D-D5E8-4882-B3DF-849AB19E2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xmlns="" id="{794943CB-86FC-44DD-9442-F5F2AAD5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2292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L</a:t>
            </a:r>
            <a:r>
              <a:rPr lang="en-US" altLang="zh-CN" sz="1400"/>
              <a:t>ij</a:t>
            </a:r>
          </a:p>
        </p:txBody>
      </p:sp>
      <p:sp>
        <p:nvSpPr>
          <p:cNvPr id="53257" name="AutoShape 8">
            <a:extLst>
              <a:ext uri="{FF2B5EF4-FFF2-40B4-BE49-F238E27FC236}">
                <a16:creationId xmlns:a16="http://schemas.microsoft.com/office/drawing/2014/main" xmlns="" id="{ABE2ADF9-A1AB-4471-B879-45622628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005263"/>
            <a:ext cx="1800225" cy="503237"/>
          </a:xfrm>
          <a:prstGeom prst="wedgeEllipseCallout">
            <a:avLst>
              <a:gd name="adj1" fmla="val -64727"/>
              <a:gd name="adj2" fmla="val 9794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双亲</a:t>
            </a:r>
          </a:p>
        </p:txBody>
      </p:sp>
      <p:sp>
        <p:nvSpPr>
          <p:cNvPr id="53258" name="AutoShape 9">
            <a:extLst>
              <a:ext uri="{FF2B5EF4-FFF2-40B4-BE49-F238E27FC236}">
                <a16:creationId xmlns:a16="http://schemas.microsoft.com/office/drawing/2014/main" xmlns="" id="{8C9A2B64-D99F-4F75-9FD0-3F48A55C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445125"/>
            <a:ext cx="1800225" cy="503238"/>
          </a:xfrm>
          <a:prstGeom prst="wedgeEllipseCallout">
            <a:avLst>
              <a:gd name="adj1" fmla="val -64727"/>
              <a:gd name="adj2" fmla="val 9794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子女</a:t>
            </a:r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xmlns="" id="{87BB9256-7FA8-4B4F-8735-618283A2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289AD-BE39-45AE-8A50-01AE54908B0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ED086BDA-E9EE-4C11-BD05-6F8F476B3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038600"/>
          </a:xfr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满足如下条件：</a:t>
            </a:r>
          </a:p>
          <a:p>
            <a:pPr eaLnBrk="1" hangingPunct="1">
              <a:buFontTx/>
              <a:buNone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）有且只有一个结点没有双亲结点，称为根结点</a:t>
            </a:r>
          </a:p>
          <a:p>
            <a:pPr eaLnBrk="1" hangingPunct="1">
              <a:buFontTx/>
              <a:buNone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）根以外的其它结点有且只有一个双亲结点。</a:t>
            </a:r>
          </a:p>
        </p:txBody>
      </p:sp>
      <p:sp>
        <p:nvSpPr>
          <p:cNvPr id="54276" name="WordArt 3">
            <a:extLst>
              <a:ext uri="{FF2B5EF4-FFF2-40B4-BE49-F238E27FC236}">
                <a16:creationId xmlns:a16="http://schemas.microsoft.com/office/drawing/2014/main" xmlns="" id="{3241B158-F65A-4D9E-AE24-D77B8DD063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40386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一、层次模型</a:t>
            </a:r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xmlns="" id="{A5DA8DEA-FFF0-4C56-B84C-58661C4F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0E6E5-FFD8-42B9-8134-141006631FE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grpSp>
        <p:nvGrpSpPr>
          <p:cNvPr id="55299" name="Group 2">
            <a:extLst>
              <a:ext uri="{FF2B5EF4-FFF2-40B4-BE49-F238E27FC236}">
                <a16:creationId xmlns:a16="http://schemas.microsoft.com/office/drawing/2014/main" xmlns="" id="{6D3EEC11-FAFC-4307-B15D-F77196355EA6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638175"/>
            <a:ext cx="8286750" cy="5457825"/>
            <a:chOff x="141" y="402"/>
            <a:chExt cx="5220" cy="3438"/>
          </a:xfrm>
        </p:grpSpPr>
        <p:sp>
          <p:nvSpPr>
            <p:cNvPr id="36867" name="Text Box 3">
              <a:extLst>
                <a:ext uri="{FF2B5EF4-FFF2-40B4-BE49-F238E27FC236}">
                  <a16:creationId xmlns:a16="http://schemas.microsoft.com/office/drawing/2014/main" xmlns="" id="{A3FACB50-EEDF-41ED-A269-24476E2BE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402"/>
              <a:ext cx="980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R1</a:t>
              </a: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xmlns="" id="{4C6FBBDA-D4C4-4073-8C11-DAF6BE553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1676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R3</a:t>
              </a:r>
            </a:p>
          </p:txBody>
        </p:sp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xmlns="" id="{7B5686C3-2BC2-4230-9780-1631D4D39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76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R2</a:t>
              </a:r>
            </a:p>
          </p:txBody>
        </p:sp>
        <p:sp>
          <p:nvSpPr>
            <p:cNvPr id="36870" name="Text Box 6">
              <a:extLst>
                <a:ext uri="{FF2B5EF4-FFF2-40B4-BE49-F238E27FC236}">
                  <a16:creationId xmlns:a16="http://schemas.microsoft.com/office/drawing/2014/main" xmlns="" id="{5B03B24F-3BB6-40B1-B5D4-3656BAB8D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" y="2961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R4</a:t>
              </a: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xmlns="" id="{E33F583C-FC0E-4B3B-BF05-23CDBD734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960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R5</a:t>
              </a:r>
            </a:p>
          </p:txBody>
        </p:sp>
        <p:sp>
          <p:nvSpPr>
            <p:cNvPr id="36872" name="Text Box 8">
              <a:extLst>
                <a:ext uri="{FF2B5EF4-FFF2-40B4-BE49-F238E27FC236}">
                  <a16:creationId xmlns:a16="http://schemas.microsoft.com/office/drawing/2014/main" xmlns="" id="{9977EA7B-4565-4F94-88D0-88B425DD4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2960"/>
              <a:ext cx="980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R6</a:t>
              </a:r>
            </a:p>
          </p:txBody>
        </p:sp>
        <p:sp>
          <p:nvSpPr>
            <p:cNvPr id="55307" name="Line 9">
              <a:extLst>
                <a:ext uri="{FF2B5EF4-FFF2-40B4-BE49-F238E27FC236}">
                  <a16:creationId xmlns:a16="http://schemas.microsoft.com/office/drawing/2014/main" xmlns="" id="{652F8865-B08B-4D56-976D-D16D2C729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2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0">
              <a:extLst>
                <a:ext uri="{FF2B5EF4-FFF2-40B4-BE49-F238E27FC236}">
                  <a16:creationId xmlns:a16="http://schemas.microsoft.com/office/drawing/2014/main" xmlns="" id="{642CAA56-8DDA-47C8-909B-B7F84830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275"/>
              <a:ext cx="27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1">
              <a:extLst>
                <a:ext uri="{FF2B5EF4-FFF2-40B4-BE49-F238E27FC236}">
                  <a16:creationId xmlns:a16="http://schemas.microsoft.com/office/drawing/2014/main" xmlns="" id="{8A6AD21C-5273-4DA8-A27C-8C0C6751E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84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2">
              <a:extLst>
                <a:ext uri="{FF2B5EF4-FFF2-40B4-BE49-F238E27FC236}">
                  <a16:creationId xmlns:a16="http://schemas.microsoft.com/office/drawing/2014/main" xmlns="" id="{AA881EB7-CF55-4DD3-B7C7-40FEEA7BB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13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3">
              <a:extLst>
                <a:ext uri="{FF2B5EF4-FFF2-40B4-BE49-F238E27FC236}">
                  <a16:creationId xmlns:a16="http://schemas.microsoft.com/office/drawing/2014/main" xmlns="" id="{9FF0DA8F-19F3-4B3D-A967-6895BE47C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4">
              <a:extLst>
                <a:ext uri="{FF2B5EF4-FFF2-40B4-BE49-F238E27FC236}">
                  <a16:creationId xmlns:a16="http://schemas.microsoft.com/office/drawing/2014/main" xmlns="" id="{52113238-1619-4E10-84BB-E4CD30E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568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5">
              <a:extLst>
                <a:ext uri="{FF2B5EF4-FFF2-40B4-BE49-F238E27FC236}">
                  <a16:creationId xmlns:a16="http://schemas.microsoft.com/office/drawing/2014/main" xmlns="" id="{6C9072FB-A06F-4A4A-96F5-C601183D6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" y="2568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6">
              <a:extLst>
                <a:ext uri="{FF2B5EF4-FFF2-40B4-BE49-F238E27FC236}">
                  <a16:creationId xmlns:a16="http://schemas.microsoft.com/office/drawing/2014/main" xmlns="" id="{F8C175BB-4F45-45D2-BE1F-3A5A80F5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27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7">
              <a:extLst>
                <a:ext uri="{FF2B5EF4-FFF2-40B4-BE49-F238E27FC236}">
                  <a16:creationId xmlns:a16="http://schemas.microsoft.com/office/drawing/2014/main" xmlns="" id="{FAC1F717-3B5A-4459-BC10-E4A7C89DB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127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xmlns="" id="{1AB745F4-81F1-41FE-BDB0-8948CC2D3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80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兄弟结点</a:t>
              </a:r>
            </a:p>
          </p:txBody>
        </p:sp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xmlns="" id="{C303DC6B-77B5-491F-BE39-E46846D7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56"/>
              <a:ext cx="97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叶结点</a:t>
              </a:r>
            </a:p>
          </p:txBody>
        </p:sp>
        <p:sp>
          <p:nvSpPr>
            <p:cNvPr id="36884" name="Text Box 20">
              <a:extLst>
                <a:ext uri="{FF2B5EF4-FFF2-40B4-BE49-F238E27FC236}">
                  <a16:creationId xmlns:a16="http://schemas.microsoft.com/office/drawing/2014/main" xmlns="" id="{D4EAE36E-FD6C-4075-834E-03559291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477"/>
              <a:ext cx="9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根结点</a:t>
              </a:r>
            </a:p>
          </p:txBody>
        </p:sp>
      </p:grpSp>
      <p:sp>
        <p:nvSpPr>
          <p:cNvPr id="55300" name="Text Box 21">
            <a:extLst>
              <a:ext uri="{FF2B5EF4-FFF2-40B4-BE49-F238E27FC236}">
                <a16:creationId xmlns:a16="http://schemas.microsoft.com/office/drawing/2014/main" xmlns="" id="{DD5CA003-8698-454A-9E13-04B9E343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3352800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xmlns="" id="{2496D7FF-0578-4711-A652-1287F086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8CEF3-C4B0-4844-AD4E-E663730F780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xmlns="" id="{2C786AA4-7D31-48C8-9222-E8176403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/>
              <a:t>教研室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xmlns="" id="{61FA5B18-8EAB-45F9-A429-87AF6DEF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1100"/>
            <a:ext cx="50958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tx2"/>
                </a:solidFill>
                <a:ea typeface="方正舒体" panose="02010601030101010101" pitchFamily="2" charset="-122"/>
              </a:rPr>
              <a:t>授课层次模型及其实例</a:t>
            </a:r>
          </a:p>
        </p:txBody>
      </p:sp>
      <p:sp>
        <p:nvSpPr>
          <p:cNvPr id="56325" name="Line 59">
            <a:extLst>
              <a:ext uri="{FF2B5EF4-FFF2-40B4-BE49-F238E27FC236}">
                <a16:creationId xmlns:a16="http://schemas.microsoft.com/office/drawing/2014/main" xmlns="" id="{1EAC9881-0D4E-40DA-9120-D2C3666D3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2514600"/>
            <a:ext cx="9144000" cy="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326" name="Group 85">
            <a:extLst>
              <a:ext uri="{FF2B5EF4-FFF2-40B4-BE49-F238E27FC236}">
                <a16:creationId xmlns:a16="http://schemas.microsoft.com/office/drawing/2014/main" xmlns="" id="{3583DD3F-7FDE-4543-A3A6-3893CA64B25F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200"/>
            <a:ext cx="8915400" cy="2209800"/>
            <a:chOff x="144" y="48"/>
            <a:chExt cx="5616" cy="1392"/>
          </a:xfrm>
        </p:grpSpPr>
        <p:sp>
          <p:nvSpPr>
            <p:cNvPr id="56383" name="Text Box 62">
              <a:extLst>
                <a:ext uri="{FF2B5EF4-FFF2-40B4-BE49-F238E27FC236}">
                  <a16:creationId xmlns:a16="http://schemas.microsoft.com/office/drawing/2014/main" xmlns="" id="{DA219D32-DB82-4625-B230-03FC9356F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8"/>
              <a:ext cx="22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/>
                <a:t>   </a:t>
              </a:r>
              <a:r>
                <a:rPr kumimoji="0" lang="zh-CN" altLang="en-US" sz="2400"/>
                <a:t>系号    系名    系主任名</a:t>
              </a:r>
            </a:p>
          </p:txBody>
        </p:sp>
        <p:sp>
          <p:nvSpPr>
            <p:cNvPr id="56384" name="Text Box 63">
              <a:extLst>
                <a:ext uri="{FF2B5EF4-FFF2-40B4-BE49-F238E27FC236}">
                  <a16:creationId xmlns:a16="http://schemas.microsoft.com/office/drawing/2014/main" xmlns="" id="{AC59B45C-C27E-47D9-9632-3E3283CE9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" y="714"/>
              <a:ext cx="487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室号</a:t>
              </a:r>
            </a:p>
          </p:txBody>
        </p:sp>
        <p:sp>
          <p:nvSpPr>
            <p:cNvPr id="56385" name="Text Box 64">
              <a:extLst>
                <a:ext uri="{FF2B5EF4-FFF2-40B4-BE49-F238E27FC236}">
                  <a16:creationId xmlns:a16="http://schemas.microsoft.com/office/drawing/2014/main" xmlns="" id="{C4080740-62A6-4A2E-A572-1BD4DFCEF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714"/>
              <a:ext cx="487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室名</a:t>
              </a:r>
            </a:p>
          </p:txBody>
        </p:sp>
        <p:sp>
          <p:nvSpPr>
            <p:cNvPr id="56386" name="Text Box 65">
              <a:extLst>
                <a:ext uri="{FF2B5EF4-FFF2-40B4-BE49-F238E27FC236}">
                  <a16:creationId xmlns:a16="http://schemas.microsoft.com/office/drawing/2014/main" xmlns="" id="{9C1AB756-3CE4-486C-A4E5-0358A784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714"/>
              <a:ext cx="919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室主任名</a:t>
              </a:r>
            </a:p>
          </p:txBody>
        </p:sp>
        <p:sp>
          <p:nvSpPr>
            <p:cNvPr id="56387" name="Text Box 66">
              <a:extLst>
                <a:ext uri="{FF2B5EF4-FFF2-40B4-BE49-F238E27FC236}">
                  <a16:creationId xmlns:a16="http://schemas.microsoft.com/office/drawing/2014/main" xmlns="" id="{3008A6A2-8EB6-42C3-A785-BB5C91B57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6"/>
              <a:ext cx="716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课程号</a:t>
              </a:r>
            </a:p>
          </p:txBody>
        </p:sp>
        <p:sp>
          <p:nvSpPr>
            <p:cNvPr id="56388" name="Text Box 67">
              <a:extLst>
                <a:ext uri="{FF2B5EF4-FFF2-40B4-BE49-F238E27FC236}">
                  <a16:creationId xmlns:a16="http://schemas.microsoft.com/office/drawing/2014/main" xmlns="" id="{A26C23CC-C342-4FC5-B2D9-9221E5D3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732"/>
              <a:ext cx="651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课程名</a:t>
              </a:r>
            </a:p>
          </p:txBody>
        </p:sp>
        <p:sp>
          <p:nvSpPr>
            <p:cNvPr id="56389" name="Text Box 68">
              <a:extLst>
                <a:ext uri="{FF2B5EF4-FFF2-40B4-BE49-F238E27FC236}">
                  <a16:creationId xmlns:a16="http://schemas.microsoft.com/office/drawing/2014/main" xmlns="" id="{A0FFF0C5-623A-4D0B-9FED-7E742837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726"/>
              <a:ext cx="878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任课教员</a:t>
              </a:r>
            </a:p>
          </p:txBody>
        </p:sp>
        <p:sp>
          <p:nvSpPr>
            <p:cNvPr id="56390" name="Text Box 69">
              <a:extLst>
                <a:ext uri="{FF2B5EF4-FFF2-40B4-BE49-F238E27FC236}">
                  <a16:creationId xmlns:a16="http://schemas.microsoft.com/office/drawing/2014/main" xmlns="" id="{F9FA43E0-C2E1-4CB6-A974-D5B232937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姓名</a:t>
              </a:r>
            </a:p>
          </p:txBody>
        </p:sp>
        <p:sp>
          <p:nvSpPr>
            <p:cNvPr id="56391" name="Text Box 70">
              <a:extLst>
                <a:ext uri="{FF2B5EF4-FFF2-40B4-BE49-F238E27FC236}">
                  <a16:creationId xmlns:a16="http://schemas.microsoft.com/office/drawing/2014/main" xmlns="" id="{DF2804FC-C099-409E-9AF4-8BE1AA5FA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年龄</a:t>
              </a:r>
            </a:p>
          </p:txBody>
        </p:sp>
        <p:sp>
          <p:nvSpPr>
            <p:cNvPr id="56392" name="Text Box 71">
              <a:extLst>
                <a:ext uri="{FF2B5EF4-FFF2-40B4-BE49-F238E27FC236}">
                  <a16:creationId xmlns:a16="http://schemas.microsoft.com/office/drawing/2014/main" xmlns="" id="{72E60CC9-CC90-4EF2-84A1-E01F58A70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职称</a:t>
              </a:r>
            </a:p>
          </p:txBody>
        </p:sp>
        <p:sp>
          <p:nvSpPr>
            <p:cNvPr id="56393" name="Text Box 72">
              <a:extLst>
                <a:ext uri="{FF2B5EF4-FFF2-40B4-BE49-F238E27FC236}">
                  <a16:creationId xmlns:a16="http://schemas.microsoft.com/office/drawing/2014/main" xmlns="" id="{8D0FD4C9-261D-4BC9-A0E0-750C283C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专长</a:t>
              </a:r>
            </a:p>
          </p:txBody>
        </p:sp>
        <p:sp>
          <p:nvSpPr>
            <p:cNvPr id="56394" name="Text Box 73">
              <a:extLst>
                <a:ext uri="{FF2B5EF4-FFF2-40B4-BE49-F238E27FC236}">
                  <a16:creationId xmlns:a16="http://schemas.microsoft.com/office/drawing/2014/main" xmlns="" id="{3CA12C05-18A2-40D9-BEDD-7A89E161F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" y="720"/>
              <a:ext cx="42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课程</a:t>
              </a:r>
            </a:p>
          </p:txBody>
        </p:sp>
        <p:sp>
          <p:nvSpPr>
            <p:cNvPr id="56395" name="Text Box 74">
              <a:extLst>
                <a:ext uri="{FF2B5EF4-FFF2-40B4-BE49-F238E27FC236}">
                  <a16:creationId xmlns:a16="http://schemas.microsoft.com/office/drawing/2014/main" xmlns="" id="{40202936-4AA1-40AC-9A4C-BF1B368F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教员</a:t>
              </a:r>
            </a:p>
          </p:txBody>
        </p:sp>
        <p:sp>
          <p:nvSpPr>
            <p:cNvPr id="56396" name="Text Box 75">
              <a:extLst>
                <a:ext uri="{FF2B5EF4-FFF2-40B4-BE49-F238E27FC236}">
                  <a16:creationId xmlns:a16="http://schemas.microsoft.com/office/drawing/2014/main" xmlns="" id="{4F61599D-857D-48DA-9097-2A2FCE7D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800"/>
                <a:t>系</a:t>
              </a:r>
            </a:p>
          </p:txBody>
        </p:sp>
        <p:sp>
          <p:nvSpPr>
            <p:cNvPr id="56397" name="Line 76">
              <a:extLst>
                <a:ext uri="{FF2B5EF4-FFF2-40B4-BE49-F238E27FC236}">
                  <a16:creationId xmlns:a16="http://schemas.microsoft.com/office/drawing/2014/main" xmlns="" id="{37EBBB13-31D3-47FC-9CED-277D42F4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517"/>
              <a:ext cx="0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98" name="Line 77">
              <a:extLst>
                <a:ext uri="{FF2B5EF4-FFF2-40B4-BE49-F238E27FC236}">
                  <a16:creationId xmlns:a16="http://schemas.microsoft.com/office/drawing/2014/main" xmlns="" id="{B307CE74-EE95-464A-BC2B-CB09090BF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520"/>
              <a:ext cx="2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99" name="Line 78">
              <a:extLst>
                <a:ext uri="{FF2B5EF4-FFF2-40B4-BE49-F238E27FC236}">
                  <a16:creationId xmlns:a16="http://schemas.microsoft.com/office/drawing/2014/main" xmlns="" id="{6BC6B388-C01B-4B28-B2D4-09E4A5EA9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516"/>
              <a:ext cx="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400" name="Line 79">
              <a:extLst>
                <a:ext uri="{FF2B5EF4-FFF2-40B4-BE49-F238E27FC236}">
                  <a16:creationId xmlns:a16="http://schemas.microsoft.com/office/drawing/2014/main" xmlns="" id="{0DBCCDD0-004A-4062-84AE-ED3D98A7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401" name="Line 80">
              <a:extLst>
                <a:ext uri="{FF2B5EF4-FFF2-40B4-BE49-F238E27FC236}">
                  <a16:creationId xmlns:a16="http://schemas.microsoft.com/office/drawing/2014/main" xmlns="" id="{3000CD83-A456-4579-9E33-80E895DC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402" name="Text Box 81">
              <a:extLst>
                <a:ext uri="{FF2B5EF4-FFF2-40B4-BE49-F238E27FC236}">
                  <a16:creationId xmlns:a16="http://schemas.microsoft.com/office/drawing/2014/main" xmlns="" id="{DA6048CF-AF4B-43C2-B398-F76E788BB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(a)    </a:t>
              </a:r>
              <a:r>
                <a:rPr kumimoji="0" lang="zh-CN" altLang="en-US" sz="2400"/>
                <a:t>型</a:t>
              </a:r>
            </a:p>
          </p:txBody>
        </p:sp>
        <p:sp>
          <p:nvSpPr>
            <p:cNvPr id="56403" name="Line 82">
              <a:extLst>
                <a:ext uri="{FF2B5EF4-FFF2-40B4-BE49-F238E27FC236}">
                  <a16:creationId xmlns:a16="http://schemas.microsoft.com/office/drawing/2014/main" xmlns="" id="{46A14993-7BD9-44BA-9C58-B854F373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4" name="Line 83">
              <a:extLst>
                <a:ext uri="{FF2B5EF4-FFF2-40B4-BE49-F238E27FC236}">
                  <a16:creationId xmlns:a16="http://schemas.microsoft.com/office/drawing/2014/main" xmlns="" id="{19172F51-7B8A-48BD-A4CC-C80246DA0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7" name="Group 86">
            <a:extLst>
              <a:ext uri="{FF2B5EF4-FFF2-40B4-BE49-F238E27FC236}">
                <a16:creationId xmlns:a16="http://schemas.microsoft.com/office/drawing/2014/main" xmlns="" id="{4A1F3CFE-DDF8-4F25-8ADC-C038670D872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43200"/>
            <a:ext cx="7974013" cy="3441700"/>
            <a:chOff x="240" y="1728"/>
            <a:chExt cx="5023" cy="2168"/>
          </a:xfrm>
        </p:grpSpPr>
        <p:sp>
          <p:nvSpPr>
            <p:cNvPr id="56328" name="Line 5">
              <a:extLst>
                <a:ext uri="{FF2B5EF4-FFF2-40B4-BE49-F238E27FC236}">
                  <a16:creationId xmlns:a16="http://schemas.microsoft.com/office/drawing/2014/main" xmlns="" id="{EA162693-D827-4C97-A2E4-8F7356D9B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775"/>
              <a:ext cx="16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29" name="Text Box 6">
              <a:extLst>
                <a:ext uri="{FF2B5EF4-FFF2-40B4-BE49-F238E27FC236}">
                  <a16:creationId xmlns:a16="http://schemas.microsoft.com/office/drawing/2014/main" xmlns="" id="{1B40A5F0-00D3-4B75-90EC-583042345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954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D06</a:t>
              </a:r>
            </a:p>
          </p:txBody>
        </p:sp>
        <p:sp>
          <p:nvSpPr>
            <p:cNvPr id="56330" name="Text Box 7">
              <a:extLst>
                <a:ext uri="{FF2B5EF4-FFF2-40B4-BE49-F238E27FC236}">
                  <a16:creationId xmlns:a16="http://schemas.microsoft.com/office/drawing/2014/main" xmlns="" id="{87EE777C-7045-4602-83D9-D68E9D48B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7" y="1954"/>
              <a:ext cx="609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计算机</a:t>
              </a:r>
            </a:p>
          </p:txBody>
        </p:sp>
        <p:sp>
          <p:nvSpPr>
            <p:cNvPr id="56331" name="Text Box 8">
              <a:extLst>
                <a:ext uri="{FF2B5EF4-FFF2-40B4-BE49-F238E27FC236}">
                  <a16:creationId xmlns:a16="http://schemas.microsoft.com/office/drawing/2014/main" xmlns="" id="{F4F461C9-0762-4E48-AB74-C3EE4709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1954"/>
              <a:ext cx="48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赵一</a:t>
              </a:r>
            </a:p>
          </p:txBody>
        </p:sp>
        <p:sp>
          <p:nvSpPr>
            <p:cNvPr id="56332" name="Text Box 9">
              <a:extLst>
                <a:ext uri="{FF2B5EF4-FFF2-40B4-BE49-F238E27FC236}">
                  <a16:creationId xmlns:a16="http://schemas.microsoft.com/office/drawing/2014/main" xmlns="" id="{01A6970A-3D3D-4FF6-8548-5B8570C41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523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602</a:t>
              </a:r>
            </a:p>
          </p:txBody>
        </p:sp>
        <p:sp>
          <p:nvSpPr>
            <p:cNvPr id="56333" name="Text Box 10">
              <a:extLst>
                <a:ext uri="{FF2B5EF4-FFF2-40B4-BE49-F238E27FC236}">
                  <a16:creationId xmlns:a16="http://schemas.microsoft.com/office/drawing/2014/main" xmlns="" id="{48B71918-654C-4222-9BA8-200E5393E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" y="2523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软件</a:t>
              </a:r>
            </a:p>
          </p:txBody>
        </p:sp>
        <p:sp>
          <p:nvSpPr>
            <p:cNvPr id="56334" name="Text Box 11">
              <a:extLst>
                <a:ext uri="{FF2B5EF4-FFF2-40B4-BE49-F238E27FC236}">
                  <a16:creationId xmlns:a16="http://schemas.microsoft.com/office/drawing/2014/main" xmlns="" id="{7EF27F1A-44D5-4623-AEA1-4DC204AB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2523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孙三</a:t>
              </a:r>
            </a:p>
          </p:txBody>
        </p:sp>
        <p:sp>
          <p:nvSpPr>
            <p:cNvPr id="56335" name="Text Box 12">
              <a:extLst>
                <a:ext uri="{FF2B5EF4-FFF2-40B4-BE49-F238E27FC236}">
                  <a16:creationId xmlns:a16="http://schemas.microsoft.com/office/drawing/2014/main" xmlns="" id="{CB363C3A-E313-444B-922F-D42137DA9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2780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601</a:t>
              </a:r>
            </a:p>
          </p:txBody>
        </p:sp>
        <p:sp>
          <p:nvSpPr>
            <p:cNvPr id="56336" name="Text Box 13">
              <a:extLst>
                <a:ext uri="{FF2B5EF4-FFF2-40B4-BE49-F238E27FC236}">
                  <a16:creationId xmlns:a16="http://schemas.microsoft.com/office/drawing/2014/main" xmlns="" id="{96CD85F2-6E66-47BF-896D-09FCE395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2780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硬件</a:t>
              </a:r>
            </a:p>
          </p:txBody>
        </p:sp>
        <p:sp>
          <p:nvSpPr>
            <p:cNvPr id="56337" name="Text Box 14">
              <a:extLst>
                <a:ext uri="{FF2B5EF4-FFF2-40B4-BE49-F238E27FC236}">
                  <a16:creationId xmlns:a16="http://schemas.microsoft.com/office/drawing/2014/main" xmlns="" id="{47F33171-736B-42B0-A864-3A5E935F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2780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钱二</a:t>
              </a:r>
            </a:p>
          </p:txBody>
        </p:sp>
        <p:sp>
          <p:nvSpPr>
            <p:cNvPr id="56338" name="Text Box 15">
              <a:extLst>
                <a:ext uri="{FF2B5EF4-FFF2-40B4-BE49-F238E27FC236}">
                  <a16:creationId xmlns:a16="http://schemas.microsoft.com/office/drawing/2014/main" xmlns="" id="{F1F36EDD-27E7-463B-8BD5-0DD162F3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051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王五</a:t>
              </a:r>
            </a:p>
          </p:txBody>
        </p:sp>
        <p:sp>
          <p:nvSpPr>
            <p:cNvPr id="56339" name="Text Box 16">
              <a:extLst>
                <a:ext uri="{FF2B5EF4-FFF2-40B4-BE49-F238E27FC236}">
                  <a16:creationId xmlns:a16="http://schemas.microsoft.com/office/drawing/2014/main" xmlns="" id="{032C60E0-BD2B-426B-8467-ED2219256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" y="3051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25</a:t>
              </a:r>
            </a:p>
          </p:txBody>
        </p:sp>
        <p:sp>
          <p:nvSpPr>
            <p:cNvPr id="56340" name="Text Box 17">
              <a:extLst>
                <a:ext uri="{FF2B5EF4-FFF2-40B4-BE49-F238E27FC236}">
                  <a16:creationId xmlns:a16="http://schemas.microsoft.com/office/drawing/2014/main" xmlns="" id="{C7CC7A32-70E8-481E-BF10-E3BD91C0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051"/>
              <a:ext cx="48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助教</a:t>
              </a:r>
            </a:p>
          </p:txBody>
        </p:sp>
        <p:sp>
          <p:nvSpPr>
            <p:cNvPr id="56341" name="Text Box 18">
              <a:extLst>
                <a:ext uri="{FF2B5EF4-FFF2-40B4-BE49-F238E27FC236}">
                  <a16:creationId xmlns:a16="http://schemas.microsoft.com/office/drawing/2014/main" xmlns="" id="{D2D4C6A8-2615-48EF-A731-87E062AEF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457"/>
              <a:ext cx="486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801</a:t>
              </a:r>
            </a:p>
          </p:txBody>
        </p:sp>
        <p:sp>
          <p:nvSpPr>
            <p:cNvPr id="56342" name="Text Box 19">
              <a:extLst>
                <a:ext uri="{FF2B5EF4-FFF2-40B4-BE49-F238E27FC236}">
                  <a16:creationId xmlns:a16="http://schemas.microsoft.com/office/drawing/2014/main" xmlns="" id="{9054B863-398C-484E-9200-06D12354C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2457"/>
              <a:ext cx="587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数据库</a:t>
              </a:r>
            </a:p>
          </p:txBody>
        </p:sp>
        <p:sp>
          <p:nvSpPr>
            <p:cNvPr id="56343" name="Text Box 20">
              <a:extLst>
                <a:ext uri="{FF2B5EF4-FFF2-40B4-BE49-F238E27FC236}">
                  <a16:creationId xmlns:a16="http://schemas.microsoft.com/office/drawing/2014/main" xmlns="" id="{D457175C-4DD2-4957-B79F-AABADA267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56"/>
              <a:ext cx="487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郑六</a:t>
              </a:r>
            </a:p>
          </p:txBody>
        </p:sp>
        <p:sp>
          <p:nvSpPr>
            <p:cNvPr id="56344" name="Text Box 21">
              <a:extLst>
                <a:ext uri="{FF2B5EF4-FFF2-40B4-BE49-F238E27FC236}">
                  <a16:creationId xmlns:a16="http://schemas.microsoft.com/office/drawing/2014/main" xmlns="" id="{201A6811-C5DD-4D17-9BF5-F10D6D5C4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51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程序</a:t>
              </a:r>
            </a:p>
          </p:txBody>
        </p:sp>
        <p:sp>
          <p:nvSpPr>
            <p:cNvPr id="56345" name="Text Box 22">
              <a:extLst>
                <a:ext uri="{FF2B5EF4-FFF2-40B4-BE49-F238E27FC236}">
                  <a16:creationId xmlns:a16="http://schemas.microsoft.com/office/drawing/2014/main" xmlns="" id="{1A1379AF-CB2C-4816-ABC9-0B20C4C3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27"/>
              <a:ext cx="48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李四</a:t>
              </a:r>
            </a:p>
          </p:txBody>
        </p:sp>
        <p:sp>
          <p:nvSpPr>
            <p:cNvPr id="56346" name="Text Box 23">
              <a:extLst>
                <a:ext uri="{FF2B5EF4-FFF2-40B4-BE49-F238E27FC236}">
                  <a16:creationId xmlns:a16="http://schemas.microsoft.com/office/drawing/2014/main" xmlns="" id="{43504E8B-7763-46FD-ABBC-1A06985BB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3627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30</a:t>
              </a:r>
            </a:p>
          </p:txBody>
        </p:sp>
        <p:sp>
          <p:nvSpPr>
            <p:cNvPr id="56347" name="Text Box 24">
              <a:extLst>
                <a:ext uri="{FF2B5EF4-FFF2-40B4-BE49-F238E27FC236}">
                  <a16:creationId xmlns:a16="http://schemas.microsoft.com/office/drawing/2014/main" xmlns="" id="{814467F3-1E5B-4671-9702-ED69D681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3627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讲师</a:t>
              </a:r>
            </a:p>
          </p:txBody>
        </p:sp>
        <p:sp>
          <p:nvSpPr>
            <p:cNvPr id="56348" name="Text Box 25">
              <a:extLst>
                <a:ext uri="{FF2B5EF4-FFF2-40B4-BE49-F238E27FC236}">
                  <a16:creationId xmlns:a16="http://schemas.microsoft.com/office/drawing/2014/main" xmlns="" id="{2FC52587-71D3-4B17-A599-BEAC52E32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627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微机</a:t>
              </a:r>
            </a:p>
          </p:txBody>
        </p:sp>
        <p:sp>
          <p:nvSpPr>
            <p:cNvPr id="56349" name="Line 26">
              <a:extLst>
                <a:ext uri="{FF2B5EF4-FFF2-40B4-BE49-F238E27FC236}">
                  <a16:creationId xmlns:a16="http://schemas.microsoft.com/office/drawing/2014/main" xmlns="" id="{BF138855-F438-4E18-8E90-6A9C096A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7" y="2359"/>
              <a:ext cx="23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0" name="Line 27">
              <a:extLst>
                <a:ext uri="{FF2B5EF4-FFF2-40B4-BE49-F238E27FC236}">
                  <a16:creationId xmlns:a16="http://schemas.microsoft.com/office/drawing/2014/main" xmlns="" id="{60F51BA7-54A1-4C4E-8869-5031FC36B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7" y="2226"/>
              <a:ext cx="14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1" name="Line 28">
              <a:extLst>
                <a:ext uri="{FF2B5EF4-FFF2-40B4-BE49-F238E27FC236}">
                  <a16:creationId xmlns:a16="http://schemas.microsoft.com/office/drawing/2014/main" xmlns="" id="{7C021316-379E-4E95-ACE3-40F7B11D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080"/>
              <a:ext cx="1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2" name="Line 29">
              <a:extLst>
                <a:ext uri="{FF2B5EF4-FFF2-40B4-BE49-F238E27FC236}">
                  <a16:creationId xmlns:a16="http://schemas.microsoft.com/office/drawing/2014/main" xmlns="" id="{3C533F5C-A8AB-4E3B-829C-CB0CE6C74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784"/>
              <a:ext cx="1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3" name="Line 30">
              <a:extLst>
                <a:ext uri="{FF2B5EF4-FFF2-40B4-BE49-F238E27FC236}">
                  <a16:creationId xmlns:a16="http://schemas.microsoft.com/office/drawing/2014/main" xmlns="" id="{58D09066-7034-4020-8E1B-81D7E504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796"/>
              <a:ext cx="27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4" name="Line 31">
              <a:extLst>
                <a:ext uri="{FF2B5EF4-FFF2-40B4-BE49-F238E27FC236}">
                  <a16:creationId xmlns:a16="http://schemas.microsoft.com/office/drawing/2014/main" xmlns="" id="{EA68DF3E-A9A9-45AC-AE9F-8AFE2F172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8" y="1978"/>
              <a:ext cx="2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5" name="Line 32">
              <a:extLst>
                <a:ext uri="{FF2B5EF4-FFF2-40B4-BE49-F238E27FC236}">
                  <a16:creationId xmlns:a16="http://schemas.microsoft.com/office/drawing/2014/main" xmlns="" id="{6C3A615B-6BD2-4CA2-A7B5-7A96C87A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796"/>
              <a:ext cx="1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6" name="Line 33">
              <a:extLst>
                <a:ext uri="{FF2B5EF4-FFF2-40B4-BE49-F238E27FC236}">
                  <a16:creationId xmlns:a16="http://schemas.microsoft.com/office/drawing/2014/main" xmlns="" id="{AA592D35-DC72-4AF5-8CE8-5253FF8D8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1789"/>
              <a:ext cx="1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7" name="Line 34">
              <a:extLst>
                <a:ext uri="{FF2B5EF4-FFF2-40B4-BE49-F238E27FC236}">
                  <a16:creationId xmlns:a16="http://schemas.microsoft.com/office/drawing/2014/main" xmlns="" id="{85508663-93D3-43D2-A4F7-6EC944AF0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852"/>
              <a:ext cx="19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8" name="Line 35">
              <a:extLst>
                <a:ext uri="{FF2B5EF4-FFF2-40B4-BE49-F238E27FC236}">
                  <a16:creationId xmlns:a16="http://schemas.microsoft.com/office/drawing/2014/main" xmlns="" id="{91C228E2-AA55-4C48-BA21-58FF54290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852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9" name="Line 36">
              <a:extLst>
                <a:ext uri="{FF2B5EF4-FFF2-40B4-BE49-F238E27FC236}">
                  <a16:creationId xmlns:a16="http://schemas.microsoft.com/office/drawing/2014/main" xmlns="" id="{C2BF6AD9-A80A-4A0B-A7EF-713E3715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2852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0" name="Line 37">
              <a:extLst>
                <a:ext uri="{FF2B5EF4-FFF2-40B4-BE49-F238E27FC236}">
                  <a16:creationId xmlns:a16="http://schemas.microsoft.com/office/drawing/2014/main" xmlns="" id="{8DBE6DC1-38AC-4025-BD3D-BAD752BEA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" y="2852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1" name="Line 38">
              <a:extLst>
                <a:ext uri="{FF2B5EF4-FFF2-40B4-BE49-F238E27FC236}">
                  <a16:creationId xmlns:a16="http://schemas.microsoft.com/office/drawing/2014/main" xmlns="" id="{3CD379AC-7371-4476-B4EE-60B089645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2859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2" name="Line 39">
              <a:extLst>
                <a:ext uri="{FF2B5EF4-FFF2-40B4-BE49-F238E27FC236}">
                  <a16:creationId xmlns:a16="http://schemas.microsoft.com/office/drawing/2014/main" xmlns="" id="{95C8E666-81C0-4799-88F4-00A95D44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85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3" name="Line 40">
              <a:extLst>
                <a:ext uri="{FF2B5EF4-FFF2-40B4-BE49-F238E27FC236}">
                  <a16:creationId xmlns:a16="http://schemas.microsoft.com/office/drawing/2014/main" xmlns="" id="{A8E47ECB-20C8-4B3B-A7DB-DD953A872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8" y="3128"/>
              <a:ext cx="130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4" name="Line 41">
              <a:extLst>
                <a:ext uri="{FF2B5EF4-FFF2-40B4-BE49-F238E27FC236}">
                  <a16:creationId xmlns:a16="http://schemas.microsoft.com/office/drawing/2014/main" xmlns="" id="{07127E63-4BED-4003-9DFB-EAC53180A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2223"/>
              <a:ext cx="1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5" name="Line 42">
              <a:extLst>
                <a:ext uri="{FF2B5EF4-FFF2-40B4-BE49-F238E27FC236}">
                  <a16:creationId xmlns:a16="http://schemas.microsoft.com/office/drawing/2014/main" xmlns="" id="{5CFB21AF-8300-45BF-9F4D-207995B5A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2229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6" name="Line 43">
              <a:extLst>
                <a:ext uri="{FF2B5EF4-FFF2-40B4-BE49-F238E27FC236}">
                  <a16:creationId xmlns:a16="http://schemas.microsoft.com/office/drawing/2014/main" xmlns="" id="{65CF07AD-3E24-4C2C-B448-C379F2871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" y="2223"/>
              <a:ext cx="1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7" name="Line 44">
              <a:extLst>
                <a:ext uri="{FF2B5EF4-FFF2-40B4-BE49-F238E27FC236}">
                  <a16:creationId xmlns:a16="http://schemas.microsoft.com/office/drawing/2014/main" xmlns="" id="{DE4094F2-EB8C-4C8A-B864-BDD8D161D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2216"/>
              <a:ext cx="7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8" name="Line 45">
              <a:extLst>
                <a:ext uri="{FF2B5EF4-FFF2-40B4-BE49-F238E27FC236}">
                  <a16:creationId xmlns:a16="http://schemas.microsoft.com/office/drawing/2014/main" xmlns="" id="{67D0BF8D-37F2-42D4-B9DB-C3AFBAFA5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552"/>
              <a:ext cx="16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9" name="Line 46">
              <a:extLst>
                <a:ext uri="{FF2B5EF4-FFF2-40B4-BE49-F238E27FC236}">
                  <a16:creationId xmlns:a16="http://schemas.microsoft.com/office/drawing/2014/main" xmlns="" id="{EC3DC1AD-5A09-4DF1-9258-89E1C99E0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3478"/>
              <a:ext cx="19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0" name="Line 47">
              <a:extLst>
                <a:ext uri="{FF2B5EF4-FFF2-40B4-BE49-F238E27FC236}">
                  <a16:creationId xmlns:a16="http://schemas.microsoft.com/office/drawing/2014/main" xmlns="" id="{1A623633-CBA6-464F-BD77-7F5BBA767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478"/>
              <a:ext cx="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1" name="Line 48">
              <a:extLst>
                <a:ext uri="{FF2B5EF4-FFF2-40B4-BE49-F238E27FC236}">
                  <a16:creationId xmlns:a16="http://schemas.microsoft.com/office/drawing/2014/main" xmlns="" id="{79C9DB72-4A3F-4D2D-99A1-A5311FD5F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478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2" name="Line 49">
              <a:extLst>
                <a:ext uri="{FF2B5EF4-FFF2-40B4-BE49-F238E27FC236}">
                  <a16:creationId xmlns:a16="http://schemas.microsoft.com/office/drawing/2014/main" xmlns="" id="{E5CE7EC8-D235-4943-B4FD-4786B278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478"/>
              <a:ext cx="1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3" name="Line 50">
              <a:extLst>
                <a:ext uri="{FF2B5EF4-FFF2-40B4-BE49-F238E27FC236}">
                  <a16:creationId xmlns:a16="http://schemas.microsoft.com/office/drawing/2014/main" xmlns="" id="{67B52D17-BD0A-447D-9A75-A237CD5D6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3478"/>
              <a:ext cx="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4" name="Line 51">
              <a:extLst>
                <a:ext uri="{FF2B5EF4-FFF2-40B4-BE49-F238E27FC236}">
                  <a16:creationId xmlns:a16="http://schemas.microsoft.com/office/drawing/2014/main" xmlns="" id="{05FC8BE6-AFCE-4AA1-B24E-61CCB8AE2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" y="3478"/>
              <a:ext cx="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5" name="Line 52">
              <a:extLst>
                <a:ext uri="{FF2B5EF4-FFF2-40B4-BE49-F238E27FC236}">
                  <a16:creationId xmlns:a16="http://schemas.microsoft.com/office/drawing/2014/main" xmlns="" id="{854B1B4F-4A6E-4A1B-B799-4BFB651F8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704"/>
              <a:ext cx="2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6" name="Text Box 53">
              <a:extLst>
                <a:ext uri="{FF2B5EF4-FFF2-40B4-BE49-F238E27FC236}">
                  <a16:creationId xmlns:a16="http://schemas.microsoft.com/office/drawing/2014/main" xmlns="" id="{CE9F76D4-00EB-4CF1-BA4F-80BF0C3A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60"/>
              <a:ext cx="76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（</a:t>
              </a:r>
              <a:r>
                <a:rPr kumimoji="0" lang="en-US" altLang="zh-CN" sz="2400"/>
                <a:t>b</a:t>
              </a:r>
              <a:r>
                <a:rPr kumimoji="0" lang="zh-CN" altLang="en-US" sz="2400"/>
                <a:t>）值</a:t>
              </a:r>
            </a:p>
          </p:txBody>
        </p:sp>
        <p:sp>
          <p:nvSpPr>
            <p:cNvPr id="56377" name="Line 54">
              <a:extLst>
                <a:ext uri="{FF2B5EF4-FFF2-40B4-BE49-F238E27FC236}">
                  <a16:creationId xmlns:a16="http://schemas.microsoft.com/office/drawing/2014/main" xmlns="" id="{63EC4B40-36CF-472D-83FA-2CF8BA353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8" name="Line 55">
              <a:extLst>
                <a:ext uri="{FF2B5EF4-FFF2-40B4-BE49-F238E27FC236}">
                  <a16:creationId xmlns:a16="http://schemas.microsoft.com/office/drawing/2014/main" xmlns="" id="{7F6B7E29-BD7A-40B4-B18E-374654ADF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1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9" name="Line 56">
              <a:extLst>
                <a:ext uri="{FF2B5EF4-FFF2-40B4-BE49-F238E27FC236}">
                  <a16:creationId xmlns:a16="http://schemas.microsoft.com/office/drawing/2014/main" xmlns="" id="{B6279403-6364-44B5-947A-406481F2D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0" name="Line 57">
              <a:extLst>
                <a:ext uri="{FF2B5EF4-FFF2-40B4-BE49-F238E27FC236}">
                  <a16:creationId xmlns:a16="http://schemas.microsoft.com/office/drawing/2014/main" xmlns="" id="{25D624FC-B4F7-4DDF-BB30-30718C44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1" name="Line 58">
              <a:extLst>
                <a:ext uri="{FF2B5EF4-FFF2-40B4-BE49-F238E27FC236}">
                  <a16:creationId xmlns:a16="http://schemas.microsoft.com/office/drawing/2014/main" xmlns="" id="{0BFF3FD7-0130-45D4-AF18-E955FE458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56382" name="Picture 84" descr="star">
              <a:extLst>
                <a:ext uri="{FF2B5EF4-FFF2-40B4-BE49-F238E27FC236}">
                  <a16:creationId xmlns:a16="http://schemas.microsoft.com/office/drawing/2014/main" xmlns="" id="{593602EE-2323-4F5D-B613-EF099913F46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728"/>
              <a:ext cx="52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xmlns="" id="{922B0108-B536-4D38-864B-A2A5A067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9ACC6-440A-4099-9FDD-7915BEC6B4B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AD2D8EBD-E2B5-46B4-94E0-5DA3C0FBD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  <a:solidFill>
            <a:srgbClr val="FFFFCC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/>
              <a:t>1</a:t>
            </a:r>
            <a:r>
              <a:rPr lang="zh-CN" altLang="en-US" sz="3600"/>
              <a:t>）查询：从根结点开始，按给定条件沿一个层次路径查找所需要的记录。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/>
              <a:t>2</a:t>
            </a:r>
            <a:r>
              <a:rPr lang="zh-CN" altLang="en-US" sz="3600"/>
              <a:t>）更新：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）插入：指定一个插入层次路径，完成数据的插入操作 。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）删除：先定位到要删除的记录上，完成删除任务。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）修改：先定位，然后可将修改后的记录值写回到数据库中。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xmlns="" id="{BD842442-3EEB-4D25-9FF7-A7E71989B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3581400" cy="762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2  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数据操作</a:t>
            </a: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xmlns="" id="{5CD3EFDB-391F-4C7F-973A-D08C573E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96C51-49A1-4B85-8D3D-3781D977787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56BD2F48-B378-41DB-A9C1-BEF25187A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572000"/>
          </a:xfrm>
          <a:solidFill>
            <a:srgbClr val="CCFFFF"/>
          </a:solidFill>
          <a:ln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/>
              <a:t>1</a:t>
            </a:r>
            <a:r>
              <a:rPr lang="zh-CN" altLang="en-US" sz="3600"/>
              <a:t>）除根结点外，任何其它结点不能离开其双亲结点而孤立存在。</a:t>
            </a:r>
          </a:p>
          <a:p>
            <a:pPr algn="just" eaLnBrk="1" hangingPunct="1">
              <a:buFontTx/>
              <a:buNone/>
            </a:pPr>
            <a:r>
              <a:rPr lang="en-US" altLang="zh-CN" sz="3600"/>
              <a:t>2</a:t>
            </a:r>
            <a:r>
              <a:rPr lang="zh-CN" altLang="en-US" sz="3600"/>
              <a:t>）</a:t>
            </a:r>
            <a:r>
              <a:rPr lang="zh-CN" altLang="en-US" sz="3600" b="1" i="1" u="sng"/>
              <a:t>不能直接表示</a:t>
            </a:r>
            <a:r>
              <a:rPr lang="en-US" altLang="zh-CN" sz="3600" b="1" i="1" u="sng"/>
              <a:t>m:n</a:t>
            </a:r>
            <a:r>
              <a:rPr lang="zh-CN" altLang="en-US" sz="3600" b="1" i="1" u="sng"/>
              <a:t>。</a:t>
            </a:r>
          </a:p>
          <a:p>
            <a:pPr algn="just" eaLnBrk="1" hangingPunct="1">
              <a:buFontTx/>
              <a:buNone/>
            </a:pPr>
            <a:r>
              <a:rPr lang="en-US" altLang="zh-CN" sz="3600"/>
              <a:t>3</a:t>
            </a:r>
            <a:r>
              <a:rPr lang="zh-CN" altLang="en-US" sz="3600"/>
              <a:t>）对层次结构进行修改时，不允许改变原数据库中记录类型之间的双亲子女联系，这使得数据库的适应能力受到限制。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xmlns="" id="{E6C2E848-3D71-4077-BFE8-3D125624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3962400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．数据约束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xmlns="" id="{39D0FF73-3CE7-4051-BD89-30E50F0E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8D8DB-1EF5-4587-B938-2636FC8030D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/>
          </a:p>
        </p:txBody>
      </p:sp>
      <p:grpSp>
        <p:nvGrpSpPr>
          <p:cNvPr id="59395" name="Group 2">
            <a:extLst>
              <a:ext uri="{FF2B5EF4-FFF2-40B4-BE49-F238E27FC236}">
                <a16:creationId xmlns:a16="http://schemas.microsoft.com/office/drawing/2014/main" xmlns="" id="{A746EF3B-1FC4-4736-8CE0-9B58A7C8333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33400"/>
            <a:ext cx="8610600" cy="4830763"/>
            <a:chOff x="192" y="528"/>
            <a:chExt cx="5424" cy="3043"/>
          </a:xfrm>
        </p:grpSpPr>
        <p:sp>
          <p:nvSpPr>
            <p:cNvPr id="59401" name="Text Box 3">
              <a:extLst>
                <a:ext uri="{FF2B5EF4-FFF2-40B4-BE49-F238E27FC236}">
                  <a16:creationId xmlns:a16="http://schemas.microsoft.com/office/drawing/2014/main" xmlns="" id="{56DD2BA1-1011-4C3D-981D-1A2379BC8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24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59402" name="Text Box 4">
              <a:extLst>
                <a:ext uri="{FF2B5EF4-FFF2-40B4-BE49-F238E27FC236}">
                  <a16:creationId xmlns:a16="http://schemas.microsoft.com/office/drawing/2014/main" xmlns="" id="{9CDBE706-AA7E-4455-9C1C-45A8ACBD1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C7</a:t>
              </a:r>
            </a:p>
          </p:txBody>
        </p:sp>
        <p:sp>
          <p:nvSpPr>
            <p:cNvPr id="59403" name="Text Box 5">
              <a:extLst>
                <a:ext uri="{FF2B5EF4-FFF2-40B4-BE49-F238E27FC236}">
                  <a16:creationId xmlns:a16="http://schemas.microsoft.com/office/drawing/2014/main" xmlns="" id="{02844552-2AD6-465F-9C14-25E3DE6C4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C5</a:t>
              </a:r>
            </a:p>
          </p:txBody>
        </p:sp>
        <p:sp>
          <p:nvSpPr>
            <p:cNvPr id="59404" name="Text Box 6">
              <a:extLst>
                <a:ext uri="{FF2B5EF4-FFF2-40B4-BE49-F238E27FC236}">
                  <a16:creationId xmlns:a16="http://schemas.microsoft.com/office/drawing/2014/main" xmlns="" id="{33F59EA6-96F5-498F-A5CE-5E96FDC9B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B6</a:t>
              </a:r>
            </a:p>
          </p:txBody>
        </p:sp>
        <p:sp>
          <p:nvSpPr>
            <p:cNvPr id="59405" name="Text Box 7">
              <a:extLst>
                <a:ext uri="{FF2B5EF4-FFF2-40B4-BE49-F238E27FC236}">
                  <a16:creationId xmlns:a16="http://schemas.microsoft.com/office/drawing/2014/main" xmlns="" id="{CA3E560C-B7B9-4F4E-82EC-77B7CF17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B4</a:t>
              </a:r>
            </a:p>
          </p:txBody>
        </p:sp>
        <p:sp>
          <p:nvSpPr>
            <p:cNvPr id="59406" name="Text Box 8">
              <a:extLst>
                <a:ext uri="{FF2B5EF4-FFF2-40B4-BE49-F238E27FC236}">
                  <a16:creationId xmlns:a16="http://schemas.microsoft.com/office/drawing/2014/main" xmlns="" id="{35443CAD-4C20-4DBE-946C-72D6B93FE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B1</a:t>
              </a:r>
            </a:p>
          </p:txBody>
        </p:sp>
        <p:sp>
          <p:nvSpPr>
            <p:cNvPr id="59407" name="Text Box 9">
              <a:extLst>
                <a:ext uri="{FF2B5EF4-FFF2-40B4-BE49-F238E27FC236}">
                  <a16:creationId xmlns:a16="http://schemas.microsoft.com/office/drawing/2014/main" xmlns="" id="{5F06FE6F-1B7C-4D70-8BCF-9A3303D4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52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A1</a:t>
              </a:r>
            </a:p>
          </p:txBody>
        </p:sp>
        <p:sp>
          <p:nvSpPr>
            <p:cNvPr id="59408" name="Text Box 10">
              <a:extLst>
                <a:ext uri="{FF2B5EF4-FFF2-40B4-BE49-F238E27FC236}">
                  <a16:creationId xmlns:a16="http://schemas.microsoft.com/office/drawing/2014/main" xmlns="" id="{BFAA25EA-92FD-4804-ADB2-3E2F94927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56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59409" name="Text Box 11">
              <a:extLst>
                <a:ext uri="{FF2B5EF4-FFF2-40B4-BE49-F238E27FC236}">
                  <a16:creationId xmlns:a16="http://schemas.microsoft.com/office/drawing/2014/main" xmlns="" id="{D7CDEAB5-0382-4507-AF73-16793BD9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40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59410" name="Text Box 12">
              <a:extLst>
                <a:ext uri="{FF2B5EF4-FFF2-40B4-BE49-F238E27FC236}">
                  <a16:creationId xmlns:a16="http://schemas.microsoft.com/office/drawing/2014/main" xmlns="" id="{19AAA2CE-B2EF-401D-80DD-C37522FA2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C8</a:t>
              </a:r>
            </a:p>
          </p:txBody>
        </p:sp>
        <p:sp>
          <p:nvSpPr>
            <p:cNvPr id="59411" name="Text Box 13">
              <a:extLst>
                <a:ext uri="{FF2B5EF4-FFF2-40B4-BE49-F238E27FC236}">
                  <a16:creationId xmlns:a16="http://schemas.microsoft.com/office/drawing/2014/main" xmlns="" id="{3ECAB19A-1193-43CA-A5D4-4B12E8A6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C6</a:t>
              </a:r>
            </a:p>
          </p:txBody>
        </p:sp>
        <p:sp>
          <p:nvSpPr>
            <p:cNvPr id="59412" name="Text Box 14">
              <a:extLst>
                <a:ext uri="{FF2B5EF4-FFF2-40B4-BE49-F238E27FC236}">
                  <a16:creationId xmlns:a16="http://schemas.microsoft.com/office/drawing/2014/main" xmlns="" id="{7C40C7FA-38B6-4803-89BF-664B41C33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C4</a:t>
              </a:r>
            </a:p>
          </p:txBody>
        </p:sp>
        <p:sp>
          <p:nvSpPr>
            <p:cNvPr id="59413" name="Text Box 15">
              <a:extLst>
                <a:ext uri="{FF2B5EF4-FFF2-40B4-BE49-F238E27FC236}">
                  <a16:creationId xmlns:a16="http://schemas.microsoft.com/office/drawing/2014/main" xmlns="" id="{CE3B0A5D-CBF8-4FCD-B4AA-2FDD9753C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C9</a:t>
              </a:r>
            </a:p>
          </p:txBody>
        </p:sp>
        <p:sp>
          <p:nvSpPr>
            <p:cNvPr id="59414" name="Text Box 16">
              <a:extLst>
                <a:ext uri="{FF2B5EF4-FFF2-40B4-BE49-F238E27FC236}">
                  <a16:creationId xmlns:a16="http://schemas.microsoft.com/office/drawing/2014/main" xmlns="" id="{4C31FAEC-7C01-4825-B640-C41E0F4F5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C2</a:t>
              </a:r>
            </a:p>
          </p:txBody>
        </p:sp>
        <p:sp>
          <p:nvSpPr>
            <p:cNvPr id="59415" name="Text Box 17">
              <a:extLst>
                <a:ext uri="{FF2B5EF4-FFF2-40B4-BE49-F238E27FC236}">
                  <a16:creationId xmlns:a16="http://schemas.microsoft.com/office/drawing/2014/main" xmlns="" id="{6434CBC3-C3FD-4EB8-8FA6-323212A0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64"/>
              <a:ext cx="5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C14</a:t>
              </a:r>
            </a:p>
          </p:txBody>
        </p:sp>
        <p:sp>
          <p:nvSpPr>
            <p:cNvPr id="59416" name="Line 18">
              <a:extLst>
                <a:ext uri="{FF2B5EF4-FFF2-40B4-BE49-F238E27FC236}">
                  <a16:creationId xmlns:a16="http://schemas.microsoft.com/office/drawing/2014/main" xmlns="" id="{6A31F87D-ADC4-475A-B919-66483A514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19">
              <a:extLst>
                <a:ext uri="{FF2B5EF4-FFF2-40B4-BE49-F238E27FC236}">
                  <a16:creationId xmlns:a16="http://schemas.microsoft.com/office/drawing/2014/main" xmlns="" id="{AF5C304B-9AD1-4434-B36E-35342C961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20">
              <a:extLst>
                <a:ext uri="{FF2B5EF4-FFF2-40B4-BE49-F238E27FC236}">
                  <a16:creationId xmlns:a16="http://schemas.microsoft.com/office/drawing/2014/main" xmlns="" id="{6872AF34-049C-4926-80EC-F17BEA101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768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21">
              <a:extLst>
                <a:ext uri="{FF2B5EF4-FFF2-40B4-BE49-F238E27FC236}">
                  <a16:creationId xmlns:a16="http://schemas.microsoft.com/office/drawing/2014/main" xmlns="" id="{586D5569-5070-44A9-B997-E116792E1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22">
              <a:extLst>
                <a:ext uri="{FF2B5EF4-FFF2-40B4-BE49-F238E27FC236}">
                  <a16:creationId xmlns:a16="http://schemas.microsoft.com/office/drawing/2014/main" xmlns="" id="{8911B6D4-24F5-41D4-8B66-39BCFCFA0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76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23">
              <a:extLst>
                <a:ext uri="{FF2B5EF4-FFF2-40B4-BE49-F238E27FC236}">
                  <a16:creationId xmlns:a16="http://schemas.microsoft.com/office/drawing/2014/main" xmlns="" id="{2AB82FB0-55D8-4CAC-92DD-591247AB4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88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Line 24">
              <a:extLst>
                <a:ext uri="{FF2B5EF4-FFF2-40B4-BE49-F238E27FC236}">
                  <a16:creationId xmlns:a16="http://schemas.microsoft.com/office/drawing/2014/main" xmlns="" id="{A6E892D6-4A63-41E7-8327-4C1CDE6F8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25">
              <a:extLst>
                <a:ext uri="{FF2B5EF4-FFF2-40B4-BE49-F238E27FC236}">
                  <a16:creationId xmlns:a16="http://schemas.microsoft.com/office/drawing/2014/main" xmlns="" id="{C3C0548C-8E01-429B-8B46-1943C7F32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26">
              <a:extLst>
                <a:ext uri="{FF2B5EF4-FFF2-40B4-BE49-F238E27FC236}">
                  <a16:creationId xmlns:a16="http://schemas.microsoft.com/office/drawing/2014/main" xmlns="" id="{489918AE-D75D-4A0E-8DC4-C938F585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488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27">
              <a:extLst>
                <a:ext uri="{FF2B5EF4-FFF2-40B4-BE49-F238E27FC236}">
                  <a16:creationId xmlns:a16="http://schemas.microsoft.com/office/drawing/2014/main" xmlns="" id="{E2F57DF0-02B7-415B-8A63-666AB45B6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28">
              <a:extLst>
                <a:ext uri="{FF2B5EF4-FFF2-40B4-BE49-F238E27FC236}">
                  <a16:creationId xmlns:a16="http://schemas.microsoft.com/office/drawing/2014/main" xmlns="" id="{AD8F90E0-9780-4AB5-A6BB-AE19A0507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48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29">
              <a:extLst>
                <a:ext uri="{FF2B5EF4-FFF2-40B4-BE49-F238E27FC236}">
                  <a16:creationId xmlns:a16="http://schemas.microsoft.com/office/drawing/2014/main" xmlns="" id="{DA53AA38-B853-4B5E-BC1E-BB43CFBFC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30">
              <a:extLst>
                <a:ext uri="{FF2B5EF4-FFF2-40B4-BE49-F238E27FC236}">
                  <a16:creationId xmlns:a16="http://schemas.microsoft.com/office/drawing/2014/main" xmlns="" id="{260BCE22-3802-442F-B5B7-F8600F853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88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Rectangle 31">
              <a:extLst>
                <a:ext uri="{FF2B5EF4-FFF2-40B4-BE49-F238E27FC236}">
                  <a16:creationId xmlns:a16="http://schemas.microsoft.com/office/drawing/2014/main" xmlns="" id="{23E70676-4C33-4C8E-A8E3-F16779F1D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30" name="Rectangle 32">
              <a:extLst>
                <a:ext uri="{FF2B5EF4-FFF2-40B4-BE49-F238E27FC236}">
                  <a16:creationId xmlns:a16="http://schemas.microsoft.com/office/drawing/2014/main" xmlns="" id="{E320EA65-9AA0-4631-8551-840D4AAC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A2</a:t>
              </a:r>
            </a:p>
          </p:txBody>
        </p:sp>
        <p:sp>
          <p:nvSpPr>
            <p:cNvPr id="59431" name="Rectangle 33">
              <a:extLst>
                <a:ext uri="{FF2B5EF4-FFF2-40B4-BE49-F238E27FC236}">
                  <a16:creationId xmlns:a16="http://schemas.microsoft.com/office/drawing/2014/main" xmlns="" id="{F48DC024-C32D-4376-827C-F1946B22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C8</a:t>
              </a:r>
            </a:p>
          </p:txBody>
        </p:sp>
        <p:sp>
          <p:nvSpPr>
            <p:cNvPr id="59432" name="Rectangle 34">
              <a:extLst>
                <a:ext uri="{FF2B5EF4-FFF2-40B4-BE49-F238E27FC236}">
                  <a16:creationId xmlns:a16="http://schemas.microsoft.com/office/drawing/2014/main" xmlns="" id="{FDCD426A-1BFE-4100-A54B-539633E0C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C6</a:t>
              </a:r>
            </a:p>
          </p:txBody>
        </p:sp>
        <p:sp>
          <p:nvSpPr>
            <p:cNvPr id="59433" name="Rectangle 35">
              <a:extLst>
                <a:ext uri="{FF2B5EF4-FFF2-40B4-BE49-F238E27FC236}">
                  <a16:creationId xmlns:a16="http://schemas.microsoft.com/office/drawing/2014/main" xmlns="" id="{DEBD3C52-9642-4B2C-862F-0833AFB7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C4</a:t>
              </a:r>
            </a:p>
          </p:txBody>
        </p:sp>
        <p:sp>
          <p:nvSpPr>
            <p:cNvPr id="59434" name="Rectangle 36">
              <a:extLst>
                <a:ext uri="{FF2B5EF4-FFF2-40B4-BE49-F238E27FC236}">
                  <a16:creationId xmlns:a16="http://schemas.microsoft.com/office/drawing/2014/main" xmlns="" id="{6DF24CF5-1457-4A0E-B3D6-685FCF58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B6</a:t>
              </a:r>
            </a:p>
          </p:txBody>
        </p:sp>
        <p:sp>
          <p:nvSpPr>
            <p:cNvPr id="59435" name="Rectangle 37">
              <a:extLst>
                <a:ext uri="{FF2B5EF4-FFF2-40B4-BE49-F238E27FC236}">
                  <a16:creationId xmlns:a16="http://schemas.microsoft.com/office/drawing/2014/main" xmlns="" id="{3221048F-65F5-4171-A2C1-E773E4A2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C9</a:t>
              </a:r>
            </a:p>
          </p:txBody>
        </p:sp>
        <p:sp>
          <p:nvSpPr>
            <p:cNvPr id="59436" name="Rectangle 38">
              <a:extLst>
                <a:ext uri="{FF2B5EF4-FFF2-40B4-BE49-F238E27FC236}">
                  <a16:creationId xmlns:a16="http://schemas.microsoft.com/office/drawing/2014/main" xmlns="" id="{0F471C68-7616-404A-9922-9A269A055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C2</a:t>
              </a:r>
            </a:p>
          </p:txBody>
        </p:sp>
        <p:sp>
          <p:nvSpPr>
            <p:cNvPr id="59437" name="Rectangle 39">
              <a:extLst>
                <a:ext uri="{FF2B5EF4-FFF2-40B4-BE49-F238E27FC236}">
                  <a16:creationId xmlns:a16="http://schemas.microsoft.com/office/drawing/2014/main" xmlns="" id="{E0F7A6D3-9428-4460-8A0A-50BD7A1B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B4</a:t>
              </a:r>
            </a:p>
          </p:txBody>
        </p:sp>
        <p:sp>
          <p:nvSpPr>
            <p:cNvPr id="59438" name="Rectangle 40">
              <a:extLst>
                <a:ext uri="{FF2B5EF4-FFF2-40B4-BE49-F238E27FC236}">
                  <a16:creationId xmlns:a16="http://schemas.microsoft.com/office/drawing/2014/main" xmlns="" id="{D31CBDAE-2317-47C9-B093-A7B7E4106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544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C14</a:t>
              </a:r>
            </a:p>
          </p:txBody>
        </p:sp>
        <p:sp>
          <p:nvSpPr>
            <p:cNvPr id="59439" name="Rectangle 41">
              <a:extLst>
                <a:ext uri="{FF2B5EF4-FFF2-40B4-BE49-F238E27FC236}">
                  <a16:creationId xmlns:a16="http://schemas.microsoft.com/office/drawing/2014/main" xmlns="" id="{426DDC93-0A0C-48E2-853B-3D41950A3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C7</a:t>
              </a:r>
            </a:p>
          </p:txBody>
        </p:sp>
        <p:sp>
          <p:nvSpPr>
            <p:cNvPr id="59440" name="Rectangle 42">
              <a:extLst>
                <a:ext uri="{FF2B5EF4-FFF2-40B4-BE49-F238E27FC236}">
                  <a16:creationId xmlns:a16="http://schemas.microsoft.com/office/drawing/2014/main" xmlns="" id="{D0C7026C-710F-4321-A259-10F06923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C5</a:t>
              </a:r>
            </a:p>
          </p:txBody>
        </p:sp>
        <p:sp>
          <p:nvSpPr>
            <p:cNvPr id="59441" name="Rectangle 43">
              <a:extLst>
                <a:ext uri="{FF2B5EF4-FFF2-40B4-BE49-F238E27FC236}">
                  <a16:creationId xmlns:a16="http://schemas.microsoft.com/office/drawing/2014/main" xmlns="" id="{81CCE309-6C6D-42B6-BC88-3701E801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C3</a:t>
              </a:r>
            </a:p>
          </p:txBody>
        </p:sp>
        <p:sp>
          <p:nvSpPr>
            <p:cNvPr id="59442" name="Rectangle 44">
              <a:extLst>
                <a:ext uri="{FF2B5EF4-FFF2-40B4-BE49-F238E27FC236}">
                  <a16:creationId xmlns:a16="http://schemas.microsoft.com/office/drawing/2014/main" xmlns="" id="{69540EA9-1ECF-4DF3-B09D-C9E4C76EA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B1</a:t>
              </a:r>
            </a:p>
          </p:txBody>
        </p:sp>
        <p:sp>
          <p:nvSpPr>
            <p:cNvPr id="59443" name="Rectangle 45">
              <a:extLst>
                <a:ext uri="{FF2B5EF4-FFF2-40B4-BE49-F238E27FC236}">
                  <a16:creationId xmlns:a16="http://schemas.microsoft.com/office/drawing/2014/main" xmlns="" id="{531FA882-903B-4F85-9256-8C4D37F3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A1</a:t>
              </a:r>
            </a:p>
          </p:txBody>
        </p:sp>
        <p:sp>
          <p:nvSpPr>
            <p:cNvPr id="59444" name="Line 46">
              <a:extLst>
                <a:ext uri="{FF2B5EF4-FFF2-40B4-BE49-F238E27FC236}">
                  <a16:creationId xmlns:a16="http://schemas.microsoft.com/office/drawing/2014/main" xmlns="" id="{953DC926-CD2A-4E95-AFD4-47F6C0173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976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5" name="Line 47">
              <a:extLst>
                <a:ext uri="{FF2B5EF4-FFF2-40B4-BE49-F238E27FC236}">
                  <a16:creationId xmlns:a16="http://schemas.microsoft.com/office/drawing/2014/main" xmlns="" id="{9115597F-2097-4A70-B323-C5C33324B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571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6" name="Line 48">
              <a:extLst>
                <a:ext uri="{FF2B5EF4-FFF2-40B4-BE49-F238E27FC236}">
                  <a16:creationId xmlns:a16="http://schemas.microsoft.com/office/drawing/2014/main" xmlns="" id="{57EDE185-84F1-49DC-9B3F-9E32103DB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976"/>
              <a:ext cx="0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7" name="Line 49">
              <a:extLst>
                <a:ext uri="{FF2B5EF4-FFF2-40B4-BE49-F238E27FC236}">
                  <a16:creationId xmlns:a16="http://schemas.microsoft.com/office/drawing/2014/main" xmlns="" id="{B42977AB-F389-46D8-9DA5-2A347957F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Line 50">
              <a:extLst>
                <a:ext uri="{FF2B5EF4-FFF2-40B4-BE49-F238E27FC236}">
                  <a16:creationId xmlns:a16="http://schemas.microsoft.com/office/drawing/2014/main" xmlns="" id="{CFCD94B0-9634-4C6B-9455-EEB75D0EE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9" name="Line 51">
              <a:extLst>
                <a:ext uri="{FF2B5EF4-FFF2-40B4-BE49-F238E27FC236}">
                  <a16:creationId xmlns:a16="http://schemas.microsoft.com/office/drawing/2014/main" xmlns="" id="{CEA02924-60F8-4A5F-B635-CB600DAF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Line 52">
              <a:extLst>
                <a:ext uri="{FF2B5EF4-FFF2-40B4-BE49-F238E27FC236}">
                  <a16:creationId xmlns:a16="http://schemas.microsoft.com/office/drawing/2014/main" xmlns="" id="{9916D57A-7A2E-452C-9DD5-1386A079B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1" name="Line 53">
              <a:extLst>
                <a:ext uri="{FF2B5EF4-FFF2-40B4-BE49-F238E27FC236}">
                  <a16:creationId xmlns:a16="http://schemas.microsoft.com/office/drawing/2014/main" xmlns="" id="{6CBD406B-5F1C-495C-B551-2D3E9683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2" name="Line 54">
              <a:extLst>
                <a:ext uri="{FF2B5EF4-FFF2-40B4-BE49-F238E27FC236}">
                  <a16:creationId xmlns:a16="http://schemas.microsoft.com/office/drawing/2014/main" xmlns="" id="{F8AAC827-5894-4E20-B58F-45F4B3755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3" name="Line 55">
              <a:extLst>
                <a:ext uri="{FF2B5EF4-FFF2-40B4-BE49-F238E27FC236}">
                  <a16:creationId xmlns:a16="http://schemas.microsoft.com/office/drawing/2014/main" xmlns="" id="{393DC628-DDC4-42C6-8556-9B80325D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4" name="Line 56">
              <a:extLst>
                <a:ext uri="{FF2B5EF4-FFF2-40B4-BE49-F238E27FC236}">
                  <a16:creationId xmlns:a16="http://schemas.microsoft.com/office/drawing/2014/main" xmlns="" id="{4C981C75-8F28-4D50-A6AA-439B30A2D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5" name="Line 57">
              <a:extLst>
                <a:ext uri="{FF2B5EF4-FFF2-40B4-BE49-F238E27FC236}">
                  <a16:creationId xmlns:a16="http://schemas.microsoft.com/office/drawing/2014/main" xmlns="" id="{95683096-E917-43B0-8036-3E6F29D0B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6" name="Line 58">
              <a:extLst>
                <a:ext uri="{FF2B5EF4-FFF2-40B4-BE49-F238E27FC236}">
                  <a16:creationId xmlns:a16="http://schemas.microsoft.com/office/drawing/2014/main" xmlns="" id="{8E13FA90-E8E7-4D8F-AC4E-85A9DF3D0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7" name="Line 59">
              <a:extLst>
                <a:ext uri="{FF2B5EF4-FFF2-40B4-BE49-F238E27FC236}">
                  <a16:creationId xmlns:a16="http://schemas.microsoft.com/office/drawing/2014/main" xmlns="" id="{3CB1C8FB-4BE3-4926-A4A0-5F81C6B3D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8" name="Line 60">
              <a:extLst>
                <a:ext uri="{FF2B5EF4-FFF2-40B4-BE49-F238E27FC236}">
                  <a16:creationId xmlns:a16="http://schemas.microsoft.com/office/drawing/2014/main" xmlns="" id="{6BD1E8CE-25C3-4258-BBA3-B6D3C25EB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9" name="Line 61">
              <a:extLst>
                <a:ext uri="{FF2B5EF4-FFF2-40B4-BE49-F238E27FC236}">
                  <a16:creationId xmlns:a16="http://schemas.microsoft.com/office/drawing/2014/main" xmlns="" id="{CBEEFA6C-BFFB-4D0B-ABE4-72FE1E20F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0" name="Line 62">
              <a:extLst>
                <a:ext uri="{FF2B5EF4-FFF2-40B4-BE49-F238E27FC236}">
                  <a16:creationId xmlns:a16="http://schemas.microsoft.com/office/drawing/2014/main" xmlns="" id="{62DD2099-9B32-417A-BA94-EDFFA60D6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1" name="Line 63">
              <a:extLst>
                <a:ext uri="{FF2B5EF4-FFF2-40B4-BE49-F238E27FC236}">
                  <a16:creationId xmlns:a16="http://schemas.microsoft.com/office/drawing/2014/main" xmlns="" id="{867AA995-5F2D-4313-91A8-1C3D03E1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2976"/>
              <a:ext cx="0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2" name="Text Box 64">
              <a:extLst>
                <a:ext uri="{FF2B5EF4-FFF2-40B4-BE49-F238E27FC236}">
                  <a16:creationId xmlns:a16="http://schemas.microsoft.com/office/drawing/2014/main" xmlns="" id="{5CC3492A-0122-4A8A-9D64-F6F22228B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C3</a:t>
              </a:r>
            </a:p>
          </p:txBody>
        </p:sp>
        <p:sp>
          <p:nvSpPr>
            <p:cNvPr id="59463" name="Line 65">
              <a:extLst>
                <a:ext uri="{FF2B5EF4-FFF2-40B4-BE49-F238E27FC236}">
                  <a16:creationId xmlns:a16="http://schemas.microsoft.com/office/drawing/2014/main" xmlns="" id="{8C008DE2-D521-47EE-B99C-6C639F720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488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6" name="Text Box 67">
            <a:extLst>
              <a:ext uri="{FF2B5EF4-FFF2-40B4-BE49-F238E27FC236}">
                <a16:creationId xmlns:a16="http://schemas.microsoft.com/office/drawing/2014/main" xmlns="" id="{6D97B799-2469-45F7-BC72-50CC53B5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3124200" cy="588963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4 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存  储  结  构</a:t>
            </a:r>
          </a:p>
        </p:txBody>
      </p:sp>
      <p:sp>
        <p:nvSpPr>
          <p:cNvPr id="59397" name="Text Box 68">
            <a:extLst>
              <a:ext uri="{FF2B5EF4-FFF2-40B4-BE49-F238E27FC236}">
                <a16:creationId xmlns:a16="http://schemas.microsoft.com/office/drawing/2014/main" xmlns="" id="{4F57EE43-D41E-4BAE-836E-67C8180A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1752600" cy="13112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邻接法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链接法</a:t>
            </a:r>
          </a:p>
        </p:txBody>
      </p:sp>
      <p:sp>
        <p:nvSpPr>
          <p:cNvPr id="59398" name="Rectangle 69">
            <a:extLst>
              <a:ext uri="{FF2B5EF4-FFF2-40B4-BE49-F238E27FC236}">
                <a16:creationId xmlns:a16="http://schemas.microsoft.com/office/drawing/2014/main" xmlns="" id="{329D7454-D0BE-45D1-BC46-281807A7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3578225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子女</a:t>
            </a:r>
            <a:r>
              <a:rPr lang="en-US" altLang="zh-CN"/>
              <a:t>—</a:t>
            </a:r>
            <a:r>
              <a:rPr lang="zh-CN" altLang="en-US"/>
              <a:t>兄弟链接法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层次序列链接法</a:t>
            </a:r>
          </a:p>
        </p:txBody>
      </p:sp>
      <p:sp>
        <p:nvSpPr>
          <p:cNvPr id="59399" name="Line 70">
            <a:extLst>
              <a:ext uri="{FF2B5EF4-FFF2-40B4-BE49-F238E27FC236}">
                <a16:creationId xmlns:a16="http://schemas.microsoft.com/office/drawing/2014/main" xmlns="" id="{00C6B841-9988-40AD-ACEE-0F7221B691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943600"/>
            <a:ext cx="914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71">
            <a:extLst>
              <a:ext uri="{FF2B5EF4-FFF2-40B4-BE49-F238E27FC236}">
                <a16:creationId xmlns:a16="http://schemas.microsoft.com/office/drawing/2014/main" xmlns="" id="{009274BF-6AE6-4EE3-B7B6-4F9A130FF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334000"/>
            <a:ext cx="7620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xmlns="" id="{60403F08-D734-497B-8E78-03B66262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F96D3-090D-44AE-ADA2-05A8FEB8B50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946DAE6F-8C87-4DC6-9E87-4065514FD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2276475"/>
            <a:ext cx="6180138" cy="3095625"/>
          </a:xfr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模型基本概念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		二、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		三、扩展的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xmlns="" id="{6F04A558-4D6F-483B-92EC-B095847A18C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8175" y="333375"/>
            <a:ext cx="45720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1.3</a:t>
            </a: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．</a:t>
            </a:r>
            <a:r>
              <a:rPr lang="en-US" altLang="zh-CN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2  </a:t>
            </a: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概念模型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xmlns="" id="{7B61FD2C-5937-4C40-B8AA-FD7EDA51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8B4470-24C9-4857-9C8C-2B1B69FB5D3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59ECF25C-7965-4668-BA5C-DA959C05D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620000" cy="2286000"/>
          </a:xfrm>
          <a:solidFill>
            <a:srgbClr val="FFFFCC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i="1">
                <a:solidFill>
                  <a:srgbClr val="FF0000"/>
                </a:solidFill>
              </a:rPr>
              <a:t>优点：</a:t>
            </a:r>
            <a:r>
              <a:rPr lang="zh-CN" altLang="en-US" sz="4000"/>
              <a:t>简单清晰</a:t>
            </a:r>
          </a:p>
          <a:p>
            <a:pPr eaLnBrk="1" hangingPunct="1">
              <a:buFontTx/>
              <a:buNone/>
            </a:pPr>
            <a:r>
              <a:rPr lang="zh-CN" altLang="en-US" sz="4000"/>
              <a:t>            性能较高</a:t>
            </a:r>
          </a:p>
          <a:p>
            <a:pPr eaLnBrk="1" hangingPunct="1">
              <a:buFontTx/>
              <a:buNone/>
            </a:pPr>
            <a:r>
              <a:rPr lang="zh-CN" altLang="en-US" sz="4000"/>
              <a:t>            良好的完整性支持</a:t>
            </a: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xmlns="" id="{0BFD344E-B939-4D25-A5E7-96D4F9C7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3505200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4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优缺点</a:t>
            </a:r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xmlns="" id="{AAACF5A9-86FB-4035-9088-A7B555F9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7620000" cy="20288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4000" b="1" i="1">
                <a:solidFill>
                  <a:srgbClr val="FF0000"/>
                </a:solidFill>
              </a:rPr>
              <a:t>缺点：</a:t>
            </a:r>
            <a:r>
              <a:rPr lang="zh-CN" altLang="en-US" sz="3600"/>
              <a:t>不能直接表示多对多关系 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              操作限制多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              结构严密，层次命令程序化</a:t>
            </a: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xmlns="" id="{FBA443A2-2DEE-4B59-B3BB-DD1F8116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BB01F-90FF-4E2E-99D3-6F9BC640076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2A2A6B6F-30D0-43E9-B827-CA46F7713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5791200" cy="3124200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b="1">
                <a:sym typeface="Wingdings" panose="05000000000000000000" pitchFamily="2" charset="2"/>
              </a:rPr>
              <a:t>（</a:t>
            </a:r>
            <a:r>
              <a:rPr lang="en-US" altLang="zh-CN" sz="4400" b="1">
                <a:sym typeface="Wingdings" panose="05000000000000000000" pitchFamily="2" charset="2"/>
              </a:rPr>
              <a:t>1</a:t>
            </a:r>
            <a:r>
              <a:rPr lang="zh-CN" altLang="en-US" sz="4400" b="1">
                <a:sym typeface="Wingdings" panose="05000000000000000000" pitchFamily="2" charset="2"/>
              </a:rPr>
              <a:t>）</a:t>
            </a:r>
            <a:r>
              <a:rPr lang="zh-CN" altLang="en-US" sz="4400" b="1"/>
              <a:t>允许一个以上的结点无双亲</a:t>
            </a:r>
          </a:p>
          <a:p>
            <a:pPr eaLnBrk="1" hangingPunct="1">
              <a:buFontTx/>
              <a:buNone/>
            </a:pPr>
            <a:r>
              <a:rPr lang="zh-CN" altLang="en-US" sz="4400" b="1"/>
              <a:t>（</a:t>
            </a:r>
            <a:r>
              <a:rPr lang="en-US" altLang="zh-CN" sz="4400" b="1"/>
              <a:t>2</a:t>
            </a:r>
            <a:r>
              <a:rPr lang="zh-CN" altLang="en-US" sz="4400" b="1"/>
              <a:t>）一个结点可以有多于一个的双亲</a:t>
            </a:r>
          </a:p>
        </p:txBody>
      </p:sp>
      <p:sp>
        <p:nvSpPr>
          <p:cNvPr id="61444" name="WordArt 3">
            <a:extLst>
              <a:ext uri="{FF2B5EF4-FFF2-40B4-BE49-F238E27FC236}">
                <a16:creationId xmlns:a16="http://schemas.microsoft.com/office/drawing/2014/main" xmlns="" id="{17E8B651-B3AA-48FE-ACBC-BC868FCC35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609600"/>
            <a:ext cx="44958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二、网状模型</a:t>
            </a: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xmlns="" id="{95350D49-9B3F-4795-B6E2-F0291A06B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网状模型与层次模型的区别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xmlns="" id="{558A580E-C32E-44F4-A507-7C3799343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248025"/>
          </a:xfrm>
        </p:spPr>
        <p:txBody>
          <a:bodyPr/>
          <a:lstStyle/>
          <a:p>
            <a:pPr lvl="1"/>
            <a:r>
              <a:rPr lang="zh-CN" altLang="en-US" b="1"/>
              <a:t>网状模型允许多个结点没有双亲结点</a:t>
            </a:r>
          </a:p>
          <a:p>
            <a:pPr lvl="1"/>
            <a:r>
              <a:rPr lang="zh-CN" altLang="en-US" b="1"/>
              <a:t>网状模型允许结点有多个双亲结点</a:t>
            </a:r>
          </a:p>
          <a:p>
            <a:pPr lvl="1"/>
            <a:r>
              <a:rPr lang="zh-CN" altLang="en-US" b="1"/>
              <a:t>网状模型允许两个结点之间有多种联系（复合联系）</a:t>
            </a:r>
          </a:p>
          <a:p>
            <a:pPr lvl="1"/>
            <a:r>
              <a:rPr lang="zh-CN" altLang="en-US" b="1"/>
              <a:t>网状模型可以更直接地去描述现实世界</a:t>
            </a:r>
          </a:p>
          <a:p>
            <a:pPr lvl="1"/>
            <a:r>
              <a:rPr lang="zh-CN" altLang="en-US" b="1"/>
              <a:t>层次模型实际上是网状模型的一个特例</a:t>
            </a: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xmlns="" id="{0A562338-FFA8-41BC-8616-469D6C9BB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CE0C28-1C00-4D5F-B995-B64D20FFA2A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xmlns="" id="{10B070E7-4470-4975-864A-C3E49597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7996A-A353-4A13-94D3-217A7268689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B16F885A-C48D-4F5B-8CCB-F4448C3CB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4038600" cy="838200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数 据 结 构</a:t>
            </a:r>
          </a:p>
        </p:txBody>
      </p:sp>
      <p:grpSp>
        <p:nvGrpSpPr>
          <p:cNvPr id="63492" name="Group 3">
            <a:extLst>
              <a:ext uri="{FF2B5EF4-FFF2-40B4-BE49-F238E27FC236}">
                <a16:creationId xmlns:a16="http://schemas.microsoft.com/office/drawing/2014/main" xmlns="" id="{4E1FE159-ADED-41F4-96E6-6D898FC41D4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7315200" cy="3013075"/>
            <a:chOff x="432" y="1344"/>
            <a:chExt cx="4608" cy="1898"/>
          </a:xfrm>
        </p:grpSpPr>
        <p:sp>
          <p:nvSpPr>
            <p:cNvPr id="63493" name="Text Box 4">
              <a:extLst>
                <a:ext uri="{FF2B5EF4-FFF2-40B4-BE49-F238E27FC236}">
                  <a16:creationId xmlns:a16="http://schemas.microsoft.com/office/drawing/2014/main" xmlns="" id="{717667FD-FB9D-43CC-99AD-B1280F644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63494" name="Text Box 5">
              <a:extLst>
                <a:ext uri="{FF2B5EF4-FFF2-40B4-BE49-F238E27FC236}">
                  <a16:creationId xmlns:a16="http://schemas.microsoft.com/office/drawing/2014/main" xmlns="" id="{55E33E84-08BE-4AAD-A9A6-86798859F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R5</a:t>
              </a:r>
            </a:p>
          </p:txBody>
        </p:sp>
        <p:sp>
          <p:nvSpPr>
            <p:cNvPr id="63495" name="Text Box 6">
              <a:extLst>
                <a:ext uri="{FF2B5EF4-FFF2-40B4-BE49-F238E27FC236}">
                  <a16:creationId xmlns:a16="http://schemas.microsoft.com/office/drawing/2014/main" xmlns="" id="{D1582A57-06CB-4A30-98A0-8DF34ACF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R4</a:t>
              </a:r>
            </a:p>
          </p:txBody>
        </p:sp>
        <p:sp>
          <p:nvSpPr>
            <p:cNvPr id="63496" name="Text Box 7">
              <a:extLst>
                <a:ext uri="{FF2B5EF4-FFF2-40B4-BE49-F238E27FC236}">
                  <a16:creationId xmlns:a16="http://schemas.microsoft.com/office/drawing/2014/main" xmlns="" id="{03FD07BA-A6AB-4EE7-85BF-B279BEB9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160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R3</a:t>
              </a:r>
            </a:p>
          </p:txBody>
        </p:sp>
        <p:sp>
          <p:nvSpPr>
            <p:cNvPr id="63497" name="Text Box 8">
              <a:extLst>
                <a:ext uri="{FF2B5EF4-FFF2-40B4-BE49-F238E27FC236}">
                  <a16:creationId xmlns:a16="http://schemas.microsoft.com/office/drawing/2014/main" xmlns="" id="{79FDC476-4370-4C3D-86BC-D6FABFE2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63498" name="Text Box 9">
              <a:extLst>
                <a:ext uri="{FF2B5EF4-FFF2-40B4-BE49-F238E27FC236}">
                  <a16:creationId xmlns:a16="http://schemas.microsoft.com/office/drawing/2014/main" xmlns="" id="{8BA1CFA2-62E4-448F-9083-D4A871E7B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63499" name="Text Box 10">
              <a:extLst>
                <a:ext uri="{FF2B5EF4-FFF2-40B4-BE49-F238E27FC236}">
                  <a16:creationId xmlns:a16="http://schemas.microsoft.com/office/drawing/2014/main" xmlns="" id="{C8DA2011-C87B-49F7-A4AD-A0AC5E967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63500" name="Text Box 11">
              <a:extLst>
                <a:ext uri="{FF2B5EF4-FFF2-40B4-BE49-F238E27FC236}">
                  <a16:creationId xmlns:a16="http://schemas.microsoft.com/office/drawing/2014/main" xmlns="" id="{38953808-A7CD-4D49-BE73-10F483F7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63501" name="Text Box 12">
              <a:extLst>
                <a:ext uri="{FF2B5EF4-FFF2-40B4-BE49-F238E27FC236}">
                  <a16:creationId xmlns:a16="http://schemas.microsoft.com/office/drawing/2014/main" xmlns="" id="{36629798-BDC8-48A8-A808-8ADB0780F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R3</a:t>
              </a:r>
            </a:p>
          </p:txBody>
        </p:sp>
        <p:sp>
          <p:nvSpPr>
            <p:cNvPr id="63502" name="Text Box 13">
              <a:extLst>
                <a:ext uri="{FF2B5EF4-FFF2-40B4-BE49-F238E27FC236}">
                  <a16:creationId xmlns:a16="http://schemas.microsoft.com/office/drawing/2014/main" xmlns="" id="{C46ECD68-FECD-411E-BFE3-8D28DC05B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63503" name="Line 14">
              <a:extLst>
                <a:ext uri="{FF2B5EF4-FFF2-40B4-BE49-F238E27FC236}">
                  <a16:creationId xmlns:a16="http://schemas.microsoft.com/office/drawing/2014/main" xmlns="" id="{63482391-92FB-4D18-808D-A00F01407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5">
              <a:extLst>
                <a:ext uri="{FF2B5EF4-FFF2-40B4-BE49-F238E27FC236}">
                  <a16:creationId xmlns:a16="http://schemas.microsoft.com/office/drawing/2014/main" xmlns="" id="{803AF342-4B1D-45E6-9558-AE8B54EC3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6">
              <a:extLst>
                <a:ext uri="{FF2B5EF4-FFF2-40B4-BE49-F238E27FC236}">
                  <a16:creationId xmlns:a16="http://schemas.microsoft.com/office/drawing/2014/main" xmlns="" id="{46776F23-AD37-4C7B-80A2-5C62B138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7">
              <a:extLst>
                <a:ext uri="{FF2B5EF4-FFF2-40B4-BE49-F238E27FC236}">
                  <a16:creationId xmlns:a16="http://schemas.microsoft.com/office/drawing/2014/main" xmlns="" id="{9BAE3F4B-3A57-47A8-A36C-1165850E5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18">
              <a:extLst>
                <a:ext uri="{FF2B5EF4-FFF2-40B4-BE49-F238E27FC236}">
                  <a16:creationId xmlns:a16="http://schemas.microsoft.com/office/drawing/2014/main" xmlns="" id="{5E9C1210-3195-48A2-B21B-43992280C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19">
              <a:extLst>
                <a:ext uri="{FF2B5EF4-FFF2-40B4-BE49-F238E27FC236}">
                  <a16:creationId xmlns:a16="http://schemas.microsoft.com/office/drawing/2014/main" xmlns="" id="{309E8C50-B260-4DB0-960A-5F86C40ED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20">
              <a:extLst>
                <a:ext uri="{FF2B5EF4-FFF2-40B4-BE49-F238E27FC236}">
                  <a16:creationId xmlns:a16="http://schemas.microsoft.com/office/drawing/2014/main" xmlns="" id="{8D949573-C9BF-43B3-A8E3-EC851DB9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21">
              <a:extLst>
                <a:ext uri="{FF2B5EF4-FFF2-40B4-BE49-F238E27FC236}">
                  <a16:creationId xmlns:a16="http://schemas.microsoft.com/office/drawing/2014/main" xmlns="" id="{BC3DCCDB-9E17-41B5-8830-E63863DE7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2">
              <a:extLst>
                <a:ext uri="{FF2B5EF4-FFF2-40B4-BE49-F238E27FC236}">
                  <a16:creationId xmlns:a16="http://schemas.microsoft.com/office/drawing/2014/main" xmlns="" id="{A696129D-77D3-4F9B-9857-E46A76B94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3">
              <a:extLst>
                <a:ext uri="{FF2B5EF4-FFF2-40B4-BE49-F238E27FC236}">
                  <a16:creationId xmlns:a16="http://schemas.microsoft.com/office/drawing/2014/main" xmlns="" id="{512982EA-B27F-4821-A4F3-05FBBFF7D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4">
              <a:extLst>
                <a:ext uri="{FF2B5EF4-FFF2-40B4-BE49-F238E27FC236}">
                  <a16:creationId xmlns:a16="http://schemas.microsoft.com/office/drawing/2014/main" xmlns="" id="{599F27D8-064A-4485-9146-9C858B996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xmlns="" id="{83FC53A2-5635-452C-BD9C-9D8EE471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D35DD-9D43-4E9E-958E-BD3129799F2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xmlns="" id="{6ACF6054-F385-43A1-B09D-E9C29B630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381000"/>
            <a:ext cx="8077200" cy="619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/>
              <a:t>学生</a:t>
            </a:r>
            <a:r>
              <a:rPr lang="en-US" altLang="zh-CN" sz="4000"/>
              <a:t>/</a:t>
            </a:r>
            <a:r>
              <a:rPr lang="zh-CN" altLang="en-US" sz="4000"/>
              <a:t>选课</a:t>
            </a:r>
            <a:r>
              <a:rPr lang="en-US" altLang="zh-CN" sz="4000"/>
              <a:t>/</a:t>
            </a:r>
            <a:r>
              <a:rPr lang="zh-CN" altLang="en-US" sz="4000"/>
              <a:t>课程的网状数据库模式</a:t>
            </a:r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xmlns="" id="{872650BE-0FE4-4D12-B145-44CA67C2FD6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81200"/>
            <a:ext cx="5040313" cy="3505200"/>
            <a:chOff x="1200" y="1248"/>
            <a:chExt cx="3175" cy="2208"/>
          </a:xfrm>
        </p:grpSpPr>
        <p:sp>
          <p:nvSpPr>
            <p:cNvPr id="64518" name="Text Box 4">
              <a:extLst>
                <a:ext uri="{FF2B5EF4-FFF2-40B4-BE49-F238E27FC236}">
                  <a16:creationId xmlns:a16="http://schemas.microsoft.com/office/drawing/2014/main" xmlns="" id="{C6F1A4B2-B3FE-450D-92B8-C4DE04629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96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学生</a:t>
              </a:r>
            </a:p>
          </p:txBody>
        </p:sp>
        <p:sp>
          <p:nvSpPr>
            <p:cNvPr id="64519" name="Rectangle 5">
              <a:extLst>
                <a:ext uri="{FF2B5EF4-FFF2-40B4-BE49-F238E27FC236}">
                  <a16:creationId xmlns:a16="http://schemas.microsoft.com/office/drawing/2014/main" xmlns="" id="{7A8B93B1-C6D7-4886-8E00-40F5167F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系别</a:t>
              </a:r>
            </a:p>
          </p:txBody>
        </p:sp>
        <p:sp>
          <p:nvSpPr>
            <p:cNvPr id="64520" name="Rectangle 6">
              <a:extLst>
                <a:ext uri="{FF2B5EF4-FFF2-40B4-BE49-F238E27FC236}">
                  <a16:creationId xmlns:a16="http://schemas.microsoft.com/office/drawing/2014/main" xmlns="" id="{7666C92B-6EFA-4866-89BC-D07E5B50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1248"/>
              <a:ext cx="64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姓名</a:t>
              </a:r>
            </a:p>
          </p:txBody>
        </p:sp>
        <p:sp>
          <p:nvSpPr>
            <p:cNvPr id="64521" name="Rectangle 7">
              <a:extLst>
                <a:ext uri="{FF2B5EF4-FFF2-40B4-BE49-F238E27FC236}">
                  <a16:creationId xmlns:a16="http://schemas.microsoft.com/office/drawing/2014/main" xmlns="" id="{A2909C54-DA0A-430D-8FF0-0BE967C0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学号</a:t>
              </a:r>
            </a:p>
          </p:txBody>
        </p:sp>
        <p:sp>
          <p:nvSpPr>
            <p:cNvPr id="64522" name="Line 8">
              <a:extLst>
                <a:ext uri="{FF2B5EF4-FFF2-40B4-BE49-F238E27FC236}">
                  <a16:creationId xmlns:a16="http://schemas.microsoft.com/office/drawing/2014/main" xmlns="" id="{20A6FD63-BFA1-472F-8C1B-ED78D23CD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48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9">
              <a:extLst>
                <a:ext uri="{FF2B5EF4-FFF2-40B4-BE49-F238E27FC236}">
                  <a16:creationId xmlns:a16="http://schemas.microsoft.com/office/drawing/2014/main" xmlns="" id="{1B1EC4B7-0454-44D5-91E6-B5CC500F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61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Line 10">
              <a:extLst>
                <a:ext uri="{FF2B5EF4-FFF2-40B4-BE49-F238E27FC236}">
                  <a16:creationId xmlns:a16="http://schemas.microsoft.com/office/drawing/2014/main" xmlns="" id="{69FC4A7D-4BE5-4E30-BDE8-DF1C29FC4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Line 11">
              <a:extLst>
                <a:ext uri="{FF2B5EF4-FFF2-40B4-BE49-F238E27FC236}">
                  <a16:creationId xmlns:a16="http://schemas.microsoft.com/office/drawing/2014/main" xmlns="" id="{B69D32DA-6F23-4B61-A022-733EFE2B7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Line 12">
              <a:extLst>
                <a:ext uri="{FF2B5EF4-FFF2-40B4-BE49-F238E27FC236}">
                  <a16:creationId xmlns:a16="http://schemas.microsoft.com/office/drawing/2014/main" xmlns="" id="{CB4F4A30-9123-4AE0-B13D-6B50EE933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Line 13">
              <a:extLst>
                <a:ext uri="{FF2B5EF4-FFF2-40B4-BE49-F238E27FC236}">
                  <a16:creationId xmlns:a16="http://schemas.microsoft.com/office/drawing/2014/main" xmlns="" id="{25A4D1FC-C3F6-45D2-8F34-A6D7EC7EC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Rectangle 14">
              <a:extLst>
                <a:ext uri="{FF2B5EF4-FFF2-40B4-BE49-F238E27FC236}">
                  <a16:creationId xmlns:a16="http://schemas.microsoft.com/office/drawing/2014/main" xmlns="" id="{839F6AAC-EBF0-4D97-AFA6-89CB3B07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961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学分</a:t>
              </a:r>
            </a:p>
          </p:txBody>
        </p:sp>
        <p:sp>
          <p:nvSpPr>
            <p:cNvPr id="64529" name="Rectangle 15">
              <a:extLst>
                <a:ext uri="{FF2B5EF4-FFF2-40B4-BE49-F238E27FC236}">
                  <a16:creationId xmlns:a16="http://schemas.microsoft.com/office/drawing/2014/main" xmlns="" id="{87945A02-C1D5-4455-944A-221EB4B6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961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课程号</a:t>
              </a:r>
            </a:p>
          </p:txBody>
        </p:sp>
        <p:sp>
          <p:nvSpPr>
            <p:cNvPr id="64530" name="Rectangle 16">
              <a:extLst>
                <a:ext uri="{FF2B5EF4-FFF2-40B4-BE49-F238E27FC236}">
                  <a16:creationId xmlns:a16="http://schemas.microsoft.com/office/drawing/2014/main" xmlns="" id="{D788DB27-3411-4169-9B60-DE4A273F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961"/>
              <a:ext cx="6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学号</a:t>
              </a:r>
            </a:p>
          </p:txBody>
        </p:sp>
        <p:sp>
          <p:nvSpPr>
            <p:cNvPr id="64531" name="Line 17">
              <a:extLst>
                <a:ext uri="{FF2B5EF4-FFF2-40B4-BE49-F238E27FC236}">
                  <a16:creationId xmlns:a16="http://schemas.microsoft.com/office/drawing/2014/main" xmlns="" id="{FE98655D-7B43-4E17-A505-077C1D462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2961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18">
              <a:extLst>
                <a:ext uri="{FF2B5EF4-FFF2-40B4-BE49-F238E27FC236}">
                  <a16:creationId xmlns:a16="http://schemas.microsoft.com/office/drawing/2014/main" xmlns="" id="{326B8908-9302-48E3-AB9A-0411DD94E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55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Line 19">
              <a:extLst>
                <a:ext uri="{FF2B5EF4-FFF2-40B4-BE49-F238E27FC236}">
                  <a16:creationId xmlns:a16="http://schemas.microsoft.com/office/drawing/2014/main" xmlns="" id="{74F3C634-F768-4E60-B2C9-3A336AC4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2961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20">
              <a:extLst>
                <a:ext uri="{FF2B5EF4-FFF2-40B4-BE49-F238E27FC236}">
                  <a16:creationId xmlns:a16="http://schemas.microsoft.com/office/drawing/2014/main" xmlns="" id="{3BB3CA26-FB05-4D2C-8510-66DC94EE0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961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21">
              <a:extLst>
                <a:ext uri="{FF2B5EF4-FFF2-40B4-BE49-F238E27FC236}">
                  <a16:creationId xmlns:a16="http://schemas.microsoft.com/office/drawing/2014/main" xmlns="" id="{5E960F9E-6CBF-4543-9A10-0D9D9E430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961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22">
              <a:extLst>
                <a:ext uri="{FF2B5EF4-FFF2-40B4-BE49-F238E27FC236}">
                  <a16:creationId xmlns:a16="http://schemas.microsoft.com/office/drawing/2014/main" xmlns="" id="{AEC25415-EEFF-4EF9-899C-EE498BCC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961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23">
              <a:extLst>
                <a:ext uri="{FF2B5EF4-FFF2-40B4-BE49-F238E27FC236}">
                  <a16:creationId xmlns:a16="http://schemas.microsoft.com/office/drawing/2014/main" xmlns="" id="{38835A10-6426-47DB-904F-20224987B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18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课程</a:t>
              </a:r>
            </a:p>
          </p:txBody>
        </p:sp>
        <p:sp>
          <p:nvSpPr>
            <p:cNvPr id="64538" name="Line 24">
              <a:extLst>
                <a:ext uri="{FF2B5EF4-FFF2-40B4-BE49-F238E27FC236}">
                  <a16:creationId xmlns:a16="http://schemas.microsoft.com/office/drawing/2014/main" xmlns="" id="{502B2E5F-A57A-4104-949C-1BD5EFF79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9" name="Text Box 25">
              <a:extLst>
                <a:ext uri="{FF2B5EF4-FFF2-40B4-BE49-F238E27FC236}">
                  <a16:creationId xmlns:a16="http://schemas.microsoft.com/office/drawing/2014/main" xmlns="" id="{37783E2C-5728-4D0C-B17D-BEA7942C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m</a:t>
              </a:r>
            </a:p>
          </p:txBody>
        </p:sp>
        <p:sp>
          <p:nvSpPr>
            <p:cNvPr id="64540" name="Text Box 26">
              <a:extLst>
                <a:ext uri="{FF2B5EF4-FFF2-40B4-BE49-F238E27FC236}">
                  <a16:creationId xmlns:a16="http://schemas.microsoft.com/office/drawing/2014/main" xmlns="" id="{C33224B1-43AD-401B-AEB2-ADD1EE6AD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</p:grpSp>
      <p:sp>
        <p:nvSpPr>
          <p:cNvPr id="45083" name="Text Box 27">
            <a:extLst>
              <a:ext uri="{FF2B5EF4-FFF2-40B4-BE49-F238E27FC236}">
                <a16:creationId xmlns:a16="http://schemas.microsoft.com/office/drawing/2014/main" xmlns="" id="{BF4DCF83-59AE-45E3-A71D-29AB580A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141663"/>
            <a:ext cx="13684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</a:rPr>
              <a:t>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xmlns="" id="{9505334E-5BA7-4458-91C5-157DC610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3244B-B832-41CF-8A60-EFE78941EF9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xmlns="" id="{0648DC04-7809-4ECC-B0DB-E3603004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7696200" cy="619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/>
              <a:t>将</a:t>
            </a:r>
            <a:r>
              <a:rPr lang="en-US" altLang="zh-CN" sz="4000"/>
              <a:t>m:n </a:t>
            </a:r>
            <a:r>
              <a:rPr lang="zh-CN" altLang="en-US" sz="4000"/>
              <a:t>转换为两个</a:t>
            </a:r>
            <a:r>
              <a:rPr lang="en-US" altLang="zh-CN" sz="4000"/>
              <a:t>1:n</a:t>
            </a:r>
            <a:r>
              <a:rPr lang="zh-CN" altLang="en-US" sz="4000"/>
              <a:t>联系</a:t>
            </a:r>
          </a:p>
        </p:txBody>
      </p:sp>
      <p:grpSp>
        <p:nvGrpSpPr>
          <p:cNvPr id="65540" name="Group 3">
            <a:extLst>
              <a:ext uri="{FF2B5EF4-FFF2-40B4-BE49-F238E27FC236}">
                <a16:creationId xmlns:a16="http://schemas.microsoft.com/office/drawing/2014/main" xmlns="" id="{9D4010D7-80F1-4D02-BC4F-5EC7AE3FCE3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8858250" cy="4040188"/>
            <a:chOff x="144" y="1248"/>
            <a:chExt cx="5580" cy="2545"/>
          </a:xfrm>
        </p:grpSpPr>
        <p:sp>
          <p:nvSpPr>
            <p:cNvPr id="65541" name="Text Box 4">
              <a:extLst>
                <a:ext uri="{FF2B5EF4-FFF2-40B4-BE49-F238E27FC236}">
                  <a16:creationId xmlns:a16="http://schemas.microsoft.com/office/drawing/2014/main" xmlns="" id="{FD940DAF-0F41-4315-B4BC-043967B75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6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学生</a:t>
              </a:r>
            </a:p>
          </p:txBody>
        </p:sp>
        <p:sp>
          <p:nvSpPr>
            <p:cNvPr id="65542" name="Rectangle 5">
              <a:extLst>
                <a:ext uri="{FF2B5EF4-FFF2-40B4-BE49-F238E27FC236}">
                  <a16:creationId xmlns:a16="http://schemas.microsoft.com/office/drawing/2014/main" xmlns="" id="{20491350-0C64-43CA-9E73-485DDDA6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系别</a:t>
              </a:r>
            </a:p>
          </p:txBody>
        </p:sp>
        <p:sp>
          <p:nvSpPr>
            <p:cNvPr id="65543" name="Rectangle 6">
              <a:extLst>
                <a:ext uri="{FF2B5EF4-FFF2-40B4-BE49-F238E27FC236}">
                  <a16:creationId xmlns:a16="http://schemas.microsoft.com/office/drawing/2014/main" xmlns="" id="{A396083A-FE32-482E-809A-52AA7D8A3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248"/>
              <a:ext cx="64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姓名</a:t>
              </a:r>
            </a:p>
          </p:txBody>
        </p:sp>
        <p:sp>
          <p:nvSpPr>
            <p:cNvPr id="65544" name="Rectangle 7">
              <a:extLst>
                <a:ext uri="{FF2B5EF4-FFF2-40B4-BE49-F238E27FC236}">
                  <a16:creationId xmlns:a16="http://schemas.microsoft.com/office/drawing/2014/main" xmlns="" id="{1DB250D1-D178-4044-88C7-AB247526B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学号</a:t>
              </a:r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xmlns="" id="{31DA74E2-F0ED-4ED7-975B-0C4CFE8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48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xmlns="" id="{9771FF5C-32E0-4B66-9480-BCA96399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61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xmlns="" id="{C4A8AA62-14B8-4F61-A507-C3668E420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xmlns="" id="{2BBB973C-9FD2-4B88-8D7A-8783BC67C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xmlns="" id="{342B54A4-7EDA-4B5B-BDBF-4AC6827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xmlns="" id="{BBDA17B6-E608-4AE1-93A1-DAEE97FC8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Rectangle 14">
              <a:extLst>
                <a:ext uri="{FF2B5EF4-FFF2-40B4-BE49-F238E27FC236}">
                  <a16:creationId xmlns:a16="http://schemas.microsoft.com/office/drawing/2014/main" xmlns="" id="{7CACF03F-E662-4E5C-91EA-A64F33186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1248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学分</a:t>
              </a:r>
            </a:p>
          </p:txBody>
        </p:sp>
        <p:sp>
          <p:nvSpPr>
            <p:cNvPr id="65552" name="Rectangle 15">
              <a:extLst>
                <a:ext uri="{FF2B5EF4-FFF2-40B4-BE49-F238E27FC236}">
                  <a16:creationId xmlns:a16="http://schemas.microsoft.com/office/drawing/2014/main" xmlns="" id="{2A555B5F-8423-4264-839B-3B231DCD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1248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课程名</a:t>
              </a:r>
            </a:p>
          </p:txBody>
        </p:sp>
        <p:sp>
          <p:nvSpPr>
            <p:cNvPr id="65553" name="Rectangle 16">
              <a:extLst>
                <a:ext uri="{FF2B5EF4-FFF2-40B4-BE49-F238E27FC236}">
                  <a16:creationId xmlns:a16="http://schemas.microsoft.com/office/drawing/2014/main" xmlns="" id="{92BB569C-50A8-4772-9A19-B375DB42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96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课程号</a:t>
              </a:r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xmlns="" id="{4D0AACEB-2492-45BF-A13C-7C7F3A30F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48"/>
              <a:ext cx="2363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xmlns="" id="{38202AC5-9258-4350-AC0D-5E8D4BC27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2346" cy="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xmlns="" id="{D4F0CF77-6527-4FF9-BF48-2C818E6D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4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xmlns="" id="{D5829770-684E-4B64-A9EE-EA7DD7D5A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24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xmlns="" id="{A77B31E4-72A9-4986-9E06-BFFCE195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24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xmlns="" id="{C1F56C16-CBF5-4289-A712-19274D8E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" y="124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Rectangle 23">
              <a:extLst>
                <a:ext uri="{FF2B5EF4-FFF2-40B4-BE49-F238E27FC236}">
                  <a16:creationId xmlns:a16="http://schemas.microsoft.com/office/drawing/2014/main" xmlns="" id="{DC7B228C-3629-4173-BB40-3F06B0BF4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298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成绩</a:t>
              </a:r>
            </a:p>
          </p:txBody>
        </p:sp>
        <p:sp>
          <p:nvSpPr>
            <p:cNvPr id="65561" name="Rectangle 24">
              <a:extLst>
                <a:ext uri="{FF2B5EF4-FFF2-40B4-BE49-F238E27FC236}">
                  <a16:creationId xmlns:a16="http://schemas.microsoft.com/office/drawing/2014/main" xmlns="" id="{8872190C-480D-4428-B053-3EAD8A43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3298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课程号</a:t>
              </a:r>
            </a:p>
          </p:txBody>
        </p:sp>
        <p:sp>
          <p:nvSpPr>
            <p:cNvPr id="65562" name="Rectangle 25">
              <a:extLst>
                <a:ext uri="{FF2B5EF4-FFF2-40B4-BE49-F238E27FC236}">
                  <a16:creationId xmlns:a16="http://schemas.microsoft.com/office/drawing/2014/main" xmlns="" id="{14F5884C-A884-4B6E-B9C0-00F0F4B4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298"/>
              <a:ext cx="6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学号</a:t>
              </a:r>
            </a:p>
          </p:txBody>
        </p:sp>
        <p:sp>
          <p:nvSpPr>
            <p:cNvPr id="65563" name="Line 26">
              <a:extLst>
                <a:ext uri="{FF2B5EF4-FFF2-40B4-BE49-F238E27FC236}">
                  <a16:creationId xmlns:a16="http://schemas.microsoft.com/office/drawing/2014/main" xmlns="" id="{D4E1EA85-D76F-48E7-9530-DE3AB818D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298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27">
              <a:extLst>
                <a:ext uri="{FF2B5EF4-FFF2-40B4-BE49-F238E27FC236}">
                  <a16:creationId xmlns:a16="http://schemas.microsoft.com/office/drawing/2014/main" xmlns="" id="{DD32132E-164F-4F42-A167-B9A928F61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792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28">
              <a:extLst>
                <a:ext uri="{FF2B5EF4-FFF2-40B4-BE49-F238E27FC236}">
                  <a16:creationId xmlns:a16="http://schemas.microsoft.com/office/drawing/2014/main" xmlns="" id="{C3B0C5CC-3ED6-471A-8F14-31B21D25B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29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29">
              <a:extLst>
                <a:ext uri="{FF2B5EF4-FFF2-40B4-BE49-F238E27FC236}">
                  <a16:creationId xmlns:a16="http://schemas.microsoft.com/office/drawing/2014/main" xmlns="" id="{84287A36-C747-4E0F-AB9B-0CAE98AF0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329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30">
              <a:extLst>
                <a:ext uri="{FF2B5EF4-FFF2-40B4-BE49-F238E27FC236}">
                  <a16:creationId xmlns:a16="http://schemas.microsoft.com/office/drawing/2014/main" xmlns="" id="{E8F174DF-DA14-4903-92DF-CCBDB4F65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329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31">
              <a:extLst>
                <a:ext uri="{FF2B5EF4-FFF2-40B4-BE49-F238E27FC236}">
                  <a16:creationId xmlns:a16="http://schemas.microsoft.com/office/drawing/2014/main" xmlns="" id="{C855FB44-E780-4425-A13F-EA5EF29FB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29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Text Box 32">
              <a:extLst>
                <a:ext uri="{FF2B5EF4-FFF2-40B4-BE49-F238E27FC236}">
                  <a16:creationId xmlns:a16="http://schemas.microsoft.com/office/drawing/2014/main" xmlns="" id="{4CDBA247-459D-4BCC-9999-D92ECA00A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305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课程</a:t>
              </a:r>
            </a:p>
          </p:txBody>
        </p:sp>
        <p:sp>
          <p:nvSpPr>
            <p:cNvPr id="65570" name="Text Box 33">
              <a:extLst>
                <a:ext uri="{FF2B5EF4-FFF2-40B4-BE49-F238E27FC236}">
                  <a16:creationId xmlns:a16="http://schemas.microsoft.com/office/drawing/2014/main" xmlns="" id="{F36526DE-6732-442C-BFAE-81D710B01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3355"/>
              <a:ext cx="65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选课</a:t>
              </a:r>
            </a:p>
          </p:txBody>
        </p:sp>
        <p:sp>
          <p:nvSpPr>
            <p:cNvPr id="65571" name="Text Box 34">
              <a:extLst>
                <a:ext uri="{FF2B5EF4-FFF2-40B4-BE49-F238E27FC236}">
                  <a16:creationId xmlns:a16="http://schemas.microsoft.com/office/drawing/2014/main" xmlns="" id="{A5E7B707-C136-4389-8764-5BAED5330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52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/>
                <a:t>C-SC</a:t>
              </a:r>
            </a:p>
          </p:txBody>
        </p:sp>
        <p:sp>
          <p:nvSpPr>
            <p:cNvPr id="65572" name="Text Box 35">
              <a:extLst>
                <a:ext uri="{FF2B5EF4-FFF2-40B4-BE49-F238E27FC236}">
                  <a16:creationId xmlns:a16="http://schemas.microsoft.com/office/drawing/2014/main" xmlns="" id="{67AF8D0B-108A-440B-81F6-3FF4981B8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330"/>
              <a:ext cx="64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/>
                <a:t>S-SC</a:t>
              </a:r>
            </a:p>
          </p:txBody>
        </p:sp>
        <p:sp>
          <p:nvSpPr>
            <p:cNvPr id="65573" name="Line 36">
              <a:extLst>
                <a:ext uri="{FF2B5EF4-FFF2-40B4-BE49-F238E27FC236}">
                  <a16:creationId xmlns:a16="http://schemas.microsoft.com/office/drawing/2014/main" xmlns="" id="{243A1333-47F1-48AD-A7E9-61FBEACC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1790"/>
              <a:ext cx="1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37">
              <a:extLst>
                <a:ext uri="{FF2B5EF4-FFF2-40B4-BE49-F238E27FC236}">
                  <a16:creationId xmlns:a16="http://schemas.microsoft.com/office/drawing/2014/main" xmlns="" id="{6283FB0C-619B-4DF6-A9CC-1D6C47599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78"/>
              <a:ext cx="1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Text Box 38">
              <a:extLst>
                <a:ext uri="{FF2B5EF4-FFF2-40B4-BE49-F238E27FC236}">
                  <a16:creationId xmlns:a16="http://schemas.microsoft.com/office/drawing/2014/main" xmlns="" id="{13BAF7BA-E323-47C8-A865-228691C44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65576" name="Text Box 39">
              <a:extLst>
                <a:ext uri="{FF2B5EF4-FFF2-40B4-BE49-F238E27FC236}">
                  <a16:creationId xmlns:a16="http://schemas.microsoft.com/office/drawing/2014/main" xmlns="" id="{86699B22-DC63-49C1-8D91-9D3FA647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  <p:sp>
          <p:nvSpPr>
            <p:cNvPr id="65577" name="Text Box 40">
              <a:extLst>
                <a:ext uri="{FF2B5EF4-FFF2-40B4-BE49-F238E27FC236}">
                  <a16:creationId xmlns:a16="http://schemas.microsoft.com/office/drawing/2014/main" xmlns="" id="{34C7AECE-EB5C-4B82-B38C-2FCAF9439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65578" name="Text Box 41">
              <a:extLst>
                <a:ext uri="{FF2B5EF4-FFF2-40B4-BE49-F238E27FC236}">
                  <a16:creationId xmlns:a16="http://schemas.microsoft.com/office/drawing/2014/main" xmlns="" id="{5AFBD484-0E50-4FED-B6B8-31328521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  <p:pic>
          <p:nvPicPr>
            <p:cNvPr id="65579" name="Picture 42" descr="wbw02sro">
              <a:extLst>
                <a:ext uri="{FF2B5EF4-FFF2-40B4-BE49-F238E27FC236}">
                  <a16:creationId xmlns:a16="http://schemas.microsoft.com/office/drawing/2014/main" xmlns="" id="{3FD68248-A97E-435B-B4E4-F32A145125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80" name="Picture 43" descr="2-362">
              <a:extLst>
                <a:ext uri="{FF2B5EF4-FFF2-40B4-BE49-F238E27FC236}">
                  <a16:creationId xmlns:a16="http://schemas.microsoft.com/office/drawing/2014/main" xmlns="" id="{9E31F7CB-5355-4B15-9024-B21D8FDF6C07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120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81" name="Picture 44" descr="2-362">
              <a:extLst>
                <a:ext uri="{FF2B5EF4-FFF2-40B4-BE49-F238E27FC236}">
                  <a16:creationId xmlns:a16="http://schemas.microsoft.com/office/drawing/2014/main" xmlns="" id="{A385ED3D-0899-4B96-8EBB-769996862150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976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>
            <a:extLst>
              <a:ext uri="{FF2B5EF4-FFF2-40B4-BE49-F238E27FC236}">
                <a16:creationId xmlns:a16="http://schemas.microsoft.com/office/drawing/2014/main" xmlns="" id="{896A95C9-227A-4AB4-BA94-DC6A35CE6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9072562" cy="1143000"/>
          </a:xfrm>
        </p:spPr>
        <p:txBody>
          <a:bodyPr/>
          <a:lstStyle/>
          <a:p>
            <a:r>
              <a:rPr lang="zh-CN" altLang="en-US" b="1"/>
              <a:t>网状模型的数据操纵与完整性约束</a:t>
            </a:r>
            <a:endParaRPr lang="zh-CN" altLang="en-US"/>
          </a:p>
        </p:txBody>
      </p:sp>
      <p:sp>
        <p:nvSpPr>
          <p:cNvPr id="66563" name="内容占位符 3">
            <a:extLst>
              <a:ext uri="{FF2B5EF4-FFF2-40B4-BE49-F238E27FC236}">
                <a16:creationId xmlns:a16="http://schemas.microsoft.com/office/drawing/2014/main" xmlns="" id="{7B07E354-2C75-49EE-B6A3-680688724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/>
              <a:t>导航式的查询语言和增删改操作语言</a:t>
            </a:r>
          </a:p>
          <a:p>
            <a:r>
              <a:rPr lang="zh-CN" altLang="en-US"/>
              <a:t>完整性约束条件不严格允许插入尚未确定双亲结点值的子女结点值</a:t>
            </a:r>
          </a:p>
          <a:p>
            <a:r>
              <a:rPr lang="zh-CN" altLang="en-US"/>
              <a:t>允许只删除双亲结点值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6564" name="灯片编号占位符 1">
            <a:extLst>
              <a:ext uri="{FF2B5EF4-FFF2-40B4-BE49-F238E27FC236}">
                <a16:creationId xmlns:a16="http://schemas.microsoft.com/office/drawing/2014/main" xmlns="" id="{9BC04AFC-7783-4AEB-81F9-BF61E1D2F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2CBC5-B9FE-4FC4-A573-6160475B548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xmlns="" id="{E8D368FF-4D1F-4273-9F0B-FA4CB4D36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8929687" cy="1143000"/>
          </a:xfrm>
        </p:spPr>
        <p:txBody>
          <a:bodyPr/>
          <a:lstStyle/>
          <a:p>
            <a:r>
              <a:rPr lang="zh-CN" altLang="en-US" b="1"/>
              <a:t>网状模型的数据操纵与完整性约束</a:t>
            </a:r>
            <a:endParaRPr lang="zh-CN" altLang="en-US"/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xmlns="" id="{F45E8683-C40E-40B1-81F8-A33911567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78813" cy="4327525"/>
          </a:xfrm>
        </p:spPr>
        <p:txBody>
          <a:bodyPr/>
          <a:lstStyle/>
          <a:p>
            <a:r>
              <a:rPr lang="zh-CN" altLang="en-US" sz="3600"/>
              <a:t>实际的网状数据库系统提供了一定的完整性约束</a:t>
            </a:r>
            <a:endParaRPr lang="en-US" altLang="zh-CN" sz="3600"/>
          </a:p>
          <a:p>
            <a:r>
              <a:rPr lang="zh-CN" altLang="en-US"/>
              <a:t>支持码的概念：唯一标识记录的数据项的集合，取唯一的值； </a:t>
            </a:r>
          </a:p>
          <a:p>
            <a:r>
              <a:rPr lang="zh-CN" altLang="en-US"/>
              <a:t>保证一个联系中双亲记录与子女记录之间是一对多联系； </a:t>
            </a:r>
          </a:p>
          <a:p>
            <a:r>
              <a:rPr lang="zh-CN" altLang="en-US"/>
              <a:t>可以定义双亲记录和子女记录之间某些约束条件。</a:t>
            </a:r>
          </a:p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xmlns="" id="{C3ACF207-DCDF-49EC-91C8-5C9C5DA62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20EAD-C3D5-4ED2-8210-12F78CB8E17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xmlns="" id="{2D813BDD-74EE-45DA-8928-622C920C9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-100013"/>
            <a:ext cx="8929688" cy="1143001"/>
          </a:xfrm>
        </p:spPr>
        <p:txBody>
          <a:bodyPr/>
          <a:lstStyle/>
          <a:p>
            <a:r>
              <a:rPr lang="zh-CN" altLang="en-US" b="1"/>
              <a:t>网状模型的数据操纵与完整性约束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xmlns="" id="{8D700983-612E-456A-ACA6-689ADEF5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7825" y="1125538"/>
            <a:ext cx="8388350" cy="4114800"/>
          </a:xfrm>
        </p:spPr>
        <p:txBody>
          <a:bodyPr/>
          <a:lstStyle/>
          <a:p>
            <a:r>
              <a:rPr lang="zh-CN" altLang="en-US" sz="2800" dirty="0"/>
              <a:t>可以定义双亲记录和子女记录之间某些约束条件。</a:t>
            </a:r>
          </a:p>
          <a:p>
            <a:pPr lvl="1"/>
            <a:r>
              <a:rPr lang="zh-CN" altLang="en-US" sz="2400" dirty="0"/>
              <a:t>例：“属籍类别”的概念</a:t>
            </a:r>
          </a:p>
          <a:p>
            <a:pPr lvl="1"/>
            <a:r>
              <a:rPr lang="zh-CN" altLang="en-US" sz="2400" dirty="0"/>
              <a:t>要求双亲记录存在才能插入子女记录，双亲记录删除时也连同删除。</a:t>
            </a:r>
          </a:p>
          <a:p>
            <a:pPr lvl="1"/>
            <a:r>
              <a:rPr lang="zh-CN" altLang="en-US" sz="2400" dirty="0"/>
              <a:t>选课记录就应该满足这种约束条件： </a:t>
            </a:r>
          </a:p>
          <a:p>
            <a:pPr lvl="1"/>
            <a:r>
              <a:rPr lang="zh-CN" altLang="en-US" sz="2400" dirty="0"/>
              <a:t>学生选课记录值中学号必须是学生记录中存在的某一学生的学号， </a:t>
            </a:r>
          </a:p>
          <a:p>
            <a:r>
              <a:rPr lang="zh-CN" altLang="en-US" sz="2800" dirty="0"/>
              <a:t>课程号必须是课程记录中存在的某一门课程号。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xmlns="" id="{F1B4B699-BC97-4943-A40F-916448CC0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86F28-4AA4-435D-8A0F-D940C350EC7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/>
          </a:p>
        </p:txBody>
      </p:sp>
      <p:pic>
        <p:nvPicPr>
          <p:cNvPr id="68613" name="图片 4">
            <a:extLst>
              <a:ext uri="{FF2B5EF4-FFF2-40B4-BE49-F238E27FC236}">
                <a16:creationId xmlns:a16="http://schemas.microsoft.com/office/drawing/2014/main" xmlns="" id="{89266F01-B6CA-474A-B162-0719CF9F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941888"/>
            <a:ext cx="41433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xmlns="" id="{8766F4B1-1556-45B5-BA08-3F79251C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E673D-529E-43E8-9701-506F84D6ED4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A4DE2438-51EA-44F4-B783-903DEFDA8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696200" cy="58674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 </a:t>
            </a:r>
            <a:r>
              <a:rPr lang="zh-CN" altLang="en-US" sz="4000" b="1"/>
              <a:t>数据操作：查询和更新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3 </a:t>
            </a:r>
            <a:r>
              <a:rPr lang="zh-CN" altLang="en-US" sz="4000" b="1"/>
              <a:t>完整性约束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4 </a:t>
            </a:r>
            <a:r>
              <a:rPr lang="zh-CN" altLang="en-US" sz="4000" b="1"/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优点：能直接描述现实世界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            存取效率高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缺点：结构复杂，难掌握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            其</a:t>
            </a:r>
            <a:r>
              <a:rPr lang="en-US" altLang="zh-CN" sz="3600" b="1"/>
              <a:t>DDL</a:t>
            </a:r>
            <a:r>
              <a:rPr lang="zh-CN" altLang="en-US" sz="3600" b="1"/>
              <a:t>，</a:t>
            </a:r>
            <a:r>
              <a:rPr lang="en-US" altLang="zh-CN" sz="3600" b="1"/>
              <a:t>DML</a:t>
            </a:r>
            <a:r>
              <a:rPr lang="zh-CN" altLang="en-US" sz="3600" b="1"/>
              <a:t>语言复杂，不易使用</a:t>
            </a:r>
            <a:r>
              <a:rPr lang="zh-CN" altLang="en-US" sz="4000" b="1"/>
              <a:t>        </a:t>
            </a:r>
          </a:p>
        </p:txBody>
      </p:sp>
      <p:pic>
        <p:nvPicPr>
          <p:cNvPr id="69636" name="Picture 3" descr="2-362">
            <a:extLst>
              <a:ext uri="{FF2B5EF4-FFF2-40B4-BE49-F238E27FC236}">
                <a16:creationId xmlns:a16="http://schemas.microsoft.com/office/drawing/2014/main" xmlns="" id="{144EC7F3-64FB-4B91-9405-2232FBA04E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86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xmlns="" id="{0902833F-00FD-4513-AFB7-E27C541E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7E9A0-43F3-46E9-961A-AEAA052AA17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xmlns="" id="{5E743B1E-30AF-4FC3-97C7-7F9B3FC7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676400"/>
            <a:ext cx="8915400" cy="44164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概念模型是从现实世界到数据世界的一个中间层次，是数据库设计的重要工具。</a:t>
            </a:r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	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特点：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具有丰富的语义表达能力和直接模拟现实世界的能力，具有直观、自然、语义丰富、易于用户理解</a:t>
            </a:r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数据模型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Entity-Relationship data model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），即实体</a:t>
            </a:r>
            <a:r>
              <a:rPr lang="en-US" altLang="zh-CN" sz="3600" dirty="0">
                <a:ea typeface="隶书" panose="02010509060101010101" pitchFamily="49" charset="-122"/>
              </a:rPr>
              <a:t>—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联系数据模型。</a:t>
            </a:r>
          </a:p>
        </p:txBody>
      </p:sp>
      <p:sp>
        <p:nvSpPr>
          <p:cNvPr id="115718" name="WordArt 6">
            <a:extLst>
              <a:ext uri="{FF2B5EF4-FFF2-40B4-BE49-F238E27FC236}">
                <a16:creationId xmlns:a16="http://schemas.microsoft.com/office/drawing/2014/main" xmlns="" id="{2580EB8B-77D4-4514-85EE-623F1FA3C5E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4213" y="333375"/>
            <a:ext cx="5759450" cy="1036638"/>
          </a:xfrm>
          <a:prstGeom prst="rect">
            <a:avLst/>
          </a:prstGeom>
        </p:spPr>
        <p:txBody>
          <a:bodyPr wrap="none" fromWordArt="1" anchor="ctr">
            <a:prstTxWarp prst="textSlantUp">
              <a:avLst>
                <a:gd name="adj" fmla="val 32056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 </a:t>
            </a:r>
            <a:r>
              <a:rPr lang="en-US" altLang="zh-CN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1.3</a:t>
            </a: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．</a:t>
            </a:r>
            <a:r>
              <a:rPr lang="en-US" altLang="zh-CN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2  </a:t>
            </a: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概念模型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xmlns="" id="{02F21EC6-3273-4FA7-A965-105BED83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BA64C-25CC-43CE-B3CB-A5BDB405E17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6710A807-8F39-4B0B-BB2C-DFF100777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7162800" cy="3352800"/>
          </a:xfrm>
          <a:solidFill>
            <a:srgbClr val="FFCC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/>
              <a:t>1   </a:t>
            </a:r>
            <a:r>
              <a:rPr lang="zh-CN" altLang="en-US" sz="4400"/>
              <a:t>数据结构：二维表格</a:t>
            </a:r>
          </a:p>
          <a:p>
            <a:pPr eaLnBrk="1" hangingPunct="1">
              <a:buFontTx/>
              <a:buNone/>
            </a:pPr>
            <a:r>
              <a:rPr lang="zh-CN" altLang="en-US" sz="4400"/>
              <a:t>常用术语：</a:t>
            </a:r>
          </a:p>
          <a:p>
            <a:pPr eaLnBrk="1" hangingPunct="1">
              <a:buFontTx/>
              <a:buNone/>
            </a:pPr>
            <a:r>
              <a:rPr lang="zh-CN" altLang="en-US" sz="4400"/>
              <a:t>  关系、元组、属性、主码、域、关系模式</a:t>
            </a:r>
          </a:p>
        </p:txBody>
      </p:sp>
      <p:sp>
        <p:nvSpPr>
          <p:cNvPr id="71684" name="WordArt 3">
            <a:extLst>
              <a:ext uri="{FF2B5EF4-FFF2-40B4-BE49-F238E27FC236}">
                <a16:creationId xmlns:a16="http://schemas.microsoft.com/office/drawing/2014/main" xmlns="" id="{490E41D9-2ABA-481B-A0FA-F3D010638F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533400"/>
            <a:ext cx="40386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三、关系模型</a:t>
            </a:r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xmlns="" id="{9FA313A1-A46F-4D45-B483-FC8510BA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9C2665-40B2-441B-BD01-131028427E9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/>
          </a:p>
        </p:txBody>
      </p:sp>
      <p:grpSp>
        <p:nvGrpSpPr>
          <p:cNvPr id="72707" name="Group 2">
            <a:extLst>
              <a:ext uri="{FF2B5EF4-FFF2-40B4-BE49-F238E27FC236}">
                <a16:creationId xmlns:a16="http://schemas.microsoft.com/office/drawing/2014/main" xmlns="" id="{9373770B-2FAC-443E-B9CB-AB8C60C0902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610600" cy="3200400"/>
            <a:chOff x="240" y="288"/>
            <a:chExt cx="5424" cy="2016"/>
          </a:xfrm>
        </p:grpSpPr>
        <p:sp>
          <p:nvSpPr>
            <p:cNvPr id="72710" name="Rectangle 3">
              <a:extLst>
                <a:ext uri="{FF2B5EF4-FFF2-40B4-BE49-F238E27FC236}">
                  <a16:creationId xmlns:a16="http://schemas.microsoft.com/office/drawing/2014/main" xmlns="" id="{152BDA38-529B-4494-9204-1131D17A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1" name="Rectangle 4">
              <a:extLst>
                <a:ext uri="{FF2B5EF4-FFF2-40B4-BE49-F238E27FC236}">
                  <a16:creationId xmlns:a16="http://schemas.microsoft.com/office/drawing/2014/main" xmlns="" id="{1BB4996B-BAF6-4874-9E47-BB531C42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2" name="Rectangle 5">
              <a:extLst>
                <a:ext uri="{FF2B5EF4-FFF2-40B4-BE49-F238E27FC236}">
                  <a16:creationId xmlns:a16="http://schemas.microsoft.com/office/drawing/2014/main" xmlns="" id="{E43C409D-0BF0-4D16-A9EB-2972737F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3" name="Rectangle 6">
              <a:extLst>
                <a:ext uri="{FF2B5EF4-FFF2-40B4-BE49-F238E27FC236}">
                  <a16:creationId xmlns:a16="http://schemas.microsoft.com/office/drawing/2014/main" xmlns="" id="{6D626AD5-37E5-440F-8C12-AF56F355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4" name="Rectangle 7">
              <a:extLst>
                <a:ext uri="{FF2B5EF4-FFF2-40B4-BE49-F238E27FC236}">
                  <a16:creationId xmlns:a16="http://schemas.microsoft.com/office/drawing/2014/main" xmlns="" id="{8D806E59-FD97-4CF5-9629-CB948D0E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5" name="Rectangle 8">
              <a:extLst>
                <a:ext uri="{FF2B5EF4-FFF2-40B4-BE49-F238E27FC236}">
                  <a16:creationId xmlns:a16="http://schemas.microsoft.com/office/drawing/2014/main" xmlns="" id="{1FCA83F9-F101-47D3-98E1-F6214045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6" name="Rectangle 9">
              <a:extLst>
                <a:ext uri="{FF2B5EF4-FFF2-40B4-BE49-F238E27FC236}">
                  <a16:creationId xmlns:a16="http://schemas.microsoft.com/office/drawing/2014/main" xmlns="" id="{04056408-896F-4525-9812-31257A3BA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99</a:t>
              </a:r>
            </a:p>
          </p:txBody>
        </p:sp>
        <p:sp>
          <p:nvSpPr>
            <p:cNvPr id="72717" name="Rectangle 10">
              <a:extLst>
                <a:ext uri="{FF2B5EF4-FFF2-40B4-BE49-F238E27FC236}">
                  <a16:creationId xmlns:a16="http://schemas.microsoft.com/office/drawing/2014/main" xmlns="" id="{A54D10A9-8F8D-42CF-BCA3-08CC94CC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法律</a:t>
              </a:r>
            </a:p>
          </p:txBody>
        </p:sp>
        <p:sp>
          <p:nvSpPr>
            <p:cNvPr id="72718" name="Rectangle 11">
              <a:extLst>
                <a:ext uri="{FF2B5EF4-FFF2-40B4-BE49-F238E27FC236}">
                  <a16:creationId xmlns:a16="http://schemas.microsoft.com/office/drawing/2014/main" xmlns="" id="{470DFACA-F6BD-4CF9-AFD7-E8629964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男</a:t>
              </a:r>
            </a:p>
          </p:txBody>
        </p:sp>
        <p:sp>
          <p:nvSpPr>
            <p:cNvPr id="72719" name="Rectangle 12">
              <a:extLst>
                <a:ext uri="{FF2B5EF4-FFF2-40B4-BE49-F238E27FC236}">
                  <a16:creationId xmlns:a16="http://schemas.microsoft.com/office/drawing/2014/main" xmlns="" id="{9B1262F7-9E6A-4E03-B572-2BE590276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19</a:t>
              </a:r>
            </a:p>
          </p:txBody>
        </p:sp>
        <p:sp>
          <p:nvSpPr>
            <p:cNvPr id="72720" name="Rectangle 13">
              <a:extLst>
                <a:ext uri="{FF2B5EF4-FFF2-40B4-BE49-F238E27FC236}">
                  <a16:creationId xmlns:a16="http://schemas.microsoft.com/office/drawing/2014/main" xmlns="" id="{18830B57-8209-4291-88CD-35349CF6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张文斌</a:t>
              </a:r>
            </a:p>
          </p:txBody>
        </p:sp>
        <p:sp>
          <p:nvSpPr>
            <p:cNvPr id="72721" name="Rectangle 14">
              <a:extLst>
                <a:ext uri="{FF2B5EF4-FFF2-40B4-BE49-F238E27FC236}">
                  <a16:creationId xmlns:a16="http://schemas.microsoft.com/office/drawing/2014/main" xmlns="" id="{621AF655-6BC0-437B-826A-11139552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99008</a:t>
              </a:r>
            </a:p>
          </p:txBody>
        </p:sp>
        <p:sp>
          <p:nvSpPr>
            <p:cNvPr id="72722" name="Rectangle 15">
              <a:extLst>
                <a:ext uri="{FF2B5EF4-FFF2-40B4-BE49-F238E27FC236}">
                  <a16:creationId xmlns:a16="http://schemas.microsoft.com/office/drawing/2014/main" xmlns="" id="{1AA64763-53F0-443C-92A1-09E456792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98</a:t>
              </a:r>
            </a:p>
          </p:txBody>
        </p:sp>
        <p:sp>
          <p:nvSpPr>
            <p:cNvPr id="72723" name="Rectangle 16">
              <a:extLst>
                <a:ext uri="{FF2B5EF4-FFF2-40B4-BE49-F238E27FC236}">
                  <a16:creationId xmlns:a16="http://schemas.microsoft.com/office/drawing/2014/main" xmlns="" id="{488B0BD5-8EAB-4A86-BC27-860D9295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计算机</a:t>
              </a:r>
            </a:p>
          </p:txBody>
        </p:sp>
        <p:sp>
          <p:nvSpPr>
            <p:cNvPr id="72724" name="Rectangle 17">
              <a:extLst>
                <a:ext uri="{FF2B5EF4-FFF2-40B4-BE49-F238E27FC236}">
                  <a16:creationId xmlns:a16="http://schemas.microsoft.com/office/drawing/2014/main" xmlns="" id="{C7BD2BEB-18B6-4C2B-A4C9-DC2A3CCA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男</a:t>
              </a:r>
            </a:p>
          </p:txBody>
        </p:sp>
        <p:sp>
          <p:nvSpPr>
            <p:cNvPr id="72725" name="Rectangle 18">
              <a:extLst>
                <a:ext uri="{FF2B5EF4-FFF2-40B4-BE49-F238E27FC236}">
                  <a16:creationId xmlns:a16="http://schemas.microsoft.com/office/drawing/2014/main" xmlns="" id="{4C1FB447-7FE7-4744-8434-5382CDCF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20</a:t>
              </a:r>
            </a:p>
          </p:txBody>
        </p:sp>
        <p:sp>
          <p:nvSpPr>
            <p:cNvPr id="72726" name="Rectangle 19">
              <a:extLst>
                <a:ext uri="{FF2B5EF4-FFF2-40B4-BE49-F238E27FC236}">
                  <a16:creationId xmlns:a16="http://schemas.microsoft.com/office/drawing/2014/main" xmlns="" id="{0618E2DF-1CA2-476B-8B6A-97BF8490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黄大鹏</a:t>
              </a:r>
            </a:p>
          </p:txBody>
        </p:sp>
        <p:sp>
          <p:nvSpPr>
            <p:cNvPr id="72727" name="Rectangle 20">
              <a:extLst>
                <a:ext uri="{FF2B5EF4-FFF2-40B4-BE49-F238E27FC236}">
                  <a16:creationId xmlns:a16="http://schemas.microsoft.com/office/drawing/2014/main" xmlns="" id="{5271E19D-267D-4964-AF13-ED0446B8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98006</a:t>
              </a:r>
            </a:p>
          </p:txBody>
        </p:sp>
        <p:sp>
          <p:nvSpPr>
            <p:cNvPr id="72728" name="Rectangle 21">
              <a:extLst>
                <a:ext uri="{FF2B5EF4-FFF2-40B4-BE49-F238E27FC236}">
                  <a16:creationId xmlns:a16="http://schemas.microsoft.com/office/drawing/2014/main" xmlns="" id="{7B5E5CD3-73B4-4BBB-8F70-3BC8FC02C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72729" name="Rectangle 22">
              <a:extLst>
                <a:ext uri="{FF2B5EF4-FFF2-40B4-BE49-F238E27FC236}">
                  <a16:creationId xmlns:a16="http://schemas.microsoft.com/office/drawing/2014/main" xmlns="" id="{2BA5DE50-F4D5-4F87-A8E8-CDF0A296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自动化</a:t>
              </a:r>
            </a:p>
          </p:txBody>
        </p:sp>
        <p:sp>
          <p:nvSpPr>
            <p:cNvPr id="72730" name="Rectangle 23">
              <a:extLst>
                <a:ext uri="{FF2B5EF4-FFF2-40B4-BE49-F238E27FC236}">
                  <a16:creationId xmlns:a16="http://schemas.microsoft.com/office/drawing/2014/main" xmlns="" id="{8FAA8962-A76D-4F34-8814-0ACBC818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女</a:t>
              </a:r>
            </a:p>
          </p:txBody>
        </p:sp>
        <p:sp>
          <p:nvSpPr>
            <p:cNvPr id="72731" name="Rectangle 24">
              <a:extLst>
                <a:ext uri="{FF2B5EF4-FFF2-40B4-BE49-F238E27FC236}">
                  <a16:creationId xmlns:a16="http://schemas.microsoft.com/office/drawing/2014/main" xmlns="" id="{1209AC9C-852F-448A-8408-389D74D2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19</a:t>
              </a:r>
            </a:p>
          </p:txBody>
        </p:sp>
        <p:sp>
          <p:nvSpPr>
            <p:cNvPr id="72732" name="Rectangle 25">
              <a:extLst>
                <a:ext uri="{FF2B5EF4-FFF2-40B4-BE49-F238E27FC236}">
                  <a16:creationId xmlns:a16="http://schemas.microsoft.com/office/drawing/2014/main" xmlns="" id="{2A69A753-2700-43EE-9AFE-351FD473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王小明</a:t>
              </a:r>
            </a:p>
          </p:txBody>
        </p:sp>
        <p:sp>
          <p:nvSpPr>
            <p:cNvPr id="72733" name="Rectangle 26">
              <a:extLst>
                <a:ext uri="{FF2B5EF4-FFF2-40B4-BE49-F238E27FC236}">
                  <a16:creationId xmlns:a16="http://schemas.microsoft.com/office/drawing/2014/main" xmlns="" id="{C78958AC-8E7A-42B9-BD7B-514569F5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97004</a:t>
              </a:r>
            </a:p>
          </p:txBody>
        </p:sp>
        <p:sp>
          <p:nvSpPr>
            <p:cNvPr id="72734" name="Rectangle 27">
              <a:extLst>
                <a:ext uri="{FF2B5EF4-FFF2-40B4-BE49-F238E27FC236}">
                  <a16:creationId xmlns:a16="http://schemas.microsoft.com/office/drawing/2014/main" xmlns="" id="{5A833A25-47D4-48C7-A979-30AA344B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年级</a:t>
              </a:r>
            </a:p>
          </p:txBody>
        </p:sp>
        <p:sp>
          <p:nvSpPr>
            <p:cNvPr id="72735" name="Rectangle 28">
              <a:extLst>
                <a:ext uri="{FF2B5EF4-FFF2-40B4-BE49-F238E27FC236}">
                  <a16:creationId xmlns:a16="http://schemas.microsoft.com/office/drawing/2014/main" xmlns="" id="{776E194E-047C-4D1C-B5FA-9C4E3B2D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专业</a:t>
              </a:r>
            </a:p>
          </p:txBody>
        </p:sp>
        <p:sp>
          <p:nvSpPr>
            <p:cNvPr id="72736" name="Rectangle 29">
              <a:extLst>
                <a:ext uri="{FF2B5EF4-FFF2-40B4-BE49-F238E27FC236}">
                  <a16:creationId xmlns:a16="http://schemas.microsoft.com/office/drawing/2014/main" xmlns="" id="{C57FEF52-77AE-446E-8A64-7A69BDF7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性别</a:t>
              </a:r>
            </a:p>
          </p:txBody>
        </p:sp>
        <p:sp>
          <p:nvSpPr>
            <p:cNvPr id="72737" name="Rectangle 30">
              <a:extLst>
                <a:ext uri="{FF2B5EF4-FFF2-40B4-BE49-F238E27FC236}">
                  <a16:creationId xmlns:a16="http://schemas.microsoft.com/office/drawing/2014/main" xmlns="" id="{10A6AF06-F515-4049-BBBA-67A34D10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年龄</a:t>
              </a:r>
            </a:p>
          </p:txBody>
        </p:sp>
        <p:sp>
          <p:nvSpPr>
            <p:cNvPr id="72738" name="Rectangle 31">
              <a:extLst>
                <a:ext uri="{FF2B5EF4-FFF2-40B4-BE49-F238E27FC236}">
                  <a16:creationId xmlns:a16="http://schemas.microsoft.com/office/drawing/2014/main" xmlns="" id="{6EEB4AA3-30F4-4A83-972A-2A201AF3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姓名</a:t>
              </a:r>
            </a:p>
          </p:txBody>
        </p:sp>
        <p:sp>
          <p:nvSpPr>
            <p:cNvPr id="72739" name="Rectangle 32">
              <a:extLst>
                <a:ext uri="{FF2B5EF4-FFF2-40B4-BE49-F238E27FC236}">
                  <a16:creationId xmlns:a16="http://schemas.microsoft.com/office/drawing/2014/main" xmlns="" id="{2EDD9A4F-E91E-49F9-92B7-6E00EF170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学号</a:t>
              </a:r>
            </a:p>
          </p:txBody>
        </p:sp>
        <p:sp>
          <p:nvSpPr>
            <p:cNvPr id="72740" name="Line 33">
              <a:extLst>
                <a:ext uri="{FF2B5EF4-FFF2-40B4-BE49-F238E27FC236}">
                  <a16:creationId xmlns:a16="http://schemas.microsoft.com/office/drawing/2014/main" xmlns="" id="{318BFA14-2A8C-4825-9536-A33B3408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1" name="Line 34">
              <a:extLst>
                <a:ext uri="{FF2B5EF4-FFF2-40B4-BE49-F238E27FC236}">
                  <a16:creationId xmlns:a16="http://schemas.microsoft.com/office/drawing/2014/main" xmlns="" id="{E94381E0-3CD7-49EA-9BBB-4D3FB65C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691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2" name="Line 35">
              <a:extLst>
                <a:ext uri="{FF2B5EF4-FFF2-40B4-BE49-F238E27FC236}">
                  <a16:creationId xmlns:a16="http://schemas.microsoft.com/office/drawing/2014/main" xmlns="" id="{E97709F5-EA89-4BA0-A535-79B84347C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0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3" name="Line 36">
              <a:extLst>
                <a:ext uri="{FF2B5EF4-FFF2-40B4-BE49-F238E27FC236}">
                  <a16:creationId xmlns:a16="http://schemas.microsoft.com/office/drawing/2014/main" xmlns="" id="{75F21A78-0CD9-403F-955B-CF3F28F2A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498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4" name="Line 37">
              <a:extLst>
                <a:ext uri="{FF2B5EF4-FFF2-40B4-BE49-F238E27FC236}">
                  <a16:creationId xmlns:a16="http://schemas.microsoft.com/office/drawing/2014/main" xmlns="" id="{6DC9BF4C-F19C-4D08-A3D3-5194C169B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01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5" name="Line 38">
              <a:extLst>
                <a:ext uri="{FF2B5EF4-FFF2-40B4-BE49-F238E27FC236}">
                  <a16:creationId xmlns:a16="http://schemas.microsoft.com/office/drawing/2014/main" xmlns="" id="{62D6577A-3BAF-4722-A198-061D1A52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30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6" name="Line 39">
              <a:extLst>
                <a:ext uri="{FF2B5EF4-FFF2-40B4-BE49-F238E27FC236}">
                  <a16:creationId xmlns:a16="http://schemas.microsoft.com/office/drawing/2014/main" xmlns="" id="{FBEBA845-D40C-45BA-B208-875CEE20F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7" name="Line 40">
              <a:extLst>
                <a:ext uri="{FF2B5EF4-FFF2-40B4-BE49-F238E27FC236}">
                  <a16:creationId xmlns:a16="http://schemas.microsoft.com/office/drawing/2014/main" xmlns="" id="{9CD8C422-0286-4DF1-BD13-7F0BC5054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8" name="Line 41">
              <a:extLst>
                <a:ext uri="{FF2B5EF4-FFF2-40B4-BE49-F238E27FC236}">
                  <a16:creationId xmlns:a16="http://schemas.microsoft.com/office/drawing/2014/main" xmlns="" id="{53837B00-49D4-4F4E-9EFE-F1B7748AD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9" name="Line 42">
              <a:extLst>
                <a:ext uri="{FF2B5EF4-FFF2-40B4-BE49-F238E27FC236}">
                  <a16:creationId xmlns:a16="http://schemas.microsoft.com/office/drawing/2014/main" xmlns="" id="{E120F4EA-DA52-4A5F-905C-FC311D43F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0" name="Line 43">
              <a:extLst>
                <a:ext uri="{FF2B5EF4-FFF2-40B4-BE49-F238E27FC236}">
                  <a16:creationId xmlns:a16="http://schemas.microsoft.com/office/drawing/2014/main" xmlns="" id="{D5C310CD-F432-4292-9697-4266C02B2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1" name="Line 44">
              <a:extLst>
                <a:ext uri="{FF2B5EF4-FFF2-40B4-BE49-F238E27FC236}">
                  <a16:creationId xmlns:a16="http://schemas.microsoft.com/office/drawing/2014/main" xmlns="" id="{1D2230CA-A62C-46B0-9363-FD943557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2" name="Line 45">
              <a:extLst>
                <a:ext uri="{FF2B5EF4-FFF2-40B4-BE49-F238E27FC236}">
                  <a16:creationId xmlns:a16="http://schemas.microsoft.com/office/drawing/2014/main" xmlns="" id="{50B1369B-340B-4E93-8CE4-4E134BDB3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288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08" name="Rectangle 46">
            <a:extLst>
              <a:ext uri="{FF2B5EF4-FFF2-40B4-BE49-F238E27FC236}">
                <a16:creationId xmlns:a16="http://schemas.microsoft.com/office/drawing/2014/main" xmlns="" id="{E9FC8D49-2619-479A-9355-D9DE16F5C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3276600" cy="2209800"/>
          </a:xfrm>
          <a:solidFill>
            <a:schemeClr val="hlink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/>
              <a:t>  </a:t>
            </a:r>
            <a:r>
              <a:rPr lang="zh-CN" altLang="en-US" sz="2800" b="1"/>
              <a:t>关系：二维表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元组：行；记录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属性：列；字段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主码：关键字  </a:t>
            </a:r>
          </a:p>
        </p:txBody>
      </p:sp>
      <p:sp>
        <p:nvSpPr>
          <p:cNvPr id="72709" name="Rectangle 47">
            <a:extLst>
              <a:ext uri="{FF2B5EF4-FFF2-40B4-BE49-F238E27FC236}">
                <a16:creationId xmlns:a16="http://schemas.microsoft.com/office/drawing/2014/main" xmlns="" id="{948F0BEE-A53C-448B-8770-48280DF9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域：属性所有可能取值的集合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关系模式：二维表框架的描述</a:t>
            </a:r>
          </a:p>
        </p:txBody>
      </p:sp>
    </p:spTree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xmlns="" id="{D36C8433-E05D-4140-BB36-2239D23E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6EDE10-C9A7-4DDF-A083-81513AC8A5E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D5C59CA1-8028-4640-AE57-2FA40FECE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1722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4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关系模式（</a:t>
            </a:r>
            <a:r>
              <a:rPr lang="en-US" altLang="zh-CN" sz="4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Relation Schema</a:t>
            </a:r>
            <a:r>
              <a:rPr lang="zh-CN" altLang="en-US" sz="4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b="1" dirty="0"/>
              <a:t>关系模式是关系中信息内容结构的描述。</a:t>
            </a:r>
          </a:p>
          <a:p>
            <a:pPr algn="just" eaLnBrk="1" hangingPunct="1"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U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DOM</a:t>
            </a:r>
            <a:r>
              <a:rPr lang="zh-CN" altLang="en-US" b="1" dirty="0"/>
              <a:t>，</a:t>
            </a:r>
            <a:r>
              <a:rPr lang="en-US" altLang="zh-CN" b="1" dirty="0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Σ</a:t>
            </a:r>
            <a:r>
              <a:rPr lang="zh-CN" altLang="en-US" b="1" dirty="0"/>
              <a:t>）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：是关系名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U</a:t>
            </a:r>
            <a:r>
              <a:rPr lang="zh-CN" altLang="en-US" b="1" dirty="0"/>
              <a:t>：是组成关系</a:t>
            </a:r>
            <a:r>
              <a:rPr lang="en-US" altLang="zh-CN" b="1" dirty="0"/>
              <a:t>R</a:t>
            </a:r>
            <a:r>
              <a:rPr lang="zh-CN" altLang="en-US" b="1" dirty="0"/>
              <a:t>的全部属性的集合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D</a:t>
            </a:r>
            <a:r>
              <a:rPr lang="zh-CN" altLang="en-US" b="1" dirty="0"/>
              <a:t>：是</a:t>
            </a:r>
            <a:r>
              <a:rPr lang="en-US" altLang="zh-CN" b="1" dirty="0"/>
              <a:t>U</a:t>
            </a:r>
            <a:r>
              <a:rPr lang="zh-CN" altLang="en-US" b="1" dirty="0"/>
              <a:t>中属性取值的值域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DOM</a:t>
            </a:r>
            <a:r>
              <a:rPr lang="zh-CN" altLang="en-US" b="1" dirty="0"/>
              <a:t>：是属性列到域的映射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I</a:t>
            </a:r>
            <a:r>
              <a:rPr lang="zh-CN" altLang="en-US" b="1" dirty="0"/>
              <a:t>：是一组完整性约束条件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Σ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）：是属性集间的一组数据依赖</a:t>
            </a:r>
          </a:p>
          <a:p>
            <a:pPr algn="just" eaLnBrk="1" hangingPunct="1">
              <a:buFontTx/>
              <a:buNone/>
            </a:pPr>
            <a:r>
              <a:rPr lang="zh-CN" altLang="en-US" b="1" dirty="0"/>
              <a:t>简写：    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U</a:t>
            </a:r>
            <a:r>
              <a:rPr lang="zh-CN" altLang="en-US" b="1" dirty="0"/>
              <a:t>） 或   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U</a:t>
            </a:r>
            <a:r>
              <a:rPr lang="zh-CN" altLang="en-US" b="1" dirty="0"/>
              <a:t>，</a:t>
            </a:r>
            <a:r>
              <a:rPr lang="en-US" altLang="zh-CN" b="1" dirty="0"/>
              <a:t>F</a:t>
            </a:r>
            <a:r>
              <a:rPr lang="zh-CN" altLang="en-US" b="1" dirty="0"/>
              <a:t>）</a:t>
            </a:r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xmlns="" id="{807724E9-6F3C-45C3-979D-442CE05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5725DD-65AF-43BC-A2E3-DC9FA9EB016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/>
          </a:p>
        </p:txBody>
      </p:sp>
      <p:graphicFrame>
        <p:nvGraphicFramePr>
          <p:cNvPr id="76843" name="Group 43">
            <a:extLst>
              <a:ext uri="{FF2B5EF4-FFF2-40B4-BE49-F238E27FC236}">
                <a16:creationId xmlns:a16="http://schemas.microsoft.com/office/drawing/2014/main" xmlns="" id="{9E3028C3-CB5D-43C7-AC32-6316C461481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81000"/>
          <a:ext cx="6096000" cy="21177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导师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研究生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张清枚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张清枚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刘易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4777" name="Text Box 31">
            <a:extLst>
              <a:ext uri="{FF2B5EF4-FFF2-40B4-BE49-F238E27FC236}">
                <a16:creationId xmlns:a16="http://schemas.microsoft.com/office/drawing/2014/main" xmlns="" id="{1040D439-AC95-44B1-B71A-FB649FCD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66988"/>
            <a:ext cx="6248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域为：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D1=</a:t>
            </a:r>
            <a:r>
              <a:rPr lang="zh-CN" altLang="en-US" sz="2400" b="1"/>
              <a:t>导师集合</a:t>
            </a:r>
            <a:r>
              <a:rPr lang="en-US" altLang="zh-CN" sz="2400" b="1"/>
              <a:t>=</a:t>
            </a:r>
            <a:r>
              <a:rPr lang="zh-CN" altLang="en-US" sz="2400" b="1"/>
              <a:t>张清枚，刘易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D2=</a:t>
            </a:r>
            <a:r>
              <a:rPr lang="zh-CN" altLang="en-US" sz="2400" b="1"/>
              <a:t>专业集合</a:t>
            </a:r>
            <a:r>
              <a:rPr lang="en-US" altLang="zh-CN" sz="2400" b="1"/>
              <a:t>=</a:t>
            </a:r>
            <a:r>
              <a:rPr lang="zh-CN" altLang="en-US" sz="2400" b="1"/>
              <a:t>计算机专业、信息专业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D3=</a:t>
            </a:r>
            <a:r>
              <a:rPr lang="zh-CN" altLang="en-US" sz="2400" b="1"/>
              <a:t>研究生集合</a:t>
            </a:r>
            <a:r>
              <a:rPr lang="en-US" altLang="zh-CN" sz="2400" b="1"/>
              <a:t>=</a:t>
            </a:r>
            <a:r>
              <a:rPr lang="zh-CN" altLang="en-US" sz="2400" b="1"/>
              <a:t>李勇，刘晨，王敏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或者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D1=</a:t>
            </a:r>
            <a:r>
              <a:rPr lang="zh-CN" altLang="en-US" sz="2400" b="1"/>
              <a:t>人</a:t>
            </a:r>
            <a:r>
              <a:rPr lang="en-US" altLang="zh-CN" sz="2400" b="1"/>
              <a:t>=</a:t>
            </a:r>
            <a:r>
              <a:rPr lang="zh-CN" altLang="en-US" sz="2400" b="1"/>
              <a:t>张清枚，刘易，李勇，刘晨，王敏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D2=</a:t>
            </a:r>
            <a:r>
              <a:rPr lang="zh-CN" altLang="en-US" sz="2400" b="1"/>
              <a:t>专业集合</a:t>
            </a:r>
            <a:r>
              <a:rPr lang="en-US" altLang="zh-CN" sz="2400" b="1"/>
              <a:t>=</a:t>
            </a:r>
            <a:r>
              <a:rPr lang="zh-CN" altLang="en-US" sz="2400" b="1"/>
              <a:t>计算机专业、信息专业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xmlns="" id="{C8C6D89B-F7D5-4EB8-AC7E-3C9C43FA038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86200"/>
            <a:ext cx="2819400" cy="1600200"/>
            <a:chOff x="3696" y="2448"/>
            <a:chExt cx="1776" cy="1008"/>
          </a:xfrm>
        </p:grpSpPr>
        <p:sp>
          <p:nvSpPr>
            <p:cNvPr id="74782" name="Text Box 37">
              <a:extLst>
                <a:ext uri="{FF2B5EF4-FFF2-40B4-BE49-F238E27FC236}">
                  <a16:creationId xmlns:a16="http://schemas.microsoft.com/office/drawing/2014/main" xmlns="" id="{9EC01971-C911-4757-845A-3DB591F71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48"/>
              <a:ext cx="1776" cy="5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dom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（导师</a:t>
              </a:r>
              <a:r>
                <a:rPr lang="en-US" altLang="zh-CN" sz="2400" b="1">
                  <a:solidFill>
                    <a:schemeClr val="accent2"/>
                  </a:solidFill>
                </a:rPr>
                <a:t>)=dom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（研究生）</a:t>
              </a:r>
              <a:r>
                <a:rPr lang="en-US" altLang="zh-CN" sz="2400" b="1">
                  <a:solidFill>
                    <a:schemeClr val="accent2"/>
                  </a:solidFill>
                </a:rPr>
                <a:t>=</a:t>
              </a:r>
              <a:r>
                <a:rPr lang="zh-CN" altLang="en-US" sz="2400" b="1">
                  <a:solidFill>
                    <a:schemeClr val="accent2"/>
                  </a:solidFill>
                </a:rPr>
                <a:t>人</a:t>
              </a:r>
            </a:p>
          </p:txBody>
        </p:sp>
        <p:sp>
          <p:nvSpPr>
            <p:cNvPr id="74783" name="Line 38">
              <a:extLst>
                <a:ext uri="{FF2B5EF4-FFF2-40B4-BE49-F238E27FC236}">
                  <a16:creationId xmlns:a16="http://schemas.microsoft.com/office/drawing/2014/main" xmlns="" id="{A114C89E-BD07-48DB-BB02-2DE8D5F5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976"/>
              <a:ext cx="912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xmlns="" id="{03B3B371-F758-45B9-BEE0-76DC4379D57D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457200"/>
            <a:ext cx="2438400" cy="3352800"/>
            <a:chOff x="4224" y="288"/>
            <a:chExt cx="1536" cy="2112"/>
          </a:xfrm>
        </p:grpSpPr>
        <p:sp>
          <p:nvSpPr>
            <p:cNvPr id="74780" name="Text Box 39">
              <a:extLst>
                <a:ext uri="{FF2B5EF4-FFF2-40B4-BE49-F238E27FC236}">
                  <a16:creationId xmlns:a16="http://schemas.microsoft.com/office/drawing/2014/main" xmlns="" id="{93179C7D-3AA3-405F-88B2-6BD49221F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88"/>
              <a:ext cx="1536" cy="114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/>
                <a:t>域名及属性向域的映像常说明为属性的类型、长度</a:t>
              </a:r>
            </a:p>
          </p:txBody>
        </p:sp>
        <p:sp>
          <p:nvSpPr>
            <p:cNvPr id="74781" name="Line 40">
              <a:extLst>
                <a:ext uri="{FF2B5EF4-FFF2-40B4-BE49-F238E27FC236}">
                  <a16:creationId xmlns:a16="http://schemas.microsoft.com/office/drawing/2014/main" xmlns="" id="{ABF294ED-8F12-4758-93BF-0AA213FD5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440"/>
              <a:ext cx="384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xmlns="" id="{695A2008-1123-4E70-8BE2-7493F74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39480-F0BA-420D-A6B0-F1F639ED0B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F9691393-3B20-473A-90B4-8DC39F1C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0"/>
            <a:ext cx="8353425" cy="68580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4400" b="1" dirty="0">
                <a:solidFill>
                  <a:schemeClr val="accent2"/>
                </a:solidFill>
                <a:ea typeface="楷体_GB2312" pitchFamily="49" charset="-122"/>
              </a:rPr>
              <a:t>关系的性质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）关系是一个二维表，表的每一行对应一个元组，表的每一列有一个属性名且对应一个域。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）列是同质的，即每一列的值来自同一域。每列的属性名是不同的。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）关系所有域都应是原子数据的集合。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）关系中任意两个元组不能完全相同。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）关系中行的排列顺序、列的排列顺序是无关紧要的。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6</a:t>
            </a:r>
            <a:r>
              <a:rPr lang="zh-CN" altLang="en-US" b="1" dirty="0"/>
              <a:t>）每个关系都有称之为关键字的属性集唯一标识各元组。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xmlns="" id="{97F1C08A-D91E-4C5A-B7C3-D789EAD1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9ABD2-9BA8-4F90-8EA6-8D27F1E788B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C52DAFB3-422F-43C8-8FC9-CA4A8256E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4876800"/>
          </a:xfr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ea typeface="楷体_GB2312" pitchFamily="49" charset="-122"/>
              </a:rPr>
              <a:t>                  </a:t>
            </a:r>
            <a:r>
              <a:rPr lang="zh-CN" altLang="en-US" sz="4400" b="1" dirty="0">
                <a:solidFill>
                  <a:srgbClr val="FF0000"/>
                </a:solidFill>
                <a:ea typeface="楷体_GB2312" pitchFamily="49" charset="-122"/>
              </a:rPr>
              <a:t>关系的性质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）不能有完全相同的两列，列的顺序无关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）不能有完全相同的两行，行的顺序无关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）分量必须取原子值</a:t>
            </a:r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xmlns="" id="{245B5157-A5BB-4F74-BCF9-1E66A7D2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09FD5-D30A-4E32-91AB-651A6DD81F3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1DA03CC6-F027-4CE3-81EE-147174C3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不允许的表</a:t>
            </a:r>
          </a:p>
        </p:txBody>
      </p:sp>
      <p:pic>
        <p:nvPicPr>
          <p:cNvPr id="77828" name="Picture 4" descr="Img00228">
            <a:extLst>
              <a:ext uri="{FF2B5EF4-FFF2-40B4-BE49-F238E27FC236}">
                <a16:creationId xmlns:a16="http://schemas.microsoft.com/office/drawing/2014/main" xmlns="" id="{160E860E-8331-4AFC-8EF4-B8EE8684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883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xmlns="" id="{107427D4-1352-4C1B-9DBF-9899EE24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82EB4-A458-4BCC-9BF7-63541BB98BF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563ECDD7-A80A-4380-9CD6-4C3A616A1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4800600"/>
          </a:xfrm>
          <a:solidFill>
            <a:srgbClr val="CCFF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数据操作：查询、更新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）关系代数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      传统的集合运算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      特殊的关系运算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）关系演算：以数理逻辑中的谓词演算来表达关系的操作。</a:t>
            </a:r>
            <a:endParaRPr lang="zh-CN" altLang="en-US" sz="4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2" name="WordArt 4">
            <a:extLst>
              <a:ext uri="{FF2B5EF4-FFF2-40B4-BE49-F238E27FC236}">
                <a16:creationId xmlns:a16="http://schemas.microsoft.com/office/drawing/2014/main" xmlns="" id="{A97FF48F-3CF3-40BB-AE78-BC280B7DD79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5638800"/>
            <a:ext cx="4876800" cy="685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宋体" panose="02010600030101010101" pitchFamily="2" charset="-122"/>
              </a:rPr>
              <a:t>选择、投影、连接</a:t>
            </a:r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xmlns="" id="{C05132E8-F44F-49E7-9EEE-D3FA995A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B63FD-4F9C-40A4-BB88-50C1B916530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F9E2D7C1-B255-4C0F-AFE2-CD592A8D8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4800600" cy="2743200"/>
          </a:xfrm>
          <a:solidFill>
            <a:schemeClr val="hlink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3  </a:t>
            </a:r>
            <a:r>
              <a:rPr lang="zh-CN" altLang="en-US" sz="3600" b="1">
                <a:solidFill>
                  <a:srgbClr val="FF0000"/>
                </a:solidFill>
              </a:rPr>
              <a:t>完整性约束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1</a:t>
            </a:r>
            <a:r>
              <a:rPr lang="zh-CN" altLang="en-US" sz="3600" b="1"/>
              <a:t>）实体完整性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2</a:t>
            </a:r>
            <a:r>
              <a:rPr lang="zh-CN" altLang="en-US" sz="3600" b="1"/>
              <a:t>）参照完整性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3</a:t>
            </a:r>
            <a:r>
              <a:rPr lang="zh-CN" altLang="en-US" sz="3600" b="1"/>
              <a:t>）用户定义完整性</a:t>
            </a: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xmlns="" id="{1DA67CC6-E86A-4165-A061-E0B89FFC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762000"/>
            <a:ext cx="3562350" cy="20415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必须满足。被称作关系的两个不变性，应该由关系系统自动支持。</a:t>
            </a:r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xmlns="" id="{710936BA-BFA5-4FC1-A9CA-C3E5FC61D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1290638"/>
            <a:ext cx="1290637" cy="233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xmlns="" id="{E23F9723-BD28-4C4A-8096-533A58B7C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752600"/>
            <a:ext cx="12954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xmlns="" id="{B87ED47B-9460-4BD1-8430-B5B41189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8001000" cy="18573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实体完整性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/>
              <a:t>   规则：若属性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是基本关系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的主属性，则属性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不能取空值。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xmlns="" id="{26C5BDE7-0E58-46EF-BCBB-468CC07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EEC8B-5E84-493E-AE8A-476BDDCC54F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/>
          </a:p>
        </p:txBody>
      </p:sp>
      <p:graphicFrame>
        <p:nvGraphicFramePr>
          <p:cNvPr id="74853" name="Group 101">
            <a:extLst>
              <a:ext uri="{FF2B5EF4-FFF2-40B4-BE49-F238E27FC236}">
                <a16:creationId xmlns:a16="http://schemas.microsoft.com/office/drawing/2014/main" xmlns="" id="{55B8DAF6-FF61-4F0E-86D7-9AD9475A6FE4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57200"/>
          <a:ext cx="6400800" cy="216852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导师编号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张清枚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4868" name="Group 116">
            <a:extLst>
              <a:ext uri="{FF2B5EF4-FFF2-40B4-BE49-F238E27FC236}">
                <a16:creationId xmlns:a16="http://schemas.microsoft.com/office/drawing/2014/main" xmlns="" id="{1A7D529C-68D3-4A04-B42E-23F74262930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352800"/>
          <a:ext cx="7391400" cy="3048001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研究生编号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研究方向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</a:rPr>
                        <a:t>导师编号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网络安全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IPv6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数据挖掘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网格安全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0970" name="Text Box 102">
            <a:extLst>
              <a:ext uri="{FF2B5EF4-FFF2-40B4-BE49-F238E27FC236}">
                <a16:creationId xmlns:a16="http://schemas.microsoft.com/office/drawing/2014/main" xmlns="" id="{4E3CFB9A-4BFA-4C0B-B868-1BDC2E4A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9906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导  师  </a:t>
            </a:r>
          </a:p>
        </p:txBody>
      </p:sp>
      <p:sp>
        <p:nvSpPr>
          <p:cNvPr id="80971" name="Text Box 103">
            <a:extLst>
              <a:ext uri="{FF2B5EF4-FFF2-40B4-BE49-F238E27FC236}">
                <a16:creationId xmlns:a16="http://schemas.microsoft.com/office/drawing/2014/main" xmlns="" id="{CBCC5B08-A62D-483F-B782-5540D8EAB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11430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研究生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xmlns="" id="{61686799-496F-4FD8-8371-28F75AD2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F1D94-E04A-42A8-9190-0082EF5D263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879A8741-7E26-4C2C-9971-FC3E3820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6400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4800">
                <a:solidFill>
                  <a:schemeClr val="tx2"/>
                </a:solidFill>
              </a:rPr>
              <a:t>—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 R</a:t>
            </a:r>
            <a:r>
              <a:rPr lang="en-US" altLang="zh-CN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的基本概念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3CC097E8-0A68-4408-9641-7EC4994CB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86800" cy="3962400"/>
          </a:xfrm>
          <a:solidFill>
            <a:schemeClr val="accent2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</a:rPr>
              <a:t>1   </a:t>
            </a:r>
            <a:r>
              <a:rPr lang="zh-CN" altLang="en-US">
                <a:solidFill>
                  <a:srgbClr val="FFFF00"/>
                </a:solidFill>
              </a:rPr>
              <a:t>现实世界中关心的主要概念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实体（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客观存在并可相互区别的个体。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实体特性：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描述实体的主要特征。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具有相同特性实体的集合。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实体标识符：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唯一能确定实体集中某个实体的最小实体特性集。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xmlns="" id="{39B374EC-7910-48A2-BB90-CBE2039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987D8-08F2-43A6-976C-B5093CE89C3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C0D9E407-C3FF-4B08-AA4D-C4D719C49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8458200" cy="57546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参照完整性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外码：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的一个或一组属性，但不是关系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的码。如果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与基本关系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相对应，则称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的外码。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规则：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的外码，并与 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相对应，则对于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中每个元组在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上的值必须为：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取空值（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的每个属性值均为空值）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等于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中某个元组的主码值</a:t>
            </a:r>
          </a:p>
        </p:txBody>
      </p:sp>
      <p:sp>
        <p:nvSpPr>
          <p:cNvPr id="81924" name="AutoShape 3">
            <a:extLst>
              <a:ext uri="{FF2B5EF4-FFF2-40B4-BE49-F238E27FC236}">
                <a16:creationId xmlns:a16="http://schemas.microsoft.com/office/drawing/2014/main" xmlns="" id="{EFD43B4D-62C7-4EBB-9ABF-D6420D2ADF2A}"/>
              </a:ext>
            </a:extLst>
          </p:cNvPr>
          <p:cNvSpPr>
            <a:spLocks/>
          </p:cNvSpPr>
          <p:nvPr/>
        </p:nvSpPr>
        <p:spPr bwMode="auto">
          <a:xfrm>
            <a:off x="685800" y="5257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xmlns="" id="{09C7CA92-B7D3-4A0F-96AA-DF6B81E02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CE70C7A-5D47-45A5-98D1-D51E49033811}" type="slidenum">
              <a:rPr lang="en-US" altLang="zh-CN" sz="1400" smtClean="0"/>
              <a:pPr/>
              <a:t>71</a:t>
            </a:fld>
            <a:endParaRPr lang="en-US" altLang="zh-CN" sz="1400"/>
          </a:p>
        </p:txBody>
      </p:sp>
      <p:sp>
        <p:nvSpPr>
          <p:cNvPr id="82947" name="矩形 6">
            <a:extLst>
              <a:ext uri="{FF2B5EF4-FFF2-40B4-BE49-F238E27FC236}">
                <a16:creationId xmlns:a16="http://schemas.microsoft.com/office/drawing/2014/main" xmlns="" id="{498A4C0A-3755-469C-A4F3-55C9E3EE749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5576" y="641533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学生（学号、姓名、性别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课程（课程号、课程名、学时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学习 （学号、课程号、成绩）</a:t>
            </a: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学习表的主码是什么？</a:t>
            </a:r>
          </a:p>
        </p:txBody>
      </p:sp>
      <p:sp>
        <p:nvSpPr>
          <p:cNvPr id="82948" name="矩形 7">
            <a:extLst>
              <a:ext uri="{FF2B5EF4-FFF2-40B4-BE49-F238E27FC236}">
                <a16:creationId xmlns:a16="http://schemas.microsoft.com/office/drawing/2014/main" xmlns="" id="{3A906EFC-0486-4E9D-BFC6-6D685603633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学号</a:t>
            </a:r>
          </a:p>
        </p:txBody>
      </p:sp>
      <p:sp>
        <p:nvSpPr>
          <p:cNvPr id="82949" name="矩形 8">
            <a:extLst>
              <a:ext uri="{FF2B5EF4-FFF2-40B4-BE49-F238E27FC236}">
                <a16:creationId xmlns:a16="http://schemas.microsoft.com/office/drawing/2014/main" xmlns="" id="{B487F676-EF8A-488B-B764-975F3EF886A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</a:t>
            </a:r>
          </a:p>
        </p:txBody>
      </p:sp>
      <p:sp>
        <p:nvSpPr>
          <p:cNvPr id="82950" name="矩形 9">
            <a:extLst>
              <a:ext uri="{FF2B5EF4-FFF2-40B4-BE49-F238E27FC236}">
                <a16:creationId xmlns:a16="http://schemas.microsoft.com/office/drawing/2014/main" xmlns="" id="{5C7D8C2F-3F34-4D54-9342-7B6B2261AC9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学号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</a:t>
            </a:r>
          </a:p>
        </p:txBody>
      </p:sp>
      <p:sp>
        <p:nvSpPr>
          <p:cNvPr id="82951" name="矩形 10">
            <a:extLst>
              <a:ext uri="{FF2B5EF4-FFF2-40B4-BE49-F238E27FC236}">
                <a16:creationId xmlns:a16="http://schemas.microsoft.com/office/drawing/2014/main" xmlns="" id="{C630236E-8CAA-4EDC-BCD9-12F283EEFF4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以上都不对</a:t>
            </a:r>
          </a:p>
        </p:txBody>
      </p:sp>
      <p:sp>
        <p:nvSpPr>
          <p:cNvPr id="82952" name="椭圆 11">
            <a:extLst>
              <a:ext uri="{FF2B5EF4-FFF2-40B4-BE49-F238E27FC236}">
                <a16:creationId xmlns:a16="http://schemas.microsoft.com/office/drawing/2014/main" xmlns="" id="{A754052C-EEEF-4039-B835-A551A1FA0E9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3" name="椭圆 12">
            <a:extLst>
              <a:ext uri="{FF2B5EF4-FFF2-40B4-BE49-F238E27FC236}">
                <a16:creationId xmlns:a16="http://schemas.microsoft.com/office/drawing/2014/main" xmlns="" id="{0F2006D5-1B7D-48FD-9165-B9352A03E9B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4" name="椭圆 13">
            <a:extLst>
              <a:ext uri="{FF2B5EF4-FFF2-40B4-BE49-F238E27FC236}">
                <a16:creationId xmlns:a16="http://schemas.microsoft.com/office/drawing/2014/main" xmlns="" id="{AF520701-1916-49B7-9561-2CAA1456780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5" name="椭圆 14">
            <a:extLst>
              <a:ext uri="{FF2B5EF4-FFF2-40B4-BE49-F238E27FC236}">
                <a16:creationId xmlns:a16="http://schemas.microsoft.com/office/drawing/2014/main" xmlns="" id="{20933A17-87BC-46B4-86FA-E482954EE48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6" name="矩形: 圆角 15">
            <a:extLst>
              <a:ext uri="{FF2B5EF4-FFF2-40B4-BE49-F238E27FC236}">
                <a16:creationId xmlns:a16="http://schemas.microsoft.com/office/drawing/2014/main" xmlns="" id="{F464F9C9-A7BC-4978-B800-4F9725E5D91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2957" name="组合 20">
            <a:extLst>
              <a:ext uri="{FF2B5EF4-FFF2-40B4-BE49-F238E27FC236}">
                <a16:creationId xmlns:a16="http://schemas.microsoft.com/office/drawing/2014/main" xmlns="" id="{8C3A37C6-A43D-42E9-B09E-DDEFD2B0238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2959" name="TitleBackground">
              <a:extLst>
                <a:ext uri="{FF2B5EF4-FFF2-40B4-BE49-F238E27FC236}">
                  <a16:creationId xmlns:a16="http://schemas.microsoft.com/office/drawing/2014/main" xmlns="" id="{06BC7AA7-EDF3-4FF7-95BF-29A63C66E136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0" name="ColorBlock">
              <a:extLst>
                <a:ext uri="{FF2B5EF4-FFF2-40B4-BE49-F238E27FC236}">
                  <a16:creationId xmlns:a16="http://schemas.microsoft.com/office/drawing/2014/main" xmlns="" id="{623CC41E-FC1A-49DA-8D46-E814B2E3200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1" name="TypeText">
              <a:extLst>
                <a:ext uri="{FF2B5EF4-FFF2-40B4-BE49-F238E27FC236}">
                  <a16:creationId xmlns:a16="http://schemas.microsoft.com/office/drawing/2014/main" xmlns="" id="{267659A1-625F-416D-95A1-36C52EBC5BC4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2962" name="TipText">
              <a:extLst>
                <a:ext uri="{FF2B5EF4-FFF2-40B4-BE49-F238E27FC236}">
                  <a16:creationId xmlns:a16="http://schemas.microsoft.com/office/drawing/2014/main" xmlns="" id="{27D382CF-273E-4BD8-81B6-6AD94AFE9CA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2958" name="图片 5">
            <a:extLst>
              <a:ext uri="{FF2B5EF4-FFF2-40B4-BE49-F238E27FC236}">
                <a16:creationId xmlns:a16="http://schemas.microsoft.com/office/drawing/2014/main" xmlns="" id="{5DBAD304-5C8A-4068-B573-025B183755D6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xmlns="" id="{C8517AA7-8F89-469D-981A-8D821CA34B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17FC0F-3AF1-4646-954E-71A5041A1137}" type="slidenum">
              <a:rPr lang="en-US" altLang="zh-CN" sz="1400" smtClean="0"/>
              <a:pPr/>
              <a:t>72</a:t>
            </a:fld>
            <a:endParaRPr lang="en-US" altLang="zh-CN" sz="1400"/>
          </a:p>
        </p:txBody>
      </p:sp>
      <p:sp>
        <p:nvSpPr>
          <p:cNvPr id="83971" name="矩形 6">
            <a:extLst>
              <a:ext uri="{FF2B5EF4-FFF2-40B4-BE49-F238E27FC236}">
                <a16:creationId xmlns:a16="http://schemas.microsoft.com/office/drawing/2014/main" xmlns="" id="{E74DF433-5041-4013-8FB7-8C3170C0122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学生（学号、姓名、性别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zh-CN" altLang="en-US" b="1" dirty="0"/>
              <a:t>）</a:t>
            </a:r>
          </a:p>
          <a:p>
            <a:pPr eaLnBrk="1" hangingPunct="1"/>
            <a:r>
              <a:rPr lang="zh-CN" altLang="en-US" b="1" dirty="0"/>
              <a:t>课程（课程号、课程名、学时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zh-CN" altLang="en-US" b="1" dirty="0"/>
              <a:t>）</a:t>
            </a:r>
          </a:p>
          <a:p>
            <a:pPr eaLnBrk="1" hangingPunct="1"/>
            <a:r>
              <a:rPr lang="zh-CN" altLang="en-US" b="1" dirty="0"/>
              <a:t>学习 （学号、课程号、成绩）</a:t>
            </a: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学习表的外码有几个，是什么</a:t>
            </a:r>
          </a:p>
        </p:txBody>
      </p:sp>
      <p:sp>
        <p:nvSpPr>
          <p:cNvPr id="83972" name="矩形 7">
            <a:extLst>
              <a:ext uri="{FF2B5EF4-FFF2-40B4-BE49-F238E27FC236}">
                <a16:creationId xmlns:a16="http://schemas.microsoft.com/office/drawing/2014/main" xmlns="" id="{A4A58C06-AC1C-4314-B982-4095DE56F9D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个，学号</a:t>
            </a:r>
          </a:p>
        </p:txBody>
      </p:sp>
      <p:sp>
        <p:nvSpPr>
          <p:cNvPr id="83973" name="矩形 8">
            <a:extLst>
              <a:ext uri="{FF2B5EF4-FFF2-40B4-BE49-F238E27FC236}">
                <a16:creationId xmlns:a16="http://schemas.microsoft.com/office/drawing/2014/main" xmlns="" id="{B507FEC2-B5E1-48C1-910A-BBE2B24F7B1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个，课程号</a:t>
            </a:r>
          </a:p>
        </p:txBody>
      </p:sp>
      <p:sp>
        <p:nvSpPr>
          <p:cNvPr id="83974" name="矩形 9">
            <a:extLst>
              <a:ext uri="{FF2B5EF4-FFF2-40B4-BE49-F238E27FC236}">
                <a16:creationId xmlns:a16="http://schemas.microsoft.com/office/drawing/2014/main" xmlns="" id="{AAB83853-7C06-4440-ABD6-7C1F5386735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 学号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</a:t>
            </a:r>
          </a:p>
        </p:txBody>
      </p:sp>
      <p:sp>
        <p:nvSpPr>
          <p:cNvPr id="83975" name="矩形 10">
            <a:extLst>
              <a:ext uri="{FF2B5EF4-FFF2-40B4-BE49-F238E27FC236}">
                <a16:creationId xmlns:a16="http://schemas.microsoft.com/office/drawing/2014/main" xmlns="" id="{89F783B1-9637-4B83-BC30-A2F10320F5C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个，学号、课程号各一个</a:t>
            </a:r>
          </a:p>
        </p:txBody>
      </p:sp>
      <p:sp>
        <p:nvSpPr>
          <p:cNvPr id="83976" name="椭圆 11">
            <a:extLst>
              <a:ext uri="{FF2B5EF4-FFF2-40B4-BE49-F238E27FC236}">
                <a16:creationId xmlns:a16="http://schemas.microsoft.com/office/drawing/2014/main" xmlns="" id="{38BDD6FB-C4B3-47A3-9EA1-970538492C4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77" name="椭圆 12">
            <a:extLst>
              <a:ext uri="{FF2B5EF4-FFF2-40B4-BE49-F238E27FC236}">
                <a16:creationId xmlns:a16="http://schemas.microsoft.com/office/drawing/2014/main" xmlns="" id="{97D01C94-5701-4E4A-968D-9F7D57F00F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78" name="椭圆 13">
            <a:extLst>
              <a:ext uri="{FF2B5EF4-FFF2-40B4-BE49-F238E27FC236}">
                <a16:creationId xmlns:a16="http://schemas.microsoft.com/office/drawing/2014/main" xmlns="" id="{70182663-A017-4C76-B2F1-1706BADE88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79" name="椭圆 14">
            <a:extLst>
              <a:ext uri="{FF2B5EF4-FFF2-40B4-BE49-F238E27FC236}">
                <a16:creationId xmlns:a16="http://schemas.microsoft.com/office/drawing/2014/main" xmlns="" id="{4C2A1F39-79C7-4812-AD2F-83632F2017A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80" name="矩形: 圆角 15">
            <a:extLst>
              <a:ext uri="{FF2B5EF4-FFF2-40B4-BE49-F238E27FC236}">
                <a16:creationId xmlns:a16="http://schemas.microsoft.com/office/drawing/2014/main" xmlns="" id="{3C8B7C6E-A6A3-4CC5-9A6B-52105D670B6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3981" name="组合 20">
            <a:extLst>
              <a:ext uri="{FF2B5EF4-FFF2-40B4-BE49-F238E27FC236}">
                <a16:creationId xmlns:a16="http://schemas.microsoft.com/office/drawing/2014/main" xmlns="" id="{C35765A5-34C6-4249-A62B-7AC1C550E0D3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3983" name="TitleBackground">
              <a:extLst>
                <a:ext uri="{FF2B5EF4-FFF2-40B4-BE49-F238E27FC236}">
                  <a16:creationId xmlns:a16="http://schemas.microsoft.com/office/drawing/2014/main" xmlns="" id="{4556A87F-E36B-479D-91BF-D6940A63E33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4" name="ColorBlock">
              <a:extLst>
                <a:ext uri="{FF2B5EF4-FFF2-40B4-BE49-F238E27FC236}">
                  <a16:creationId xmlns:a16="http://schemas.microsoft.com/office/drawing/2014/main" xmlns="" id="{92DBA086-0B20-43C0-B6B0-577F64FAB5D2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5" name="TypeText">
              <a:extLst>
                <a:ext uri="{FF2B5EF4-FFF2-40B4-BE49-F238E27FC236}">
                  <a16:creationId xmlns:a16="http://schemas.microsoft.com/office/drawing/2014/main" xmlns="" id="{9645F706-01B6-4418-892C-16FA0CC43834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3986" name="TipText">
              <a:extLst>
                <a:ext uri="{FF2B5EF4-FFF2-40B4-BE49-F238E27FC236}">
                  <a16:creationId xmlns:a16="http://schemas.microsoft.com/office/drawing/2014/main" xmlns="" id="{98333CD1-B387-46BC-BCB0-DF46903319E6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3982" name="图片 5">
            <a:extLst>
              <a:ext uri="{FF2B5EF4-FFF2-40B4-BE49-F238E27FC236}">
                <a16:creationId xmlns:a16="http://schemas.microsoft.com/office/drawing/2014/main" xmlns="" id="{7775F102-38FD-47CC-8B03-8DBCE1394D33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D764E72-07AD-4CB6-8EFA-BCF567A4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B06E9-3862-4597-877A-565366CB52E2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22645DF-0B28-4630-ABA8-2D0B6826DC5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14400" y="428625"/>
            <a:ext cx="761804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sz="2800" b="1" dirty="0"/>
              <a:t>学生（学号、姓名、性别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课程（课程号、课程名、学时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学习 （学号、课程号、成绩）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学习表的外码学号或课程号可以取空值吗？</a:t>
            </a:r>
            <a:endParaRPr kumimoji="1" lang="zh-CN" altLang="en-US" sz="2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845C3F6-68AE-4699-846A-133987C851A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都可以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DCFB8C7-C5C0-4371-9304-7CAAA24126B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都不可以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CCBBBD1-8326-4F4B-9368-445EA91C891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学号可以取空值，课程号不可以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92B84A8-C996-41A0-8E97-6C9E859E022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课程号可取空值，学号不可以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B461AFBA-35D2-43CA-9DE3-678036E6195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D2773CE6-A47F-4118-B91E-B7E33FE6CD6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7CF13EE-CC7D-4643-8842-4C987509BC1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90034A72-0BEA-4372-924C-D295493634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C901D8B2-ED73-4669-A63E-67C3EA98F35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1E3CC08F-5175-4EF5-BEFA-BBB7B5CAF5B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xmlns="" id="{6FBDD8B3-20A7-4E21-8A08-CF6A7B6A33A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xmlns="" id="{8DE4B991-6D80-485E-BE78-10857B01D4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xmlns="" id="{B34DFEAE-A8E5-4082-9A64-AC0B543765F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kumimoji="1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xmlns="" id="{4E41F9F5-CCC3-40B3-8454-970C9A56314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CE1A4E4-80A0-4C90-936A-1D2B24113F8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9760724"/>
      </p:ext>
    </p:extLst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949ED45C-62B9-43CE-A8D6-FB45E62D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主码与外码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571FB64-DFEC-4EA6-9C8A-2FDC2BE4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3212976"/>
            <a:ext cx="7772400" cy="123177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进一步的说，主码与外码还表示了关系间联系的类型手段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18D677B-2CF5-40F1-A4BE-0A0555F8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B06E9-3862-4597-877A-565366CB52E2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21501"/>
      </p:ext>
    </p:extLst>
  </p:cSld>
  <p:clrMapOvr>
    <a:masterClrMapping/>
  </p:clrMapOvr>
  <p:transition spd="med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xmlns="" id="{DC7663C0-24AE-4520-B6EC-4D3998E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66321-E6C4-47A2-B67C-5167FA28F12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90A78015-2ED6-4AF9-BB11-43076AAB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39150" cy="2209800"/>
          </a:xfrm>
          <a:solidFill>
            <a:srgbClr val="CCEC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用户定义的完整性（域完整性约束）</a:t>
            </a:r>
          </a:p>
          <a:p>
            <a:pPr eaLnBrk="1" hangingPunct="1">
              <a:buFontTx/>
              <a:buNone/>
            </a:pP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某一具体应用所涉及的数据必须满足的语义要求。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xmlns="" id="{1D9A67D6-9B4F-43E9-95C4-AA84A3679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97238"/>
            <a:ext cx="7070725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职称（助教，讲师，副教授，教授）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xmlns="" id="{7606F68F-DFA3-4CA7-BD0F-9B40C625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641667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性别（男，女）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xmlns="" id="{C3FE1EB0-3549-4FFC-B382-0F05A45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FB497-16FD-45B8-AD62-F04AC9397AD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400"/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xmlns="" id="{D63F523F-FBF6-4941-B6BE-C73A8015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6172200" cy="3657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优点：坚实的理论基础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表达能力强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简单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数据独立性高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缺点：效率低</a:t>
            </a:r>
          </a:p>
        </p:txBody>
      </p:sp>
    </p:spTree>
  </p:cSld>
  <p:clrMapOvr>
    <a:masterClrMapping/>
  </p:clrMapOvr>
  <p:transition spd="med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xmlns="" id="{78203E55-7F18-4C38-8592-E78527E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06DD1D-290A-4384-B4DC-261608C5E8B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4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2ADDC835-AFE4-48FE-98FB-7D25DC633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534400" cy="3733800"/>
          </a:xfrm>
          <a:solidFill>
            <a:srgbClr val="FFFFCC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．什么是面向对象？  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/>
              <a:t>      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xmlns="" id="{9BE1CC7D-A20F-418D-BA1C-640B1692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73463"/>
            <a:ext cx="77724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FF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4000" b="1">
                <a:latin typeface="Arial" panose="020B0604020202020204" pitchFamily="34" charset="0"/>
              </a:rPr>
              <a:t>面向对象</a:t>
            </a:r>
            <a:r>
              <a:rPr lang="en-US" altLang="zh-CN" sz="4000" b="1">
                <a:solidFill>
                  <a:srgbClr val="0000FF"/>
                </a:solidFill>
                <a:latin typeface="Arial" panose="020B0604020202020204" pitchFamily="34" charset="0"/>
              </a:rPr>
              <a:t>=</a:t>
            </a:r>
            <a:r>
              <a:rPr lang="zh-CN" altLang="en-US" sz="4000" b="1"/>
              <a:t>对象</a:t>
            </a:r>
            <a:r>
              <a:rPr lang="en-US" altLang="zh-CN" sz="4000" b="1">
                <a:solidFill>
                  <a:srgbClr val="0000FF"/>
                </a:solidFill>
              </a:rPr>
              <a:t>+</a:t>
            </a:r>
            <a:r>
              <a:rPr lang="zh-CN" altLang="en-US" sz="4000" b="1"/>
              <a:t>类</a:t>
            </a:r>
            <a:r>
              <a:rPr lang="en-US" altLang="zh-CN" sz="4000" b="1">
                <a:solidFill>
                  <a:srgbClr val="0000FF"/>
                </a:solidFill>
              </a:rPr>
              <a:t>+</a:t>
            </a:r>
            <a:r>
              <a:rPr lang="zh-CN" altLang="en-US" sz="4000" b="1"/>
              <a:t>继承</a:t>
            </a:r>
            <a:r>
              <a:rPr lang="en-US" altLang="zh-CN" sz="4000" b="1">
                <a:solidFill>
                  <a:srgbClr val="0000FF"/>
                </a:solidFill>
              </a:rPr>
              <a:t>+</a:t>
            </a:r>
            <a:r>
              <a:rPr lang="zh-CN" altLang="en-US" sz="4000" b="1"/>
              <a:t>通信</a:t>
            </a:r>
          </a:p>
        </p:txBody>
      </p:sp>
      <p:sp>
        <p:nvSpPr>
          <p:cNvPr id="87045" name="WordArt 4">
            <a:extLst>
              <a:ext uri="{FF2B5EF4-FFF2-40B4-BE49-F238E27FC236}">
                <a16:creationId xmlns:a16="http://schemas.microsoft.com/office/drawing/2014/main" xmlns="" id="{82D8E566-C182-4DBD-B200-18A995A9773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381000"/>
            <a:ext cx="60960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四、面向对象数据模型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autoUpdateAnimBg="0" advAuto="0"/>
      <p:bldP spid="104451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xmlns="" id="{148F2287-E437-427F-8BF2-BB5F39BF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8795C-F73A-474E-873B-099F170C693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C14F157E-9B27-497A-87F3-BDBE97FBB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对 象 模 型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xmlns="" id="{4333FE6B-D72C-4C97-A0EA-F5FFB57FB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438400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对象模型表示静态的、结构化的系统的“数据”性质。是对模拟客观世界实体的对象以及对象彼此间的关系的映射，描述了系统的静态结构。</a:t>
            </a:r>
          </a:p>
        </p:txBody>
      </p:sp>
    </p:spTree>
  </p:cSld>
  <p:clrMapOvr>
    <a:masterClrMapping/>
  </p:clrMapOvr>
  <p:transition spd="med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xmlns="" id="{A1FFF63A-D3FA-4B2B-A7AF-72C695EA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BCB45-DAE5-4798-AF79-0D1C601066D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4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98456666-8692-479A-A2D7-025B9681A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15388" cy="2133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>
                <a:solidFill>
                  <a:schemeClr val="tx2"/>
                </a:solidFill>
              </a:rPr>
              <a:t>2</a:t>
            </a:r>
            <a:r>
              <a:rPr lang="zh-CN" altLang="en-US" sz="3600">
                <a:solidFill>
                  <a:schemeClr val="tx2"/>
                </a:solidFill>
              </a:rPr>
              <a:t>、对象模型</a:t>
            </a:r>
          </a:p>
          <a:p>
            <a:pPr algn="just" eaLnBrk="1" hangingPunct="1">
              <a:buFontTx/>
              <a:buNone/>
            </a:pPr>
            <a:r>
              <a:rPr lang="zh-CN" altLang="en-US" sz="3600"/>
              <a:t>   １）图形符号</a:t>
            </a:r>
          </a:p>
          <a:p>
            <a:pPr algn="just" eaLnBrk="1" hangingPunct="1">
              <a:buFontTx/>
              <a:buNone/>
            </a:pPr>
            <a:r>
              <a:rPr lang="zh-CN" altLang="en-US" sz="3600"/>
              <a:t>      （１）类</a:t>
            </a:r>
            <a:r>
              <a:rPr lang="en-US" altLang="zh-CN" sz="3600"/>
              <a:t>--</a:t>
            </a:r>
            <a:r>
              <a:rPr lang="zh-CN" altLang="en-US" sz="3600"/>
              <a:t>＆</a:t>
            </a:r>
            <a:r>
              <a:rPr lang="en-US" altLang="zh-CN" sz="3600"/>
              <a:t>--</a:t>
            </a:r>
            <a:r>
              <a:rPr lang="zh-CN" altLang="en-US" sz="3600"/>
              <a:t>对象</a:t>
            </a:r>
          </a:p>
        </p:txBody>
      </p:sp>
      <p:grpSp>
        <p:nvGrpSpPr>
          <p:cNvPr id="90116" name="Group 3">
            <a:extLst>
              <a:ext uri="{FF2B5EF4-FFF2-40B4-BE49-F238E27FC236}">
                <a16:creationId xmlns:a16="http://schemas.microsoft.com/office/drawing/2014/main" xmlns="" id="{7368F916-CCB1-45FF-AF12-A024A4281B8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19400"/>
            <a:ext cx="2133600" cy="2590800"/>
            <a:chOff x="624" y="1776"/>
            <a:chExt cx="1344" cy="1632"/>
          </a:xfrm>
        </p:grpSpPr>
        <p:sp>
          <p:nvSpPr>
            <p:cNvPr id="90134" name="Rectangle 4">
              <a:extLst>
                <a:ext uri="{FF2B5EF4-FFF2-40B4-BE49-F238E27FC236}">
                  <a16:creationId xmlns:a16="http://schemas.microsoft.com/office/drawing/2014/main" xmlns="" id="{C4B88917-9B63-42B5-BBC0-43BCB1428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20"/>
              <a:ext cx="1008" cy="1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0135" name="Text Box 5">
              <a:extLst>
                <a:ext uri="{FF2B5EF4-FFF2-40B4-BE49-F238E27FC236}">
                  <a16:creationId xmlns:a16="http://schemas.microsoft.com/office/drawing/2014/main" xmlns="" id="{66FBFABB-2BE4-4BA9-B2E6-9C2FA3B34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类名</a:t>
              </a:r>
            </a:p>
          </p:txBody>
        </p:sp>
        <p:sp>
          <p:nvSpPr>
            <p:cNvPr id="90136" name="Text Box 6">
              <a:extLst>
                <a:ext uri="{FF2B5EF4-FFF2-40B4-BE49-F238E27FC236}">
                  <a16:creationId xmlns:a16="http://schemas.microsoft.com/office/drawing/2014/main" xmlns="" id="{F0C3E7D0-581B-4EE3-A1E9-B075B906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0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属性</a:t>
              </a:r>
            </a:p>
          </p:txBody>
        </p:sp>
        <p:sp>
          <p:nvSpPr>
            <p:cNvPr id="90137" name="Text Box 7">
              <a:extLst>
                <a:ext uri="{FF2B5EF4-FFF2-40B4-BE49-F238E27FC236}">
                  <a16:creationId xmlns:a16="http://schemas.microsoft.com/office/drawing/2014/main" xmlns="" id="{4EEBB108-C104-469D-9DE7-301B4BD1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服务</a:t>
              </a:r>
            </a:p>
          </p:txBody>
        </p:sp>
        <p:sp>
          <p:nvSpPr>
            <p:cNvPr id="90138" name="Line 8">
              <a:extLst>
                <a:ext uri="{FF2B5EF4-FFF2-40B4-BE49-F238E27FC236}">
                  <a16:creationId xmlns:a16="http://schemas.microsoft.com/office/drawing/2014/main" xmlns="" id="{F189A02E-D2CA-4BF2-903C-B99EE7A8A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352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9" name="Line 9">
              <a:extLst>
                <a:ext uri="{FF2B5EF4-FFF2-40B4-BE49-F238E27FC236}">
                  <a16:creationId xmlns:a16="http://schemas.microsoft.com/office/drawing/2014/main" xmlns="" id="{4B77EB58-1380-4E5B-ADEC-9D751F8D6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0" name="Rectangle 10">
              <a:extLst>
                <a:ext uri="{FF2B5EF4-FFF2-40B4-BE49-F238E27FC236}">
                  <a16:creationId xmlns:a16="http://schemas.microsoft.com/office/drawing/2014/main" xmlns="" id="{5FDDB24F-7858-40E0-BF13-01E94B8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76"/>
              <a:ext cx="1344" cy="16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90117" name="Group 11">
            <a:extLst>
              <a:ext uri="{FF2B5EF4-FFF2-40B4-BE49-F238E27FC236}">
                <a16:creationId xmlns:a16="http://schemas.microsoft.com/office/drawing/2014/main" xmlns="" id="{448FA500-9F67-4F71-8FE1-0AE86A82BEE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19400"/>
            <a:ext cx="1600200" cy="2057400"/>
            <a:chOff x="2544" y="1776"/>
            <a:chExt cx="1008" cy="1296"/>
          </a:xfrm>
        </p:grpSpPr>
        <p:sp>
          <p:nvSpPr>
            <p:cNvPr id="90128" name="Rectangle 12">
              <a:extLst>
                <a:ext uri="{FF2B5EF4-FFF2-40B4-BE49-F238E27FC236}">
                  <a16:creationId xmlns:a16="http://schemas.microsoft.com/office/drawing/2014/main" xmlns="" id="{FC35F3E0-EFD6-4B1B-AC9D-271FEFB0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1008" cy="1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0129" name="Text Box 13">
              <a:extLst>
                <a:ext uri="{FF2B5EF4-FFF2-40B4-BE49-F238E27FC236}">
                  <a16:creationId xmlns:a16="http://schemas.microsoft.com/office/drawing/2014/main" xmlns="" id="{7ADBA435-925F-4939-9999-2D68010F2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82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类名</a:t>
              </a:r>
            </a:p>
          </p:txBody>
        </p:sp>
        <p:sp>
          <p:nvSpPr>
            <p:cNvPr id="90130" name="Text Box 14">
              <a:extLst>
                <a:ext uri="{FF2B5EF4-FFF2-40B4-BE49-F238E27FC236}">
                  <a16:creationId xmlns:a16="http://schemas.microsoft.com/office/drawing/2014/main" xmlns="" id="{7BBEA6E8-C375-491B-B6AE-AF15531C1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25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属性</a:t>
              </a:r>
            </a:p>
          </p:txBody>
        </p:sp>
        <p:sp>
          <p:nvSpPr>
            <p:cNvPr id="90131" name="Text Box 15">
              <a:extLst>
                <a:ext uri="{FF2B5EF4-FFF2-40B4-BE49-F238E27FC236}">
                  <a16:creationId xmlns:a16="http://schemas.microsoft.com/office/drawing/2014/main" xmlns="" id="{E23A3721-DCBF-49FD-8EFB-E67F60ED2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服务</a:t>
              </a:r>
            </a:p>
          </p:txBody>
        </p:sp>
        <p:sp>
          <p:nvSpPr>
            <p:cNvPr id="90132" name="Line 16">
              <a:extLst>
                <a:ext uri="{FF2B5EF4-FFF2-40B4-BE49-F238E27FC236}">
                  <a16:creationId xmlns:a16="http://schemas.microsoft.com/office/drawing/2014/main" xmlns="" id="{6CE9FDCF-5EB7-4A6F-8922-325058077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08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3" name="Line 17">
              <a:extLst>
                <a:ext uri="{FF2B5EF4-FFF2-40B4-BE49-F238E27FC236}">
                  <a16:creationId xmlns:a16="http://schemas.microsoft.com/office/drawing/2014/main" xmlns="" id="{53DF60DB-161D-4074-80A9-A46356F0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40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118" name="Text Box 18">
            <a:extLst>
              <a:ext uri="{FF2B5EF4-FFF2-40B4-BE49-F238E27FC236}">
                <a16:creationId xmlns:a16="http://schemas.microsoft.com/office/drawing/2014/main" xmlns="" id="{A18857EC-BC13-4476-BDB0-AEFEF300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145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（类）</a:t>
            </a:r>
          </a:p>
        </p:txBody>
      </p:sp>
      <p:grpSp>
        <p:nvGrpSpPr>
          <p:cNvPr id="90119" name="Group 19">
            <a:extLst>
              <a:ext uri="{FF2B5EF4-FFF2-40B4-BE49-F238E27FC236}">
                <a16:creationId xmlns:a16="http://schemas.microsoft.com/office/drawing/2014/main" xmlns="" id="{88A2FD3B-4120-4FB3-888A-3EDEBF899D6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447800"/>
            <a:ext cx="1676400" cy="4419600"/>
            <a:chOff x="4128" y="912"/>
            <a:chExt cx="1056" cy="2784"/>
          </a:xfrm>
        </p:grpSpPr>
        <p:sp>
          <p:nvSpPr>
            <p:cNvPr id="90122" name="Rectangle 20">
              <a:extLst>
                <a:ext uri="{FF2B5EF4-FFF2-40B4-BE49-F238E27FC236}">
                  <a16:creationId xmlns:a16="http://schemas.microsoft.com/office/drawing/2014/main" xmlns="" id="{205E9DED-F644-4B4C-A16D-A4350255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12"/>
              <a:ext cx="1008" cy="27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0123" name="Text Box 21">
              <a:extLst>
                <a:ext uri="{FF2B5EF4-FFF2-40B4-BE49-F238E27FC236}">
                  <a16:creationId xmlns:a16="http://schemas.microsoft.com/office/drawing/2014/main" xmlns="" id="{EC40E17A-38C5-4806-B26A-1ABA1A365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91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正方形</a:t>
              </a:r>
            </a:p>
          </p:txBody>
        </p:sp>
        <p:sp>
          <p:nvSpPr>
            <p:cNvPr id="90124" name="Text Box 22">
              <a:extLst>
                <a:ext uri="{FF2B5EF4-FFF2-40B4-BE49-F238E27FC236}">
                  <a16:creationId xmlns:a16="http://schemas.microsoft.com/office/drawing/2014/main" xmlns="" id="{FBA85016-0014-411F-A179-FDED1221D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296"/>
              <a:ext cx="96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边长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位置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边界颜色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内部颜色</a:t>
              </a:r>
            </a:p>
          </p:txBody>
        </p:sp>
        <p:sp>
          <p:nvSpPr>
            <p:cNvPr id="90125" name="Text Box 23">
              <a:extLst>
                <a:ext uri="{FF2B5EF4-FFF2-40B4-BE49-F238E27FC236}">
                  <a16:creationId xmlns:a16="http://schemas.microsoft.com/office/drawing/2014/main" xmlns="" id="{FCB7F370-8F43-4715-94D8-591BD3508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688"/>
              <a:ext cx="57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画图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擦图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移动</a:t>
              </a:r>
            </a:p>
          </p:txBody>
        </p:sp>
        <p:sp>
          <p:nvSpPr>
            <p:cNvPr id="90126" name="Line 24">
              <a:extLst>
                <a:ext uri="{FF2B5EF4-FFF2-40B4-BE49-F238E27FC236}">
                  <a16:creationId xmlns:a16="http://schemas.microsoft.com/office/drawing/2014/main" xmlns="" id="{19FCE193-27BB-4DD1-B783-816DF6271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7" name="Line 25">
              <a:extLst>
                <a:ext uri="{FF2B5EF4-FFF2-40B4-BE49-F238E27FC236}">
                  <a16:creationId xmlns:a16="http://schemas.microsoft.com/office/drawing/2014/main" xmlns="" id="{B63706F1-88E4-4A28-8F00-99ADDBA16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120" name="Text Box 26">
            <a:extLst>
              <a:ext uri="{FF2B5EF4-FFF2-40B4-BE49-F238E27FC236}">
                <a16:creationId xmlns:a16="http://schemas.microsoft.com/office/drawing/2014/main" xmlns="" id="{82D7088B-A7C2-4822-B7C7-91B421B3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0"/>
            <a:ext cx="7924800" cy="528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类</a:t>
            </a:r>
            <a:r>
              <a:rPr lang="en-US" altLang="zh-CN" sz="2800" b="1"/>
              <a:t>--</a:t>
            </a:r>
            <a:r>
              <a:rPr lang="zh-CN" altLang="en-US" sz="2800" b="1"/>
              <a:t>＆</a:t>
            </a:r>
            <a:r>
              <a:rPr lang="en-US" altLang="zh-CN" sz="2800" b="1"/>
              <a:t>--</a:t>
            </a:r>
            <a:r>
              <a:rPr lang="zh-CN" altLang="en-US" sz="2800" b="1"/>
              <a:t>对象的含义是“一个类及属于该类的对象</a:t>
            </a:r>
          </a:p>
        </p:txBody>
      </p:sp>
      <p:sp>
        <p:nvSpPr>
          <p:cNvPr id="90121" name="Rectangle 27">
            <a:extLst>
              <a:ext uri="{FF2B5EF4-FFF2-40B4-BE49-F238E27FC236}">
                <a16:creationId xmlns:a16="http://schemas.microsoft.com/office/drawing/2014/main" xmlns="" id="{5F8D237A-E2E3-4FD5-B734-2A2BDE05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5589588"/>
            <a:ext cx="180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/>
              <a:t>类</a:t>
            </a:r>
            <a:r>
              <a:rPr lang="en-US" altLang="zh-CN" sz="2400" b="1"/>
              <a:t>--</a:t>
            </a:r>
            <a:r>
              <a:rPr lang="zh-CN" altLang="en-US" sz="2400" b="1"/>
              <a:t>＆</a:t>
            </a:r>
            <a:r>
              <a:rPr lang="en-US" altLang="zh-CN" sz="2400" b="1"/>
              <a:t>--</a:t>
            </a:r>
            <a:r>
              <a:rPr lang="zh-CN" altLang="en-US" sz="2400" b="1"/>
              <a:t>对象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xmlns="" id="{0532988F-3EE5-402B-8F3F-CD0051BD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3B7B78-BC5A-4A54-B1A1-70972A15D62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D557383A-BF2F-4595-88A1-90961C97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43800" cy="701675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方正舒体" panose="02010601030101010101" pitchFamily="2" charset="-122"/>
              </a:rPr>
              <a:t>三个世界所用术语及其对应关系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98E93375-B704-431B-B8CA-8DA9C7058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038600"/>
          </a:xfr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现实世界    信息世界    计算机世界</a:t>
            </a: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                实体记录            记录</a:t>
            </a: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实体特性        属性                    字段</a:t>
            </a: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实体集            实体记录集        表</a:t>
            </a: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实体标识符    标识属性            关键字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xmlns="" id="{97E12803-03DC-40D4-986F-765FA3308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7432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xmlns="" id="{0A4A9AC5-D7F9-4F86-8345-E9B9349A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xmlns="" id="{07C82F2A-E1EB-4CCB-BB84-49770E864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050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xmlns="" id="{F65422AE-F5BB-430B-B77E-BBCCE466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79D3BA-B7E8-40CE-9111-E2AC55ED276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4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60331DCD-DB4D-4CAC-A428-3704C05CF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815388" cy="1371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２）表示结构的图形符号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</a:p>
        </p:txBody>
      </p:sp>
      <p:grpSp>
        <p:nvGrpSpPr>
          <p:cNvPr id="91140" name="Group 3">
            <a:extLst>
              <a:ext uri="{FF2B5EF4-FFF2-40B4-BE49-F238E27FC236}">
                <a16:creationId xmlns:a16="http://schemas.microsoft.com/office/drawing/2014/main" xmlns="" id="{D3B6616C-EC8A-4CF5-9B42-5AE21246665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3810000" cy="3429000"/>
            <a:chOff x="288" y="1296"/>
            <a:chExt cx="2400" cy="2160"/>
          </a:xfrm>
        </p:grpSpPr>
        <p:sp>
          <p:nvSpPr>
            <p:cNvPr id="91167" name="Rectangle 4">
              <a:extLst>
                <a:ext uri="{FF2B5EF4-FFF2-40B4-BE49-F238E27FC236}">
                  <a16:creationId xmlns:a16="http://schemas.microsoft.com/office/drawing/2014/main" xmlns="" id="{9BCD8970-A044-43D8-BF7C-74141A23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864" cy="57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68" name="Text Box 5">
              <a:extLst>
                <a:ext uri="{FF2B5EF4-FFF2-40B4-BE49-F238E27FC236}">
                  <a16:creationId xmlns:a16="http://schemas.microsoft.com/office/drawing/2014/main" xmlns="" id="{7CA01B9D-9A9B-4FD8-9384-2A80A39E5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4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一般化类</a:t>
              </a:r>
            </a:p>
          </p:txBody>
        </p:sp>
        <p:sp>
          <p:nvSpPr>
            <p:cNvPr id="91169" name="Line 6">
              <a:extLst>
                <a:ext uri="{FF2B5EF4-FFF2-40B4-BE49-F238E27FC236}">
                  <a16:creationId xmlns:a16="http://schemas.microsoft.com/office/drawing/2014/main" xmlns="" id="{6F434BE2-8132-4DB5-A816-2016D436C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0" name="Line 7">
              <a:extLst>
                <a:ext uri="{FF2B5EF4-FFF2-40B4-BE49-F238E27FC236}">
                  <a16:creationId xmlns:a16="http://schemas.microsoft.com/office/drawing/2014/main" xmlns="" id="{84AE6CEF-0B9D-4259-99B8-1835C1722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1" name="Rectangle 8">
              <a:extLst>
                <a:ext uri="{FF2B5EF4-FFF2-40B4-BE49-F238E27FC236}">
                  <a16:creationId xmlns:a16="http://schemas.microsoft.com/office/drawing/2014/main" xmlns="" id="{A4C3DDC3-7D04-4D82-9387-2CFD3C52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96"/>
              <a:ext cx="1056" cy="768"/>
            </a:xfrm>
            <a:prstGeom prst="rect">
              <a:avLst/>
            </a:prstGeom>
            <a:noFill/>
            <a:ln w="38100" cap="rnd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72" name="Rectangle 9">
              <a:extLst>
                <a:ext uri="{FF2B5EF4-FFF2-40B4-BE49-F238E27FC236}">
                  <a16:creationId xmlns:a16="http://schemas.microsoft.com/office/drawing/2014/main" xmlns="" id="{477C869D-50A6-43F3-9780-0AAE1D14E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84"/>
              <a:ext cx="864" cy="57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73" name="Text Box 10">
              <a:extLst>
                <a:ext uri="{FF2B5EF4-FFF2-40B4-BE49-F238E27FC236}">
                  <a16:creationId xmlns:a16="http://schemas.microsoft.com/office/drawing/2014/main" xmlns="" id="{3B4C37C4-1B3D-4419-BB36-2DFEED5FC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8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具体类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91174" name="Line 11">
              <a:extLst>
                <a:ext uri="{FF2B5EF4-FFF2-40B4-BE49-F238E27FC236}">
                  <a16:creationId xmlns:a16="http://schemas.microsoft.com/office/drawing/2014/main" xmlns="" id="{9CF1DB0C-5EA8-40A2-AE38-DE46E573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5" name="Line 12">
              <a:extLst>
                <a:ext uri="{FF2B5EF4-FFF2-40B4-BE49-F238E27FC236}">
                  <a16:creationId xmlns:a16="http://schemas.microsoft.com/office/drawing/2014/main" xmlns="" id="{EB63601D-89D8-42BB-9D80-210B239F7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6" name="Rectangle 13">
              <a:extLst>
                <a:ext uri="{FF2B5EF4-FFF2-40B4-BE49-F238E27FC236}">
                  <a16:creationId xmlns:a16="http://schemas.microsoft.com/office/drawing/2014/main" xmlns="" id="{949EE243-3AEA-418A-B049-97AB95144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1056" cy="768"/>
            </a:xfrm>
            <a:prstGeom prst="rect">
              <a:avLst/>
            </a:prstGeom>
            <a:noFill/>
            <a:ln w="38100" cap="rnd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77" name="Rectangle 14">
              <a:extLst>
                <a:ext uri="{FF2B5EF4-FFF2-40B4-BE49-F238E27FC236}">
                  <a16:creationId xmlns:a16="http://schemas.microsoft.com/office/drawing/2014/main" xmlns="" id="{5B673DBF-EC50-40D9-83C5-B7818AF7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84"/>
              <a:ext cx="864" cy="57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78" name="Text Box 15">
              <a:extLst>
                <a:ext uri="{FF2B5EF4-FFF2-40B4-BE49-F238E27FC236}">
                  <a16:creationId xmlns:a16="http://schemas.microsoft.com/office/drawing/2014/main" xmlns="" id="{C9D25058-1FFF-43AD-A91F-0D5519B80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具体类</a:t>
              </a:r>
              <a:r>
                <a:rPr lang="en-US" altLang="zh-CN" sz="2000" b="1"/>
                <a:t>2</a:t>
              </a:r>
            </a:p>
          </p:txBody>
        </p:sp>
        <p:sp>
          <p:nvSpPr>
            <p:cNvPr id="91179" name="Line 16">
              <a:extLst>
                <a:ext uri="{FF2B5EF4-FFF2-40B4-BE49-F238E27FC236}">
                  <a16:creationId xmlns:a16="http://schemas.microsoft.com/office/drawing/2014/main" xmlns="" id="{489B54BA-0EF8-4B41-97ED-4A5EE857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0" name="Line 17">
              <a:extLst>
                <a:ext uri="{FF2B5EF4-FFF2-40B4-BE49-F238E27FC236}">
                  <a16:creationId xmlns:a16="http://schemas.microsoft.com/office/drawing/2014/main" xmlns="" id="{27662E7D-99EF-4A81-A592-C6942352A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1" name="Rectangle 18">
              <a:extLst>
                <a:ext uri="{FF2B5EF4-FFF2-40B4-BE49-F238E27FC236}">
                  <a16:creationId xmlns:a16="http://schemas.microsoft.com/office/drawing/2014/main" xmlns="" id="{4B844F23-E1CC-4E23-987D-87586C212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1056" cy="768"/>
            </a:xfrm>
            <a:prstGeom prst="rect">
              <a:avLst/>
            </a:prstGeom>
            <a:noFill/>
            <a:ln w="38100" cap="rnd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82" name="Line 19">
              <a:extLst>
                <a:ext uri="{FF2B5EF4-FFF2-40B4-BE49-F238E27FC236}">
                  <a16:creationId xmlns:a16="http://schemas.microsoft.com/office/drawing/2014/main" xmlns="" id="{732A0974-6E07-40F3-BAB9-8EE049973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3" name="Line 20">
              <a:extLst>
                <a:ext uri="{FF2B5EF4-FFF2-40B4-BE49-F238E27FC236}">
                  <a16:creationId xmlns:a16="http://schemas.microsoft.com/office/drawing/2014/main" xmlns="" id="{CC34F29B-5469-4DC8-9A27-3A3506468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4" name="Line 21">
              <a:extLst>
                <a:ext uri="{FF2B5EF4-FFF2-40B4-BE49-F238E27FC236}">
                  <a16:creationId xmlns:a16="http://schemas.microsoft.com/office/drawing/2014/main" xmlns="" id="{3B0EDE82-5823-4D01-9425-C23F9F3E8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5" name="AutoShape 22">
              <a:extLst>
                <a:ext uri="{FF2B5EF4-FFF2-40B4-BE49-F238E27FC236}">
                  <a16:creationId xmlns:a16="http://schemas.microsoft.com/office/drawing/2014/main" xmlns="" id="{1A18C9BB-4574-4CFE-80BD-A472B0D6B3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88411">
              <a:off x="1393" y="2255"/>
              <a:ext cx="96" cy="2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86" name="Line 23">
              <a:extLst>
                <a:ext uri="{FF2B5EF4-FFF2-40B4-BE49-F238E27FC236}">
                  <a16:creationId xmlns:a16="http://schemas.microsoft.com/office/drawing/2014/main" xmlns="" id="{B6F40969-A1A5-4E90-BA26-001B56923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141" name="Text Box 24">
            <a:extLst>
              <a:ext uri="{FF2B5EF4-FFF2-40B4-BE49-F238E27FC236}">
                <a16:creationId xmlns:a16="http://schemas.microsoft.com/office/drawing/2014/main" xmlns="" id="{191D051B-35B3-4A0D-AC76-1FEDEB6C1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38200"/>
            <a:ext cx="5486400" cy="6508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归纳关系</a:t>
            </a:r>
            <a:r>
              <a:rPr lang="zh-CN" altLang="en-US" sz="3600" b="1"/>
              <a:t>（一般</a:t>
            </a:r>
            <a:r>
              <a:rPr lang="en-US" altLang="zh-CN" sz="3600" b="1"/>
              <a:t>—</a:t>
            </a:r>
            <a:r>
              <a:rPr lang="zh-CN" altLang="en-US" sz="3600" b="1"/>
              <a:t>特殊）</a:t>
            </a:r>
          </a:p>
        </p:txBody>
      </p:sp>
      <p:grpSp>
        <p:nvGrpSpPr>
          <p:cNvPr id="91142" name="Group 25">
            <a:extLst>
              <a:ext uri="{FF2B5EF4-FFF2-40B4-BE49-F238E27FC236}">
                <a16:creationId xmlns:a16="http://schemas.microsoft.com/office/drawing/2014/main" xmlns="" id="{5BD89E97-E0CE-489D-A95F-7DF1549E2C5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057400"/>
            <a:ext cx="3810000" cy="3429000"/>
            <a:chOff x="3072" y="1296"/>
            <a:chExt cx="2400" cy="2160"/>
          </a:xfrm>
        </p:grpSpPr>
        <p:sp>
          <p:nvSpPr>
            <p:cNvPr id="91146" name="Text Box 26">
              <a:extLst>
                <a:ext uri="{FF2B5EF4-FFF2-40B4-BE49-F238E27FC236}">
                  <a16:creationId xmlns:a16="http://schemas.microsoft.com/office/drawing/2014/main" xmlns="" id="{65A0ECC3-0BA5-4D99-825D-F4CE9B691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91147" name="Rectangle 27">
              <a:extLst>
                <a:ext uri="{FF2B5EF4-FFF2-40B4-BE49-F238E27FC236}">
                  <a16:creationId xmlns:a16="http://schemas.microsoft.com/office/drawing/2014/main" xmlns="" id="{7C3CEBE3-B530-4DAB-B19F-88C4F152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92"/>
              <a:ext cx="864" cy="57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48" name="Text Box 28">
              <a:extLst>
                <a:ext uri="{FF2B5EF4-FFF2-40B4-BE49-F238E27FC236}">
                  <a16:creationId xmlns:a16="http://schemas.microsoft.com/office/drawing/2014/main" xmlns="" id="{CED1FA07-8C45-48C7-8CC0-91510CF31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30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文章</a:t>
              </a:r>
            </a:p>
          </p:txBody>
        </p:sp>
        <p:sp>
          <p:nvSpPr>
            <p:cNvPr id="91149" name="Line 29">
              <a:extLst>
                <a:ext uri="{FF2B5EF4-FFF2-40B4-BE49-F238E27FC236}">
                  <a16:creationId xmlns:a16="http://schemas.microsoft.com/office/drawing/2014/main" xmlns="" id="{D4156520-E589-491C-A51B-0FA3CC9A8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0" name="Line 30">
              <a:extLst>
                <a:ext uri="{FF2B5EF4-FFF2-40B4-BE49-F238E27FC236}">
                  <a16:creationId xmlns:a16="http://schemas.microsoft.com/office/drawing/2014/main" xmlns="" id="{E7002C9D-906D-4142-98D3-D212E7AF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1" name="Rectangle 31">
              <a:extLst>
                <a:ext uri="{FF2B5EF4-FFF2-40B4-BE49-F238E27FC236}">
                  <a16:creationId xmlns:a16="http://schemas.microsoft.com/office/drawing/2014/main" xmlns="" id="{A5632442-2109-4F2C-ADD0-09AFB0360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6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52" name="Rectangle 32">
              <a:extLst>
                <a:ext uri="{FF2B5EF4-FFF2-40B4-BE49-F238E27FC236}">
                  <a16:creationId xmlns:a16="http://schemas.microsoft.com/office/drawing/2014/main" xmlns="" id="{D58AD2D4-B380-4131-964B-7949039A0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864" cy="57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53" name="Text Box 33">
              <a:extLst>
                <a:ext uri="{FF2B5EF4-FFF2-40B4-BE49-F238E27FC236}">
                  <a16:creationId xmlns:a16="http://schemas.microsoft.com/office/drawing/2014/main" xmlns="" id="{19DBCB99-EF18-4BFC-B228-409E338EC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3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发表的文章</a:t>
              </a:r>
            </a:p>
          </p:txBody>
        </p:sp>
        <p:sp>
          <p:nvSpPr>
            <p:cNvPr id="91154" name="Line 34">
              <a:extLst>
                <a:ext uri="{FF2B5EF4-FFF2-40B4-BE49-F238E27FC236}">
                  <a16:creationId xmlns:a16="http://schemas.microsoft.com/office/drawing/2014/main" xmlns="" id="{498FE67C-E9D4-480F-B4A9-6CCD26D02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Line 35">
              <a:extLst>
                <a:ext uri="{FF2B5EF4-FFF2-40B4-BE49-F238E27FC236}">
                  <a16:creationId xmlns:a16="http://schemas.microsoft.com/office/drawing/2014/main" xmlns="" id="{BD1F59D3-BBC7-4F62-BEFC-98171C40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Rectangle 36">
              <a:extLst>
                <a:ext uri="{FF2B5EF4-FFF2-40B4-BE49-F238E27FC236}">
                  <a16:creationId xmlns:a16="http://schemas.microsoft.com/office/drawing/2014/main" xmlns="" id="{CD57A333-A2C9-4A99-BB62-CF410C0F2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8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57" name="Rectangle 37">
              <a:extLst>
                <a:ext uri="{FF2B5EF4-FFF2-40B4-BE49-F238E27FC236}">
                  <a16:creationId xmlns:a16="http://schemas.microsoft.com/office/drawing/2014/main" xmlns="" id="{D19235A3-D5A5-4A1F-AAD4-B11FB851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84"/>
              <a:ext cx="864" cy="57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58" name="Text Box 38">
              <a:extLst>
                <a:ext uri="{FF2B5EF4-FFF2-40B4-BE49-F238E27FC236}">
                  <a16:creationId xmlns:a16="http://schemas.microsoft.com/office/drawing/2014/main" xmlns="" id="{AD178B49-6B4F-4671-83C2-F656FE859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83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接受的文章</a:t>
              </a:r>
            </a:p>
          </p:txBody>
        </p:sp>
        <p:sp>
          <p:nvSpPr>
            <p:cNvPr id="91159" name="Line 39">
              <a:extLst>
                <a:ext uri="{FF2B5EF4-FFF2-40B4-BE49-F238E27FC236}">
                  <a16:creationId xmlns:a16="http://schemas.microsoft.com/office/drawing/2014/main" xmlns="" id="{66E3875E-32BA-4633-A03B-12ABEFBFF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0" name="Line 40">
              <a:extLst>
                <a:ext uri="{FF2B5EF4-FFF2-40B4-BE49-F238E27FC236}">
                  <a16:creationId xmlns:a16="http://schemas.microsoft.com/office/drawing/2014/main" xmlns="" id="{AF9796FE-4AC0-4403-A7EE-5DCDBEC7B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1" name="Rectangle 41">
              <a:extLst>
                <a:ext uri="{FF2B5EF4-FFF2-40B4-BE49-F238E27FC236}">
                  <a16:creationId xmlns:a16="http://schemas.microsoft.com/office/drawing/2014/main" xmlns="" id="{02F8DD7E-85D0-48F0-87AF-A1460B94A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62" name="Line 42">
              <a:extLst>
                <a:ext uri="{FF2B5EF4-FFF2-40B4-BE49-F238E27FC236}">
                  <a16:creationId xmlns:a16="http://schemas.microsoft.com/office/drawing/2014/main" xmlns="" id="{F045F03E-CEDC-4F0D-9C92-A75526E40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3" name="Line 43">
              <a:extLst>
                <a:ext uri="{FF2B5EF4-FFF2-40B4-BE49-F238E27FC236}">
                  <a16:creationId xmlns:a16="http://schemas.microsoft.com/office/drawing/2014/main" xmlns="" id="{6E972E9F-5107-4000-9AC6-2A224EBD5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4" name="Line 44">
              <a:extLst>
                <a:ext uri="{FF2B5EF4-FFF2-40B4-BE49-F238E27FC236}">
                  <a16:creationId xmlns:a16="http://schemas.microsoft.com/office/drawing/2014/main" xmlns="" id="{19E4B29A-BD62-4BF0-B20B-B7258068B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5" name="AutoShape 45">
              <a:extLst>
                <a:ext uri="{FF2B5EF4-FFF2-40B4-BE49-F238E27FC236}">
                  <a16:creationId xmlns:a16="http://schemas.microsoft.com/office/drawing/2014/main" xmlns="" id="{F104B394-C807-4F11-8CC0-627E2948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88411">
              <a:off x="4177" y="2255"/>
              <a:ext cx="96" cy="2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1166" name="Line 46">
              <a:extLst>
                <a:ext uri="{FF2B5EF4-FFF2-40B4-BE49-F238E27FC236}">
                  <a16:creationId xmlns:a16="http://schemas.microsoft.com/office/drawing/2014/main" xmlns="" id="{8A01E2B5-5165-450E-AB9B-2EBA2A44F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143" name="Line 47">
            <a:extLst>
              <a:ext uri="{FF2B5EF4-FFF2-40B4-BE49-F238E27FC236}">
                <a16:creationId xmlns:a16="http://schemas.microsoft.com/office/drawing/2014/main" xmlns="" id="{B9710BC3-8171-4BA7-A38B-B7F98AC2C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24000"/>
            <a:ext cx="0" cy="4495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4" name="Line 48">
            <a:extLst>
              <a:ext uri="{FF2B5EF4-FFF2-40B4-BE49-F238E27FC236}">
                <a16:creationId xmlns:a16="http://schemas.microsoft.com/office/drawing/2014/main" xmlns="" id="{4F396669-248E-4010-A157-BF07F8C69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19800"/>
            <a:ext cx="1524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5" name="Text Box 49">
            <a:extLst>
              <a:ext uri="{FF2B5EF4-FFF2-40B4-BE49-F238E27FC236}">
                <a16:creationId xmlns:a16="http://schemas.microsoft.com/office/drawing/2014/main" xmlns="" id="{18DF88F0-07B7-4153-B4BB-46EF5ECD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722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类之间的关系而不是对象之间的关系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 autoUpdateAnimBg="0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xmlns="" id="{74EF1CB9-7F83-4CF7-8B2C-DDED922A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301195-E895-4D9E-B44E-2EC05D2889E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400"/>
          </a:p>
        </p:txBody>
      </p:sp>
      <p:sp>
        <p:nvSpPr>
          <p:cNvPr id="108546" name="Text Box 2">
            <a:extLst>
              <a:ext uri="{FF2B5EF4-FFF2-40B4-BE49-F238E27FC236}">
                <a16:creationId xmlns:a16="http://schemas.microsoft.com/office/drawing/2014/main" xmlns="" id="{0B6423B0-2686-4A29-8152-13129ECB5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2057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组合关系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20D9EA77-5C3C-42CA-943B-FB7D4953F1BE}"/>
              </a:ext>
            </a:extLst>
          </p:cNvPr>
          <p:cNvGrpSpPr>
            <a:grpSpLocks/>
          </p:cNvGrpSpPr>
          <p:nvPr/>
        </p:nvGrpSpPr>
        <p:grpSpPr bwMode="auto">
          <a:xfrm>
            <a:off x="25400" y="1143000"/>
            <a:ext cx="8813800" cy="4495800"/>
            <a:chOff x="16" y="720"/>
            <a:chExt cx="5552" cy="2832"/>
          </a:xfrm>
        </p:grpSpPr>
        <p:sp>
          <p:nvSpPr>
            <p:cNvPr id="92170" name="Rectangle 4">
              <a:extLst>
                <a:ext uri="{FF2B5EF4-FFF2-40B4-BE49-F238E27FC236}">
                  <a16:creationId xmlns:a16="http://schemas.microsoft.com/office/drawing/2014/main" xmlns="" id="{BFBEFB66-C8EB-4210-AB39-066D40DE3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2688"/>
              <a:ext cx="1056" cy="768"/>
            </a:xfrm>
            <a:prstGeom prst="rect">
              <a:avLst/>
            </a:prstGeom>
            <a:noFill/>
            <a:ln w="9525" cap="rnd">
              <a:solidFill>
                <a:schemeClr val="accent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171" name="Text Box 5">
              <a:extLst>
                <a:ext uri="{FF2B5EF4-FFF2-40B4-BE49-F238E27FC236}">
                  <a16:creationId xmlns:a16="http://schemas.microsoft.com/office/drawing/2014/main" xmlns="" id="{380C8279-5819-4076-9BF6-803ECC648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40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1, m</a:t>
              </a:r>
            </a:p>
          </p:txBody>
        </p:sp>
        <p:grpSp>
          <p:nvGrpSpPr>
            <p:cNvPr id="92172" name="Group 6">
              <a:extLst>
                <a:ext uri="{FF2B5EF4-FFF2-40B4-BE49-F238E27FC236}">
                  <a16:creationId xmlns:a16="http://schemas.microsoft.com/office/drawing/2014/main" xmlns="" id="{EDEECF77-BE70-4735-9ED8-57407B2C5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20"/>
              <a:ext cx="5472" cy="2832"/>
              <a:chOff x="96" y="720"/>
              <a:chExt cx="5472" cy="2832"/>
            </a:xfrm>
          </p:grpSpPr>
          <p:sp>
            <p:nvSpPr>
              <p:cNvPr id="92173" name="Line 7">
                <a:extLst>
                  <a:ext uri="{FF2B5EF4-FFF2-40B4-BE49-F238E27FC236}">
                    <a16:creationId xmlns:a16="http://schemas.microsoft.com/office/drawing/2014/main" xmlns="" id="{57DA9090-862B-4BCF-8F7E-164D42E5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0" cy="2832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74" name="Line 8">
                <a:extLst>
                  <a:ext uri="{FF2B5EF4-FFF2-40B4-BE49-F238E27FC236}">
                    <a16:creationId xmlns:a16="http://schemas.microsoft.com/office/drawing/2014/main" xmlns="" id="{E3EE3412-67FE-44AE-9DF9-7C5409470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52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75" name="Rectangle 9">
                <a:extLst>
                  <a:ext uri="{FF2B5EF4-FFF2-40B4-BE49-F238E27FC236}">
                    <a16:creationId xmlns:a16="http://schemas.microsoft.com/office/drawing/2014/main" xmlns="" id="{04D04353-8DFC-4D03-A124-1DC49BDB8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864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76" name="Text Box 10">
                <a:extLst>
                  <a:ext uri="{FF2B5EF4-FFF2-40B4-BE49-F238E27FC236}">
                    <a16:creationId xmlns:a16="http://schemas.microsoft.com/office/drawing/2014/main" xmlns="" id="{9E28E1C5-62DD-4DB3-9179-1CD5A82078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  </a:t>
                </a:r>
                <a:r>
                  <a:rPr lang="zh-CN" altLang="en-US" sz="2000" b="1"/>
                  <a:t>整  体</a:t>
                </a:r>
              </a:p>
            </p:txBody>
          </p:sp>
          <p:sp>
            <p:nvSpPr>
              <p:cNvPr id="92177" name="Line 11">
                <a:extLst>
                  <a:ext uri="{FF2B5EF4-FFF2-40B4-BE49-F238E27FC236}">
                    <a16:creationId xmlns:a16="http://schemas.microsoft.com/office/drawing/2014/main" xmlns="" id="{647AB951-7E16-4D0C-868A-39FFC089D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78" name="Line 12">
                <a:extLst>
                  <a:ext uri="{FF2B5EF4-FFF2-40B4-BE49-F238E27FC236}">
                    <a16:creationId xmlns:a16="http://schemas.microsoft.com/office/drawing/2014/main" xmlns="" id="{CBA789ED-31AE-404E-A60E-69F563EF5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2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79" name="Rectangle 13">
                <a:extLst>
                  <a:ext uri="{FF2B5EF4-FFF2-40B4-BE49-F238E27FC236}">
                    <a16:creationId xmlns:a16="http://schemas.microsoft.com/office/drawing/2014/main" xmlns="" id="{4A6EE994-E48D-44A1-BDD6-9EE068BDC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1056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80" name="Rectangle 14">
                <a:extLst>
                  <a:ext uri="{FF2B5EF4-FFF2-40B4-BE49-F238E27FC236}">
                    <a16:creationId xmlns:a16="http://schemas.microsoft.com/office/drawing/2014/main" xmlns="" id="{01FCF2B5-E71C-4220-B9A7-3A5D4AE30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784"/>
                <a:ext cx="864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81" name="Text Box 15">
                <a:extLst>
                  <a:ext uri="{FF2B5EF4-FFF2-40B4-BE49-F238E27FC236}">
                    <a16:creationId xmlns:a16="http://schemas.microsoft.com/office/drawing/2014/main" xmlns="" id="{D2A631B5-4BBB-4CC8-9CBA-52A402C1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  </a:t>
                </a:r>
                <a:r>
                  <a:rPr lang="zh-CN" altLang="en-US" sz="2000" b="1"/>
                  <a:t>部    分</a:t>
                </a:r>
              </a:p>
            </p:txBody>
          </p:sp>
          <p:sp>
            <p:nvSpPr>
              <p:cNvPr id="92182" name="Line 16">
                <a:extLst>
                  <a:ext uri="{FF2B5EF4-FFF2-40B4-BE49-F238E27FC236}">
                    <a16:creationId xmlns:a16="http://schemas.microsoft.com/office/drawing/2014/main" xmlns="" id="{0BBBCA65-CB79-45DE-98DF-C8830734F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307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83" name="Line 17">
                <a:extLst>
                  <a:ext uri="{FF2B5EF4-FFF2-40B4-BE49-F238E27FC236}">
                    <a16:creationId xmlns:a16="http://schemas.microsoft.com/office/drawing/2014/main" xmlns="" id="{B0086D2E-5848-468A-8980-EFDFBC599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32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84" name="Rectangle 18">
                <a:extLst>
                  <a:ext uri="{FF2B5EF4-FFF2-40B4-BE49-F238E27FC236}">
                    <a16:creationId xmlns:a16="http://schemas.microsoft.com/office/drawing/2014/main" xmlns="" id="{4F44ED6C-EE4E-4697-A63A-C47CACEEF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64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85" name="Text Box 19">
                <a:extLst>
                  <a:ext uri="{FF2B5EF4-FFF2-40B4-BE49-F238E27FC236}">
                    <a16:creationId xmlns:a16="http://schemas.microsoft.com/office/drawing/2014/main" xmlns="" id="{64FF113B-0DB9-4359-BFC6-E864B3B6A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  </a:t>
                </a:r>
                <a:r>
                  <a:rPr lang="zh-CN" altLang="en-US" sz="2000" b="1"/>
                  <a:t>部    分</a:t>
                </a:r>
              </a:p>
            </p:txBody>
          </p:sp>
          <p:sp>
            <p:nvSpPr>
              <p:cNvPr id="92186" name="Line 20">
                <a:extLst>
                  <a:ext uri="{FF2B5EF4-FFF2-40B4-BE49-F238E27FC236}">
                    <a16:creationId xmlns:a16="http://schemas.microsoft.com/office/drawing/2014/main" xmlns="" id="{C55B9C74-5EBD-45EB-B53B-54FEB62A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87" name="Line 21">
                <a:extLst>
                  <a:ext uri="{FF2B5EF4-FFF2-40B4-BE49-F238E27FC236}">
                    <a16:creationId xmlns:a16="http://schemas.microsoft.com/office/drawing/2014/main" xmlns="" id="{7E97E8FB-B2B4-4E3A-978C-1191C263B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88" name="Rectangle 22">
                <a:extLst>
                  <a:ext uri="{FF2B5EF4-FFF2-40B4-BE49-F238E27FC236}">
                    <a16:creationId xmlns:a16="http://schemas.microsoft.com/office/drawing/2014/main" xmlns="" id="{ADC40B93-C882-45BD-89EB-F00E8DC96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056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89" name="Line 23">
                <a:extLst>
                  <a:ext uri="{FF2B5EF4-FFF2-40B4-BE49-F238E27FC236}">
                    <a16:creationId xmlns:a16="http://schemas.microsoft.com/office/drawing/2014/main" xmlns="" id="{17163AEB-B27C-469B-87CC-DB7C9DF14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0" name="Line 24">
                <a:extLst>
                  <a:ext uri="{FF2B5EF4-FFF2-40B4-BE49-F238E27FC236}">
                    <a16:creationId xmlns:a16="http://schemas.microsoft.com/office/drawing/2014/main" xmlns="" id="{680D8511-6EF5-4F93-AAB7-F4FB7D4EB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1" name="Line 25">
                <a:extLst>
                  <a:ext uri="{FF2B5EF4-FFF2-40B4-BE49-F238E27FC236}">
                    <a16:creationId xmlns:a16="http://schemas.microsoft.com/office/drawing/2014/main" xmlns="" id="{99F846C6-0FDD-4566-B0A8-7E8C1C3C1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2" name="AutoShape 26">
                <a:extLst>
                  <a:ext uri="{FF2B5EF4-FFF2-40B4-BE49-F238E27FC236}">
                    <a16:creationId xmlns:a16="http://schemas.microsoft.com/office/drawing/2014/main" xmlns="" id="{73305833-34AD-40F3-933A-2B68EC2F0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93" name="Line 27">
                <a:extLst>
                  <a:ext uri="{FF2B5EF4-FFF2-40B4-BE49-F238E27FC236}">
                    <a16:creationId xmlns:a16="http://schemas.microsoft.com/office/drawing/2014/main" xmlns="" id="{4562FA5F-10F7-4240-88DB-4B8D89FEF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4" name="Line 28">
                <a:extLst>
                  <a:ext uri="{FF2B5EF4-FFF2-40B4-BE49-F238E27FC236}">
                    <a16:creationId xmlns:a16="http://schemas.microsoft.com/office/drawing/2014/main" xmlns="" id="{154719B1-585F-44D0-8103-B3468ABC0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5" name="Line 29">
                <a:extLst>
                  <a:ext uri="{FF2B5EF4-FFF2-40B4-BE49-F238E27FC236}">
                    <a16:creationId xmlns:a16="http://schemas.microsoft.com/office/drawing/2014/main" xmlns="" id="{C4C5FFAC-9F9E-40D8-AE5D-C61B86A47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6" name="Line 30">
                <a:extLst>
                  <a:ext uri="{FF2B5EF4-FFF2-40B4-BE49-F238E27FC236}">
                    <a16:creationId xmlns:a16="http://schemas.microsoft.com/office/drawing/2014/main" xmlns="" id="{AAEB1D12-1469-40CE-B38A-BFAB338C7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7" name="AutoShape 31">
                <a:extLst>
                  <a:ext uri="{FF2B5EF4-FFF2-40B4-BE49-F238E27FC236}">
                    <a16:creationId xmlns:a16="http://schemas.microsoft.com/office/drawing/2014/main" xmlns="" id="{DC0F38B1-7292-4154-950C-63763694D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198" name="Line 32">
                <a:extLst>
                  <a:ext uri="{FF2B5EF4-FFF2-40B4-BE49-F238E27FC236}">
                    <a16:creationId xmlns:a16="http://schemas.microsoft.com/office/drawing/2014/main" xmlns="" id="{3B05C67E-F551-41ED-8B1F-168D61989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99" name="Text Box 33">
                <a:extLst>
                  <a:ext uri="{FF2B5EF4-FFF2-40B4-BE49-F238E27FC236}">
                    <a16:creationId xmlns:a16="http://schemas.microsoft.com/office/drawing/2014/main" xmlns="" id="{03AA958D-33E4-4A6E-AB2E-FA88FD8A2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0, n</a:t>
                </a:r>
              </a:p>
            </p:txBody>
          </p:sp>
          <p:sp>
            <p:nvSpPr>
              <p:cNvPr id="92200" name="Rectangle 34">
                <a:extLst>
                  <a:ext uri="{FF2B5EF4-FFF2-40B4-BE49-F238E27FC236}">
                    <a16:creationId xmlns:a16="http://schemas.microsoft.com/office/drawing/2014/main" xmlns="" id="{0E0C8008-A0F6-4C0B-8AB3-A6EBFD17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864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01" name="Text Box 35">
                <a:extLst>
                  <a:ext uri="{FF2B5EF4-FFF2-40B4-BE49-F238E27FC236}">
                    <a16:creationId xmlns:a16="http://schemas.microsoft.com/office/drawing/2014/main" xmlns="" id="{BDFF73AA-B9C6-4FEB-9334-AF50B366BF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9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  </a:t>
                </a:r>
                <a:r>
                  <a:rPr lang="zh-CN" altLang="en-US" sz="2000" b="1"/>
                  <a:t>报  社</a:t>
                </a:r>
              </a:p>
            </p:txBody>
          </p:sp>
          <p:sp>
            <p:nvSpPr>
              <p:cNvPr id="92202" name="Line 36">
                <a:extLst>
                  <a:ext uri="{FF2B5EF4-FFF2-40B4-BE49-F238E27FC236}">
                    <a16:creationId xmlns:a16="http://schemas.microsoft.com/office/drawing/2014/main" xmlns="" id="{15D2C1EF-87CC-4E6E-8540-178434E58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03" name="Line 37">
                <a:extLst>
                  <a:ext uri="{FF2B5EF4-FFF2-40B4-BE49-F238E27FC236}">
                    <a16:creationId xmlns:a16="http://schemas.microsoft.com/office/drawing/2014/main" xmlns="" id="{B94AE2C6-81B2-409A-A525-2B28CFAF1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04" name="Rectangle 38">
                <a:extLst>
                  <a:ext uri="{FF2B5EF4-FFF2-40B4-BE49-F238E27FC236}">
                    <a16:creationId xmlns:a16="http://schemas.microsoft.com/office/drawing/2014/main" xmlns="" id="{721BA017-662D-4ADD-A8A5-1AB7C7FBA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1056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05" name="Rectangle 39">
                <a:extLst>
                  <a:ext uri="{FF2B5EF4-FFF2-40B4-BE49-F238E27FC236}">
                    <a16:creationId xmlns:a16="http://schemas.microsoft.com/office/drawing/2014/main" xmlns="" id="{9A8080FE-6B0D-44E8-A031-581C0F70C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707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06" name="Text Box 40">
                <a:extLst>
                  <a:ext uri="{FF2B5EF4-FFF2-40B4-BE49-F238E27FC236}">
                    <a16:creationId xmlns:a16="http://schemas.microsoft.com/office/drawing/2014/main" xmlns="" id="{9E1FA59C-644B-4527-8620-ED31DDB20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/>
                  <a:t>采访组</a:t>
                </a:r>
              </a:p>
            </p:txBody>
          </p:sp>
          <p:sp>
            <p:nvSpPr>
              <p:cNvPr id="92207" name="Line 41">
                <a:extLst>
                  <a:ext uri="{FF2B5EF4-FFF2-40B4-BE49-F238E27FC236}">
                    <a16:creationId xmlns:a16="http://schemas.microsoft.com/office/drawing/2014/main" xmlns="" id="{D5AEC89D-A84E-4E21-B1F4-E1B71F775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70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08" name="Line 42">
                <a:extLst>
                  <a:ext uri="{FF2B5EF4-FFF2-40B4-BE49-F238E27FC236}">
                    <a16:creationId xmlns:a16="http://schemas.microsoft.com/office/drawing/2014/main" xmlns="" id="{5919C29E-9047-4F52-8A3E-9CF0E422E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70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09" name="Rectangle 43">
                <a:extLst>
                  <a:ext uri="{FF2B5EF4-FFF2-40B4-BE49-F238E27FC236}">
                    <a16:creationId xmlns:a16="http://schemas.microsoft.com/office/drawing/2014/main" xmlns="" id="{C1B4253F-E94D-4B87-B63C-6CD7813E7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864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10" name="Line 44">
                <a:extLst>
                  <a:ext uri="{FF2B5EF4-FFF2-40B4-BE49-F238E27FC236}">
                    <a16:creationId xmlns:a16="http://schemas.microsoft.com/office/drawing/2014/main" xmlns="" id="{B9A86A5B-B912-470D-9D96-E6B2E2D6F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1" name="Line 45">
                <a:extLst>
                  <a:ext uri="{FF2B5EF4-FFF2-40B4-BE49-F238E27FC236}">
                    <a16:creationId xmlns:a16="http://schemas.microsoft.com/office/drawing/2014/main" xmlns="" id="{284032C6-9901-4DA3-9E15-F889085C6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2" name="Line 46">
                <a:extLst>
                  <a:ext uri="{FF2B5EF4-FFF2-40B4-BE49-F238E27FC236}">
                    <a16:creationId xmlns:a16="http://schemas.microsoft.com/office/drawing/2014/main" xmlns="" id="{B05BEDF0-9C97-41FC-98FC-78FA6E21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3" name="AutoShape 47">
                <a:extLst>
                  <a:ext uri="{FF2B5EF4-FFF2-40B4-BE49-F238E27FC236}">
                    <a16:creationId xmlns:a16="http://schemas.microsoft.com/office/drawing/2014/main" xmlns="" id="{2225E3AF-66B5-4953-B83D-30CB9507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14" name="Line 48">
                <a:extLst>
                  <a:ext uri="{FF2B5EF4-FFF2-40B4-BE49-F238E27FC236}">
                    <a16:creationId xmlns:a16="http://schemas.microsoft.com/office/drawing/2014/main" xmlns="" id="{C8A75BD4-0C7F-4C36-BEDF-BDF8EECEB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5" name="Line 49">
                <a:extLst>
                  <a:ext uri="{FF2B5EF4-FFF2-40B4-BE49-F238E27FC236}">
                    <a16:creationId xmlns:a16="http://schemas.microsoft.com/office/drawing/2014/main" xmlns="" id="{829DC6A6-AC5F-48E9-8481-001D7EDE6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6" name="Line 50">
                <a:extLst>
                  <a:ext uri="{FF2B5EF4-FFF2-40B4-BE49-F238E27FC236}">
                    <a16:creationId xmlns:a16="http://schemas.microsoft.com/office/drawing/2014/main" xmlns="" id="{264F4A74-1DE9-4599-A449-2934A8359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7" name="Line 51">
                <a:extLst>
                  <a:ext uri="{FF2B5EF4-FFF2-40B4-BE49-F238E27FC236}">
                    <a16:creationId xmlns:a16="http://schemas.microsoft.com/office/drawing/2014/main" xmlns="" id="{8AF5740B-BD71-4687-8021-28B92715C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18" name="AutoShape 52">
                <a:extLst>
                  <a:ext uri="{FF2B5EF4-FFF2-40B4-BE49-F238E27FC236}">
                    <a16:creationId xmlns:a16="http://schemas.microsoft.com/office/drawing/2014/main" xmlns="" id="{0ED8729E-763A-4819-B7CC-5DAB0F95E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19" name="Line 53">
                <a:extLst>
                  <a:ext uri="{FF2B5EF4-FFF2-40B4-BE49-F238E27FC236}">
                    <a16:creationId xmlns:a16="http://schemas.microsoft.com/office/drawing/2014/main" xmlns="" id="{0325F9C6-9043-4683-9345-556A88F84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20" name="Line 54">
                <a:extLst>
                  <a:ext uri="{FF2B5EF4-FFF2-40B4-BE49-F238E27FC236}">
                    <a16:creationId xmlns:a16="http://schemas.microsoft.com/office/drawing/2014/main" xmlns="" id="{D2F22F8D-F45D-4AB2-8ECD-A0F7BC876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21" name="AutoShape 55">
                <a:extLst>
                  <a:ext uri="{FF2B5EF4-FFF2-40B4-BE49-F238E27FC236}">
                    <a16:creationId xmlns:a16="http://schemas.microsoft.com/office/drawing/2014/main" xmlns="" id="{7D0526EE-C037-43FC-914E-852FC2C2A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22" name="Line 56">
                <a:extLst>
                  <a:ext uri="{FF2B5EF4-FFF2-40B4-BE49-F238E27FC236}">
                    <a16:creationId xmlns:a16="http://schemas.microsoft.com/office/drawing/2014/main" xmlns="" id="{407F9DF2-1032-4994-A7E3-12920E3C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23" name="Rectangle 57">
                <a:extLst>
                  <a:ext uri="{FF2B5EF4-FFF2-40B4-BE49-F238E27FC236}">
                    <a16:creationId xmlns:a16="http://schemas.microsoft.com/office/drawing/2014/main" xmlns="" id="{31CBFB78-96C2-4C44-AD73-71329B97A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707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24" name="Text Box 58">
                <a:extLst>
                  <a:ext uri="{FF2B5EF4-FFF2-40B4-BE49-F238E27FC236}">
                    <a16:creationId xmlns:a16="http://schemas.microsoft.com/office/drawing/2014/main" xmlns="" id="{C4D9771F-998A-42E4-A1A3-7D0412A49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688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/>
                  <a:t>编辑室</a:t>
                </a:r>
              </a:p>
            </p:txBody>
          </p:sp>
          <p:sp>
            <p:nvSpPr>
              <p:cNvPr id="92225" name="Line 59">
                <a:extLst>
                  <a:ext uri="{FF2B5EF4-FFF2-40B4-BE49-F238E27FC236}">
                    <a16:creationId xmlns:a16="http://schemas.microsoft.com/office/drawing/2014/main" xmlns="" id="{67DAA6F0-7580-44A8-BD6E-926103B00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928"/>
                <a:ext cx="70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26" name="Line 60">
                <a:extLst>
                  <a:ext uri="{FF2B5EF4-FFF2-40B4-BE49-F238E27FC236}">
                    <a16:creationId xmlns:a16="http://schemas.microsoft.com/office/drawing/2014/main" xmlns="" id="{1E46F7DD-E4FF-410E-99C7-A455E92F6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072"/>
                <a:ext cx="70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27" name="Rectangle 61">
                <a:extLst>
                  <a:ext uri="{FF2B5EF4-FFF2-40B4-BE49-F238E27FC236}">
                    <a16:creationId xmlns:a16="http://schemas.microsoft.com/office/drawing/2014/main" xmlns="" id="{2BE204E1-6713-4C46-8F5A-9A62CAF70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44"/>
                <a:ext cx="864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28" name="Rectangle 62">
                <a:extLst>
                  <a:ext uri="{FF2B5EF4-FFF2-40B4-BE49-F238E27FC236}">
                    <a16:creationId xmlns:a16="http://schemas.microsoft.com/office/drawing/2014/main" xmlns="" id="{BFA943EE-0102-42D7-9736-0DC80467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640"/>
                <a:ext cx="707" cy="576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29" name="Text Box 63">
                <a:extLst>
                  <a:ext uri="{FF2B5EF4-FFF2-40B4-BE49-F238E27FC236}">
                    <a16:creationId xmlns:a16="http://schemas.microsoft.com/office/drawing/2014/main" xmlns="" id="{37EF2CED-DEB4-424C-B7EE-DAA18180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688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/>
                  <a:t>印刷厂</a:t>
                </a:r>
              </a:p>
            </p:txBody>
          </p:sp>
          <p:sp>
            <p:nvSpPr>
              <p:cNvPr id="92230" name="Line 64">
                <a:extLst>
                  <a:ext uri="{FF2B5EF4-FFF2-40B4-BE49-F238E27FC236}">
                    <a16:creationId xmlns:a16="http://schemas.microsoft.com/office/drawing/2014/main" xmlns="" id="{B0C7F2BC-3BF1-446F-A12B-C7C37EEE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928"/>
                <a:ext cx="70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31" name="Line 65">
                <a:extLst>
                  <a:ext uri="{FF2B5EF4-FFF2-40B4-BE49-F238E27FC236}">
                    <a16:creationId xmlns:a16="http://schemas.microsoft.com/office/drawing/2014/main" xmlns="" id="{9435A0E4-0CD0-4337-8F95-26DD65BD2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072"/>
                <a:ext cx="70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32" name="Rectangle 66">
                <a:extLst>
                  <a:ext uri="{FF2B5EF4-FFF2-40B4-BE49-F238E27FC236}">
                    <a16:creationId xmlns:a16="http://schemas.microsoft.com/office/drawing/2014/main" xmlns="" id="{15C4A8CC-2CCC-466F-B545-1D51077C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544"/>
                <a:ext cx="864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33" name="Text Box 67">
                <a:extLst>
                  <a:ext uri="{FF2B5EF4-FFF2-40B4-BE49-F238E27FC236}">
                    <a16:creationId xmlns:a16="http://schemas.microsoft.com/office/drawing/2014/main" xmlns="" id="{1801E61D-2B15-42A1-8F8B-9D10BAF3B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9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92234" name="Text Box 68">
                <a:extLst>
                  <a:ext uri="{FF2B5EF4-FFF2-40B4-BE49-F238E27FC236}">
                    <a16:creationId xmlns:a16="http://schemas.microsoft.com/office/drawing/2014/main" xmlns="" id="{55BB8518-0C55-4435-9D58-F5923DCDB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2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92235" name="Text Box 69">
                <a:extLst>
                  <a:ext uri="{FF2B5EF4-FFF2-40B4-BE49-F238E27FC236}">
                    <a16:creationId xmlns:a16="http://schemas.microsoft.com/office/drawing/2014/main" xmlns="" id="{B11DA57B-A13F-45FE-8BE0-44BE61D1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9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92236" name="Text Box 70">
                <a:extLst>
                  <a:ext uri="{FF2B5EF4-FFF2-40B4-BE49-F238E27FC236}">
                    <a16:creationId xmlns:a16="http://schemas.microsoft.com/office/drawing/2014/main" xmlns="" id="{7FC75136-5370-4E88-926B-C0028DBD3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9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92237" name="Text Box 71">
                <a:extLst>
                  <a:ext uri="{FF2B5EF4-FFF2-40B4-BE49-F238E27FC236}">
                    <a16:creationId xmlns:a16="http://schemas.microsoft.com/office/drawing/2014/main" xmlns="" id="{4809A092-5A9B-4843-AA73-E78D409D0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2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92238" name="Text Box 72">
                <a:extLst>
                  <a:ext uri="{FF2B5EF4-FFF2-40B4-BE49-F238E27FC236}">
                    <a16:creationId xmlns:a16="http://schemas.microsoft.com/office/drawing/2014/main" xmlns="" id="{EA8E4B54-3539-431F-834E-9AAEFA6A9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25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1, m</a:t>
                </a:r>
              </a:p>
            </p:txBody>
          </p:sp>
        </p:grpSp>
      </p:grpSp>
      <p:sp>
        <p:nvSpPr>
          <p:cNvPr id="92165" name="Text Box 73">
            <a:extLst>
              <a:ext uri="{FF2B5EF4-FFF2-40B4-BE49-F238E27FC236}">
                <a16:creationId xmlns:a16="http://schemas.microsoft.com/office/drawing/2014/main" xmlns="" id="{DE061C67-C454-4299-863B-0EED89E83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198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对象之间的关系而非类之间的关系</a:t>
            </a:r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xmlns="" id="{72A7848A-C3D8-4B3C-A647-2A3EB5F21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33400"/>
            <a:ext cx="4191000" cy="3200400"/>
            <a:chOff x="2592" y="336"/>
            <a:chExt cx="2640" cy="2016"/>
          </a:xfrm>
        </p:grpSpPr>
        <p:sp>
          <p:nvSpPr>
            <p:cNvPr id="92168" name="Text Box 75">
              <a:extLst>
                <a:ext uri="{FF2B5EF4-FFF2-40B4-BE49-F238E27FC236}">
                  <a16:creationId xmlns:a16="http://schemas.microsoft.com/office/drawing/2014/main" xmlns="" id="{E4065BE7-CD20-4F2C-AEFB-0A9AC52B1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36"/>
              <a:ext cx="2640" cy="8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结构线每端标出的数值或值的范围表示在此结构中该端对象的数量，</a:t>
              </a:r>
              <a:r>
                <a:rPr lang="en-US" altLang="zh-CN" sz="26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 sz="2600">
                  <a:latin typeface="华文新魏" panose="02010800040101010101" pitchFamily="2" charset="-122"/>
                  <a:ea typeface="华文新魏" panose="02010800040101010101" pitchFamily="2" charset="-122"/>
                </a:rPr>
                <a:t>可以省略</a:t>
              </a:r>
            </a:p>
          </p:txBody>
        </p:sp>
        <p:sp>
          <p:nvSpPr>
            <p:cNvPr id="92169" name="Line 76">
              <a:extLst>
                <a:ext uri="{FF2B5EF4-FFF2-40B4-BE49-F238E27FC236}">
                  <a16:creationId xmlns:a16="http://schemas.microsoft.com/office/drawing/2014/main" xmlns="" id="{429EF2F8-6645-40F5-8616-0C92A67C6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104"/>
              <a:ext cx="48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67" name="Text Box 77">
            <a:extLst>
              <a:ext uri="{FF2B5EF4-FFF2-40B4-BE49-F238E27FC236}">
                <a16:creationId xmlns:a16="http://schemas.microsoft.com/office/drawing/2014/main" xmlns="" id="{60222B25-0494-422A-A968-F64776E0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2743200" cy="528638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性质：传递性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xmlns="" id="{1012712C-9C31-4AAE-8058-CB2C5F1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7038E-960C-4682-B366-993ADF00D53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400"/>
          </a:p>
        </p:txBody>
      </p:sp>
      <p:sp>
        <p:nvSpPr>
          <p:cNvPr id="93187" name="Text Box 2">
            <a:extLst>
              <a:ext uri="{FF2B5EF4-FFF2-40B4-BE49-F238E27FC236}">
                <a16:creationId xmlns:a16="http://schemas.microsoft.com/office/drawing/2014/main" xmlns="" id="{37EFAF0F-8C49-4822-AEE0-D544DA1C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5925"/>
            <a:ext cx="2057400" cy="6508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关联关系</a:t>
            </a:r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xmlns="" id="{BC1E8AC5-F5B7-4031-8CE3-2741C29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链属性的表示方法</a:t>
            </a:r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xmlns="" id="{7791186E-6997-49B6-B9F6-F32D1E10A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一个受限的关联</a:t>
            </a:r>
          </a:p>
        </p:txBody>
      </p:sp>
      <p:sp>
        <p:nvSpPr>
          <p:cNvPr id="93190" name="Text Box 5">
            <a:extLst>
              <a:ext uri="{FF2B5EF4-FFF2-40B4-BE49-F238E27FC236}">
                <a16:creationId xmlns:a16="http://schemas.microsoft.com/office/drawing/2014/main" xmlns="" id="{7B3F2B8F-CA4E-4D8C-8BE7-AB990CAB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消息连接的表示符号</a:t>
            </a:r>
          </a:p>
        </p:txBody>
      </p:sp>
      <p:grpSp>
        <p:nvGrpSpPr>
          <p:cNvPr id="93191" name="Group 6">
            <a:extLst>
              <a:ext uri="{FF2B5EF4-FFF2-40B4-BE49-F238E27FC236}">
                <a16:creationId xmlns:a16="http://schemas.microsoft.com/office/drawing/2014/main" xmlns="" id="{31E15153-1511-4668-8D69-80CDD599FB6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52400"/>
            <a:ext cx="5181600" cy="5791200"/>
            <a:chOff x="2352" y="96"/>
            <a:chExt cx="3264" cy="3648"/>
          </a:xfrm>
        </p:grpSpPr>
        <p:sp>
          <p:nvSpPr>
            <p:cNvPr id="93193" name="Text Box 7">
              <a:extLst>
                <a:ext uri="{FF2B5EF4-FFF2-40B4-BE49-F238E27FC236}">
                  <a16:creationId xmlns:a16="http://schemas.microsoft.com/office/drawing/2014/main" xmlns="" id="{EA26D3FC-2CE8-40D2-8DBD-6526B0DBA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1+</a:t>
              </a:r>
            </a:p>
          </p:txBody>
        </p:sp>
        <p:sp>
          <p:nvSpPr>
            <p:cNvPr id="93194" name="Rectangle 8">
              <a:extLst>
                <a:ext uri="{FF2B5EF4-FFF2-40B4-BE49-F238E27FC236}">
                  <a16:creationId xmlns:a16="http://schemas.microsoft.com/office/drawing/2014/main" xmlns="" id="{8A76DBCA-B4E0-486A-AAB0-019A9AA2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"/>
              <a:ext cx="864" cy="5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195" name="Line 9">
              <a:extLst>
                <a:ext uri="{FF2B5EF4-FFF2-40B4-BE49-F238E27FC236}">
                  <a16:creationId xmlns:a16="http://schemas.microsoft.com/office/drawing/2014/main" xmlns="" id="{DD41C81D-FA5B-4D79-BC04-68246E474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6" name="Line 10">
              <a:extLst>
                <a:ext uri="{FF2B5EF4-FFF2-40B4-BE49-F238E27FC236}">
                  <a16:creationId xmlns:a16="http://schemas.microsoft.com/office/drawing/2014/main" xmlns="" id="{F05DB3A5-A569-4D4F-B44E-FB7383BF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7" name="Rectangle 11">
              <a:extLst>
                <a:ext uri="{FF2B5EF4-FFF2-40B4-BE49-F238E27FC236}">
                  <a16:creationId xmlns:a16="http://schemas.microsoft.com/office/drawing/2014/main" xmlns="" id="{E22BA5DB-2E51-49C4-AAF2-54D39738E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6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198" name="Rectangle 12">
              <a:extLst>
                <a:ext uri="{FF2B5EF4-FFF2-40B4-BE49-F238E27FC236}">
                  <a16:creationId xmlns:a16="http://schemas.microsoft.com/office/drawing/2014/main" xmlns="" id="{384D7A6B-FA0C-4158-9C59-8B9418F74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2"/>
              <a:ext cx="864" cy="5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199" name="Line 13">
              <a:extLst>
                <a:ext uri="{FF2B5EF4-FFF2-40B4-BE49-F238E27FC236}">
                  <a16:creationId xmlns:a16="http://schemas.microsoft.com/office/drawing/2014/main" xmlns="" id="{29E3761A-F87C-4B9E-896D-F0CDCF52E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0" name="Line 14">
              <a:extLst>
                <a:ext uri="{FF2B5EF4-FFF2-40B4-BE49-F238E27FC236}">
                  <a16:creationId xmlns:a16="http://schemas.microsoft.com/office/drawing/2014/main" xmlns="" id="{19B9636B-9FF2-4A57-80C8-08116CFAF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1" name="Rectangle 15">
              <a:extLst>
                <a:ext uri="{FF2B5EF4-FFF2-40B4-BE49-F238E27FC236}">
                  <a16:creationId xmlns:a16="http://schemas.microsoft.com/office/drawing/2014/main" xmlns="" id="{28CD276E-DF20-48FF-9971-4C3B1E8B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96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02" name="Line 16">
              <a:extLst>
                <a:ext uri="{FF2B5EF4-FFF2-40B4-BE49-F238E27FC236}">
                  <a16:creationId xmlns:a16="http://schemas.microsoft.com/office/drawing/2014/main" xmlns="" id="{6F82289A-8150-4B0E-8B73-4A58C484A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432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3" name="Text Box 17">
              <a:extLst>
                <a:ext uri="{FF2B5EF4-FFF2-40B4-BE49-F238E27FC236}">
                  <a16:creationId xmlns:a16="http://schemas.microsoft.com/office/drawing/2014/main" xmlns="" id="{0C224BF0-95B9-45E3-995F-9637D1F5F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教师</a:t>
              </a:r>
            </a:p>
          </p:txBody>
        </p:sp>
        <p:sp>
          <p:nvSpPr>
            <p:cNvPr id="93204" name="Text Box 18">
              <a:extLst>
                <a:ext uri="{FF2B5EF4-FFF2-40B4-BE49-F238E27FC236}">
                  <a16:creationId xmlns:a16="http://schemas.microsoft.com/office/drawing/2014/main" xmlns="" id="{E670C5D7-747D-40DF-97DF-F67A9092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书</a:t>
              </a:r>
            </a:p>
          </p:txBody>
        </p:sp>
        <p:sp>
          <p:nvSpPr>
            <p:cNvPr id="93205" name="Text Box 19">
              <a:extLst>
                <a:ext uri="{FF2B5EF4-FFF2-40B4-BE49-F238E27FC236}">
                  <a16:creationId xmlns:a16="http://schemas.microsoft.com/office/drawing/2014/main" xmlns="" id="{3DC603D1-538A-4122-A620-E1EB4B8E9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1+</a:t>
              </a:r>
            </a:p>
          </p:txBody>
        </p:sp>
        <p:sp>
          <p:nvSpPr>
            <p:cNvPr id="93206" name="Rectangle 20">
              <a:extLst>
                <a:ext uri="{FF2B5EF4-FFF2-40B4-BE49-F238E27FC236}">
                  <a16:creationId xmlns:a16="http://schemas.microsoft.com/office/drawing/2014/main" xmlns="" id="{CC62C00C-771F-4515-B420-3A13F5301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864" cy="5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07" name="Line 21">
              <a:extLst>
                <a:ext uri="{FF2B5EF4-FFF2-40B4-BE49-F238E27FC236}">
                  <a16:creationId xmlns:a16="http://schemas.microsoft.com/office/drawing/2014/main" xmlns="" id="{E710EC05-C7EB-406E-81EF-7A6A408BE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8" name="Line 22">
              <a:extLst>
                <a:ext uri="{FF2B5EF4-FFF2-40B4-BE49-F238E27FC236}">
                  <a16:creationId xmlns:a16="http://schemas.microsoft.com/office/drawing/2014/main" xmlns="" id="{99D74F60-24A3-4568-A4B5-D063738F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9" name="Rectangle 23">
              <a:extLst>
                <a:ext uri="{FF2B5EF4-FFF2-40B4-BE49-F238E27FC236}">
                  <a16:creationId xmlns:a16="http://schemas.microsoft.com/office/drawing/2014/main" xmlns="" id="{55C354B9-38D7-4DD2-9FC0-D8076FFA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10" name="Rectangle 24">
              <a:extLst>
                <a:ext uri="{FF2B5EF4-FFF2-40B4-BE49-F238E27FC236}">
                  <a16:creationId xmlns:a16="http://schemas.microsoft.com/office/drawing/2014/main" xmlns="" id="{6EC4294B-7BB4-4DB9-849B-9C98FD40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248"/>
              <a:ext cx="864" cy="5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11" name="Line 25">
              <a:extLst>
                <a:ext uri="{FF2B5EF4-FFF2-40B4-BE49-F238E27FC236}">
                  <a16:creationId xmlns:a16="http://schemas.microsoft.com/office/drawing/2014/main" xmlns="" id="{7587E8FE-6D0E-4921-B5C5-1A5B5664D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2" name="Line 26">
              <a:extLst>
                <a:ext uri="{FF2B5EF4-FFF2-40B4-BE49-F238E27FC236}">
                  <a16:creationId xmlns:a16="http://schemas.microsoft.com/office/drawing/2014/main" xmlns="" id="{BDB0D09E-D744-434F-B126-B06139C6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3" name="Rectangle 27">
              <a:extLst>
                <a:ext uri="{FF2B5EF4-FFF2-40B4-BE49-F238E27FC236}">
                  <a16:creationId xmlns:a16="http://schemas.microsoft.com/office/drawing/2014/main" xmlns="" id="{A56A6618-6BCA-4649-AD71-E0A5A4BF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14" name="Line 28">
              <a:extLst>
                <a:ext uri="{FF2B5EF4-FFF2-40B4-BE49-F238E27FC236}">
                  <a16:creationId xmlns:a16="http://schemas.microsoft.com/office/drawing/2014/main" xmlns="" id="{EE389497-FB9B-410B-8783-9B7B79FCD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5" name="Text Box 29">
              <a:extLst>
                <a:ext uri="{FF2B5EF4-FFF2-40B4-BE49-F238E27FC236}">
                  <a16:creationId xmlns:a16="http://schemas.microsoft.com/office/drawing/2014/main" xmlns="" id="{CC89BB4C-2761-4636-A861-A6CEBC45C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文件</a:t>
              </a:r>
            </a:p>
          </p:txBody>
        </p:sp>
        <p:sp>
          <p:nvSpPr>
            <p:cNvPr id="93216" name="Text Box 30">
              <a:extLst>
                <a:ext uri="{FF2B5EF4-FFF2-40B4-BE49-F238E27FC236}">
                  <a16:creationId xmlns:a16="http://schemas.microsoft.com/office/drawing/2014/main" xmlns="" id="{EA92E0E6-4EE8-49F3-AD48-0C2AD73FA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用户</a:t>
              </a:r>
            </a:p>
          </p:txBody>
        </p:sp>
        <p:sp>
          <p:nvSpPr>
            <p:cNvPr id="93217" name="Text Box 31">
              <a:extLst>
                <a:ext uri="{FF2B5EF4-FFF2-40B4-BE49-F238E27FC236}">
                  <a16:creationId xmlns:a16="http://schemas.microsoft.com/office/drawing/2014/main" xmlns="" id="{2D6A7C68-FBED-46BD-8606-0EE8AF8D1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1+</a:t>
              </a:r>
            </a:p>
          </p:txBody>
        </p:sp>
        <p:sp>
          <p:nvSpPr>
            <p:cNvPr id="93218" name="Rectangle 32">
              <a:extLst>
                <a:ext uri="{FF2B5EF4-FFF2-40B4-BE49-F238E27FC236}">
                  <a16:creationId xmlns:a16="http://schemas.microsoft.com/office/drawing/2014/main" xmlns="" id="{B5A6F7C2-A1AB-439D-A34F-2004F6F4E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28"/>
              <a:ext cx="672" cy="384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19" name="Line 33">
              <a:extLst>
                <a:ext uri="{FF2B5EF4-FFF2-40B4-BE49-F238E27FC236}">
                  <a16:creationId xmlns:a16="http://schemas.microsoft.com/office/drawing/2014/main" xmlns="" id="{A8D5E8F3-20FE-464B-AEA5-00EA6479B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0" name="Text Box 34">
              <a:extLst>
                <a:ext uri="{FF2B5EF4-FFF2-40B4-BE49-F238E27FC236}">
                  <a16:creationId xmlns:a16="http://schemas.microsoft.com/office/drawing/2014/main" xmlns="" id="{D4625205-B480-45F8-A76B-D854441F0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8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访问权限</a:t>
              </a:r>
            </a:p>
          </p:txBody>
        </p:sp>
        <p:sp>
          <p:nvSpPr>
            <p:cNvPr id="93221" name="Freeform 35">
              <a:extLst>
                <a:ext uri="{FF2B5EF4-FFF2-40B4-BE49-F238E27FC236}">
                  <a16:creationId xmlns:a16="http://schemas.microsoft.com/office/drawing/2014/main" xmlns="" id="{1B0E6DEE-E0E9-4894-A208-258DF6AE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488"/>
              <a:ext cx="384" cy="240"/>
            </a:xfrm>
            <a:custGeom>
              <a:avLst/>
              <a:gdLst>
                <a:gd name="T0" fmla="*/ 0 w 384"/>
                <a:gd name="T1" fmla="*/ 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0"/>
                  </a:moveTo>
                  <a:cubicBezTo>
                    <a:pt x="64" y="120"/>
                    <a:pt x="128" y="240"/>
                    <a:pt x="192" y="240"/>
                  </a:cubicBezTo>
                  <a:cubicBezTo>
                    <a:pt x="256" y="240"/>
                    <a:pt x="352" y="40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2" name="Rectangle 36">
              <a:extLst>
                <a:ext uri="{FF2B5EF4-FFF2-40B4-BE49-F238E27FC236}">
                  <a16:creationId xmlns:a16="http://schemas.microsoft.com/office/drawing/2014/main" xmlns="" id="{D2B4C4FF-E5E0-46BE-BAFA-7896D0811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400"/>
              <a:ext cx="720" cy="288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目录</a:t>
              </a:r>
            </a:p>
          </p:txBody>
        </p:sp>
        <p:sp>
          <p:nvSpPr>
            <p:cNvPr id="93223" name="Rectangle 37">
              <a:extLst>
                <a:ext uri="{FF2B5EF4-FFF2-40B4-BE49-F238E27FC236}">
                  <a16:creationId xmlns:a16="http://schemas.microsoft.com/office/drawing/2014/main" xmlns="" id="{16E75260-2FD9-4269-8B20-0F5A41728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864" cy="3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24" name="Line 38">
              <a:extLst>
                <a:ext uri="{FF2B5EF4-FFF2-40B4-BE49-F238E27FC236}">
                  <a16:creationId xmlns:a16="http://schemas.microsoft.com/office/drawing/2014/main" xmlns="" id="{5FFF40E9-C6EB-4455-9F98-8377764F2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816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5" name="Rectangle 39">
              <a:extLst>
                <a:ext uri="{FF2B5EF4-FFF2-40B4-BE49-F238E27FC236}">
                  <a16:creationId xmlns:a16="http://schemas.microsoft.com/office/drawing/2014/main" xmlns="" id="{CC2695F7-A11B-4C73-9D8A-7194BB1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00"/>
              <a:ext cx="720" cy="288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文件</a:t>
              </a:r>
            </a:p>
          </p:txBody>
        </p:sp>
        <p:sp>
          <p:nvSpPr>
            <p:cNvPr id="93226" name="Rectangle 40">
              <a:extLst>
                <a:ext uri="{FF2B5EF4-FFF2-40B4-BE49-F238E27FC236}">
                  <a16:creationId xmlns:a16="http://schemas.microsoft.com/office/drawing/2014/main" xmlns="" id="{211E82C5-B6F2-4386-A9F9-708A7769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52"/>
              <a:ext cx="864" cy="3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27" name="Rectangle 41">
              <a:extLst>
                <a:ext uri="{FF2B5EF4-FFF2-40B4-BE49-F238E27FC236}">
                  <a16:creationId xmlns:a16="http://schemas.microsoft.com/office/drawing/2014/main" xmlns="" id="{7D8F5C5D-E61E-4DCF-BF96-092F217DB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448"/>
              <a:ext cx="624" cy="19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文件名</a:t>
              </a:r>
            </a:p>
          </p:txBody>
        </p:sp>
        <p:sp>
          <p:nvSpPr>
            <p:cNvPr id="93228" name="Rectangle 42">
              <a:extLst>
                <a:ext uri="{FF2B5EF4-FFF2-40B4-BE49-F238E27FC236}">
                  <a16:creationId xmlns:a16="http://schemas.microsoft.com/office/drawing/2014/main" xmlns="" id="{2A8D71C3-CBDB-48BB-8E81-FBFCCD89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72"/>
              <a:ext cx="864" cy="5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29" name="Line 43">
              <a:extLst>
                <a:ext uri="{FF2B5EF4-FFF2-40B4-BE49-F238E27FC236}">
                  <a16:creationId xmlns:a16="http://schemas.microsoft.com/office/drawing/2014/main" xmlns="" id="{C884B451-6AF5-4FBE-9635-193B2639C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0" name="Line 44">
              <a:extLst>
                <a:ext uri="{FF2B5EF4-FFF2-40B4-BE49-F238E27FC236}">
                  <a16:creationId xmlns:a16="http://schemas.microsoft.com/office/drawing/2014/main" xmlns="" id="{F485FFE5-A47A-47A0-AF03-1601EE9AE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1" name="Rectangle 45">
              <a:extLst>
                <a:ext uri="{FF2B5EF4-FFF2-40B4-BE49-F238E27FC236}">
                  <a16:creationId xmlns:a16="http://schemas.microsoft.com/office/drawing/2014/main" xmlns="" id="{F8B37267-B518-435A-B7BB-DB293D04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76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32" name="Rectangle 46">
              <a:extLst>
                <a:ext uri="{FF2B5EF4-FFF2-40B4-BE49-F238E27FC236}">
                  <a16:creationId xmlns:a16="http://schemas.microsoft.com/office/drawing/2014/main" xmlns="" id="{435ED884-2FD3-4AA0-840D-7EABE4A0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72"/>
              <a:ext cx="864" cy="5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33" name="Line 47">
              <a:extLst>
                <a:ext uri="{FF2B5EF4-FFF2-40B4-BE49-F238E27FC236}">
                  <a16:creationId xmlns:a16="http://schemas.microsoft.com/office/drawing/2014/main" xmlns="" id="{E2E30260-2C40-4244-B0F0-EB9582D59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4" name="Line 48">
              <a:extLst>
                <a:ext uri="{FF2B5EF4-FFF2-40B4-BE49-F238E27FC236}">
                  <a16:creationId xmlns:a16="http://schemas.microsoft.com/office/drawing/2014/main" xmlns="" id="{128C9E38-42DF-4A96-B3EE-23F5A285E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5" name="Rectangle 49">
              <a:extLst>
                <a:ext uri="{FF2B5EF4-FFF2-40B4-BE49-F238E27FC236}">
                  <a16:creationId xmlns:a16="http://schemas.microsoft.com/office/drawing/2014/main" xmlns="" id="{651A8FE3-2C13-4A1E-BC55-5D12C836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76"/>
              <a:ext cx="1056" cy="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3236" name="Line 50">
              <a:extLst>
                <a:ext uri="{FF2B5EF4-FFF2-40B4-BE49-F238E27FC236}">
                  <a16:creationId xmlns:a16="http://schemas.microsoft.com/office/drawing/2014/main" xmlns="" id="{932EA89B-4686-4D38-9ECD-B84686AC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12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7" name="Text Box 51">
              <a:extLst>
                <a:ext uri="{FF2B5EF4-FFF2-40B4-BE49-F238E27FC236}">
                  <a16:creationId xmlns:a16="http://schemas.microsoft.com/office/drawing/2014/main" xmlns="" id="{3437CE4C-B28C-42AB-AF6F-F1599F603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2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发送者</a:t>
              </a:r>
            </a:p>
          </p:txBody>
        </p:sp>
        <p:sp>
          <p:nvSpPr>
            <p:cNvPr id="93238" name="Text Box 52">
              <a:extLst>
                <a:ext uri="{FF2B5EF4-FFF2-40B4-BE49-F238E27FC236}">
                  <a16:creationId xmlns:a16="http://schemas.microsoft.com/office/drawing/2014/main" xmlns="" id="{8F74C3B2-0381-4FAA-8C45-580252FF4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07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接收者</a:t>
              </a:r>
            </a:p>
          </p:txBody>
        </p:sp>
      </p:grpSp>
      <p:sp>
        <p:nvSpPr>
          <p:cNvPr id="109621" name="AutoShape 53">
            <a:extLst>
              <a:ext uri="{FF2B5EF4-FFF2-40B4-BE49-F238E27FC236}">
                <a16:creationId xmlns:a16="http://schemas.microsoft.com/office/drawing/2014/main" xmlns="" id="{DA194E93-64B9-434E-A578-10A52FE0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066800"/>
            <a:ext cx="1143000" cy="685800"/>
          </a:xfrm>
          <a:prstGeom prst="wedgeEllipseCallout">
            <a:avLst>
              <a:gd name="adj1" fmla="val -54167"/>
              <a:gd name="adj2" fmla="val 92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阶数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1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xmlns="" id="{B38845EA-D011-405B-9800-750EE286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25654-FC2A-467E-BDC3-4A343241FD1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40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305DA1EF-3019-4CC3-A4DD-219ABAF1B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815388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1</a:t>
            </a:r>
            <a:r>
              <a:rPr lang="zh-CN" altLang="en-US" sz="4000"/>
              <a:t>：学生成绩管理</a:t>
            </a:r>
          </a:p>
        </p:txBody>
      </p:sp>
      <p:sp>
        <p:nvSpPr>
          <p:cNvPr id="95236" name="Text Box 3">
            <a:extLst>
              <a:ext uri="{FF2B5EF4-FFF2-40B4-BE49-F238E27FC236}">
                <a16:creationId xmlns:a16="http://schemas.microsoft.com/office/drawing/2014/main" xmlns="" id="{1071A2FD-48D9-4A3A-9BF9-CBA4F314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b="1"/>
          </a:p>
        </p:txBody>
      </p:sp>
      <p:grpSp>
        <p:nvGrpSpPr>
          <p:cNvPr id="95237" name="Group 4">
            <a:extLst>
              <a:ext uri="{FF2B5EF4-FFF2-40B4-BE49-F238E27FC236}">
                <a16:creationId xmlns:a16="http://schemas.microsoft.com/office/drawing/2014/main" xmlns="" id="{C12BD9CD-6D78-4405-86E2-7CF536623F6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1000"/>
            <a:ext cx="8991600" cy="6248400"/>
            <a:chOff x="96" y="240"/>
            <a:chExt cx="5664" cy="3936"/>
          </a:xfrm>
        </p:grpSpPr>
        <p:sp>
          <p:nvSpPr>
            <p:cNvPr id="95240" name="Text Box 5">
              <a:extLst>
                <a:ext uri="{FF2B5EF4-FFF2-40B4-BE49-F238E27FC236}">
                  <a16:creationId xmlns:a16="http://schemas.microsoft.com/office/drawing/2014/main" xmlns="" id="{1F8DBFC5-B78A-4EED-AF05-637EF0846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88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E---R </a:t>
              </a:r>
              <a:r>
                <a:rPr lang="zh-CN" altLang="en-US" sz="2400" b="1"/>
                <a:t>图</a:t>
              </a:r>
            </a:p>
          </p:txBody>
        </p:sp>
        <p:sp>
          <p:nvSpPr>
            <p:cNvPr id="95241" name="Rectangle 6">
              <a:extLst>
                <a:ext uri="{FF2B5EF4-FFF2-40B4-BE49-F238E27FC236}">
                  <a16:creationId xmlns:a16="http://schemas.microsoft.com/office/drawing/2014/main" xmlns="" id="{5DE6503E-E68E-4666-87FE-CF6CBDAB3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536"/>
              <a:ext cx="864" cy="177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5242" name="Line 7">
              <a:extLst>
                <a:ext uri="{FF2B5EF4-FFF2-40B4-BE49-F238E27FC236}">
                  <a16:creationId xmlns:a16="http://schemas.microsoft.com/office/drawing/2014/main" xmlns="" id="{F131F031-AEFC-4E25-994E-1714A0BA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3" name="Line 8">
              <a:extLst>
                <a:ext uri="{FF2B5EF4-FFF2-40B4-BE49-F238E27FC236}">
                  <a16:creationId xmlns:a16="http://schemas.microsoft.com/office/drawing/2014/main" xmlns="" id="{0C1327EB-FE4B-4E89-959D-FE3EB4A9E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4" name="Rectangle 9">
              <a:extLst>
                <a:ext uri="{FF2B5EF4-FFF2-40B4-BE49-F238E27FC236}">
                  <a16:creationId xmlns:a16="http://schemas.microsoft.com/office/drawing/2014/main" xmlns="" id="{106D81ED-CCDC-4EE2-85F1-11F8A13E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0"/>
              <a:ext cx="1056" cy="1968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5245" name="Text Box 10">
              <a:extLst>
                <a:ext uri="{FF2B5EF4-FFF2-40B4-BE49-F238E27FC236}">
                  <a16:creationId xmlns:a16="http://schemas.microsoft.com/office/drawing/2014/main" xmlns="" id="{6A5332BD-2E81-49C0-B7F4-C9540D3B4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8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 </a:t>
              </a:r>
              <a:r>
                <a:rPr lang="zh-CN" altLang="en-US" sz="2400" b="1"/>
                <a:t>学生</a:t>
              </a:r>
            </a:p>
          </p:txBody>
        </p:sp>
        <p:sp>
          <p:nvSpPr>
            <p:cNvPr id="95246" name="Text Box 11">
              <a:extLst>
                <a:ext uri="{FF2B5EF4-FFF2-40B4-BE49-F238E27FC236}">
                  <a16:creationId xmlns:a16="http://schemas.microsoft.com/office/drawing/2014/main" xmlns="" id="{598091EF-A64B-4109-A2BF-2E62F4482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0"/>
              <a:ext cx="81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 </a:t>
              </a:r>
              <a:r>
                <a:rPr lang="zh-CN" altLang="en-US" sz="2400" b="1"/>
                <a:t>学号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  姓名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  性别</a:t>
              </a:r>
            </a:p>
          </p:txBody>
        </p:sp>
        <p:sp>
          <p:nvSpPr>
            <p:cNvPr id="95247" name="Text Box 12">
              <a:extLst>
                <a:ext uri="{FF2B5EF4-FFF2-40B4-BE49-F238E27FC236}">
                  <a16:creationId xmlns:a16="http://schemas.microsoft.com/office/drawing/2014/main" xmlns="" id="{642A9A83-C9F6-4C39-A035-50F299062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976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 </a:t>
              </a:r>
              <a:r>
                <a:rPr lang="zh-CN" altLang="en-US" sz="2400" b="1"/>
                <a:t>学籍管理</a:t>
              </a:r>
            </a:p>
          </p:txBody>
        </p:sp>
        <p:sp>
          <p:nvSpPr>
            <p:cNvPr id="95248" name="Rectangle 13">
              <a:extLst>
                <a:ext uri="{FF2B5EF4-FFF2-40B4-BE49-F238E27FC236}">
                  <a16:creationId xmlns:a16="http://schemas.microsoft.com/office/drawing/2014/main" xmlns="" id="{E1DCFA12-BC7A-4871-8AB2-0C46AF04E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36"/>
              <a:ext cx="864" cy="201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5249" name="Line 14">
              <a:extLst>
                <a:ext uri="{FF2B5EF4-FFF2-40B4-BE49-F238E27FC236}">
                  <a16:creationId xmlns:a16="http://schemas.microsoft.com/office/drawing/2014/main" xmlns="" id="{A6E20FBB-9A27-4F26-9C7F-8A8066B2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0" name="Line 15">
              <a:extLst>
                <a:ext uri="{FF2B5EF4-FFF2-40B4-BE49-F238E27FC236}">
                  <a16:creationId xmlns:a16="http://schemas.microsoft.com/office/drawing/2014/main" xmlns="" id="{E0A24A63-916C-41AC-8FE1-D30FFF55E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1" name="Rectangle 16">
              <a:extLst>
                <a:ext uri="{FF2B5EF4-FFF2-40B4-BE49-F238E27FC236}">
                  <a16:creationId xmlns:a16="http://schemas.microsoft.com/office/drawing/2014/main" xmlns="" id="{FA8BBB22-3B8F-4217-8C76-D239050A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40"/>
              <a:ext cx="1056" cy="2256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5252" name="Text Box 17">
              <a:extLst>
                <a:ext uri="{FF2B5EF4-FFF2-40B4-BE49-F238E27FC236}">
                  <a16:creationId xmlns:a16="http://schemas.microsoft.com/office/drawing/2014/main" xmlns="" id="{0FA3B0A3-7156-4512-8CEA-8F54DB9B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58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 </a:t>
              </a:r>
              <a:r>
                <a:rPr lang="zh-CN" altLang="en-US" sz="2400" b="1"/>
                <a:t>课程</a:t>
              </a:r>
            </a:p>
          </p:txBody>
        </p:sp>
        <p:sp>
          <p:nvSpPr>
            <p:cNvPr id="95253" name="Text Box 18">
              <a:extLst>
                <a:ext uri="{FF2B5EF4-FFF2-40B4-BE49-F238E27FC236}">
                  <a16:creationId xmlns:a16="http://schemas.microsoft.com/office/drawing/2014/main" xmlns="" id="{C903867A-474F-4F16-B777-47A4ABC97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20"/>
              <a:ext cx="81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 </a:t>
              </a:r>
              <a:r>
                <a:rPr lang="zh-CN" altLang="en-US" sz="2400" b="1"/>
                <a:t>课程号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  课程名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  学时</a:t>
              </a:r>
            </a:p>
          </p:txBody>
        </p:sp>
        <p:sp>
          <p:nvSpPr>
            <p:cNvPr id="95254" name="Text Box 19">
              <a:extLst>
                <a:ext uri="{FF2B5EF4-FFF2-40B4-BE49-F238E27FC236}">
                  <a16:creationId xmlns:a16="http://schemas.microsoft.com/office/drawing/2014/main" xmlns="" id="{7452A478-1249-4499-B47F-1CB937EAF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 </a:t>
              </a:r>
              <a:r>
                <a:rPr lang="zh-CN" altLang="en-US" sz="2400" b="1"/>
                <a:t>教学计划管理</a:t>
              </a:r>
            </a:p>
          </p:txBody>
        </p:sp>
        <p:sp>
          <p:nvSpPr>
            <p:cNvPr id="95255" name="Line 20">
              <a:extLst>
                <a:ext uri="{FF2B5EF4-FFF2-40B4-BE49-F238E27FC236}">
                  <a16:creationId xmlns:a16="http://schemas.microsoft.com/office/drawing/2014/main" xmlns="" id="{5CC33183-186C-4461-8F48-1351FF454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6" name="Text Box 21">
              <a:extLst>
                <a:ext uri="{FF2B5EF4-FFF2-40B4-BE49-F238E27FC236}">
                  <a16:creationId xmlns:a16="http://schemas.microsoft.com/office/drawing/2014/main" xmlns="" id="{15512E5B-7E6B-4CC3-BE96-AE5BEE3B4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1+</a:t>
              </a:r>
            </a:p>
          </p:txBody>
        </p:sp>
        <p:sp>
          <p:nvSpPr>
            <p:cNvPr id="95257" name="Text Box 22">
              <a:extLst>
                <a:ext uri="{FF2B5EF4-FFF2-40B4-BE49-F238E27FC236}">
                  <a16:creationId xmlns:a16="http://schemas.microsoft.com/office/drawing/2014/main" xmlns="" id="{DAD0506A-881C-46FE-8C4C-17DF2ACEC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1+</a:t>
              </a:r>
            </a:p>
          </p:txBody>
        </p:sp>
        <p:sp>
          <p:nvSpPr>
            <p:cNvPr id="95258" name="Rectangle 23">
              <a:extLst>
                <a:ext uri="{FF2B5EF4-FFF2-40B4-BE49-F238E27FC236}">
                  <a16:creationId xmlns:a16="http://schemas.microsoft.com/office/drawing/2014/main" xmlns="" id="{1790695F-DD7E-4202-83C2-F0B3550D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92"/>
              <a:ext cx="672" cy="384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5259" name="Line 24">
              <a:extLst>
                <a:ext uri="{FF2B5EF4-FFF2-40B4-BE49-F238E27FC236}">
                  <a16:creationId xmlns:a16="http://schemas.microsoft.com/office/drawing/2014/main" xmlns="" id="{340A538F-7350-4A4A-8EBC-3A8DB0F75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0" name="Text Box 25">
              <a:extLst>
                <a:ext uri="{FF2B5EF4-FFF2-40B4-BE49-F238E27FC236}">
                  <a16:creationId xmlns:a16="http://schemas.microsoft.com/office/drawing/2014/main" xmlns="" id="{85835F05-468F-4426-AAA3-14A54F19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3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    </a:t>
              </a:r>
              <a:r>
                <a:rPr lang="zh-CN" altLang="en-US" sz="2000" b="1"/>
                <a:t>成绩</a:t>
              </a:r>
            </a:p>
          </p:txBody>
        </p:sp>
        <p:sp>
          <p:nvSpPr>
            <p:cNvPr id="95261" name="Freeform 26">
              <a:extLst>
                <a:ext uri="{FF2B5EF4-FFF2-40B4-BE49-F238E27FC236}">
                  <a16:creationId xmlns:a16="http://schemas.microsoft.com/office/drawing/2014/main" xmlns="" id="{26917EFD-027B-4651-A1C2-0C994144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352"/>
              <a:ext cx="384" cy="240"/>
            </a:xfrm>
            <a:custGeom>
              <a:avLst/>
              <a:gdLst>
                <a:gd name="T0" fmla="*/ 0 w 384"/>
                <a:gd name="T1" fmla="*/ 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0"/>
                  </a:moveTo>
                  <a:cubicBezTo>
                    <a:pt x="64" y="120"/>
                    <a:pt x="128" y="240"/>
                    <a:pt x="192" y="240"/>
                  </a:cubicBezTo>
                  <a:cubicBezTo>
                    <a:pt x="256" y="240"/>
                    <a:pt x="352" y="40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2" name="Text Box 27">
              <a:extLst>
                <a:ext uri="{FF2B5EF4-FFF2-40B4-BE49-F238E27FC236}">
                  <a16:creationId xmlns:a16="http://schemas.microsoft.com/office/drawing/2014/main" xmlns="" id="{E988EF14-58A4-40B6-9C0A-018F2B13A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864"/>
              <a:ext cx="624" cy="306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</a:t>
              </a:r>
              <a:r>
                <a:rPr lang="zh-CN" altLang="en-US" sz="2400" b="1"/>
                <a:t>学生</a:t>
              </a:r>
            </a:p>
          </p:txBody>
        </p:sp>
        <p:sp>
          <p:nvSpPr>
            <p:cNvPr id="95263" name="Text Box 28">
              <a:extLst>
                <a:ext uri="{FF2B5EF4-FFF2-40B4-BE49-F238E27FC236}">
                  <a16:creationId xmlns:a16="http://schemas.microsoft.com/office/drawing/2014/main" xmlns="" id="{6B0FF84B-E449-46A1-9F46-F64A192A7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88"/>
              <a:ext cx="624" cy="306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 </a:t>
              </a:r>
              <a:r>
                <a:rPr lang="zh-CN" altLang="en-US" sz="2400" b="1"/>
                <a:t>课程</a:t>
              </a:r>
            </a:p>
          </p:txBody>
        </p:sp>
        <p:sp>
          <p:nvSpPr>
            <p:cNvPr id="95264" name="AutoShape 29">
              <a:extLst>
                <a:ext uri="{FF2B5EF4-FFF2-40B4-BE49-F238E27FC236}">
                  <a16:creationId xmlns:a16="http://schemas.microsoft.com/office/drawing/2014/main" xmlns="" id="{7B1B72D9-99FE-4E7A-BC41-6D31434C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86"/>
              <a:ext cx="960" cy="480"/>
            </a:xfrm>
            <a:prstGeom prst="diamond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 </a:t>
              </a:r>
              <a:r>
                <a:rPr lang="zh-CN" altLang="en-US" sz="2400" b="1"/>
                <a:t>学习</a:t>
              </a:r>
            </a:p>
          </p:txBody>
        </p:sp>
        <p:sp>
          <p:nvSpPr>
            <p:cNvPr id="95265" name="Line 30">
              <a:extLst>
                <a:ext uri="{FF2B5EF4-FFF2-40B4-BE49-F238E27FC236}">
                  <a16:creationId xmlns:a16="http://schemas.microsoft.com/office/drawing/2014/main" xmlns="" id="{6D4DA409-1328-4FBB-AB4C-913CB6BB8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25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6" name="Line 31">
              <a:extLst>
                <a:ext uri="{FF2B5EF4-FFF2-40B4-BE49-F238E27FC236}">
                  <a16:creationId xmlns:a16="http://schemas.microsoft.com/office/drawing/2014/main" xmlns="" id="{D7C8AA84-6137-4B10-ACB3-6DB2D8CC7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1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7" name="Line 32">
              <a:extLst>
                <a:ext uri="{FF2B5EF4-FFF2-40B4-BE49-F238E27FC236}">
                  <a16:creationId xmlns:a16="http://schemas.microsoft.com/office/drawing/2014/main" xmlns="" id="{B6973983-89FF-41BD-92CC-52EB6F45D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6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8" name="Line 33">
              <a:extLst>
                <a:ext uri="{FF2B5EF4-FFF2-40B4-BE49-F238E27FC236}">
                  <a16:creationId xmlns:a16="http://schemas.microsoft.com/office/drawing/2014/main" xmlns="" id="{DC2F418C-7506-4D7F-9B37-1FD8638C3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0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9" name="Oval 34">
              <a:extLst>
                <a:ext uri="{FF2B5EF4-FFF2-40B4-BE49-F238E27FC236}">
                  <a16:creationId xmlns:a16="http://schemas.microsoft.com/office/drawing/2014/main" xmlns="" id="{07796EDC-D844-4C16-B4DB-CF4807C3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14"/>
              <a:ext cx="768" cy="33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 </a:t>
              </a:r>
              <a:r>
                <a:rPr lang="zh-CN" altLang="en-US" sz="2400" b="1"/>
                <a:t>成绩</a:t>
              </a:r>
            </a:p>
          </p:txBody>
        </p:sp>
        <p:sp>
          <p:nvSpPr>
            <p:cNvPr id="95270" name="Line 35">
              <a:extLst>
                <a:ext uri="{FF2B5EF4-FFF2-40B4-BE49-F238E27FC236}">
                  <a16:creationId xmlns:a16="http://schemas.microsoft.com/office/drawing/2014/main" xmlns="" id="{69440C69-A424-4E95-9205-DE5F9B81E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926"/>
              <a:ext cx="192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1" name="Line 36">
              <a:extLst>
                <a:ext uri="{FF2B5EF4-FFF2-40B4-BE49-F238E27FC236}">
                  <a16:creationId xmlns:a16="http://schemas.microsoft.com/office/drawing/2014/main" xmlns="" id="{00148A46-F25F-4297-AA16-6E58F8D6A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5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2" name="Line 37">
              <a:extLst>
                <a:ext uri="{FF2B5EF4-FFF2-40B4-BE49-F238E27FC236}">
                  <a16:creationId xmlns:a16="http://schemas.microsoft.com/office/drawing/2014/main" xmlns="" id="{35660ABE-2144-4260-A922-0E1A8E693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3" name="Line 38">
              <a:extLst>
                <a:ext uri="{FF2B5EF4-FFF2-40B4-BE49-F238E27FC236}">
                  <a16:creationId xmlns:a16="http://schemas.microsoft.com/office/drawing/2014/main" xmlns="" id="{0CC7B879-25EF-4796-8CC7-43FF86A44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4" name="Line 39">
              <a:extLst>
                <a:ext uri="{FF2B5EF4-FFF2-40B4-BE49-F238E27FC236}">
                  <a16:creationId xmlns:a16="http://schemas.microsoft.com/office/drawing/2014/main" xmlns="" id="{58353E94-4520-4EA4-8EA2-08DF8D4F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5" name="Line 40">
              <a:extLst>
                <a:ext uri="{FF2B5EF4-FFF2-40B4-BE49-F238E27FC236}">
                  <a16:creationId xmlns:a16="http://schemas.microsoft.com/office/drawing/2014/main" xmlns="" id="{5E0058CD-3D86-495E-8F07-3E92B6F50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97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6" name="Line 41">
              <a:extLst>
                <a:ext uri="{FF2B5EF4-FFF2-40B4-BE49-F238E27FC236}">
                  <a16:creationId xmlns:a16="http://schemas.microsoft.com/office/drawing/2014/main" xmlns="" id="{23B63350-4DD6-441D-84A9-F97942EB5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7" name="Oval 42">
              <a:extLst>
                <a:ext uri="{FF2B5EF4-FFF2-40B4-BE49-F238E27FC236}">
                  <a16:creationId xmlns:a16="http://schemas.microsoft.com/office/drawing/2014/main" xmlns="" id="{2087FC86-B2CD-4455-8C08-0A97D6B84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"/>
              <a:ext cx="76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学号</a:t>
              </a:r>
            </a:p>
          </p:txBody>
        </p:sp>
        <p:sp>
          <p:nvSpPr>
            <p:cNvPr id="95278" name="Oval 43">
              <a:extLst>
                <a:ext uri="{FF2B5EF4-FFF2-40B4-BE49-F238E27FC236}">
                  <a16:creationId xmlns:a16="http://schemas.microsoft.com/office/drawing/2014/main" xmlns="" id="{B8000970-6E84-4B33-9CBB-25AD80BA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0"/>
              <a:ext cx="76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姓名</a:t>
              </a:r>
            </a:p>
          </p:txBody>
        </p:sp>
        <p:sp>
          <p:nvSpPr>
            <p:cNvPr id="95279" name="Oval 44">
              <a:extLst>
                <a:ext uri="{FF2B5EF4-FFF2-40B4-BE49-F238E27FC236}">
                  <a16:creationId xmlns:a16="http://schemas.microsoft.com/office/drawing/2014/main" xmlns="" id="{AEFF46B0-4124-4A20-B249-2670C095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0"/>
              <a:ext cx="76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性别</a:t>
              </a:r>
            </a:p>
          </p:txBody>
        </p:sp>
        <p:sp>
          <p:nvSpPr>
            <p:cNvPr id="95280" name="Oval 45">
              <a:extLst>
                <a:ext uri="{FF2B5EF4-FFF2-40B4-BE49-F238E27FC236}">
                  <a16:creationId xmlns:a16="http://schemas.microsoft.com/office/drawing/2014/main" xmlns="" id="{D0516D75-71E4-42E0-8363-98AA9C55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76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课程号</a:t>
              </a:r>
            </a:p>
          </p:txBody>
        </p:sp>
        <p:sp>
          <p:nvSpPr>
            <p:cNvPr id="95281" name="Oval 46">
              <a:extLst>
                <a:ext uri="{FF2B5EF4-FFF2-40B4-BE49-F238E27FC236}">
                  <a16:creationId xmlns:a16="http://schemas.microsoft.com/office/drawing/2014/main" xmlns="" id="{1657BD0E-C5F5-455A-BEB5-34157928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4"/>
              <a:ext cx="76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课程名</a:t>
              </a:r>
            </a:p>
          </p:txBody>
        </p:sp>
        <p:sp>
          <p:nvSpPr>
            <p:cNvPr id="95282" name="Oval 47">
              <a:extLst>
                <a:ext uri="{FF2B5EF4-FFF2-40B4-BE49-F238E27FC236}">
                  <a16:creationId xmlns:a16="http://schemas.microsoft.com/office/drawing/2014/main" xmlns="" id="{42982E67-DC8A-4479-BFE7-43967FC9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64"/>
              <a:ext cx="76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学时</a:t>
              </a:r>
            </a:p>
          </p:txBody>
        </p:sp>
        <p:pic>
          <p:nvPicPr>
            <p:cNvPr id="95283" name="Picture 48" descr="aniflowe">
              <a:extLst>
                <a:ext uri="{FF2B5EF4-FFF2-40B4-BE49-F238E27FC236}">
                  <a16:creationId xmlns:a16="http://schemas.microsoft.com/office/drawing/2014/main" xmlns="" id="{24D7E158-C5C1-4C78-A7AB-580CAE17398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84" name="Picture 49" descr="aniflowe">
              <a:extLst>
                <a:ext uri="{FF2B5EF4-FFF2-40B4-BE49-F238E27FC236}">
                  <a16:creationId xmlns:a16="http://schemas.microsoft.com/office/drawing/2014/main" xmlns="" id="{D8C043CE-B74B-4039-8BB6-69D41335262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600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38" name="Text Box 50">
            <a:extLst>
              <a:ext uri="{FF2B5EF4-FFF2-40B4-BE49-F238E27FC236}">
                <a16:creationId xmlns:a16="http://schemas.microsoft.com/office/drawing/2014/main" xmlns="" id="{159D15FC-D279-4DDE-AE69-B0B332FE9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m</a:t>
            </a:r>
          </a:p>
        </p:txBody>
      </p:sp>
      <p:sp>
        <p:nvSpPr>
          <p:cNvPr id="95239" name="Text Box 51">
            <a:extLst>
              <a:ext uri="{FF2B5EF4-FFF2-40B4-BE49-F238E27FC236}">
                <a16:creationId xmlns:a16="http://schemas.microsoft.com/office/drawing/2014/main" xmlns="" id="{A50D8E86-2025-449F-B67F-A1907D6E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n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xmlns="" id="{238D8D08-5E83-45E2-AE22-D36C166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CC9EE1-D3DB-4E4A-AF6C-B5969A5A156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4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6AE2BDA2-908F-435E-8F3D-3CA8AB602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15388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：一家公司的对象模型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3A796BA2-BDD4-45BC-B645-D8E740E2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66800"/>
            <a:ext cx="1371600" cy="19812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61" name="Line 4">
            <a:extLst>
              <a:ext uri="{FF2B5EF4-FFF2-40B4-BE49-F238E27FC236}">
                <a16:creationId xmlns:a16="http://schemas.microsoft.com/office/drawing/2014/main" xmlns="" id="{EF3038B3-E4A8-411A-AEAE-457580AB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2" name="Rectangle 5">
            <a:extLst>
              <a:ext uri="{FF2B5EF4-FFF2-40B4-BE49-F238E27FC236}">
                <a16:creationId xmlns:a16="http://schemas.microsoft.com/office/drawing/2014/main" xmlns="" id="{C3EB58F9-C8CA-4515-BE63-A592E75C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1676400" cy="22860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63" name="Text Box 6">
            <a:extLst>
              <a:ext uri="{FF2B5EF4-FFF2-40B4-BE49-F238E27FC236}">
                <a16:creationId xmlns:a16="http://schemas.microsoft.com/office/drawing/2014/main" xmlns="" id="{786D3F91-3135-452D-9A30-F245CF1E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14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员工</a:t>
            </a:r>
          </a:p>
        </p:txBody>
      </p:sp>
      <p:sp>
        <p:nvSpPr>
          <p:cNvPr id="96264" name="Text Box 7">
            <a:extLst>
              <a:ext uri="{FF2B5EF4-FFF2-40B4-BE49-F238E27FC236}">
                <a16:creationId xmlns:a16="http://schemas.microsoft.com/office/drawing/2014/main" xmlns="" id="{5CB5E538-870A-4483-A639-4B2B68EF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82763"/>
            <a:ext cx="1676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000" b="1"/>
              <a:t>姓名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 地址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身份证号码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工资</a:t>
            </a:r>
          </a:p>
        </p:txBody>
      </p:sp>
      <p:sp>
        <p:nvSpPr>
          <p:cNvPr id="96265" name="Rectangle 8">
            <a:extLst>
              <a:ext uri="{FF2B5EF4-FFF2-40B4-BE49-F238E27FC236}">
                <a16:creationId xmlns:a16="http://schemas.microsoft.com/office/drawing/2014/main" xmlns="" id="{D79FF206-EF54-4D6D-A61B-844BEE88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0"/>
            <a:ext cx="1371600" cy="25146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66" name="Line 9">
            <a:extLst>
              <a:ext uri="{FF2B5EF4-FFF2-40B4-BE49-F238E27FC236}">
                <a16:creationId xmlns:a16="http://schemas.microsoft.com/office/drawing/2014/main" xmlns="" id="{8498BE64-6A79-4F36-B5DB-BEF549A83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83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7" name="Line 10">
            <a:extLst>
              <a:ext uri="{FF2B5EF4-FFF2-40B4-BE49-F238E27FC236}">
                <a16:creationId xmlns:a16="http://schemas.microsoft.com/office/drawing/2014/main" xmlns="" id="{6818363E-45BE-4109-8E29-CD6BB6345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13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8" name="Rectangle 11">
            <a:extLst>
              <a:ext uri="{FF2B5EF4-FFF2-40B4-BE49-F238E27FC236}">
                <a16:creationId xmlns:a16="http://schemas.microsoft.com/office/drawing/2014/main" xmlns="" id="{FA334390-B5EF-40FF-B80F-E8F2482C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52400"/>
            <a:ext cx="1676400" cy="28194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69" name="Text Box 12">
            <a:extLst>
              <a:ext uri="{FF2B5EF4-FFF2-40B4-BE49-F238E27FC236}">
                <a16:creationId xmlns:a16="http://schemas.microsoft.com/office/drawing/2014/main" xmlns="" id="{2D76AAF4-966D-47BC-BAB5-2CDD9760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公司</a:t>
            </a:r>
          </a:p>
        </p:txBody>
      </p:sp>
      <p:sp>
        <p:nvSpPr>
          <p:cNvPr id="96270" name="Text Box 13">
            <a:extLst>
              <a:ext uri="{FF2B5EF4-FFF2-40B4-BE49-F238E27FC236}">
                <a16:creationId xmlns:a16="http://schemas.microsoft.com/office/drawing/2014/main" xmlns="" id="{41B1A661-F26C-4A96-B870-111BD4BF7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944563"/>
            <a:ext cx="1524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000" b="1"/>
              <a:t>名字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电话号码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主要产品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地址</a:t>
            </a:r>
          </a:p>
        </p:txBody>
      </p:sp>
      <p:sp>
        <p:nvSpPr>
          <p:cNvPr id="96271" name="Text Box 14">
            <a:extLst>
              <a:ext uri="{FF2B5EF4-FFF2-40B4-BE49-F238E27FC236}">
                <a16:creationId xmlns:a16="http://schemas.microsoft.com/office/drawing/2014/main" xmlns="" id="{82E60A8A-B1EE-4E7F-A956-AA6376FB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39963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000" b="1"/>
              <a:t>雇佣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 解雇</a:t>
            </a:r>
          </a:p>
        </p:txBody>
      </p:sp>
      <p:sp>
        <p:nvSpPr>
          <p:cNvPr id="96272" name="Line 15">
            <a:extLst>
              <a:ext uri="{FF2B5EF4-FFF2-40B4-BE49-F238E27FC236}">
                <a16:creationId xmlns:a16="http://schemas.microsoft.com/office/drawing/2014/main" xmlns="" id="{33C873B6-6F8C-4B5D-B63C-2ED999876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3" name="Text Box 16">
            <a:extLst>
              <a:ext uri="{FF2B5EF4-FFF2-40B4-BE49-F238E27FC236}">
                <a16:creationId xmlns:a16="http://schemas.microsoft.com/office/drawing/2014/main" xmlns="" id="{02A51884-72F1-4D08-90F5-7DB5F1B5F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96274" name="Rectangle 17">
            <a:extLst>
              <a:ext uri="{FF2B5EF4-FFF2-40B4-BE49-F238E27FC236}">
                <a16:creationId xmlns:a16="http://schemas.microsoft.com/office/drawing/2014/main" xmlns="" id="{99CCCE75-909F-4397-AA7E-E636DF79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066800" cy="6096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75" name="Line 18">
            <a:extLst>
              <a:ext uri="{FF2B5EF4-FFF2-40B4-BE49-F238E27FC236}">
                <a16:creationId xmlns:a16="http://schemas.microsoft.com/office/drawing/2014/main" xmlns="" id="{1B33D7F6-1B8F-49F4-8FD6-CC7C591FD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6" name="Text Box 19">
            <a:extLst>
              <a:ext uri="{FF2B5EF4-FFF2-40B4-BE49-F238E27FC236}">
                <a16:creationId xmlns:a16="http://schemas.microsoft.com/office/drawing/2014/main" xmlns="" id="{D6BFADBD-CD78-4E9D-BB9F-C793FDFF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职务</a:t>
            </a:r>
          </a:p>
        </p:txBody>
      </p:sp>
      <p:sp>
        <p:nvSpPr>
          <p:cNvPr id="96277" name="Freeform 20">
            <a:extLst>
              <a:ext uri="{FF2B5EF4-FFF2-40B4-BE49-F238E27FC236}">
                <a16:creationId xmlns:a16="http://schemas.microsoft.com/office/drawing/2014/main" xmlns="" id="{E5A50D0A-6C75-47FE-A9F2-1DF70070F89E}"/>
              </a:ext>
            </a:extLst>
          </p:cNvPr>
          <p:cNvSpPr>
            <a:spLocks/>
          </p:cNvSpPr>
          <p:nvPr/>
        </p:nvSpPr>
        <p:spPr bwMode="auto">
          <a:xfrm>
            <a:off x="4876800" y="2362200"/>
            <a:ext cx="609600" cy="381000"/>
          </a:xfrm>
          <a:custGeom>
            <a:avLst/>
            <a:gdLst>
              <a:gd name="T0" fmla="*/ 0 w 384"/>
              <a:gd name="T1" fmla="*/ 0 h 240"/>
              <a:gd name="T2" fmla="*/ 2147483646 w 384"/>
              <a:gd name="T3" fmla="*/ 2147483646 h 240"/>
              <a:gd name="T4" fmla="*/ 2147483646 w 384"/>
              <a:gd name="T5" fmla="*/ 0 h 240"/>
              <a:gd name="T6" fmla="*/ 0 60000 65536"/>
              <a:gd name="T7" fmla="*/ 0 60000 65536"/>
              <a:gd name="T8" fmla="*/ 0 60000 65536"/>
              <a:gd name="T9" fmla="*/ 0 w 384"/>
              <a:gd name="T10" fmla="*/ 0 h 240"/>
              <a:gd name="T11" fmla="*/ 384 w 38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40">
                <a:moveTo>
                  <a:pt x="0" y="0"/>
                </a:moveTo>
                <a:cubicBezTo>
                  <a:pt x="64" y="120"/>
                  <a:pt x="128" y="240"/>
                  <a:pt x="192" y="240"/>
                </a:cubicBezTo>
                <a:cubicBezTo>
                  <a:pt x="256" y="240"/>
                  <a:pt x="352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8" name="Rectangle 21">
            <a:extLst>
              <a:ext uri="{FF2B5EF4-FFF2-40B4-BE49-F238E27FC236}">
                <a16:creationId xmlns:a16="http://schemas.microsoft.com/office/drawing/2014/main" xmlns="" id="{98647BED-1BB7-420F-B05C-FE2ABCF4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962400"/>
            <a:ext cx="1143000" cy="4572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工人</a:t>
            </a:r>
          </a:p>
        </p:txBody>
      </p:sp>
      <p:sp>
        <p:nvSpPr>
          <p:cNvPr id="96279" name="Rectangle 22">
            <a:extLst>
              <a:ext uri="{FF2B5EF4-FFF2-40B4-BE49-F238E27FC236}">
                <a16:creationId xmlns:a16="http://schemas.microsoft.com/office/drawing/2014/main" xmlns="" id="{2CDF9CFE-88FD-40BB-A4B8-4B8D560B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871913"/>
            <a:ext cx="1371600" cy="6096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80" name="Rectangle 23">
            <a:extLst>
              <a:ext uri="{FF2B5EF4-FFF2-40B4-BE49-F238E27FC236}">
                <a16:creationId xmlns:a16="http://schemas.microsoft.com/office/drawing/2014/main" xmlns="" id="{220AE50E-DE15-4076-9D6E-003A762F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1143000" cy="4572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经理</a:t>
            </a:r>
          </a:p>
        </p:txBody>
      </p:sp>
      <p:sp>
        <p:nvSpPr>
          <p:cNvPr id="96281" name="Rectangle 24">
            <a:extLst>
              <a:ext uri="{FF2B5EF4-FFF2-40B4-BE49-F238E27FC236}">
                <a16:creationId xmlns:a16="http://schemas.microsoft.com/office/drawing/2014/main" xmlns="" id="{97F172F7-80A8-4060-8A87-CE05094F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871913"/>
            <a:ext cx="1371600" cy="6096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82" name="Rectangle 25">
            <a:extLst>
              <a:ext uri="{FF2B5EF4-FFF2-40B4-BE49-F238E27FC236}">
                <a16:creationId xmlns:a16="http://schemas.microsoft.com/office/drawing/2014/main" xmlns="" id="{ACD7B43F-3B9A-404A-AE44-856C9C88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657600"/>
            <a:ext cx="1143000" cy="4572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83" name="Rectangle 26">
            <a:extLst>
              <a:ext uri="{FF2B5EF4-FFF2-40B4-BE49-F238E27FC236}">
                <a16:creationId xmlns:a16="http://schemas.microsoft.com/office/drawing/2014/main" xmlns="" id="{2A46E556-EB4A-4930-9D42-28345968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81400"/>
            <a:ext cx="1371600" cy="6096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84" name="Text Box 27">
            <a:extLst>
              <a:ext uri="{FF2B5EF4-FFF2-40B4-BE49-F238E27FC236}">
                <a16:creationId xmlns:a16="http://schemas.microsoft.com/office/drawing/2014/main" xmlns="" id="{A9F7E2D5-8A48-4A15-A2FC-3369483CA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部门</a:t>
            </a:r>
          </a:p>
        </p:txBody>
      </p:sp>
      <p:sp>
        <p:nvSpPr>
          <p:cNvPr id="96285" name="Text Box 28">
            <a:extLst>
              <a:ext uri="{FF2B5EF4-FFF2-40B4-BE49-F238E27FC236}">
                <a16:creationId xmlns:a16="http://schemas.microsoft.com/office/drawing/2014/main" xmlns="" id="{A8B720E6-B6CB-4041-B7FB-3310C1606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971800"/>
            <a:ext cx="990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部门名</a:t>
            </a:r>
          </a:p>
        </p:txBody>
      </p:sp>
      <p:sp>
        <p:nvSpPr>
          <p:cNvPr id="96286" name="Line 29">
            <a:extLst>
              <a:ext uri="{FF2B5EF4-FFF2-40B4-BE49-F238E27FC236}">
                <a16:creationId xmlns:a16="http://schemas.microsoft.com/office/drawing/2014/main" xmlns="" id="{AA7DB8AC-22D5-433C-B5A2-6DCC9EBF5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87" name="Line 30">
            <a:extLst>
              <a:ext uri="{FF2B5EF4-FFF2-40B4-BE49-F238E27FC236}">
                <a16:creationId xmlns:a16="http://schemas.microsoft.com/office/drawing/2014/main" xmlns="" id="{74AD4095-7B8A-4955-B83A-B45CB83EB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88" name="Line 31">
            <a:extLst>
              <a:ext uri="{FF2B5EF4-FFF2-40B4-BE49-F238E27FC236}">
                <a16:creationId xmlns:a16="http://schemas.microsoft.com/office/drawing/2014/main" xmlns="" id="{2E1E220B-2AFF-46DE-A15D-04F5E7A7E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89" name="AutoShape 32">
            <a:extLst>
              <a:ext uri="{FF2B5EF4-FFF2-40B4-BE49-F238E27FC236}">
                <a16:creationId xmlns:a16="http://schemas.microsoft.com/office/drawing/2014/main" xmlns="" id="{BE549A69-50B3-48BA-9E08-FD4951FF6009}"/>
              </a:ext>
            </a:extLst>
          </p:cNvPr>
          <p:cNvSpPr>
            <a:spLocks noChangeArrowheads="1"/>
          </p:cNvSpPr>
          <p:nvPr/>
        </p:nvSpPr>
        <p:spPr bwMode="auto">
          <a:xfrm rot="-5488411">
            <a:off x="2895600" y="3276600"/>
            <a:ext cx="152400" cy="457200"/>
          </a:xfrm>
          <a:prstGeom prst="flowChartDelay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90" name="Line 33">
            <a:extLst>
              <a:ext uri="{FF2B5EF4-FFF2-40B4-BE49-F238E27FC236}">
                <a16:creationId xmlns:a16="http://schemas.microsoft.com/office/drawing/2014/main" xmlns="" id="{26100271-4AE8-49DE-9136-B9019DECF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1" name="Line 34">
            <a:extLst>
              <a:ext uri="{FF2B5EF4-FFF2-40B4-BE49-F238E27FC236}">
                <a16:creationId xmlns:a16="http://schemas.microsoft.com/office/drawing/2014/main" xmlns="" id="{377A827F-602D-47D5-8664-B67EFB98F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367088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2" name="Line 35">
            <a:extLst>
              <a:ext uri="{FF2B5EF4-FFF2-40B4-BE49-F238E27FC236}">
                <a16:creationId xmlns:a16="http://schemas.microsoft.com/office/drawing/2014/main" xmlns="" id="{EA4053E7-3155-4628-8921-FC597DFBC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038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3" name="Rectangle 36">
            <a:extLst>
              <a:ext uri="{FF2B5EF4-FFF2-40B4-BE49-F238E27FC236}">
                <a16:creationId xmlns:a16="http://schemas.microsoft.com/office/drawing/2014/main" xmlns="" id="{FECD2D72-1703-44BD-BCA5-2C0A84DC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1371600" cy="16764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94" name="Line 37">
            <a:extLst>
              <a:ext uri="{FF2B5EF4-FFF2-40B4-BE49-F238E27FC236}">
                <a16:creationId xmlns:a16="http://schemas.microsoft.com/office/drawing/2014/main" xmlns="" id="{E2A8E636-5CC6-46DE-AEB8-ED9567C35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5" name="Rectangle 38">
            <a:extLst>
              <a:ext uri="{FF2B5EF4-FFF2-40B4-BE49-F238E27FC236}">
                <a16:creationId xmlns:a16="http://schemas.microsoft.com/office/drawing/2014/main" xmlns="" id="{3F6A4A47-ED0B-4EBB-88A8-50FE0D59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1676400" cy="19812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96" name="Text Box 39">
            <a:extLst>
              <a:ext uri="{FF2B5EF4-FFF2-40B4-BE49-F238E27FC236}">
                <a16:creationId xmlns:a16="http://schemas.microsoft.com/office/drawing/2014/main" xmlns="" id="{ED08F281-16F9-48B3-9B99-79BE282C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29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项目</a:t>
            </a:r>
          </a:p>
        </p:txBody>
      </p:sp>
      <p:sp>
        <p:nvSpPr>
          <p:cNvPr id="96297" name="Text Box 40">
            <a:extLst>
              <a:ext uri="{FF2B5EF4-FFF2-40B4-BE49-F238E27FC236}">
                <a16:creationId xmlns:a16="http://schemas.microsoft.com/office/drawing/2014/main" xmlns="" id="{A6D5DF02-71BC-4626-B31D-58C58B65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16764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000" b="1"/>
              <a:t>项目名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 预算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优先级</a:t>
            </a:r>
          </a:p>
        </p:txBody>
      </p:sp>
      <p:sp>
        <p:nvSpPr>
          <p:cNvPr id="96298" name="Rectangle 41">
            <a:extLst>
              <a:ext uri="{FF2B5EF4-FFF2-40B4-BE49-F238E27FC236}">
                <a16:creationId xmlns:a16="http://schemas.microsoft.com/office/drawing/2014/main" xmlns="" id="{89758F1F-CC74-41B1-95DC-48A291D2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76800"/>
            <a:ext cx="1371600" cy="16764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299" name="Line 42">
            <a:extLst>
              <a:ext uri="{FF2B5EF4-FFF2-40B4-BE49-F238E27FC236}">
                <a16:creationId xmlns:a16="http://schemas.microsoft.com/office/drawing/2014/main" xmlns="" id="{710995C9-B5C1-494A-8E6E-36C6B6C34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00" name="Rectangle 43">
            <a:extLst>
              <a:ext uri="{FF2B5EF4-FFF2-40B4-BE49-F238E27FC236}">
                <a16:creationId xmlns:a16="http://schemas.microsoft.com/office/drawing/2014/main" xmlns="" id="{BCB13856-C052-404B-8B35-CF5B4CF7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4724400"/>
            <a:ext cx="1676400" cy="19812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6301" name="Text Box 44">
            <a:extLst>
              <a:ext uri="{FF2B5EF4-FFF2-40B4-BE49-F238E27FC236}">
                <a16:creationId xmlns:a16="http://schemas.microsoft.com/office/drawing/2014/main" xmlns="" id="{2F373694-E1B8-4A68-B802-4434E4E46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产品</a:t>
            </a:r>
          </a:p>
        </p:txBody>
      </p:sp>
      <p:sp>
        <p:nvSpPr>
          <p:cNvPr id="96302" name="Text Box 45">
            <a:extLst>
              <a:ext uri="{FF2B5EF4-FFF2-40B4-BE49-F238E27FC236}">
                <a16:creationId xmlns:a16="http://schemas.microsoft.com/office/drawing/2014/main" xmlns="" id="{D27332D1-81FC-4309-B230-A5850440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622925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/>
              <a:t>   </a:t>
            </a:r>
            <a:r>
              <a:rPr lang="zh-CN" altLang="en-US" sz="2000" b="1"/>
              <a:t>产品名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 成本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/>
              <a:t>  重量</a:t>
            </a:r>
          </a:p>
        </p:txBody>
      </p:sp>
      <p:sp>
        <p:nvSpPr>
          <p:cNvPr id="96303" name="Line 46">
            <a:extLst>
              <a:ext uri="{FF2B5EF4-FFF2-40B4-BE49-F238E27FC236}">
                <a16:creationId xmlns:a16="http://schemas.microsoft.com/office/drawing/2014/main" xmlns="" id="{9D66950B-6497-4419-9222-815645151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04" name="Line 47">
            <a:extLst>
              <a:ext uri="{FF2B5EF4-FFF2-40B4-BE49-F238E27FC236}">
                <a16:creationId xmlns:a16="http://schemas.microsoft.com/office/drawing/2014/main" xmlns="" id="{B694F673-6F8D-446C-8F2B-F812240FD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05" name="Text Box 48">
            <a:extLst>
              <a:ext uri="{FF2B5EF4-FFF2-40B4-BE49-F238E27FC236}">
                <a16:creationId xmlns:a16="http://schemas.microsoft.com/office/drawing/2014/main" xmlns="" id="{D4F03457-B596-4B99-A27F-FEC98A75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96306" name="Text Box 49">
            <a:extLst>
              <a:ext uri="{FF2B5EF4-FFF2-40B4-BE49-F238E27FC236}">
                <a16:creationId xmlns:a16="http://schemas.microsoft.com/office/drawing/2014/main" xmlns="" id="{AB87CBEC-F72B-412F-A145-E3F1C2B02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96307" name="Text Box 50">
            <a:extLst>
              <a:ext uri="{FF2B5EF4-FFF2-40B4-BE49-F238E27FC236}">
                <a16:creationId xmlns:a16="http://schemas.microsoft.com/office/drawing/2014/main" xmlns="" id="{1F0F8518-FA5A-4C27-9117-89BF0E8F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67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96308" name="Line 51">
            <a:extLst>
              <a:ext uri="{FF2B5EF4-FFF2-40B4-BE49-F238E27FC236}">
                <a16:creationId xmlns:a16="http://schemas.microsoft.com/office/drawing/2014/main" xmlns="" id="{66FF6A21-CD08-4053-9333-46F7A4D79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09" name="Line 52">
            <a:extLst>
              <a:ext uri="{FF2B5EF4-FFF2-40B4-BE49-F238E27FC236}">
                <a16:creationId xmlns:a16="http://schemas.microsoft.com/office/drawing/2014/main" xmlns="" id="{D92ECCC2-F6F9-4B66-8694-D8025A7E3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10" name="Text Box 53">
            <a:extLst>
              <a:ext uri="{FF2B5EF4-FFF2-40B4-BE49-F238E27FC236}">
                <a16:creationId xmlns:a16="http://schemas.microsoft.com/office/drawing/2014/main" xmlns="" id="{86559DD2-22F3-4EE7-BE5E-F35C95D6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96311" name="Line 54">
            <a:extLst>
              <a:ext uri="{FF2B5EF4-FFF2-40B4-BE49-F238E27FC236}">
                <a16:creationId xmlns:a16="http://schemas.microsoft.com/office/drawing/2014/main" xmlns="" id="{C80D5239-2926-44DA-9821-8491DBFE4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12" name="Text Box 55">
            <a:extLst>
              <a:ext uri="{FF2B5EF4-FFF2-40B4-BE49-F238E27FC236}">
                <a16:creationId xmlns:a16="http://schemas.microsoft.com/office/drawing/2014/main" xmlns="" id="{2A9A27B2-7FB1-45C9-959F-A49991382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81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</a:p>
        </p:txBody>
      </p:sp>
      <p:sp>
        <p:nvSpPr>
          <p:cNvPr id="96313" name="Text Box 56">
            <a:extLst>
              <a:ext uri="{FF2B5EF4-FFF2-40B4-BE49-F238E27FC236}">
                <a16:creationId xmlns:a16="http://schemas.microsoft.com/office/drawing/2014/main" xmlns="" id="{F2AE70D7-E8AC-4B17-9A5F-18548131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参加</a:t>
            </a:r>
          </a:p>
        </p:txBody>
      </p:sp>
      <p:sp>
        <p:nvSpPr>
          <p:cNvPr id="96314" name="Text Box 57">
            <a:extLst>
              <a:ext uri="{FF2B5EF4-FFF2-40B4-BE49-F238E27FC236}">
                <a16:creationId xmlns:a16="http://schemas.microsoft.com/office/drawing/2014/main" xmlns="" id="{23DA3BC6-7FF1-4121-8449-B5974B05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24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主持</a:t>
            </a:r>
          </a:p>
        </p:txBody>
      </p:sp>
      <p:sp>
        <p:nvSpPr>
          <p:cNvPr id="96315" name="Text Box 58">
            <a:extLst>
              <a:ext uri="{FF2B5EF4-FFF2-40B4-BE49-F238E27FC236}">
                <a16:creationId xmlns:a16="http://schemas.microsoft.com/office/drawing/2014/main" xmlns="" id="{FAD90670-0BDE-419A-BA5B-D2F386932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417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管理</a:t>
            </a:r>
          </a:p>
        </p:txBody>
      </p:sp>
      <p:sp>
        <p:nvSpPr>
          <p:cNvPr id="96316" name="Text Box 59">
            <a:extLst>
              <a:ext uri="{FF2B5EF4-FFF2-40B4-BE49-F238E27FC236}">
                <a16:creationId xmlns:a16="http://schemas.microsoft.com/office/drawing/2014/main" xmlns="" id="{D31D9E1C-ACEF-4D32-83B6-869129345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653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为之工作</a:t>
            </a:r>
          </a:p>
        </p:txBody>
      </p:sp>
      <p:sp>
        <p:nvSpPr>
          <p:cNvPr id="96317" name="Text Box 60">
            <a:extLst>
              <a:ext uri="{FF2B5EF4-FFF2-40B4-BE49-F238E27FC236}">
                <a16:creationId xmlns:a16="http://schemas.microsoft.com/office/drawing/2014/main" xmlns="" id="{F05C4624-2916-4FC6-9D7E-5EC4F08E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生产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 autoUpdateAnimBg="0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xmlns="" id="{B710C392-6300-4895-B3BD-401CDAE9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E0947-BE3C-4D79-8637-A22856B014B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xmlns="" id="{055762FA-84F0-467B-AE44-E3CE475E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1828800"/>
            <a:ext cx="8458200" cy="1749425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操作：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关系通过关系的运算。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OO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有两部分：一部分是封装在类内的操作即方法，另一部分是类间相互沟通的操作即消息。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xmlns="" id="{7FBCEB01-798F-4D99-8DAC-9AA0F0E1C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57613"/>
            <a:ext cx="8458200" cy="2847975"/>
          </a:xfrm>
          <a:prstGeom prst="rect">
            <a:avLst/>
          </a:prstGeom>
          <a:solidFill>
            <a:srgbClr val="E7E7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3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约束条件：关系数据模型中实体、参照、用户定义完整性约束，可以用逻辑公式表示，称为完整性约束方法。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OO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数据模型中用于约束的公式可以用方法或消息表示，称为完整性约束消息。</a:t>
            </a:r>
          </a:p>
        </p:txBody>
      </p:sp>
      <p:grpSp>
        <p:nvGrpSpPr>
          <p:cNvPr id="97285" name="Group 4">
            <a:extLst>
              <a:ext uri="{FF2B5EF4-FFF2-40B4-BE49-F238E27FC236}">
                <a16:creationId xmlns:a16="http://schemas.microsoft.com/office/drawing/2014/main" xmlns="" id="{20AB8153-ECB3-4AFC-A294-18D1FFACDDA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09650"/>
            <a:ext cx="7737475" cy="650875"/>
            <a:chOff x="336" y="528"/>
            <a:chExt cx="4874" cy="410"/>
          </a:xfrm>
        </p:grpSpPr>
        <p:grpSp>
          <p:nvGrpSpPr>
            <p:cNvPr id="97287" name="Group 5">
              <a:extLst>
                <a:ext uri="{FF2B5EF4-FFF2-40B4-BE49-F238E27FC236}">
                  <a16:creationId xmlns:a16="http://schemas.microsoft.com/office/drawing/2014/main" xmlns="" id="{AD786D8F-1878-41CE-BDD1-6566BA885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528"/>
              <a:ext cx="4874" cy="410"/>
              <a:chOff x="480" y="1008"/>
              <a:chExt cx="4874" cy="410"/>
            </a:xfrm>
          </p:grpSpPr>
          <p:sp>
            <p:nvSpPr>
              <p:cNvPr id="97290" name="Line 6">
                <a:extLst>
                  <a:ext uri="{FF2B5EF4-FFF2-40B4-BE49-F238E27FC236}">
                    <a16:creationId xmlns:a16="http://schemas.microsoft.com/office/drawing/2014/main" xmlns="" id="{9147FD6E-8A9E-4031-B6DA-8EA4BB368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4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triangle" w="lg" len="sm"/>
                <a:tailEnd type="triangle" w="lg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1" name="Line 7">
                <a:extLst>
                  <a:ext uri="{FF2B5EF4-FFF2-40B4-BE49-F238E27FC236}">
                    <a16:creationId xmlns:a16="http://schemas.microsoft.com/office/drawing/2014/main" xmlns="" id="{6A9E5C1E-1331-4961-A77D-C52C6B54E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24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triangle" w="lg" len="sm"/>
                <a:tailEnd type="triangle" w="lg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2" name="Rectangle 8">
                <a:extLst>
                  <a:ext uri="{FF2B5EF4-FFF2-40B4-BE49-F238E27FC236}">
                    <a16:creationId xmlns:a16="http://schemas.microsoft.com/office/drawing/2014/main" xmlns="" id="{C0E76A6D-3A25-45C9-B0F8-3BCD737D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4874" cy="41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隶书" panose="02010509060101010101" pitchFamily="49" charset="-122"/>
                    <a:ea typeface="隶书" panose="02010509060101010101" pitchFamily="49" charset="-122"/>
                  </a:rPr>
                  <a:t>1 </a:t>
                </a:r>
                <a:r>
                  <a:rPr lang="zh-CN" altLang="en-US" sz="3600">
                    <a:latin typeface="隶书" panose="02010509060101010101" pitchFamily="49" charset="-122"/>
                    <a:ea typeface="隶书" panose="02010509060101010101" pitchFamily="49" charset="-122"/>
                  </a:rPr>
                  <a:t>数据结构： 表   类  元组   实例</a:t>
                </a:r>
              </a:p>
            </p:txBody>
          </p:sp>
        </p:grpSp>
        <p:sp>
          <p:nvSpPr>
            <p:cNvPr id="97288" name="Line 9">
              <a:extLst>
                <a:ext uri="{FF2B5EF4-FFF2-40B4-BE49-F238E27FC236}">
                  <a16:creationId xmlns:a16="http://schemas.microsoft.com/office/drawing/2014/main" xmlns="" id="{81CCA78D-385B-4A50-A330-A7286F34A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7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89" name="Line 10">
              <a:extLst>
                <a:ext uri="{FF2B5EF4-FFF2-40B4-BE49-F238E27FC236}">
                  <a16:creationId xmlns:a16="http://schemas.microsoft.com/office/drawing/2014/main" xmlns="" id="{C2AB3B98-327E-40CE-B5B2-FA9AD267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7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651" name="WordArt 11">
            <a:extLst>
              <a:ext uri="{FF2B5EF4-FFF2-40B4-BE49-F238E27FC236}">
                <a16:creationId xmlns:a16="http://schemas.microsoft.com/office/drawing/2014/main" xmlns="" id="{F7B22490-2746-4E5F-8923-B6018623442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5313" y="304800"/>
            <a:ext cx="7772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OO</a:t>
            </a:r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数据模型与关系数据模型的简单比较</a:t>
            </a:r>
          </a:p>
        </p:txBody>
      </p:sp>
    </p:spTree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xmlns="" id="{450CCB4B-F91D-41B9-80EF-A99C089F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2AE1D-6B3B-496C-958B-6CF9F591B85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xmlns="" id="{3A09808A-4F04-4664-95B8-A0D71616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73548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属性（</a:t>
            </a:r>
            <a:r>
              <a:rPr lang="en-US" altLang="zh-CN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Attribute</a:t>
            </a:r>
            <a:r>
              <a:rPr lang="zh-CN" altLang="en-US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）的说明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xmlns="" id="{2BF08006-3EDA-4730-BCA9-9E040A23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8382000" cy="3149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）一个实体可以有若干个属性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）不能再细分的属性称为原子属性</a:t>
            </a:r>
            <a:endParaRPr kumimoji="0" lang="zh-CN" altLang="en-US" sz="4000" b="1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）属性有型与值的区别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）值域（属性值的变化范围）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）关键字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ANONYMOUSPOLLING" val="False"/>
  <p:tag name="RAINPROBLEMTYPE" val="MultipleChoice"/>
  <p:tag name="RAINPROBLEM" val="MultipleChoice"/>
  <p:tag name="PROBLEMHASREMARK" val="True"/>
  <p:tag name="PROBLEMREMARK" val="简历还包括需要进一步描述的属性，所以是实体。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ANONYMOUSPOLLING" val="False"/>
  <p:tag name="RAINPROBLEMTYPE" val="MultipleChoice"/>
  <p:tag name="RAINPROBLEM" val="MultipleChoice"/>
  <p:tag name="PROBLEMHASREMARK" val="True"/>
  <p:tag name="PROBLEMREMARK" val="这是一个弱实体，学生学号应该作为主码的一部分，另外考虑到一个人可能在同一单位同一时间段担任不同职务的情况，最好为简历情况再加一个编号的属性，用学号+简历编号的组合作为实体的码。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66633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000000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4899</Words>
  <Application>Microsoft Office PowerPoint</Application>
  <PresentationFormat>全屏显示(4:3)</PresentationFormat>
  <Paragraphs>981</Paragraphs>
  <Slides>85</Slides>
  <Notes>11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6" baseType="lpstr">
      <vt:lpstr>默认设计模板</vt:lpstr>
      <vt:lpstr>PowerPoint 演示文稿</vt:lpstr>
      <vt:lpstr>PowerPoint 演示文稿</vt:lpstr>
      <vt:lpstr>数据模型的分类</vt:lpstr>
      <vt:lpstr>PowerPoint 演示文稿</vt:lpstr>
      <vt:lpstr>PowerPoint 演示文稿</vt:lpstr>
      <vt:lpstr>PowerPoint 演示文稿</vt:lpstr>
      <vt:lpstr>PowerPoint 演示文稿</vt:lpstr>
      <vt:lpstr>三个世界所用术语及其对应关系</vt:lpstr>
      <vt:lpstr>PowerPoint 演示文稿</vt:lpstr>
      <vt:lpstr>2、联系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3*、参与约束</vt:lpstr>
      <vt:lpstr>PowerPoint 演示文稿</vt:lpstr>
      <vt:lpstr>PowerPoint 演示文稿</vt:lpstr>
      <vt:lpstr>PowerPoint 演示文稿</vt:lpstr>
      <vt:lpstr>PowerPoint 演示文稿</vt:lpstr>
      <vt:lpstr>某工厂物质管理</vt:lpstr>
      <vt:lpstr>PowerPoint 演示文稿</vt:lpstr>
      <vt:lpstr>PowerPoint 演示文稿</vt:lpstr>
      <vt:lpstr>PowerPoint 演示文稿</vt:lpstr>
      <vt:lpstr>PowerPoint 演示文稿</vt:lpstr>
      <vt:lpstr>课堂练习</vt:lpstr>
      <vt:lpstr>弱实体集*</vt:lpstr>
      <vt:lpstr>PowerPoint 演示文稿</vt:lpstr>
      <vt:lpstr>PowerPoint 演示文稿</vt:lpstr>
      <vt:lpstr>PowerPoint 演示文稿</vt:lpstr>
      <vt:lpstr>作业--习题 1.5</vt:lpstr>
      <vt:lpstr>三、扩充的E-R模型*</vt:lpstr>
      <vt:lpstr>1.特殊化和一般化</vt:lpstr>
      <vt:lpstr>1.特殊化和一般化</vt:lpstr>
      <vt:lpstr>2.聚集</vt:lpstr>
      <vt:lpstr>2.聚集</vt:lpstr>
      <vt:lpstr>2.聚集</vt:lpstr>
      <vt:lpstr>3.范畴</vt:lpstr>
      <vt:lpstr>1.3.3  最常用的数据模型</vt:lpstr>
      <vt:lpstr>数据模型的组成要素</vt:lpstr>
      <vt:lpstr>非关系模型数据结构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网状模型与层次模型的区别 </vt:lpstr>
      <vt:lpstr>PowerPoint 演示文稿</vt:lpstr>
      <vt:lpstr>PowerPoint 演示文稿</vt:lpstr>
      <vt:lpstr>PowerPoint 演示文稿</vt:lpstr>
      <vt:lpstr>网状模型的数据操纵与完整性约束</vt:lpstr>
      <vt:lpstr>网状模型的数据操纵与完整性约束</vt:lpstr>
      <vt:lpstr>网状模型的数据操纵与完整性约束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不允许的表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主码与外码</vt:lpstr>
      <vt:lpstr>PowerPoint 演示文稿</vt:lpstr>
      <vt:lpstr>PowerPoint 演示文稿</vt:lpstr>
      <vt:lpstr>PowerPoint 演示文稿</vt:lpstr>
      <vt:lpstr>对 象 模 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xiasx</dc:creator>
  <cp:lastModifiedBy>cumt</cp:lastModifiedBy>
  <cp:revision>180</cp:revision>
  <dcterms:created xsi:type="dcterms:W3CDTF">2003-09-03T14:31:00Z</dcterms:created>
  <dcterms:modified xsi:type="dcterms:W3CDTF">2019-02-26T01:44:47Z</dcterms:modified>
</cp:coreProperties>
</file>