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86" r:id="rId3"/>
    <p:sldId id="287" r:id="rId4"/>
    <p:sldId id="301" r:id="rId5"/>
    <p:sldId id="288" r:id="rId6"/>
    <p:sldId id="289" r:id="rId7"/>
    <p:sldId id="319" r:id="rId8"/>
    <p:sldId id="291" r:id="rId9"/>
    <p:sldId id="292" r:id="rId10"/>
    <p:sldId id="304" r:id="rId11"/>
    <p:sldId id="305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295" r:id="rId20"/>
    <p:sldId id="294" r:id="rId21"/>
    <p:sldId id="306" r:id="rId22"/>
    <p:sldId id="297" r:id="rId23"/>
    <p:sldId id="332" r:id="rId24"/>
    <p:sldId id="281" r:id="rId25"/>
    <p:sldId id="320" r:id="rId26"/>
    <p:sldId id="325" r:id="rId27"/>
    <p:sldId id="326" r:id="rId28"/>
    <p:sldId id="298" r:id="rId29"/>
    <p:sldId id="328" r:id="rId30"/>
    <p:sldId id="334" r:id="rId31"/>
    <p:sldId id="329" r:id="rId32"/>
    <p:sldId id="299" r:id="rId33"/>
    <p:sldId id="331" r:id="rId34"/>
    <p:sldId id="335" r:id="rId35"/>
    <p:sldId id="302" r:id="rId36"/>
    <p:sldId id="303" r:id="rId37"/>
    <p:sldId id="336" r:id="rId38"/>
    <p:sldId id="261" r:id="rId39"/>
    <p:sldId id="318" r:id="rId40"/>
    <p:sldId id="337" r:id="rId41"/>
  </p:sldIdLst>
  <p:sldSz cx="9144000" cy="6858000" type="screen4x3"/>
  <p:notesSz cx="6858000" cy="9144000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00FF"/>
    <a:srgbClr val="FFFF00"/>
    <a:srgbClr val="0E52FC"/>
    <a:srgbClr val="FF9900"/>
    <a:srgbClr val="FFFFFF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533" autoAdjust="0"/>
  </p:normalViewPr>
  <p:slideViewPr>
    <p:cSldViewPr>
      <p:cViewPr varScale="1">
        <p:scale>
          <a:sx n="71" d="100"/>
          <a:sy n="71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5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C5037BA-6C17-48A4-AB61-938335FC0D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CD7D4C45-837E-421A-9C09-22C06491E5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960942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2150025-99BC-41FA-B0D1-2D58373A1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B64AEED-5000-4135-B591-BE964A1BA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FFFF"/>
                </a:solidFill>
              </a:rPr>
              <a:t>特征：数据库中的数据按一定的数据模型组织、描述和储存，具有较小的冗余度、较高的数据独立性和易扩展性，并可为各种用户共享。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3A1EDCEE-7FB6-4B34-BA16-F6AADDA49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55848E3B-5A93-4368-9F06-F8402381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6E1B9432-C005-4611-83C7-68E5FA43E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B637259B-68DD-47DE-8D26-A5A782011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2E4928CB-81AA-4BE3-B624-7CA594E99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DBC8C468-6771-47F8-8B31-39689CEF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15872042-72DD-4987-853B-9A8EB4928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56E8C5EE-A1E0-4836-8152-E7604C70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可共享这个特点没有体现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FD2B2CC9-91A7-4D8C-B192-ADBDDD24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7F77F465-53CC-4D4E-B917-A87B78A58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网状数据库之父：查尔斯</a:t>
            </a:r>
            <a:r>
              <a:rPr lang="en-US" altLang="zh-CN"/>
              <a:t>·</a:t>
            </a:r>
            <a:r>
              <a:rPr lang="zh-CN" altLang="en-US"/>
              <a:t>威廉</a:t>
            </a:r>
            <a:r>
              <a:rPr lang="en-US" altLang="zh-CN"/>
              <a:t>·</a:t>
            </a:r>
            <a:r>
              <a:rPr lang="zh-CN" altLang="en-US"/>
              <a:t>巴赫曼（</a:t>
            </a:r>
            <a:r>
              <a:rPr lang="en-US" altLang="zh-CN"/>
              <a:t>Charles.W.Bachman</a:t>
            </a:r>
            <a:r>
              <a:rPr lang="zh-CN" altLang="en-US"/>
              <a:t>，简称</a:t>
            </a:r>
            <a:r>
              <a:rPr lang="en-US" altLang="zh-CN"/>
              <a:t>C.W.Bachman</a:t>
            </a:r>
            <a:r>
              <a:rPr lang="zh-CN" altLang="en-US"/>
              <a:t>） </a:t>
            </a:r>
            <a:r>
              <a:rPr lang="en-US" altLang="zh-CN"/>
              <a:t>,IDS</a:t>
            </a:r>
            <a:r>
              <a:rPr lang="zh-CN" altLang="en-US"/>
              <a:t>奠定了网状数据库的基础</a:t>
            </a:r>
          </a:p>
          <a:p>
            <a:r>
              <a:rPr lang="zh-CN" altLang="en-US"/>
              <a:t>关系数据库之父埃德加</a:t>
            </a:r>
            <a:r>
              <a:rPr lang="en-US" altLang="zh-CN"/>
              <a:t>·</a:t>
            </a:r>
            <a:r>
              <a:rPr lang="zh-CN" altLang="en-US"/>
              <a:t>科德（</a:t>
            </a:r>
            <a:r>
              <a:rPr lang="en-US" altLang="zh-CN"/>
              <a:t>Edgar F.Codd</a:t>
            </a:r>
            <a:r>
              <a:rPr lang="zh-CN" altLang="en-US"/>
              <a:t>，简称</a:t>
            </a:r>
            <a:r>
              <a:rPr lang="en-US" altLang="zh-CN"/>
              <a:t>E.F.Codd) </a:t>
            </a:r>
          </a:p>
          <a:p>
            <a:pPr>
              <a:buFontTx/>
              <a:buChar char="•"/>
            </a:pPr>
            <a:r>
              <a:rPr lang="zh-CN" altLang="en-US"/>
              <a:t>数据库技术和事务处理专家詹姆斯</a:t>
            </a:r>
            <a:r>
              <a:rPr lang="en-US" altLang="zh-CN"/>
              <a:t>·</a:t>
            </a:r>
            <a:r>
              <a:rPr lang="zh-CN" altLang="en-US"/>
              <a:t>格雷（</a:t>
            </a:r>
            <a:r>
              <a:rPr lang="en-US" altLang="zh-CN"/>
              <a:t>Jim Gray)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0D8204F4-CDEB-47F7-B9E2-F77AF34BA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721C6B54-874B-4603-8543-E08866C7D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/>
              <a:t>数据库系统对硬件资源的要求</a:t>
            </a:r>
          </a:p>
          <a:p>
            <a:pPr algn="just"/>
            <a:r>
              <a:rPr lang="zh-CN" altLang="en-US"/>
              <a:t>足够大的内存；  足够大的外存；</a:t>
            </a:r>
            <a:r>
              <a:rPr lang="zh-CN" altLang="en-US" sz="1400"/>
              <a:t>较高的通道能力，提高数据传送率</a:t>
            </a:r>
          </a:p>
          <a:p>
            <a:pPr algn="just"/>
            <a:r>
              <a:rPr lang="zh-CN" altLang="en-US" sz="1400"/>
              <a:t>软件： </a:t>
            </a:r>
            <a:r>
              <a:rPr lang="en-US" altLang="zh-CN"/>
              <a:t>DBMS</a:t>
            </a:r>
            <a:r>
              <a:rPr lang="zh-CN" altLang="en-US"/>
              <a:t>；操作系统；与数据库接口的高级语言及其编译系统；以</a:t>
            </a:r>
            <a:r>
              <a:rPr lang="en-US" altLang="zh-CN"/>
              <a:t>DBMS</a:t>
            </a:r>
            <a:r>
              <a:rPr lang="zh-CN" altLang="en-US"/>
              <a:t>为核心的应用开发工具；</a:t>
            </a:r>
          </a:p>
          <a:p>
            <a:pPr algn="just">
              <a:lnSpc>
                <a:spcPct val="110000"/>
              </a:lnSpc>
            </a:pPr>
            <a:r>
              <a:rPr lang="zh-CN" altLang="en-US"/>
              <a:t>为特定应用环境开发的数据库应用系统</a:t>
            </a:r>
            <a:endParaRPr lang="zh-CN" altLang="en-US" sz="1400"/>
          </a:p>
          <a:p>
            <a:pPr algn="just"/>
            <a:endParaRPr lang="zh-CN" altLang="en-US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xmlns="" id="{A7271F3B-4329-4761-B85D-3502EF4C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xmlns="" id="{7932FC4D-0BCC-4EB7-B916-A3654037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存放在数据字典（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Data Dictionary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）中各级模式的描述信息，主要包括所有数据的结构名、意义、描述定义、存储格式、完整性约束、使用权限等信息。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56D87201-D784-433E-BFC6-B0B89C8F6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682457CE-EBF8-4059-B9F7-CDD5D971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很多情况下由</a:t>
            </a:r>
            <a:r>
              <a:rPr lang="en-US" altLang="zh-CN"/>
              <a:t>DBA</a:t>
            </a:r>
            <a:r>
              <a:rPr lang="zh-CN" altLang="en-US"/>
              <a:t>担任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635E0EFF-82CA-4712-A99F-8081DA0B2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C7AE31DF-F1CF-4A7A-987C-05A284648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数据和信息关系密切，经过解释了的数据叫信息。数据：描述事物的符号记录。</a:t>
            </a:r>
          </a:p>
          <a:p>
            <a:endParaRPr kumimoji="1" lang="zh-CN" alt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93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是一个数据</a:t>
            </a:r>
          </a:p>
          <a:p>
            <a:endParaRPr kumimoji="1" lang="zh-CN" alt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1"/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语义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：学生某门课的成绩</a:t>
            </a:r>
          </a:p>
          <a:p>
            <a:pPr lvl="1"/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语义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：某人的体重</a:t>
            </a:r>
          </a:p>
          <a:p>
            <a:pPr lvl="1"/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语义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：计算机系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2014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级学生人数</a:t>
            </a:r>
          </a:p>
          <a:p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语义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：请同学给出</a:t>
            </a:r>
            <a:r>
              <a:rPr kumimoji="1" lang="en-US" altLang="zh-CN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F4C0A37F-38E1-47F7-BB88-C1C8E4D9B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11243F7D-17DE-400E-910B-1552DF21B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92E7B1D1-A1A9-463C-98C4-178D0F72F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B05F1922-DE90-4333-B2AF-B1FF6FA45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3DAA958A-5E89-4024-925E-D42E60B80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32510940-5F6E-4C74-BAB5-38927B5B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41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31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73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3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44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41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51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99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1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008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4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76"/>
            </a:gs>
            <a:gs pos="50000">
              <a:srgbClr val="0000FF"/>
            </a:gs>
            <a:gs pos="100000">
              <a:srgbClr val="0000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B2EA412-6243-45A2-901F-D909DB91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424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2A496C5-2A5B-4E41-989F-C70139309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8" name="Picture 6" descr="image001[1]">
            <a:extLst>
              <a:ext uri="{FF2B5EF4-FFF2-40B4-BE49-F238E27FC236}">
                <a16:creationId xmlns:a16="http://schemas.microsoft.com/office/drawing/2014/main" xmlns="" id="{7C17FE03-ADB8-4241-A451-5F9DB9047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latin typeface="黑体" pitchFamily="2" charset="-122"/>
          <a:ea typeface="黑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latin typeface="黑体" pitchFamily="2" charset="-122"/>
          <a:ea typeface="黑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latin typeface="黑体" pitchFamily="2" charset="-122"/>
          <a:ea typeface="黑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latin typeface="黑体" pitchFamily="2" charset="-122"/>
          <a:ea typeface="黑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latin typeface="黑体" pitchFamily="2" charset="-122"/>
          <a:ea typeface="黑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latin typeface="黑体" pitchFamily="2" charset="-122"/>
          <a:ea typeface="黑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latin typeface="黑体" pitchFamily="2" charset="-122"/>
          <a:ea typeface="黑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b="1">
          <a:solidFill>
            <a:srgbClr val="FFFF00"/>
          </a:solidFill>
          <a:latin typeface="华文仿宋" pitchFamily="2" charset="-122"/>
          <a:ea typeface="华文仿宋" pitchFamily="2" charset="-122"/>
          <a:cs typeface="华文仿宋" panose="02010600040101010101" pitchFamily="2" charset="-122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800" b="1">
          <a:solidFill>
            <a:schemeClr val="bg2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chemeClr val="bg2"/>
          </a:solidFill>
          <a:latin typeface="Times New Roman" pitchFamily="18" charset="0"/>
          <a:ea typeface="宋体" pitchFamily="2" charset="-122"/>
          <a:cs typeface="楷体_GB2312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  <a:cs typeface="楷体_GB2312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  <a:cs typeface="楷体_GB2312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bg2"/>
          </a:solidFill>
          <a:latin typeface="Times New Roman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xmlns="" id="{BDB44DF3-8E39-4A68-9CF3-BE540B3E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8229600" cy="4367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marL="762000" indent="-762000"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1.1	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数据库、数据库管理系统和数据库系统 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1.2     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数据库系统的产生与发展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1.3	    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数据模型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1.4	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数据库系统结构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1.5	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数据库管理系统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1.6	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数据库应用系统常用的几种结构	</a:t>
            </a:r>
          </a:p>
          <a:p>
            <a:pPr algn="just">
              <a:spcBef>
                <a:spcPct val="50000"/>
              </a:spcBef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1.7		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数据库技术的新发展（自学）</a:t>
            </a:r>
          </a:p>
        </p:txBody>
      </p:sp>
      <p:sp>
        <p:nvSpPr>
          <p:cNvPr id="220163" name="WordArt 3">
            <a:extLst>
              <a:ext uri="{FF2B5EF4-FFF2-40B4-BE49-F238E27FC236}">
                <a16:creationId xmlns:a16="http://schemas.microsoft.com/office/drawing/2014/main" xmlns="" id="{80959953-E1A7-4566-9F0D-B8553FF545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533400"/>
            <a:ext cx="7010400" cy="1219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zh-CN" altLang="en-US" sz="5400" kern="10" dirty="0">
                <a:ln w="1270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华文行楷"/>
                <a:ea typeface="华文行楷"/>
              </a:rPr>
              <a:t>第</a:t>
            </a:r>
            <a:r>
              <a:rPr lang="en-US" altLang="zh-CN" sz="5400" kern="10" dirty="0">
                <a:ln w="1270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华文行楷"/>
                <a:ea typeface="华文行楷"/>
              </a:rPr>
              <a:t>1</a:t>
            </a:r>
            <a:r>
              <a:rPr lang="zh-CN" altLang="en-US" sz="5400" kern="10" dirty="0">
                <a:ln w="1270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华文行楷"/>
                <a:ea typeface="华文行楷"/>
              </a:rPr>
              <a:t>章  绪论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xmlns="" id="{AE09247B-98B3-4FF7-9AFF-BF249A836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数据库系统的组成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E7B6C862-A77B-46E0-A047-E97A8569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8626475" cy="3786187"/>
          </a:xfrm>
          <a:prstGeom prst="rect">
            <a:avLst/>
          </a:prstGeom>
          <a:solidFill>
            <a:srgbClr val="FFFFCC"/>
          </a:solidFill>
          <a:ln w="12700">
            <a:solidFill>
              <a:srgbClr val="FFCC00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>
            <a:lvl1pPr marL="762000" indent="-762000"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1219200" indent="-76200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3500">
                <a:solidFill>
                  <a:srgbClr val="0000FF"/>
                </a:solidFill>
                <a:latin typeface="Times New Roman" panose="02020603050405020304" pitchFamily="18" charset="0"/>
              </a:rPr>
              <a:t>数据库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</a:pPr>
            <a:r>
              <a:rPr lang="zh-CN" altLang="en-US" sz="3100">
                <a:solidFill>
                  <a:schemeClr val="tx1"/>
                </a:solidFill>
              </a:rPr>
              <a:t>所有应用需要的工作数据的集合，它们存放在物理数据库中，它是数据库的主体；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</a:pPr>
            <a:r>
              <a:rPr lang="zh-CN" altLang="en-US" sz="3100">
                <a:solidFill>
                  <a:schemeClr val="tx1"/>
                </a:solidFill>
              </a:rPr>
              <a:t>存放在数据字典（</a:t>
            </a:r>
            <a:r>
              <a:rPr lang="en-US" altLang="zh-CN" sz="3100">
                <a:solidFill>
                  <a:schemeClr val="tx1"/>
                </a:solidFill>
              </a:rPr>
              <a:t>Data Dictionary</a:t>
            </a:r>
            <a:r>
              <a:rPr lang="zh-CN" altLang="en-US" sz="3100">
                <a:solidFill>
                  <a:schemeClr val="tx1"/>
                </a:solidFill>
              </a:rPr>
              <a:t>）中各级模式的描述信息。称它为</a:t>
            </a:r>
            <a:r>
              <a:rPr lang="zh-CN" altLang="en-US" sz="31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100">
                <a:solidFill>
                  <a:schemeClr val="hlink"/>
                </a:solidFill>
              </a:rPr>
              <a:t>描述信息库</a:t>
            </a:r>
            <a:r>
              <a:rPr lang="zh-CN" altLang="en-US" sz="31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100">
                <a:solidFill>
                  <a:schemeClr val="tx1"/>
                </a:solidFill>
              </a:rPr>
              <a:t>，或</a:t>
            </a:r>
            <a:r>
              <a:rPr lang="zh-CN" altLang="en-US" sz="31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100">
                <a:solidFill>
                  <a:schemeClr val="hlink"/>
                </a:solidFill>
              </a:rPr>
              <a:t>描述数据库的数据库</a:t>
            </a:r>
            <a:r>
              <a:rPr lang="zh-CN" altLang="en-US" sz="31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100">
                <a:solidFill>
                  <a:schemeClr val="tx1"/>
                </a:solidFill>
              </a:rPr>
              <a:t>。</a:t>
            </a:r>
            <a:r>
              <a:rPr lang="zh-CN" altLang="en-US" sz="3100" b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E7AF612-BC3E-4123-8E9D-F4B650AB8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数据库系统的组成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2AA97113-3BBA-4F91-A780-51234ECB1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2912" cy="4319587"/>
          </a:xfr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0000FF"/>
                </a:solidFill>
              </a:rPr>
              <a:t>用户包括：</a:t>
            </a:r>
            <a:r>
              <a:rPr lang="zh-CN" altLang="en-US" sz="3600">
                <a:solidFill>
                  <a:schemeClr val="tx1"/>
                </a:solidFill>
              </a:rPr>
              <a:t>管理员、开发人员和用户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rgbClr val="0000FF"/>
                </a:solidFill>
                <a:cs typeface="楷体_GB2312" pitchFamily="49" charset="-122"/>
              </a:rPr>
              <a:t>管理、开发人员：</a:t>
            </a:r>
            <a:r>
              <a:rPr lang="zh-CN" altLang="en-US" sz="3200">
                <a:solidFill>
                  <a:schemeClr val="tx1"/>
                </a:solidFill>
                <a:cs typeface="楷体_GB2312" pitchFamily="49" charset="-122"/>
              </a:rPr>
              <a:t>具体包括数据库管理员（</a:t>
            </a:r>
            <a:r>
              <a:rPr lang="en-US" altLang="zh-CN" sz="3200">
                <a:solidFill>
                  <a:schemeClr val="tx1"/>
                </a:solidFill>
                <a:cs typeface="楷体_GB2312" pitchFamily="49" charset="-122"/>
              </a:rPr>
              <a:t>DBA-Database administrator</a:t>
            </a:r>
            <a:r>
              <a:rPr lang="zh-CN" altLang="en-US" sz="3200">
                <a:solidFill>
                  <a:schemeClr val="tx1"/>
                </a:solidFill>
                <a:cs typeface="楷体_GB2312" pitchFamily="49" charset="-122"/>
              </a:rPr>
              <a:t>）、系统分析员、应用程序员。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rgbClr val="0000FF"/>
                </a:solidFill>
                <a:cs typeface="楷体_GB2312" pitchFamily="49" charset="-122"/>
              </a:rPr>
              <a:t>用户（终端用户）：</a:t>
            </a:r>
            <a:r>
              <a:rPr lang="zh-CN" altLang="en-US" sz="3200">
                <a:cs typeface="楷体_GB2312" pitchFamily="49" charset="-122"/>
              </a:rPr>
              <a:t> </a:t>
            </a:r>
            <a:r>
              <a:rPr lang="zh-CN" altLang="en-US" sz="3200">
                <a:solidFill>
                  <a:schemeClr val="tx1"/>
                </a:solidFill>
                <a:cs typeface="楷体_GB2312" pitchFamily="49" charset="-122"/>
              </a:rPr>
              <a:t>偶然用户、一般用户、复杂用户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2803CCF-5D87-4910-95B6-1DE70F8A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424862" cy="11430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数据库管理员</a:t>
            </a:r>
            <a:r>
              <a:rPr lang="en-US" altLang="zh-CN"/>
              <a:t>(DBA)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4A911FFF-4171-4C66-9CE5-D70D83968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828800"/>
            <a:ext cx="7702550" cy="4495800"/>
          </a:xfrm>
        </p:spPr>
        <p:txBody>
          <a:bodyPr/>
          <a:lstStyle/>
          <a:p>
            <a:pPr marL="742950" indent="-742950" algn="just">
              <a:lnSpc>
                <a:spcPct val="16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参与数据库系统的设计与建立</a:t>
            </a:r>
            <a:endParaRPr lang="en-US" altLang="zh-CN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6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决定数据库中的信息内容和结构</a:t>
            </a:r>
          </a:p>
          <a:p>
            <a:pPr lvl="1" algn="just">
              <a:lnSpc>
                <a:spcPct val="16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决定数据库的存储结构和存取策略</a:t>
            </a:r>
          </a:p>
          <a:p>
            <a:pPr marL="742950" indent="-742950" algn="just">
              <a:lnSpc>
                <a:spcPct val="16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定义数据的安全性要求和完整性约束条件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497D0822-BBCB-4BC9-A5C6-2E846FEBF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数据库管理员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4C0F342E-6686-42CF-B1D1-BDB238B04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00188"/>
            <a:ext cx="7391400" cy="4824412"/>
          </a:xfrm>
        </p:spPr>
        <p:txBody>
          <a:bodyPr/>
          <a:lstStyle/>
          <a:p>
            <a:pPr marL="742950" indent="-742950" algn="just">
              <a:lnSpc>
                <a:spcPct val="110000"/>
              </a:lnSpc>
              <a:buFont typeface="黑体" panose="02010609060101010101" pitchFamily="49" charset="-122"/>
              <a:buAutoNum type="circleNumDbPlain" startAt="3"/>
            </a:pPr>
            <a:r>
              <a:rPr lang="zh-CN" altLang="en-US" sz="3600">
                <a:latin typeface="宋体" panose="02010600030101010101" pitchFamily="2" charset="-122"/>
              </a:rPr>
              <a:t>监控数据库的使用和运行</a:t>
            </a:r>
          </a:p>
          <a:p>
            <a:pPr lvl="1">
              <a:lnSpc>
                <a:spcPct val="110000"/>
              </a:lnSpc>
            </a:pPr>
            <a:r>
              <a:rPr lang="zh-CN" altLang="en-US" sz="3200">
                <a:latin typeface="宋体" panose="02010600030101010101" pitchFamily="2" charset="-122"/>
                <a:cs typeface="楷体_GB2312" pitchFamily="49" charset="-122"/>
              </a:rPr>
              <a:t>周期性转储数据库</a:t>
            </a:r>
          </a:p>
          <a:p>
            <a:pPr lvl="2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cs typeface="楷体_GB2312" pitchFamily="49" charset="-122"/>
              </a:rPr>
              <a:t>数据文件</a:t>
            </a:r>
          </a:p>
          <a:p>
            <a:pPr lvl="2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cs typeface="楷体_GB2312" pitchFamily="49" charset="-122"/>
              </a:rPr>
              <a:t>日志文件</a:t>
            </a:r>
          </a:p>
          <a:p>
            <a:pPr lvl="1">
              <a:lnSpc>
                <a:spcPct val="110000"/>
              </a:lnSpc>
            </a:pPr>
            <a:r>
              <a:rPr lang="zh-CN" altLang="en-US" sz="3200">
                <a:latin typeface="宋体" panose="02010600030101010101" pitchFamily="2" charset="-122"/>
                <a:cs typeface="楷体_GB2312" pitchFamily="49" charset="-122"/>
              </a:rPr>
              <a:t>系统故障恢复</a:t>
            </a:r>
          </a:p>
          <a:p>
            <a:pPr lvl="1">
              <a:lnSpc>
                <a:spcPct val="110000"/>
              </a:lnSpc>
            </a:pPr>
            <a:r>
              <a:rPr lang="zh-CN" altLang="en-US" sz="3200">
                <a:latin typeface="宋体" panose="02010600030101010101" pitchFamily="2" charset="-122"/>
                <a:cs typeface="楷体_GB2312" pitchFamily="49" charset="-122"/>
              </a:rPr>
              <a:t>介质故障恢复</a:t>
            </a:r>
          </a:p>
          <a:p>
            <a:pPr lvl="1">
              <a:lnSpc>
                <a:spcPct val="110000"/>
              </a:lnSpc>
            </a:pPr>
            <a:r>
              <a:rPr lang="zh-CN" altLang="en-US" sz="3200">
                <a:latin typeface="宋体" panose="02010600030101010101" pitchFamily="2" charset="-122"/>
                <a:cs typeface="楷体_GB2312" pitchFamily="49" charset="-122"/>
              </a:rPr>
              <a:t>监视审计文件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603ADF71-2636-4144-B5A8-34862A93A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数据库管理员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AE5BD9CF-396B-4B23-B5D8-00C0F7C78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5438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000"/>
              <a:t>数据库的改进和重组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3600">
                <a:latin typeface="宋体" panose="02010600030101010101" pitchFamily="2" charset="-122"/>
                <a:cs typeface="楷体_GB2312" pitchFamily="49" charset="-122"/>
              </a:rPr>
              <a:t>性能监控和调优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3600">
                <a:latin typeface="宋体" panose="02010600030101010101" pitchFamily="2" charset="-122"/>
                <a:cs typeface="楷体_GB2312" pitchFamily="49" charset="-122"/>
              </a:rPr>
              <a:t>数据重组</a:t>
            </a:r>
          </a:p>
          <a:p>
            <a:pPr algn="just">
              <a:lnSpc>
                <a:spcPct val="120000"/>
              </a:lnSpc>
            </a:pPr>
            <a:r>
              <a:rPr lang="zh-CN" altLang="en-US" sz="4000"/>
              <a:t>数据库重构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119E210A-3002-4674-A7AB-95D053528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系统分析员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E199C467-468F-409F-A750-FD477FFCA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37525" cy="4114800"/>
          </a:xfrm>
        </p:spPr>
        <p:txBody>
          <a:bodyPr/>
          <a:lstStyle/>
          <a:p>
            <a:pPr algn="just">
              <a:lnSpc>
                <a:spcPct val="210000"/>
              </a:lnSpc>
              <a:spcAft>
                <a:spcPct val="30000"/>
              </a:spcAft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负责应用系统的需求分析和规范说明</a:t>
            </a:r>
          </a:p>
          <a:p>
            <a:pPr algn="just">
              <a:spcAft>
                <a:spcPct val="30000"/>
              </a:spcAft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与用户及</a:t>
            </a:r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DBA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协商，确定系统的硬软件配置</a:t>
            </a:r>
          </a:p>
          <a:p>
            <a:pPr algn="just">
              <a:spcAft>
                <a:spcPct val="30000"/>
              </a:spcAft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参与数据库系统的概要设计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577E78F-E680-451D-92F7-B1AE9AA6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数据库设计人员</a:t>
            </a:r>
            <a:endParaRPr lang="zh-CN" altLang="en-US" sz="39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A54A8F65-F630-408F-8981-B46CD4DD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参加用户需求调查和系统分析</a:t>
            </a:r>
          </a:p>
          <a:p>
            <a:pPr algn="just">
              <a:lnSpc>
                <a:spcPct val="200000"/>
              </a:lnSpc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确定数据库中的数据</a:t>
            </a:r>
          </a:p>
          <a:p>
            <a:pPr algn="just">
              <a:lnSpc>
                <a:spcPct val="200000"/>
              </a:lnSpc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设计数据库各级模式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AFEEE485-BC47-48D7-9CCA-AC623BBF7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应用程序员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D749FC92-02CF-4EEF-96DF-6F5BED2C7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90000"/>
              </a:lnSpc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设计和编写应用系统的程序模块</a:t>
            </a:r>
          </a:p>
          <a:p>
            <a:pPr algn="just">
              <a:lnSpc>
                <a:spcPct val="190000"/>
              </a:lnSpc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进行调试和安装</a:t>
            </a:r>
          </a:p>
          <a:p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DD60D93-A3FE-4514-9DB4-AC8810C66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用户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061DD932-4528-4AF8-BEF5-DF0924A18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90000"/>
              </a:lnSpc>
            </a:pPr>
            <a:r>
              <a:rPr lang="zh-CN" altLang="en-US" sz="4000"/>
              <a:t>偶然用户</a:t>
            </a:r>
          </a:p>
          <a:p>
            <a:pPr algn="ctr">
              <a:lnSpc>
                <a:spcPct val="170000"/>
              </a:lnSpc>
            </a:pPr>
            <a:r>
              <a:rPr lang="zh-CN" altLang="en-US" sz="4000"/>
              <a:t>简单用户</a:t>
            </a:r>
          </a:p>
          <a:p>
            <a:pPr algn="ctr">
              <a:lnSpc>
                <a:spcPct val="170000"/>
              </a:lnSpc>
            </a:pPr>
            <a:r>
              <a:rPr lang="zh-CN" altLang="en-US" sz="4000"/>
              <a:t>复杂用户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FBE377D7-F2CB-42C6-B5EB-98E264F5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172200"/>
            <a:ext cx="395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数据库系统的组成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9964D319-83B0-4E1E-8F19-0AB597B8B46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52400"/>
            <a:ext cx="6400800" cy="5715000"/>
            <a:chOff x="1296" y="96"/>
            <a:chExt cx="4032" cy="3600"/>
          </a:xfrm>
          <a:solidFill>
            <a:srgbClr val="FFFFCC"/>
          </a:solidFill>
        </p:grpSpPr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xmlns="" id="{6E6BD494-237C-4B8A-A143-34AA8C68D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6"/>
              <a:ext cx="576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xmlns="" id="{6BC29C8A-7204-4C74-BA88-CA35D4B5E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6"/>
              <a:ext cx="576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xmlns="" id="{070A90C6-0D40-42AC-8275-2F2371838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6"/>
              <a:ext cx="576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xmlns="" id="{46217A5E-7D49-4CF8-B316-8ACAF10CE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672"/>
              <a:ext cx="912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应用系统</a:t>
              </a: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xmlns="" id="{5C1590EF-A3CA-4810-8296-227C0E83E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48"/>
              <a:ext cx="1296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应用开发工具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xmlns="" id="{4D643EEC-3734-4577-8D4A-98F30D26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0"/>
              <a:ext cx="1488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数据库管理系统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xmlns="" id="{4CE7AF7E-4803-432C-AAFA-AB8CBCCD1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912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</a:t>
              </a:r>
            </a:p>
          </p:txBody>
        </p:sp>
        <p:sp>
          <p:nvSpPr>
            <p:cNvPr id="26635" name="Text Box 11">
              <a:extLst>
                <a:ext uri="{FF2B5EF4-FFF2-40B4-BE49-F238E27FC236}">
                  <a16:creationId xmlns:a16="http://schemas.microsoft.com/office/drawing/2014/main" xmlns="" id="{D96C92F1-4F13-44FA-B8BA-35A265979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1296" cy="294"/>
            </a:xfrm>
            <a:prstGeom prst="rect">
              <a:avLst/>
            </a:prstGeom>
            <a:grp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数据库管理员</a:t>
              </a:r>
            </a:p>
          </p:txBody>
        </p:sp>
        <p:grpSp>
          <p:nvGrpSpPr>
            <p:cNvPr id="26636" name="Group 12">
              <a:extLst>
                <a:ext uri="{FF2B5EF4-FFF2-40B4-BE49-F238E27FC236}">
                  <a16:creationId xmlns:a16="http://schemas.microsoft.com/office/drawing/2014/main" xmlns="" id="{C46267B5-83BF-40A6-AFDB-B74BE7A9D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168"/>
              <a:ext cx="720" cy="528"/>
              <a:chOff x="1200" y="3360"/>
              <a:chExt cx="720" cy="528"/>
            </a:xfrm>
            <a:grpFill/>
          </p:grpSpPr>
          <p:sp>
            <p:nvSpPr>
              <p:cNvPr id="26648" name="Text Box 13">
                <a:extLst>
                  <a:ext uri="{FF2B5EF4-FFF2-40B4-BE49-F238E27FC236}">
                    <a16:creationId xmlns:a16="http://schemas.microsoft.com/office/drawing/2014/main" xmlns="" id="{4EC2D6C4-2956-4561-BF0B-BE1E0E955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52"/>
                <a:ext cx="720" cy="294"/>
              </a:xfrm>
              <a:prstGeom prst="rect">
                <a:avLst/>
              </a:prstGeom>
              <a:grpFill/>
              <a:ln w="9525">
                <a:solidFill>
                  <a:srgbClr val="66FF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kumimoji="1" sz="3200" b="1">
                    <a:solidFill>
                      <a:srgbClr val="FFFF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  <a:cs typeface="华文仿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kumimoji="1" sz="2800" b="1">
                    <a:solidFill>
                      <a:schemeClr val="bg2"/>
                    </a:solidFill>
                    <a:latin typeface="楷体_GB2312" pitchFamily="49" charset="-122"/>
                    <a:ea typeface="楷体_GB2312" pitchFamily="49" charset="-122"/>
                    <a:cs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kumimoji="1" sz="24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数据库</a:t>
                </a:r>
              </a:p>
            </p:txBody>
          </p:sp>
          <p:sp>
            <p:nvSpPr>
              <p:cNvPr id="26649" name="AutoShape 14">
                <a:extLst>
                  <a:ext uri="{FF2B5EF4-FFF2-40B4-BE49-F238E27FC236}">
                    <a16:creationId xmlns:a16="http://schemas.microsoft.com/office/drawing/2014/main" xmlns="" id="{0C95DEB7-5AA6-4525-BA41-9A812C24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720" cy="528"/>
              </a:xfrm>
              <a:prstGeom prst="can">
                <a:avLst>
                  <a:gd name="adj" fmla="val 25000"/>
                </a:avLst>
              </a:prstGeom>
              <a:grp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kumimoji="1" sz="3200" b="1">
                    <a:solidFill>
                      <a:srgbClr val="FFFF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  <a:cs typeface="华文仿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kumimoji="1" sz="2800" b="1">
                    <a:solidFill>
                      <a:schemeClr val="bg2"/>
                    </a:solidFill>
                    <a:latin typeface="楷体_GB2312" pitchFamily="49" charset="-122"/>
                    <a:ea typeface="楷体_GB2312" pitchFamily="49" charset="-122"/>
                    <a:cs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kumimoji="1" sz="24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4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37" name="Line 15">
              <a:extLst>
                <a:ext uri="{FF2B5EF4-FFF2-40B4-BE49-F238E27FC236}">
                  <a16:creationId xmlns:a16="http://schemas.microsoft.com/office/drawing/2014/main" xmlns="" id="{2FF5C470-4DEC-4287-8796-F447B325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"/>
              <a:ext cx="912" cy="28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6">
              <a:extLst>
                <a:ext uri="{FF2B5EF4-FFF2-40B4-BE49-F238E27FC236}">
                  <a16:creationId xmlns:a16="http://schemas.microsoft.com/office/drawing/2014/main" xmlns="" id="{45A9C78A-2C02-4573-9D3F-14E8CABC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84"/>
              <a:ext cx="0" cy="28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7">
              <a:extLst>
                <a:ext uri="{FF2B5EF4-FFF2-40B4-BE49-F238E27FC236}">
                  <a16:creationId xmlns:a16="http://schemas.microsoft.com/office/drawing/2014/main" xmlns="" id="{2421B7CD-40E9-44E6-BD8C-37FB08239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84"/>
              <a:ext cx="960" cy="28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18">
              <a:extLst>
                <a:ext uri="{FF2B5EF4-FFF2-40B4-BE49-F238E27FC236}">
                  <a16:creationId xmlns:a16="http://schemas.microsoft.com/office/drawing/2014/main" xmlns="" id="{B654E014-8DC0-419F-B7CF-52187EE69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60"/>
              <a:ext cx="0" cy="28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9">
              <a:extLst>
                <a:ext uri="{FF2B5EF4-FFF2-40B4-BE49-F238E27FC236}">
                  <a16:creationId xmlns:a16="http://schemas.microsoft.com/office/drawing/2014/main" xmlns="" id="{B49C07A7-F18A-4996-865C-E7DA4AE64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36"/>
              <a:ext cx="0" cy="38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0">
              <a:extLst>
                <a:ext uri="{FF2B5EF4-FFF2-40B4-BE49-F238E27FC236}">
                  <a16:creationId xmlns:a16="http://schemas.microsoft.com/office/drawing/2014/main" xmlns="" id="{7810DC05-D5E8-406D-AD65-CCED8266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08"/>
              <a:ext cx="0" cy="336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1">
              <a:extLst>
                <a:ext uri="{FF2B5EF4-FFF2-40B4-BE49-F238E27FC236}">
                  <a16:creationId xmlns:a16="http://schemas.microsoft.com/office/drawing/2014/main" xmlns="" id="{FCC6EEB9-791D-45B6-828B-DEF91B52B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32"/>
              <a:ext cx="0" cy="336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2">
              <a:extLst>
                <a:ext uri="{FF2B5EF4-FFF2-40B4-BE49-F238E27FC236}">
                  <a16:creationId xmlns:a16="http://schemas.microsoft.com/office/drawing/2014/main" xmlns="" id="{558266E0-162B-4A01-AC31-3DA964615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08"/>
              <a:ext cx="0" cy="4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3">
              <a:extLst>
                <a:ext uri="{FF2B5EF4-FFF2-40B4-BE49-F238E27FC236}">
                  <a16:creationId xmlns:a16="http://schemas.microsoft.com/office/drawing/2014/main" xmlns="" id="{CA4AD73E-8FDD-4108-937F-58ECB2315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688"/>
              <a:ext cx="1392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6646" name="Line 24">
              <a:extLst>
                <a:ext uri="{FF2B5EF4-FFF2-40B4-BE49-F238E27FC236}">
                  <a16:creationId xmlns:a16="http://schemas.microsoft.com/office/drawing/2014/main" xmlns="" id="{BA268951-A0F3-4C3F-AA66-5A1CDB0A9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64"/>
              <a:ext cx="480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Text Box 25">
              <a:extLst>
                <a:ext uri="{FF2B5EF4-FFF2-40B4-BE49-F238E27FC236}">
                  <a16:creationId xmlns:a16="http://schemas.microsoft.com/office/drawing/2014/main" xmlns="" id="{81F98C28-80C2-4301-AC88-6ECEDA40F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312"/>
              <a:ext cx="720" cy="288"/>
            </a:xfrm>
            <a:prstGeom prst="rect">
              <a:avLst/>
            </a:prstGeom>
            <a:grp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1764F5F-A71D-4DD9-BA47-D11703B1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9144000" cy="64135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数据库、数据库管理系统和数据库系统</a:t>
            </a:r>
            <a:r>
              <a:rPr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4054E3F8-A1D9-41E8-BD41-7F2E6320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33513"/>
            <a:ext cx="8839200" cy="4760912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i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1.1.1  </a:t>
            </a:r>
            <a:r>
              <a:rPr lang="zh-CN" altLang="en-US" sz="36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en-US" sz="3600" i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 i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 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</a:t>
            </a:r>
            <a:r>
              <a:rPr lang="en-US" altLang="zh-CN" sz="3600" i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endParaRPr lang="en-US" altLang="zh-CN" sz="3600" i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：数据库是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长期存储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在计算机系统内的一个通用化的、综合性的、有结构的、可共享的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数据集合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；具有较小的数据冗余度和较高的数据独立性、安全性和完整性；数据库的创建、运行和维护是在数据库管理系统控制下实现的，并可为各种用户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82BBBA99-622A-4970-835C-E4B036E6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6" y="569913"/>
            <a:ext cx="3233738" cy="408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AutoShape 4">
            <a:extLst>
              <a:ext uri="{FF2B5EF4-FFF2-40B4-BE49-F238E27FC236}">
                <a16:creationId xmlns:a16="http://schemas.microsoft.com/office/drawing/2014/main" xmlns="" id="{7395389C-759D-4E6B-9284-72EED002B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982663"/>
            <a:ext cx="2386013" cy="3438525"/>
          </a:xfrm>
          <a:prstGeom prst="can">
            <a:avLst>
              <a:gd name="adj" fmla="val 3602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xmlns="" id="{E2E919F0-7B35-487C-AF08-5A803899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112963"/>
            <a:ext cx="744538" cy="5508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xmlns="" id="{34380568-B733-419E-B864-A82415860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2857501"/>
            <a:ext cx="461963" cy="52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xmlns="" id="{9F719EBB-D15E-4E8D-9070-AB26750F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3573463"/>
            <a:ext cx="1487488" cy="412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xmlns="" id="{F58F5337-467E-4DDC-A5F3-AFB46A50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6" y="2389188"/>
            <a:ext cx="615950" cy="1762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Rectangle 9">
            <a:extLst>
              <a:ext uri="{FF2B5EF4-FFF2-40B4-BE49-F238E27FC236}">
                <a16:creationId xmlns:a16="http://schemas.microsoft.com/office/drawing/2014/main" xmlns="" id="{68692EC3-3FFA-4934-8C2A-2229C9A6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2168526"/>
            <a:ext cx="692150" cy="439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0" name="Rectangle 10">
            <a:extLst>
              <a:ext uri="{FF2B5EF4-FFF2-40B4-BE49-F238E27FC236}">
                <a16:creationId xmlns:a16="http://schemas.microsoft.com/office/drawing/2014/main" xmlns="" id="{EE701CC6-D6B3-467D-8D0B-26E5101A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6" y="2911476"/>
            <a:ext cx="615950" cy="8810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1" name="Text Box 11">
            <a:extLst>
              <a:ext uri="{FF2B5EF4-FFF2-40B4-BE49-F238E27FC236}">
                <a16:creationId xmlns:a16="http://schemas.microsoft.com/office/drawing/2014/main" xmlns="" id="{B10BBBD0-DFFE-40D2-9A2C-6A964CAE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735013"/>
            <a:ext cx="10779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62" name="Text Box 12">
            <a:extLst>
              <a:ext uri="{FF2B5EF4-FFF2-40B4-BE49-F238E27FC236}">
                <a16:creationId xmlns:a16="http://schemas.microsoft.com/office/drawing/2014/main" xmlns="" id="{33A25C90-71F6-400E-9A3A-4E20D1E3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1479551"/>
            <a:ext cx="1077913" cy="52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63" name="Text Box 13">
            <a:extLst>
              <a:ext uri="{FF2B5EF4-FFF2-40B4-BE49-F238E27FC236}">
                <a16:creationId xmlns:a16="http://schemas.microsoft.com/office/drawing/2014/main" xmlns="" id="{85305448-BF15-4C03-9C42-E68FFD71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360613"/>
            <a:ext cx="10779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4" name="Text Box 14">
            <a:extLst>
              <a:ext uri="{FF2B5EF4-FFF2-40B4-BE49-F238E27FC236}">
                <a16:creationId xmlns:a16="http://schemas.microsoft.com/office/drawing/2014/main" xmlns="" id="{0B997F45-5F43-4A3A-8565-7F48C923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4068763"/>
            <a:ext cx="10779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7665" name="Text Box 15">
            <a:extLst>
              <a:ext uri="{FF2B5EF4-FFF2-40B4-BE49-F238E27FC236}">
                <a16:creationId xmlns:a16="http://schemas.microsoft.com/office/drawing/2014/main" xmlns="" id="{E05799A1-E4EE-45CA-B798-D9C29CC70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1" y="3957638"/>
            <a:ext cx="1512888" cy="773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(C/C++)</a:t>
            </a:r>
          </a:p>
        </p:txBody>
      </p:sp>
      <p:sp>
        <p:nvSpPr>
          <p:cNvPr id="27666" name="Text Box 16">
            <a:extLst>
              <a:ext uri="{FF2B5EF4-FFF2-40B4-BE49-F238E27FC236}">
                <a16:creationId xmlns:a16="http://schemas.microsoft.com/office/drawing/2014/main" xmlns="" id="{7F72D968-C422-4067-95E4-10AC24EA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306638"/>
            <a:ext cx="1522413" cy="993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(Delphi)</a:t>
            </a:r>
          </a:p>
        </p:txBody>
      </p:sp>
      <p:sp>
        <p:nvSpPr>
          <p:cNvPr id="27667" name="Text Box 17">
            <a:extLst>
              <a:ext uri="{FF2B5EF4-FFF2-40B4-BE49-F238E27FC236}">
                <a16:creationId xmlns:a16="http://schemas.microsoft.com/office/drawing/2014/main" xmlns="" id="{68B55078-F1A6-4B13-AE17-806082AA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312863"/>
            <a:ext cx="1514475" cy="773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(.Net)</a:t>
            </a:r>
          </a:p>
        </p:txBody>
      </p:sp>
      <p:sp>
        <p:nvSpPr>
          <p:cNvPr id="27668" name="Text Box 18">
            <a:extLst>
              <a:ext uri="{FF2B5EF4-FFF2-40B4-BE49-F238E27FC236}">
                <a16:creationId xmlns:a16="http://schemas.microsoft.com/office/drawing/2014/main" xmlns="" id="{26C1FA36-6DD7-4E9B-9C7B-0B863EFB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1" y="404813"/>
            <a:ext cx="1512888" cy="773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(Visual Basic)</a:t>
            </a:r>
          </a:p>
        </p:txBody>
      </p:sp>
      <p:sp>
        <p:nvSpPr>
          <p:cNvPr id="27669" name="Text Box 19">
            <a:extLst>
              <a:ext uri="{FF2B5EF4-FFF2-40B4-BE49-F238E27FC236}">
                <a16:creationId xmlns:a16="http://schemas.microsoft.com/office/drawing/2014/main" xmlns="" id="{3EFC2EB1-C10C-4B3E-AE41-270E3EE4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6" y="5967413"/>
            <a:ext cx="3565525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数据库系统示意图</a:t>
            </a:r>
          </a:p>
        </p:txBody>
      </p:sp>
      <p:sp>
        <p:nvSpPr>
          <p:cNvPr id="27670" name="Text Box 20">
            <a:extLst>
              <a:ext uri="{FF2B5EF4-FFF2-40B4-BE49-F238E27FC236}">
                <a16:creationId xmlns:a16="http://schemas.microsoft.com/office/drawing/2014/main" xmlns="" id="{61020CF0-90F6-45CB-A8F3-8EE800C7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5205413"/>
            <a:ext cx="2540000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数据库管理员</a:t>
            </a: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(DBA)</a:t>
            </a:r>
          </a:p>
        </p:txBody>
      </p:sp>
      <p:sp>
        <p:nvSpPr>
          <p:cNvPr id="27671" name="Text Box 21">
            <a:extLst>
              <a:ext uri="{FF2B5EF4-FFF2-40B4-BE49-F238E27FC236}">
                <a16:creationId xmlns:a16="http://schemas.microsoft.com/office/drawing/2014/main" xmlns="" id="{9A3B5934-7534-4372-AF1B-BFBA3710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91138"/>
            <a:ext cx="179546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应用程序用户</a:t>
            </a:r>
          </a:p>
        </p:txBody>
      </p:sp>
      <p:sp>
        <p:nvSpPr>
          <p:cNvPr id="27672" name="Text Box 22">
            <a:extLst>
              <a:ext uri="{FF2B5EF4-FFF2-40B4-BE49-F238E27FC236}">
                <a16:creationId xmlns:a16="http://schemas.microsoft.com/office/drawing/2014/main" xmlns="" id="{E065F108-1AC9-4B74-A046-3CE45654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291138"/>
            <a:ext cx="130810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终端用户</a:t>
            </a:r>
          </a:p>
        </p:txBody>
      </p:sp>
      <p:sp>
        <p:nvSpPr>
          <p:cNvPr id="27673" name="Line 23">
            <a:extLst>
              <a:ext uri="{FF2B5EF4-FFF2-40B4-BE49-F238E27FC236}">
                <a16:creationId xmlns:a16="http://schemas.microsoft.com/office/drawing/2014/main" xmlns="" id="{23573EC2-543E-4811-8AF0-DB942B78E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6" y="3792538"/>
            <a:ext cx="1487488" cy="577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4">
            <a:extLst>
              <a:ext uri="{FF2B5EF4-FFF2-40B4-BE49-F238E27FC236}">
                <a16:creationId xmlns:a16="http://schemas.microsoft.com/office/drawing/2014/main" xmlns="" id="{270F17DF-3749-4844-A644-52DCB905F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688" y="2608263"/>
            <a:ext cx="1489075" cy="468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5">
            <a:extLst>
              <a:ext uri="{FF2B5EF4-FFF2-40B4-BE49-F238E27FC236}">
                <a16:creationId xmlns:a16="http://schemas.microsoft.com/office/drawing/2014/main" xmlns="" id="{4DCF3DB2-45F4-4D43-9157-5740D1E01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688" y="1727201"/>
            <a:ext cx="2052638" cy="1184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6">
            <a:extLst>
              <a:ext uri="{FF2B5EF4-FFF2-40B4-BE49-F238E27FC236}">
                <a16:creationId xmlns:a16="http://schemas.microsoft.com/office/drawing/2014/main" xmlns="" id="{86215632-8E0A-4CB2-84D8-9EE9BD3F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688" y="844551"/>
            <a:ext cx="1482725" cy="146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7">
            <a:extLst>
              <a:ext uri="{FF2B5EF4-FFF2-40B4-BE49-F238E27FC236}">
                <a16:creationId xmlns:a16="http://schemas.microsoft.com/office/drawing/2014/main" xmlns="" id="{08AE3CB3-A088-45B3-B7D9-7C7914FAC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4813" y="1014413"/>
            <a:ext cx="16002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28">
            <a:extLst>
              <a:ext uri="{FF2B5EF4-FFF2-40B4-BE49-F238E27FC236}">
                <a16:creationId xmlns:a16="http://schemas.microsoft.com/office/drawing/2014/main" xmlns="" id="{09B5B3AC-298F-48BC-B472-156795C55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5076" y="1919288"/>
            <a:ext cx="2001838" cy="854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29">
            <a:extLst>
              <a:ext uri="{FF2B5EF4-FFF2-40B4-BE49-F238E27FC236}">
                <a16:creationId xmlns:a16="http://schemas.microsoft.com/office/drawing/2014/main" xmlns="" id="{06E25481-DB48-4BFF-A4C7-6BE90D8D8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6" y="2719388"/>
            <a:ext cx="1512888" cy="577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0">
            <a:extLst>
              <a:ext uri="{FF2B5EF4-FFF2-40B4-BE49-F238E27FC236}">
                <a16:creationId xmlns:a16="http://schemas.microsoft.com/office/drawing/2014/main" xmlns="" id="{4DB870F5-D679-42CA-BA66-FD5EA5E5C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1" y="3903663"/>
            <a:ext cx="1770063" cy="495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31">
            <a:extLst>
              <a:ext uri="{FF2B5EF4-FFF2-40B4-BE49-F238E27FC236}">
                <a16:creationId xmlns:a16="http://schemas.microsoft.com/office/drawing/2014/main" xmlns="" id="{99F36225-891A-4635-AE95-2D8BBB60A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1701" y="4425951"/>
            <a:ext cx="11113" cy="703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Text Box 32">
            <a:extLst>
              <a:ext uri="{FF2B5EF4-FFF2-40B4-BE49-F238E27FC236}">
                <a16:creationId xmlns:a16="http://schemas.microsoft.com/office/drawing/2014/main" xmlns="" id="{A6C84890-972A-4D31-8474-D3669D334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1252538"/>
            <a:ext cx="1077913" cy="5238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7683" name="Text Box 33">
            <a:extLst>
              <a:ext uri="{FF2B5EF4-FFF2-40B4-BE49-F238E27FC236}">
                <a16:creationId xmlns:a16="http://schemas.microsoft.com/office/drawing/2014/main" xmlns="" id="{95D7B563-68AB-4E75-9F91-777155A7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759326"/>
            <a:ext cx="1077913" cy="5222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</a:p>
        </p:txBody>
      </p:sp>
      <p:sp>
        <p:nvSpPr>
          <p:cNvPr id="27684" name="Text Box 34">
            <a:extLst>
              <a:ext uri="{FF2B5EF4-FFF2-40B4-BE49-F238E27FC236}">
                <a16:creationId xmlns:a16="http://schemas.microsoft.com/office/drawing/2014/main" xmlns="" id="{84209C5D-3F78-40AF-9CDB-36F603A2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343276"/>
            <a:ext cx="609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18000" tIns="0" rIns="18000" bIns="0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7685" name="Text Box 35">
            <a:extLst>
              <a:ext uri="{FF2B5EF4-FFF2-40B4-BE49-F238E27FC236}">
                <a16:creationId xmlns:a16="http://schemas.microsoft.com/office/drawing/2014/main" xmlns="" id="{B27DCA9C-E797-4867-BDE1-D7115F2D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4" y="3503613"/>
            <a:ext cx="609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18000" tIns="0" rIns="18000" bIns="0"/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7652" name="Text Box 38">
            <a:extLst>
              <a:ext uri="{FF2B5EF4-FFF2-40B4-BE49-F238E27FC236}">
                <a16:creationId xmlns:a16="http://schemas.microsoft.com/office/drawing/2014/main" xmlns="" id="{B22F2660-1DB2-4A84-9084-3862B042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141663"/>
            <a:ext cx="793750" cy="504825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000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xmlns="" id="{8C9A9AD5-9843-4D97-BD18-5A722C95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数据库系统在计算机系统中的地位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0E11DC35-184D-4AE6-AA50-53BA2BEA34B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2400"/>
            <a:ext cx="6480175" cy="6019800"/>
            <a:chOff x="864" y="96"/>
            <a:chExt cx="4082" cy="3792"/>
          </a:xfrm>
        </p:grpSpPr>
        <p:sp>
          <p:nvSpPr>
            <p:cNvPr id="28676" name="Oval 4">
              <a:extLst>
                <a:ext uri="{FF2B5EF4-FFF2-40B4-BE49-F238E27FC236}">
                  <a16:creationId xmlns:a16="http://schemas.microsoft.com/office/drawing/2014/main" xmlns="" id="{41F3111E-6D02-4EAF-A66A-83186959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6"/>
              <a:ext cx="4082" cy="3792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7" name="Text Box 5">
              <a:extLst>
                <a:ext uri="{FF2B5EF4-FFF2-40B4-BE49-F238E27FC236}">
                  <a16:creationId xmlns:a16="http://schemas.microsoft.com/office/drawing/2014/main" xmlns="" id="{30B0EB25-917F-4F33-96EB-975DD9783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478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</a:t>
              </a:r>
            </a:p>
          </p:txBody>
        </p:sp>
        <p:sp>
          <p:nvSpPr>
            <p:cNvPr id="28678" name="Text Box 6">
              <a:extLst>
                <a:ext uri="{FF2B5EF4-FFF2-40B4-BE49-F238E27FC236}">
                  <a16:creationId xmlns:a16="http://schemas.microsoft.com/office/drawing/2014/main" xmlns="" id="{CB178EEB-4EAD-4CC9-B87F-3117E44BC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" y="478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统</a:t>
              </a:r>
            </a:p>
          </p:txBody>
        </p:sp>
        <p:sp>
          <p:nvSpPr>
            <p:cNvPr id="28679" name="Text Box 7">
              <a:extLst>
                <a:ext uri="{FF2B5EF4-FFF2-40B4-BE49-F238E27FC236}">
                  <a16:creationId xmlns:a16="http://schemas.microsoft.com/office/drawing/2014/main" xmlns="" id="{F442D988-336E-4D36-8302-D8CD4D598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264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</a:t>
              </a:r>
            </a:p>
          </p:txBody>
        </p:sp>
        <p:sp>
          <p:nvSpPr>
            <p:cNvPr id="28680" name="Text Box 8">
              <a:extLst>
                <a:ext uri="{FF2B5EF4-FFF2-40B4-BE49-F238E27FC236}">
                  <a16:creationId xmlns:a16="http://schemas.microsoft.com/office/drawing/2014/main" xmlns="" id="{377B632F-75E9-4C2B-A214-41EB541F0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264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</a:p>
          </p:txBody>
        </p:sp>
        <p:sp>
          <p:nvSpPr>
            <p:cNvPr id="28681" name="Oval 9">
              <a:extLst>
                <a:ext uri="{FF2B5EF4-FFF2-40B4-BE49-F238E27FC236}">
                  <a16:creationId xmlns:a16="http://schemas.microsoft.com/office/drawing/2014/main" xmlns="" id="{65A92A90-6786-447F-9322-0608F034E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528"/>
              <a:ext cx="3158" cy="293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Text Box 10">
              <a:extLst>
                <a:ext uri="{FF2B5EF4-FFF2-40B4-BE49-F238E27FC236}">
                  <a16:creationId xmlns:a16="http://schemas.microsoft.com/office/drawing/2014/main" xmlns="" id="{350A7628-C8E4-483C-A472-693A7E30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979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</a:t>
              </a:r>
            </a:p>
          </p:txBody>
        </p:sp>
        <p:sp>
          <p:nvSpPr>
            <p:cNvPr id="28683" name="Text Box 11">
              <a:extLst>
                <a:ext uri="{FF2B5EF4-FFF2-40B4-BE49-F238E27FC236}">
                  <a16:creationId xmlns:a16="http://schemas.microsoft.com/office/drawing/2014/main" xmlns="" id="{56E99853-0746-46A5-83EF-57D19E2F4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265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具</a:t>
              </a:r>
            </a:p>
          </p:txBody>
        </p:sp>
        <p:sp>
          <p:nvSpPr>
            <p:cNvPr id="28684" name="Text Box 12">
              <a:extLst>
                <a:ext uri="{FF2B5EF4-FFF2-40B4-BE49-F238E27FC236}">
                  <a16:creationId xmlns:a16="http://schemas.microsoft.com/office/drawing/2014/main" xmlns="" id="{62AC105B-841F-4845-BE4B-A4464EFBB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907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</a:t>
              </a:r>
            </a:p>
          </p:txBody>
        </p:sp>
        <p:sp>
          <p:nvSpPr>
            <p:cNvPr id="28685" name="Text Box 13">
              <a:extLst>
                <a:ext uri="{FF2B5EF4-FFF2-40B4-BE49-F238E27FC236}">
                  <a16:creationId xmlns:a16="http://schemas.microsoft.com/office/drawing/2014/main" xmlns="" id="{0182B3FE-9B85-43D4-B960-7025EE329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693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</a:t>
              </a:r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xmlns="" id="{96F8C411-B029-497C-9350-B128EC851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621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</a:t>
              </a: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xmlns="" id="{0DB082F6-9F35-4E3D-A220-1EBCF71B1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693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</a:p>
          </p:txBody>
        </p:sp>
        <p:sp>
          <p:nvSpPr>
            <p:cNvPr id="28688" name="Oval 16">
              <a:extLst>
                <a:ext uri="{FF2B5EF4-FFF2-40B4-BE49-F238E27FC236}">
                  <a16:creationId xmlns:a16="http://schemas.microsoft.com/office/drawing/2014/main" xmlns="" id="{9E54D095-F8B3-4792-A835-B160B568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912"/>
              <a:ext cx="2311" cy="214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xmlns="" id="{6A9B78C6-2EF4-416E-82FD-184AA76B2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" y="1337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8690" name="Text Box 18">
              <a:extLst>
                <a:ext uri="{FF2B5EF4-FFF2-40B4-BE49-F238E27FC236}">
                  <a16:creationId xmlns:a16="http://schemas.microsoft.com/office/drawing/2014/main" xmlns="" id="{98980778-C4A6-45B8-B287-97A7CDAE8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018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8691" name="Text Box 19">
              <a:extLst>
                <a:ext uri="{FF2B5EF4-FFF2-40B4-BE49-F238E27FC236}">
                  <a16:creationId xmlns:a16="http://schemas.microsoft.com/office/drawing/2014/main" xmlns="" id="{8B0DCA4A-874B-4E98-8665-C4A0F734F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996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692" name="Text Box 20">
              <a:extLst>
                <a:ext uri="{FF2B5EF4-FFF2-40B4-BE49-F238E27FC236}">
                  <a16:creationId xmlns:a16="http://schemas.microsoft.com/office/drawing/2014/main" xmlns="" id="{14428F3D-9FF8-4309-856B-A9B83CA51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315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xmlns="" id="{55193591-FA4D-41E8-A070-D79E06A7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2501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统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xmlns="" id="{B3698EB1-D02D-4365-8EB3-1CA639ABB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784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</a:t>
              </a:r>
            </a:p>
          </p:txBody>
        </p:sp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xmlns="" id="{12876417-30F4-4755-9C3A-E6E305FB3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784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译</a:t>
              </a:r>
            </a:p>
          </p:txBody>
        </p:sp>
        <p:sp>
          <p:nvSpPr>
            <p:cNvPr id="28696" name="Text Box 24">
              <a:extLst>
                <a:ext uri="{FF2B5EF4-FFF2-40B4-BE49-F238E27FC236}">
                  <a16:creationId xmlns:a16="http://schemas.microsoft.com/office/drawing/2014/main" xmlns="" id="{2BD3EB54-54A7-46CA-9FF8-31D2A9BF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479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</a:t>
              </a:r>
            </a:p>
          </p:txBody>
        </p:sp>
        <p:sp>
          <p:nvSpPr>
            <p:cNvPr id="28697" name="Oval 25">
              <a:extLst>
                <a:ext uri="{FF2B5EF4-FFF2-40B4-BE49-F238E27FC236}">
                  <a16:creationId xmlns:a16="http://schemas.microsoft.com/office/drawing/2014/main" xmlns="" id="{744F81FE-E70C-437C-80EE-E3F17A25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48"/>
              <a:ext cx="1618" cy="15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26">
              <a:extLst>
                <a:ext uri="{FF2B5EF4-FFF2-40B4-BE49-F238E27FC236}">
                  <a16:creationId xmlns:a16="http://schemas.microsoft.com/office/drawing/2014/main" xmlns="" id="{A974C903-034F-4998-ADDE-D72BAF4B0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623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统</a:t>
              </a:r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xmlns="" id="{1857FD06-FB5A-497D-BDE4-863913A61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337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</a:t>
              </a:r>
            </a:p>
          </p:txBody>
        </p:sp>
        <p:sp>
          <p:nvSpPr>
            <p:cNvPr id="28700" name="Text Box 28">
              <a:extLst>
                <a:ext uri="{FF2B5EF4-FFF2-40B4-BE49-F238E27FC236}">
                  <a16:creationId xmlns:a16="http://schemas.microsoft.com/office/drawing/2014/main" xmlns="" id="{6B3BCD3A-3CCF-4306-9F11-97B0F3016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408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</a:t>
              </a:r>
            </a:p>
          </p:txBody>
        </p:sp>
        <p:sp>
          <p:nvSpPr>
            <p:cNvPr id="28701" name="Text Box 29">
              <a:extLst>
                <a:ext uri="{FF2B5EF4-FFF2-40B4-BE49-F238E27FC236}">
                  <a16:creationId xmlns:a16="http://schemas.microsoft.com/office/drawing/2014/main" xmlns="" id="{EE4F63E1-822C-4DB9-B5D5-71AA9C02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1694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</a:t>
              </a:r>
            </a:p>
          </p:txBody>
        </p:sp>
        <p:sp>
          <p:nvSpPr>
            <p:cNvPr id="28702" name="Oval 30">
              <a:extLst>
                <a:ext uri="{FF2B5EF4-FFF2-40B4-BE49-F238E27FC236}">
                  <a16:creationId xmlns:a16="http://schemas.microsoft.com/office/drawing/2014/main" xmlns="" id="{502F3D57-1891-48C1-A852-D2A1EEA0C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32"/>
              <a:ext cx="771" cy="71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Text Box 31">
              <a:extLst>
                <a:ext uri="{FF2B5EF4-FFF2-40B4-BE49-F238E27FC236}">
                  <a16:creationId xmlns:a16="http://schemas.microsoft.com/office/drawing/2014/main" xmlns="" id="{A6DBDEAE-0191-4F78-866B-224506DC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1872"/>
              <a:ext cx="3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28704" name="Text Box 32">
              <a:extLst>
                <a:ext uri="{FF2B5EF4-FFF2-40B4-BE49-F238E27FC236}">
                  <a16:creationId xmlns:a16="http://schemas.microsoft.com/office/drawing/2014/main" xmlns="" id="{155EFBEF-B559-454B-AA39-677F445A1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>
            <a:extLst>
              <a:ext uri="{FF2B5EF4-FFF2-40B4-BE49-F238E27FC236}">
                <a16:creationId xmlns:a16="http://schemas.microsoft.com/office/drawing/2014/main" xmlns="" id="{1FF39069-F4CC-4C91-B006-5B7A67F1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133600"/>
            <a:ext cx="8153400" cy="3787775"/>
          </a:xfrm>
          <a:prstGeom prst="rect">
            <a:avLst/>
          </a:prstGeom>
          <a:solidFill>
            <a:srgbClr val="FFFFCC"/>
          </a:solidFill>
          <a:ln w="38100">
            <a:solidFill>
              <a:srgbClr val="FF9900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数据和数据管理技术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数据与信息</a:t>
            </a:r>
          </a:p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i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3600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用以载荷信息的各种符号。</a:t>
            </a:r>
          </a:p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i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3600" i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数据有意义的表现。</a:t>
            </a:r>
          </a:p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b="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9">
            <a:extLst>
              <a:ext uri="{FF2B5EF4-FFF2-40B4-BE49-F238E27FC236}">
                <a16:creationId xmlns:a16="http://schemas.microsoft.com/office/drawing/2014/main" xmlns="" id="{20893A76-4802-4A10-A98E-42898527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7696200" cy="701675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0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1.2  </a:t>
            </a:r>
            <a:r>
              <a:rPr lang="zh-CN" altLang="en-US" sz="40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数据库系统的产生与发展</a:t>
            </a:r>
          </a:p>
        </p:txBody>
      </p:sp>
      <p:pic>
        <p:nvPicPr>
          <p:cNvPr id="29700" name="Picture 10" descr="2(3)">
            <a:extLst>
              <a:ext uri="{FF2B5EF4-FFF2-40B4-BE49-F238E27FC236}">
                <a16:creationId xmlns:a16="http://schemas.microsoft.com/office/drawing/2014/main" xmlns="" id="{E60976A3-822B-4B51-968B-4C0F4E2A0A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93662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EAB0D1-F42F-4BC9-BBBB-1FDBFF661B2E}"/>
              </a:ext>
            </a:extLst>
          </p:cNvPr>
          <p:cNvSpPr/>
          <p:nvPr/>
        </p:nvSpPr>
        <p:spPr>
          <a:xfrm>
            <a:off x="539552" y="859066"/>
            <a:ext cx="8352928" cy="52629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日常生活中，人们可以直接用自然语言（如汉语）来描述事物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计算机中常常用记录来描述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如学生档案中的学生记录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：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R="39860" lvl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（李明，男，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200005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，江苏南京市，计算机系，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2018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数据的形式不能完全表达其内容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数据的解释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语义：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学生姓名、性别、出生年份、籍贯、所在系别、入学时间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解释：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李明是大学生，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2000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月生，男，江苏南京人，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2018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年考入计算机系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数据有结构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记录是计算机存储数据的一种格式或一种方法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81FD10C-BB8A-4DDE-A2BE-3BBF168A32DD}"/>
              </a:ext>
            </a:extLst>
          </p:cNvPr>
          <p:cNvSpPr txBox="1"/>
          <p:nvPr/>
        </p:nvSpPr>
        <p:spPr>
          <a:xfrm>
            <a:off x="3059832" y="135791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16693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>
            <a:extLst>
              <a:ext uri="{FF2B5EF4-FFF2-40B4-BE49-F238E27FC236}">
                <a16:creationId xmlns:a16="http://schemas.microsoft.com/office/drawing/2014/main" xmlns="" id="{890E1E1A-9D2A-421B-BF2C-62369023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610600" cy="5880100"/>
          </a:xfrm>
          <a:prstGeom prst="rect">
            <a:avLst/>
          </a:prstGeom>
          <a:solidFill>
            <a:srgbClr val="FFFFCC"/>
          </a:solidFill>
          <a:ln w="57150">
            <a:solidFill>
              <a:srgbClr val="FF9900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 algn="just" defTabSz="762000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数据管理技术</a:t>
            </a:r>
          </a:p>
          <a:p>
            <a:pPr defTabSz="762000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chemeClr val="hlink"/>
                </a:solidFill>
              </a:rPr>
              <a:t>数据处理 </a:t>
            </a: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</a:rPr>
              <a:t>是指对数据进行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a typeface="华文新魏" pitchFamily="2" charset="-122"/>
              </a:rPr>
              <a:t>收集、组织、存储、加工、抽取和传播</a:t>
            </a: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</a:rPr>
              <a:t>等一系列活动的总和。其目的是从大量的、原始数据中抽取、推导出对人们有价值的信息。</a:t>
            </a:r>
          </a:p>
          <a:p>
            <a:pPr defTabSz="762000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chemeClr val="hlink"/>
                </a:solidFill>
              </a:rPr>
              <a:t>数据管理 </a:t>
            </a: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</a:rPr>
              <a:t>是指对数据的分类、组织、编码、存储、查询和维护等活动，是数据处理的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a typeface="华文新魏" pitchFamily="2" charset="-122"/>
              </a:rPr>
              <a:t>中心环节</a:t>
            </a:r>
            <a:r>
              <a:rPr lang="zh-CN" altLang="en-US" dirty="0">
                <a:solidFill>
                  <a:srgbClr val="000000"/>
                </a:solidFill>
                <a:ea typeface="华文新魏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xmlns="" id="{5D6068DC-4B89-43EE-B5AB-4FF816AA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1.1.2 </a:t>
            </a:r>
            <a:r>
              <a:rPr lang="zh-CN" altLang="en-US" sz="4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数据管理技术的产生与发展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xmlns="" id="{D53A4E37-B1E5-4123-93D9-658DCEBEEA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492375"/>
            <a:ext cx="6046787" cy="2239963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人工管理阶段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文件系统阶段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数据库系统阶段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CDA83D83-9637-4949-9706-75E90298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5257800" cy="2123658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应用程序管理数据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）数据不共享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）数据不具有独立性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数据不保存</a:t>
            </a:r>
            <a:endParaRPr lang="zh-CN" altLang="en-US" sz="2400" b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xmlns="" id="{E92DB7EB-8C87-46EE-8C17-30FAEEA0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57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20" name="Picture 5" descr="p1-1">
            <a:extLst>
              <a:ext uri="{FF2B5EF4-FFF2-40B4-BE49-F238E27FC236}">
                <a16:creationId xmlns:a16="http://schemas.microsoft.com/office/drawing/2014/main" xmlns="" id="{C214C1AA-0287-4623-8610-4DE7407A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724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7">
            <a:extLst>
              <a:ext uri="{FF2B5EF4-FFF2-40B4-BE49-F238E27FC236}">
                <a16:creationId xmlns:a16="http://schemas.microsoft.com/office/drawing/2014/main" xmlns="" id="{35D51800-7548-4244-A47E-DCAF3877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4046538" cy="1066800"/>
          </a:xfrm>
          <a:prstGeom prst="rect">
            <a:avLst/>
          </a:prstGeom>
          <a:gradFill rotWithShape="0">
            <a:gsLst>
              <a:gs pos="0">
                <a:srgbClr val="520402"/>
              </a:gs>
              <a:gs pos="100000">
                <a:srgbClr val="FFCC00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、人工管理阶段</a:t>
            </a: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2" name="Text Box 8">
            <a:extLst>
              <a:ext uri="{FF2B5EF4-FFF2-40B4-BE49-F238E27FC236}">
                <a16:creationId xmlns:a16="http://schemas.microsoft.com/office/drawing/2014/main" xmlns="" id="{8988DDF1-9728-4FBD-916F-4A1527E8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85800"/>
            <a:ext cx="3810000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年代中期以前）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598C8E9B-BC81-4F37-8AF7-797D0185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4343400" cy="1015663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(1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）磁盘、磁带等存储介质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）文件操作系统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xmlns="" id="{F556F169-CE01-4C11-A3DA-43CDBBF4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6527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8" name="Picture 5" descr="p1-2">
            <a:extLst>
              <a:ext uri="{FF2B5EF4-FFF2-40B4-BE49-F238E27FC236}">
                <a16:creationId xmlns:a16="http://schemas.microsoft.com/office/drawing/2014/main" xmlns="" id="{7E1AA2BB-0D8B-49DE-8325-09B23A2B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87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7">
            <a:extLst>
              <a:ext uri="{FF2B5EF4-FFF2-40B4-BE49-F238E27FC236}">
                <a16:creationId xmlns:a16="http://schemas.microsoft.com/office/drawing/2014/main" xmlns="" id="{31AC2460-C8F8-4A8B-89CE-654214F7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898900" cy="838200"/>
          </a:xfrm>
          <a:prstGeom prst="rect">
            <a:avLst/>
          </a:prstGeom>
          <a:gradFill rotWithShape="0">
            <a:gsLst>
              <a:gs pos="0">
                <a:srgbClr val="520402"/>
              </a:gs>
              <a:gs pos="100000">
                <a:srgbClr val="FFCC00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zh-CN" sz="2400" b="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、文件系统阶段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70" name="Text Box 9">
            <a:extLst>
              <a:ext uri="{FF2B5EF4-FFF2-40B4-BE49-F238E27FC236}">
                <a16:creationId xmlns:a16="http://schemas.microsoft.com/office/drawing/2014/main" xmlns="" id="{EBD3F602-30E7-4155-8AC7-56504F34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692696"/>
            <a:ext cx="4191000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2400" b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b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年代后期～</a:t>
            </a:r>
            <a:r>
              <a:rPr lang="en-US" altLang="zh-CN" sz="2400" b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400" b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年代中期）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504" y="347735"/>
            <a:ext cx="8424862" cy="507820"/>
          </a:xfrm>
          <a:prstGeom prst="rect">
            <a:avLst/>
          </a:prstGeom>
        </p:spPr>
        <p:txBody>
          <a:bodyPr vert="horz" wrap="square" lIns="0" tIns="9650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69240">
              <a:lnSpc>
                <a:spcPts val="3195"/>
              </a:lnSpc>
            </a:pPr>
            <a:r>
              <a:rPr sz="2800" spc="-25" dirty="0">
                <a:solidFill>
                  <a:schemeClr val="bg1">
                    <a:lumMod val="50000"/>
                  </a:schemeClr>
                </a:solidFill>
              </a:rPr>
              <a:t>一个例子：用</a:t>
            </a:r>
            <a:r>
              <a:rPr sz="2800" spc="-20" dirty="0">
                <a:solidFill>
                  <a:schemeClr val="bg1">
                    <a:lumMod val="50000"/>
                  </a:schemeClr>
                </a:solidFill>
              </a:rPr>
              <a:t>文件系</a:t>
            </a:r>
            <a:r>
              <a:rPr sz="2800" spc="-25" dirty="0">
                <a:solidFill>
                  <a:schemeClr val="bg1">
                    <a:lumMod val="50000"/>
                  </a:schemeClr>
                </a:solidFill>
              </a:rPr>
              <a:t>统</a:t>
            </a:r>
            <a:r>
              <a:rPr sz="2800" spc="-20" dirty="0">
                <a:solidFill>
                  <a:schemeClr val="bg1">
                    <a:lumMod val="50000"/>
                  </a:schemeClr>
                </a:solidFill>
              </a:rPr>
              <a:t>实现学</a:t>
            </a:r>
            <a:r>
              <a:rPr sz="2800" spc="-25" dirty="0">
                <a:solidFill>
                  <a:schemeClr val="bg1">
                    <a:lumMod val="50000"/>
                  </a:schemeClr>
                </a:solidFill>
              </a:rPr>
              <a:t>籍</a:t>
            </a:r>
            <a:r>
              <a:rPr sz="2800" spc="-20" dirty="0">
                <a:solidFill>
                  <a:schemeClr val="bg1">
                    <a:lumMod val="50000"/>
                  </a:schemeClr>
                </a:solidFill>
              </a:rPr>
              <a:t>管</a:t>
            </a:r>
            <a:r>
              <a:rPr sz="2800" spc="-30" dirty="0">
                <a:solidFill>
                  <a:schemeClr val="bg1">
                    <a:lumMod val="50000"/>
                  </a:schemeClr>
                </a:solidFill>
              </a:rPr>
              <a:t>理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528" y="1115887"/>
            <a:ext cx="7992888" cy="114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2400" dirty="0" err="1">
                <a:latin typeface="宋体"/>
                <a:cs typeface="宋体"/>
              </a:rPr>
              <a:t>学生的信息包括学号、姓名、性别、年龄、专业和奖励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430"/>
              </a:spcBef>
            </a:pPr>
            <a:r>
              <a:rPr sz="1800" spc="1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数据存储</a:t>
            </a:r>
            <a:endParaRPr sz="2400" dirty="0">
              <a:latin typeface="宋体"/>
              <a:cs typeface="宋体"/>
            </a:endParaRPr>
          </a:p>
          <a:p>
            <a:pPr marL="1442720">
              <a:lnSpc>
                <a:spcPts val="1825"/>
              </a:lnSpc>
              <a:spcBef>
                <a:spcPts val="1035"/>
              </a:spcBef>
            </a:pPr>
            <a:r>
              <a:rPr sz="2000" b="1" spc="-15" dirty="0">
                <a:latin typeface="宋体"/>
                <a:cs typeface="宋体"/>
              </a:rPr>
              <a:t>“</a:t>
            </a:r>
            <a:r>
              <a:rPr sz="2000" b="1" spc="-15" dirty="0" err="1">
                <a:latin typeface="宋体"/>
                <a:cs typeface="宋体"/>
              </a:rPr>
              <a:t>学生基本信</a:t>
            </a:r>
            <a:r>
              <a:rPr sz="2000" b="1" spc="-10" dirty="0" err="1">
                <a:latin typeface="宋体"/>
                <a:cs typeface="宋体"/>
              </a:rPr>
              <a:t>息”和</a:t>
            </a:r>
            <a:r>
              <a:rPr sz="2000" b="1" spc="-15" dirty="0" err="1">
                <a:latin typeface="宋体"/>
                <a:cs typeface="宋体"/>
              </a:rPr>
              <a:t>“</a:t>
            </a:r>
            <a:r>
              <a:rPr sz="2000" b="1" spc="-10" dirty="0" err="1">
                <a:latin typeface="宋体"/>
                <a:cs typeface="宋体"/>
              </a:rPr>
              <a:t>奖励”</a:t>
            </a:r>
            <a:r>
              <a:rPr sz="2000" b="1" spc="-15" dirty="0" err="1">
                <a:latin typeface="宋体"/>
                <a:cs typeface="宋体"/>
              </a:rPr>
              <a:t>文</a:t>
            </a:r>
            <a:r>
              <a:rPr sz="2000" b="1" spc="-10" dirty="0" err="1">
                <a:latin typeface="宋体"/>
                <a:cs typeface="宋体"/>
              </a:rPr>
              <a:t>件的结</a:t>
            </a:r>
            <a:r>
              <a:rPr sz="2000" b="1" spc="-15" dirty="0" err="1">
                <a:latin typeface="宋体"/>
                <a:cs typeface="宋体"/>
              </a:rPr>
              <a:t>构</a:t>
            </a:r>
            <a:r>
              <a:rPr sz="2000" b="1" spc="-10" dirty="0" err="1">
                <a:latin typeface="宋体"/>
                <a:cs typeface="宋体"/>
              </a:rPr>
              <a:t>和内</a:t>
            </a:r>
            <a:r>
              <a:rPr sz="2000" b="1" spc="-20" dirty="0" err="1">
                <a:latin typeface="宋体"/>
                <a:cs typeface="宋体"/>
              </a:rPr>
              <a:t>容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603" y="5023754"/>
            <a:ext cx="4523105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查询数据</a:t>
            </a:r>
            <a:endParaRPr sz="2400" dirty="0">
              <a:latin typeface="宋体"/>
              <a:cs typeface="宋体"/>
            </a:endParaRPr>
          </a:p>
          <a:p>
            <a:pPr marL="469900">
              <a:spcBef>
                <a:spcPts val="430"/>
              </a:spcBef>
            </a:pPr>
            <a:r>
              <a:rPr sz="1800" spc="15" dirty="0">
                <a:latin typeface="Wingdings"/>
                <a:cs typeface="Wingdings"/>
              </a:rPr>
              <a:t></a:t>
            </a:r>
            <a:r>
              <a:rPr sz="2400" dirty="0">
                <a:latin typeface="宋体"/>
                <a:cs typeface="宋体"/>
              </a:rPr>
              <a:t>编写应用程序，实现数据的录入和查找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5068" y="4412809"/>
            <a:ext cx="3707129" cy="17745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缺点：程序员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必须关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注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记录结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构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和不同</a:t>
            </a:r>
            <a:r>
              <a:rPr sz="2000" b="1" spc="-20" dirty="0">
                <a:solidFill>
                  <a:srgbClr val="2D65B4"/>
                </a:solidFill>
                <a:latin typeface="宋体"/>
                <a:cs typeface="宋体"/>
              </a:rPr>
              <a:t>文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 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件中记录之间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的联系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，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工作量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大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，编程</a:t>
            </a:r>
            <a:r>
              <a:rPr sz="2000" b="1" spc="-20" dirty="0">
                <a:solidFill>
                  <a:srgbClr val="2D65B4"/>
                </a:solidFill>
                <a:latin typeface="宋体"/>
                <a:cs typeface="宋体"/>
              </a:rPr>
              <a:t>复</a:t>
            </a:r>
            <a:r>
              <a:rPr sz="2000" b="1" spc="-10" dirty="0">
                <a:solidFill>
                  <a:srgbClr val="2D65B4"/>
                </a:solidFill>
                <a:latin typeface="宋体"/>
                <a:cs typeface="宋体"/>
              </a:rPr>
              <a:t> </a:t>
            </a:r>
            <a:r>
              <a:rPr sz="2000" b="1" spc="-15" dirty="0">
                <a:solidFill>
                  <a:srgbClr val="2D65B4"/>
                </a:solidFill>
                <a:latin typeface="宋体"/>
                <a:cs typeface="宋体"/>
              </a:rPr>
              <a:t>杂，开发速度慢</a:t>
            </a:r>
            <a:r>
              <a:rPr sz="2000" b="1" spc="-20" dirty="0">
                <a:solidFill>
                  <a:srgbClr val="2D65B4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4100512"/>
          <a:ext cx="3992562" cy="83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奖励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21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2011</a:t>
                      </a:r>
                      <a:r>
                        <a:rPr sz="1500" b="1" spc="5" dirty="0">
                          <a:latin typeface="宋体"/>
                          <a:cs typeface="宋体"/>
                        </a:rPr>
                        <a:t>校奖学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金，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2012</a:t>
                      </a:r>
                      <a:r>
                        <a:rPr sz="1500" b="1" spc="5" dirty="0">
                          <a:latin typeface="宋体"/>
                          <a:cs typeface="宋体"/>
                        </a:rPr>
                        <a:t>国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家奖学金</a:t>
                      </a:r>
                      <a:endParaRPr sz="15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21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2012</a:t>
                      </a:r>
                      <a:r>
                        <a:rPr sz="1500" b="1" spc="5" dirty="0">
                          <a:latin typeface="宋体"/>
                          <a:cs typeface="宋体"/>
                        </a:rPr>
                        <a:t>校优秀学生</a:t>
                      </a:r>
                      <a:endParaRPr sz="15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22788"/>
              </p:ext>
            </p:extLst>
          </p:nvPr>
        </p:nvGraphicFramePr>
        <p:xfrm>
          <a:off x="453479" y="2387792"/>
          <a:ext cx="6810369" cy="139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12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1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12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12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学号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姓名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性别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年龄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专业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位置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长度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20100001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史玉明</a:t>
                      </a:r>
                      <a:endParaRPr sz="15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宋体"/>
                          <a:cs typeface="宋体"/>
                        </a:rPr>
                        <a:t>女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计算机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20100100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李明虎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宋体"/>
                          <a:cs typeface="宋体"/>
                        </a:rPr>
                        <a:t>男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机械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20100234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张翔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宋体"/>
                          <a:cs typeface="宋体"/>
                        </a:rPr>
                        <a:t>男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21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宋体"/>
                          <a:cs typeface="宋体"/>
                        </a:rPr>
                        <a:t>化工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45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……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B71556BE-CECF-4FDA-A815-9646F7AB4BDB}"/>
              </a:ext>
            </a:extLst>
          </p:cNvPr>
          <p:cNvCxnSpPr/>
          <p:nvPr/>
        </p:nvCxnSpPr>
        <p:spPr bwMode="auto">
          <a:xfrm flipH="1">
            <a:off x="4283968" y="2780928"/>
            <a:ext cx="1571240" cy="171012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8CA6077D-79B8-4E44-8848-37A5AB2ECFC6}"/>
              </a:ext>
            </a:extLst>
          </p:cNvPr>
          <p:cNvCxnSpPr/>
          <p:nvPr/>
        </p:nvCxnSpPr>
        <p:spPr bwMode="auto">
          <a:xfrm flipH="1">
            <a:off x="4202668" y="3142024"/>
            <a:ext cx="1571240" cy="171012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xmlns="" id="{4D6637C3-FA14-43F2-B368-D145EC35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340768"/>
            <a:ext cx="4968552" cy="3293209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）数据可以长期保存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）由文件系统管理数据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）数据共享性差，冗余度大，数据的不一致性高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）数据独立性差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xmlns="" id="{839D9841-321F-4B36-BC9A-B3D121AC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6527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4" name="Picture 1028" descr="p1-2">
            <a:extLst>
              <a:ext uri="{FF2B5EF4-FFF2-40B4-BE49-F238E27FC236}">
                <a16:creationId xmlns:a16="http://schemas.microsoft.com/office/drawing/2014/main" xmlns="" id="{7594BD9D-2A8B-411A-8182-496AAD97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88" y="1700808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D759AE9-9F98-4BDE-B149-2EE4DC17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60711"/>
            <a:ext cx="3898900" cy="838200"/>
          </a:xfrm>
          <a:prstGeom prst="rect">
            <a:avLst/>
          </a:prstGeom>
          <a:gradFill rotWithShape="0">
            <a:gsLst>
              <a:gs pos="0">
                <a:srgbClr val="520402"/>
              </a:gs>
              <a:gs pos="100000">
                <a:srgbClr val="FFCC00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zh-CN" sz="2400" b="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、文件系统阶段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xmlns="" id="{A2D736E5-95F3-4FA6-840F-BE49E381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588375" cy="21145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 defTabSz="762000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4400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数据库</a:t>
            </a:r>
            <a:r>
              <a:rPr lang="zh-CN" altLang="en-US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是长期储存在计算机内的、有组织的、可</a:t>
            </a:r>
            <a:r>
              <a:rPr lang="zh-CN" altLang="en-US" sz="4400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共享</a:t>
            </a:r>
            <a:r>
              <a:rPr lang="zh-CN" altLang="en-US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4400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数据集合</a:t>
            </a:r>
            <a:r>
              <a:rPr lang="zh-CN" altLang="en-US" sz="440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3A3FD0F-1867-48BB-851E-045989BD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8713788" cy="28813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 defTabSz="762000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</a:rPr>
              <a:t>特征：</a:t>
            </a:r>
            <a:r>
              <a:rPr lang="zh-CN" altLang="en-US" sz="4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数据库中的数据按一定的数据模型组织、描述和存储，具有较小的冗余度，较高的数据独立性和易扩展性，并可为各种用户所共享。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0649" y="464603"/>
            <a:ext cx="3586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5"/>
              </a:lnSpc>
            </a:pPr>
            <a:r>
              <a:rPr b="1" spc="-45" dirty="0">
                <a:solidFill>
                  <a:srgbClr val="FF0000"/>
                </a:solidFill>
                <a:latin typeface="宋体"/>
                <a:cs typeface="宋体"/>
              </a:rPr>
              <a:t>阿波罗登月计划</a:t>
            </a:r>
            <a:endParaRPr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26986" y="5232654"/>
            <a:ext cx="374141" cy="429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125" y="5643563"/>
            <a:ext cx="6572250" cy="1905"/>
          </a:xfrm>
          <a:custGeom>
            <a:avLst/>
            <a:gdLst/>
            <a:ahLst/>
            <a:cxnLst/>
            <a:rect l="l" t="t" r="r" b="b"/>
            <a:pathLst>
              <a:path w="6572250" h="1904">
                <a:moveTo>
                  <a:pt x="0" y="0"/>
                </a:moveTo>
                <a:lnTo>
                  <a:pt x="6572250" y="1587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xmlns="" id="{9568D942-1D24-4D12-A861-E47375DCCBDD}"/>
              </a:ext>
            </a:extLst>
          </p:cNvPr>
          <p:cNvSpPr txBox="1"/>
          <p:nvPr/>
        </p:nvSpPr>
        <p:spPr>
          <a:xfrm>
            <a:off x="573750" y="1412776"/>
            <a:ext cx="7996500" cy="4157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dirty="0">
                <a:latin typeface="Wingdings"/>
                <a:cs typeface="Wingdings"/>
              </a:rPr>
              <a:t>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宋体"/>
                <a:cs typeface="宋体"/>
              </a:rPr>
              <a:t>阿波</a:t>
            </a:r>
            <a:r>
              <a:rPr sz="2800" b="1" spc="-20" dirty="0">
                <a:latin typeface="宋体"/>
                <a:cs typeface="宋体"/>
              </a:rPr>
              <a:t>罗</a:t>
            </a:r>
            <a:r>
              <a:rPr sz="2800" b="1" spc="-25" dirty="0">
                <a:latin typeface="宋体"/>
                <a:cs typeface="宋体"/>
              </a:rPr>
              <a:t>飞</a:t>
            </a:r>
            <a:r>
              <a:rPr sz="2800" b="1" spc="-15" dirty="0">
                <a:latin typeface="宋体"/>
                <a:cs typeface="宋体"/>
              </a:rPr>
              <a:t>船</a:t>
            </a:r>
            <a:r>
              <a:rPr sz="2800" b="1" spc="-10" dirty="0">
                <a:latin typeface="宋体"/>
                <a:cs typeface="宋体"/>
              </a:rPr>
              <a:t>登</a:t>
            </a:r>
            <a:r>
              <a:rPr sz="2800" b="1" spc="-15" dirty="0">
                <a:latin typeface="宋体"/>
                <a:cs typeface="宋体"/>
              </a:rPr>
              <a:t>月计划的需求</a:t>
            </a:r>
            <a:endParaRPr sz="2800" dirty="0">
              <a:latin typeface="宋体"/>
              <a:cs typeface="宋体"/>
            </a:endParaRPr>
          </a:p>
          <a:p>
            <a:pPr marL="469900">
              <a:spcBef>
                <a:spcPts val="110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宋体"/>
                <a:cs typeface="宋体"/>
              </a:rPr>
              <a:t>协调分散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全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球制造</a:t>
            </a:r>
            <a:r>
              <a:rPr sz="2000" b="1" spc="-15" dirty="0">
                <a:latin typeface="宋体"/>
                <a:cs typeface="宋体"/>
              </a:rPr>
              <a:t>的</a:t>
            </a:r>
            <a:r>
              <a:rPr sz="2000" b="1" dirty="0">
                <a:latin typeface="Arial"/>
                <a:cs typeface="Arial"/>
              </a:rPr>
              <a:t>200</a:t>
            </a:r>
            <a:r>
              <a:rPr sz="2000" b="1" spc="-10" dirty="0">
                <a:latin typeface="宋体"/>
                <a:cs typeface="宋体"/>
              </a:rPr>
              <a:t>万个阿波罗飞船</a:t>
            </a:r>
            <a:r>
              <a:rPr sz="2000" b="1" spc="-5" dirty="0">
                <a:latin typeface="宋体"/>
                <a:cs typeface="宋体"/>
              </a:rPr>
              <a:t>零</a:t>
            </a:r>
            <a:r>
              <a:rPr sz="2000" b="1" spc="-10" dirty="0">
                <a:latin typeface="宋体"/>
                <a:cs typeface="宋体"/>
              </a:rPr>
              <a:t>部件的生产进度</a:t>
            </a:r>
            <a:endParaRPr sz="2000" dirty="0">
              <a:latin typeface="宋体"/>
              <a:cs typeface="宋体"/>
            </a:endParaRPr>
          </a:p>
          <a:p>
            <a:pPr marL="469900">
              <a:spcBef>
                <a:spcPts val="151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宋体"/>
                <a:cs typeface="宋体"/>
              </a:rPr>
              <a:t>用文件系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统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开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发了</a:t>
            </a:r>
            <a:r>
              <a:rPr sz="2000" b="1" spc="-10" dirty="0">
                <a:latin typeface="宋体"/>
                <a:cs typeface="宋体"/>
              </a:rPr>
              <a:t>一个零部件生产计算</a:t>
            </a:r>
            <a:r>
              <a:rPr sz="2000" b="1" spc="-5" dirty="0">
                <a:latin typeface="宋体"/>
                <a:cs typeface="宋体"/>
              </a:rPr>
              <a:t>机</a:t>
            </a:r>
            <a:r>
              <a:rPr sz="2000" b="1" spc="-10" dirty="0">
                <a:latin typeface="宋体"/>
                <a:cs typeface="宋体"/>
              </a:rPr>
              <a:t>管理系统。</a:t>
            </a:r>
            <a:endParaRPr sz="2000" dirty="0">
              <a:latin typeface="宋体"/>
              <a:cs typeface="宋体"/>
            </a:endParaRPr>
          </a:p>
          <a:p>
            <a:pPr marL="469900">
              <a:spcBef>
                <a:spcPts val="1510"/>
              </a:spcBef>
            </a:pPr>
            <a:r>
              <a:rPr sz="2000" dirty="0">
                <a:latin typeface="Wingdings"/>
                <a:cs typeface="Wingdings"/>
              </a:rPr>
              <a:t>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宋体"/>
                <a:cs typeface="宋体"/>
              </a:rPr>
              <a:t>系统虽然</a:t>
            </a:r>
            <a:r>
              <a:rPr sz="2000" b="1" spc="-10" dirty="0">
                <a:latin typeface="宋体"/>
                <a:cs typeface="宋体"/>
              </a:rPr>
              <a:t>可</a:t>
            </a:r>
            <a:r>
              <a:rPr sz="2000" b="1" spc="-5" dirty="0">
                <a:latin typeface="宋体"/>
                <a:cs typeface="宋体"/>
              </a:rPr>
              <a:t>以</a:t>
            </a:r>
            <a:r>
              <a:rPr sz="2000" b="1" spc="-10" dirty="0">
                <a:latin typeface="宋体"/>
                <a:cs typeface="宋体"/>
              </a:rPr>
              <a:t>工作，但由于文件系统分</a:t>
            </a:r>
            <a:r>
              <a:rPr sz="2000" b="1" spc="-5" dirty="0">
                <a:latin typeface="宋体"/>
                <a:cs typeface="宋体"/>
              </a:rPr>
              <a:t>散</a:t>
            </a:r>
            <a:r>
              <a:rPr sz="2000" b="1" spc="-10" dirty="0">
                <a:latin typeface="宋体"/>
                <a:cs typeface="宋体"/>
              </a:rPr>
              <a:t>管理的弱点，效率极低，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60%</a:t>
            </a:r>
            <a:r>
              <a:rPr sz="2000" b="1" spc="-15" dirty="0">
                <a:solidFill>
                  <a:srgbClr val="FF0000"/>
                </a:solidFill>
                <a:latin typeface="宋体"/>
                <a:cs typeface="宋体"/>
              </a:rPr>
              <a:t>是冗余数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据，维护十分困难。</a:t>
            </a:r>
            <a:endParaRPr sz="2000" dirty="0">
              <a:latin typeface="宋体"/>
              <a:cs typeface="宋体"/>
            </a:endParaRPr>
          </a:p>
          <a:p>
            <a:pPr marL="469900">
              <a:spcBef>
                <a:spcPts val="1510"/>
              </a:spcBef>
            </a:pPr>
            <a:r>
              <a:rPr sz="2000" dirty="0">
                <a:latin typeface="Wingdings"/>
                <a:cs typeface="Wingdings"/>
              </a:rPr>
              <a:t>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宋体"/>
                <a:cs typeface="宋体"/>
              </a:rPr>
              <a:t>该系统</a:t>
            </a:r>
            <a:r>
              <a:rPr sz="2000" b="1" spc="-15" dirty="0">
                <a:solidFill>
                  <a:srgbClr val="FF0000"/>
                </a:solidFill>
                <a:latin typeface="宋体"/>
                <a:cs typeface="宋体"/>
              </a:rPr>
              <a:t>曾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度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成为实现阿波罗计划的重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障碍之一</a:t>
            </a:r>
            <a:endParaRPr sz="2000" dirty="0">
              <a:latin typeface="宋体"/>
              <a:cs typeface="宋体"/>
            </a:endParaRPr>
          </a:p>
          <a:p>
            <a:pPr marL="12700">
              <a:spcBef>
                <a:spcPts val="980"/>
              </a:spcBef>
            </a:pPr>
            <a:r>
              <a:rPr sz="2800" dirty="0">
                <a:latin typeface="Wingdings"/>
                <a:cs typeface="Wingdings"/>
              </a:rPr>
              <a:t>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宋体"/>
                <a:cs typeface="宋体"/>
              </a:rPr>
              <a:t>各国计算</a:t>
            </a:r>
            <a:r>
              <a:rPr sz="2800" b="1" spc="-15" dirty="0">
                <a:latin typeface="宋体"/>
                <a:cs typeface="宋体"/>
              </a:rPr>
              <a:t>机</a:t>
            </a:r>
            <a:r>
              <a:rPr sz="2800" b="1" spc="-10" dirty="0">
                <a:latin typeface="宋体"/>
                <a:cs typeface="宋体"/>
              </a:rPr>
              <a:t>学</a:t>
            </a:r>
            <a:r>
              <a:rPr sz="2800" b="1" spc="-15" dirty="0">
                <a:latin typeface="宋体"/>
                <a:cs typeface="宋体"/>
              </a:rPr>
              <a:t>术界和工业界纷纷开展研究</a:t>
            </a:r>
            <a:endParaRPr sz="2800" dirty="0">
              <a:latin typeface="宋体"/>
              <a:cs typeface="宋体"/>
            </a:endParaRPr>
          </a:p>
          <a:p>
            <a:pPr marL="469900">
              <a:spcBef>
                <a:spcPts val="1105"/>
              </a:spcBef>
            </a:pPr>
            <a:r>
              <a:rPr sz="2000" dirty="0">
                <a:latin typeface="Wingdings"/>
                <a:cs typeface="Wingdings"/>
              </a:rPr>
              <a:t>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宋体"/>
                <a:cs typeface="宋体"/>
              </a:rPr>
              <a:t>数据建模</a:t>
            </a:r>
            <a:r>
              <a:rPr sz="2000" b="1" spc="-10" dirty="0">
                <a:latin typeface="宋体"/>
                <a:cs typeface="宋体"/>
              </a:rPr>
              <a:t>、</a:t>
            </a:r>
            <a:r>
              <a:rPr sz="2000" b="1" spc="-5" dirty="0">
                <a:latin typeface="宋体"/>
                <a:cs typeface="宋体"/>
              </a:rPr>
              <a:t>数</a:t>
            </a:r>
            <a:r>
              <a:rPr sz="2000" b="1" spc="-10" dirty="0">
                <a:latin typeface="宋体"/>
                <a:cs typeface="宋体"/>
              </a:rPr>
              <a:t>据模型研究与实现的探索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ts val="2140"/>
              </a:lnSpc>
              <a:spcBef>
                <a:spcPts val="151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宋体"/>
                <a:cs typeface="宋体"/>
              </a:rPr>
              <a:t>成果是出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现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了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一种全新的高效的数据管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理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技</a:t>
            </a:r>
            <a:r>
              <a:rPr sz="2000" b="1" spc="-20" dirty="0">
                <a:solidFill>
                  <a:srgbClr val="FF0000"/>
                </a:solidFill>
                <a:latin typeface="宋体"/>
                <a:cs typeface="宋体"/>
              </a:rPr>
              <a:t>术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—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数据库技术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089C49F0-150F-46C9-9D74-5266DB72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962400" cy="156966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）大容量存储器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）数据在多个应用程序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上共享的需求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xmlns="" id="{570FCF8D-81AB-43BF-8B80-DB5A67C0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4643438" cy="1143000"/>
          </a:xfrm>
          <a:prstGeom prst="rect">
            <a:avLst/>
          </a:prstGeom>
          <a:gradFill rotWithShape="0">
            <a:gsLst>
              <a:gs pos="0">
                <a:srgbClr val="520402"/>
              </a:gs>
              <a:gs pos="100000">
                <a:srgbClr val="FFCC00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、数据库系统阶段</a:t>
            </a: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3013" name="Picture 5" descr="p1-3">
            <a:extLst>
              <a:ext uri="{FF2B5EF4-FFF2-40B4-BE49-F238E27FC236}">
                <a16:creationId xmlns:a16="http://schemas.microsoft.com/office/drawing/2014/main" xmlns="" id="{B4112DBA-FC96-48C9-8658-BACD4E74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7600"/>
            <a:ext cx="44958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7">
            <a:extLst>
              <a:ext uri="{FF2B5EF4-FFF2-40B4-BE49-F238E27FC236}">
                <a16:creationId xmlns:a16="http://schemas.microsoft.com/office/drawing/2014/main" xmlns="" id="{B526116B-4B01-470F-B008-CEB16CA4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762000"/>
            <a:ext cx="3505200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400" b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年代晚期开始）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41975" y="975174"/>
            <a:ext cx="4143375" cy="3647779"/>
          </a:xfrm>
          <a:custGeom>
            <a:avLst/>
            <a:gdLst/>
            <a:ahLst/>
            <a:cxnLst/>
            <a:rect l="l" t="t" r="r" b="b"/>
            <a:pathLst>
              <a:path w="4143375" h="2786379">
                <a:moveTo>
                  <a:pt x="0" y="0"/>
                </a:moveTo>
                <a:lnTo>
                  <a:pt x="4143375" y="0"/>
                </a:lnTo>
                <a:lnTo>
                  <a:pt x="4143375" y="2786062"/>
                </a:lnTo>
                <a:lnTo>
                  <a:pt x="0" y="27860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698" y="1201286"/>
            <a:ext cx="3872108" cy="123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0" dirty="0">
                <a:latin typeface="宋体"/>
                <a:cs typeface="宋体"/>
              </a:rPr>
              <a:t>存储数</a:t>
            </a:r>
            <a:r>
              <a:rPr sz="1600" b="1" spc="-15" dirty="0">
                <a:latin typeface="宋体"/>
                <a:cs typeface="宋体"/>
              </a:rPr>
              <a:t>据：建立两张表，用</a:t>
            </a:r>
            <a:r>
              <a:rPr sz="1600" b="1" dirty="0">
                <a:latin typeface="Arial"/>
                <a:cs typeface="Arial"/>
              </a:rPr>
              <a:t>CREAT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15" dirty="0">
                <a:latin typeface="宋体"/>
                <a:cs typeface="宋体"/>
              </a:rPr>
              <a:t>命令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  <a:tabLst>
                <a:tab pos="2415540" algn="l"/>
              </a:tabLst>
            </a:pP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CR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DEN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宋体"/>
                <a:cs typeface="宋体"/>
              </a:rPr>
              <a:t>存放学生的基本信息</a:t>
            </a:r>
            <a:endParaRPr sz="1200" dirty="0">
              <a:latin typeface="宋体"/>
              <a:cs typeface="宋体"/>
            </a:endParaRPr>
          </a:p>
          <a:p>
            <a:pPr marL="469900" marR="2101850">
              <a:lnSpc>
                <a:spcPct val="150000"/>
              </a:lnSpc>
              <a:tabLst>
                <a:tab pos="1002665" algn="l"/>
              </a:tabLst>
            </a:pPr>
            <a:r>
              <a:rPr sz="1200" b="1" spc="-10" dirty="0">
                <a:latin typeface="Arial"/>
                <a:cs typeface="Arial"/>
              </a:rPr>
              <a:t>Sno	</a:t>
            </a:r>
            <a:r>
              <a:rPr sz="1200" b="1" spc="-15" dirty="0">
                <a:latin typeface="Arial"/>
                <a:cs typeface="Arial"/>
              </a:rPr>
              <a:t>CHAR</a:t>
            </a:r>
            <a:r>
              <a:rPr sz="1200" b="1" spc="-5" dirty="0">
                <a:latin typeface="Arial"/>
                <a:cs typeface="Arial"/>
              </a:rPr>
              <a:t>(8),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" dirty="0" err="1">
                <a:latin typeface="Arial"/>
                <a:cs typeface="Arial"/>
              </a:rPr>
              <a:t>Sname</a:t>
            </a:r>
            <a:r>
              <a:rPr lang="en-US" altLang="zh-CN"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CHAR</a:t>
            </a:r>
            <a:r>
              <a:rPr sz="1200" b="1" spc="-5" dirty="0">
                <a:latin typeface="Arial"/>
                <a:cs typeface="Arial"/>
              </a:rPr>
              <a:t>(10),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874" y="2478375"/>
            <a:ext cx="453722" cy="796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200" b="1" spc="-10" dirty="0">
                <a:latin typeface="Arial"/>
                <a:cs typeface="Arial"/>
              </a:rPr>
              <a:t>Ssex Sage </a:t>
            </a:r>
            <a:r>
              <a:rPr sz="1200" b="1" spc="-15" dirty="0">
                <a:latin typeface="Arial"/>
                <a:cs typeface="Arial"/>
              </a:rPr>
              <a:t>M</a:t>
            </a:r>
            <a:r>
              <a:rPr sz="1200" b="1" spc="-5" dirty="0">
                <a:latin typeface="Arial"/>
                <a:cs typeface="Arial"/>
              </a:rPr>
              <a:t>ajor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694" y="2478375"/>
            <a:ext cx="966058" cy="796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200" b="1" spc="-15" dirty="0">
                <a:latin typeface="Arial"/>
                <a:cs typeface="Arial"/>
              </a:rPr>
              <a:t>CHAR</a:t>
            </a:r>
            <a:r>
              <a:rPr sz="1200" b="1" spc="-5" dirty="0">
                <a:latin typeface="Arial"/>
                <a:cs typeface="Arial"/>
              </a:rPr>
              <a:t>(2),</a:t>
            </a:r>
            <a:r>
              <a:rPr sz="1200" b="1" spc="-10" dirty="0">
                <a:latin typeface="Arial"/>
                <a:cs typeface="Arial"/>
              </a:rPr>
              <a:t> S</a:t>
            </a:r>
            <a:r>
              <a:rPr sz="1200" b="1" spc="-15" dirty="0">
                <a:latin typeface="Arial"/>
                <a:cs typeface="Arial"/>
              </a:rPr>
              <a:t>MA</a:t>
            </a:r>
            <a:r>
              <a:rPr sz="1200" b="1" spc="-10" dirty="0">
                <a:latin typeface="Arial"/>
                <a:cs typeface="Arial"/>
              </a:rPr>
              <a:t>LLI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-5" dirty="0">
                <a:latin typeface="Arial"/>
                <a:cs typeface="Arial"/>
              </a:rPr>
              <a:t>T, </a:t>
            </a:r>
            <a:r>
              <a:rPr sz="1200" b="1" spc="-15" dirty="0">
                <a:latin typeface="Arial"/>
                <a:cs typeface="Arial"/>
              </a:rPr>
              <a:t>CHAR</a:t>
            </a:r>
            <a:r>
              <a:rPr sz="1200" b="1" spc="-5" dirty="0">
                <a:latin typeface="Arial"/>
                <a:cs typeface="Arial"/>
              </a:rPr>
              <a:t>(20)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53" y="3746598"/>
            <a:ext cx="2982803" cy="696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28955" indent="-457200">
              <a:lnSpc>
                <a:spcPct val="138200"/>
              </a:lnSpc>
              <a:tabLst>
                <a:tab pos="1021715" algn="l"/>
              </a:tabLst>
            </a:pP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CR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AWA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D(</a:t>
            </a:r>
            <a:endParaRPr lang="en-US" altLang="zh-CN" sz="1100" b="1" spc="-1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9900" marR="528955" indent="-457200">
              <a:lnSpc>
                <a:spcPct val="138200"/>
              </a:lnSpc>
              <a:tabLst>
                <a:tab pos="1021715" algn="l"/>
              </a:tabLst>
            </a:pPr>
            <a:r>
              <a:rPr lang="en-US" altLang="zh-CN" sz="1100" b="1" spc="-15" dirty="0">
                <a:solidFill>
                  <a:srgbClr val="FF0000"/>
                </a:solidFill>
                <a:latin typeface="Arial"/>
                <a:cs typeface="Arial"/>
              </a:rPr>
              <a:t>          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Sno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15" dirty="0">
                <a:latin typeface="Arial"/>
                <a:cs typeface="Arial"/>
              </a:rPr>
              <a:t>CH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(8),</a:t>
            </a:r>
            <a:endParaRPr sz="1100" dirty="0">
              <a:latin typeface="Arial"/>
              <a:cs typeface="Arial"/>
            </a:endParaRPr>
          </a:p>
          <a:p>
            <a:pPr marL="469900">
              <a:spcBef>
                <a:spcPts val="260"/>
              </a:spcBef>
            </a:pPr>
            <a:r>
              <a:rPr sz="1100" b="1" spc="-15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etails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V</a:t>
            </a:r>
            <a:r>
              <a:rPr sz="1100" b="1" spc="-15" dirty="0">
                <a:latin typeface="Arial"/>
                <a:cs typeface="Arial"/>
              </a:rPr>
              <a:t>AR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(2000)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);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9578" y="3826880"/>
            <a:ext cx="185242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宋体"/>
                <a:cs typeface="宋体"/>
              </a:rPr>
              <a:t>存放学生的奖励情况</a:t>
            </a:r>
            <a:endParaRPr sz="1400" dirty="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953" y="4474273"/>
            <a:ext cx="70485" cy="182880"/>
          </a:xfrm>
          <a:custGeom>
            <a:avLst/>
            <a:gdLst/>
            <a:ahLst/>
            <a:cxnLst/>
            <a:rect l="l" t="t" r="r" b="b"/>
            <a:pathLst>
              <a:path w="70484" h="182879">
                <a:moveTo>
                  <a:pt x="0" y="0"/>
                </a:moveTo>
                <a:lnTo>
                  <a:pt x="70103" y="0"/>
                </a:lnTo>
                <a:lnTo>
                  <a:pt x="70103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4793" y="279947"/>
            <a:ext cx="8424862" cy="42319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7980">
              <a:lnSpc>
                <a:spcPts val="3295"/>
              </a:lnSpc>
            </a:pPr>
            <a:r>
              <a:rPr sz="2800" spc="-25" dirty="0"/>
              <a:t>一个例子：用</a:t>
            </a:r>
            <a:r>
              <a:rPr sz="2800" spc="-20" dirty="0"/>
              <a:t>数据库</a:t>
            </a:r>
            <a:r>
              <a:rPr sz="2800" spc="-25" dirty="0"/>
              <a:t>系</a:t>
            </a:r>
            <a:r>
              <a:rPr sz="2800" spc="-20" dirty="0"/>
              <a:t>统实现</a:t>
            </a:r>
            <a:r>
              <a:rPr sz="2800" spc="-25" dirty="0"/>
              <a:t>学</a:t>
            </a:r>
            <a:r>
              <a:rPr sz="2800" spc="-20" dirty="0"/>
              <a:t>籍管</a:t>
            </a:r>
            <a:r>
              <a:rPr sz="2800" spc="-30" dirty="0"/>
              <a:t>理</a:t>
            </a:r>
            <a:endParaRPr sz="2800" dirty="0"/>
          </a:p>
        </p:txBody>
      </p:sp>
      <p:sp>
        <p:nvSpPr>
          <p:cNvPr id="23" name="object 23"/>
          <p:cNvSpPr/>
          <p:nvPr/>
        </p:nvSpPr>
        <p:spPr>
          <a:xfrm>
            <a:off x="7932420" y="4987291"/>
            <a:ext cx="374141" cy="429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11532" y="975174"/>
            <a:ext cx="4286250" cy="1981055"/>
          </a:xfrm>
          <a:prstGeom prst="rect">
            <a:avLst/>
          </a:prstGeom>
          <a:ln w="9525">
            <a:solidFill>
              <a:srgbClr val="FF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1800" b="1" spc="-10" dirty="0">
                <a:latin typeface="宋体"/>
                <a:cs typeface="宋体"/>
              </a:rPr>
              <a:t>数据录</a:t>
            </a:r>
            <a:r>
              <a:rPr sz="1800" b="1" spc="-15" dirty="0">
                <a:latin typeface="宋体"/>
                <a:cs typeface="宋体"/>
              </a:rPr>
              <a:t>入，用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NS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-15" dirty="0">
                <a:latin typeface="宋体"/>
                <a:cs typeface="宋体"/>
              </a:rPr>
              <a:t>插入命令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86360" marR="440055">
              <a:lnSpc>
                <a:spcPct val="100899"/>
              </a:lnSpc>
              <a:spcBef>
                <a:spcPts val="13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(Sno,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Sname,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Ssex,Sage,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ajor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10" dirty="0">
                <a:latin typeface="Arial"/>
                <a:cs typeface="Arial"/>
              </a:rPr>
              <a:t> V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S('20100001',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'</a:t>
            </a:r>
            <a:r>
              <a:rPr sz="1400" b="1" spc="-10" dirty="0">
                <a:latin typeface="宋体"/>
                <a:cs typeface="宋体"/>
              </a:rPr>
              <a:t>史玉明</a:t>
            </a:r>
            <a:r>
              <a:rPr sz="1400" b="1" spc="-5" dirty="0">
                <a:latin typeface="Arial"/>
                <a:cs typeface="Arial"/>
              </a:rPr>
              <a:t>',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'</a:t>
            </a:r>
            <a:r>
              <a:rPr sz="1400" b="1" spc="-10" dirty="0">
                <a:latin typeface="宋体"/>
                <a:cs typeface="宋体"/>
              </a:rPr>
              <a:t>女</a:t>
            </a:r>
            <a:r>
              <a:rPr sz="1400" b="1" spc="-5" dirty="0">
                <a:latin typeface="Arial"/>
                <a:cs typeface="Arial"/>
              </a:rPr>
              <a:t>',20,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'</a:t>
            </a:r>
            <a:r>
              <a:rPr sz="1400" b="1" spc="-10" dirty="0">
                <a:latin typeface="宋体"/>
                <a:cs typeface="宋体"/>
              </a:rPr>
              <a:t>计算机</a:t>
            </a:r>
            <a:r>
              <a:rPr sz="1400" b="1" spc="-5" dirty="0">
                <a:latin typeface="Arial"/>
                <a:cs typeface="Arial"/>
              </a:rPr>
              <a:t>')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;// 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 err="1">
                <a:latin typeface="宋体"/>
                <a:cs typeface="宋体"/>
              </a:rPr>
              <a:t>插入学生的基本</a:t>
            </a:r>
            <a:r>
              <a:rPr sz="1400" b="1" spc="-25" dirty="0" err="1">
                <a:latin typeface="宋体"/>
                <a:cs typeface="宋体"/>
              </a:rPr>
              <a:t>信</a:t>
            </a:r>
            <a:r>
              <a:rPr sz="1400" b="1" spc="-15" dirty="0" err="1">
                <a:latin typeface="宋体"/>
                <a:cs typeface="宋体"/>
              </a:rPr>
              <a:t>息</a:t>
            </a:r>
            <a:endParaRPr lang="en-US" altLang="zh-CN" sz="1400" b="1" spc="-15" dirty="0">
              <a:latin typeface="宋体"/>
              <a:cs typeface="宋体"/>
            </a:endParaRPr>
          </a:p>
          <a:p>
            <a:pPr marL="86360" marR="440055">
              <a:lnSpc>
                <a:spcPct val="100899"/>
              </a:lnSpc>
              <a:spcBef>
                <a:spcPts val="1300"/>
              </a:spcBef>
            </a:pPr>
            <a:endParaRPr sz="1400" dirty="0">
              <a:latin typeface="宋体"/>
              <a:cs typeface="宋体"/>
            </a:endParaRPr>
          </a:p>
          <a:p>
            <a:pPr marL="86360" marR="683895">
              <a:lnSpc>
                <a:spcPts val="1330"/>
              </a:lnSpc>
              <a:spcBef>
                <a:spcPts val="3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AWA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(Sno,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etails)</a:t>
            </a:r>
            <a:r>
              <a:rPr sz="1400" b="1" spc="-10" dirty="0">
                <a:latin typeface="Arial"/>
                <a:cs typeface="Arial"/>
              </a:rPr>
              <a:t> V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S('20100001',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'201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spc="-10" dirty="0">
                <a:latin typeface="宋体"/>
                <a:cs typeface="宋体"/>
              </a:rPr>
              <a:t>校奖学金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2012</a:t>
            </a:r>
            <a:r>
              <a:rPr sz="1400" b="1" spc="-10" dirty="0">
                <a:latin typeface="宋体"/>
                <a:cs typeface="宋体"/>
              </a:rPr>
              <a:t>国家奖学金</a:t>
            </a:r>
            <a:r>
              <a:rPr sz="1400" b="1" spc="-5" dirty="0">
                <a:latin typeface="Arial"/>
                <a:cs typeface="Arial"/>
              </a:rPr>
              <a:t>');// 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宋体"/>
                <a:cs typeface="宋体"/>
              </a:rPr>
              <a:t>插入学生获得的</a:t>
            </a:r>
            <a:r>
              <a:rPr sz="1400" b="1" spc="-25" dirty="0">
                <a:latin typeface="宋体"/>
                <a:cs typeface="宋体"/>
              </a:rPr>
              <a:t>奖</a:t>
            </a:r>
            <a:r>
              <a:rPr sz="1400" b="1" spc="-15" dirty="0">
                <a:latin typeface="宋体"/>
                <a:cs typeface="宋体"/>
              </a:rPr>
              <a:t>励</a:t>
            </a:r>
            <a:endParaRPr sz="1400" dirty="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0562" y="3536950"/>
            <a:ext cx="4286250" cy="1040478"/>
          </a:xfrm>
          <a:prstGeom prst="rect">
            <a:avLst/>
          </a:prstGeom>
          <a:ln w="9525">
            <a:solidFill>
              <a:srgbClr val="FF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1600" b="1" spc="-10" dirty="0">
                <a:latin typeface="宋体"/>
                <a:cs typeface="宋体"/>
              </a:rPr>
              <a:t>查询功能：用一</a:t>
            </a:r>
            <a:r>
              <a:rPr sz="1600" b="1" spc="-25" dirty="0">
                <a:latin typeface="宋体"/>
                <a:cs typeface="宋体"/>
              </a:rPr>
              <a:t>条</a:t>
            </a:r>
            <a:r>
              <a:rPr sz="1600" b="1" spc="-10" dirty="0">
                <a:latin typeface="宋体"/>
                <a:cs typeface="宋体"/>
              </a:rPr>
              <a:t>查询</a:t>
            </a:r>
            <a:r>
              <a:rPr sz="1600" b="1" spc="-25" dirty="0">
                <a:latin typeface="宋体"/>
                <a:cs typeface="宋体"/>
              </a:rPr>
              <a:t>语</a:t>
            </a:r>
            <a:r>
              <a:rPr sz="1600" b="1" spc="-10" dirty="0">
                <a:latin typeface="宋体"/>
                <a:cs typeface="宋体"/>
              </a:rPr>
              <a:t>句实</a:t>
            </a:r>
            <a:r>
              <a:rPr sz="1600" b="1" spc="-25" dirty="0">
                <a:latin typeface="宋体"/>
                <a:cs typeface="宋体"/>
              </a:rPr>
              <a:t>现</a:t>
            </a:r>
            <a:r>
              <a:rPr sz="1600" b="1" spc="-15" dirty="0"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  <a:p>
            <a:pPr marL="86360">
              <a:spcBef>
                <a:spcPts val="735"/>
              </a:spcBef>
            </a:pPr>
            <a:r>
              <a:rPr sz="1200" b="1" spc="-10" dirty="0">
                <a:latin typeface="Arial"/>
                <a:cs typeface="Arial"/>
              </a:rPr>
              <a:t>SELE</a:t>
            </a:r>
            <a:r>
              <a:rPr sz="1200" b="1" spc="-15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.Sno,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Sname,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Ssex,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Sage,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</a:t>
            </a:r>
            <a:r>
              <a:rPr sz="1200" b="1" spc="-10" dirty="0">
                <a:latin typeface="Arial"/>
                <a:cs typeface="Arial"/>
              </a:rPr>
              <a:t>ajor</a:t>
            </a:r>
            <a:r>
              <a:rPr sz="1200" b="1" spc="-5" dirty="0">
                <a:latin typeface="Arial"/>
                <a:cs typeface="Arial"/>
              </a:rPr>
              <a:t>,</a:t>
            </a:r>
            <a:r>
              <a:rPr sz="1200" b="1" spc="-15" dirty="0">
                <a:latin typeface="Arial"/>
                <a:cs typeface="Arial"/>
              </a:rPr>
              <a:t> D</a:t>
            </a:r>
            <a:r>
              <a:rPr sz="1200" b="1" spc="-5" dirty="0">
                <a:latin typeface="Arial"/>
                <a:cs typeface="Arial"/>
              </a:rPr>
              <a:t>etails</a:t>
            </a:r>
            <a:endParaRPr sz="1200" dirty="0">
              <a:latin typeface="Arial"/>
              <a:cs typeface="Arial"/>
            </a:endParaRPr>
          </a:p>
          <a:p>
            <a:pPr marL="86360" marR="288290">
              <a:lnSpc>
                <a:spcPct val="150000"/>
              </a:lnSpc>
            </a:pPr>
            <a:r>
              <a:rPr sz="1200" b="1" spc="-10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RO</a:t>
            </a:r>
            <a:r>
              <a:rPr sz="1200" b="1" spc="-10" dirty="0">
                <a:latin typeface="Arial"/>
                <a:cs typeface="Arial"/>
              </a:rPr>
              <a:t>M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ST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DE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LEFT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J</a:t>
            </a:r>
            <a:r>
              <a:rPr sz="1200" b="1" spc="-15" dirty="0">
                <a:latin typeface="Arial"/>
                <a:cs typeface="Arial"/>
              </a:rPr>
              <a:t>O</a:t>
            </a:r>
            <a:r>
              <a:rPr sz="1200" b="1" spc="-10" dirty="0">
                <a:latin typeface="Arial"/>
                <a:cs typeface="Arial"/>
              </a:rPr>
              <a:t>IN </a:t>
            </a:r>
            <a:r>
              <a:rPr sz="1200" b="1" spc="-15" dirty="0">
                <a:latin typeface="Arial"/>
                <a:cs typeface="Arial"/>
              </a:rPr>
              <a:t>AWA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O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.Sno=</a:t>
            </a:r>
            <a:r>
              <a:rPr sz="1200" b="1" spc="-15" dirty="0">
                <a:latin typeface="Arial"/>
                <a:cs typeface="Arial"/>
              </a:rPr>
              <a:t>B</a:t>
            </a:r>
            <a:r>
              <a:rPr sz="1200" b="1" spc="-10" dirty="0">
                <a:latin typeface="Arial"/>
                <a:cs typeface="Arial"/>
              </a:rPr>
              <a:t>.Sno W</a:t>
            </a:r>
            <a:r>
              <a:rPr sz="1200" b="1" spc="-15" dirty="0">
                <a:latin typeface="Arial"/>
                <a:cs typeface="Arial"/>
              </a:rPr>
              <a:t>H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.Sno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'20100001’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2BCF893-88E9-4707-BCF6-51650F198167}"/>
              </a:ext>
            </a:extLst>
          </p:cNvPr>
          <p:cNvSpPr/>
          <p:nvPr/>
        </p:nvSpPr>
        <p:spPr>
          <a:xfrm>
            <a:off x="457113" y="4907365"/>
            <a:ext cx="80868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zh-CN" altLang="en-US" sz="2800" b="1" spc="-15" dirty="0">
                <a:solidFill>
                  <a:srgbClr val="FF0000"/>
                </a:solidFill>
                <a:latin typeface="宋体"/>
                <a:cs typeface="宋体"/>
              </a:rPr>
              <a:t>优点：不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要</a:t>
            </a:r>
            <a:r>
              <a:rPr lang="zh-CN" altLang="en-US" sz="2800" b="1" spc="-5" dirty="0">
                <a:solidFill>
                  <a:srgbClr val="FF0000"/>
                </a:solidFill>
                <a:latin typeface="宋体"/>
                <a:cs typeface="宋体"/>
              </a:rPr>
              <a:t>关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注记录的存储和不同表之</a:t>
            </a:r>
            <a:r>
              <a:rPr lang="zh-CN" altLang="en-US" sz="2800" b="1" spc="-5" dirty="0">
                <a:solidFill>
                  <a:srgbClr val="FF0000"/>
                </a:solidFill>
                <a:latin typeface="宋体"/>
                <a:cs typeface="宋体"/>
              </a:rPr>
              <a:t>间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的联系</a:t>
            </a:r>
            <a:r>
              <a:rPr lang="zh-CN" altLang="en-US" sz="2800" b="1" spc="-15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不要</a:t>
            </a:r>
            <a:r>
              <a:rPr lang="zh-CN" altLang="en-US" sz="3200" b="1" spc="-10" dirty="0">
                <a:solidFill>
                  <a:srgbClr val="FF0000"/>
                </a:solidFill>
                <a:latin typeface="宋体"/>
                <a:cs typeface="宋体"/>
              </a:rPr>
              <a:t>编程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，开发</a:t>
            </a:r>
            <a:r>
              <a:rPr lang="zh-CN" altLang="en-US" sz="2800" b="1" spc="-5" dirty="0">
                <a:solidFill>
                  <a:srgbClr val="FF0000"/>
                </a:solidFill>
                <a:latin typeface="宋体"/>
                <a:cs typeface="宋体"/>
              </a:rPr>
              <a:t>速</a:t>
            </a:r>
            <a:r>
              <a:rPr lang="zh-CN" altLang="en-US" sz="2800" b="1" spc="-15" dirty="0">
                <a:solidFill>
                  <a:srgbClr val="FF0000"/>
                </a:solidFill>
                <a:latin typeface="宋体"/>
                <a:cs typeface="宋体"/>
              </a:rPr>
              <a:t>度</a:t>
            </a: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快。</a:t>
            </a:r>
            <a:endParaRPr lang="zh-CN" altLang="en-US"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885791B5-6405-4E1F-A537-B9C8DDB3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0"/>
            <a:ext cx="7205662" cy="914400"/>
          </a:xfrm>
          <a:prstGeom prst="rect">
            <a:avLst/>
          </a:prstGeom>
          <a:gradFill rotWithShape="0">
            <a:gsLst>
              <a:gs pos="0">
                <a:srgbClr val="520402"/>
              </a:gs>
              <a:gs pos="100000">
                <a:srgbClr val="FFCC00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、数据库系统阶段</a:t>
            </a: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xmlns="" id="{1658CDFA-7480-46C3-ADEA-82C78055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8908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073337-BC6B-497D-9C65-781B3D96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4859338" cy="4246562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(1)</a:t>
            </a:r>
            <a:r>
              <a:rPr lang="zh-CN" altLang="en-US" sz="3600" dirty="0">
                <a:solidFill>
                  <a:srgbClr val="002060"/>
                </a:solidFill>
              </a:rPr>
              <a:t>数据结构化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(2)</a:t>
            </a:r>
            <a:r>
              <a:rPr lang="zh-CN" altLang="en-US" sz="3600" dirty="0">
                <a:solidFill>
                  <a:srgbClr val="002060"/>
                </a:solidFill>
              </a:rPr>
              <a:t>数据的共享性高、冗余度低、易扩充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(3)</a:t>
            </a:r>
            <a:r>
              <a:rPr lang="zh-CN" altLang="en-US" sz="3600" dirty="0">
                <a:solidFill>
                  <a:srgbClr val="002060"/>
                </a:solidFill>
              </a:rPr>
              <a:t>数据独立性高</a:t>
            </a:r>
          </a:p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(4)</a:t>
            </a:r>
            <a:r>
              <a:rPr lang="zh-CN" altLang="en-US" sz="3600" dirty="0">
                <a:solidFill>
                  <a:srgbClr val="002060"/>
                </a:solidFill>
              </a:rPr>
              <a:t>数据由</a:t>
            </a:r>
            <a:r>
              <a:rPr lang="en-US" altLang="zh-CN" sz="3600" dirty="0">
                <a:solidFill>
                  <a:srgbClr val="002060"/>
                </a:solidFill>
              </a:rPr>
              <a:t>DBMS</a:t>
            </a:r>
            <a:r>
              <a:rPr lang="zh-CN" altLang="en-US" sz="3600" dirty="0">
                <a:solidFill>
                  <a:srgbClr val="002060"/>
                </a:solidFill>
              </a:rPr>
              <a:t>统一管理和控制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35201BFC-D455-4811-A66B-7F2FEB1072AB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627563"/>
            <a:ext cx="4930775" cy="2230437"/>
            <a:chOff x="1701" y="2750"/>
            <a:chExt cx="3106" cy="1405"/>
          </a:xfrm>
        </p:grpSpPr>
        <p:sp>
          <p:nvSpPr>
            <p:cNvPr id="47111" name="Text Box 14">
              <a:extLst>
                <a:ext uri="{FF2B5EF4-FFF2-40B4-BE49-F238E27FC236}">
                  <a16:creationId xmlns:a16="http://schemas.microsoft.com/office/drawing/2014/main" xmlns="" id="{7C5ED1C9-DE93-41F4-AB2D-541CC964B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58"/>
              <a:ext cx="2880" cy="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数据的安全性保护、数据的完整性检查、并发控制、数据库恢复</a:t>
              </a:r>
            </a:p>
          </p:txBody>
        </p:sp>
        <p:sp>
          <p:nvSpPr>
            <p:cNvPr id="47112" name="Line 17">
              <a:extLst>
                <a:ext uri="{FF2B5EF4-FFF2-40B4-BE49-F238E27FC236}">
                  <a16:creationId xmlns:a16="http://schemas.microsoft.com/office/drawing/2014/main" xmlns="" id="{24A83697-2AF3-4543-85C8-E783BCAE4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50"/>
              <a:ext cx="612" cy="40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110" name="Picture 5" descr="p1-3">
            <a:extLst>
              <a:ext uri="{FF2B5EF4-FFF2-40B4-BE49-F238E27FC236}">
                <a16:creationId xmlns:a16="http://schemas.microsoft.com/office/drawing/2014/main" xmlns="" id="{DA12FFCC-4D2B-4EC9-9A6E-FA5F93A7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12875"/>
            <a:ext cx="3671887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709902" y="32831"/>
            <a:ext cx="8424862" cy="52578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73250">
              <a:lnSpc>
                <a:spcPts val="4105"/>
              </a:lnSpc>
            </a:pPr>
            <a:r>
              <a:rPr spc="-35" dirty="0"/>
              <a:t>数据结构化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7191" y="814100"/>
            <a:ext cx="8505627" cy="310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数据的整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体</a:t>
            </a: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构化</a:t>
            </a:r>
            <a:r>
              <a:rPr sz="2800" b="1" spc="-10" dirty="0">
                <a:latin typeface="宋体"/>
                <a:cs typeface="宋体"/>
              </a:rPr>
              <a:t>是数据库的主要特征</a:t>
            </a:r>
            <a:r>
              <a:rPr sz="2800" b="1" spc="-5" dirty="0">
                <a:latin typeface="宋体"/>
                <a:cs typeface="宋体"/>
              </a:rPr>
              <a:t>之</a:t>
            </a:r>
            <a:r>
              <a:rPr sz="2800" b="1" spc="-20" dirty="0">
                <a:latin typeface="宋体"/>
                <a:cs typeface="宋体"/>
              </a:rPr>
              <a:t>一</a:t>
            </a:r>
            <a:endParaRPr sz="2800" dirty="0">
              <a:latin typeface="宋体"/>
              <a:cs typeface="宋体"/>
            </a:endParaRPr>
          </a:p>
          <a:p>
            <a:pPr marL="469900">
              <a:spcBef>
                <a:spcPts val="610"/>
              </a:spcBef>
              <a:tabLst>
                <a:tab pos="755015" algn="l"/>
              </a:tabLst>
            </a:pPr>
            <a:r>
              <a:rPr sz="2400" dirty="0">
                <a:latin typeface="Wingdings"/>
                <a:cs typeface="Wingdings"/>
              </a:rPr>
              <a:t>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宋体"/>
                <a:cs typeface="宋体"/>
              </a:rPr>
              <a:t>不再仅仅针对</a:t>
            </a:r>
            <a:r>
              <a:rPr sz="2400" b="1" spc="-10" dirty="0">
                <a:latin typeface="宋体"/>
                <a:cs typeface="宋体"/>
              </a:rPr>
              <a:t>某一个</a:t>
            </a:r>
            <a:r>
              <a:rPr sz="2400" b="1" spc="-15" dirty="0">
                <a:latin typeface="宋体"/>
                <a:cs typeface="宋体"/>
              </a:rPr>
              <a:t>应</a:t>
            </a:r>
            <a:r>
              <a:rPr sz="2400" b="1" spc="-10" dirty="0">
                <a:latin typeface="宋体"/>
                <a:cs typeface="宋体"/>
              </a:rPr>
              <a:t>用，而</a:t>
            </a:r>
            <a:r>
              <a:rPr sz="2400" b="1" spc="-15" dirty="0">
                <a:latin typeface="宋体"/>
                <a:cs typeface="宋体"/>
              </a:rPr>
              <a:t>是</a:t>
            </a:r>
            <a:r>
              <a:rPr sz="2400" b="1" spc="-10" dirty="0">
                <a:latin typeface="宋体"/>
                <a:cs typeface="宋体"/>
              </a:rPr>
              <a:t>面向整</a:t>
            </a:r>
            <a:r>
              <a:rPr sz="2400" b="1" spc="-15" dirty="0">
                <a:latin typeface="宋体"/>
                <a:cs typeface="宋体"/>
              </a:rPr>
              <a:t>个</a:t>
            </a:r>
            <a:r>
              <a:rPr sz="2400" b="1" spc="-10" dirty="0">
                <a:latin typeface="宋体"/>
                <a:cs typeface="宋体"/>
              </a:rPr>
              <a:t>企业或</a:t>
            </a:r>
            <a:r>
              <a:rPr sz="2400" b="1" spc="-15" dirty="0">
                <a:latin typeface="宋体"/>
                <a:cs typeface="宋体"/>
              </a:rPr>
              <a:t>组</a:t>
            </a:r>
            <a:r>
              <a:rPr sz="2400" b="1" spc="-20" dirty="0">
                <a:latin typeface="宋体"/>
                <a:cs typeface="宋体"/>
              </a:rPr>
              <a:t>织</a:t>
            </a:r>
            <a:endParaRPr sz="2400" dirty="0">
              <a:latin typeface="宋体"/>
              <a:cs typeface="宋体"/>
            </a:endParaRPr>
          </a:p>
          <a:p>
            <a:pPr marL="469900">
              <a:spcBef>
                <a:spcPts val="575"/>
              </a:spcBef>
              <a:tabLst>
                <a:tab pos="755015" algn="l"/>
              </a:tabLst>
            </a:pPr>
            <a:r>
              <a:rPr sz="2400" dirty="0">
                <a:latin typeface="Wingdings"/>
                <a:cs typeface="Wingdings"/>
              </a:rPr>
              <a:t>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宋体"/>
                <a:cs typeface="宋体"/>
              </a:rPr>
              <a:t>不仅数据内部</a:t>
            </a:r>
            <a:r>
              <a:rPr sz="2400" b="1" spc="-10" dirty="0">
                <a:latin typeface="宋体"/>
                <a:cs typeface="宋体"/>
              </a:rPr>
              <a:t>结构化</a:t>
            </a:r>
            <a:r>
              <a:rPr sz="2400" b="1" spc="-15" dirty="0">
                <a:latin typeface="宋体"/>
                <a:cs typeface="宋体"/>
              </a:rPr>
              <a:t>，</a:t>
            </a:r>
            <a:r>
              <a:rPr sz="2400" b="1" spc="-10" dirty="0">
                <a:latin typeface="宋体"/>
                <a:cs typeface="宋体"/>
              </a:rPr>
              <a:t>整体是</a:t>
            </a:r>
            <a:r>
              <a:rPr sz="2400" b="1" spc="-15" dirty="0">
                <a:latin typeface="宋体"/>
                <a:cs typeface="宋体"/>
              </a:rPr>
              <a:t>结</a:t>
            </a:r>
            <a:r>
              <a:rPr sz="2400" b="1" spc="-10" dirty="0">
                <a:latin typeface="宋体"/>
                <a:cs typeface="宋体"/>
              </a:rPr>
              <a:t>构化的</a:t>
            </a:r>
            <a:r>
              <a:rPr sz="2400" b="1" spc="-15" dirty="0">
                <a:latin typeface="宋体"/>
                <a:cs typeface="宋体"/>
              </a:rPr>
              <a:t>，</a:t>
            </a:r>
            <a:r>
              <a:rPr sz="2400" b="1" spc="-10" dirty="0">
                <a:latin typeface="宋体"/>
                <a:cs typeface="宋体"/>
              </a:rPr>
              <a:t>数据之</a:t>
            </a:r>
            <a:r>
              <a:rPr sz="2400" b="1" spc="-15" dirty="0">
                <a:latin typeface="宋体"/>
                <a:cs typeface="宋体"/>
              </a:rPr>
              <a:t>间</a:t>
            </a:r>
            <a:r>
              <a:rPr sz="2400" b="1" spc="-10" dirty="0">
                <a:latin typeface="宋体"/>
                <a:cs typeface="宋体"/>
              </a:rPr>
              <a:t>具有联</a:t>
            </a:r>
            <a:r>
              <a:rPr sz="2400" b="1" spc="-20" dirty="0">
                <a:latin typeface="宋体"/>
                <a:cs typeface="宋体"/>
              </a:rPr>
              <a:t>系</a:t>
            </a:r>
            <a:endParaRPr sz="2400" dirty="0">
              <a:latin typeface="宋体"/>
              <a:cs typeface="宋体"/>
            </a:endParaRPr>
          </a:p>
          <a:p>
            <a:pPr marL="469900">
              <a:spcBef>
                <a:spcPts val="575"/>
              </a:spcBef>
              <a:tabLst>
                <a:tab pos="755015" algn="l"/>
              </a:tabLst>
            </a:pPr>
            <a:r>
              <a:rPr sz="2400" dirty="0">
                <a:latin typeface="Wingdings"/>
                <a:cs typeface="Wingdings"/>
              </a:rPr>
              <a:t>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宋体"/>
                <a:cs typeface="宋体"/>
              </a:rPr>
              <a:t>数据记录可</a:t>
            </a:r>
            <a:r>
              <a:rPr sz="2400" b="1" spc="-20" dirty="0">
                <a:latin typeface="宋体"/>
                <a:cs typeface="宋体"/>
              </a:rPr>
              <a:t>以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sz="2400" b="1" spc="-20" dirty="0">
                <a:solidFill>
                  <a:srgbClr val="FF0000"/>
                </a:solidFill>
                <a:latin typeface="宋体"/>
                <a:cs typeface="宋体"/>
              </a:rPr>
              <a:t>长</a:t>
            </a:r>
            <a:endParaRPr sz="2400" dirty="0">
              <a:latin typeface="宋体"/>
              <a:cs typeface="宋体"/>
            </a:endParaRPr>
          </a:p>
          <a:p>
            <a:pPr marL="469900">
              <a:spcBef>
                <a:spcPts val="575"/>
              </a:spcBef>
              <a:tabLst>
                <a:tab pos="755015" algn="l"/>
              </a:tabLst>
            </a:pPr>
            <a:r>
              <a:rPr sz="2400" dirty="0">
                <a:latin typeface="Wingdings"/>
                <a:cs typeface="Wingdings"/>
              </a:rPr>
              <a:t>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宋体"/>
                <a:cs typeface="宋体"/>
              </a:rPr>
              <a:t>数据的最小存</a:t>
            </a:r>
            <a:r>
              <a:rPr sz="2400" b="1" spc="-10" dirty="0">
                <a:latin typeface="宋体"/>
                <a:cs typeface="宋体"/>
              </a:rPr>
              <a:t>取单位</a:t>
            </a:r>
            <a:r>
              <a:rPr sz="2400" b="1" spc="-15" dirty="0">
                <a:latin typeface="宋体"/>
                <a:cs typeface="宋体"/>
              </a:rPr>
              <a:t>是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数据</a:t>
            </a:r>
            <a:r>
              <a:rPr sz="2400" b="1" spc="-20" dirty="0">
                <a:solidFill>
                  <a:srgbClr val="FF0000"/>
                </a:solidFill>
                <a:latin typeface="宋体"/>
                <a:cs typeface="宋体"/>
              </a:rPr>
              <a:t>项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705"/>
              </a:spcBef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数据用数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据</a:t>
            </a: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模</a:t>
            </a:r>
            <a:r>
              <a:rPr sz="2800" b="1" spc="-10" dirty="0">
                <a:solidFill>
                  <a:srgbClr val="FF0000"/>
                </a:solidFill>
                <a:latin typeface="宋体"/>
                <a:cs typeface="宋体"/>
              </a:rPr>
              <a:t>型描述，</a:t>
            </a:r>
            <a:r>
              <a:rPr sz="2800" b="1" spc="-10" dirty="0">
                <a:latin typeface="宋体"/>
                <a:cs typeface="宋体"/>
              </a:rPr>
              <a:t>无需应用程序定义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191" y="3878960"/>
            <a:ext cx="227329" cy="365760"/>
          </a:xfrm>
          <a:custGeom>
            <a:avLst/>
            <a:gdLst/>
            <a:ahLst/>
            <a:cxnLst/>
            <a:rect l="l" t="t" r="r" b="b"/>
            <a:pathLst>
              <a:path w="227329" h="365760">
                <a:moveTo>
                  <a:pt x="0" y="0"/>
                </a:moveTo>
                <a:lnTo>
                  <a:pt x="227076" y="0"/>
                </a:lnTo>
                <a:lnTo>
                  <a:pt x="22707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1" y="4244721"/>
            <a:ext cx="227329" cy="365760"/>
          </a:xfrm>
          <a:custGeom>
            <a:avLst/>
            <a:gdLst/>
            <a:ahLst/>
            <a:cxnLst/>
            <a:rect l="l" t="t" r="r" b="b"/>
            <a:pathLst>
              <a:path w="227329" h="365760">
                <a:moveTo>
                  <a:pt x="0" y="0"/>
                </a:moveTo>
                <a:lnTo>
                  <a:pt x="227076" y="0"/>
                </a:lnTo>
                <a:lnTo>
                  <a:pt x="227076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91" y="4610480"/>
            <a:ext cx="227329" cy="365760"/>
          </a:xfrm>
          <a:custGeom>
            <a:avLst/>
            <a:gdLst/>
            <a:ahLst/>
            <a:cxnLst/>
            <a:rect l="l" t="t" r="r" b="b"/>
            <a:pathLst>
              <a:path w="227329" h="365760">
                <a:moveTo>
                  <a:pt x="0" y="0"/>
                </a:moveTo>
                <a:lnTo>
                  <a:pt x="227076" y="0"/>
                </a:lnTo>
                <a:lnTo>
                  <a:pt x="22707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191" y="4976240"/>
            <a:ext cx="227329" cy="365760"/>
          </a:xfrm>
          <a:custGeom>
            <a:avLst/>
            <a:gdLst/>
            <a:ahLst/>
            <a:cxnLst/>
            <a:rect l="l" t="t" r="r" b="b"/>
            <a:pathLst>
              <a:path w="227329" h="365760">
                <a:moveTo>
                  <a:pt x="0" y="0"/>
                </a:moveTo>
                <a:lnTo>
                  <a:pt x="227076" y="0"/>
                </a:lnTo>
                <a:lnTo>
                  <a:pt x="22707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2369" y="6316055"/>
            <a:ext cx="2880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 err="1">
                <a:latin typeface="宋体"/>
                <a:cs typeface="宋体"/>
              </a:rPr>
              <a:t>某学校信息系统中的学生数据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1600" y="4314082"/>
            <a:ext cx="5332411" cy="178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3017" y="509942"/>
            <a:ext cx="8424862" cy="467998"/>
          </a:xfrm>
          <a:prstGeom prst="rect">
            <a:avLst/>
          </a:prstGeom>
        </p:spPr>
        <p:txBody>
          <a:bodyPr vert="horz" wrap="square" lIns="0" tIns="10787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83615">
              <a:lnSpc>
                <a:spcPts val="2840"/>
              </a:lnSpc>
            </a:pPr>
            <a:r>
              <a:rPr sz="3600" spc="-25" dirty="0"/>
              <a:t>数据的共</a:t>
            </a:r>
            <a:r>
              <a:rPr sz="3600" spc="-15" dirty="0"/>
              <a:t>享</a:t>
            </a:r>
            <a:r>
              <a:rPr sz="3600" spc="-10" dirty="0"/>
              <a:t>性</a:t>
            </a:r>
            <a:r>
              <a:rPr sz="3600" spc="-15" dirty="0"/>
              <a:t>高，冗余度低且易扩充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24713" y="1347668"/>
            <a:ext cx="833310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dirty="0">
                <a:latin typeface="Wingdings"/>
                <a:cs typeface="Wingdings"/>
              </a:rPr>
              <a:t>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宋体"/>
                <a:cs typeface="宋体"/>
              </a:rPr>
              <a:t>数据面向整个系统，可以被多个用户、多个应用共享使用。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2447419"/>
            <a:ext cx="4088129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Wingdings"/>
                <a:cs typeface="Wingdings"/>
              </a:rPr>
              <a:t>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宋体"/>
                <a:cs typeface="宋体"/>
              </a:rPr>
              <a:t>数据共享</a:t>
            </a:r>
            <a:r>
              <a:rPr sz="2800" b="1" spc="-15" dirty="0">
                <a:latin typeface="宋体"/>
                <a:cs typeface="宋体"/>
              </a:rPr>
              <a:t>的</a:t>
            </a:r>
            <a:r>
              <a:rPr sz="2800" b="1" spc="-10" dirty="0">
                <a:latin typeface="宋体"/>
                <a:cs typeface="宋体"/>
              </a:rPr>
              <a:t>好</a:t>
            </a:r>
            <a:r>
              <a:rPr sz="2800" b="1" spc="-25" dirty="0">
                <a:latin typeface="宋体"/>
                <a:cs typeface="宋体"/>
              </a:rPr>
              <a:t>处</a:t>
            </a:r>
            <a:endParaRPr sz="2400" dirty="0">
              <a:latin typeface="宋体"/>
              <a:cs typeface="宋体"/>
            </a:endParaRPr>
          </a:p>
          <a:p>
            <a:pPr marL="469900">
              <a:spcBef>
                <a:spcPts val="1780"/>
              </a:spcBef>
            </a:pPr>
            <a:r>
              <a:rPr sz="2400" spc="-15" dirty="0">
                <a:latin typeface="Wingdings"/>
                <a:cs typeface="Wingdings"/>
              </a:rPr>
              <a:t>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宋体"/>
                <a:cs typeface="宋体"/>
              </a:rPr>
              <a:t>减少</a:t>
            </a:r>
            <a:r>
              <a:rPr sz="2400" b="1" spc="-10" dirty="0">
                <a:latin typeface="宋体"/>
                <a:cs typeface="宋体"/>
              </a:rPr>
              <a:t>数据冗</a:t>
            </a:r>
            <a:r>
              <a:rPr sz="2400" b="1" spc="-5" dirty="0">
                <a:latin typeface="宋体"/>
                <a:cs typeface="宋体"/>
              </a:rPr>
              <a:t>余</a:t>
            </a:r>
            <a:r>
              <a:rPr sz="2400" b="1" spc="-10" dirty="0">
                <a:latin typeface="宋体"/>
                <a:cs typeface="宋体"/>
              </a:rPr>
              <a:t>，节</a:t>
            </a:r>
            <a:r>
              <a:rPr sz="2400" b="1" spc="-5" dirty="0">
                <a:latin typeface="宋体"/>
                <a:cs typeface="宋体"/>
              </a:rPr>
              <a:t>约</a:t>
            </a:r>
            <a:r>
              <a:rPr sz="2400" b="1" spc="-10" dirty="0">
                <a:latin typeface="宋体"/>
                <a:cs typeface="宋体"/>
              </a:rPr>
              <a:t>存</a:t>
            </a:r>
            <a:r>
              <a:rPr sz="2400" b="1" spc="-5" dirty="0">
                <a:latin typeface="宋体"/>
                <a:cs typeface="宋体"/>
              </a:rPr>
              <a:t>储</a:t>
            </a:r>
            <a:r>
              <a:rPr sz="2400" b="1" spc="-10" dirty="0">
                <a:latin typeface="宋体"/>
                <a:cs typeface="宋体"/>
              </a:rPr>
              <a:t>空间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819" y="3865579"/>
            <a:ext cx="4579021" cy="13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latin typeface="Wingdings"/>
                <a:cs typeface="Wingdings"/>
              </a:rPr>
              <a:t>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宋体"/>
                <a:cs typeface="宋体"/>
              </a:rPr>
              <a:t>避免</a:t>
            </a:r>
            <a:r>
              <a:rPr sz="2400" b="1" spc="-10" dirty="0">
                <a:latin typeface="宋体"/>
                <a:cs typeface="宋体"/>
              </a:rPr>
              <a:t>数据之</a:t>
            </a:r>
            <a:r>
              <a:rPr sz="2400" b="1" spc="-5" dirty="0">
                <a:latin typeface="宋体"/>
                <a:cs typeface="宋体"/>
              </a:rPr>
              <a:t>间</a:t>
            </a:r>
            <a:r>
              <a:rPr sz="2400" b="1" spc="-10" dirty="0">
                <a:latin typeface="宋体"/>
                <a:cs typeface="宋体"/>
              </a:rPr>
              <a:t>的不</a:t>
            </a:r>
            <a:r>
              <a:rPr sz="2400" b="1" spc="-5" dirty="0">
                <a:latin typeface="宋体"/>
                <a:cs typeface="宋体"/>
              </a:rPr>
              <a:t>相</a:t>
            </a:r>
            <a:r>
              <a:rPr sz="2400" b="1" spc="-10" dirty="0">
                <a:latin typeface="宋体"/>
                <a:cs typeface="宋体"/>
              </a:rPr>
              <a:t>容</a:t>
            </a:r>
            <a:r>
              <a:rPr sz="2400" b="1" spc="-5" dirty="0">
                <a:latin typeface="宋体"/>
                <a:cs typeface="宋体"/>
              </a:rPr>
              <a:t>性</a:t>
            </a:r>
            <a:r>
              <a:rPr sz="2400" b="1" spc="-10" dirty="0">
                <a:latin typeface="宋体"/>
                <a:cs typeface="宋体"/>
              </a:rPr>
              <a:t>与不</a:t>
            </a:r>
            <a:r>
              <a:rPr sz="2400" b="1" spc="-5" dirty="0">
                <a:latin typeface="宋体"/>
                <a:cs typeface="宋体"/>
              </a:rPr>
              <a:t>一</a:t>
            </a:r>
            <a:r>
              <a:rPr sz="2400" b="1" spc="-10" dirty="0">
                <a:latin typeface="宋体"/>
                <a:cs typeface="宋体"/>
              </a:rPr>
              <a:t>致性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1680"/>
              </a:spcBef>
            </a:pPr>
            <a:r>
              <a:rPr sz="2400" spc="-15" dirty="0">
                <a:latin typeface="Wingdings"/>
                <a:cs typeface="Wingdings"/>
              </a:rPr>
              <a:t>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宋体"/>
                <a:cs typeface="宋体"/>
              </a:rPr>
              <a:t>使系</a:t>
            </a:r>
            <a:r>
              <a:rPr sz="2400" b="1" spc="-10" dirty="0">
                <a:latin typeface="宋体"/>
                <a:cs typeface="宋体"/>
              </a:rPr>
              <a:t>统易于</a:t>
            </a:r>
            <a:r>
              <a:rPr sz="2400" b="1" spc="-5" dirty="0">
                <a:latin typeface="宋体"/>
                <a:cs typeface="宋体"/>
              </a:rPr>
              <a:t>扩</a:t>
            </a:r>
            <a:r>
              <a:rPr sz="2400" b="1" spc="-20" dirty="0">
                <a:latin typeface="宋体"/>
                <a:cs typeface="宋体"/>
              </a:rPr>
              <a:t>充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4953" y="2927531"/>
            <a:ext cx="2546350" cy="1214755"/>
          </a:xfrm>
          <a:custGeom>
            <a:avLst/>
            <a:gdLst/>
            <a:ahLst/>
            <a:cxnLst/>
            <a:rect l="l" t="t" r="r" b="b"/>
            <a:pathLst>
              <a:path w="2546350" h="1214754">
                <a:moveTo>
                  <a:pt x="1272870" y="0"/>
                </a:moveTo>
                <a:lnTo>
                  <a:pt x="1168475" y="2012"/>
                </a:lnTo>
                <a:lnTo>
                  <a:pt x="1066404" y="7946"/>
                </a:lnTo>
                <a:lnTo>
                  <a:pt x="966985" y="17646"/>
                </a:lnTo>
                <a:lnTo>
                  <a:pt x="870546" y="30954"/>
                </a:lnTo>
                <a:lnTo>
                  <a:pt x="777413" y="47715"/>
                </a:lnTo>
                <a:lnTo>
                  <a:pt x="687914" y="67772"/>
                </a:lnTo>
                <a:lnTo>
                  <a:pt x="602378" y="90969"/>
                </a:lnTo>
                <a:lnTo>
                  <a:pt x="521131" y="117150"/>
                </a:lnTo>
                <a:lnTo>
                  <a:pt x="444501" y="146159"/>
                </a:lnTo>
                <a:lnTo>
                  <a:pt x="372816" y="177839"/>
                </a:lnTo>
                <a:lnTo>
                  <a:pt x="306403" y="212034"/>
                </a:lnTo>
                <a:lnTo>
                  <a:pt x="245591" y="248588"/>
                </a:lnTo>
                <a:lnTo>
                  <a:pt x="190706" y="287345"/>
                </a:lnTo>
                <a:lnTo>
                  <a:pt x="142076" y="328148"/>
                </a:lnTo>
                <a:lnTo>
                  <a:pt x="100028" y="370840"/>
                </a:lnTo>
                <a:lnTo>
                  <a:pt x="64892" y="415267"/>
                </a:lnTo>
                <a:lnTo>
                  <a:pt x="36993" y="461271"/>
                </a:lnTo>
                <a:lnTo>
                  <a:pt x="16659" y="508697"/>
                </a:lnTo>
                <a:lnTo>
                  <a:pt x="4219" y="557387"/>
                </a:lnTo>
                <a:lnTo>
                  <a:pt x="0" y="607187"/>
                </a:lnTo>
                <a:lnTo>
                  <a:pt x="4219" y="656986"/>
                </a:lnTo>
                <a:lnTo>
                  <a:pt x="16659" y="705676"/>
                </a:lnTo>
                <a:lnTo>
                  <a:pt x="36993" y="753102"/>
                </a:lnTo>
                <a:lnTo>
                  <a:pt x="64892" y="799106"/>
                </a:lnTo>
                <a:lnTo>
                  <a:pt x="100028" y="843533"/>
                </a:lnTo>
                <a:lnTo>
                  <a:pt x="142076" y="886225"/>
                </a:lnTo>
                <a:lnTo>
                  <a:pt x="190706" y="927028"/>
                </a:lnTo>
                <a:lnTo>
                  <a:pt x="245591" y="965785"/>
                </a:lnTo>
                <a:lnTo>
                  <a:pt x="306403" y="1002339"/>
                </a:lnTo>
                <a:lnTo>
                  <a:pt x="372816" y="1036534"/>
                </a:lnTo>
                <a:lnTo>
                  <a:pt x="444501" y="1068214"/>
                </a:lnTo>
                <a:lnTo>
                  <a:pt x="521131" y="1097223"/>
                </a:lnTo>
                <a:lnTo>
                  <a:pt x="602378" y="1123404"/>
                </a:lnTo>
                <a:lnTo>
                  <a:pt x="687914" y="1146601"/>
                </a:lnTo>
                <a:lnTo>
                  <a:pt x="777413" y="1166658"/>
                </a:lnTo>
                <a:lnTo>
                  <a:pt x="870546" y="1183419"/>
                </a:lnTo>
                <a:lnTo>
                  <a:pt x="966985" y="1196727"/>
                </a:lnTo>
                <a:lnTo>
                  <a:pt x="1066404" y="1206427"/>
                </a:lnTo>
                <a:lnTo>
                  <a:pt x="1168475" y="1212361"/>
                </a:lnTo>
                <a:lnTo>
                  <a:pt x="1272870" y="1214374"/>
                </a:lnTo>
                <a:lnTo>
                  <a:pt x="1377266" y="1212361"/>
                </a:lnTo>
                <a:lnTo>
                  <a:pt x="1479338" y="1206427"/>
                </a:lnTo>
                <a:lnTo>
                  <a:pt x="1578758" y="1196727"/>
                </a:lnTo>
                <a:lnTo>
                  <a:pt x="1675199" y="1183419"/>
                </a:lnTo>
                <a:lnTo>
                  <a:pt x="1768332" y="1166658"/>
                </a:lnTo>
                <a:lnTo>
                  <a:pt x="1857831" y="1146601"/>
                </a:lnTo>
                <a:lnTo>
                  <a:pt x="1943367" y="1123404"/>
                </a:lnTo>
                <a:lnTo>
                  <a:pt x="2024614" y="1097223"/>
                </a:lnTo>
                <a:lnTo>
                  <a:pt x="2101244" y="1068214"/>
                </a:lnTo>
                <a:lnTo>
                  <a:pt x="2172928" y="1036534"/>
                </a:lnTo>
                <a:lnTo>
                  <a:pt x="2239340" y="1002339"/>
                </a:lnTo>
                <a:lnTo>
                  <a:pt x="2300152" y="965785"/>
                </a:lnTo>
                <a:lnTo>
                  <a:pt x="2355037" y="927028"/>
                </a:lnTo>
                <a:lnTo>
                  <a:pt x="2403666" y="886225"/>
                </a:lnTo>
                <a:lnTo>
                  <a:pt x="2445713" y="843533"/>
                </a:lnTo>
                <a:lnTo>
                  <a:pt x="2480849" y="799106"/>
                </a:lnTo>
                <a:lnTo>
                  <a:pt x="2508747" y="753102"/>
                </a:lnTo>
                <a:lnTo>
                  <a:pt x="2529080" y="705676"/>
                </a:lnTo>
                <a:lnTo>
                  <a:pt x="2541520" y="656986"/>
                </a:lnTo>
                <a:lnTo>
                  <a:pt x="2545740" y="607187"/>
                </a:lnTo>
                <a:lnTo>
                  <a:pt x="2541520" y="557387"/>
                </a:lnTo>
                <a:lnTo>
                  <a:pt x="2529080" y="508697"/>
                </a:lnTo>
                <a:lnTo>
                  <a:pt x="2508747" y="461271"/>
                </a:lnTo>
                <a:lnTo>
                  <a:pt x="2480849" y="415267"/>
                </a:lnTo>
                <a:lnTo>
                  <a:pt x="2445713" y="370840"/>
                </a:lnTo>
                <a:lnTo>
                  <a:pt x="2403666" y="328148"/>
                </a:lnTo>
                <a:lnTo>
                  <a:pt x="2355037" y="287345"/>
                </a:lnTo>
                <a:lnTo>
                  <a:pt x="2300152" y="248588"/>
                </a:lnTo>
                <a:lnTo>
                  <a:pt x="2239340" y="212034"/>
                </a:lnTo>
                <a:lnTo>
                  <a:pt x="2172928" y="177839"/>
                </a:lnTo>
                <a:lnTo>
                  <a:pt x="2101244" y="146159"/>
                </a:lnTo>
                <a:lnTo>
                  <a:pt x="2024614" y="117150"/>
                </a:lnTo>
                <a:lnTo>
                  <a:pt x="1943367" y="90969"/>
                </a:lnTo>
                <a:lnTo>
                  <a:pt x="1857831" y="67772"/>
                </a:lnTo>
                <a:lnTo>
                  <a:pt x="1768332" y="47715"/>
                </a:lnTo>
                <a:lnTo>
                  <a:pt x="1675199" y="30954"/>
                </a:lnTo>
                <a:lnTo>
                  <a:pt x="1578758" y="17646"/>
                </a:lnTo>
                <a:lnTo>
                  <a:pt x="1479338" y="7946"/>
                </a:lnTo>
                <a:lnTo>
                  <a:pt x="1377266" y="2012"/>
                </a:lnTo>
                <a:lnTo>
                  <a:pt x="1272870" y="0"/>
                </a:lnTo>
                <a:close/>
              </a:path>
            </a:pathLst>
          </a:custGeom>
          <a:solidFill>
            <a:srgbClr val="CFD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4953" y="2927531"/>
            <a:ext cx="2546350" cy="1214755"/>
          </a:xfrm>
          <a:custGeom>
            <a:avLst/>
            <a:gdLst/>
            <a:ahLst/>
            <a:cxnLst/>
            <a:rect l="l" t="t" r="r" b="b"/>
            <a:pathLst>
              <a:path w="2546350" h="1214754">
                <a:moveTo>
                  <a:pt x="0" y="607187"/>
                </a:moveTo>
                <a:lnTo>
                  <a:pt x="4219" y="557387"/>
                </a:lnTo>
                <a:lnTo>
                  <a:pt x="16659" y="508697"/>
                </a:lnTo>
                <a:lnTo>
                  <a:pt x="36993" y="461271"/>
                </a:lnTo>
                <a:lnTo>
                  <a:pt x="64892" y="415267"/>
                </a:lnTo>
                <a:lnTo>
                  <a:pt x="100028" y="370840"/>
                </a:lnTo>
                <a:lnTo>
                  <a:pt x="142076" y="328148"/>
                </a:lnTo>
                <a:lnTo>
                  <a:pt x="190706" y="287345"/>
                </a:lnTo>
                <a:lnTo>
                  <a:pt x="245591" y="248588"/>
                </a:lnTo>
                <a:lnTo>
                  <a:pt x="306403" y="212034"/>
                </a:lnTo>
                <a:lnTo>
                  <a:pt x="372816" y="177839"/>
                </a:lnTo>
                <a:lnTo>
                  <a:pt x="444501" y="146159"/>
                </a:lnTo>
                <a:lnTo>
                  <a:pt x="521131" y="117150"/>
                </a:lnTo>
                <a:lnTo>
                  <a:pt x="602378" y="90969"/>
                </a:lnTo>
                <a:lnTo>
                  <a:pt x="687914" y="67772"/>
                </a:lnTo>
                <a:lnTo>
                  <a:pt x="777413" y="47715"/>
                </a:lnTo>
                <a:lnTo>
                  <a:pt x="870546" y="30954"/>
                </a:lnTo>
                <a:lnTo>
                  <a:pt x="966985" y="17646"/>
                </a:lnTo>
                <a:lnTo>
                  <a:pt x="1066404" y="7946"/>
                </a:lnTo>
                <a:lnTo>
                  <a:pt x="1168475" y="2012"/>
                </a:lnTo>
                <a:lnTo>
                  <a:pt x="1272870" y="0"/>
                </a:lnTo>
                <a:lnTo>
                  <a:pt x="1377266" y="2012"/>
                </a:lnTo>
                <a:lnTo>
                  <a:pt x="1479338" y="7946"/>
                </a:lnTo>
                <a:lnTo>
                  <a:pt x="1578758" y="17646"/>
                </a:lnTo>
                <a:lnTo>
                  <a:pt x="1675199" y="30954"/>
                </a:lnTo>
                <a:lnTo>
                  <a:pt x="1768332" y="47715"/>
                </a:lnTo>
                <a:lnTo>
                  <a:pt x="1857831" y="67772"/>
                </a:lnTo>
                <a:lnTo>
                  <a:pt x="1943367" y="90969"/>
                </a:lnTo>
                <a:lnTo>
                  <a:pt x="2024614" y="117150"/>
                </a:lnTo>
                <a:lnTo>
                  <a:pt x="2101244" y="146159"/>
                </a:lnTo>
                <a:lnTo>
                  <a:pt x="2172928" y="177839"/>
                </a:lnTo>
                <a:lnTo>
                  <a:pt x="2239340" y="212034"/>
                </a:lnTo>
                <a:lnTo>
                  <a:pt x="2300152" y="248588"/>
                </a:lnTo>
                <a:lnTo>
                  <a:pt x="2355037" y="287345"/>
                </a:lnTo>
                <a:lnTo>
                  <a:pt x="2403666" y="328148"/>
                </a:lnTo>
                <a:lnTo>
                  <a:pt x="2445713" y="370840"/>
                </a:lnTo>
                <a:lnTo>
                  <a:pt x="2480849" y="415267"/>
                </a:lnTo>
                <a:lnTo>
                  <a:pt x="2508747" y="461271"/>
                </a:lnTo>
                <a:lnTo>
                  <a:pt x="2529080" y="508697"/>
                </a:lnTo>
                <a:lnTo>
                  <a:pt x="2541520" y="557387"/>
                </a:lnTo>
                <a:lnTo>
                  <a:pt x="2545740" y="607187"/>
                </a:lnTo>
                <a:lnTo>
                  <a:pt x="2541520" y="656986"/>
                </a:lnTo>
                <a:lnTo>
                  <a:pt x="2529080" y="705676"/>
                </a:lnTo>
                <a:lnTo>
                  <a:pt x="2508747" y="753102"/>
                </a:lnTo>
                <a:lnTo>
                  <a:pt x="2480849" y="799106"/>
                </a:lnTo>
                <a:lnTo>
                  <a:pt x="2445713" y="843533"/>
                </a:lnTo>
                <a:lnTo>
                  <a:pt x="2403666" y="886225"/>
                </a:lnTo>
                <a:lnTo>
                  <a:pt x="2355037" y="927028"/>
                </a:lnTo>
                <a:lnTo>
                  <a:pt x="2300152" y="965785"/>
                </a:lnTo>
                <a:lnTo>
                  <a:pt x="2239340" y="1002339"/>
                </a:lnTo>
                <a:lnTo>
                  <a:pt x="2172928" y="1036534"/>
                </a:lnTo>
                <a:lnTo>
                  <a:pt x="2101244" y="1068214"/>
                </a:lnTo>
                <a:lnTo>
                  <a:pt x="2024614" y="1097223"/>
                </a:lnTo>
                <a:lnTo>
                  <a:pt x="1943367" y="1123404"/>
                </a:lnTo>
                <a:lnTo>
                  <a:pt x="1857831" y="1146601"/>
                </a:lnTo>
                <a:lnTo>
                  <a:pt x="1768332" y="1166658"/>
                </a:lnTo>
                <a:lnTo>
                  <a:pt x="1675199" y="1183419"/>
                </a:lnTo>
                <a:lnTo>
                  <a:pt x="1578758" y="1196727"/>
                </a:lnTo>
                <a:lnTo>
                  <a:pt x="1479338" y="1206427"/>
                </a:lnTo>
                <a:lnTo>
                  <a:pt x="1377266" y="1212361"/>
                </a:lnTo>
                <a:lnTo>
                  <a:pt x="1272870" y="1214374"/>
                </a:lnTo>
                <a:lnTo>
                  <a:pt x="1168475" y="1212361"/>
                </a:lnTo>
                <a:lnTo>
                  <a:pt x="1066404" y="1206427"/>
                </a:lnTo>
                <a:lnTo>
                  <a:pt x="966985" y="1196727"/>
                </a:lnTo>
                <a:lnTo>
                  <a:pt x="870546" y="1183419"/>
                </a:lnTo>
                <a:lnTo>
                  <a:pt x="777413" y="1166658"/>
                </a:lnTo>
                <a:lnTo>
                  <a:pt x="687914" y="1146601"/>
                </a:lnTo>
                <a:lnTo>
                  <a:pt x="602378" y="1123404"/>
                </a:lnTo>
                <a:lnTo>
                  <a:pt x="521131" y="1097223"/>
                </a:lnTo>
                <a:lnTo>
                  <a:pt x="444501" y="1068214"/>
                </a:lnTo>
                <a:lnTo>
                  <a:pt x="372816" y="1036534"/>
                </a:lnTo>
                <a:lnTo>
                  <a:pt x="306403" y="1002339"/>
                </a:lnTo>
                <a:lnTo>
                  <a:pt x="245591" y="965785"/>
                </a:lnTo>
                <a:lnTo>
                  <a:pt x="190706" y="927028"/>
                </a:lnTo>
                <a:lnTo>
                  <a:pt x="142076" y="886225"/>
                </a:lnTo>
                <a:lnTo>
                  <a:pt x="100028" y="843533"/>
                </a:lnTo>
                <a:lnTo>
                  <a:pt x="64892" y="799106"/>
                </a:lnTo>
                <a:lnTo>
                  <a:pt x="36993" y="753102"/>
                </a:lnTo>
                <a:lnTo>
                  <a:pt x="16659" y="705676"/>
                </a:lnTo>
                <a:lnTo>
                  <a:pt x="4219" y="656986"/>
                </a:lnTo>
                <a:lnTo>
                  <a:pt x="0" y="6071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3535" y="3419844"/>
            <a:ext cx="323278" cy="229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3535" y="3420081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8845" y="3419844"/>
            <a:ext cx="323278" cy="229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8847" y="3420081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14796" y="3445114"/>
            <a:ext cx="90614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37845" algn="l"/>
              </a:tabLst>
            </a:pPr>
            <a:r>
              <a:rPr sz="1400" spc="-15" dirty="0">
                <a:latin typeface="华文新魏"/>
                <a:cs typeface="华文新魏"/>
              </a:rPr>
              <a:t>学号	姓名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2713" y="3813696"/>
            <a:ext cx="323278" cy="229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2716" y="3813934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33979" y="3838966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性别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2713" y="2993175"/>
            <a:ext cx="323278" cy="229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2716" y="2993407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33979" y="3018439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系别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90068" y="3025991"/>
            <a:ext cx="323265" cy="229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0073" y="3026228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61334" y="3051260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年龄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7402" y="3649587"/>
            <a:ext cx="323278" cy="229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7405" y="3649829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08666" y="3674860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住址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90068" y="3813696"/>
            <a:ext cx="323265" cy="229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0073" y="3813934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61334" y="3838966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出身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74979" y="3222918"/>
            <a:ext cx="323265" cy="229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74977" y="3223155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46238" y="3248187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学位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74979" y="3649587"/>
            <a:ext cx="323265" cy="22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4977" y="3649829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46238" y="3674860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学分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37402" y="3190101"/>
            <a:ext cx="323278" cy="229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7405" y="3190334"/>
            <a:ext cx="323850" cy="229870"/>
          </a:xfrm>
          <a:custGeom>
            <a:avLst/>
            <a:gdLst/>
            <a:ahLst/>
            <a:cxnLst/>
            <a:rect l="l" t="t" r="r" b="b"/>
            <a:pathLst>
              <a:path w="323850" h="229869">
                <a:moveTo>
                  <a:pt x="0" y="114635"/>
                </a:moveTo>
                <a:lnTo>
                  <a:pt x="13315" y="68901"/>
                </a:lnTo>
                <a:lnTo>
                  <a:pt x="38636" y="40100"/>
                </a:lnTo>
                <a:lnTo>
                  <a:pt x="74479" y="17874"/>
                </a:lnTo>
                <a:lnTo>
                  <a:pt x="118483" y="3902"/>
                </a:lnTo>
                <a:lnTo>
                  <a:pt x="151187" y="0"/>
                </a:lnTo>
                <a:lnTo>
                  <a:pt x="169219" y="530"/>
                </a:lnTo>
                <a:lnTo>
                  <a:pt x="218985" y="8571"/>
                </a:lnTo>
                <a:lnTo>
                  <a:pt x="260948" y="25134"/>
                </a:lnTo>
                <a:lnTo>
                  <a:pt x="293426" y="48736"/>
                </a:lnTo>
                <a:lnTo>
                  <a:pt x="319065" y="88593"/>
                </a:lnTo>
                <a:lnTo>
                  <a:pt x="323265" y="114635"/>
                </a:lnTo>
                <a:lnTo>
                  <a:pt x="309950" y="160369"/>
                </a:lnTo>
                <a:lnTo>
                  <a:pt x="284628" y="189170"/>
                </a:lnTo>
                <a:lnTo>
                  <a:pt x="248786" y="211396"/>
                </a:lnTo>
                <a:lnTo>
                  <a:pt x="204782" y="225368"/>
                </a:lnTo>
                <a:lnTo>
                  <a:pt x="172077" y="229271"/>
                </a:lnTo>
                <a:lnTo>
                  <a:pt x="154046" y="228740"/>
                </a:lnTo>
                <a:lnTo>
                  <a:pt x="104280" y="220699"/>
                </a:lnTo>
                <a:lnTo>
                  <a:pt x="62317" y="204136"/>
                </a:lnTo>
                <a:lnTo>
                  <a:pt x="29839" y="180534"/>
                </a:lnTo>
                <a:lnTo>
                  <a:pt x="4200" y="140677"/>
                </a:lnTo>
                <a:lnTo>
                  <a:pt x="73" y="118142"/>
                </a:lnTo>
                <a:lnTo>
                  <a:pt x="0" y="1146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08666" y="3215366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5" dirty="0">
                <a:latin typeface="华文新魏"/>
                <a:cs typeface="华文新魏"/>
              </a:rPr>
              <a:t>补贴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41898" y="2862835"/>
            <a:ext cx="3005327" cy="1351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9690" y="2980987"/>
            <a:ext cx="2767965" cy="1116330"/>
          </a:xfrm>
          <a:custGeom>
            <a:avLst/>
            <a:gdLst/>
            <a:ahLst/>
            <a:cxnLst/>
            <a:rect l="l" t="t" r="r" b="b"/>
            <a:pathLst>
              <a:path w="2767965" h="1116330">
                <a:moveTo>
                  <a:pt x="2074378" y="1101431"/>
                </a:moveTo>
                <a:lnTo>
                  <a:pt x="2024453" y="1109986"/>
                </a:lnTo>
                <a:lnTo>
                  <a:pt x="1986372" y="1114492"/>
                </a:lnTo>
                <a:lnTo>
                  <a:pt x="1973764" y="1115992"/>
                </a:lnTo>
                <a:lnTo>
                  <a:pt x="1929624" y="1114367"/>
                </a:lnTo>
                <a:lnTo>
                  <a:pt x="1890990" y="1112144"/>
                </a:lnTo>
                <a:lnTo>
                  <a:pt x="1843849" y="1108237"/>
                </a:lnTo>
                <a:lnTo>
                  <a:pt x="1796426" y="1103231"/>
                </a:lnTo>
                <a:lnTo>
                  <a:pt x="1758161" y="1094605"/>
                </a:lnTo>
                <a:lnTo>
                  <a:pt x="1710419" y="1078250"/>
                </a:lnTo>
                <a:lnTo>
                  <a:pt x="1664289" y="1058122"/>
                </a:lnTo>
                <a:lnTo>
                  <a:pt x="1641666" y="1044987"/>
                </a:lnTo>
                <a:lnTo>
                  <a:pt x="1630462" y="1038435"/>
                </a:lnTo>
                <a:lnTo>
                  <a:pt x="1619273" y="1032276"/>
                </a:lnTo>
                <a:lnTo>
                  <a:pt x="1608058" y="1026797"/>
                </a:lnTo>
                <a:lnTo>
                  <a:pt x="1596773" y="1022282"/>
                </a:lnTo>
                <a:lnTo>
                  <a:pt x="1582374" y="1018142"/>
                </a:lnTo>
                <a:lnTo>
                  <a:pt x="1568526" y="1013772"/>
                </a:lnTo>
                <a:lnTo>
                  <a:pt x="1529923" y="999345"/>
                </a:lnTo>
                <a:lnTo>
                  <a:pt x="1494963" y="983041"/>
                </a:lnTo>
                <a:lnTo>
                  <a:pt x="1452313" y="958619"/>
                </a:lnTo>
                <a:lnTo>
                  <a:pt x="1412051" y="931424"/>
                </a:lnTo>
                <a:lnTo>
                  <a:pt x="1371839" y="901774"/>
                </a:lnTo>
                <a:lnTo>
                  <a:pt x="1350834" y="879527"/>
                </a:lnTo>
                <a:lnTo>
                  <a:pt x="1348292" y="875084"/>
                </a:lnTo>
                <a:lnTo>
                  <a:pt x="1343308" y="868833"/>
                </a:lnTo>
                <a:lnTo>
                  <a:pt x="1333595" y="859099"/>
                </a:lnTo>
                <a:lnTo>
                  <a:pt x="1324442" y="849238"/>
                </a:lnTo>
                <a:lnTo>
                  <a:pt x="1299501" y="819243"/>
                </a:lnTo>
                <a:lnTo>
                  <a:pt x="1284126" y="799250"/>
                </a:lnTo>
                <a:lnTo>
                  <a:pt x="1276560" y="789360"/>
                </a:lnTo>
                <a:lnTo>
                  <a:pt x="1245130" y="751321"/>
                </a:lnTo>
                <a:lnTo>
                  <a:pt x="1207625" y="718398"/>
                </a:lnTo>
                <a:lnTo>
                  <a:pt x="1170608" y="705730"/>
                </a:lnTo>
                <a:lnTo>
                  <a:pt x="1144792" y="700710"/>
                </a:lnTo>
                <a:lnTo>
                  <a:pt x="1132701" y="698198"/>
                </a:lnTo>
                <a:lnTo>
                  <a:pt x="1092643" y="698786"/>
                </a:lnTo>
                <a:lnTo>
                  <a:pt x="1053390" y="699036"/>
                </a:lnTo>
                <a:lnTo>
                  <a:pt x="1034021" y="699039"/>
                </a:lnTo>
                <a:lnTo>
                  <a:pt x="1014801" y="698965"/>
                </a:lnTo>
                <a:lnTo>
                  <a:pt x="957855" y="698304"/>
                </a:lnTo>
                <a:lnTo>
                  <a:pt x="901609" y="697033"/>
                </a:lnTo>
                <a:lnTo>
                  <a:pt x="845584" y="695220"/>
                </a:lnTo>
                <a:lnTo>
                  <a:pt x="789304" y="692930"/>
                </a:lnTo>
                <a:lnTo>
                  <a:pt x="751406" y="691170"/>
                </a:lnTo>
                <a:lnTo>
                  <a:pt x="732716" y="690412"/>
                </a:lnTo>
                <a:lnTo>
                  <a:pt x="676400" y="688696"/>
                </a:lnTo>
                <a:lnTo>
                  <a:pt x="638716" y="687777"/>
                </a:lnTo>
                <a:lnTo>
                  <a:pt x="619851" y="687312"/>
                </a:lnTo>
                <a:lnTo>
                  <a:pt x="563243" y="685611"/>
                </a:lnTo>
                <a:lnTo>
                  <a:pt x="506752" y="682941"/>
                </a:lnTo>
                <a:lnTo>
                  <a:pt x="450552" y="678651"/>
                </a:lnTo>
                <a:lnTo>
                  <a:pt x="394819" y="672092"/>
                </a:lnTo>
                <a:lnTo>
                  <a:pt x="349969" y="664687"/>
                </a:lnTo>
                <a:lnTo>
                  <a:pt x="311311" y="656829"/>
                </a:lnTo>
                <a:lnTo>
                  <a:pt x="273497" y="648095"/>
                </a:lnTo>
                <a:lnTo>
                  <a:pt x="236197" y="638789"/>
                </a:lnTo>
                <a:lnTo>
                  <a:pt x="199078" y="629216"/>
                </a:lnTo>
                <a:lnTo>
                  <a:pt x="186687" y="626019"/>
                </a:lnTo>
                <a:lnTo>
                  <a:pt x="149292" y="616563"/>
                </a:lnTo>
                <a:lnTo>
                  <a:pt x="124052" y="610487"/>
                </a:lnTo>
                <a:lnTo>
                  <a:pt x="116095" y="604164"/>
                </a:lnTo>
                <a:lnTo>
                  <a:pt x="101548" y="592304"/>
                </a:lnTo>
                <a:lnTo>
                  <a:pt x="101839" y="592569"/>
                </a:lnTo>
                <a:lnTo>
                  <a:pt x="102581" y="593275"/>
                </a:lnTo>
                <a:lnTo>
                  <a:pt x="103511" y="594235"/>
                </a:lnTo>
                <a:lnTo>
                  <a:pt x="104364" y="595259"/>
                </a:lnTo>
                <a:lnTo>
                  <a:pt x="104876" y="596162"/>
                </a:lnTo>
                <a:lnTo>
                  <a:pt x="104785" y="596754"/>
                </a:lnTo>
                <a:lnTo>
                  <a:pt x="103825" y="596848"/>
                </a:lnTo>
                <a:lnTo>
                  <a:pt x="101733" y="596257"/>
                </a:lnTo>
                <a:lnTo>
                  <a:pt x="65571" y="575978"/>
                </a:lnTo>
                <a:lnTo>
                  <a:pt x="36722" y="548410"/>
                </a:lnTo>
                <a:lnTo>
                  <a:pt x="15317" y="516610"/>
                </a:lnTo>
                <a:lnTo>
                  <a:pt x="7506" y="495203"/>
                </a:lnTo>
                <a:lnTo>
                  <a:pt x="5473" y="486193"/>
                </a:lnTo>
                <a:lnTo>
                  <a:pt x="0" y="454494"/>
                </a:lnTo>
                <a:lnTo>
                  <a:pt x="40" y="450345"/>
                </a:lnTo>
                <a:lnTo>
                  <a:pt x="306" y="445780"/>
                </a:lnTo>
                <a:lnTo>
                  <a:pt x="777" y="440520"/>
                </a:lnTo>
                <a:lnTo>
                  <a:pt x="1438" y="434288"/>
                </a:lnTo>
                <a:lnTo>
                  <a:pt x="2269" y="426806"/>
                </a:lnTo>
                <a:lnTo>
                  <a:pt x="3252" y="417795"/>
                </a:lnTo>
                <a:lnTo>
                  <a:pt x="4371" y="406980"/>
                </a:lnTo>
                <a:lnTo>
                  <a:pt x="5606" y="394080"/>
                </a:lnTo>
                <a:lnTo>
                  <a:pt x="6940" y="378820"/>
                </a:lnTo>
                <a:lnTo>
                  <a:pt x="8092" y="363654"/>
                </a:lnTo>
                <a:lnTo>
                  <a:pt x="9360" y="348567"/>
                </a:lnTo>
                <a:lnTo>
                  <a:pt x="14206" y="303941"/>
                </a:lnTo>
                <a:lnTo>
                  <a:pt x="21310" y="260599"/>
                </a:lnTo>
                <a:lnTo>
                  <a:pt x="31575" y="218967"/>
                </a:lnTo>
                <a:lnTo>
                  <a:pt x="45902" y="179472"/>
                </a:lnTo>
                <a:lnTo>
                  <a:pt x="65192" y="142539"/>
                </a:lnTo>
                <a:lnTo>
                  <a:pt x="90346" y="108596"/>
                </a:lnTo>
                <a:lnTo>
                  <a:pt x="94919" y="98366"/>
                </a:lnTo>
                <a:lnTo>
                  <a:pt x="126478" y="59388"/>
                </a:lnTo>
                <a:lnTo>
                  <a:pt x="160110" y="35335"/>
                </a:lnTo>
                <a:lnTo>
                  <a:pt x="198030" y="19092"/>
                </a:lnTo>
                <a:lnTo>
                  <a:pt x="210829" y="13082"/>
                </a:lnTo>
                <a:lnTo>
                  <a:pt x="257225" y="867"/>
                </a:lnTo>
                <a:lnTo>
                  <a:pt x="279449" y="0"/>
                </a:lnTo>
                <a:lnTo>
                  <a:pt x="290795" y="412"/>
                </a:lnTo>
                <a:lnTo>
                  <a:pt x="302479" y="1212"/>
                </a:lnTo>
                <a:lnTo>
                  <a:pt x="314637" y="2266"/>
                </a:lnTo>
                <a:lnTo>
                  <a:pt x="327405" y="3442"/>
                </a:lnTo>
                <a:lnTo>
                  <a:pt x="340919" y="4608"/>
                </a:lnTo>
                <a:lnTo>
                  <a:pt x="355317" y="5631"/>
                </a:lnTo>
                <a:lnTo>
                  <a:pt x="370079" y="8578"/>
                </a:lnTo>
                <a:lnTo>
                  <a:pt x="382751" y="11540"/>
                </a:lnTo>
                <a:lnTo>
                  <a:pt x="394048" y="14421"/>
                </a:lnTo>
                <a:lnTo>
                  <a:pt x="410255" y="18401"/>
                </a:lnTo>
                <a:lnTo>
                  <a:pt x="420315" y="20972"/>
                </a:lnTo>
                <a:lnTo>
                  <a:pt x="436079" y="24930"/>
                </a:lnTo>
                <a:lnTo>
                  <a:pt x="451799" y="29054"/>
                </a:lnTo>
                <a:lnTo>
                  <a:pt x="462864" y="32020"/>
                </a:lnTo>
                <a:lnTo>
                  <a:pt x="474465" y="38450"/>
                </a:lnTo>
                <a:lnTo>
                  <a:pt x="486211" y="44572"/>
                </a:lnTo>
                <a:lnTo>
                  <a:pt x="520691" y="62717"/>
                </a:lnTo>
                <a:lnTo>
                  <a:pt x="560164" y="93916"/>
                </a:lnTo>
                <a:lnTo>
                  <a:pt x="584770" y="124508"/>
                </a:lnTo>
                <a:lnTo>
                  <a:pt x="599275" y="144942"/>
                </a:lnTo>
                <a:lnTo>
                  <a:pt x="606385" y="155012"/>
                </a:lnTo>
                <a:lnTo>
                  <a:pt x="613590" y="164911"/>
                </a:lnTo>
                <a:lnTo>
                  <a:pt x="621033" y="174587"/>
                </a:lnTo>
                <a:lnTo>
                  <a:pt x="627095" y="186953"/>
                </a:lnTo>
                <a:lnTo>
                  <a:pt x="646906" y="221450"/>
                </a:lnTo>
                <a:lnTo>
                  <a:pt x="669505" y="252149"/>
                </a:lnTo>
                <a:lnTo>
                  <a:pt x="704764" y="287403"/>
                </a:lnTo>
                <a:lnTo>
                  <a:pt x="735643" y="309761"/>
                </a:lnTo>
                <a:lnTo>
                  <a:pt x="770829" y="328768"/>
                </a:lnTo>
                <a:lnTo>
                  <a:pt x="796904" y="339644"/>
                </a:lnTo>
                <a:lnTo>
                  <a:pt x="809113" y="344670"/>
                </a:lnTo>
                <a:lnTo>
                  <a:pt x="820734" y="349951"/>
                </a:lnTo>
                <a:lnTo>
                  <a:pt x="832161" y="355042"/>
                </a:lnTo>
                <a:lnTo>
                  <a:pt x="843786" y="359498"/>
                </a:lnTo>
                <a:lnTo>
                  <a:pt x="857987" y="363097"/>
                </a:lnTo>
                <a:lnTo>
                  <a:pt x="871410" y="366636"/>
                </a:lnTo>
                <a:lnTo>
                  <a:pt x="919781" y="379081"/>
                </a:lnTo>
                <a:lnTo>
                  <a:pt x="964250" y="386426"/>
                </a:lnTo>
                <a:lnTo>
                  <a:pt x="1009359" y="392494"/>
                </a:lnTo>
                <a:lnTo>
                  <a:pt x="1023956" y="394346"/>
                </a:lnTo>
                <a:lnTo>
                  <a:pt x="1036509" y="393955"/>
                </a:lnTo>
                <a:lnTo>
                  <a:pt x="1049218" y="393834"/>
                </a:lnTo>
                <a:lnTo>
                  <a:pt x="1087694" y="393608"/>
                </a:lnTo>
                <a:lnTo>
                  <a:pt x="1137631" y="388071"/>
                </a:lnTo>
                <a:lnTo>
                  <a:pt x="1180249" y="373275"/>
                </a:lnTo>
                <a:lnTo>
                  <a:pt x="1220357" y="351433"/>
                </a:lnTo>
                <a:lnTo>
                  <a:pt x="1235585" y="339661"/>
                </a:lnTo>
                <a:lnTo>
                  <a:pt x="1279599" y="307661"/>
                </a:lnTo>
                <a:lnTo>
                  <a:pt x="1322733" y="280358"/>
                </a:lnTo>
                <a:lnTo>
                  <a:pt x="1367077" y="257406"/>
                </a:lnTo>
                <a:lnTo>
                  <a:pt x="1414718" y="238454"/>
                </a:lnTo>
                <a:lnTo>
                  <a:pt x="1467747" y="223156"/>
                </a:lnTo>
                <a:lnTo>
                  <a:pt x="1507124" y="214814"/>
                </a:lnTo>
                <a:lnTo>
                  <a:pt x="1528252" y="211161"/>
                </a:lnTo>
                <a:lnTo>
                  <a:pt x="1545296" y="211391"/>
                </a:lnTo>
                <a:lnTo>
                  <a:pt x="1563191" y="211489"/>
                </a:lnTo>
                <a:lnTo>
                  <a:pt x="1581857" y="211486"/>
                </a:lnTo>
                <a:lnTo>
                  <a:pt x="1601210" y="211415"/>
                </a:lnTo>
                <a:lnTo>
                  <a:pt x="1621170" y="211307"/>
                </a:lnTo>
                <a:lnTo>
                  <a:pt x="1641655" y="211194"/>
                </a:lnTo>
                <a:lnTo>
                  <a:pt x="1662584" y="211107"/>
                </a:lnTo>
                <a:lnTo>
                  <a:pt x="1705444" y="211142"/>
                </a:lnTo>
                <a:lnTo>
                  <a:pt x="1749097" y="211665"/>
                </a:lnTo>
                <a:lnTo>
                  <a:pt x="1792891" y="212931"/>
                </a:lnTo>
                <a:lnTo>
                  <a:pt x="1836171" y="215194"/>
                </a:lnTo>
                <a:lnTo>
                  <a:pt x="1878285" y="218709"/>
                </a:lnTo>
                <a:lnTo>
                  <a:pt x="1918580" y="223729"/>
                </a:lnTo>
                <a:lnTo>
                  <a:pt x="1961234" y="233384"/>
                </a:lnTo>
                <a:lnTo>
                  <a:pt x="1970435" y="237534"/>
                </a:lnTo>
                <a:lnTo>
                  <a:pt x="1983840" y="242765"/>
                </a:lnTo>
                <a:lnTo>
                  <a:pt x="2020739" y="254983"/>
                </a:lnTo>
                <a:lnTo>
                  <a:pt x="2057249" y="266532"/>
                </a:lnTo>
                <a:lnTo>
                  <a:pt x="2069332" y="270343"/>
                </a:lnTo>
                <a:lnTo>
                  <a:pt x="2117216" y="286021"/>
                </a:lnTo>
                <a:lnTo>
                  <a:pt x="2152652" y="298896"/>
                </a:lnTo>
                <a:lnTo>
                  <a:pt x="2165604" y="303750"/>
                </a:lnTo>
                <a:lnTo>
                  <a:pt x="2204263" y="314158"/>
                </a:lnTo>
                <a:lnTo>
                  <a:pt x="2241942" y="321188"/>
                </a:lnTo>
                <a:lnTo>
                  <a:pt x="2254132" y="323412"/>
                </a:lnTo>
                <a:lnTo>
                  <a:pt x="2266082" y="325804"/>
                </a:lnTo>
                <a:lnTo>
                  <a:pt x="2277760" y="328497"/>
                </a:lnTo>
                <a:lnTo>
                  <a:pt x="2289134" y="331629"/>
                </a:lnTo>
                <a:lnTo>
                  <a:pt x="2302050" y="336298"/>
                </a:lnTo>
                <a:lnTo>
                  <a:pt x="2314871" y="340909"/>
                </a:lnTo>
                <a:lnTo>
                  <a:pt x="2352643" y="354553"/>
                </a:lnTo>
                <a:lnTo>
                  <a:pt x="2389152" y="368234"/>
                </a:lnTo>
                <a:lnTo>
                  <a:pt x="2435351" y="387252"/>
                </a:lnTo>
                <a:lnTo>
                  <a:pt x="2478073" y="408059"/>
                </a:lnTo>
                <a:lnTo>
                  <a:pt x="2510550" y="428311"/>
                </a:lnTo>
                <a:lnTo>
                  <a:pt x="2521912" y="435717"/>
                </a:lnTo>
                <a:lnTo>
                  <a:pt x="2556141" y="455624"/>
                </a:lnTo>
                <a:lnTo>
                  <a:pt x="2578033" y="463917"/>
                </a:lnTo>
                <a:lnTo>
                  <a:pt x="2589708" y="471054"/>
                </a:lnTo>
                <a:lnTo>
                  <a:pt x="2619015" y="495944"/>
                </a:lnTo>
                <a:lnTo>
                  <a:pt x="2636023" y="514122"/>
                </a:lnTo>
                <a:lnTo>
                  <a:pt x="2644438" y="523292"/>
                </a:lnTo>
                <a:lnTo>
                  <a:pt x="2673343" y="550647"/>
                </a:lnTo>
                <a:lnTo>
                  <a:pt x="2702776" y="573121"/>
                </a:lnTo>
                <a:lnTo>
                  <a:pt x="2713776" y="582694"/>
                </a:lnTo>
                <a:lnTo>
                  <a:pt x="2738647" y="615751"/>
                </a:lnTo>
                <a:lnTo>
                  <a:pt x="2754016" y="652604"/>
                </a:lnTo>
                <a:lnTo>
                  <a:pt x="2763344" y="689769"/>
                </a:lnTo>
                <a:lnTo>
                  <a:pt x="2767916" y="713000"/>
                </a:lnTo>
                <a:lnTo>
                  <a:pt x="2767830" y="726805"/>
                </a:lnTo>
                <a:lnTo>
                  <a:pt x="2767749" y="740409"/>
                </a:lnTo>
                <a:lnTo>
                  <a:pt x="2767473" y="780135"/>
                </a:lnTo>
                <a:lnTo>
                  <a:pt x="2767027" y="818498"/>
                </a:lnTo>
                <a:lnTo>
                  <a:pt x="2765890" y="868119"/>
                </a:lnTo>
                <a:lnTo>
                  <a:pt x="2763784" y="916734"/>
                </a:lnTo>
                <a:lnTo>
                  <a:pt x="2751679" y="959216"/>
                </a:lnTo>
                <a:lnTo>
                  <a:pt x="2713350" y="990430"/>
                </a:lnTo>
                <a:lnTo>
                  <a:pt x="2671524" y="1008252"/>
                </a:lnTo>
                <a:lnTo>
                  <a:pt x="2628549" y="1023027"/>
                </a:lnTo>
                <a:lnTo>
                  <a:pt x="2586027" y="1034469"/>
                </a:lnTo>
                <a:lnTo>
                  <a:pt x="2543332" y="1043118"/>
                </a:lnTo>
                <a:lnTo>
                  <a:pt x="2499836" y="1049509"/>
                </a:lnTo>
                <a:lnTo>
                  <a:pt x="2454911" y="1054180"/>
                </a:lnTo>
                <a:lnTo>
                  <a:pt x="2407931" y="1057667"/>
                </a:lnTo>
                <a:lnTo>
                  <a:pt x="2395342" y="1059304"/>
                </a:lnTo>
                <a:lnTo>
                  <a:pt x="2344844" y="1064541"/>
                </a:lnTo>
                <a:lnTo>
                  <a:pt x="2306883" y="1067738"/>
                </a:lnTo>
                <a:lnTo>
                  <a:pt x="2294224" y="1068786"/>
                </a:lnTo>
                <a:lnTo>
                  <a:pt x="2256267" y="1072201"/>
                </a:lnTo>
                <a:lnTo>
                  <a:pt x="2218385" y="1076501"/>
                </a:lnTo>
                <a:lnTo>
                  <a:pt x="2177837" y="1083493"/>
                </a:lnTo>
                <a:lnTo>
                  <a:pt x="2140476" y="1092195"/>
                </a:lnTo>
                <a:lnTo>
                  <a:pt x="2128665" y="1094861"/>
                </a:lnTo>
                <a:lnTo>
                  <a:pt x="2116936" y="1097221"/>
                </a:lnTo>
                <a:lnTo>
                  <a:pt x="2105146" y="1099161"/>
                </a:lnTo>
                <a:lnTo>
                  <a:pt x="2093153" y="1100568"/>
                </a:lnTo>
                <a:lnTo>
                  <a:pt x="2080812" y="1101329"/>
                </a:lnTo>
                <a:lnTo>
                  <a:pt x="2074378" y="1101431"/>
                </a:lnTo>
                <a:close/>
              </a:path>
            </a:pathLst>
          </a:custGeom>
          <a:ln w="28575">
            <a:solidFill>
              <a:srgbClr val="800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1481" y="3545587"/>
            <a:ext cx="944867" cy="438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31387" y="3717863"/>
            <a:ext cx="78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15" dirty="0">
                <a:latin typeface="隶书"/>
                <a:cs typeface="隶书"/>
              </a:rPr>
              <a:t>教</a:t>
            </a:r>
            <a:r>
              <a:rPr sz="2000" spc="-20" dirty="0">
                <a:latin typeface="隶书"/>
                <a:cs typeface="隶书"/>
              </a:rPr>
              <a:t>务处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63311" y="4002786"/>
            <a:ext cx="944880" cy="4419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62373" y="4177358"/>
            <a:ext cx="78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15" dirty="0">
                <a:latin typeface="隶书"/>
                <a:cs typeface="隶书"/>
              </a:rPr>
              <a:t>房</a:t>
            </a:r>
            <a:r>
              <a:rPr sz="2000" spc="-20" dirty="0">
                <a:latin typeface="隶书"/>
                <a:cs typeface="隶书"/>
              </a:rPr>
              <a:t>产处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01840" y="2430018"/>
            <a:ext cx="944880" cy="405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01988" y="2585535"/>
            <a:ext cx="78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15" dirty="0">
                <a:latin typeface="隶书"/>
                <a:cs typeface="隶书"/>
              </a:rPr>
              <a:t>学</a:t>
            </a:r>
            <a:r>
              <a:rPr sz="2000" spc="-20" dirty="0">
                <a:latin typeface="隶书"/>
                <a:cs typeface="隶书"/>
              </a:rPr>
              <a:t>生处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06652" y="2301878"/>
            <a:ext cx="1961514" cy="1818005"/>
          </a:xfrm>
          <a:custGeom>
            <a:avLst/>
            <a:gdLst/>
            <a:ahLst/>
            <a:cxnLst/>
            <a:rect l="l" t="t" r="r" b="b"/>
            <a:pathLst>
              <a:path w="1961515" h="1818004">
                <a:moveTo>
                  <a:pt x="1408733" y="5467"/>
                </a:moveTo>
                <a:lnTo>
                  <a:pt x="1358626" y="7104"/>
                </a:lnTo>
                <a:lnTo>
                  <a:pt x="1320780" y="7753"/>
                </a:lnTo>
                <a:lnTo>
                  <a:pt x="1314769" y="7854"/>
                </a:lnTo>
                <a:lnTo>
                  <a:pt x="1276082" y="12730"/>
                </a:lnTo>
                <a:lnTo>
                  <a:pt x="1259555" y="16246"/>
                </a:lnTo>
                <a:lnTo>
                  <a:pt x="1248842" y="18524"/>
                </a:lnTo>
                <a:lnTo>
                  <a:pt x="1211622" y="27331"/>
                </a:lnTo>
                <a:lnTo>
                  <a:pt x="1187246" y="34532"/>
                </a:lnTo>
                <a:lnTo>
                  <a:pt x="1168930" y="39690"/>
                </a:lnTo>
                <a:lnTo>
                  <a:pt x="1157901" y="42629"/>
                </a:lnTo>
                <a:lnTo>
                  <a:pt x="1145781" y="48677"/>
                </a:lnTo>
                <a:lnTo>
                  <a:pt x="1133960" y="53262"/>
                </a:lnTo>
                <a:lnTo>
                  <a:pt x="1122200" y="56733"/>
                </a:lnTo>
                <a:lnTo>
                  <a:pt x="1110259" y="59437"/>
                </a:lnTo>
                <a:lnTo>
                  <a:pt x="1097898" y="61722"/>
                </a:lnTo>
                <a:lnTo>
                  <a:pt x="1084876" y="63936"/>
                </a:lnTo>
                <a:lnTo>
                  <a:pt x="1072351" y="69273"/>
                </a:lnTo>
                <a:lnTo>
                  <a:pt x="1036963" y="86646"/>
                </a:lnTo>
                <a:lnTo>
                  <a:pt x="993959" y="112941"/>
                </a:lnTo>
                <a:lnTo>
                  <a:pt x="954279" y="142747"/>
                </a:lnTo>
                <a:lnTo>
                  <a:pt x="928520" y="174717"/>
                </a:lnTo>
                <a:lnTo>
                  <a:pt x="910866" y="214089"/>
                </a:lnTo>
                <a:lnTo>
                  <a:pt x="911777" y="231026"/>
                </a:lnTo>
                <a:lnTo>
                  <a:pt x="912453" y="245942"/>
                </a:lnTo>
                <a:lnTo>
                  <a:pt x="914986" y="293209"/>
                </a:lnTo>
                <a:lnTo>
                  <a:pt x="922452" y="339380"/>
                </a:lnTo>
                <a:lnTo>
                  <a:pt x="934188" y="377416"/>
                </a:lnTo>
                <a:lnTo>
                  <a:pt x="948547" y="413291"/>
                </a:lnTo>
                <a:lnTo>
                  <a:pt x="953516" y="424931"/>
                </a:lnTo>
                <a:lnTo>
                  <a:pt x="958435" y="436469"/>
                </a:lnTo>
                <a:lnTo>
                  <a:pt x="963217" y="447940"/>
                </a:lnTo>
                <a:lnTo>
                  <a:pt x="967776" y="459379"/>
                </a:lnTo>
                <a:lnTo>
                  <a:pt x="972028" y="470821"/>
                </a:lnTo>
                <a:lnTo>
                  <a:pt x="975887" y="482300"/>
                </a:lnTo>
                <a:lnTo>
                  <a:pt x="975104" y="493955"/>
                </a:lnTo>
                <a:lnTo>
                  <a:pt x="974463" y="506298"/>
                </a:lnTo>
                <a:lnTo>
                  <a:pt x="971787" y="545601"/>
                </a:lnTo>
                <a:lnTo>
                  <a:pt x="964611" y="584413"/>
                </a:lnTo>
                <a:lnTo>
                  <a:pt x="947418" y="618791"/>
                </a:lnTo>
                <a:lnTo>
                  <a:pt x="923565" y="651116"/>
                </a:lnTo>
                <a:lnTo>
                  <a:pt x="899323" y="680809"/>
                </a:lnTo>
                <a:lnTo>
                  <a:pt x="875241" y="707255"/>
                </a:lnTo>
                <a:lnTo>
                  <a:pt x="864833" y="718684"/>
                </a:lnTo>
                <a:lnTo>
                  <a:pt x="856811" y="728638"/>
                </a:lnTo>
                <a:lnTo>
                  <a:pt x="850092" y="737296"/>
                </a:lnTo>
                <a:lnTo>
                  <a:pt x="843594" y="744838"/>
                </a:lnTo>
                <a:lnTo>
                  <a:pt x="800761" y="766456"/>
                </a:lnTo>
                <a:lnTo>
                  <a:pt x="761637" y="776445"/>
                </a:lnTo>
                <a:lnTo>
                  <a:pt x="713039" y="786332"/>
                </a:lnTo>
                <a:lnTo>
                  <a:pt x="665264" y="793090"/>
                </a:lnTo>
                <a:lnTo>
                  <a:pt x="652989" y="788981"/>
                </a:lnTo>
                <a:lnTo>
                  <a:pt x="641339" y="783669"/>
                </a:lnTo>
                <a:lnTo>
                  <a:pt x="630163" y="777479"/>
                </a:lnTo>
                <a:lnTo>
                  <a:pt x="619313" y="770735"/>
                </a:lnTo>
                <a:lnTo>
                  <a:pt x="608640" y="763762"/>
                </a:lnTo>
                <a:lnTo>
                  <a:pt x="597995" y="756883"/>
                </a:lnTo>
                <a:lnTo>
                  <a:pt x="587229" y="750424"/>
                </a:lnTo>
                <a:lnTo>
                  <a:pt x="576234" y="744332"/>
                </a:lnTo>
                <a:lnTo>
                  <a:pt x="565186" y="738169"/>
                </a:lnTo>
                <a:lnTo>
                  <a:pt x="531672" y="719687"/>
                </a:lnTo>
                <a:lnTo>
                  <a:pt x="497480" y="702128"/>
                </a:lnTo>
                <a:lnTo>
                  <a:pt x="462457" y="686665"/>
                </a:lnTo>
                <a:lnTo>
                  <a:pt x="426447" y="674471"/>
                </a:lnTo>
                <a:lnTo>
                  <a:pt x="414335" y="668137"/>
                </a:lnTo>
                <a:lnTo>
                  <a:pt x="373395" y="656706"/>
                </a:lnTo>
                <a:lnTo>
                  <a:pt x="363460" y="656444"/>
                </a:lnTo>
                <a:lnTo>
                  <a:pt x="353014" y="656869"/>
                </a:lnTo>
                <a:lnTo>
                  <a:pt x="341741" y="657804"/>
                </a:lnTo>
                <a:lnTo>
                  <a:pt x="329325" y="659074"/>
                </a:lnTo>
                <a:lnTo>
                  <a:pt x="315452" y="660502"/>
                </a:lnTo>
                <a:lnTo>
                  <a:pt x="299806" y="661912"/>
                </a:lnTo>
                <a:lnTo>
                  <a:pt x="282070" y="663128"/>
                </a:lnTo>
                <a:lnTo>
                  <a:pt x="268576" y="664906"/>
                </a:lnTo>
                <a:lnTo>
                  <a:pt x="258503" y="666186"/>
                </a:lnTo>
                <a:lnTo>
                  <a:pt x="222165" y="673490"/>
                </a:lnTo>
                <a:lnTo>
                  <a:pt x="213053" y="676048"/>
                </a:lnTo>
                <a:lnTo>
                  <a:pt x="200761" y="679424"/>
                </a:lnTo>
                <a:lnTo>
                  <a:pt x="193102" y="681716"/>
                </a:lnTo>
                <a:lnTo>
                  <a:pt x="179640" y="685133"/>
                </a:lnTo>
                <a:lnTo>
                  <a:pt x="168490" y="690623"/>
                </a:lnTo>
                <a:lnTo>
                  <a:pt x="156609" y="694913"/>
                </a:lnTo>
                <a:lnTo>
                  <a:pt x="144231" y="698366"/>
                </a:lnTo>
                <a:lnTo>
                  <a:pt x="131590" y="701349"/>
                </a:lnTo>
                <a:lnTo>
                  <a:pt x="118920" y="704225"/>
                </a:lnTo>
                <a:lnTo>
                  <a:pt x="106453" y="707360"/>
                </a:lnTo>
                <a:lnTo>
                  <a:pt x="69306" y="723376"/>
                </a:lnTo>
                <a:lnTo>
                  <a:pt x="48151" y="735065"/>
                </a:lnTo>
                <a:lnTo>
                  <a:pt x="44597" y="737022"/>
                </a:lnTo>
                <a:lnTo>
                  <a:pt x="41188" y="738846"/>
                </a:lnTo>
                <a:lnTo>
                  <a:pt x="36960" y="741041"/>
                </a:lnTo>
                <a:lnTo>
                  <a:pt x="30953" y="744110"/>
                </a:lnTo>
                <a:lnTo>
                  <a:pt x="22202" y="748555"/>
                </a:lnTo>
                <a:lnTo>
                  <a:pt x="14386" y="759543"/>
                </a:lnTo>
                <a:lnTo>
                  <a:pt x="6038" y="769704"/>
                </a:lnTo>
                <a:lnTo>
                  <a:pt x="678" y="780368"/>
                </a:lnTo>
                <a:lnTo>
                  <a:pt x="0" y="791643"/>
                </a:lnTo>
                <a:lnTo>
                  <a:pt x="421" y="803412"/>
                </a:lnTo>
                <a:lnTo>
                  <a:pt x="12237" y="852891"/>
                </a:lnTo>
                <a:lnTo>
                  <a:pt x="30520" y="888995"/>
                </a:lnTo>
                <a:lnTo>
                  <a:pt x="55577" y="920452"/>
                </a:lnTo>
                <a:lnTo>
                  <a:pt x="86238" y="943855"/>
                </a:lnTo>
                <a:lnTo>
                  <a:pt x="94744" y="952508"/>
                </a:lnTo>
                <a:lnTo>
                  <a:pt x="137399" y="978168"/>
                </a:lnTo>
                <a:lnTo>
                  <a:pt x="174343" y="992245"/>
                </a:lnTo>
                <a:lnTo>
                  <a:pt x="186817" y="996759"/>
                </a:lnTo>
                <a:lnTo>
                  <a:pt x="199127" y="1001434"/>
                </a:lnTo>
                <a:lnTo>
                  <a:pt x="211125" y="1006422"/>
                </a:lnTo>
                <a:lnTo>
                  <a:pt x="222664" y="1011875"/>
                </a:lnTo>
                <a:lnTo>
                  <a:pt x="233534" y="1021867"/>
                </a:lnTo>
                <a:lnTo>
                  <a:pt x="243718" y="1030838"/>
                </a:lnTo>
                <a:lnTo>
                  <a:pt x="250931" y="1040035"/>
                </a:lnTo>
                <a:lnTo>
                  <a:pt x="251890" y="1053769"/>
                </a:lnTo>
                <a:lnTo>
                  <a:pt x="249848" y="1066136"/>
                </a:lnTo>
                <a:lnTo>
                  <a:pt x="222888" y="1105878"/>
                </a:lnTo>
                <a:lnTo>
                  <a:pt x="214256" y="1114369"/>
                </a:lnTo>
                <a:lnTo>
                  <a:pt x="204058" y="1125072"/>
                </a:lnTo>
                <a:lnTo>
                  <a:pt x="194552" y="1135320"/>
                </a:lnTo>
                <a:lnTo>
                  <a:pt x="185581" y="1145142"/>
                </a:lnTo>
                <a:lnTo>
                  <a:pt x="176988" y="1154564"/>
                </a:lnTo>
                <a:lnTo>
                  <a:pt x="168619" y="1163614"/>
                </a:lnTo>
                <a:lnTo>
                  <a:pt x="160316" y="1172320"/>
                </a:lnTo>
                <a:lnTo>
                  <a:pt x="151923" y="1180708"/>
                </a:lnTo>
                <a:lnTo>
                  <a:pt x="143283" y="1188806"/>
                </a:lnTo>
                <a:lnTo>
                  <a:pt x="134242" y="1196642"/>
                </a:lnTo>
                <a:lnTo>
                  <a:pt x="126042" y="1209355"/>
                </a:lnTo>
                <a:lnTo>
                  <a:pt x="118361" y="1220322"/>
                </a:lnTo>
                <a:lnTo>
                  <a:pt x="110998" y="1230074"/>
                </a:lnTo>
                <a:lnTo>
                  <a:pt x="103752" y="1239144"/>
                </a:lnTo>
                <a:lnTo>
                  <a:pt x="96425" y="1248064"/>
                </a:lnTo>
                <a:lnTo>
                  <a:pt x="90581" y="1261052"/>
                </a:lnTo>
                <a:lnTo>
                  <a:pt x="72345" y="1307623"/>
                </a:lnTo>
                <a:lnTo>
                  <a:pt x="66823" y="1336767"/>
                </a:lnTo>
                <a:lnTo>
                  <a:pt x="65038" y="1351553"/>
                </a:lnTo>
                <a:lnTo>
                  <a:pt x="60556" y="1390778"/>
                </a:lnTo>
                <a:lnTo>
                  <a:pt x="59814" y="1408980"/>
                </a:lnTo>
                <a:lnTo>
                  <a:pt x="60035" y="1414759"/>
                </a:lnTo>
                <a:lnTo>
                  <a:pt x="60479" y="1420971"/>
                </a:lnTo>
                <a:lnTo>
                  <a:pt x="61141" y="1427962"/>
                </a:lnTo>
                <a:lnTo>
                  <a:pt x="62015" y="1436079"/>
                </a:lnTo>
                <a:lnTo>
                  <a:pt x="63095" y="1445669"/>
                </a:lnTo>
                <a:lnTo>
                  <a:pt x="64376" y="1457078"/>
                </a:lnTo>
                <a:lnTo>
                  <a:pt x="69357" y="1505683"/>
                </a:lnTo>
                <a:lnTo>
                  <a:pt x="73570" y="1553533"/>
                </a:lnTo>
                <a:lnTo>
                  <a:pt x="75855" y="1581154"/>
                </a:lnTo>
                <a:lnTo>
                  <a:pt x="76918" y="1593983"/>
                </a:lnTo>
                <a:lnTo>
                  <a:pt x="83024" y="1641832"/>
                </a:lnTo>
                <a:lnTo>
                  <a:pt x="96982" y="1690460"/>
                </a:lnTo>
                <a:lnTo>
                  <a:pt x="122902" y="1721770"/>
                </a:lnTo>
                <a:lnTo>
                  <a:pt x="167125" y="1750389"/>
                </a:lnTo>
                <a:lnTo>
                  <a:pt x="212575" y="1770934"/>
                </a:lnTo>
                <a:lnTo>
                  <a:pt x="262422" y="1785696"/>
                </a:lnTo>
                <a:lnTo>
                  <a:pt x="315137" y="1795899"/>
                </a:lnTo>
                <a:lnTo>
                  <a:pt x="369193" y="1802765"/>
                </a:lnTo>
                <a:lnTo>
                  <a:pt x="423063" y="1807517"/>
                </a:lnTo>
                <a:lnTo>
                  <a:pt x="458118" y="1810114"/>
                </a:lnTo>
                <a:lnTo>
                  <a:pt x="475218" y="1811377"/>
                </a:lnTo>
                <a:lnTo>
                  <a:pt x="517362" y="1814466"/>
                </a:lnTo>
                <a:lnTo>
                  <a:pt x="542583" y="1816102"/>
                </a:lnTo>
                <a:lnTo>
                  <a:pt x="555226" y="1816945"/>
                </a:lnTo>
                <a:lnTo>
                  <a:pt x="567944" y="1817850"/>
                </a:lnTo>
                <a:lnTo>
                  <a:pt x="593888" y="1817499"/>
                </a:lnTo>
                <a:lnTo>
                  <a:pt x="619764" y="1817169"/>
                </a:lnTo>
                <a:lnTo>
                  <a:pt x="671318" y="1816505"/>
                </a:lnTo>
                <a:lnTo>
                  <a:pt x="722630" y="1815728"/>
                </a:lnTo>
                <a:lnTo>
                  <a:pt x="773724" y="1814710"/>
                </a:lnTo>
                <a:lnTo>
                  <a:pt x="824624" y="1813320"/>
                </a:lnTo>
                <a:lnTo>
                  <a:pt x="875354" y="1811430"/>
                </a:lnTo>
                <a:lnTo>
                  <a:pt x="925937" y="1808909"/>
                </a:lnTo>
                <a:lnTo>
                  <a:pt x="976398" y="1805628"/>
                </a:lnTo>
                <a:lnTo>
                  <a:pt x="1026760" y="1801458"/>
                </a:lnTo>
                <a:lnTo>
                  <a:pt x="1077047" y="1796268"/>
                </a:lnTo>
                <a:lnTo>
                  <a:pt x="1088378" y="1793395"/>
                </a:lnTo>
                <a:lnTo>
                  <a:pt x="1100861" y="1790461"/>
                </a:lnTo>
                <a:lnTo>
                  <a:pt x="1139774" y="1780685"/>
                </a:lnTo>
                <a:lnTo>
                  <a:pt x="1176439" y="1765899"/>
                </a:lnTo>
                <a:lnTo>
                  <a:pt x="1187846" y="1760758"/>
                </a:lnTo>
                <a:lnTo>
                  <a:pt x="1198991" y="1755986"/>
                </a:lnTo>
                <a:lnTo>
                  <a:pt x="1210229" y="1751679"/>
                </a:lnTo>
                <a:lnTo>
                  <a:pt x="1221916" y="1747936"/>
                </a:lnTo>
                <a:lnTo>
                  <a:pt x="1228687" y="1740053"/>
                </a:lnTo>
                <a:lnTo>
                  <a:pt x="1256327" y="1708114"/>
                </a:lnTo>
                <a:lnTo>
                  <a:pt x="1285835" y="1682784"/>
                </a:lnTo>
                <a:lnTo>
                  <a:pt x="1322434" y="1668686"/>
                </a:lnTo>
                <a:lnTo>
                  <a:pt x="1362819" y="1660916"/>
                </a:lnTo>
                <a:lnTo>
                  <a:pt x="1403839" y="1657548"/>
                </a:lnTo>
                <a:lnTo>
                  <a:pt x="1442345" y="1656657"/>
                </a:lnTo>
                <a:lnTo>
                  <a:pt x="1454077" y="1656578"/>
                </a:lnTo>
                <a:lnTo>
                  <a:pt x="1465064" y="1656488"/>
                </a:lnTo>
                <a:lnTo>
                  <a:pt x="1503142" y="1652793"/>
                </a:lnTo>
                <a:lnTo>
                  <a:pt x="1542064" y="1646684"/>
                </a:lnTo>
                <a:lnTo>
                  <a:pt x="1589479" y="1633809"/>
                </a:lnTo>
                <a:lnTo>
                  <a:pt x="1626471" y="1615556"/>
                </a:lnTo>
                <a:lnTo>
                  <a:pt x="1658115" y="1594261"/>
                </a:lnTo>
                <a:lnTo>
                  <a:pt x="1687847" y="1570256"/>
                </a:lnTo>
                <a:lnTo>
                  <a:pt x="1694793" y="1559490"/>
                </a:lnTo>
                <a:lnTo>
                  <a:pt x="1702390" y="1549097"/>
                </a:lnTo>
                <a:lnTo>
                  <a:pt x="1710369" y="1538942"/>
                </a:lnTo>
                <a:lnTo>
                  <a:pt x="1718458" y="1528894"/>
                </a:lnTo>
                <a:lnTo>
                  <a:pt x="1726388" y="1518819"/>
                </a:lnTo>
                <a:lnTo>
                  <a:pt x="1733886" y="1508585"/>
                </a:lnTo>
                <a:lnTo>
                  <a:pt x="1740685" y="1498059"/>
                </a:lnTo>
                <a:lnTo>
                  <a:pt x="1746511" y="1487107"/>
                </a:lnTo>
                <a:lnTo>
                  <a:pt x="1746048" y="1472866"/>
                </a:lnTo>
                <a:lnTo>
                  <a:pt x="1744084" y="1431246"/>
                </a:lnTo>
                <a:lnTo>
                  <a:pt x="1741436" y="1390909"/>
                </a:lnTo>
                <a:lnTo>
                  <a:pt x="1738341" y="1351373"/>
                </a:lnTo>
                <a:lnTo>
                  <a:pt x="1735032" y="1312154"/>
                </a:lnTo>
                <a:lnTo>
                  <a:pt x="1733922" y="1299068"/>
                </a:lnTo>
                <a:lnTo>
                  <a:pt x="1730692" y="1259522"/>
                </a:lnTo>
                <a:lnTo>
                  <a:pt x="1727795" y="1219168"/>
                </a:lnTo>
                <a:lnTo>
                  <a:pt x="1726890" y="1205669"/>
                </a:lnTo>
                <a:lnTo>
                  <a:pt x="1725942" y="1192399"/>
                </a:lnTo>
                <a:lnTo>
                  <a:pt x="1722654" y="1153758"/>
                </a:lnTo>
                <a:lnTo>
                  <a:pt x="1716569" y="1104205"/>
                </a:lnTo>
                <a:lnTo>
                  <a:pt x="1707483" y="1055705"/>
                </a:lnTo>
                <a:lnTo>
                  <a:pt x="1694245" y="1006957"/>
                </a:lnTo>
                <a:lnTo>
                  <a:pt x="1680012" y="969140"/>
                </a:lnTo>
                <a:lnTo>
                  <a:pt x="1659184" y="934696"/>
                </a:lnTo>
                <a:lnTo>
                  <a:pt x="1627282" y="895909"/>
                </a:lnTo>
                <a:lnTo>
                  <a:pt x="1619387" y="886934"/>
                </a:lnTo>
                <a:lnTo>
                  <a:pt x="1611769" y="878082"/>
                </a:lnTo>
                <a:lnTo>
                  <a:pt x="1611630" y="862734"/>
                </a:lnTo>
                <a:lnTo>
                  <a:pt x="1611166" y="849389"/>
                </a:lnTo>
                <a:lnTo>
                  <a:pt x="1611274" y="837596"/>
                </a:lnTo>
                <a:lnTo>
                  <a:pt x="1634637" y="797579"/>
                </a:lnTo>
                <a:lnTo>
                  <a:pt x="1677451" y="765508"/>
                </a:lnTo>
                <a:lnTo>
                  <a:pt x="1703113" y="751572"/>
                </a:lnTo>
                <a:lnTo>
                  <a:pt x="1710019" y="743878"/>
                </a:lnTo>
                <a:lnTo>
                  <a:pt x="1715078" y="738260"/>
                </a:lnTo>
                <a:lnTo>
                  <a:pt x="1718544" y="734451"/>
                </a:lnTo>
                <a:lnTo>
                  <a:pt x="1720669" y="732188"/>
                </a:lnTo>
                <a:lnTo>
                  <a:pt x="1721704" y="731205"/>
                </a:lnTo>
                <a:lnTo>
                  <a:pt x="1721904" y="731238"/>
                </a:lnTo>
                <a:lnTo>
                  <a:pt x="1721519" y="732022"/>
                </a:lnTo>
                <a:lnTo>
                  <a:pt x="1720803" y="733292"/>
                </a:lnTo>
                <a:lnTo>
                  <a:pt x="1720008" y="734783"/>
                </a:lnTo>
                <a:lnTo>
                  <a:pt x="1719386" y="736230"/>
                </a:lnTo>
                <a:lnTo>
                  <a:pt x="1719191" y="737368"/>
                </a:lnTo>
                <a:lnTo>
                  <a:pt x="1719674" y="737932"/>
                </a:lnTo>
                <a:lnTo>
                  <a:pt x="1753221" y="712007"/>
                </a:lnTo>
                <a:lnTo>
                  <a:pt x="1756761" y="707141"/>
                </a:lnTo>
                <a:lnTo>
                  <a:pt x="1756450" y="706279"/>
                </a:lnTo>
                <a:lnTo>
                  <a:pt x="1755358" y="706102"/>
                </a:lnTo>
                <a:lnTo>
                  <a:pt x="1753939" y="706337"/>
                </a:lnTo>
                <a:lnTo>
                  <a:pt x="1752648" y="706711"/>
                </a:lnTo>
                <a:lnTo>
                  <a:pt x="1751939" y="706952"/>
                </a:lnTo>
                <a:lnTo>
                  <a:pt x="1752266" y="706788"/>
                </a:lnTo>
                <a:lnTo>
                  <a:pt x="1781252" y="687690"/>
                </a:lnTo>
                <a:lnTo>
                  <a:pt x="1790219" y="678849"/>
                </a:lnTo>
                <a:lnTo>
                  <a:pt x="1820294" y="653969"/>
                </a:lnTo>
                <a:lnTo>
                  <a:pt x="1841720" y="639831"/>
                </a:lnTo>
                <a:lnTo>
                  <a:pt x="1850798" y="629427"/>
                </a:lnTo>
                <a:lnTo>
                  <a:pt x="1876101" y="599286"/>
                </a:lnTo>
                <a:lnTo>
                  <a:pt x="1899628" y="570395"/>
                </a:lnTo>
                <a:lnTo>
                  <a:pt x="1907325" y="560965"/>
                </a:lnTo>
                <a:lnTo>
                  <a:pt x="1927215" y="525600"/>
                </a:lnTo>
                <a:lnTo>
                  <a:pt x="1935532" y="503122"/>
                </a:lnTo>
                <a:lnTo>
                  <a:pt x="1939304" y="492634"/>
                </a:lnTo>
                <a:lnTo>
                  <a:pt x="1945253" y="477737"/>
                </a:lnTo>
                <a:lnTo>
                  <a:pt x="1951031" y="463783"/>
                </a:lnTo>
                <a:lnTo>
                  <a:pt x="1952987" y="450797"/>
                </a:lnTo>
                <a:lnTo>
                  <a:pt x="1957827" y="412135"/>
                </a:lnTo>
                <a:lnTo>
                  <a:pt x="1960646" y="373960"/>
                </a:lnTo>
                <a:lnTo>
                  <a:pt x="1961097" y="348809"/>
                </a:lnTo>
                <a:lnTo>
                  <a:pt x="1960825" y="336330"/>
                </a:lnTo>
                <a:lnTo>
                  <a:pt x="1955890" y="287108"/>
                </a:lnTo>
                <a:lnTo>
                  <a:pt x="1941015" y="232506"/>
                </a:lnTo>
                <a:lnTo>
                  <a:pt x="1924086" y="197442"/>
                </a:lnTo>
                <a:lnTo>
                  <a:pt x="1902266" y="165048"/>
                </a:lnTo>
                <a:lnTo>
                  <a:pt x="1876000" y="135518"/>
                </a:lnTo>
                <a:lnTo>
                  <a:pt x="1845733" y="109044"/>
                </a:lnTo>
                <a:lnTo>
                  <a:pt x="1811910" y="85818"/>
                </a:lnTo>
                <a:lnTo>
                  <a:pt x="1774976" y="66033"/>
                </a:lnTo>
                <a:lnTo>
                  <a:pt x="1735374" y="49881"/>
                </a:lnTo>
                <a:lnTo>
                  <a:pt x="1693549" y="37556"/>
                </a:lnTo>
                <a:lnTo>
                  <a:pt x="1649947" y="29249"/>
                </a:lnTo>
                <a:lnTo>
                  <a:pt x="1627618" y="26663"/>
                </a:lnTo>
                <a:lnTo>
                  <a:pt x="1619969" y="24941"/>
                </a:lnTo>
                <a:lnTo>
                  <a:pt x="1609072" y="22371"/>
                </a:lnTo>
                <a:lnTo>
                  <a:pt x="1595743" y="19193"/>
                </a:lnTo>
                <a:lnTo>
                  <a:pt x="1580795" y="15646"/>
                </a:lnTo>
                <a:lnTo>
                  <a:pt x="1534381" y="5180"/>
                </a:lnTo>
                <a:lnTo>
                  <a:pt x="1502713" y="0"/>
                </a:lnTo>
                <a:lnTo>
                  <a:pt x="1489918" y="172"/>
                </a:lnTo>
                <a:lnTo>
                  <a:pt x="1451806" y="2228"/>
                </a:lnTo>
                <a:lnTo>
                  <a:pt x="1426546" y="4176"/>
                </a:lnTo>
                <a:lnTo>
                  <a:pt x="1413935" y="5112"/>
                </a:lnTo>
                <a:lnTo>
                  <a:pt x="1408733" y="5467"/>
                </a:lnTo>
                <a:close/>
              </a:path>
            </a:pathLst>
          </a:custGeom>
          <a:ln w="28575">
            <a:solidFill>
              <a:srgbClr val="3366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18305" y="2756155"/>
            <a:ext cx="944879" cy="438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17878" y="2930157"/>
            <a:ext cx="78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15" dirty="0">
                <a:latin typeface="隶书"/>
                <a:cs typeface="隶书"/>
              </a:rPr>
              <a:t>财</a:t>
            </a:r>
            <a:r>
              <a:rPr sz="2000" spc="-20" dirty="0">
                <a:latin typeface="隶书"/>
                <a:cs typeface="隶书"/>
              </a:rPr>
              <a:t>务处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28186" y="2571282"/>
            <a:ext cx="2706370" cy="1176655"/>
          </a:xfrm>
          <a:custGeom>
            <a:avLst/>
            <a:gdLst/>
            <a:ahLst/>
            <a:cxnLst/>
            <a:rect l="l" t="t" r="r" b="b"/>
            <a:pathLst>
              <a:path w="2706370" h="1176655">
                <a:moveTo>
                  <a:pt x="18184" y="372656"/>
                </a:moveTo>
                <a:lnTo>
                  <a:pt x="5114" y="410401"/>
                </a:lnTo>
                <a:lnTo>
                  <a:pt x="5161" y="414156"/>
                </a:lnTo>
                <a:lnTo>
                  <a:pt x="5561" y="418313"/>
                </a:lnTo>
                <a:lnTo>
                  <a:pt x="6272" y="423143"/>
                </a:lnTo>
                <a:lnTo>
                  <a:pt x="7254" y="428916"/>
                </a:lnTo>
                <a:lnTo>
                  <a:pt x="8465" y="435902"/>
                </a:lnTo>
                <a:lnTo>
                  <a:pt x="9862" y="444373"/>
                </a:lnTo>
                <a:lnTo>
                  <a:pt x="16488" y="498502"/>
                </a:lnTo>
                <a:lnTo>
                  <a:pt x="17761" y="513336"/>
                </a:lnTo>
                <a:lnTo>
                  <a:pt x="19097" y="527928"/>
                </a:lnTo>
                <a:lnTo>
                  <a:pt x="24624" y="569061"/>
                </a:lnTo>
                <a:lnTo>
                  <a:pt x="39830" y="613306"/>
                </a:lnTo>
                <a:lnTo>
                  <a:pt x="78025" y="643873"/>
                </a:lnTo>
                <a:lnTo>
                  <a:pt x="115227" y="659056"/>
                </a:lnTo>
                <a:lnTo>
                  <a:pt x="156299" y="668986"/>
                </a:lnTo>
                <a:lnTo>
                  <a:pt x="198124" y="674908"/>
                </a:lnTo>
                <a:lnTo>
                  <a:pt x="237587" y="678065"/>
                </a:lnTo>
                <a:lnTo>
                  <a:pt x="288727" y="680475"/>
                </a:lnTo>
                <a:lnTo>
                  <a:pt x="328227" y="681883"/>
                </a:lnTo>
                <a:lnTo>
                  <a:pt x="378194" y="683325"/>
                </a:lnTo>
                <a:lnTo>
                  <a:pt x="390375" y="683666"/>
                </a:lnTo>
                <a:lnTo>
                  <a:pt x="440894" y="685282"/>
                </a:lnTo>
                <a:lnTo>
                  <a:pt x="481120" y="686749"/>
                </a:lnTo>
                <a:lnTo>
                  <a:pt x="530227" y="689008"/>
                </a:lnTo>
                <a:lnTo>
                  <a:pt x="553682" y="690445"/>
                </a:lnTo>
                <a:lnTo>
                  <a:pt x="567849" y="691320"/>
                </a:lnTo>
                <a:lnTo>
                  <a:pt x="610693" y="694368"/>
                </a:lnTo>
                <a:lnTo>
                  <a:pt x="653795" y="698194"/>
                </a:lnTo>
                <a:lnTo>
                  <a:pt x="696831" y="702979"/>
                </a:lnTo>
                <a:lnTo>
                  <a:pt x="739474" y="708908"/>
                </a:lnTo>
                <a:lnTo>
                  <a:pt x="781399" y="716163"/>
                </a:lnTo>
                <a:lnTo>
                  <a:pt x="822281" y="724929"/>
                </a:lnTo>
                <a:lnTo>
                  <a:pt x="859865" y="735273"/>
                </a:lnTo>
                <a:lnTo>
                  <a:pt x="907640" y="752457"/>
                </a:lnTo>
                <a:lnTo>
                  <a:pt x="919582" y="756878"/>
                </a:lnTo>
                <a:lnTo>
                  <a:pt x="955807" y="769026"/>
                </a:lnTo>
                <a:lnTo>
                  <a:pt x="980542" y="775312"/>
                </a:lnTo>
                <a:lnTo>
                  <a:pt x="994022" y="781692"/>
                </a:lnTo>
                <a:lnTo>
                  <a:pt x="1006617" y="787340"/>
                </a:lnTo>
                <a:lnTo>
                  <a:pt x="1018490" y="792467"/>
                </a:lnTo>
                <a:lnTo>
                  <a:pt x="1029801" y="797281"/>
                </a:lnTo>
                <a:lnTo>
                  <a:pt x="1040713" y="801994"/>
                </a:lnTo>
                <a:lnTo>
                  <a:pt x="1051387" y="806815"/>
                </a:lnTo>
                <a:lnTo>
                  <a:pt x="1061985" y="811954"/>
                </a:lnTo>
                <a:lnTo>
                  <a:pt x="1069647" y="820620"/>
                </a:lnTo>
                <a:lnTo>
                  <a:pt x="1074625" y="826278"/>
                </a:lnTo>
                <a:lnTo>
                  <a:pt x="1077537" y="829500"/>
                </a:lnTo>
                <a:lnTo>
                  <a:pt x="1079004" y="830859"/>
                </a:lnTo>
                <a:lnTo>
                  <a:pt x="1079644" y="830927"/>
                </a:lnTo>
                <a:lnTo>
                  <a:pt x="1080077" y="830276"/>
                </a:lnTo>
                <a:lnTo>
                  <a:pt x="1080922" y="829479"/>
                </a:lnTo>
                <a:lnTo>
                  <a:pt x="1116515" y="847117"/>
                </a:lnTo>
                <a:lnTo>
                  <a:pt x="1126756" y="854413"/>
                </a:lnTo>
                <a:lnTo>
                  <a:pt x="1136501" y="861215"/>
                </a:lnTo>
                <a:lnTo>
                  <a:pt x="1146359" y="867300"/>
                </a:lnTo>
                <a:lnTo>
                  <a:pt x="1156934" y="872447"/>
                </a:lnTo>
                <a:lnTo>
                  <a:pt x="1170264" y="876734"/>
                </a:lnTo>
                <a:lnTo>
                  <a:pt x="1182694" y="879822"/>
                </a:lnTo>
                <a:lnTo>
                  <a:pt x="1194259" y="882825"/>
                </a:lnTo>
                <a:lnTo>
                  <a:pt x="1208559" y="888012"/>
                </a:lnTo>
                <a:lnTo>
                  <a:pt x="1219699" y="892404"/>
                </a:lnTo>
                <a:lnTo>
                  <a:pt x="1233569" y="899699"/>
                </a:lnTo>
                <a:lnTo>
                  <a:pt x="1243250" y="904983"/>
                </a:lnTo>
                <a:lnTo>
                  <a:pt x="1254288" y="909316"/>
                </a:lnTo>
                <a:lnTo>
                  <a:pt x="1291093" y="920343"/>
                </a:lnTo>
                <a:lnTo>
                  <a:pt x="1330249" y="929063"/>
                </a:lnTo>
                <a:lnTo>
                  <a:pt x="1367660" y="936324"/>
                </a:lnTo>
                <a:lnTo>
                  <a:pt x="1379035" y="938566"/>
                </a:lnTo>
                <a:lnTo>
                  <a:pt x="1414286" y="953354"/>
                </a:lnTo>
                <a:lnTo>
                  <a:pt x="1451249" y="963229"/>
                </a:lnTo>
                <a:lnTo>
                  <a:pt x="1463652" y="966210"/>
                </a:lnTo>
                <a:lnTo>
                  <a:pt x="1475990" y="969314"/>
                </a:lnTo>
                <a:lnTo>
                  <a:pt x="1516966" y="982788"/>
                </a:lnTo>
                <a:lnTo>
                  <a:pt x="1527549" y="987359"/>
                </a:lnTo>
                <a:lnTo>
                  <a:pt x="1527309" y="987530"/>
                </a:lnTo>
                <a:lnTo>
                  <a:pt x="1526538" y="987495"/>
                </a:lnTo>
                <a:lnTo>
                  <a:pt x="1525546" y="987346"/>
                </a:lnTo>
                <a:lnTo>
                  <a:pt x="1524645" y="987175"/>
                </a:lnTo>
                <a:lnTo>
                  <a:pt x="1524146" y="987075"/>
                </a:lnTo>
                <a:lnTo>
                  <a:pt x="1524359" y="987135"/>
                </a:lnTo>
                <a:lnTo>
                  <a:pt x="1555726" y="999710"/>
                </a:lnTo>
                <a:lnTo>
                  <a:pt x="1560160" y="1001960"/>
                </a:lnTo>
                <a:lnTo>
                  <a:pt x="1562741" y="1003154"/>
                </a:lnTo>
                <a:lnTo>
                  <a:pt x="1564149" y="1003595"/>
                </a:lnTo>
                <a:lnTo>
                  <a:pt x="1565068" y="1003586"/>
                </a:lnTo>
                <a:lnTo>
                  <a:pt x="1566179" y="1003432"/>
                </a:lnTo>
                <a:lnTo>
                  <a:pt x="1568164" y="1003435"/>
                </a:lnTo>
                <a:lnTo>
                  <a:pt x="1611828" y="1016665"/>
                </a:lnTo>
                <a:lnTo>
                  <a:pt x="1635535" y="1028974"/>
                </a:lnTo>
                <a:lnTo>
                  <a:pt x="1650775" y="1034072"/>
                </a:lnTo>
                <a:lnTo>
                  <a:pt x="1666404" y="1038327"/>
                </a:lnTo>
                <a:lnTo>
                  <a:pt x="1677185" y="1040939"/>
                </a:lnTo>
                <a:lnTo>
                  <a:pt x="1687420" y="1046503"/>
                </a:lnTo>
                <a:lnTo>
                  <a:pt x="1733051" y="1068929"/>
                </a:lnTo>
                <a:lnTo>
                  <a:pt x="1769933" y="1084221"/>
                </a:lnTo>
                <a:lnTo>
                  <a:pt x="1806661" y="1096378"/>
                </a:lnTo>
                <a:lnTo>
                  <a:pt x="1818492" y="1099449"/>
                </a:lnTo>
                <a:lnTo>
                  <a:pt x="1830545" y="1105012"/>
                </a:lnTo>
                <a:lnTo>
                  <a:pt x="1867485" y="1117138"/>
                </a:lnTo>
                <a:lnTo>
                  <a:pt x="1904964" y="1124640"/>
                </a:lnTo>
                <a:lnTo>
                  <a:pt x="1929849" y="1128486"/>
                </a:lnTo>
                <a:lnTo>
                  <a:pt x="1942172" y="1130381"/>
                </a:lnTo>
                <a:lnTo>
                  <a:pt x="1954374" y="1132397"/>
                </a:lnTo>
                <a:lnTo>
                  <a:pt x="1975105" y="1135964"/>
                </a:lnTo>
                <a:lnTo>
                  <a:pt x="1995856" y="1139308"/>
                </a:lnTo>
                <a:lnTo>
                  <a:pt x="2037410" y="1145382"/>
                </a:lnTo>
                <a:lnTo>
                  <a:pt x="2079012" y="1150721"/>
                </a:lnTo>
                <a:lnTo>
                  <a:pt x="2120635" y="1155427"/>
                </a:lnTo>
                <a:lnTo>
                  <a:pt x="2162257" y="1159602"/>
                </a:lnTo>
                <a:lnTo>
                  <a:pt x="2203851" y="1163348"/>
                </a:lnTo>
                <a:lnTo>
                  <a:pt x="2245393" y="1166766"/>
                </a:lnTo>
                <a:lnTo>
                  <a:pt x="2286859" y="1169961"/>
                </a:lnTo>
                <a:lnTo>
                  <a:pt x="2328224" y="1173032"/>
                </a:lnTo>
                <a:lnTo>
                  <a:pt x="2348860" y="1174554"/>
                </a:lnTo>
                <a:lnTo>
                  <a:pt x="2369462" y="1176083"/>
                </a:lnTo>
                <a:lnTo>
                  <a:pt x="2408312" y="1174978"/>
                </a:lnTo>
                <a:lnTo>
                  <a:pt x="2453927" y="1173884"/>
                </a:lnTo>
                <a:lnTo>
                  <a:pt x="2466527" y="1173569"/>
                </a:lnTo>
                <a:lnTo>
                  <a:pt x="2509041" y="1171887"/>
                </a:lnTo>
                <a:lnTo>
                  <a:pt x="2548188" y="1168324"/>
                </a:lnTo>
                <a:lnTo>
                  <a:pt x="2596305" y="1161273"/>
                </a:lnTo>
                <a:lnTo>
                  <a:pt x="2632829" y="1141422"/>
                </a:lnTo>
                <a:lnTo>
                  <a:pt x="2663991" y="1118785"/>
                </a:lnTo>
                <a:lnTo>
                  <a:pt x="2693605" y="1079866"/>
                </a:lnTo>
                <a:lnTo>
                  <a:pt x="2705887" y="1043811"/>
                </a:lnTo>
                <a:lnTo>
                  <a:pt x="2704534" y="1030352"/>
                </a:lnTo>
                <a:lnTo>
                  <a:pt x="2697314" y="991356"/>
                </a:lnTo>
                <a:lnTo>
                  <a:pt x="2684656" y="955198"/>
                </a:lnTo>
                <a:lnTo>
                  <a:pt x="2656595" y="912422"/>
                </a:lnTo>
                <a:lnTo>
                  <a:pt x="2627628" y="885852"/>
                </a:lnTo>
                <a:lnTo>
                  <a:pt x="2618128" y="877962"/>
                </a:lnTo>
                <a:lnTo>
                  <a:pt x="2609073" y="870244"/>
                </a:lnTo>
                <a:lnTo>
                  <a:pt x="2590207" y="848304"/>
                </a:lnTo>
                <a:lnTo>
                  <a:pt x="2589900" y="847523"/>
                </a:lnTo>
                <a:lnTo>
                  <a:pt x="2589109" y="846822"/>
                </a:lnTo>
                <a:lnTo>
                  <a:pt x="2587132" y="845723"/>
                </a:lnTo>
                <a:lnTo>
                  <a:pt x="2583268" y="843744"/>
                </a:lnTo>
                <a:lnTo>
                  <a:pt x="2576812" y="840406"/>
                </a:lnTo>
                <a:lnTo>
                  <a:pt x="2546280" y="813430"/>
                </a:lnTo>
                <a:lnTo>
                  <a:pt x="2516659" y="793582"/>
                </a:lnTo>
                <a:lnTo>
                  <a:pt x="2510319" y="786618"/>
                </a:lnTo>
                <a:lnTo>
                  <a:pt x="2474251" y="757395"/>
                </a:lnTo>
                <a:lnTo>
                  <a:pt x="2439563" y="734997"/>
                </a:lnTo>
                <a:lnTo>
                  <a:pt x="2402189" y="713210"/>
                </a:lnTo>
                <a:lnTo>
                  <a:pt x="2365603" y="692958"/>
                </a:lnTo>
                <a:lnTo>
                  <a:pt x="2354184" y="686707"/>
                </a:lnTo>
                <a:lnTo>
                  <a:pt x="2343368" y="680764"/>
                </a:lnTo>
                <a:lnTo>
                  <a:pt x="2303454" y="653548"/>
                </a:lnTo>
                <a:lnTo>
                  <a:pt x="2295162" y="645188"/>
                </a:lnTo>
                <a:lnTo>
                  <a:pt x="2286432" y="637094"/>
                </a:lnTo>
                <a:lnTo>
                  <a:pt x="2275927" y="629550"/>
                </a:lnTo>
                <a:lnTo>
                  <a:pt x="2264045" y="617123"/>
                </a:lnTo>
                <a:lnTo>
                  <a:pt x="2252340" y="604812"/>
                </a:lnTo>
                <a:lnTo>
                  <a:pt x="2240777" y="592623"/>
                </a:lnTo>
                <a:lnTo>
                  <a:pt x="2229319" y="580563"/>
                </a:lnTo>
                <a:lnTo>
                  <a:pt x="2195220" y="545220"/>
                </a:lnTo>
                <a:lnTo>
                  <a:pt x="2160777" y="511262"/>
                </a:lnTo>
                <a:lnTo>
                  <a:pt x="2125022" y="478860"/>
                </a:lnTo>
                <a:lnTo>
                  <a:pt x="2086985" y="448183"/>
                </a:lnTo>
                <a:lnTo>
                  <a:pt x="2045698" y="419403"/>
                </a:lnTo>
                <a:lnTo>
                  <a:pt x="2020386" y="403677"/>
                </a:lnTo>
                <a:lnTo>
                  <a:pt x="2009776" y="396849"/>
                </a:lnTo>
                <a:lnTo>
                  <a:pt x="1977462" y="376554"/>
                </a:lnTo>
                <a:lnTo>
                  <a:pt x="1942808" y="360022"/>
                </a:lnTo>
                <a:lnTo>
                  <a:pt x="1930811" y="353319"/>
                </a:lnTo>
                <a:lnTo>
                  <a:pt x="1895102" y="334738"/>
                </a:lnTo>
                <a:lnTo>
                  <a:pt x="1859902" y="318006"/>
                </a:lnTo>
                <a:lnTo>
                  <a:pt x="1813956" y="297594"/>
                </a:lnTo>
                <a:lnTo>
                  <a:pt x="1802673" y="292690"/>
                </a:lnTo>
                <a:lnTo>
                  <a:pt x="1791480" y="287825"/>
                </a:lnTo>
                <a:lnTo>
                  <a:pt x="1748089" y="268383"/>
                </a:lnTo>
                <a:lnTo>
                  <a:pt x="1726299" y="253508"/>
                </a:lnTo>
                <a:lnTo>
                  <a:pt x="1725956" y="252589"/>
                </a:lnTo>
                <a:lnTo>
                  <a:pt x="1684574" y="235231"/>
                </a:lnTo>
                <a:lnTo>
                  <a:pt x="1652212" y="227014"/>
                </a:lnTo>
                <a:lnTo>
                  <a:pt x="1640180" y="220029"/>
                </a:lnTo>
                <a:lnTo>
                  <a:pt x="1601034" y="201182"/>
                </a:lnTo>
                <a:lnTo>
                  <a:pt x="1558387" y="184883"/>
                </a:lnTo>
                <a:lnTo>
                  <a:pt x="1513619" y="170343"/>
                </a:lnTo>
                <a:lnTo>
                  <a:pt x="1468114" y="156773"/>
                </a:lnTo>
                <a:lnTo>
                  <a:pt x="1453020" y="152329"/>
                </a:lnTo>
                <a:lnTo>
                  <a:pt x="1408679" y="138824"/>
                </a:lnTo>
                <a:lnTo>
                  <a:pt x="1366822" y="124447"/>
                </a:lnTo>
                <a:lnTo>
                  <a:pt x="1354986" y="119971"/>
                </a:lnTo>
                <a:lnTo>
                  <a:pt x="1343068" y="115472"/>
                </a:lnTo>
                <a:lnTo>
                  <a:pt x="1331230" y="110728"/>
                </a:lnTo>
                <a:lnTo>
                  <a:pt x="1319637" y="105517"/>
                </a:lnTo>
                <a:lnTo>
                  <a:pt x="1306448" y="98214"/>
                </a:lnTo>
                <a:lnTo>
                  <a:pt x="1296683" y="92894"/>
                </a:lnTo>
                <a:lnTo>
                  <a:pt x="1259344" y="81046"/>
                </a:lnTo>
                <a:lnTo>
                  <a:pt x="1222208" y="72230"/>
                </a:lnTo>
                <a:lnTo>
                  <a:pt x="1210170" y="69313"/>
                </a:lnTo>
                <a:lnTo>
                  <a:pt x="1198406" y="66174"/>
                </a:lnTo>
                <a:lnTo>
                  <a:pt x="1185637" y="62392"/>
                </a:lnTo>
                <a:lnTo>
                  <a:pt x="1172999" y="58700"/>
                </a:lnTo>
                <a:lnTo>
                  <a:pt x="1135718" y="48178"/>
                </a:lnTo>
                <a:lnTo>
                  <a:pt x="1086900" y="35520"/>
                </a:lnTo>
                <a:lnTo>
                  <a:pt x="1038181" y="24546"/>
                </a:lnTo>
                <a:lnTo>
                  <a:pt x="986358" y="15209"/>
                </a:lnTo>
                <a:lnTo>
                  <a:pt x="941885" y="9748"/>
                </a:lnTo>
                <a:lnTo>
                  <a:pt x="897283" y="6066"/>
                </a:lnTo>
                <a:lnTo>
                  <a:pt x="852832" y="3725"/>
                </a:lnTo>
                <a:lnTo>
                  <a:pt x="808811" y="2289"/>
                </a:lnTo>
                <a:lnTo>
                  <a:pt x="765500" y="1320"/>
                </a:lnTo>
                <a:lnTo>
                  <a:pt x="751270" y="1025"/>
                </a:lnTo>
                <a:lnTo>
                  <a:pt x="737160" y="718"/>
                </a:lnTo>
                <a:lnTo>
                  <a:pt x="723181" y="381"/>
                </a:lnTo>
                <a:lnTo>
                  <a:pt x="709343" y="0"/>
                </a:lnTo>
                <a:lnTo>
                  <a:pt x="674607" y="503"/>
                </a:lnTo>
                <a:lnTo>
                  <a:pt x="643193" y="810"/>
                </a:lnTo>
                <a:lnTo>
                  <a:pt x="614814" y="957"/>
                </a:lnTo>
                <a:lnTo>
                  <a:pt x="589181" y="984"/>
                </a:lnTo>
                <a:lnTo>
                  <a:pt x="566005" y="929"/>
                </a:lnTo>
                <a:lnTo>
                  <a:pt x="544998" y="831"/>
                </a:lnTo>
                <a:lnTo>
                  <a:pt x="525872" y="727"/>
                </a:lnTo>
                <a:lnTo>
                  <a:pt x="508336" y="656"/>
                </a:lnTo>
                <a:lnTo>
                  <a:pt x="462396" y="1030"/>
                </a:lnTo>
                <a:lnTo>
                  <a:pt x="420394" y="3087"/>
                </a:lnTo>
                <a:lnTo>
                  <a:pt x="374539" y="7867"/>
                </a:lnTo>
                <a:lnTo>
                  <a:pt x="317040" y="16408"/>
                </a:lnTo>
                <a:lnTo>
                  <a:pt x="284204" y="36317"/>
                </a:lnTo>
                <a:lnTo>
                  <a:pt x="273737" y="43073"/>
                </a:lnTo>
                <a:lnTo>
                  <a:pt x="263215" y="49769"/>
                </a:lnTo>
                <a:lnTo>
                  <a:pt x="252461" y="56333"/>
                </a:lnTo>
                <a:lnTo>
                  <a:pt x="241299" y="62693"/>
                </a:lnTo>
                <a:lnTo>
                  <a:pt x="232554" y="72215"/>
                </a:lnTo>
                <a:lnTo>
                  <a:pt x="202034" y="95818"/>
                </a:lnTo>
                <a:lnTo>
                  <a:pt x="168540" y="115465"/>
                </a:lnTo>
                <a:lnTo>
                  <a:pt x="157483" y="121910"/>
                </a:lnTo>
                <a:lnTo>
                  <a:pt x="117631" y="152032"/>
                </a:lnTo>
                <a:lnTo>
                  <a:pt x="91223" y="180984"/>
                </a:lnTo>
                <a:lnTo>
                  <a:pt x="67251" y="213018"/>
                </a:lnTo>
                <a:lnTo>
                  <a:pt x="45928" y="247027"/>
                </a:lnTo>
                <a:lnTo>
                  <a:pt x="27470" y="281899"/>
                </a:lnTo>
                <a:lnTo>
                  <a:pt x="7683" y="327821"/>
                </a:lnTo>
                <a:lnTo>
                  <a:pt x="0" y="349797"/>
                </a:lnTo>
                <a:lnTo>
                  <a:pt x="157" y="364943"/>
                </a:lnTo>
                <a:lnTo>
                  <a:pt x="1518" y="376587"/>
                </a:lnTo>
                <a:lnTo>
                  <a:pt x="10158" y="388006"/>
                </a:lnTo>
                <a:lnTo>
                  <a:pt x="18973" y="394578"/>
                </a:lnTo>
                <a:lnTo>
                  <a:pt x="24969" y="387086"/>
                </a:lnTo>
                <a:lnTo>
                  <a:pt x="21240" y="378324"/>
                </a:lnTo>
                <a:lnTo>
                  <a:pt x="18184" y="372656"/>
                </a:lnTo>
                <a:close/>
              </a:path>
            </a:pathLst>
          </a:custGeom>
          <a:ln w="28575">
            <a:solidFill>
              <a:srgbClr val="808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7854" y="2854453"/>
            <a:ext cx="2433065" cy="17411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7771" y="3006090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8594" y="2949990"/>
            <a:ext cx="2301240" cy="1607820"/>
          </a:xfrm>
          <a:custGeom>
            <a:avLst/>
            <a:gdLst/>
            <a:ahLst/>
            <a:cxnLst/>
            <a:rect l="l" t="t" r="r" b="b"/>
            <a:pathLst>
              <a:path w="2301240" h="1607820">
                <a:moveTo>
                  <a:pt x="102111" y="1174634"/>
                </a:moveTo>
                <a:lnTo>
                  <a:pt x="107705" y="1168031"/>
                </a:lnTo>
                <a:lnTo>
                  <a:pt x="111474" y="1163534"/>
                </a:lnTo>
                <a:lnTo>
                  <a:pt x="113795" y="1160758"/>
                </a:lnTo>
                <a:lnTo>
                  <a:pt x="115048" y="1159320"/>
                </a:lnTo>
                <a:lnTo>
                  <a:pt x="115610" y="1158836"/>
                </a:lnTo>
                <a:lnTo>
                  <a:pt x="115860" y="1158923"/>
                </a:lnTo>
                <a:lnTo>
                  <a:pt x="116176" y="1159196"/>
                </a:lnTo>
                <a:lnTo>
                  <a:pt x="116936" y="1159271"/>
                </a:lnTo>
                <a:lnTo>
                  <a:pt x="151649" y="1134254"/>
                </a:lnTo>
                <a:lnTo>
                  <a:pt x="182537" y="1108392"/>
                </a:lnTo>
                <a:lnTo>
                  <a:pt x="192328" y="1100138"/>
                </a:lnTo>
                <a:lnTo>
                  <a:pt x="230546" y="1068879"/>
                </a:lnTo>
                <a:lnTo>
                  <a:pt x="270097" y="1040300"/>
                </a:lnTo>
                <a:lnTo>
                  <a:pt x="306169" y="1019920"/>
                </a:lnTo>
                <a:lnTo>
                  <a:pt x="317874" y="1014320"/>
                </a:lnTo>
                <a:lnTo>
                  <a:pt x="328750" y="1008942"/>
                </a:lnTo>
                <a:lnTo>
                  <a:pt x="338706" y="1003344"/>
                </a:lnTo>
                <a:lnTo>
                  <a:pt x="347649" y="997083"/>
                </a:lnTo>
                <a:lnTo>
                  <a:pt x="357569" y="989090"/>
                </a:lnTo>
                <a:lnTo>
                  <a:pt x="367532" y="981189"/>
                </a:lnTo>
                <a:lnTo>
                  <a:pt x="407835" y="950400"/>
                </a:lnTo>
                <a:lnTo>
                  <a:pt x="448902" y="920642"/>
                </a:lnTo>
                <a:lnTo>
                  <a:pt x="480238" y="898786"/>
                </a:lnTo>
                <a:lnTo>
                  <a:pt x="492181" y="889756"/>
                </a:lnTo>
                <a:lnTo>
                  <a:pt x="520213" y="860902"/>
                </a:lnTo>
                <a:lnTo>
                  <a:pt x="542238" y="831498"/>
                </a:lnTo>
                <a:lnTo>
                  <a:pt x="549508" y="822039"/>
                </a:lnTo>
                <a:lnTo>
                  <a:pt x="587132" y="788012"/>
                </a:lnTo>
                <a:lnTo>
                  <a:pt x="620832" y="767762"/>
                </a:lnTo>
                <a:lnTo>
                  <a:pt x="655703" y="751685"/>
                </a:lnTo>
                <a:lnTo>
                  <a:pt x="703146" y="735326"/>
                </a:lnTo>
                <a:lnTo>
                  <a:pt x="726935" y="728777"/>
                </a:lnTo>
                <a:lnTo>
                  <a:pt x="738575" y="723170"/>
                </a:lnTo>
                <a:lnTo>
                  <a:pt x="774831" y="709199"/>
                </a:lnTo>
                <a:lnTo>
                  <a:pt x="812230" y="698063"/>
                </a:lnTo>
                <a:lnTo>
                  <a:pt x="837251" y="691302"/>
                </a:lnTo>
                <a:lnTo>
                  <a:pt x="849665" y="687913"/>
                </a:lnTo>
                <a:lnTo>
                  <a:pt x="897717" y="672714"/>
                </a:lnTo>
                <a:lnTo>
                  <a:pt x="942505" y="651514"/>
                </a:lnTo>
                <a:lnTo>
                  <a:pt x="954197" y="645776"/>
                </a:lnTo>
                <a:lnTo>
                  <a:pt x="998996" y="619468"/>
                </a:lnTo>
                <a:lnTo>
                  <a:pt x="1029241" y="595227"/>
                </a:lnTo>
                <a:lnTo>
                  <a:pt x="1038708" y="587685"/>
                </a:lnTo>
                <a:lnTo>
                  <a:pt x="1048289" y="580462"/>
                </a:lnTo>
                <a:lnTo>
                  <a:pt x="1058238" y="573585"/>
                </a:lnTo>
                <a:lnTo>
                  <a:pt x="1068806" y="567086"/>
                </a:lnTo>
                <a:lnTo>
                  <a:pt x="1079941" y="555016"/>
                </a:lnTo>
                <a:lnTo>
                  <a:pt x="1088076" y="546289"/>
                </a:lnTo>
                <a:lnTo>
                  <a:pt x="1093844" y="540162"/>
                </a:lnTo>
                <a:lnTo>
                  <a:pt x="1097879" y="535894"/>
                </a:lnTo>
                <a:lnTo>
                  <a:pt x="1100817" y="532743"/>
                </a:lnTo>
                <a:lnTo>
                  <a:pt x="1125030" y="495290"/>
                </a:lnTo>
                <a:lnTo>
                  <a:pt x="1141775" y="454981"/>
                </a:lnTo>
                <a:lnTo>
                  <a:pt x="1155212" y="417871"/>
                </a:lnTo>
                <a:lnTo>
                  <a:pt x="1169751" y="370273"/>
                </a:lnTo>
                <a:lnTo>
                  <a:pt x="1182016" y="321326"/>
                </a:lnTo>
                <a:lnTo>
                  <a:pt x="1190065" y="282855"/>
                </a:lnTo>
                <a:lnTo>
                  <a:pt x="1192767" y="270049"/>
                </a:lnTo>
                <a:lnTo>
                  <a:pt x="1201740" y="232123"/>
                </a:lnTo>
                <a:lnTo>
                  <a:pt x="1213214" y="195596"/>
                </a:lnTo>
                <a:lnTo>
                  <a:pt x="1235084" y="150537"/>
                </a:lnTo>
                <a:lnTo>
                  <a:pt x="1249869" y="130135"/>
                </a:lnTo>
                <a:lnTo>
                  <a:pt x="1255529" y="118621"/>
                </a:lnTo>
                <a:lnTo>
                  <a:pt x="1288130" y="80267"/>
                </a:lnTo>
                <a:lnTo>
                  <a:pt x="1320949" y="58998"/>
                </a:lnTo>
                <a:lnTo>
                  <a:pt x="1358708" y="43524"/>
                </a:lnTo>
                <a:lnTo>
                  <a:pt x="1372045" y="39555"/>
                </a:lnTo>
                <a:lnTo>
                  <a:pt x="1384822" y="33720"/>
                </a:lnTo>
                <a:lnTo>
                  <a:pt x="1422906" y="19752"/>
                </a:lnTo>
                <a:lnTo>
                  <a:pt x="1460111" y="9812"/>
                </a:lnTo>
                <a:lnTo>
                  <a:pt x="1507226" y="0"/>
                </a:lnTo>
                <a:lnTo>
                  <a:pt x="1526138" y="1478"/>
                </a:lnTo>
                <a:lnTo>
                  <a:pt x="1566758" y="6909"/>
                </a:lnTo>
                <a:lnTo>
                  <a:pt x="1607693" y="22815"/>
                </a:lnTo>
                <a:lnTo>
                  <a:pt x="1625182" y="32949"/>
                </a:lnTo>
                <a:lnTo>
                  <a:pt x="1635962" y="39060"/>
                </a:lnTo>
                <a:lnTo>
                  <a:pt x="1648698" y="45944"/>
                </a:lnTo>
                <a:lnTo>
                  <a:pt x="1657408" y="55894"/>
                </a:lnTo>
                <a:lnTo>
                  <a:pt x="1665481" y="65600"/>
                </a:lnTo>
                <a:lnTo>
                  <a:pt x="1673348" y="75163"/>
                </a:lnTo>
                <a:lnTo>
                  <a:pt x="1684463" y="88439"/>
                </a:lnTo>
                <a:lnTo>
                  <a:pt x="1702343" y="131827"/>
                </a:lnTo>
                <a:lnTo>
                  <a:pt x="1714404" y="180918"/>
                </a:lnTo>
                <a:lnTo>
                  <a:pt x="1722623" y="231042"/>
                </a:lnTo>
                <a:lnTo>
                  <a:pt x="1724344" y="251688"/>
                </a:lnTo>
                <a:lnTo>
                  <a:pt x="1725713" y="265904"/>
                </a:lnTo>
                <a:lnTo>
                  <a:pt x="1733318" y="308361"/>
                </a:lnTo>
                <a:lnTo>
                  <a:pt x="1759680" y="337573"/>
                </a:lnTo>
                <a:lnTo>
                  <a:pt x="1771089" y="344759"/>
                </a:lnTo>
                <a:lnTo>
                  <a:pt x="1806343" y="362358"/>
                </a:lnTo>
                <a:lnTo>
                  <a:pt x="1842756" y="375184"/>
                </a:lnTo>
                <a:lnTo>
                  <a:pt x="1879838" y="384734"/>
                </a:lnTo>
                <a:lnTo>
                  <a:pt x="1929480" y="394963"/>
                </a:lnTo>
                <a:lnTo>
                  <a:pt x="1941805" y="397442"/>
                </a:lnTo>
                <a:lnTo>
                  <a:pt x="1954061" y="400002"/>
                </a:lnTo>
                <a:lnTo>
                  <a:pt x="1966227" y="402697"/>
                </a:lnTo>
                <a:lnTo>
                  <a:pt x="1978288" y="405584"/>
                </a:lnTo>
                <a:lnTo>
                  <a:pt x="1991138" y="411560"/>
                </a:lnTo>
                <a:lnTo>
                  <a:pt x="2003860" y="416856"/>
                </a:lnTo>
                <a:lnTo>
                  <a:pt x="2016429" y="421596"/>
                </a:lnTo>
                <a:lnTo>
                  <a:pt x="2028819" y="425905"/>
                </a:lnTo>
                <a:lnTo>
                  <a:pt x="2041003" y="429907"/>
                </a:lnTo>
                <a:lnTo>
                  <a:pt x="2052955" y="433728"/>
                </a:lnTo>
                <a:lnTo>
                  <a:pt x="2064649" y="437492"/>
                </a:lnTo>
                <a:lnTo>
                  <a:pt x="2110729" y="455541"/>
                </a:lnTo>
                <a:lnTo>
                  <a:pt x="2140433" y="472606"/>
                </a:lnTo>
                <a:lnTo>
                  <a:pt x="2141247" y="473165"/>
                </a:lnTo>
                <a:lnTo>
                  <a:pt x="2142488" y="473639"/>
                </a:lnTo>
                <a:lnTo>
                  <a:pt x="2144583" y="474155"/>
                </a:lnTo>
                <a:lnTo>
                  <a:pt x="2147960" y="474842"/>
                </a:lnTo>
                <a:lnTo>
                  <a:pt x="2153048" y="475828"/>
                </a:lnTo>
                <a:lnTo>
                  <a:pt x="2160274" y="477240"/>
                </a:lnTo>
                <a:lnTo>
                  <a:pt x="2198326" y="493111"/>
                </a:lnTo>
                <a:lnTo>
                  <a:pt x="2222057" y="502038"/>
                </a:lnTo>
                <a:lnTo>
                  <a:pt x="2233472" y="506426"/>
                </a:lnTo>
                <a:lnTo>
                  <a:pt x="2244605" y="510950"/>
                </a:lnTo>
                <a:lnTo>
                  <a:pt x="2255468" y="515749"/>
                </a:lnTo>
                <a:lnTo>
                  <a:pt x="2266075" y="520964"/>
                </a:lnTo>
                <a:lnTo>
                  <a:pt x="2276366" y="532403"/>
                </a:lnTo>
                <a:lnTo>
                  <a:pt x="2283863" y="540336"/>
                </a:lnTo>
                <a:lnTo>
                  <a:pt x="2298670" y="569842"/>
                </a:lnTo>
                <a:lnTo>
                  <a:pt x="2300860" y="580999"/>
                </a:lnTo>
                <a:lnTo>
                  <a:pt x="2300088" y="592042"/>
                </a:lnTo>
                <a:lnTo>
                  <a:pt x="2299420" y="603955"/>
                </a:lnTo>
                <a:lnTo>
                  <a:pt x="2298679" y="616529"/>
                </a:lnTo>
                <a:lnTo>
                  <a:pt x="2294229" y="656112"/>
                </a:lnTo>
                <a:lnTo>
                  <a:pt x="2282683" y="694085"/>
                </a:lnTo>
                <a:lnTo>
                  <a:pt x="2251604" y="733063"/>
                </a:lnTo>
                <a:lnTo>
                  <a:pt x="2212245" y="763985"/>
                </a:lnTo>
                <a:lnTo>
                  <a:pt x="2179397" y="784467"/>
                </a:lnTo>
                <a:lnTo>
                  <a:pt x="2144895" y="803201"/>
                </a:lnTo>
                <a:lnTo>
                  <a:pt x="2109818" y="820701"/>
                </a:lnTo>
                <a:lnTo>
                  <a:pt x="2098032" y="826675"/>
                </a:lnTo>
                <a:lnTo>
                  <a:pt x="2086363" y="833177"/>
                </a:lnTo>
                <a:lnTo>
                  <a:pt x="2074815" y="839995"/>
                </a:lnTo>
                <a:lnTo>
                  <a:pt x="2063395" y="846918"/>
                </a:lnTo>
                <a:lnTo>
                  <a:pt x="2052107" y="853734"/>
                </a:lnTo>
                <a:lnTo>
                  <a:pt x="2008395" y="875711"/>
                </a:lnTo>
                <a:lnTo>
                  <a:pt x="1995425" y="879548"/>
                </a:lnTo>
                <a:lnTo>
                  <a:pt x="1982715" y="883559"/>
                </a:lnTo>
                <a:lnTo>
                  <a:pt x="1945839" y="896272"/>
                </a:lnTo>
                <a:lnTo>
                  <a:pt x="1921989" y="904946"/>
                </a:lnTo>
                <a:lnTo>
                  <a:pt x="1910193" y="909232"/>
                </a:lnTo>
                <a:lnTo>
                  <a:pt x="1863141" y="925188"/>
                </a:lnTo>
                <a:lnTo>
                  <a:pt x="1827130" y="934879"/>
                </a:lnTo>
                <a:lnTo>
                  <a:pt x="1811376" y="941008"/>
                </a:lnTo>
                <a:lnTo>
                  <a:pt x="1801738" y="945908"/>
                </a:lnTo>
                <a:lnTo>
                  <a:pt x="1786016" y="951290"/>
                </a:lnTo>
                <a:lnTo>
                  <a:pt x="1770357" y="955676"/>
                </a:lnTo>
                <a:lnTo>
                  <a:pt x="1759080" y="958467"/>
                </a:lnTo>
                <a:lnTo>
                  <a:pt x="1746569" y="964201"/>
                </a:lnTo>
                <a:lnTo>
                  <a:pt x="1734108" y="968894"/>
                </a:lnTo>
                <a:lnTo>
                  <a:pt x="1722003" y="973202"/>
                </a:lnTo>
                <a:lnTo>
                  <a:pt x="1710560" y="977779"/>
                </a:lnTo>
                <a:lnTo>
                  <a:pt x="1677159" y="1001047"/>
                </a:lnTo>
                <a:lnTo>
                  <a:pt x="1642852" y="1035478"/>
                </a:lnTo>
                <a:lnTo>
                  <a:pt x="1619586" y="1064169"/>
                </a:lnTo>
                <a:lnTo>
                  <a:pt x="1610830" y="1074006"/>
                </a:lnTo>
                <a:lnTo>
                  <a:pt x="1601322" y="1082771"/>
                </a:lnTo>
                <a:lnTo>
                  <a:pt x="1591317" y="1090759"/>
                </a:lnTo>
                <a:lnTo>
                  <a:pt x="1581073" y="1098262"/>
                </a:lnTo>
                <a:lnTo>
                  <a:pt x="1570846" y="1105577"/>
                </a:lnTo>
                <a:lnTo>
                  <a:pt x="1560892" y="1112996"/>
                </a:lnTo>
                <a:lnTo>
                  <a:pt x="1528414" y="1135752"/>
                </a:lnTo>
                <a:lnTo>
                  <a:pt x="1495002" y="1154316"/>
                </a:lnTo>
                <a:lnTo>
                  <a:pt x="1472710" y="1165571"/>
                </a:lnTo>
                <a:lnTo>
                  <a:pt x="1461671" y="1171133"/>
                </a:lnTo>
                <a:lnTo>
                  <a:pt x="1425023" y="1192194"/>
                </a:lnTo>
                <a:lnTo>
                  <a:pt x="1395319" y="1214076"/>
                </a:lnTo>
                <a:lnTo>
                  <a:pt x="1386225" y="1221010"/>
                </a:lnTo>
                <a:lnTo>
                  <a:pt x="1376882" y="1227752"/>
                </a:lnTo>
                <a:lnTo>
                  <a:pt x="1366899" y="1234296"/>
                </a:lnTo>
                <a:lnTo>
                  <a:pt x="1359268" y="1242358"/>
                </a:lnTo>
                <a:lnTo>
                  <a:pt x="1322896" y="1277166"/>
                </a:lnTo>
                <a:lnTo>
                  <a:pt x="1291536" y="1304159"/>
                </a:lnTo>
                <a:lnTo>
                  <a:pt x="1258888" y="1329984"/>
                </a:lnTo>
                <a:lnTo>
                  <a:pt x="1226939" y="1352905"/>
                </a:lnTo>
                <a:lnTo>
                  <a:pt x="1197678" y="1371186"/>
                </a:lnTo>
                <a:lnTo>
                  <a:pt x="1189545" y="1380338"/>
                </a:lnTo>
                <a:lnTo>
                  <a:pt x="1163618" y="1408332"/>
                </a:lnTo>
                <a:lnTo>
                  <a:pt x="1135277" y="1435479"/>
                </a:lnTo>
                <a:lnTo>
                  <a:pt x="1104368" y="1459651"/>
                </a:lnTo>
                <a:lnTo>
                  <a:pt x="1070736" y="1478717"/>
                </a:lnTo>
                <a:lnTo>
                  <a:pt x="1046725" y="1487540"/>
                </a:lnTo>
                <a:lnTo>
                  <a:pt x="1034953" y="1494027"/>
                </a:lnTo>
                <a:lnTo>
                  <a:pt x="990555" y="1516779"/>
                </a:lnTo>
                <a:lnTo>
                  <a:pt x="966349" y="1525504"/>
                </a:lnTo>
                <a:lnTo>
                  <a:pt x="955574" y="1531778"/>
                </a:lnTo>
                <a:lnTo>
                  <a:pt x="910487" y="1553334"/>
                </a:lnTo>
                <a:lnTo>
                  <a:pt x="862691" y="1569869"/>
                </a:lnTo>
                <a:lnTo>
                  <a:pt x="825441" y="1579493"/>
                </a:lnTo>
                <a:lnTo>
                  <a:pt x="787282" y="1587137"/>
                </a:lnTo>
                <a:lnTo>
                  <a:pt x="748477" y="1593166"/>
                </a:lnTo>
                <a:lnTo>
                  <a:pt x="735444" y="1594879"/>
                </a:lnTo>
                <a:lnTo>
                  <a:pt x="718899" y="1598626"/>
                </a:lnTo>
                <a:lnTo>
                  <a:pt x="678325" y="1604192"/>
                </a:lnTo>
                <a:lnTo>
                  <a:pt x="629578" y="1607185"/>
                </a:lnTo>
                <a:lnTo>
                  <a:pt x="602814" y="1607716"/>
                </a:lnTo>
                <a:lnTo>
                  <a:pt x="574818" y="1607602"/>
                </a:lnTo>
                <a:lnTo>
                  <a:pt x="516210" y="1605444"/>
                </a:lnTo>
                <a:lnTo>
                  <a:pt x="455915" y="1600707"/>
                </a:lnTo>
                <a:lnTo>
                  <a:pt x="396095" y="1593390"/>
                </a:lnTo>
                <a:lnTo>
                  <a:pt x="338914" y="1583492"/>
                </a:lnTo>
                <a:lnTo>
                  <a:pt x="286533" y="1571011"/>
                </a:lnTo>
                <a:lnTo>
                  <a:pt x="241116" y="1555945"/>
                </a:lnTo>
                <a:lnTo>
                  <a:pt x="198690" y="1534988"/>
                </a:lnTo>
                <a:lnTo>
                  <a:pt x="166873" y="1513846"/>
                </a:lnTo>
                <a:lnTo>
                  <a:pt x="126870" y="1483467"/>
                </a:lnTo>
                <a:lnTo>
                  <a:pt x="116889" y="1475862"/>
                </a:lnTo>
                <a:lnTo>
                  <a:pt x="75192" y="1447120"/>
                </a:lnTo>
                <a:lnTo>
                  <a:pt x="64015" y="1440640"/>
                </a:lnTo>
                <a:lnTo>
                  <a:pt x="55532" y="1430429"/>
                </a:lnTo>
                <a:lnTo>
                  <a:pt x="20134" y="1394977"/>
                </a:lnTo>
                <a:lnTo>
                  <a:pt x="10294" y="1386687"/>
                </a:lnTo>
                <a:lnTo>
                  <a:pt x="5743" y="1374808"/>
                </a:lnTo>
                <a:lnTo>
                  <a:pt x="2564" y="1363031"/>
                </a:lnTo>
                <a:lnTo>
                  <a:pt x="676" y="1351361"/>
                </a:lnTo>
                <a:lnTo>
                  <a:pt x="0" y="1339801"/>
                </a:lnTo>
                <a:lnTo>
                  <a:pt x="454" y="1328356"/>
                </a:lnTo>
                <a:lnTo>
                  <a:pt x="11974" y="1283808"/>
                </a:lnTo>
                <a:lnTo>
                  <a:pt x="35167" y="1241427"/>
                </a:lnTo>
                <a:lnTo>
                  <a:pt x="57061" y="1211208"/>
                </a:lnTo>
                <a:lnTo>
                  <a:pt x="62389" y="1204122"/>
                </a:lnTo>
                <a:lnTo>
                  <a:pt x="93210" y="1182781"/>
                </a:lnTo>
                <a:lnTo>
                  <a:pt x="105656" y="1176341"/>
                </a:lnTo>
                <a:lnTo>
                  <a:pt x="117542" y="1172569"/>
                </a:lnTo>
                <a:lnTo>
                  <a:pt x="127922" y="1170434"/>
                </a:lnTo>
                <a:lnTo>
                  <a:pt x="115280" y="1171696"/>
                </a:lnTo>
                <a:lnTo>
                  <a:pt x="103035" y="1174476"/>
                </a:lnTo>
                <a:lnTo>
                  <a:pt x="102111" y="1174634"/>
                </a:lnTo>
                <a:close/>
              </a:path>
            </a:pathLst>
          </a:custGeom>
          <a:ln w="28575">
            <a:solidFill>
              <a:srgbClr val="FF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883778" y="290341"/>
            <a:ext cx="8424862" cy="53860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92935">
              <a:lnSpc>
                <a:spcPts val="4205"/>
              </a:lnSpc>
            </a:pPr>
            <a:r>
              <a:rPr spc="-35" dirty="0"/>
              <a:t>数据独立</a:t>
            </a:r>
            <a:r>
              <a:rPr spc="-30" dirty="0"/>
              <a:t>性</a:t>
            </a:r>
            <a:r>
              <a:rPr spc="-40" dirty="0"/>
              <a:t>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9552" y="1032827"/>
            <a:ext cx="8424862" cy="5281316"/>
          </a:xfrm>
          <a:prstGeom prst="rect">
            <a:avLst/>
          </a:prstGeom>
        </p:spPr>
        <p:txBody>
          <a:bodyPr vert="horz" wrap="square" lIns="0" tIns="4965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8450"/>
            <a:r>
              <a:rPr sz="2400" b="0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400" b="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</a:rPr>
              <a:t>物理独立性</a:t>
            </a:r>
            <a:endParaRPr sz="2400" dirty="0">
              <a:latin typeface="Times New Roman"/>
              <a:cs typeface="Times New Roman"/>
            </a:endParaRPr>
          </a:p>
          <a:p>
            <a:pPr marL="1041400" marR="73660" indent="-285750">
              <a:lnSpc>
                <a:spcPct val="130000"/>
              </a:lnSpc>
              <a:spcBef>
                <a:spcPts val="75"/>
              </a:spcBef>
            </a:pPr>
            <a:r>
              <a:rPr spc="-15" dirty="0" err="1">
                <a:solidFill>
                  <a:schemeClr val="bg1">
                    <a:lumMod val="50000"/>
                  </a:schemeClr>
                </a:solidFill>
              </a:rPr>
              <a:t>指用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户的应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程序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数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据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库中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数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据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物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理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存储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相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互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独立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spc="-10" dirty="0" err="1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spc="-5" dirty="0" err="1">
                <a:solidFill>
                  <a:schemeClr val="bg1">
                    <a:lumMod val="50000"/>
                  </a:schemeClr>
                </a:solidFill>
              </a:rPr>
              <a:t>当</a:t>
            </a:r>
            <a:r>
              <a:rPr spc="-20" dirty="0" err="1">
                <a:solidFill>
                  <a:schemeClr val="bg1">
                    <a:lumMod val="50000"/>
                  </a:schemeClr>
                </a:solidFill>
              </a:rPr>
              <a:t>数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bg1">
                    <a:lumMod val="50000"/>
                  </a:schemeClr>
                </a:solidFill>
              </a:rPr>
              <a:t>据的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物理存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储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改变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了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应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用程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序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不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改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变</a:t>
            </a:r>
            <a:r>
              <a:rPr spc="-2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pPr marL="298450">
              <a:spcBef>
                <a:spcPts val="785"/>
              </a:spcBef>
            </a:pPr>
            <a:r>
              <a:rPr sz="2400" b="0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400" b="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</a:rPr>
              <a:t>逻辑独立性</a:t>
            </a:r>
            <a:endParaRPr sz="2400" dirty="0">
              <a:latin typeface="Times New Roman"/>
              <a:cs typeface="Times New Roman"/>
            </a:endParaRPr>
          </a:p>
          <a:p>
            <a:pPr marL="1041400" marR="5080" indent="-285750">
              <a:lnSpc>
                <a:spcPct val="130000"/>
              </a:lnSpc>
              <a:spcBef>
                <a:spcPts val="75"/>
              </a:spcBef>
            </a:pP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指用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户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的应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程序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数据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库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的逻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辑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相互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独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立的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数据</a:t>
            </a:r>
            <a:r>
              <a:rPr spc="15" dirty="0" err="1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spc="10" dirty="0" err="1">
                <a:solidFill>
                  <a:schemeClr val="bg1">
                    <a:lumMod val="50000"/>
                  </a:schemeClr>
                </a:solidFill>
              </a:rPr>
              <a:t>逻辑</a:t>
            </a:r>
            <a:r>
              <a:rPr spc="2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改变了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应用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程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序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不</a:t>
            </a:r>
            <a:r>
              <a:rPr spc="-10" dirty="0">
                <a:solidFill>
                  <a:schemeClr val="bg1">
                    <a:lumMod val="50000"/>
                  </a:schemeClr>
                </a:solidFill>
              </a:rPr>
              <a:t>用改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变</a:t>
            </a:r>
            <a:r>
              <a:rPr spc="-2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pPr marL="298450">
              <a:spcBef>
                <a:spcPts val="1220"/>
              </a:spcBef>
            </a:pPr>
            <a:r>
              <a:rPr sz="2400" b="0" dirty="0">
                <a:solidFill>
                  <a:srgbClr val="002060"/>
                </a:solidFill>
                <a:latin typeface="Wingdings"/>
                <a:cs typeface="Wingdings"/>
              </a:rPr>
              <a:t></a:t>
            </a:r>
            <a:r>
              <a:rPr sz="2400" b="0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2060"/>
                </a:solidFill>
              </a:rPr>
              <a:t>数据独立</a:t>
            </a:r>
            <a:r>
              <a:rPr sz="2400" spc="-15" dirty="0">
                <a:solidFill>
                  <a:srgbClr val="002060"/>
                </a:solidFill>
              </a:rPr>
              <a:t>性</a:t>
            </a:r>
            <a:r>
              <a:rPr sz="2400" spc="-10" dirty="0">
                <a:solidFill>
                  <a:srgbClr val="002060"/>
                </a:solidFill>
              </a:rPr>
              <a:t>由</a:t>
            </a:r>
            <a:r>
              <a:rPr sz="2400" spc="-15" dirty="0">
                <a:solidFill>
                  <a:srgbClr val="002060"/>
                </a:solidFill>
              </a:rPr>
              <a:t>数据库管理系统的二级映</a:t>
            </a:r>
            <a:r>
              <a:rPr sz="2400" spc="-10" dirty="0">
                <a:solidFill>
                  <a:srgbClr val="002060"/>
                </a:solidFill>
              </a:rPr>
              <a:t>像</a:t>
            </a:r>
            <a:r>
              <a:rPr sz="2400" spc="-15" dirty="0">
                <a:solidFill>
                  <a:srgbClr val="002060"/>
                </a:solidFill>
              </a:rPr>
              <a:t>功能来保</a:t>
            </a:r>
            <a:r>
              <a:rPr sz="2400" spc="-10" dirty="0">
                <a:solidFill>
                  <a:srgbClr val="002060"/>
                </a:solidFill>
              </a:rPr>
              <a:t>证</a:t>
            </a:r>
            <a:r>
              <a:rPr sz="2400" spc="-25" dirty="0">
                <a:solidFill>
                  <a:srgbClr val="002060"/>
                </a:solidFill>
              </a:rPr>
              <a:t>。</a:t>
            </a:r>
            <a:endParaRPr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569" y="188640"/>
            <a:ext cx="8424862" cy="474489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7175">
              <a:lnSpc>
                <a:spcPts val="3650"/>
              </a:lnSpc>
            </a:pPr>
            <a:r>
              <a:rPr sz="3200" spc="-30" dirty="0"/>
              <a:t>数据</a:t>
            </a:r>
            <a:r>
              <a:rPr sz="3200" spc="-25" dirty="0"/>
              <a:t>由数据</a:t>
            </a:r>
            <a:r>
              <a:rPr sz="3200" spc="-20" dirty="0"/>
              <a:t>管</a:t>
            </a:r>
            <a:r>
              <a:rPr sz="3200" spc="-25" dirty="0"/>
              <a:t>理系</a:t>
            </a:r>
            <a:r>
              <a:rPr sz="3200" spc="-20" dirty="0"/>
              <a:t>统</a:t>
            </a:r>
            <a:r>
              <a:rPr sz="3200" spc="-25" dirty="0"/>
              <a:t>统</a:t>
            </a:r>
            <a:r>
              <a:rPr sz="3200" spc="-20" dirty="0"/>
              <a:t>一</a:t>
            </a:r>
            <a:r>
              <a:rPr sz="3200" spc="-25" dirty="0"/>
              <a:t>管理</a:t>
            </a:r>
            <a:r>
              <a:rPr sz="3200" spc="-20" dirty="0"/>
              <a:t>和</a:t>
            </a:r>
            <a:r>
              <a:rPr sz="3200" spc="-25" dirty="0"/>
              <a:t>控制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79512" y="845336"/>
            <a:ext cx="8712894" cy="5829416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z="2800" b="0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2060"/>
                </a:solidFill>
              </a:rPr>
              <a:t>数据库管</a:t>
            </a:r>
            <a:r>
              <a:rPr sz="2800" spc="-15" dirty="0">
                <a:solidFill>
                  <a:srgbClr val="002060"/>
                </a:solidFill>
              </a:rPr>
              <a:t>理</a:t>
            </a:r>
            <a:r>
              <a:rPr sz="2800" spc="-10" dirty="0">
                <a:solidFill>
                  <a:srgbClr val="002060"/>
                </a:solidFill>
              </a:rPr>
              <a:t>系</a:t>
            </a:r>
            <a:r>
              <a:rPr sz="2800" spc="-15" dirty="0">
                <a:solidFill>
                  <a:srgbClr val="002060"/>
                </a:solidFill>
              </a:rPr>
              <a:t>统提供的数据控制功能</a:t>
            </a:r>
            <a:endParaRPr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69900" marR="1617345" indent="0">
              <a:lnSpc>
                <a:spcPts val="3240"/>
              </a:lnSpc>
              <a:spcBef>
                <a:spcPts val="220"/>
              </a:spcBef>
              <a:buNone/>
            </a:pPr>
            <a:r>
              <a:rPr sz="2400" spc="-15" dirty="0">
                <a:solidFill>
                  <a:srgbClr val="002060"/>
                </a:solidFill>
              </a:rPr>
              <a:t>（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r>
              <a:rPr sz="2400" spc="-15" dirty="0">
                <a:solidFill>
                  <a:srgbClr val="002060"/>
                </a:solidFill>
              </a:rPr>
              <a:t>）</a:t>
            </a:r>
            <a:r>
              <a:rPr sz="2400" spc="-15" dirty="0">
                <a:solidFill>
                  <a:srgbClr val="FF0000"/>
                </a:solidFill>
              </a:rPr>
              <a:t>数据</a:t>
            </a:r>
            <a:r>
              <a:rPr sz="2400" spc="-10" dirty="0">
                <a:solidFill>
                  <a:srgbClr val="FF0000"/>
                </a:solidFill>
              </a:rPr>
              <a:t>的安全性</a:t>
            </a:r>
            <a:r>
              <a:rPr sz="2400" spc="-15" dirty="0">
                <a:solidFill>
                  <a:srgbClr val="FF0000"/>
                </a:solidFill>
              </a:rPr>
              <a:t>（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FF0000"/>
                </a:solidFill>
              </a:rPr>
              <a:t>）</a:t>
            </a:r>
            <a:endParaRPr lang="en-US" altLang="zh-CN" sz="2400" spc="-10" dirty="0">
              <a:solidFill>
                <a:srgbClr val="FF0000"/>
              </a:solidFill>
            </a:endParaRPr>
          </a:p>
          <a:p>
            <a:pPr marL="469900" marR="1617345" indent="0">
              <a:lnSpc>
                <a:spcPts val="3240"/>
              </a:lnSpc>
              <a:spcBef>
                <a:spcPts val="220"/>
              </a:spcBef>
              <a:buNone/>
            </a:pPr>
            <a:r>
              <a:rPr lang="en-US" altLang="zh-CN" sz="2400" spc="-10" dirty="0">
                <a:solidFill>
                  <a:srgbClr val="FF0000"/>
                </a:solidFill>
              </a:rPr>
              <a:t>	</a:t>
            </a:r>
            <a:r>
              <a:rPr sz="2400" spc="-15" dirty="0" err="1">
                <a:solidFill>
                  <a:srgbClr val="002060"/>
                </a:solidFill>
              </a:rPr>
              <a:t>保护数据</a:t>
            </a:r>
            <a:r>
              <a:rPr sz="2400" spc="-10" dirty="0" err="1">
                <a:solidFill>
                  <a:srgbClr val="002060"/>
                </a:solidFill>
              </a:rPr>
              <a:t>以</a:t>
            </a:r>
            <a:r>
              <a:rPr sz="2400" spc="-5" dirty="0" err="1">
                <a:solidFill>
                  <a:srgbClr val="002060"/>
                </a:solidFill>
              </a:rPr>
              <a:t>防</a:t>
            </a:r>
            <a:r>
              <a:rPr sz="2400" spc="-10" dirty="0" err="1">
                <a:solidFill>
                  <a:srgbClr val="002060"/>
                </a:solidFill>
              </a:rPr>
              <a:t>止不合法的使用造成的数</a:t>
            </a:r>
            <a:r>
              <a:rPr sz="2400" spc="-5" dirty="0" err="1">
                <a:solidFill>
                  <a:srgbClr val="002060"/>
                </a:solidFill>
              </a:rPr>
              <a:t>据</a:t>
            </a:r>
            <a:r>
              <a:rPr sz="2400" spc="-10" dirty="0" err="1">
                <a:solidFill>
                  <a:srgbClr val="002060"/>
                </a:solidFill>
              </a:rPr>
              <a:t>的泄密和破</a:t>
            </a:r>
            <a:r>
              <a:rPr sz="2400" spc="-20" dirty="0" err="1">
                <a:solidFill>
                  <a:srgbClr val="002060"/>
                </a:solidFill>
              </a:rPr>
              <a:t>坏</a:t>
            </a:r>
            <a:r>
              <a:rPr sz="2400" spc="-20" dirty="0">
                <a:solidFill>
                  <a:srgbClr val="002060"/>
                </a:solidFill>
              </a:rPr>
              <a:t>。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469900" marR="3458210" indent="0">
              <a:lnSpc>
                <a:spcPts val="3240"/>
              </a:lnSpc>
              <a:buNone/>
            </a:pPr>
            <a:r>
              <a:rPr sz="2400" spc="-15" dirty="0">
                <a:solidFill>
                  <a:srgbClr val="002060"/>
                </a:solidFill>
              </a:rPr>
              <a:t>（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2400" spc="-15" dirty="0">
                <a:solidFill>
                  <a:srgbClr val="002060"/>
                </a:solidFill>
              </a:rPr>
              <a:t>）</a:t>
            </a:r>
            <a:r>
              <a:rPr sz="2400" spc="-15" dirty="0">
                <a:solidFill>
                  <a:srgbClr val="FF0000"/>
                </a:solidFill>
              </a:rPr>
              <a:t>数据</a:t>
            </a:r>
            <a:r>
              <a:rPr sz="2400" spc="-10" dirty="0">
                <a:solidFill>
                  <a:srgbClr val="FF0000"/>
                </a:solidFill>
              </a:rPr>
              <a:t>的完整性（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FF0000"/>
                </a:solidFill>
              </a:rPr>
              <a:t>）</a:t>
            </a:r>
            <a:endParaRPr lang="en-US" altLang="zh-CN" sz="2400" spc="-10" dirty="0">
              <a:solidFill>
                <a:srgbClr val="FF0000"/>
              </a:solidFill>
            </a:endParaRPr>
          </a:p>
          <a:p>
            <a:pPr marL="869950" marR="3458210" lvl="1" indent="0">
              <a:lnSpc>
                <a:spcPts val="3240"/>
              </a:lnSpc>
              <a:buNone/>
            </a:pPr>
            <a:r>
              <a:rPr sz="2400" spc="-15" dirty="0" err="1">
                <a:solidFill>
                  <a:srgbClr val="002060"/>
                </a:solidFill>
                <a:latin typeface="华文仿宋" pitchFamily="2" charset="-122"/>
                <a:ea typeface="华文仿宋" pitchFamily="2" charset="-122"/>
              </a:rPr>
              <a:t>检查保证数据的正确性、有效</a:t>
            </a:r>
            <a:r>
              <a:rPr lang="zh-CN" altLang="en-US" sz="2400" spc="-15" dirty="0">
                <a:solidFill>
                  <a:srgbClr val="002060"/>
                </a:solidFill>
                <a:latin typeface="华文仿宋" pitchFamily="2" charset="-122"/>
                <a:ea typeface="华文仿宋" pitchFamily="2" charset="-122"/>
              </a:rPr>
              <a:t>性</a:t>
            </a:r>
            <a:r>
              <a:rPr sz="2400" spc="-15" dirty="0" err="1">
                <a:solidFill>
                  <a:srgbClr val="002060"/>
                </a:solidFill>
                <a:latin typeface="华文仿宋" pitchFamily="2" charset="-122"/>
                <a:ea typeface="华文仿宋" pitchFamily="2" charset="-122"/>
              </a:rPr>
              <a:t>和相容性</a:t>
            </a:r>
            <a:r>
              <a:rPr sz="2400" spc="-15" dirty="0">
                <a:solidFill>
                  <a:srgbClr val="002060"/>
                </a:solidFill>
                <a:latin typeface="华文仿宋" pitchFamily="2" charset="-122"/>
                <a:ea typeface="华文仿宋" pitchFamily="2" charset="-122"/>
              </a:rPr>
              <a:t>。</a:t>
            </a:r>
          </a:p>
          <a:p>
            <a:pPr marL="469900" marR="5080" indent="0">
              <a:lnSpc>
                <a:spcPts val="3240"/>
              </a:lnSpc>
              <a:buNone/>
            </a:pPr>
            <a:r>
              <a:rPr sz="2400" spc="-15" dirty="0">
                <a:solidFill>
                  <a:srgbClr val="002060"/>
                </a:solidFill>
              </a:rPr>
              <a:t>（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3</a:t>
            </a:r>
            <a:r>
              <a:rPr sz="2400" spc="-15" dirty="0">
                <a:solidFill>
                  <a:srgbClr val="002060"/>
                </a:solidFill>
              </a:rPr>
              <a:t>）</a:t>
            </a:r>
            <a:r>
              <a:rPr sz="2400" spc="-15" dirty="0">
                <a:solidFill>
                  <a:srgbClr val="FF0000"/>
                </a:solidFill>
              </a:rPr>
              <a:t>并发</a:t>
            </a:r>
            <a:r>
              <a:rPr sz="2400" spc="-10" dirty="0">
                <a:solidFill>
                  <a:srgbClr val="FF0000"/>
                </a:solidFill>
              </a:rPr>
              <a:t>控制</a:t>
            </a:r>
            <a:r>
              <a:rPr sz="2400" spc="-15" dirty="0">
                <a:solidFill>
                  <a:srgbClr val="FF0000"/>
                </a:solidFill>
              </a:rPr>
              <a:t>（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rre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cy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ol</a:t>
            </a:r>
            <a:r>
              <a:rPr sz="2400" spc="-15" dirty="0">
                <a:solidFill>
                  <a:srgbClr val="FF0000"/>
                </a:solidFill>
              </a:rPr>
              <a:t>） </a:t>
            </a:r>
            <a:endParaRPr lang="en-US" altLang="zh-CN" sz="2400" spc="-15" dirty="0">
              <a:solidFill>
                <a:srgbClr val="FF0000"/>
              </a:solidFill>
            </a:endParaRPr>
          </a:p>
          <a:p>
            <a:pPr marL="469900" marR="5080" indent="0">
              <a:lnSpc>
                <a:spcPts val="3240"/>
              </a:lnSpc>
              <a:buNone/>
            </a:pPr>
            <a:r>
              <a:rPr lang="en-US" altLang="zh-CN" sz="2400" spc="-15" dirty="0">
                <a:solidFill>
                  <a:srgbClr val="FF0000"/>
                </a:solidFill>
              </a:rPr>
              <a:t>	</a:t>
            </a:r>
            <a:r>
              <a:rPr sz="2400" spc="-15" dirty="0" err="1">
                <a:solidFill>
                  <a:srgbClr val="002060"/>
                </a:solidFill>
              </a:rPr>
              <a:t>对多用户</a:t>
            </a:r>
            <a:r>
              <a:rPr sz="2400" spc="-10" dirty="0" err="1">
                <a:solidFill>
                  <a:srgbClr val="002060"/>
                </a:solidFill>
              </a:rPr>
              <a:t>的</a:t>
            </a:r>
            <a:r>
              <a:rPr sz="2400" spc="-5" dirty="0" err="1">
                <a:solidFill>
                  <a:srgbClr val="002060"/>
                </a:solidFill>
              </a:rPr>
              <a:t>并</a:t>
            </a:r>
            <a:r>
              <a:rPr sz="2400" spc="-10" dirty="0" err="1">
                <a:solidFill>
                  <a:srgbClr val="002060"/>
                </a:solidFill>
              </a:rPr>
              <a:t>发操作加以控制和协</a:t>
            </a:r>
            <a:r>
              <a:rPr sz="2400" spc="-15" dirty="0" err="1">
                <a:solidFill>
                  <a:srgbClr val="002060"/>
                </a:solidFill>
              </a:rPr>
              <a:t>调</a:t>
            </a:r>
            <a:r>
              <a:rPr sz="2400" spc="-10" dirty="0" err="1">
                <a:solidFill>
                  <a:srgbClr val="002060"/>
                </a:solidFill>
              </a:rPr>
              <a:t>，</a:t>
            </a:r>
            <a:r>
              <a:rPr sz="2400" spc="-5" dirty="0" err="1">
                <a:solidFill>
                  <a:srgbClr val="002060"/>
                </a:solidFill>
              </a:rPr>
              <a:t>防</a:t>
            </a:r>
            <a:r>
              <a:rPr sz="2400" spc="-10" dirty="0" err="1">
                <a:solidFill>
                  <a:srgbClr val="002060"/>
                </a:solidFill>
              </a:rPr>
              <a:t>止相互干扰而得到错误的</a:t>
            </a:r>
            <a:r>
              <a:rPr sz="2400" spc="-5" dirty="0" err="1">
                <a:solidFill>
                  <a:srgbClr val="002060"/>
                </a:solidFill>
              </a:rPr>
              <a:t>结</a:t>
            </a:r>
            <a:r>
              <a:rPr sz="2400" spc="-15" dirty="0" err="1">
                <a:solidFill>
                  <a:srgbClr val="002060"/>
                </a:solidFill>
              </a:rPr>
              <a:t>果</a:t>
            </a:r>
            <a:r>
              <a:rPr sz="2400" spc="-20" dirty="0">
                <a:solidFill>
                  <a:srgbClr val="002060"/>
                </a:solidFill>
              </a:rPr>
              <a:t>。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469900" marR="2306955" indent="0">
              <a:lnSpc>
                <a:spcPts val="3240"/>
              </a:lnSpc>
              <a:buNone/>
            </a:pPr>
            <a:r>
              <a:rPr sz="2400" spc="-15" dirty="0">
                <a:solidFill>
                  <a:srgbClr val="002060"/>
                </a:solidFill>
              </a:rPr>
              <a:t>（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4</a:t>
            </a:r>
            <a:r>
              <a:rPr sz="2400" spc="-15" dirty="0">
                <a:solidFill>
                  <a:srgbClr val="002060"/>
                </a:solidFill>
              </a:rPr>
              <a:t>）</a:t>
            </a:r>
            <a:r>
              <a:rPr sz="2400" spc="-15" dirty="0">
                <a:solidFill>
                  <a:srgbClr val="FF0000"/>
                </a:solidFill>
              </a:rPr>
              <a:t>数据</a:t>
            </a:r>
            <a:r>
              <a:rPr sz="2400" spc="-10" dirty="0">
                <a:solidFill>
                  <a:srgbClr val="FF0000"/>
                </a:solidFill>
              </a:rPr>
              <a:t>库恢复</a:t>
            </a:r>
            <a:r>
              <a:rPr sz="2400" spc="-15" dirty="0">
                <a:solidFill>
                  <a:srgbClr val="FF0000"/>
                </a:solidFill>
              </a:rPr>
              <a:t>（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ver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15" dirty="0">
                <a:solidFill>
                  <a:srgbClr val="FF0000"/>
                </a:solidFill>
              </a:rPr>
              <a:t>） </a:t>
            </a:r>
            <a:endParaRPr lang="en-US" altLang="zh-CN" sz="2400" spc="-15" dirty="0">
              <a:solidFill>
                <a:srgbClr val="FF0000"/>
              </a:solidFill>
            </a:endParaRPr>
          </a:p>
          <a:p>
            <a:pPr marL="469900" marR="2306955" indent="0">
              <a:lnSpc>
                <a:spcPts val="3240"/>
              </a:lnSpc>
              <a:buNone/>
            </a:pPr>
            <a:r>
              <a:rPr lang="en-US" altLang="zh-CN" sz="2400" spc="-15" dirty="0">
                <a:solidFill>
                  <a:srgbClr val="FF0000"/>
                </a:solidFill>
              </a:rPr>
              <a:t>	</a:t>
            </a:r>
            <a:r>
              <a:rPr sz="2400" spc="-15" dirty="0" err="1">
                <a:solidFill>
                  <a:srgbClr val="002060"/>
                </a:solidFill>
              </a:rPr>
              <a:t>将数据库</a:t>
            </a:r>
            <a:r>
              <a:rPr sz="2400" spc="-10" dirty="0" err="1">
                <a:solidFill>
                  <a:srgbClr val="002060"/>
                </a:solidFill>
              </a:rPr>
              <a:t>从</a:t>
            </a:r>
            <a:r>
              <a:rPr sz="2400" spc="-5" dirty="0" err="1">
                <a:solidFill>
                  <a:srgbClr val="002060"/>
                </a:solidFill>
              </a:rPr>
              <a:t>错</a:t>
            </a:r>
            <a:r>
              <a:rPr sz="2400" spc="-10" dirty="0" err="1">
                <a:solidFill>
                  <a:srgbClr val="002060"/>
                </a:solidFill>
              </a:rPr>
              <a:t>误状态恢复到某一已知的</a:t>
            </a:r>
            <a:r>
              <a:rPr lang="zh-CN" altLang="en-US" sz="2400" spc="-10" dirty="0">
                <a:solidFill>
                  <a:srgbClr val="002060"/>
                </a:solidFill>
              </a:rPr>
              <a:t>正确</a:t>
            </a:r>
            <a:r>
              <a:rPr sz="2400" spc="-10" dirty="0" err="1">
                <a:solidFill>
                  <a:srgbClr val="002060"/>
                </a:solidFill>
              </a:rPr>
              <a:t>状</a:t>
            </a:r>
            <a:r>
              <a:rPr sz="2400" spc="-15" dirty="0" err="1">
                <a:solidFill>
                  <a:srgbClr val="002060"/>
                </a:solidFill>
              </a:rPr>
              <a:t>态</a:t>
            </a:r>
            <a:r>
              <a:rPr sz="2400" spc="-20" dirty="0">
                <a:solidFill>
                  <a:srgbClr val="002060"/>
                </a:solidFill>
              </a:rPr>
              <a:t>。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xmlns="" id="{A0830EF1-A597-41E8-846C-403BAB23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27881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、数据库系统发展的三个里程碑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IMS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 层次数据库，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1968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IMS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Information Management System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DBTG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 网状数据库，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1969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DBTG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Base Task Group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）关系数据库系统，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1970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xmlns="" id="{241B2ACE-6B40-46F3-8CA4-9E4BA9756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0"/>
            <a:ext cx="7475537" cy="701675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、数据库系统阶段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年代末后期以来</a:t>
            </a:r>
          </a:p>
        </p:txBody>
      </p:sp>
      <p:sp>
        <p:nvSpPr>
          <p:cNvPr id="49156" name="Text Box 5">
            <a:extLst>
              <a:ext uri="{FF2B5EF4-FFF2-40B4-BE49-F238E27FC236}">
                <a16:creationId xmlns:a16="http://schemas.microsoft.com/office/drawing/2014/main" xmlns="" id="{4DDC3CDC-9A4E-4A3A-8D98-914F296F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8569325" cy="579437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1964,C.W.Bachman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AE847904-C632-47D1-AD02-B4B8EDEFF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424863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、数据库系统发展的三个里程碑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74C0C955-B612-45F0-A014-3E4D7A973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7772400" cy="3384550"/>
          </a:xfr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描述客观世界的实体及其相互联系的方法可采用不同的数据模型，即</a:t>
            </a:r>
          </a:p>
          <a:p>
            <a:r>
              <a:rPr lang="zh-CN" altLang="en-US">
                <a:solidFill>
                  <a:schemeClr val="hlink"/>
                </a:solidFill>
              </a:rPr>
              <a:t>层次模型		网状模型	关系模型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25E3395D-72A1-4E12-A937-CE34C233807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00438"/>
            <a:ext cx="2327275" cy="1527175"/>
            <a:chOff x="385" y="2205"/>
            <a:chExt cx="1466" cy="962"/>
          </a:xfrm>
        </p:grpSpPr>
        <p:sp>
          <p:nvSpPr>
            <p:cNvPr id="51211" name="Line 4">
              <a:extLst>
                <a:ext uri="{FF2B5EF4-FFF2-40B4-BE49-F238E27FC236}">
                  <a16:creationId xmlns:a16="http://schemas.microsoft.com/office/drawing/2014/main" xmlns="" id="{DAF3B643-42D0-4B98-8EE4-5844ADBEA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05"/>
              <a:ext cx="0" cy="68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Rectangle 7">
              <a:extLst>
                <a:ext uri="{FF2B5EF4-FFF2-40B4-BE49-F238E27FC236}">
                  <a16:creationId xmlns:a16="http://schemas.microsoft.com/office/drawing/2014/main" xmlns="" id="{20F34D44-DF82-4CE6-A2EE-66760B04C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840"/>
              <a:ext cx="1466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层次型数据库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xmlns="" id="{31EE67C5-DA0C-4814-AE76-9BE2CAB283F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573463"/>
            <a:ext cx="2327275" cy="1454150"/>
            <a:chOff x="2018" y="2251"/>
            <a:chExt cx="1466" cy="916"/>
          </a:xfrm>
        </p:grpSpPr>
        <p:sp>
          <p:nvSpPr>
            <p:cNvPr id="51209" name="Line 5">
              <a:extLst>
                <a:ext uri="{FF2B5EF4-FFF2-40B4-BE49-F238E27FC236}">
                  <a16:creationId xmlns:a16="http://schemas.microsoft.com/office/drawing/2014/main" xmlns="" id="{C897185C-E1AF-464D-84E3-51B9E7EE1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251"/>
              <a:ext cx="0" cy="58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Rectangle 8">
              <a:extLst>
                <a:ext uri="{FF2B5EF4-FFF2-40B4-BE49-F238E27FC236}">
                  <a16:creationId xmlns:a16="http://schemas.microsoft.com/office/drawing/2014/main" xmlns="" id="{9D381E1D-F23A-4C20-B3FC-FC5B8A9DF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40"/>
              <a:ext cx="1466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网状型数据库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DC43163E-0A91-4764-8A80-58680AE13F7C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573463"/>
            <a:ext cx="2327275" cy="1454150"/>
            <a:chOff x="3515" y="2251"/>
            <a:chExt cx="1466" cy="916"/>
          </a:xfrm>
        </p:grpSpPr>
        <p:sp>
          <p:nvSpPr>
            <p:cNvPr id="51207" name="Line 6">
              <a:extLst>
                <a:ext uri="{FF2B5EF4-FFF2-40B4-BE49-F238E27FC236}">
                  <a16:creationId xmlns:a16="http://schemas.microsoft.com/office/drawing/2014/main" xmlns="" id="{AC6D4104-38D0-498E-85C2-0E04AF21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251"/>
              <a:ext cx="0" cy="59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Rectangle 9">
              <a:extLst>
                <a:ext uri="{FF2B5EF4-FFF2-40B4-BE49-F238E27FC236}">
                  <a16:creationId xmlns:a16="http://schemas.microsoft.com/office/drawing/2014/main" xmlns="" id="{EA7B4E7B-EC39-49B4-976E-265925F0D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40"/>
              <a:ext cx="1466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 b="1">
                  <a:solidFill>
                    <a:srgbClr val="FFFF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华文仿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  <a:cs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关系型数据库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E826542-4020-4C3C-986C-A3F0C0B3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424863" cy="1143000"/>
          </a:xfrm>
        </p:spPr>
        <p:txBody>
          <a:bodyPr/>
          <a:lstStyle/>
          <a:p>
            <a:r>
              <a:rPr lang="zh-CN" altLang="en-US" sz="4400"/>
              <a:t>多种定义下数据库的共同特点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A17EF5D1-FBE6-4B5A-B5A7-AF916BD05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200"/>
          </a:xfrm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4000"/>
              <a:t>数据库是数据的集合体，而且这个集合体中的数据必须能够被计算机管理并为多个用户共享</a:t>
            </a:r>
            <a:r>
              <a:rPr lang="en-US" altLang="zh-CN" sz="4000"/>
              <a:t>.</a:t>
            </a:r>
            <a:r>
              <a:rPr lang="zh-CN" altLang="en-US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144" y="1526506"/>
            <a:ext cx="4643895" cy="447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719" y="3175823"/>
            <a:ext cx="1359810" cy="1002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3832" y="1036479"/>
            <a:ext cx="412115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901065" algn="l"/>
              </a:tabLst>
            </a:pPr>
            <a:r>
              <a:rPr sz="3600" b="1" dirty="0">
                <a:solidFill>
                  <a:srgbClr val="002060"/>
                </a:solidFill>
                <a:latin typeface="Arial"/>
                <a:cs typeface="Arial"/>
              </a:rPr>
              <a:t>1.1	</a:t>
            </a:r>
            <a:r>
              <a:rPr sz="3600" b="1" spc="-35" dirty="0">
                <a:solidFill>
                  <a:srgbClr val="002060"/>
                </a:solidFill>
                <a:latin typeface="宋体"/>
                <a:cs typeface="宋体"/>
              </a:rPr>
              <a:t>数据库</a:t>
            </a:r>
            <a:r>
              <a:rPr sz="3600" b="1" spc="-30" dirty="0">
                <a:solidFill>
                  <a:srgbClr val="002060"/>
                </a:solidFill>
                <a:latin typeface="宋体"/>
                <a:cs typeface="宋体"/>
              </a:rPr>
              <a:t>系统概</a:t>
            </a:r>
            <a:r>
              <a:rPr sz="3600" b="1" spc="-40" dirty="0">
                <a:solidFill>
                  <a:srgbClr val="002060"/>
                </a:solidFill>
                <a:latin typeface="宋体"/>
                <a:cs typeface="宋体"/>
              </a:rPr>
              <a:t>述</a:t>
            </a:r>
            <a:endParaRPr sz="3600" dirty="0">
              <a:solidFill>
                <a:srgbClr val="002060"/>
              </a:solidFill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465" y="1848992"/>
            <a:ext cx="6113780" cy="2759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tabLst>
                <a:tab pos="971550" algn="l"/>
              </a:tabLst>
            </a:pPr>
            <a:r>
              <a:rPr sz="2400" b="1" spc="-5" dirty="0">
                <a:latin typeface="Arial"/>
                <a:cs typeface="Arial"/>
              </a:rPr>
              <a:t>1.1.</a:t>
            </a:r>
            <a:r>
              <a:rPr sz="2400" b="1" dirty="0">
                <a:latin typeface="Arial"/>
                <a:cs typeface="Arial"/>
              </a:rPr>
              <a:t>1	</a:t>
            </a:r>
            <a:r>
              <a:rPr sz="2400" b="1" spc="-25" dirty="0">
                <a:solidFill>
                  <a:srgbClr val="FF0000"/>
                </a:solidFill>
                <a:latin typeface="宋体"/>
                <a:cs typeface="宋体"/>
              </a:rPr>
              <a:t>掌</a:t>
            </a:r>
            <a:r>
              <a:rPr sz="2400" b="1" spc="-20" dirty="0">
                <a:solidFill>
                  <a:srgbClr val="FF0000"/>
                </a:solidFill>
                <a:latin typeface="宋体"/>
                <a:cs typeface="宋体"/>
              </a:rPr>
              <a:t>握</a:t>
            </a:r>
            <a:r>
              <a:rPr sz="2400" b="1" spc="-15" dirty="0">
                <a:latin typeface="宋体"/>
                <a:cs typeface="宋体"/>
              </a:rPr>
              <a:t>数据库的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5" dirty="0">
                <a:latin typeface="宋体"/>
                <a:cs typeface="宋体"/>
              </a:rPr>
              <a:t>个基本概念</a:t>
            </a:r>
            <a:endParaRPr sz="2400" dirty="0">
              <a:latin typeface="宋体"/>
              <a:cs typeface="宋体"/>
            </a:endParaRPr>
          </a:p>
          <a:p>
            <a:pPr marL="127000">
              <a:spcBef>
                <a:spcPts val="1725"/>
              </a:spcBef>
              <a:tabLst>
                <a:tab pos="971550" algn="l"/>
              </a:tabLst>
            </a:pPr>
            <a:r>
              <a:rPr sz="2400" b="1" spc="-5" dirty="0">
                <a:latin typeface="Arial"/>
                <a:cs typeface="Arial"/>
              </a:rPr>
              <a:t>1.1.</a:t>
            </a:r>
            <a:r>
              <a:rPr sz="2400" b="1" dirty="0">
                <a:latin typeface="Arial"/>
                <a:cs typeface="Arial"/>
              </a:rPr>
              <a:t>2	</a:t>
            </a:r>
            <a:r>
              <a:rPr sz="2400" b="1" spc="-25" dirty="0">
                <a:solidFill>
                  <a:srgbClr val="FF0000"/>
                </a:solidFill>
                <a:latin typeface="宋体"/>
                <a:cs typeface="宋体"/>
              </a:rPr>
              <a:t>了</a:t>
            </a:r>
            <a:r>
              <a:rPr sz="2400" b="1" spc="-20" dirty="0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sz="2400" b="1" spc="-15" dirty="0">
                <a:latin typeface="宋体"/>
                <a:cs typeface="宋体"/>
              </a:rPr>
              <a:t>数据管理技术的产生和</a:t>
            </a:r>
            <a:r>
              <a:rPr sz="2400" b="1" spc="-10" dirty="0">
                <a:latin typeface="宋体"/>
                <a:cs typeface="宋体"/>
              </a:rPr>
              <a:t>发</a:t>
            </a:r>
            <a:r>
              <a:rPr sz="2400" b="1" spc="-15" dirty="0">
                <a:latin typeface="宋体"/>
                <a:cs typeface="宋体"/>
              </a:rPr>
              <a:t>展概况</a:t>
            </a:r>
            <a:endParaRPr sz="2400" dirty="0">
              <a:latin typeface="宋体"/>
              <a:cs typeface="宋体"/>
            </a:endParaRPr>
          </a:p>
          <a:p>
            <a:pPr marL="127000">
              <a:spcBef>
                <a:spcPts val="1725"/>
              </a:spcBef>
              <a:tabLst>
                <a:tab pos="971550" algn="l"/>
              </a:tabLst>
            </a:pPr>
            <a:r>
              <a:rPr sz="2400" b="1" spc="-5" dirty="0">
                <a:latin typeface="Arial"/>
                <a:cs typeface="Arial"/>
              </a:rPr>
              <a:t>1.1.</a:t>
            </a:r>
            <a:r>
              <a:rPr sz="2400" b="1" dirty="0">
                <a:latin typeface="Arial"/>
                <a:cs typeface="Arial"/>
              </a:rPr>
              <a:t>3	</a:t>
            </a:r>
            <a:r>
              <a:rPr lang="zh-CN" altLang="en-US" sz="2400" b="1" spc="-25" dirty="0">
                <a:solidFill>
                  <a:srgbClr val="FF0000"/>
                </a:solidFill>
                <a:latin typeface="宋体"/>
                <a:cs typeface="宋体"/>
              </a:rPr>
              <a:t>掌握</a:t>
            </a:r>
            <a:r>
              <a:rPr sz="2400" b="1" spc="-15" dirty="0" err="1">
                <a:latin typeface="宋体"/>
                <a:cs typeface="宋体"/>
              </a:rPr>
              <a:t>数据库系统的特点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1945"/>
              </a:spcBef>
            </a:pPr>
            <a:r>
              <a:rPr sz="2400" spc="-5" dirty="0">
                <a:latin typeface="Wingdings"/>
                <a:cs typeface="Wingdings"/>
              </a:rPr>
              <a:t></a:t>
            </a:r>
            <a:r>
              <a:rPr sz="2400" b="1" spc="-25" dirty="0">
                <a:latin typeface="宋体"/>
                <a:cs typeface="宋体"/>
              </a:rPr>
              <a:t>目的</a:t>
            </a:r>
            <a:r>
              <a:rPr sz="2400" b="1" spc="-20" dirty="0">
                <a:latin typeface="宋体"/>
                <a:cs typeface="宋体"/>
              </a:rPr>
              <a:t>：</a:t>
            </a:r>
            <a:r>
              <a:rPr sz="2400" b="1" spc="-25" dirty="0">
                <a:solidFill>
                  <a:srgbClr val="FF0000"/>
                </a:solidFill>
                <a:latin typeface="宋体"/>
                <a:cs typeface="宋体"/>
              </a:rPr>
              <a:t>了</a:t>
            </a:r>
            <a:r>
              <a:rPr sz="2400" b="1" spc="-15" dirty="0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sz="2400" b="1" spc="-10" dirty="0">
                <a:latin typeface="宋体"/>
                <a:cs typeface="宋体"/>
              </a:rPr>
              <a:t>基</a:t>
            </a:r>
            <a:r>
              <a:rPr sz="2400" b="1" spc="-15" dirty="0">
                <a:latin typeface="宋体"/>
                <a:cs typeface="宋体"/>
              </a:rPr>
              <a:t>本知识，</a:t>
            </a:r>
            <a:r>
              <a:rPr sz="2400" b="1" spc="-15" dirty="0">
                <a:solidFill>
                  <a:srgbClr val="FF0000"/>
                </a:solidFill>
                <a:latin typeface="宋体"/>
                <a:cs typeface="宋体"/>
              </a:rPr>
              <a:t>初步</a:t>
            </a:r>
            <a:r>
              <a:rPr sz="2400" b="1" spc="-15" dirty="0">
                <a:latin typeface="宋体"/>
                <a:cs typeface="宋体"/>
              </a:rPr>
              <a:t>掌握基本概念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ts val="2855"/>
              </a:lnSpc>
              <a:spcBef>
                <a:spcPts val="2014"/>
              </a:spcBef>
            </a:pPr>
            <a:r>
              <a:rPr sz="2400" spc="-5" dirty="0">
                <a:latin typeface="Wingdings"/>
                <a:cs typeface="Wingdings"/>
              </a:rPr>
              <a:t></a:t>
            </a:r>
            <a:r>
              <a:rPr sz="2400" b="1" spc="-25" dirty="0">
                <a:latin typeface="宋体"/>
                <a:cs typeface="宋体"/>
              </a:rPr>
              <a:t>难点：需</a:t>
            </a:r>
            <a:r>
              <a:rPr sz="2400" b="1" spc="-15" dirty="0">
                <a:latin typeface="宋体"/>
                <a:cs typeface="宋体"/>
              </a:rPr>
              <a:t>要</a:t>
            </a:r>
            <a:r>
              <a:rPr sz="2400" b="1" spc="-10" dirty="0">
                <a:latin typeface="宋体"/>
                <a:cs typeface="宋体"/>
              </a:rPr>
              <a:t>掌</a:t>
            </a:r>
            <a:r>
              <a:rPr sz="2400" b="1" spc="-15" dirty="0">
                <a:latin typeface="宋体"/>
                <a:cs typeface="宋体"/>
              </a:rPr>
              <a:t>握数据库领</a:t>
            </a:r>
            <a:r>
              <a:rPr sz="2400" b="1" spc="-10" dirty="0">
                <a:latin typeface="宋体"/>
                <a:cs typeface="宋体"/>
              </a:rPr>
              <a:t>域</a:t>
            </a:r>
            <a:r>
              <a:rPr sz="2400" b="1" spc="-15" dirty="0">
                <a:solidFill>
                  <a:srgbClr val="FF0000"/>
                </a:solidFill>
                <a:latin typeface="宋体"/>
                <a:cs typeface="宋体"/>
              </a:rPr>
              <a:t>大量的基本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概</a:t>
            </a:r>
            <a:r>
              <a:rPr sz="2400" b="1" spc="-25" dirty="0">
                <a:solidFill>
                  <a:srgbClr val="FF0000"/>
                </a:solidFill>
                <a:latin typeface="宋体"/>
                <a:cs typeface="宋体"/>
              </a:rPr>
              <a:t>念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xmlns="" id="{6F070F76-B149-47F0-86DF-58A72786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4114800" cy="6096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计算机存储设备上的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xmlns="" id="{B5765EA6-B855-4BA3-9191-0193BA7F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81600"/>
            <a:ext cx="2057400" cy="6096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有结构的</a:t>
            </a:r>
          </a:p>
        </p:txBody>
      </p:sp>
      <p:sp>
        <p:nvSpPr>
          <p:cNvPr id="263172" name="Line 4">
            <a:extLst>
              <a:ext uri="{FF2B5EF4-FFF2-40B4-BE49-F238E27FC236}">
                <a16:creationId xmlns:a16="http://schemas.microsoft.com/office/drawing/2014/main" xmlns="" id="{3EB5384E-1615-4C7F-B889-1B0300207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486400"/>
            <a:ext cx="6858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xmlns="" id="{D0A342E2-2141-4F75-B4A0-14F087A1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2057400" cy="6096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b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相关联的</a:t>
            </a: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xmlns="" id="{15DC149A-DCD5-44FF-8829-84ED72EE7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72000"/>
            <a:ext cx="0" cy="4572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Line 7">
            <a:extLst>
              <a:ext uri="{FF2B5EF4-FFF2-40B4-BE49-F238E27FC236}">
                <a16:creationId xmlns:a16="http://schemas.microsoft.com/office/drawing/2014/main" xmlns="" id="{BF9ECDAA-E3C0-4261-828C-CC14A63BA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562600"/>
            <a:ext cx="6858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6" name="Rectangle 8">
            <a:extLst>
              <a:ext uri="{FF2B5EF4-FFF2-40B4-BE49-F238E27FC236}">
                <a16:creationId xmlns:a16="http://schemas.microsoft.com/office/drawing/2014/main" xmlns="" id="{B97CF231-44F7-4CAF-8DBE-473BD0CA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2057400" cy="6096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b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合理存放的</a:t>
            </a:r>
          </a:p>
        </p:txBody>
      </p:sp>
      <p:sp>
        <p:nvSpPr>
          <p:cNvPr id="263177" name="Line 9">
            <a:extLst>
              <a:ext uri="{FF2B5EF4-FFF2-40B4-BE49-F238E27FC236}">
                <a16:creationId xmlns:a16="http://schemas.microsoft.com/office/drawing/2014/main" xmlns="" id="{3D07A749-594D-4B8D-B195-2182119113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495800"/>
            <a:ext cx="0" cy="6096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8" name="Rectangle 10">
            <a:extLst>
              <a:ext uri="{FF2B5EF4-FFF2-40B4-BE49-F238E27FC236}">
                <a16:creationId xmlns:a16="http://schemas.microsoft.com/office/drawing/2014/main" xmlns="" id="{5C3AA3F1-45F9-4B50-98A0-3FE5F0D6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2057400" cy="6096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b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数据集合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xmlns="" id="{18EAB341-443A-4C42-AA8C-43783C5A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424863" cy="21399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prstDash val="dash"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u="sng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教材定义</a:t>
            </a:r>
            <a:r>
              <a:rPr lang="zh-CN" altLang="en-US" sz="44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4400" i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在计算机的存储设备上合理存放、相关联、有结构的数据集合。</a:t>
            </a:r>
          </a:p>
        </p:txBody>
      </p:sp>
      <p:pic>
        <p:nvPicPr>
          <p:cNvPr id="263180" name="Picture 12" descr="8(4)">
            <a:extLst>
              <a:ext uri="{FF2B5EF4-FFF2-40B4-BE49-F238E27FC236}">
                <a16:creationId xmlns:a16="http://schemas.microsoft.com/office/drawing/2014/main" xmlns="" id="{6AB7E0D7-15FA-42C6-B0AC-8B262C2B7E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0503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1" grpId="0" animBg="1" autoUpdateAnimBg="0"/>
      <p:bldP spid="263173" grpId="0" animBg="1" autoUpdateAnimBg="0"/>
      <p:bldP spid="263176" grpId="0" animBg="1" autoUpdateAnimBg="0"/>
      <p:bldP spid="26317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xmlns="" id="{4F8B167F-5ADF-4DDD-AE79-02395E03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8610600" cy="30654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1"/>
                </a:solidFill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数据库管理系统是位于用户与操作系统之间的一层数据管理软件。它主要功能是建立和维护数据库，接受和完成用户访问数据库的各种请求</a:t>
            </a:r>
            <a:r>
              <a:rPr lang="zh-CN" altLang="en-US" sz="4000">
                <a:solidFill>
                  <a:schemeClr val="tx1"/>
                </a:solidFill>
              </a:rPr>
              <a:t>。</a:t>
            </a:r>
            <a:r>
              <a:rPr lang="zh-CN" altLang="en-US" sz="360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54446719-899E-4337-AB8E-1DD6737C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13843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1.1.2   </a:t>
            </a:r>
            <a:r>
              <a:rPr lang="zh-CN" altLang="en-US" sz="360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数据库管理系统  </a:t>
            </a:r>
            <a:r>
              <a:rPr lang="en-US" altLang="zh-CN" sz="360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DBMS  —— </a:t>
            </a:r>
          </a:p>
          <a:p>
            <a:pPr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40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Database Management System</a:t>
            </a:r>
            <a:endParaRPr lang="en-US" altLang="zh-CN" sz="360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xmlns="" id="{97F11797-4E0E-4551-B55E-7B9075FEE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典型的</a:t>
            </a:r>
            <a:r>
              <a:rPr lang="en-US" altLang="zh-CN"/>
              <a:t>DBMS</a:t>
            </a:r>
            <a:r>
              <a:rPr lang="zh-CN" altLang="en-US"/>
              <a:t>程序模块组成图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xmlns="" id="{5C0CE593-0FAD-42F2-B1AD-F628E8F009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908050"/>
            <a:ext cx="6648450" cy="5949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xmlns="" id="{5FA5B6D7-74A0-4A81-8568-47CF7657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74775"/>
            <a:ext cx="8713787" cy="492601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C00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tIns="0"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数据库系统</a:t>
            </a:r>
            <a:r>
              <a:rPr lang="zh-CN" altLang="en-US" sz="3600" b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是实现有组织地、动态地存储大量相关的结构化数据，方便各类用户使用数据库的计算机软件</a:t>
            </a:r>
            <a:r>
              <a:rPr lang="en-US" altLang="zh-CN" sz="3600" b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3600" b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硬件资源的集合</a:t>
            </a:r>
            <a:r>
              <a:rPr lang="en-US" altLang="zh-CN" sz="3600" b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或者：数据库系统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是指在计算机系统中引进数据库和数据库管理系统后的组成</a:t>
            </a:r>
            <a:r>
              <a:rPr lang="zh-CN" altLang="en-US" sz="4000">
                <a:solidFill>
                  <a:srgbClr val="2663F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B89A28B2-7BF7-4325-8563-57D80689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450"/>
            <a:ext cx="8610600" cy="1431925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1.1.3 </a:t>
            </a:r>
            <a:r>
              <a:rPr lang="zh-CN" altLang="en-US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DBS</a:t>
            </a:r>
            <a:r>
              <a:rPr lang="en-US" altLang="zh-CN" sz="440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en-US" altLang="zh-CN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Database System</a:t>
            </a:r>
            <a:r>
              <a:rPr lang="zh-CN" altLang="en-US" sz="44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67270" name="Line 6">
            <a:extLst>
              <a:ext uri="{FF2B5EF4-FFF2-40B4-BE49-F238E27FC236}">
                <a16:creationId xmlns:a16="http://schemas.microsoft.com/office/drawing/2014/main" xmlns="" id="{F6850D29-67B8-40BD-92A1-C673F841F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716338"/>
            <a:ext cx="85693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xmlns="" id="{9C926964-E943-44FC-B384-C962CE8F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92150"/>
            <a:ext cx="7056437" cy="762000"/>
          </a:xfrm>
          <a:prstGeom prst="rect">
            <a:avLst/>
          </a:prstGeom>
          <a:noFill/>
          <a:ln>
            <a:noFill/>
          </a:ln>
          <a:effectLst>
            <a:outerShdw dist="35921" dir="2700000" sy="50000" rotWithShape="0">
              <a:srgbClr val="875B0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4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据 库 系 统 的 组 成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0D695A6C-8551-41BF-8B1F-3E5ACEE4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588375" cy="44926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kumimoji="1" sz="3200" b="1">
                <a:solidFill>
                  <a:srgbClr val="FFFF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kumimoji="1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一般由</a:t>
            </a:r>
            <a:r>
              <a:rPr lang="zh-CN" altLang="en-US" sz="4000">
                <a:solidFill>
                  <a:schemeClr val="hlink"/>
                </a:solidFill>
                <a:latin typeface="Times New Roman" panose="02020603050405020304" pitchFamily="18" charset="0"/>
              </a:rPr>
              <a:t>硬件、软件、数据库、用户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四部分组成。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硬件：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硬件是数据库赖以存在的物理设备，主要指计算机。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软件：</a:t>
            </a:r>
            <a:r>
              <a:rPr lang="zh-CN" altLang="en-US" sz="3200" u="sng">
                <a:solidFill>
                  <a:schemeClr val="hlink"/>
                </a:solidFill>
                <a:latin typeface="Times New Roman" panose="02020603050405020304" pitchFamily="18" charset="0"/>
              </a:rPr>
              <a:t>数据库管理系统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、操作系统、高级语言及其编译系统、数据库应用系统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 animBg="1"/>
    </p:bldLst>
  </p:timing>
</p:sld>
</file>

<file path=ppt/theme/theme1.xml><?xml version="1.0" encoding="utf-8"?>
<a:theme xmlns:a="http://schemas.openxmlformats.org/drawingml/2006/main" name="ppt">
  <a:themeElements>
    <a:clrScheme name="">
      <a:dk1>
        <a:srgbClr val="000000"/>
      </a:dk1>
      <a:lt1>
        <a:srgbClr val="3365FB"/>
      </a:lt1>
      <a:dk2>
        <a:srgbClr val="000000"/>
      </a:dk2>
      <a:lt2>
        <a:srgbClr val="F8F8F8"/>
      </a:lt2>
      <a:accent1>
        <a:srgbClr val="618FFD"/>
      </a:accent1>
      <a:accent2>
        <a:srgbClr val="00AE00"/>
      </a:accent2>
      <a:accent3>
        <a:srgbClr val="ADB8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pt">
      <a:majorFont>
        <a:latin typeface="黑体"/>
        <a:ea typeface="黑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rotWithShape="0">
            <a:srgbClr val="875B0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rotWithShape="0">
            <a:srgbClr val="875B0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46302534</TotalTime>
  <Pages>26</Pages>
  <Words>1709</Words>
  <Application>Microsoft Office PowerPoint</Application>
  <PresentationFormat>全屏显示(4:3)</PresentationFormat>
  <Paragraphs>338</Paragraphs>
  <Slides>40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ppt</vt:lpstr>
      <vt:lpstr>PowerPoint 演示文稿</vt:lpstr>
      <vt:lpstr>PowerPoint 演示文稿</vt:lpstr>
      <vt:lpstr>PowerPoint 演示文稿</vt:lpstr>
      <vt:lpstr>多种定义下数据库的共同特点</vt:lpstr>
      <vt:lpstr>PowerPoint 演示文稿</vt:lpstr>
      <vt:lpstr>PowerPoint 演示文稿</vt:lpstr>
      <vt:lpstr>典型的DBMS程序模块组成图</vt:lpstr>
      <vt:lpstr>PowerPoint 演示文稿</vt:lpstr>
      <vt:lpstr>PowerPoint 演示文稿</vt:lpstr>
      <vt:lpstr>数据库系统的组成</vt:lpstr>
      <vt:lpstr>数据库系统的组成</vt:lpstr>
      <vt:lpstr>1. 数据库管理员(DBA)</vt:lpstr>
      <vt:lpstr>数据库管理员(续)</vt:lpstr>
      <vt:lpstr>数据库管理员(续)</vt:lpstr>
      <vt:lpstr>2. 系统分析员</vt:lpstr>
      <vt:lpstr>3. 数据库设计人员</vt:lpstr>
      <vt:lpstr>4. 应用程序员</vt:lpstr>
      <vt:lpstr>5. 用户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一个例子：用文件系统实现学籍管理</vt:lpstr>
      <vt:lpstr>PowerPoint 演示文稿</vt:lpstr>
      <vt:lpstr>PowerPoint 演示文稿</vt:lpstr>
      <vt:lpstr>PowerPoint 演示文稿</vt:lpstr>
      <vt:lpstr>一个例子：用数据库系统实现学籍管理</vt:lpstr>
      <vt:lpstr>PowerPoint 演示文稿</vt:lpstr>
      <vt:lpstr>数据结构化</vt:lpstr>
      <vt:lpstr>数据的共享性高，冗余度低且易扩充</vt:lpstr>
      <vt:lpstr>数据独立性高</vt:lpstr>
      <vt:lpstr>数据由数据管理系统统一管理和控制</vt:lpstr>
      <vt:lpstr>PowerPoint 演示文稿</vt:lpstr>
      <vt:lpstr>1、数据库系统发展的三个里程碑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第1章_数据库系统引论</dc:title>
  <dc:subject/>
  <dc:creator>mfr</dc:creator>
  <cp:keywords/>
  <dc:description/>
  <cp:lastModifiedBy>cumt</cp:lastModifiedBy>
  <cp:revision>368</cp:revision>
  <cp:lastPrinted>1601-01-01T00:00:00Z</cp:lastPrinted>
  <dcterms:created xsi:type="dcterms:W3CDTF">1998-03-21T13:30:14Z</dcterms:created>
  <dcterms:modified xsi:type="dcterms:W3CDTF">2019-02-26T01:44:53Z</dcterms:modified>
</cp:coreProperties>
</file>