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7" r:id="rId2"/>
    <p:sldId id="263" r:id="rId3"/>
    <p:sldId id="343" r:id="rId4"/>
    <p:sldId id="262" r:id="rId5"/>
    <p:sldId id="264" r:id="rId6"/>
    <p:sldId id="344" r:id="rId7"/>
    <p:sldId id="345" r:id="rId8"/>
    <p:sldId id="265" r:id="rId9"/>
    <p:sldId id="346" r:id="rId10"/>
    <p:sldId id="266" r:id="rId11"/>
    <p:sldId id="258" r:id="rId12"/>
    <p:sldId id="280" r:id="rId13"/>
    <p:sldId id="278" r:id="rId14"/>
    <p:sldId id="281" r:id="rId15"/>
    <p:sldId id="279" r:id="rId16"/>
    <p:sldId id="340" r:id="rId17"/>
    <p:sldId id="260" r:id="rId18"/>
    <p:sldId id="283" r:id="rId19"/>
    <p:sldId id="284" r:id="rId20"/>
    <p:sldId id="285" r:id="rId21"/>
    <p:sldId id="282" r:id="rId22"/>
    <p:sldId id="261" r:id="rId23"/>
    <p:sldId id="323" r:id="rId24"/>
    <p:sldId id="329" r:id="rId25"/>
    <p:sldId id="324" r:id="rId26"/>
    <p:sldId id="328" r:id="rId27"/>
    <p:sldId id="341" r:id="rId28"/>
    <p:sldId id="338" r:id="rId29"/>
    <p:sldId id="342" r:id="rId30"/>
    <p:sldId id="339"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21" r:id="rId44"/>
    <p:sldId id="322" r:id="rId45"/>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0000"/>
    <a:srgbClr val="FFFFCC"/>
    <a:srgbClr val="CCECFF"/>
    <a:srgbClr val="FF00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4682" autoAdjust="0"/>
  </p:normalViewPr>
  <p:slideViewPr>
    <p:cSldViewPr>
      <p:cViewPr varScale="1">
        <p:scale>
          <a:sx n="80" d="100"/>
          <a:sy n="80" d="100"/>
        </p:scale>
        <p:origin x="1110" y="4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FDC04983-5358-4424-8FA8-1880AC6AE56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23555" name="Rectangle 3">
            <a:extLst>
              <a:ext uri="{FF2B5EF4-FFF2-40B4-BE49-F238E27FC236}">
                <a16:creationId xmlns:a16="http://schemas.microsoft.com/office/drawing/2014/main" id="{95F4E609-4DBF-4C85-BB4F-D03E0164AB83}"/>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a:extLst>
              <a:ext uri="{FF2B5EF4-FFF2-40B4-BE49-F238E27FC236}">
                <a16:creationId xmlns:a16="http://schemas.microsoft.com/office/drawing/2014/main" id="{E2F74FE7-E7EF-45B5-B775-70754386AE2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7" name="Rectangle 5">
            <a:extLst>
              <a:ext uri="{FF2B5EF4-FFF2-40B4-BE49-F238E27FC236}">
                <a16:creationId xmlns:a16="http://schemas.microsoft.com/office/drawing/2014/main" id="{D3DF8EF8-EA69-4B10-AFAD-FDB2E93CBC43}"/>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3558" name="Rectangle 6">
            <a:extLst>
              <a:ext uri="{FF2B5EF4-FFF2-40B4-BE49-F238E27FC236}">
                <a16:creationId xmlns:a16="http://schemas.microsoft.com/office/drawing/2014/main" id="{CCD0B970-DEA1-46AF-8C39-FFD6C2463E17}"/>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23559" name="Rectangle 7">
            <a:extLst>
              <a:ext uri="{FF2B5EF4-FFF2-40B4-BE49-F238E27FC236}">
                <a16:creationId xmlns:a16="http://schemas.microsoft.com/office/drawing/2014/main" id="{CC9FC7E1-F3A3-44B2-B7E6-23013FBD0D0B}"/>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BB7EFF8-DA5B-42BF-9595-98D951927FF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baike.baidu.com/view/7542.htm"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baike.baidu.com/view/43636.ht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a:extLst>
              <a:ext uri="{FF2B5EF4-FFF2-40B4-BE49-F238E27FC236}">
                <a16:creationId xmlns:a16="http://schemas.microsoft.com/office/drawing/2014/main" id="{3D428360-9C2E-42B4-A381-4A2652BD54BE}"/>
              </a:ext>
            </a:extLst>
          </p:cNvPr>
          <p:cNvSpPr>
            <a:spLocks noGrp="1" noRot="1" noChangeAspect="1" noTextEdit="1"/>
          </p:cNvSpPr>
          <p:nvPr>
            <p:ph type="sldImg"/>
          </p:nvPr>
        </p:nvSpPr>
        <p:spPr>
          <a:ln/>
        </p:spPr>
      </p:sp>
      <p:sp>
        <p:nvSpPr>
          <p:cNvPr id="4099" name="备注占位符 2">
            <a:extLst>
              <a:ext uri="{FF2B5EF4-FFF2-40B4-BE49-F238E27FC236}">
                <a16:creationId xmlns:a16="http://schemas.microsoft.com/office/drawing/2014/main" id="{5AAAFA63-9E52-4D73-B77C-B7A1D0030E0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00" name="灯片编号占位符 3">
            <a:extLst>
              <a:ext uri="{FF2B5EF4-FFF2-40B4-BE49-F238E27FC236}">
                <a16:creationId xmlns:a16="http://schemas.microsoft.com/office/drawing/2014/main" id="{F64007D5-94D4-43DA-AAD5-B3BF82401CE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35BBD49-E3F7-4E45-B815-7B62F759D5C9}" type="slidenum">
              <a:rPr lang="en-US" altLang="zh-CN" smtClean="0"/>
              <a:pPr>
                <a:spcBef>
                  <a:spcPct val="0"/>
                </a:spcBef>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数据库中有多少张表构成，每个表由什么属性构成的，数据结构是什么</a:t>
            </a:r>
          </a:p>
        </p:txBody>
      </p:sp>
      <p:sp>
        <p:nvSpPr>
          <p:cNvPr id="4" name="灯片编号占位符 3"/>
          <p:cNvSpPr>
            <a:spLocks noGrp="1"/>
          </p:cNvSpPr>
          <p:nvPr>
            <p:ph type="sldNum" sz="quarter" idx="10"/>
          </p:nvPr>
        </p:nvSpPr>
        <p:spPr/>
        <p:txBody>
          <a:bodyPr/>
          <a:lstStyle/>
          <a:p>
            <a:pPr>
              <a:defRPr/>
            </a:pPr>
            <a:fld id="{2BB7EFF8-DA5B-42BF-9595-98D951927FF9}" type="slidenum">
              <a:rPr lang="en-US" altLang="zh-CN" smtClean="0"/>
              <a:pPr>
                <a:defRPr/>
              </a:pPr>
              <a:t>12</a:t>
            </a:fld>
            <a:endParaRPr lang="en-US" altLang="zh-CN"/>
          </a:p>
        </p:txBody>
      </p:sp>
    </p:spTree>
    <p:extLst>
      <p:ext uri="{BB962C8B-B14F-4D97-AF65-F5344CB8AC3E}">
        <p14:creationId xmlns:p14="http://schemas.microsoft.com/office/powerpoint/2010/main" val="1500164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818CC24C-2491-4A13-B18E-396140161891}"/>
              </a:ext>
            </a:extLst>
          </p:cNvPr>
          <p:cNvSpPr>
            <a:spLocks noGrp="1" noRot="1" noChangeAspect="1" noTextEdit="1"/>
          </p:cNvSpPr>
          <p:nvPr>
            <p:ph type="sldImg"/>
          </p:nvPr>
        </p:nvSpPr>
        <p:spPr>
          <a:ln/>
        </p:spPr>
      </p:sp>
      <p:sp>
        <p:nvSpPr>
          <p:cNvPr id="8195" name="备注占位符 2">
            <a:extLst>
              <a:ext uri="{FF2B5EF4-FFF2-40B4-BE49-F238E27FC236}">
                <a16:creationId xmlns:a16="http://schemas.microsoft.com/office/drawing/2014/main" id="{5AF49FA0-9C5E-4A6B-929E-F69183E08F8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dirty="0">
                <a:latin typeface="华文仿宋" panose="02010600040101010101" pitchFamily="2" charset="-122"/>
                <a:ea typeface="华文仿宋" panose="02010600040101010101" pitchFamily="2" charset="-122"/>
              </a:rPr>
              <a:t>如果不同的用户在应用需求、看待数据的方式、对数据保密的要求等方面存在差异，则外模式可以与概念模式描述的内容有所不同</a:t>
            </a:r>
            <a:endParaRPr lang="zh-CN" altLang="en-US" dirty="0">
              <a:solidFill>
                <a:schemeClr val="accent2"/>
              </a:solidFill>
              <a:latin typeface="华文仿宋" panose="02010600040101010101" pitchFamily="2" charset="-122"/>
              <a:ea typeface="华文仿宋" panose="02010600040101010101" pitchFamily="2" charset="-122"/>
            </a:endParaRPr>
          </a:p>
          <a:p>
            <a:pPr eaLnBrk="1" hangingPunct="1"/>
            <a:r>
              <a:rPr lang="zh-CN" altLang="en-US" dirty="0"/>
              <a:t>用户眼中的数据库。</a:t>
            </a:r>
          </a:p>
        </p:txBody>
      </p:sp>
      <p:sp>
        <p:nvSpPr>
          <p:cNvPr id="8196" name="灯片编号占位符 3">
            <a:extLst>
              <a:ext uri="{FF2B5EF4-FFF2-40B4-BE49-F238E27FC236}">
                <a16:creationId xmlns:a16="http://schemas.microsoft.com/office/drawing/2014/main" id="{872C19CF-F35F-446D-9206-21D6C09C382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C6B7C89-9C82-422F-A2C3-592825B73D99}" type="slidenum">
              <a:rPr lang="en-US" altLang="zh-CN" smtClean="0"/>
              <a:pPr>
                <a:spcBef>
                  <a:spcPct val="0"/>
                </a:spcBef>
              </a:pPr>
              <a:t>13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出于应用或安全的需要，对某个特定用户来说只让他看到想让他看到的数据。从概念模式抽取出不同的视图给最终用户</a:t>
            </a:r>
          </a:p>
        </p:txBody>
      </p:sp>
      <p:sp>
        <p:nvSpPr>
          <p:cNvPr id="4" name="灯片编号占位符 3"/>
          <p:cNvSpPr>
            <a:spLocks noGrp="1"/>
          </p:cNvSpPr>
          <p:nvPr>
            <p:ph type="sldNum" sz="quarter" idx="10"/>
          </p:nvPr>
        </p:nvSpPr>
        <p:spPr/>
        <p:txBody>
          <a:bodyPr/>
          <a:lstStyle/>
          <a:p>
            <a:pPr>
              <a:defRPr/>
            </a:pPr>
            <a:fld id="{2BB7EFF8-DA5B-42BF-9595-98D951927FF9}" type="slidenum">
              <a:rPr lang="en-US" altLang="zh-CN" smtClean="0"/>
              <a:pPr>
                <a:defRPr/>
              </a:pPr>
              <a:t>14</a:t>
            </a:fld>
            <a:endParaRPr lang="en-US" altLang="zh-CN"/>
          </a:p>
        </p:txBody>
      </p:sp>
    </p:spTree>
    <p:extLst>
      <p:ext uri="{BB962C8B-B14F-4D97-AF65-F5344CB8AC3E}">
        <p14:creationId xmlns:p14="http://schemas.microsoft.com/office/powerpoint/2010/main" val="2532716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描述数据在磁盘上如何存储。例如学生表是用堆文件、哈希文件还是其它文件结构来存储数据。有没有建立索引，每个概念模式与内模式有一一对应关系</a:t>
            </a:r>
          </a:p>
        </p:txBody>
      </p:sp>
      <p:sp>
        <p:nvSpPr>
          <p:cNvPr id="4" name="灯片编号占位符 3"/>
          <p:cNvSpPr>
            <a:spLocks noGrp="1"/>
          </p:cNvSpPr>
          <p:nvPr>
            <p:ph type="sldNum" sz="quarter" idx="10"/>
          </p:nvPr>
        </p:nvSpPr>
        <p:spPr/>
        <p:txBody>
          <a:bodyPr/>
          <a:lstStyle/>
          <a:p>
            <a:pPr>
              <a:defRPr/>
            </a:pPr>
            <a:fld id="{2BB7EFF8-DA5B-42BF-9595-98D951927FF9}" type="slidenum">
              <a:rPr lang="en-US" altLang="zh-CN" smtClean="0"/>
              <a:pPr>
                <a:defRPr/>
              </a:pPr>
              <a:t>15</a:t>
            </a:fld>
            <a:endParaRPr lang="en-US" altLang="zh-CN"/>
          </a:p>
        </p:txBody>
      </p:sp>
    </p:spTree>
    <p:extLst>
      <p:ext uri="{BB962C8B-B14F-4D97-AF65-F5344CB8AC3E}">
        <p14:creationId xmlns:p14="http://schemas.microsoft.com/office/powerpoint/2010/main" val="37715812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假设不想让某个人看到每个学生每门课程的考试成绩，而这个人需要经常统计每门课程的选修情况，可以做视图每门课程及选修人数给这个用户</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2BB7EFF8-DA5B-42BF-9595-98D951927FF9}" type="slidenum">
              <a:rPr lang="en-US" altLang="zh-CN" smtClean="0"/>
              <a:pPr>
                <a:defRPr/>
              </a:pPr>
              <a:t>16</a:t>
            </a:fld>
            <a:endParaRPr lang="en-US" altLang="zh-CN"/>
          </a:p>
        </p:txBody>
      </p:sp>
    </p:spTree>
    <p:extLst>
      <p:ext uri="{BB962C8B-B14F-4D97-AF65-F5344CB8AC3E}">
        <p14:creationId xmlns:p14="http://schemas.microsoft.com/office/powerpoint/2010/main" val="3610851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假设课程表增加了属性先修课程号，但是我们可以修改视图课程选修人数与课程之间的映射关系使得视图不变，那么基于 这个视图的应用就不用改变了</a:t>
            </a:r>
          </a:p>
        </p:txBody>
      </p:sp>
      <p:sp>
        <p:nvSpPr>
          <p:cNvPr id="4" name="灯片编号占位符 3"/>
          <p:cNvSpPr>
            <a:spLocks noGrp="1"/>
          </p:cNvSpPr>
          <p:nvPr>
            <p:ph type="sldNum" sz="quarter" idx="10"/>
          </p:nvPr>
        </p:nvSpPr>
        <p:spPr/>
        <p:txBody>
          <a:bodyPr/>
          <a:lstStyle/>
          <a:p>
            <a:pPr>
              <a:defRPr/>
            </a:pPr>
            <a:fld id="{2BB7EFF8-DA5B-42BF-9595-98D951927FF9}" type="slidenum">
              <a:rPr lang="en-US" altLang="zh-CN" smtClean="0"/>
              <a:pPr>
                <a:defRPr/>
              </a:pPr>
              <a:t>18</a:t>
            </a:fld>
            <a:endParaRPr lang="en-US" altLang="zh-CN"/>
          </a:p>
        </p:txBody>
      </p:sp>
    </p:spTree>
    <p:extLst>
      <p:ext uri="{BB962C8B-B14F-4D97-AF65-F5344CB8AC3E}">
        <p14:creationId xmlns:p14="http://schemas.microsoft.com/office/powerpoint/2010/main" val="3942636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假设</a:t>
            </a:r>
            <a:r>
              <a:rPr lang="en-US" altLang="zh-CN" dirty="0"/>
              <a:t>S</a:t>
            </a:r>
            <a:r>
              <a:rPr lang="zh-CN" altLang="en-US" dirty="0"/>
              <a:t>，</a:t>
            </a:r>
            <a:r>
              <a:rPr lang="en-US" altLang="zh-CN" dirty="0"/>
              <a:t>C</a:t>
            </a:r>
            <a:r>
              <a:rPr lang="zh-CN" altLang="en-US" dirty="0"/>
              <a:t>，</a:t>
            </a:r>
            <a:r>
              <a:rPr lang="en-US" altLang="zh-CN" dirty="0"/>
              <a:t>S_C</a:t>
            </a:r>
            <a:r>
              <a:rPr lang="zh-CN" altLang="en-US" dirty="0"/>
              <a:t>都是堆文件（无序文件），但是发现</a:t>
            </a:r>
            <a:r>
              <a:rPr lang="en-US" altLang="zh-CN" dirty="0"/>
              <a:t>S_C</a:t>
            </a:r>
            <a:r>
              <a:rPr lang="zh-CN" altLang="en-US" dirty="0"/>
              <a:t>要经常对</a:t>
            </a:r>
            <a:r>
              <a:rPr lang="en-US" altLang="zh-CN" dirty="0"/>
              <a:t>SNO</a:t>
            </a:r>
            <a:r>
              <a:rPr lang="zh-CN" altLang="en-US" dirty="0"/>
              <a:t>，</a:t>
            </a:r>
            <a:r>
              <a:rPr lang="en-US" altLang="zh-CN" dirty="0"/>
              <a:t>CNO</a:t>
            </a:r>
            <a:r>
              <a:rPr lang="zh-CN" altLang="en-US" dirty="0"/>
              <a:t>这两个属性做查询，因此需要再这两个字段上增加两个索引，但是这并不影响表的基本结构，即逻辑结构不会发生改变，这种独立性叫物理独立性。</a:t>
            </a:r>
          </a:p>
        </p:txBody>
      </p:sp>
      <p:sp>
        <p:nvSpPr>
          <p:cNvPr id="4" name="灯片编号占位符 3"/>
          <p:cNvSpPr>
            <a:spLocks noGrp="1"/>
          </p:cNvSpPr>
          <p:nvPr>
            <p:ph type="sldNum" sz="quarter" idx="10"/>
          </p:nvPr>
        </p:nvSpPr>
        <p:spPr/>
        <p:txBody>
          <a:bodyPr/>
          <a:lstStyle/>
          <a:p>
            <a:pPr>
              <a:defRPr/>
            </a:pPr>
            <a:fld id="{2BB7EFF8-DA5B-42BF-9595-98D951927FF9}" type="slidenum">
              <a:rPr lang="en-US" altLang="zh-CN" smtClean="0"/>
              <a:pPr>
                <a:defRPr/>
              </a:pPr>
              <a:t>19</a:t>
            </a:fld>
            <a:endParaRPr lang="en-US" altLang="zh-CN"/>
          </a:p>
        </p:txBody>
      </p:sp>
    </p:spTree>
    <p:extLst>
      <p:ext uri="{BB962C8B-B14F-4D97-AF65-F5344CB8AC3E}">
        <p14:creationId xmlns:p14="http://schemas.microsoft.com/office/powerpoint/2010/main" val="348740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a:t>
            </a:r>
            <a:r>
              <a:rPr lang="en-US" altLang="zh-CN" dirty="0"/>
              <a:t>DBMS</a:t>
            </a:r>
            <a:r>
              <a:rPr lang="zh-CN" altLang="en-US" dirty="0"/>
              <a:t>管理数据的最重要的好处之一。</a:t>
            </a:r>
          </a:p>
        </p:txBody>
      </p:sp>
      <p:sp>
        <p:nvSpPr>
          <p:cNvPr id="4" name="灯片编号占位符 3"/>
          <p:cNvSpPr>
            <a:spLocks noGrp="1"/>
          </p:cNvSpPr>
          <p:nvPr>
            <p:ph type="sldNum" sz="quarter" idx="10"/>
          </p:nvPr>
        </p:nvSpPr>
        <p:spPr/>
        <p:txBody>
          <a:bodyPr/>
          <a:lstStyle/>
          <a:p>
            <a:pPr>
              <a:defRPr/>
            </a:pPr>
            <a:fld id="{2BB7EFF8-DA5B-42BF-9595-98D951927FF9}" type="slidenum">
              <a:rPr lang="en-US" altLang="zh-CN" smtClean="0"/>
              <a:pPr>
                <a:defRPr/>
              </a:pPr>
              <a:t>20</a:t>
            </a:fld>
            <a:endParaRPr lang="en-US" altLang="zh-CN"/>
          </a:p>
        </p:txBody>
      </p:sp>
    </p:spTree>
    <p:extLst>
      <p:ext uri="{BB962C8B-B14F-4D97-AF65-F5344CB8AC3E}">
        <p14:creationId xmlns:p14="http://schemas.microsoft.com/office/powerpoint/2010/main" val="328754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0DADE374-563C-4BCE-8AB7-9EE5C77CC2F0}"/>
              </a:ext>
            </a:extLst>
          </p:cNvPr>
          <p:cNvSpPr>
            <a:spLocks noGrp="1" noRot="1" noChangeAspect="1" noTextEdit="1"/>
          </p:cNvSpPr>
          <p:nvPr>
            <p:ph type="sldImg"/>
          </p:nvPr>
        </p:nvSpPr>
        <p:spPr>
          <a:ln/>
        </p:spPr>
      </p:sp>
      <p:sp>
        <p:nvSpPr>
          <p:cNvPr id="22531" name="备注占位符 2">
            <a:extLst>
              <a:ext uri="{FF2B5EF4-FFF2-40B4-BE49-F238E27FC236}">
                <a16:creationId xmlns:a16="http://schemas.microsoft.com/office/drawing/2014/main" id="{0218A5F0-E0B6-42EC-AC8C-F8879999A12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拉里</a:t>
            </a:r>
            <a:r>
              <a:rPr lang="en-US" altLang="zh-CN" dirty="0"/>
              <a:t>·</a:t>
            </a:r>
            <a:r>
              <a:rPr lang="zh-CN" altLang="en-US" dirty="0"/>
              <a:t>埃里森被称为”硅谷花花公子”，美国</a:t>
            </a:r>
            <a:r>
              <a:rPr lang="zh-CN" altLang="en-US" dirty="0">
                <a:hlinkClick r:id="rId3"/>
              </a:rPr>
              <a:t>犹太人</a:t>
            </a:r>
            <a:r>
              <a:rPr lang="zh-CN" altLang="en-US" dirty="0"/>
              <a:t>，俄罗斯移民，</a:t>
            </a:r>
            <a:r>
              <a:rPr lang="en-US" altLang="zh-CN" dirty="0"/>
              <a:t>1944</a:t>
            </a:r>
            <a:r>
              <a:rPr lang="zh-CN" altLang="en-US" dirty="0"/>
              <a:t>年出生在</a:t>
            </a:r>
            <a:r>
              <a:rPr lang="zh-CN" altLang="en-US" dirty="0">
                <a:hlinkClick r:id="rId4"/>
              </a:rPr>
              <a:t>曼哈顿</a:t>
            </a:r>
            <a:r>
              <a:rPr lang="zh-CN" altLang="en-US" dirty="0"/>
              <a:t>，他的未婚妈妈只有</a:t>
            </a:r>
            <a:r>
              <a:rPr lang="en-US" altLang="zh-CN" dirty="0"/>
              <a:t>19</a:t>
            </a:r>
            <a:r>
              <a:rPr lang="zh-CN" altLang="en-US" dirty="0"/>
              <a:t>岁。埃里森由舅舅一家抚养，在芝加哥犹太区中下阶层长大，那时贫富的差别巨大。学生时代的埃里森并没有显示出超常的素质和成绩，在学校他性格非常胆小孤僻，独来独往，不过却十分注重打扮和享受，在别的孩子还是由父母来理发时，他却请专业理发师打理。</a:t>
            </a:r>
            <a:r>
              <a:rPr lang="en-US" altLang="zh-CN" baseline="30000" dirty="0"/>
              <a:t>[6]</a:t>
            </a:r>
            <a:r>
              <a:rPr lang="zh-CN" altLang="en-US" dirty="0"/>
              <a:t> 埃里森喜欢享受和挥霍，狂妄自大，喜欢和众多漂亮女性交往，这也直接导致了外界对这个商业奇才的评价毁誉参半。</a:t>
            </a:r>
            <a:r>
              <a:rPr lang="en-US" altLang="zh-CN" baseline="30000" dirty="0"/>
              <a:t>[7]</a:t>
            </a:r>
            <a:r>
              <a:rPr lang="zh-CN" altLang="en-US" dirty="0"/>
              <a:t>  </a:t>
            </a:r>
          </a:p>
          <a:p>
            <a:endParaRPr lang="zh-CN" altLang="en-US" dirty="0"/>
          </a:p>
        </p:txBody>
      </p:sp>
      <p:sp>
        <p:nvSpPr>
          <p:cNvPr id="22532" name="灯片编号占位符 3">
            <a:extLst>
              <a:ext uri="{FF2B5EF4-FFF2-40B4-BE49-F238E27FC236}">
                <a16:creationId xmlns:a16="http://schemas.microsoft.com/office/drawing/2014/main" id="{50F18830-C899-4000-9FCE-0B7C65C8B6A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4796D58-87EC-47DA-B3E7-44A5EE16699E}" type="slidenum">
              <a:rPr lang="en-US" altLang="zh-CN" smtClean="0"/>
              <a:pPr>
                <a:spcBef>
                  <a:spcPct val="0"/>
                </a:spcBef>
              </a:pPr>
              <a:t>26</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E3A816EB-3739-4C8C-AADD-F20154D3C140}"/>
              </a:ext>
            </a:extLst>
          </p:cNvPr>
          <p:cNvSpPr>
            <a:spLocks noGrp="1" noRot="1" noChangeAspect="1" noTextEdit="1"/>
          </p:cNvSpPr>
          <p:nvPr>
            <p:ph type="sldImg"/>
          </p:nvPr>
        </p:nvSpPr>
        <p:spPr>
          <a:ln/>
        </p:spPr>
      </p:sp>
      <p:sp>
        <p:nvSpPr>
          <p:cNvPr id="24579" name="备注占位符 2">
            <a:extLst>
              <a:ext uri="{FF2B5EF4-FFF2-40B4-BE49-F238E27FC236}">
                <a16:creationId xmlns:a16="http://schemas.microsoft.com/office/drawing/2014/main" id="{849B250C-2AE4-4816-9436-721F5F66226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580" name="灯片编号占位符 3">
            <a:extLst>
              <a:ext uri="{FF2B5EF4-FFF2-40B4-BE49-F238E27FC236}">
                <a16:creationId xmlns:a16="http://schemas.microsoft.com/office/drawing/2014/main" id="{B817A574-628F-431E-9010-62C6E407AAB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F3B9927-3258-423C-9CFC-482065424710}" type="slidenum">
              <a:rPr lang="en-US" altLang="zh-CN" sz="1200" smtClean="0"/>
              <a:pPr/>
              <a:t>27</a:t>
            </a:fld>
            <a:endParaRPr lang="en-US" altLang="zh-CN" sz="1200"/>
          </a:p>
        </p:txBody>
      </p:sp>
    </p:spTree>
    <p:extLst>
      <p:ext uri="{BB962C8B-B14F-4D97-AF65-F5344CB8AC3E}">
        <p14:creationId xmlns:p14="http://schemas.microsoft.com/office/powerpoint/2010/main" val="2746726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E3A816EB-3739-4C8C-AADD-F20154D3C140}"/>
              </a:ext>
            </a:extLst>
          </p:cNvPr>
          <p:cNvSpPr>
            <a:spLocks noGrp="1" noRot="1" noChangeAspect="1" noTextEdit="1"/>
          </p:cNvSpPr>
          <p:nvPr>
            <p:ph type="sldImg"/>
          </p:nvPr>
        </p:nvSpPr>
        <p:spPr>
          <a:ln/>
        </p:spPr>
      </p:sp>
      <p:sp>
        <p:nvSpPr>
          <p:cNvPr id="24579" name="备注占位符 2">
            <a:extLst>
              <a:ext uri="{FF2B5EF4-FFF2-40B4-BE49-F238E27FC236}">
                <a16:creationId xmlns:a16="http://schemas.microsoft.com/office/drawing/2014/main" id="{849B250C-2AE4-4816-9436-721F5F66226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580" name="灯片编号占位符 3">
            <a:extLst>
              <a:ext uri="{FF2B5EF4-FFF2-40B4-BE49-F238E27FC236}">
                <a16:creationId xmlns:a16="http://schemas.microsoft.com/office/drawing/2014/main" id="{B817A574-628F-431E-9010-62C6E407AAB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F3B9927-3258-423C-9CFC-482065424710}" type="slidenum">
              <a:rPr lang="en-US" altLang="zh-CN" sz="1200" smtClean="0"/>
              <a:pPr/>
              <a:t>28</a:t>
            </a:fld>
            <a:endParaRPr lang="en-US" altLang="zh-CN"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89A5A2B4-A690-4236-BAFE-197EE5D4FA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589BC7B-04AC-439F-89D5-599F4D909617}" type="slidenum">
              <a:rPr lang="en-US" altLang="zh-CN" smtClean="0"/>
              <a:pPr>
                <a:spcBef>
                  <a:spcPct val="0"/>
                </a:spcBef>
              </a:pPr>
              <a:t>32</a:t>
            </a:fld>
            <a:endParaRPr lang="en-US" altLang="zh-CN"/>
          </a:p>
        </p:txBody>
      </p:sp>
      <p:sp>
        <p:nvSpPr>
          <p:cNvPr id="28675" name="Rectangle 2">
            <a:extLst>
              <a:ext uri="{FF2B5EF4-FFF2-40B4-BE49-F238E27FC236}">
                <a16:creationId xmlns:a16="http://schemas.microsoft.com/office/drawing/2014/main" id="{7C085AAC-A196-457B-9731-8CC4D51E3546}"/>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E3F809E6-E2EF-4B79-8E56-D453C6861370}"/>
              </a:ext>
            </a:extLst>
          </p:cNvPr>
          <p:cNvSpPr>
            <a:spLocks noGrp="1" noChangeArrowheads="1"/>
          </p:cNvSpPr>
          <p:nvPr>
            <p:ph type="body" idx="1"/>
          </p:nvPr>
        </p:nvSpPr>
        <p:spPr>
          <a:xfrm>
            <a:off x="914400" y="4343400"/>
            <a:ext cx="5029200" cy="1828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CN" altLang="en-US" b="1">
                <a:latin typeface="宋体" panose="02010600030101010101" pitchFamily="2" charset="-122"/>
              </a:rPr>
              <a:t>例如一个企业的各个部门都使用本部门的机器来管理本部门的数据，各个部门的机器是独立的。由于不同部门之间不能共享数据，因此企业内部存在大量的冗余数据。例如人事部门、会计部门、技术部门必须重复存放每一名职工的一些基本信息（职工号、姓名等）。</a:t>
            </a:r>
          </a:p>
          <a:p>
            <a:pPr eaLnBrk="1" hangingPunct="1"/>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FB6D22FF-AEF7-48EE-80E0-8066BBC276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30A242B-B264-4F0B-AAB2-FE2986E21B37}" type="slidenum">
              <a:rPr lang="en-US" altLang="zh-CN" smtClean="0"/>
              <a:pPr>
                <a:spcBef>
                  <a:spcPct val="0"/>
                </a:spcBef>
              </a:pPr>
              <a:t>38</a:t>
            </a:fld>
            <a:endParaRPr lang="en-US" altLang="zh-CN"/>
          </a:p>
        </p:txBody>
      </p:sp>
      <p:sp>
        <p:nvSpPr>
          <p:cNvPr id="35843" name="Rectangle 2">
            <a:extLst>
              <a:ext uri="{FF2B5EF4-FFF2-40B4-BE49-F238E27FC236}">
                <a16:creationId xmlns:a16="http://schemas.microsoft.com/office/drawing/2014/main" id="{AE047952-9878-49AF-9EFF-C2B5044A1679}"/>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FFE17753-3B63-4BAC-BC82-306E5EF0F6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宋体" panose="02010600030101010101" pitchFamily="2" charset="-122"/>
              </a:rPr>
              <a:t>与主从式结构的区别</a:t>
            </a:r>
          </a:p>
          <a:p>
            <a:pPr lvl="1" eaLnBrk="1" hangingPunct="1"/>
            <a:r>
              <a:rPr lang="zh-CN" altLang="en-US">
                <a:latin typeface="宋体" panose="02010600030101010101" pitchFamily="2" charset="-122"/>
              </a:rPr>
              <a:t>主从式数据库系统中的主机和分布式数据库系统中的每个结点机既执行</a:t>
            </a:r>
            <a:r>
              <a:rPr lang="en-US" altLang="zh-CN">
                <a:latin typeface="宋体" panose="02010600030101010101" pitchFamily="2" charset="-122"/>
              </a:rPr>
              <a:t>DBMS</a:t>
            </a:r>
            <a:r>
              <a:rPr lang="zh-CN" altLang="en-US">
                <a:latin typeface="宋体" panose="02010600030101010101" pitchFamily="2" charset="-122"/>
              </a:rPr>
              <a:t>功能又执行应用程序。</a:t>
            </a:r>
          </a:p>
          <a:p>
            <a:pPr eaLnBrk="1" hangingPunct="1"/>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462828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904979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987792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67D788D2-864E-4EA1-8028-FD45C8EF7C2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24035DC-2793-4ACF-BC55-782E4D45C28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E633A3F-7011-4F36-8F95-74B2472E35E0}"/>
              </a:ext>
            </a:extLst>
          </p:cNvPr>
          <p:cNvSpPr>
            <a:spLocks noGrp="1" noChangeArrowheads="1"/>
          </p:cNvSpPr>
          <p:nvPr>
            <p:ph type="sldNum" sz="quarter" idx="12"/>
          </p:nvPr>
        </p:nvSpPr>
        <p:spPr>
          <a:ln/>
        </p:spPr>
        <p:txBody>
          <a:bodyPr/>
          <a:lstStyle>
            <a:lvl1pPr>
              <a:defRPr/>
            </a:lvl1pPr>
          </a:lstStyle>
          <a:p>
            <a:pPr>
              <a:defRPr/>
            </a:pPr>
            <a:fld id="{7F7AF2EE-26ED-4CEA-A0E1-346010456AEF}" type="slidenum">
              <a:rPr lang="en-US" altLang="zh-CN"/>
              <a:pPr>
                <a:defRPr/>
              </a:pPr>
              <a:t>‹#›</a:t>
            </a:fld>
            <a:endParaRPr lang="en-US" altLang="zh-CN"/>
          </a:p>
        </p:txBody>
      </p:sp>
    </p:spTree>
    <p:extLst>
      <p:ext uri="{BB962C8B-B14F-4D97-AF65-F5344CB8AC3E}">
        <p14:creationId xmlns:p14="http://schemas.microsoft.com/office/powerpoint/2010/main" val="291790992"/>
      </p:ext>
    </p:extLst>
  </p:cSld>
  <p:clrMapOvr>
    <a:masterClrMapping/>
  </p:clrMapOvr>
  <p:transition spd="med">
    <p:wipe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593D0A6-6D91-4C84-A150-A661C80C061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37585FE-E7B2-4D42-8A44-48B0CBF7E04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F902463-2DBD-4637-9618-87ADB84E41F1}"/>
              </a:ext>
            </a:extLst>
          </p:cNvPr>
          <p:cNvSpPr>
            <a:spLocks noGrp="1" noChangeArrowheads="1"/>
          </p:cNvSpPr>
          <p:nvPr>
            <p:ph type="sldNum" sz="quarter" idx="12"/>
          </p:nvPr>
        </p:nvSpPr>
        <p:spPr>
          <a:ln/>
        </p:spPr>
        <p:txBody>
          <a:bodyPr/>
          <a:lstStyle>
            <a:lvl1pPr>
              <a:defRPr/>
            </a:lvl1pPr>
          </a:lstStyle>
          <a:p>
            <a:pPr>
              <a:defRPr/>
            </a:pPr>
            <a:fld id="{983AAB28-7397-43FA-B5FF-25F172BD4D2B}" type="slidenum">
              <a:rPr lang="en-US" altLang="zh-CN"/>
              <a:pPr>
                <a:defRPr/>
              </a:pPr>
              <a:t>‹#›</a:t>
            </a:fld>
            <a:endParaRPr lang="en-US" altLang="zh-CN"/>
          </a:p>
        </p:txBody>
      </p:sp>
    </p:spTree>
    <p:extLst>
      <p:ext uri="{BB962C8B-B14F-4D97-AF65-F5344CB8AC3E}">
        <p14:creationId xmlns:p14="http://schemas.microsoft.com/office/powerpoint/2010/main" val="3353745614"/>
      </p:ext>
    </p:extLst>
  </p:cSld>
  <p:clrMapOvr>
    <a:masterClrMapping/>
  </p:clrMapOvr>
  <p:transition spd="med">
    <p:wipe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E8D5D3E1-7A66-490E-A7D2-8EFA9D40E40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82E27AD-C01B-46A7-BAF6-373BD82947D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FFB6CF0-74DD-4AD1-AFEA-B0A6B58DAF6A}"/>
              </a:ext>
            </a:extLst>
          </p:cNvPr>
          <p:cNvSpPr>
            <a:spLocks noGrp="1" noChangeArrowheads="1"/>
          </p:cNvSpPr>
          <p:nvPr>
            <p:ph type="sldNum" sz="quarter" idx="12"/>
          </p:nvPr>
        </p:nvSpPr>
        <p:spPr>
          <a:ln/>
        </p:spPr>
        <p:txBody>
          <a:bodyPr/>
          <a:lstStyle>
            <a:lvl1pPr>
              <a:defRPr/>
            </a:lvl1pPr>
          </a:lstStyle>
          <a:p>
            <a:pPr>
              <a:defRPr/>
            </a:pPr>
            <a:fld id="{84142198-C29A-4CB9-9A27-43221705AEA1}" type="slidenum">
              <a:rPr lang="en-US" altLang="zh-CN"/>
              <a:pPr>
                <a:defRPr/>
              </a:pPr>
              <a:t>‹#›</a:t>
            </a:fld>
            <a:endParaRPr lang="en-US" altLang="zh-CN"/>
          </a:p>
        </p:txBody>
      </p:sp>
    </p:spTree>
    <p:extLst>
      <p:ext uri="{BB962C8B-B14F-4D97-AF65-F5344CB8AC3E}">
        <p14:creationId xmlns:p14="http://schemas.microsoft.com/office/powerpoint/2010/main" val="3974784308"/>
      </p:ext>
    </p:extLst>
  </p:cSld>
  <p:clrMapOvr>
    <a:masterClrMapping/>
  </p:clrMapOvr>
  <p:transition spd="med">
    <p:wipe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36" b="1" i="0">
                <a:solidFill>
                  <a:srgbClr val="FFFF65"/>
                </a:solidFill>
                <a:latin typeface="微软雅黑"/>
                <a:cs typeface="微软雅黑"/>
              </a:defRPr>
            </a:lvl1pPr>
          </a:lstStyle>
          <a:p>
            <a:endParaRPr/>
          </a:p>
        </p:txBody>
      </p:sp>
      <p:sp>
        <p:nvSpPr>
          <p:cNvPr id="3" name="Holder 3"/>
          <p:cNvSpPr>
            <a:spLocks noGrp="1"/>
          </p:cNvSpPr>
          <p:nvPr>
            <p:ph sz="half" idx="2"/>
          </p:nvPr>
        </p:nvSpPr>
        <p:spPr>
          <a:xfrm>
            <a:off x="457200" y="1577340"/>
            <a:ext cx="3977640"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92443"/>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2/27/2019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854413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376E9302-A22E-44AD-B254-43DC1651EF3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CB02BEB-881C-4098-B076-5806993351D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46FBF02-1F73-434D-BB1E-1B8D148A2999}"/>
              </a:ext>
            </a:extLst>
          </p:cNvPr>
          <p:cNvSpPr>
            <a:spLocks noGrp="1" noChangeArrowheads="1"/>
          </p:cNvSpPr>
          <p:nvPr>
            <p:ph type="sldNum" sz="quarter" idx="12"/>
          </p:nvPr>
        </p:nvSpPr>
        <p:spPr>
          <a:ln/>
        </p:spPr>
        <p:txBody>
          <a:bodyPr/>
          <a:lstStyle>
            <a:lvl1pPr>
              <a:defRPr/>
            </a:lvl1pPr>
          </a:lstStyle>
          <a:p>
            <a:pPr>
              <a:defRPr/>
            </a:pPr>
            <a:fld id="{D042CB21-F1C9-418F-ADB0-22DC3AAC2095}" type="slidenum">
              <a:rPr lang="en-US" altLang="zh-CN"/>
              <a:pPr>
                <a:defRPr/>
              </a:pPr>
              <a:t>‹#›</a:t>
            </a:fld>
            <a:endParaRPr lang="en-US" altLang="zh-CN"/>
          </a:p>
        </p:txBody>
      </p:sp>
    </p:spTree>
    <p:extLst>
      <p:ext uri="{BB962C8B-B14F-4D97-AF65-F5344CB8AC3E}">
        <p14:creationId xmlns:p14="http://schemas.microsoft.com/office/powerpoint/2010/main" val="1727467160"/>
      </p:ext>
    </p:extLst>
  </p:cSld>
  <p:clrMapOvr>
    <a:masterClrMapping/>
  </p:clrMapOvr>
  <p:transition spd="med">
    <p:wipe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5641FE19-F9F3-4355-AC75-E814677548D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D942CCA-0415-426F-8E80-010DE17F927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BA7E574-2D62-403B-9CD0-0003C7376D1A}"/>
              </a:ext>
            </a:extLst>
          </p:cNvPr>
          <p:cNvSpPr>
            <a:spLocks noGrp="1" noChangeArrowheads="1"/>
          </p:cNvSpPr>
          <p:nvPr>
            <p:ph type="sldNum" sz="quarter" idx="12"/>
          </p:nvPr>
        </p:nvSpPr>
        <p:spPr>
          <a:ln/>
        </p:spPr>
        <p:txBody>
          <a:bodyPr/>
          <a:lstStyle>
            <a:lvl1pPr>
              <a:defRPr/>
            </a:lvl1pPr>
          </a:lstStyle>
          <a:p>
            <a:pPr>
              <a:defRPr/>
            </a:pPr>
            <a:fld id="{D75DBB46-000E-40E5-9E1B-16EE28917E1A}" type="slidenum">
              <a:rPr lang="en-US" altLang="zh-CN"/>
              <a:pPr>
                <a:defRPr/>
              </a:pPr>
              <a:t>‹#›</a:t>
            </a:fld>
            <a:endParaRPr lang="en-US" altLang="zh-CN"/>
          </a:p>
        </p:txBody>
      </p:sp>
    </p:spTree>
    <p:extLst>
      <p:ext uri="{BB962C8B-B14F-4D97-AF65-F5344CB8AC3E}">
        <p14:creationId xmlns:p14="http://schemas.microsoft.com/office/powerpoint/2010/main" val="1447019332"/>
      </p:ext>
    </p:extLst>
  </p:cSld>
  <p:clrMapOvr>
    <a:masterClrMapping/>
  </p:clrMapOvr>
  <p:transition spd="med">
    <p:wipe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480DE9B7-4555-4EE9-A3ED-DD30B1E8ACB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FEEC5AC-59E7-45A9-8FA6-AF2308CC5B7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8B325D9-05E5-4DC6-8CDB-91E4D591A9AA}"/>
              </a:ext>
            </a:extLst>
          </p:cNvPr>
          <p:cNvSpPr>
            <a:spLocks noGrp="1" noChangeArrowheads="1"/>
          </p:cNvSpPr>
          <p:nvPr>
            <p:ph type="sldNum" sz="quarter" idx="12"/>
          </p:nvPr>
        </p:nvSpPr>
        <p:spPr>
          <a:ln/>
        </p:spPr>
        <p:txBody>
          <a:bodyPr/>
          <a:lstStyle>
            <a:lvl1pPr>
              <a:defRPr/>
            </a:lvl1pPr>
          </a:lstStyle>
          <a:p>
            <a:pPr>
              <a:defRPr/>
            </a:pPr>
            <a:fld id="{9C5FEFFC-5CAE-474B-9204-7D96C499FD3A}" type="slidenum">
              <a:rPr lang="en-US" altLang="zh-CN"/>
              <a:pPr>
                <a:defRPr/>
              </a:pPr>
              <a:t>‹#›</a:t>
            </a:fld>
            <a:endParaRPr lang="en-US" altLang="zh-CN"/>
          </a:p>
        </p:txBody>
      </p:sp>
    </p:spTree>
    <p:extLst>
      <p:ext uri="{BB962C8B-B14F-4D97-AF65-F5344CB8AC3E}">
        <p14:creationId xmlns:p14="http://schemas.microsoft.com/office/powerpoint/2010/main" val="1156101373"/>
      </p:ext>
    </p:extLst>
  </p:cSld>
  <p:clrMapOvr>
    <a:masterClrMapping/>
  </p:clrMapOvr>
  <p:transition spd="med">
    <p:wipe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DA636510-2CDF-4BF3-9D36-E270116ECBC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5BE7295D-BB85-46D3-B200-930582A8426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64EB3C85-8689-46F2-B18D-718E5501B811}"/>
              </a:ext>
            </a:extLst>
          </p:cNvPr>
          <p:cNvSpPr>
            <a:spLocks noGrp="1" noChangeArrowheads="1"/>
          </p:cNvSpPr>
          <p:nvPr>
            <p:ph type="sldNum" sz="quarter" idx="12"/>
          </p:nvPr>
        </p:nvSpPr>
        <p:spPr>
          <a:ln/>
        </p:spPr>
        <p:txBody>
          <a:bodyPr/>
          <a:lstStyle>
            <a:lvl1pPr>
              <a:defRPr/>
            </a:lvl1pPr>
          </a:lstStyle>
          <a:p>
            <a:pPr>
              <a:defRPr/>
            </a:pPr>
            <a:fld id="{41CE7C41-5DAA-4747-ACDE-BCE29CB3E30D}" type="slidenum">
              <a:rPr lang="en-US" altLang="zh-CN"/>
              <a:pPr>
                <a:defRPr/>
              </a:pPr>
              <a:t>‹#›</a:t>
            </a:fld>
            <a:endParaRPr lang="en-US" altLang="zh-CN"/>
          </a:p>
        </p:txBody>
      </p:sp>
    </p:spTree>
    <p:extLst>
      <p:ext uri="{BB962C8B-B14F-4D97-AF65-F5344CB8AC3E}">
        <p14:creationId xmlns:p14="http://schemas.microsoft.com/office/powerpoint/2010/main" val="2741950415"/>
      </p:ext>
    </p:extLst>
  </p:cSld>
  <p:clrMapOvr>
    <a:masterClrMapping/>
  </p:clrMapOvr>
  <p:transition spd="med">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F047F54D-F7B0-4656-B953-2428FF2EF2F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E4963A46-AE0E-42C7-8A6C-9EA34E1BD62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5844A83A-F650-47AC-9CAD-E4BA33667847}"/>
              </a:ext>
            </a:extLst>
          </p:cNvPr>
          <p:cNvSpPr>
            <a:spLocks noGrp="1" noChangeArrowheads="1"/>
          </p:cNvSpPr>
          <p:nvPr>
            <p:ph type="sldNum" sz="quarter" idx="12"/>
          </p:nvPr>
        </p:nvSpPr>
        <p:spPr>
          <a:ln/>
        </p:spPr>
        <p:txBody>
          <a:bodyPr/>
          <a:lstStyle>
            <a:lvl1pPr>
              <a:defRPr/>
            </a:lvl1pPr>
          </a:lstStyle>
          <a:p>
            <a:pPr>
              <a:defRPr/>
            </a:pPr>
            <a:fld id="{367477E0-4F3C-45E1-BD24-86C48EFB361E}" type="slidenum">
              <a:rPr lang="en-US" altLang="zh-CN"/>
              <a:pPr>
                <a:defRPr/>
              </a:pPr>
              <a:t>‹#›</a:t>
            </a:fld>
            <a:endParaRPr lang="en-US" altLang="zh-CN"/>
          </a:p>
        </p:txBody>
      </p:sp>
    </p:spTree>
    <p:extLst>
      <p:ext uri="{BB962C8B-B14F-4D97-AF65-F5344CB8AC3E}">
        <p14:creationId xmlns:p14="http://schemas.microsoft.com/office/powerpoint/2010/main" val="507374014"/>
      </p:ext>
    </p:extLst>
  </p:cSld>
  <p:clrMapOvr>
    <a:masterClrMapping/>
  </p:clrMapOvr>
  <p:transition spd="med">
    <p:wipe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50E692B-0F35-49EA-A4EA-2E2FAAFB1E1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4F0E0160-6FD8-48E8-BCBE-3BC23ADEC88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0CCB69AA-A45C-43E3-A63B-E5F99D5DC10C}"/>
              </a:ext>
            </a:extLst>
          </p:cNvPr>
          <p:cNvSpPr>
            <a:spLocks noGrp="1" noChangeArrowheads="1"/>
          </p:cNvSpPr>
          <p:nvPr>
            <p:ph type="sldNum" sz="quarter" idx="12"/>
          </p:nvPr>
        </p:nvSpPr>
        <p:spPr>
          <a:ln/>
        </p:spPr>
        <p:txBody>
          <a:bodyPr/>
          <a:lstStyle>
            <a:lvl1pPr>
              <a:defRPr/>
            </a:lvl1pPr>
          </a:lstStyle>
          <a:p>
            <a:pPr>
              <a:defRPr/>
            </a:pPr>
            <a:fld id="{6CE132CC-B227-42BE-AA0A-5C1B01B47451}" type="slidenum">
              <a:rPr lang="en-US" altLang="zh-CN"/>
              <a:pPr>
                <a:defRPr/>
              </a:pPr>
              <a:t>‹#›</a:t>
            </a:fld>
            <a:endParaRPr lang="en-US" altLang="zh-CN"/>
          </a:p>
        </p:txBody>
      </p:sp>
    </p:spTree>
    <p:extLst>
      <p:ext uri="{BB962C8B-B14F-4D97-AF65-F5344CB8AC3E}">
        <p14:creationId xmlns:p14="http://schemas.microsoft.com/office/powerpoint/2010/main" val="3999052022"/>
      </p:ext>
    </p:extLst>
  </p:cSld>
  <p:clrMapOvr>
    <a:masterClrMapping/>
  </p:clrMapOvr>
  <p:transition spd="med">
    <p:wipe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22412575-A398-4BD9-91F5-04ABF7EA5A5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E111C6B-048A-46E4-B96B-620FA16D85F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B05E24B-E5D6-404B-A008-91F69BDE39A4}"/>
              </a:ext>
            </a:extLst>
          </p:cNvPr>
          <p:cNvSpPr>
            <a:spLocks noGrp="1" noChangeArrowheads="1"/>
          </p:cNvSpPr>
          <p:nvPr>
            <p:ph type="sldNum" sz="quarter" idx="12"/>
          </p:nvPr>
        </p:nvSpPr>
        <p:spPr>
          <a:ln/>
        </p:spPr>
        <p:txBody>
          <a:bodyPr/>
          <a:lstStyle>
            <a:lvl1pPr>
              <a:defRPr/>
            </a:lvl1pPr>
          </a:lstStyle>
          <a:p>
            <a:pPr>
              <a:defRPr/>
            </a:pPr>
            <a:fld id="{D0A81D17-BCA3-4E97-8A1A-E802A173D081}" type="slidenum">
              <a:rPr lang="en-US" altLang="zh-CN"/>
              <a:pPr>
                <a:defRPr/>
              </a:pPr>
              <a:t>‹#›</a:t>
            </a:fld>
            <a:endParaRPr lang="en-US" altLang="zh-CN"/>
          </a:p>
        </p:txBody>
      </p:sp>
    </p:spTree>
    <p:extLst>
      <p:ext uri="{BB962C8B-B14F-4D97-AF65-F5344CB8AC3E}">
        <p14:creationId xmlns:p14="http://schemas.microsoft.com/office/powerpoint/2010/main" val="2605827197"/>
      </p:ext>
    </p:extLst>
  </p:cSld>
  <p:clrMapOvr>
    <a:masterClrMapping/>
  </p:clrMapOvr>
  <p:transition spd="med">
    <p:wipe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712D21E7-CEF7-4A5B-BF77-67BF3C88A8D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E55BA72F-E769-482D-8C9A-141D46E4998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5DED0907-ADC1-4431-9541-7A172E6BAFFC}"/>
              </a:ext>
            </a:extLst>
          </p:cNvPr>
          <p:cNvSpPr>
            <a:spLocks noGrp="1" noChangeArrowheads="1"/>
          </p:cNvSpPr>
          <p:nvPr>
            <p:ph type="sldNum" sz="quarter" idx="12"/>
          </p:nvPr>
        </p:nvSpPr>
        <p:spPr>
          <a:ln/>
        </p:spPr>
        <p:txBody>
          <a:bodyPr/>
          <a:lstStyle>
            <a:lvl1pPr>
              <a:defRPr/>
            </a:lvl1pPr>
          </a:lstStyle>
          <a:p>
            <a:pPr>
              <a:defRPr/>
            </a:pPr>
            <a:fld id="{7DBA0478-366C-48D7-9EDA-652B56BBB13F}" type="slidenum">
              <a:rPr lang="en-US" altLang="zh-CN"/>
              <a:pPr>
                <a:defRPr/>
              </a:pPr>
              <a:t>‹#›</a:t>
            </a:fld>
            <a:endParaRPr lang="en-US" altLang="zh-CN"/>
          </a:p>
        </p:txBody>
      </p:sp>
    </p:spTree>
    <p:extLst>
      <p:ext uri="{BB962C8B-B14F-4D97-AF65-F5344CB8AC3E}">
        <p14:creationId xmlns:p14="http://schemas.microsoft.com/office/powerpoint/2010/main" val="385394652"/>
      </p:ext>
    </p:extLst>
  </p:cSld>
  <p:clrMapOvr>
    <a:masterClrMapping/>
  </p:clrMapOvr>
  <p:transition spd="med">
    <p:wipe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75DCB39-BAD1-4645-9A72-4B559F837784}"/>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5B7AA1DB-114C-462A-9BAF-B428B52FFFDA}"/>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4BC209DB-D73F-4FBB-A667-587092BA80AF}"/>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zh-CN"/>
          </a:p>
        </p:txBody>
      </p:sp>
      <p:sp>
        <p:nvSpPr>
          <p:cNvPr id="1029" name="Rectangle 5">
            <a:extLst>
              <a:ext uri="{FF2B5EF4-FFF2-40B4-BE49-F238E27FC236}">
                <a16:creationId xmlns:a16="http://schemas.microsoft.com/office/drawing/2014/main" id="{619BEF43-209A-4D72-BCE4-36CC1FEE34F9}"/>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zh-CN"/>
          </a:p>
        </p:txBody>
      </p:sp>
      <p:sp>
        <p:nvSpPr>
          <p:cNvPr id="1030" name="Rectangle 6">
            <a:extLst>
              <a:ext uri="{FF2B5EF4-FFF2-40B4-BE49-F238E27FC236}">
                <a16:creationId xmlns:a16="http://schemas.microsoft.com/office/drawing/2014/main" id="{93DB71C6-3778-45F2-91A2-129BEAB4E7C7}"/>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2D6DFF5C-C662-4A83-8538-A4906D43E00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wipe dir="u"/>
  </p:transition>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黑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黑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黑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黑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黑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黑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黑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黑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kumimoji="1"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宋体" pitchFamily="2" charset="-122"/>
        </a:defRPr>
      </a:lvl5pPr>
      <a:lvl6pPr marL="2514600" indent="-228600" algn="l" rtl="0" fontAlgn="base">
        <a:spcBef>
          <a:spcPct val="20000"/>
        </a:spcBef>
        <a:spcAft>
          <a:spcPct val="0"/>
        </a:spcAft>
        <a:buChar char="»"/>
        <a:defRPr kumimoji="1" sz="2000">
          <a:solidFill>
            <a:schemeClr val="tx1"/>
          </a:solidFill>
          <a:latin typeface="+mn-lt"/>
          <a:ea typeface="宋体" pitchFamily="2" charset="-122"/>
        </a:defRPr>
      </a:lvl6pPr>
      <a:lvl7pPr marL="2971800" indent="-228600" algn="l" rtl="0" fontAlgn="base">
        <a:spcBef>
          <a:spcPct val="20000"/>
        </a:spcBef>
        <a:spcAft>
          <a:spcPct val="0"/>
        </a:spcAft>
        <a:buChar char="»"/>
        <a:defRPr kumimoji="1" sz="2000">
          <a:solidFill>
            <a:schemeClr val="tx1"/>
          </a:solidFill>
          <a:latin typeface="+mn-lt"/>
          <a:ea typeface="宋体" pitchFamily="2" charset="-122"/>
        </a:defRPr>
      </a:lvl7pPr>
      <a:lvl8pPr marL="3429000" indent="-228600" algn="l" rtl="0" fontAlgn="base">
        <a:spcBef>
          <a:spcPct val="20000"/>
        </a:spcBef>
        <a:spcAft>
          <a:spcPct val="0"/>
        </a:spcAft>
        <a:buChar char="»"/>
        <a:defRPr kumimoji="1" sz="2000">
          <a:solidFill>
            <a:schemeClr val="tx1"/>
          </a:solidFill>
          <a:latin typeface="+mn-lt"/>
          <a:ea typeface="宋体" pitchFamily="2" charset="-122"/>
        </a:defRPr>
      </a:lvl8pPr>
      <a:lvl9pPr marL="3886200" indent="-228600" algn="l" rtl="0" fontAlgn="base">
        <a:spcBef>
          <a:spcPct val="20000"/>
        </a:spcBef>
        <a:spcAft>
          <a:spcPct val="0"/>
        </a:spcAft>
        <a:buChar char="»"/>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baike.baidu.com/view/5341.ht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baike.baidu.com/view/14949.htm"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baike.baidu.com/view/7315.ht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baike.baidu.com/view/3793895.htm" TargetMode="External"/><Relationship Id="rId5" Type="http://schemas.openxmlformats.org/officeDocument/2006/relationships/hyperlink" Target="http://baike.baidu.com/view/226002.htm" TargetMode="External"/><Relationship Id="rId4" Type="http://schemas.openxmlformats.org/officeDocument/2006/relationships/hyperlink" Target="http://baike.baidu.com/view/30714.htm"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baike.baidu.com/view/549699.htm" TargetMode="External"/><Relationship Id="rId2" Type="http://schemas.openxmlformats.org/officeDocument/2006/relationships/hyperlink" Target="http://baike.baidu.com/view/7809.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hyperlink" Target="http://baike.baidu.com/view/14772.htm" TargetMode="External"/><Relationship Id="rId2" Type="http://schemas.openxmlformats.org/officeDocument/2006/relationships/hyperlink" Target="http://baike.baidu.com/view/1685727.htm" TargetMode="External"/><Relationship Id="rId1" Type="http://schemas.openxmlformats.org/officeDocument/2006/relationships/slideLayout" Target="../slideLayouts/slideLayout2.xml"/><Relationship Id="rId6" Type="http://schemas.openxmlformats.org/officeDocument/2006/relationships/hyperlink" Target="http://baike.baidu.com/view/487018.htm" TargetMode="External"/><Relationship Id="rId5" Type="http://schemas.openxmlformats.org/officeDocument/2006/relationships/hyperlink" Target="http://baike.baidu.com/view/834940.htm" TargetMode="External"/><Relationship Id="rId4" Type="http://schemas.openxmlformats.org/officeDocument/2006/relationships/hyperlink" Target="http://baike.baidu.com/view/2599558.ht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5AE2A8A-E559-4E27-B7E1-4105E74825C0}"/>
              </a:ext>
            </a:extLst>
          </p:cNvPr>
          <p:cNvSpPr>
            <a:spLocks noGrp="1" noChangeArrowheads="1"/>
          </p:cNvSpPr>
          <p:nvPr>
            <p:ph type="body" idx="1"/>
          </p:nvPr>
        </p:nvSpPr>
        <p:spPr>
          <a:xfrm>
            <a:off x="457200" y="1905000"/>
            <a:ext cx="8229600" cy="4343400"/>
          </a:xfrm>
          <a:solidFill>
            <a:schemeClr val="bg1"/>
          </a:solidFill>
          <a:ln w="28575">
            <a:solidFill>
              <a:srgbClr val="FF0066"/>
            </a:solidFill>
            <a:miter lim="800000"/>
            <a:headEnd/>
            <a:tailEnd/>
          </a:ln>
        </p:spPr>
        <p:txBody>
          <a:bodyPr/>
          <a:lstStyle/>
          <a:p>
            <a:pPr algn="ctr" eaLnBrk="1" hangingPunct="1">
              <a:buFontTx/>
              <a:buNone/>
            </a:pPr>
            <a:r>
              <a:rPr lang="en-US" altLang="zh-CN" sz="3600" dirty="0">
                <a:latin typeface="华文行楷" panose="02010800040101010101" pitchFamily="2" charset="-122"/>
                <a:ea typeface="华文行楷" panose="02010800040101010101" pitchFamily="2" charset="-122"/>
              </a:rPr>
              <a:t>1.4.1 </a:t>
            </a:r>
            <a:r>
              <a:rPr lang="zh-CN" altLang="en-US" sz="3600" dirty="0">
                <a:latin typeface="华文行楷" panose="02010800040101010101" pitchFamily="2" charset="-122"/>
                <a:ea typeface="华文行楷" panose="02010800040101010101" pitchFamily="2" charset="-122"/>
              </a:rPr>
              <a:t>数据库系统的分级结构</a:t>
            </a:r>
          </a:p>
          <a:p>
            <a:pPr eaLnBrk="1" hangingPunct="1">
              <a:buFontTx/>
              <a:buNone/>
            </a:pPr>
            <a:r>
              <a:rPr lang="zh-CN" altLang="en-US" dirty="0">
                <a:latin typeface="楷体_GB2312" pitchFamily="49" charset="-122"/>
                <a:ea typeface="楷体_GB2312" pitchFamily="49" charset="-122"/>
              </a:rPr>
              <a:t>一、模式</a:t>
            </a:r>
          </a:p>
          <a:p>
            <a:pPr eaLnBrk="1" hangingPunct="1">
              <a:buFontTx/>
              <a:buNone/>
            </a:pPr>
            <a:r>
              <a:rPr lang="zh-CN" altLang="en-US" dirty="0">
                <a:latin typeface="楷体_GB2312" pitchFamily="49" charset="-122"/>
                <a:ea typeface="楷体_GB2312" pitchFamily="49" charset="-122"/>
              </a:rPr>
              <a:t>      </a:t>
            </a:r>
            <a:r>
              <a:rPr lang="zh-CN" altLang="en-US" b="1" dirty="0">
                <a:latin typeface="楷体_GB2312" pitchFamily="49" charset="-122"/>
                <a:ea typeface="楷体_GB2312" pitchFamily="49" charset="-122"/>
              </a:rPr>
              <a:t>模式</a:t>
            </a:r>
            <a:r>
              <a:rPr lang="en-US" altLang="zh-CN" dirty="0">
                <a:latin typeface="楷体_GB2312" pitchFamily="49" charset="-122"/>
                <a:ea typeface="楷体_GB2312" pitchFamily="49" charset="-122"/>
              </a:rPr>
              <a:t>(Schema)</a:t>
            </a:r>
            <a:r>
              <a:rPr lang="zh-CN" altLang="en-US" dirty="0">
                <a:latin typeface="楷体_GB2312" pitchFamily="49" charset="-122"/>
                <a:ea typeface="楷体_GB2312" pitchFamily="49" charset="-122"/>
              </a:rPr>
              <a:t>：数据库中全体数据的逻辑结构和特征的描述。</a:t>
            </a:r>
          </a:p>
          <a:p>
            <a:pPr eaLnBrk="1" hangingPunct="1">
              <a:buFontTx/>
              <a:buNone/>
            </a:pPr>
            <a:r>
              <a:rPr lang="zh-CN" altLang="en-US" dirty="0">
                <a:latin typeface="楷体_GB2312" pitchFamily="49" charset="-122"/>
                <a:ea typeface="楷体_GB2312" pitchFamily="49" charset="-122"/>
              </a:rPr>
              <a:t>    </a:t>
            </a:r>
            <a:r>
              <a:rPr lang="zh-CN" altLang="en-US" b="1" dirty="0">
                <a:latin typeface="楷体_GB2312" pitchFamily="49" charset="-122"/>
                <a:ea typeface="楷体_GB2312" pitchFamily="49" charset="-122"/>
              </a:rPr>
              <a:t>实例</a:t>
            </a:r>
            <a:r>
              <a:rPr lang="en-US" altLang="zh-CN" dirty="0">
                <a:latin typeface="楷体_GB2312" pitchFamily="49" charset="-122"/>
                <a:ea typeface="楷体_GB2312" pitchFamily="49" charset="-122"/>
              </a:rPr>
              <a:t>(Instance)</a:t>
            </a:r>
            <a:r>
              <a:rPr lang="zh-CN" altLang="en-US" dirty="0">
                <a:latin typeface="楷体_GB2312" pitchFamily="49" charset="-122"/>
                <a:ea typeface="楷体_GB2312" pitchFamily="49" charset="-122"/>
              </a:rPr>
              <a:t>：模式的一个具体值。</a:t>
            </a:r>
          </a:p>
          <a:p>
            <a:pPr eaLnBrk="1" hangingPunct="1">
              <a:buFontTx/>
              <a:buNone/>
            </a:pPr>
            <a:r>
              <a:rPr lang="zh-CN" altLang="en-US" dirty="0">
                <a:latin typeface="楷体_GB2312" pitchFamily="49" charset="-122"/>
                <a:ea typeface="楷体_GB2312" pitchFamily="49" charset="-122"/>
              </a:rPr>
              <a:t>    模式反映的是数据的结构及其联系。</a:t>
            </a:r>
          </a:p>
          <a:p>
            <a:pPr eaLnBrk="1" hangingPunct="1">
              <a:buFontTx/>
              <a:buNone/>
            </a:pPr>
            <a:r>
              <a:rPr lang="zh-CN" altLang="en-US" dirty="0">
                <a:latin typeface="楷体_GB2312" pitchFamily="49" charset="-122"/>
                <a:ea typeface="楷体_GB2312" pitchFamily="49" charset="-122"/>
              </a:rPr>
              <a:t>    实例反映的是数据库某一时刻的状态。</a:t>
            </a:r>
          </a:p>
        </p:txBody>
      </p:sp>
      <p:sp>
        <p:nvSpPr>
          <p:cNvPr id="3075" name="WordArt 3">
            <a:extLst>
              <a:ext uri="{FF2B5EF4-FFF2-40B4-BE49-F238E27FC236}">
                <a16:creationId xmlns:a16="http://schemas.microsoft.com/office/drawing/2014/main" id="{D8814DBD-3109-46B1-8710-E1CC7719A9AD}"/>
              </a:ext>
            </a:extLst>
          </p:cNvPr>
          <p:cNvSpPr>
            <a:spLocks noChangeArrowheads="1" noChangeShapeType="1" noTextEdit="1"/>
          </p:cNvSpPr>
          <p:nvPr/>
        </p:nvSpPr>
        <p:spPr bwMode="auto">
          <a:xfrm>
            <a:off x="1447800" y="225425"/>
            <a:ext cx="6019800" cy="1222375"/>
          </a:xfrm>
          <a:prstGeom prst="rect">
            <a:avLst/>
          </a:prstGeom>
        </p:spPr>
        <p:txBody>
          <a:bodyPr wrap="none" fromWordArt="1">
            <a:prstTxWarp prst="textTriangle">
              <a:avLst>
                <a:gd name="adj" fmla="val 50000"/>
              </a:avLst>
            </a:prstTxWarp>
            <a:scene3d>
              <a:camera prst="legacyObliqueTopLeft"/>
              <a:lightRig rig="legacyNormal3" dir="r"/>
            </a:scene3d>
            <a:sp3d extrusionH="201600" prstMaterial="legacyMatte">
              <a:extrusionClr>
                <a:srgbClr val="0066CC"/>
              </a:extrusionClr>
            </a:sp3d>
          </a:bodyPr>
          <a:lstStyle/>
          <a:p>
            <a:pPr algn="ctr" eaLnBrk="1" hangingPunct="1">
              <a:defRPr/>
            </a:pPr>
            <a:r>
              <a:rPr lang="en-US" altLang="zh-CN" sz="3600" kern="10">
                <a:ln w="9525">
                  <a:round/>
                  <a:headEnd/>
                  <a:tailEnd/>
                </a:ln>
                <a:gradFill rotWithShape="0">
                  <a:gsLst>
                    <a:gs pos="0">
                      <a:srgbClr val="FFFFCC"/>
                    </a:gs>
                    <a:gs pos="100000">
                      <a:srgbClr val="FF9999"/>
                    </a:gs>
                  </a:gsLst>
                  <a:lin ang="5400000" scaled="1"/>
                </a:gradFill>
                <a:latin typeface="宋体"/>
                <a:ea typeface="宋体"/>
              </a:rPr>
              <a:t>1.4 </a:t>
            </a:r>
            <a:r>
              <a:rPr lang="zh-CN" altLang="en-US" sz="3600" kern="10">
                <a:ln w="9525">
                  <a:round/>
                  <a:headEnd/>
                  <a:tailEnd/>
                </a:ln>
                <a:gradFill rotWithShape="0">
                  <a:gsLst>
                    <a:gs pos="0">
                      <a:srgbClr val="FFFFCC"/>
                    </a:gs>
                    <a:gs pos="100000">
                      <a:srgbClr val="FF9999"/>
                    </a:gs>
                  </a:gsLst>
                  <a:lin ang="5400000" scaled="1"/>
                </a:gradFill>
                <a:latin typeface="宋体"/>
                <a:ea typeface="宋体"/>
              </a:rPr>
              <a:t>数据库系统结构</a:t>
            </a:r>
          </a:p>
        </p:txBody>
      </p:sp>
    </p:spTree>
  </p:cSld>
  <p:clrMapOvr>
    <a:masterClrMapping/>
  </p:clrMapOvr>
  <p:transition spd="med">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4">
                                            <p:bg/>
                                          </p:spTgt>
                                        </p:tgtEl>
                                        <p:attrNameLst>
                                          <p:attrName>style.visibility</p:attrName>
                                        </p:attrNameLst>
                                      </p:cBhvr>
                                      <p:to>
                                        <p:strVal val="visible"/>
                                      </p:to>
                                    </p:set>
                                    <p:anim calcmode="lin" valueType="num">
                                      <p:cBhvr additive="base">
                                        <p:cTn id="7" dur="500" fill="hold"/>
                                        <p:tgtEl>
                                          <p:spTgt spid="307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074">
                                            <p:bg/>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074">
                                            <p:txEl>
                                              <p:pRg st="0" end="0"/>
                                            </p:txEl>
                                          </p:spTgt>
                                        </p:tgtEl>
                                        <p:attrNameLst>
                                          <p:attrName>style.visibility</p:attrName>
                                        </p:attrNameLst>
                                      </p:cBhvr>
                                      <p:to>
                                        <p:strVal val="visible"/>
                                      </p:to>
                                    </p:set>
                                    <p:anim calcmode="lin" valueType="num">
                                      <p:cBhvr additive="base">
                                        <p:cTn id="12" dur="500" fill="hold"/>
                                        <p:tgtEl>
                                          <p:spTgt spid="307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074">
                                            <p:txEl>
                                              <p:pRg st="0" end="0"/>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074">
                                            <p:txEl>
                                              <p:pRg st="1" end="1"/>
                                            </p:txEl>
                                          </p:spTgt>
                                        </p:tgtEl>
                                        <p:attrNameLst>
                                          <p:attrName>style.visibility</p:attrName>
                                        </p:attrNameLst>
                                      </p:cBhvr>
                                      <p:to>
                                        <p:strVal val="visible"/>
                                      </p:to>
                                    </p:set>
                                    <p:anim calcmode="lin" valueType="num">
                                      <p:cBhvr additive="base">
                                        <p:cTn id="17" dur="500" fill="hold"/>
                                        <p:tgtEl>
                                          <p:spTgt spid="3074">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07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074">
                                            <p:txEl>
                                              <p:pRg st="2" end="2"/>
                                            </p:txEl>
                                          </p:spTgt>
                                        </p:tgtEl>
                                        <p:attrNameLst>
                                          <p:attrName>style.visibility</p:attrName>
                                        </p:attrNameLst>
                                      </p:cBhvr>
                                      <p:to>
                                        <p:strVal val="visible"/>
                                      </p:to>
                                    </p:set>
                                    <p:anim calcmode="lin" valueType="num">
                                      <p:cBhvr additive="base">
                                        <p:cTn id="23" dur="500" fill="hold"/>
                                        <p:tgtEl>
                                          <p:spTgt spid="3074">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7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074">
                                            <p:txEl>
                                              <p:pRg st="3" end="3"/>
                                            </p:txEl>
                                          </p:spTgt>
                                        </p:tgtEl>
                                        <p:attrNameLst>
                                          <p:attrName>style.visibility</p:attrName>
                                        </p:attrNameLst>
                                      </p:cBhvr>
                                      <p:to>
                                        <p:strVal val="visible"/>
                                      </p:to>
                                    </p:set>
                                    <p:anim calcmode="lin" valueType="num">
                                      <p:cBhvr additive="base">
                                        <p:cTn id="29" dur="500" fill="hold"/>
                                        <p:tgtEl>
                                          <p:spTgt spid="3074">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07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074">
                                            <p:txEl>
                                              <p:pRg st="4" end="4"/>
                                            </p:txEl>
                                          </p:spTgt>
                                        </p:tgtEl>
                                        <p:attrNameLst>
                                          <p:attrName>style.visibility</p:attrName>
                                        </p:attrNameLst>
                                      </p:cBhvr>
                                      <p:to>
                                        <p:strVal val="visible"/>
                                      </p:to>
                                    </p:set>
                                    <p:anim calcmode="lin" valueType="num">
                                      <p:cBhvr additive="base">
                                        <p:cTn id="35" dur="500" fill="hold"/>
                                        <p:tgtEl>
                                          <p:spTgt spid="3074">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07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074">
                                            <p:txEl>
                                              <p:pRg st="5" end="5"/>
                                            </p:txEl>
                                          </p:spTgt>
                                        </p:tgtEl>
                                        <p:attrNameLst>
                                          <p:attrName>style.visibility</p:attrName>
                                        </p:attrNameLst>
                                      </p:cBhvr>
                                      <p:to>
                                        <p:strVal val="visible"/>
                                      </p:to>
                                    </p:set>
                                    <p:anim calcmode="lin" valueType="num">
                                      <p:cBhvr additive="base">
                                        <p:cTn id="41" dur="500" fill="hold"/>
                                        <p:tgtEl>
                                          <p:spTgt spid="3074">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07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39552" y="1412776"/>
            <a:ext cx="7614365" cy="4588380"/>
          </a:xfrm>
          <a:prstGeom prst="rect">
            <a:avLst/>
          </a:prstGeom>
          <a:blipFill>
            <a:blip r:embed="rId3" cstate="print"/>
            <a:stretch>
              <a:fillRect/>
            </a:stretch>
          </a:blipFill>
        </p:spPr>
        <p:txBody>
          <a:bodyPr wrap="square" lIns="0" tIns="0" rIns="0" bIns="0" rtlCol="0"/>
          <a:lstStyle/>
          <a:p>
            <a:endParaRPr sz="2052"/>
          </a:p>
        </p:txBody>
      </p:sp>
      <p:sp>
        <p:nvSpPr>
          <p:cNvPr id="4" name="object 4"/>
          <p:cNvSpPr txBox="1">
            <a:spLocks noGrp="1"/>
          </p:cNvSpPr>
          <p:nvPr>
            <p:ph type="title"/>
          </p:nvPr>
        </p:nvSpPr>
        <p:spPr>
          <a:xfrm>
            <a:off x="755576" y="236927"/>
            <a:ext cx="6646233" cy="913070"/>
          </a:xfrm>
          <a:prstGeom prst="rect">
            <a:avLst/>
          </a:prstGeom>
        </p:spPr>
        <p:txBody>
          <a:bodyPr vert="horz" wrap="square" lIns="0" tIns="0" rIns="0" bIns="0" numCol="1" rtlCol="0" anchor="ctr" anchorCtr="0" compatLnSpc="1">
            <a:prstTxWarp prst="textNoShape">
              <a:avLst/>
            </a:prstTxWarp>
            <a:spAutoFit/>
          </a:bodyPr>
          <a:lstStyle/>
          <a:p>
            <a:pPr marL="10860"/>
            <a:r>
              <a:rPr sz="2800" spc="-17" dirty="0">
                <a:solidFill>
                  <a:srgbClr val="002060"/>
                </a:solidFill>
                <a:latin typeface="华文中宋"/>
                <a:cs typeface="华文中宋"/>
              </a:rPr>
              <a:t>数据库系统的标准结构</a:t>
            </a:r>
            <a:endParaRPr sz="2800" dirty="0">
              <a:solidFill>
                <a:srgbClr val="002060"/>
              </a:solidFill>
              <a:latin typeface="华文中宋"/>
              <a:cs typeface="华文中宋"/>
            </a:endParaRPr>
          </a:p>
          <a:p>
            <a:pPr marL="10860">
              <a:spcBef>
                <a:spcPts val="402"/>
              </a:spcBef>
            </a:pPr>
            <a:r>
              <a:rPr sz="2800" spc="-13" dirty="0">
                <a:solidFill>
                  <a:srgbClr val="002060"/>
                </a:solidFill>
                <a:latin typeface="Arial"/>
                <a:cs typeface="Arial"/>
              </a:rPr>
              <a:t>(4</a:t>
            </a:r>
            <a:r>
              <a:rPr sz="2800" spc="-9" dirty="0">
                <a:solidFill>
                  <a:srgbClr val="002060"/>
                </a:solidFill>
                <a:latin typeface="Arial"/>
                <a:cs typeface="Arial"/>
              </a:rPr>
              <a:t>)</a:t>
            </a:r>
            <a:r>
              <a:rPr sz="2800" spc="-17" dirty="0">
                <a:solidFill>
                  <a:srgbClr val="002060"/>
                </a:solidFill>
                <a:latin typeface="华文中宋"/>
                <a:cs typeface="华文中宋"/>
              </a:rPr>
              <a:t>数据库系统的标准结构</a:t>
            </a:r>
            <a:r>
              <a:rPr sz="2800" spc="-13" dirty="0">
                <a:solidFill>
                  <a:srgbClr val="002060"/>
                </a:solidFill>
                <a:latin typeface="Arial"/>
                <a:cs typeface="Arial"/>
              </a:rPr>
              <a:t>?</a:t>
            </a:r>
            <a:endParaRPr sz="2800" dirty="0">
              <a:solidFill>
                <a:srgbClr val="002060"/>
              </a:solidFill>
              <a:latin typeface="Arial"/>
              <a:cs typeface="Arial"/>
            </a:endParaRPr>
          </a:p>
        </p:txBody>
      </p:sp>
    </p:spTree>
  </p:cSld>
  <p:clrMapOvr>
    <a:masterClrMapping/>
  </p:clrMapOvr>
  <p:transition spd="med">
    <p:wipe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61FFD1A-D603-4419-8A02-CB8986CF3E05}"/>
              </a:ext>
            </a:extLst>
          </p:cNvPr>
          <p:cNvSpPr>
            <a:spLocks noGrp="1" noChangeArrowheads="1"/>
          </p:cNvSpPr>
          <p:nvPr>
            <p:ph type="body" idx="1"/>
          </p:nvPr>
        </p:nvSpPr>
        <p:spPr>
          <a:xfrm>
            <a:off x="533400" y="0"/>
            <a:ext cx="7772400" cy="609600"/>
          </a:xfrm>
        </p:spPr>
        <p:txBody>
          <a:bodyPr/>
          <a:lstStyle/>
          <a:p>
            <a:pPr eaLnBrk="1" hangingPunct="1">
              <a:lnSpc>
                <a:spcPct val="90000"/>
              </a:lnSpc>
              <a:buFontTx/>
              <a:buNone/>
            </a:pPr>
            <a:r>
              <a:rPr lang="zh-CN" altLang="en-US" sz="3600"/>
              <a:t>二、</a:t>
            </a:r>
            <a:r>
              <a:rPr lang="en-US" altLang="zh-CN" sz="3600"/>
              <a:t>DBS</a:t>
            </a:r>
            <a:r>
              <a:rPr lang="zh-CN" altLang="en-US" sz="3600"/>
              <a:t>的三级模式结构</a:t>
            </a:r>
          </a:p>
        </p:txBody>
      </p:sp>
      <p:grpSp>
        <p:nvGrpSpPr>
          <p:cNvPr id="5123" name="Group 3">
            <a:extLst>
              <a:ext uri="{FF2B5EF4-FFF2-40B4-BE49-F238E27FC236}">
                <a16:creationId xmlns:a16="http://schemas.microsoft.com/office/drawing/2014/main" id="{B543C012-35AC-4FEB-8AF9-9970C8E4A5BC}"/>
              </a:ext>
            </a:extLst>
          </p:cNvPr>
          <p:cNvGrpSpPr>
            <a:grpSpLocks/>
          </p:cNvGrpSpPr>
          <p:nvPr/>
        </p:nvGrpSpPr>
        <p:grpSpPr bwMode="auto">
          <a:xfrm>
            <a:off x="0" y="1524000"/>
            <a:ext cx="9144000" cy="5105400"/>
            <a:chOff x="0" y="864"/>
            <a:chExt cx="5760" cy="3216"/>
          </a:xfrm>
        </p:grpSpPr>
        <p:sp>
          <p:nvSpPr>
            <p:cNvPr id="5124" name="Text Box 4">
              <a:extLst>
                <a:ext uri="{FF2B5EF4-FFF2-40B4-BE49-F238E27FC236}">
                  <a16:creationId xmlns:a16="http://schemas.microsoft.com/office/drawing/2014/main" id="{377F31D4-37E5-4D8F-AC2F-BECEE79DCC66}"/>
                </a:ext>
              </a:extLst>
            </p:cNvPr>
            <p:cNvSpPr txBox="1">
              <a:spLocks noChangeArrowheads="1"/>
            </p:cNvSpPr>
            <p:nvPr/>
          </p:nvSpPr>
          <p:spPr bwMode="auto">
            <a:xfrm>
              <a:off x="768" y="864"/>
              <a:ext cx="768" cy="3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CCECFF"/>
                </a:buClr>
                <a:buSzPct val="70000"/>
                <a:buFont typeface="Wingdings" panose="05000000000000000000" pitchFamily="2" charset="2"/>
                <a:buNone/>
              </a:pPr>
              <a:r>
                <a:rPr lang="zh-CN" altLang="en-US">
                  <a:ea typeface="宋体" panose="02010600030101010101" pitchFamily="2" charset="-122"/>
                </a:rPr>
                <a:t>应用</a:t>
              </a:r>
              <a:r>
                <a:rPr lang="en-US" altLang="zh-CN">
                  <a:ea typeface="宋体" panose="02010600030101010101" pitchFamily="2" charset="-122"/>
                </a:rPr>
                <a:t>A</a:t>
              </a:r>
            </a:p>
          </p:txBody>
        </p:sp>
        <p:sp>
          <p:nvSpPr>
            <p:cNvPr id="5125" name="Text Box 5">
              <a:extLst>
                <a:ext uri="{FF2B5EF4-FFF2-40B4-BE49-F238E27FC236}">
                  <a16:creationId xmlns:a16="http://schemas.microsoft.com/office/drawing/2014/main" id="{3B9957C1-19B6-496F-ACCD-F99A4FF913E2}"/>
                </a:ext>
              </a:extLst>
            </p:cNvPr>
            <p:cNvSpPr txBox="1">
              <a:spLocks noChangeArrowheads="1"/>
            </p:cNvSpPr>
            <p:nvPr/>
          </p:nvSpPr>
          <p:spPr bwMode="auto">
            <a:xfrm>
              <a:off x="1728" y="864"/>
              <a:ext cx="768" cy="3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CCECFF"/>
                </a:buClr>
                <a:buSzPct val="70000"/>
                <a:buFont typeface="Wingdings" panose="05000000000000000000" pitchFamily="2" charset="2"/>
                <a:buNone/>
              </a:pPr>
              <a:r>
                <a:rPr lang="zh-CN" altLang="en-US">
                  <a:ea typeface="宋体" panose="02010600030101010101" pitchFamily="2" charset="-122"/>
                </a:rPr>
                <a:t>应用</a:t>
              </a:r>
              <a:r>
                <a:rPr lang="en-US" altLang="zh-CN">
                  <a:ea typeface="宋体" panose="02010600030101010101" pitchFamily="2" charset="-122"/>
                </a:rPr>
                <a:t>B</a:t>
              </a:r>
            </a:p>
          </p:txBody>
        </p:sp>
        <p:sp>
          <p:nvSpPr>
            <p:cNvPr id="5126" name="Text Box 6">
              <a:extLst>
                <a:ext uri="{FF2B5EF4-FFF2-40B4-BE49-F238E27FC236}">
                  <a16:creationId xmlns:a16="http://schemas.microsoft.com/office/drawing/2014/main" id="{96EDCA77-ECDF-43FB-960C-B366AC1E1344}"/>
                </a:ext>
              </a:extLst>
            </p:cNvPr>
            <p:cNvSpPr txBox="1">
              <a:spLocks noChangeArrowheads="1"/>
            </p:cNvSpPr>
            <p:nvPr/>
          </p:nvSpPr>
          <p:spPr bwMode="auto">
            <a:xfrm>
              <a:off x="2688" y="864"/>
              <a:ext cx="768" cy="3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CCECFF"/>
                </a:buClr>
                <a:buSzPct val="70000"/>
                <a:buFont typeface="Wingdings" panose="05000000000000000000" pitchFamily="2" charset="2"/>
                <a:buNone/>
              </a:pPr>
              <a:r>
                <a:rPr lang="zh-CN" altLang="en-US">
                  <a:ea typeface="宋体" panose="02010600030101010101" pitchFamily="2" charset="-122"/>
                </a:rPr>
                <a:t>应用</a:t>
              </a:r>
              <a:r>
                <a:rPr lang="en-US" altLang="zh-CN">
                  <a:ea typeface="宋体" panose="02010600030101010101" pitchFamily="2" charset="-122"/>
                </a:rPr>
                <a:t>C</a:t>
              </a:r>
            </a:p>
          </p:txBody>
        </p:sp>
        <p:sp>
          <p:nvSpPr>
            <p:cNvPr id="5127" name="Text Box 7">
              <a:extLst>
                <a:ext uri="{FF2B5EF4-FFF2-40B4-BE49-F238E27FC236}">
                  <a16:creationId xmlns:a16="http://schemas.microsoft.com/office/drawing/2014/main" id="{CF6A687D-D525-4C92-99CB-E08B2A9946B5}"/>
                </a:ext>
              </a:extLst>
            </p:cNvPr>
            <p:cNvSpPr txBox="1">
              <a:spLocks noChangeArrowheads="1"/>
            </p:cNvSpPr>
            <p:nvPr/>
          </p:nvSpPr>
          <p:spPr bwMode="auto">
            <a:xfrm>
              <a:off x="3696" y="864"/>
              <a:ext cx="768" cy="3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CCECFF"/>
                </a:buClr>
                <a:buSzPct val="70000"/>
                <a:buFont typeface="Wingdings" panose="05000000000000000000" pitchFamily="2" charset="2"/>
                <a:buNone/>
              </a:pPr>
              <a:r>
                <a:rPr lang="zh-CN" altLang="en-US">
                  <a:ea typeface="宋体" panose="02010600030101010101" pitchFamily="2" charset="-122"/>
                </a:rPr>
                <a:t>应用</a:t>
              </a:r>
              <a:r>
                <a:rPr lang="en-US" altLang="zh-CN">
                  <a:ea typeface="宋体" panose="02010600030101010101" pitchFamily="2" charset="-122"/>
                </a:rPr>
                <a:t>D</a:t>
              </a:r>
            </a:p>
          </p:txBody>
        </p:sp>
        <p:sp>
          <p:nvSpPr>
            <p:cNvPr id="5128" name="Text Box 8">
              <a:extLst>
                <a:ext uri="{FF2B5EF4-FFF2-40B4-BE49-F238E27FC236}">
                  <a16:creationId xmlns:a16="http://schemas.microsoft.com/office/drawing/2014/main" id="{9377168B-5C63-4AC4-AD19-D340002ADB9C}"/>
                </a:ext>
              </a:extLst>
            </p:cNvPr>
            <p:cNvSpPr txBox="1">
              <a:spLocks noChangeArrowheads="1"/>
            </p:cNvSpPr>
            <p:nvPr/>
          </p:nvSpPr>
          <p:spPr bwMode="auto">
            <a:xfrm>
              <a:off x="4704" y="864"/>
              <a:ext cx="768" cy="3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CCECFF"/>
                </a:buClr>
                <a:buSzPct val="70000"/>
                <a:buFont typeface="Wingdings" panose="05000000000000000000" pitchFamily="2" charset="2"/>
                <a:buNone/>
              </a:pPr>
              <a:r>
                <a:rPr lang="zh-CN" altLang="en-US">
                  <a:ea typeface="宋体" panose="02010600030101010101" pitchFamily="2" charset="-122"/>
                </a:rPr>
                <a:t>应用</a:t>
              </a:r>
              <a:r>
                <a:rPr lang="en-US" altLang="zh-CN">
                  <a:ea typeface="宋体" panose="02010600030101010101" pitchFamily="2" charset="-122"/>
                </a:rPr>
                <a:t>E</a:t>
              </a:r>
            </a:p>
          </p:txBody>
        </p:sp>
        <p:sp>
          <p:nvSpPr>
            <p:cNvPr id="5129" name="Text Box 9">
              <a:extLst>
                <a:ext uri="{FF2B5EF4-FFF2-40B4-BE49-F238E27FC236}">
                  <a16:creationId xmlns:a16="http://schemas.microsoft.com/office/drawing/2014/main" id="{7A00DCF2-BB41-4F0B-A563-38B9E5F1F4F6}"/>
                </a:ext>
              </a:extLst>
            </p:cNvPr>
            <p:cNvSpPr txBox="1">
              <a:spLocks noChangeArrowheads="1"/>
            </p:cNvSpPr>
            <p:nvPr/>
          </p:nvSpPr>
          <p:spPr bwMode="auto">
            <a:xfrm>
              <a:off x="1152" y="1584"/>
              <a:ext cx="912" cy="3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CCECFF"/>
                </a:buClr>
                <a:buSzPct val="70000"/>
                <a:buFont typeface="Wingdings" panose="05000000000000000000" pitchFamily="2" charset="2"/>
                <a:buNone/>
              </a:pPr>
              <a:r>
                <a:rPr lang="zh-CN" altLang="en-US">
                  <a:ea typeface="宋体" panose="02010600030101010101" pitchFamily="2" charset="-122"/>
                </a:rPr>
                <a:t>外模式</a:t>
              </a:r>
              <a:r>
                <a:rPr lang="en-US" altLang="zh-CN">
                  <a:ea typeface="宋体" panose="02010600030101010101" pitchFamily="2" charset="-122"/>
                </a:rPr>
                <a:t>1</a:t>
              </a:r>
            </a:p>
          </p:txBody>
        </p:sp>
        <p:sp>
          <p:nvSpPr>
            <p:cNvPr id="5130" name="Text Box 10">
              <a:extLst>
                <a:ext uri="{FF2B5EF4-FFF2-40B4-BE49-F238E27FC236}">
                  <a16:creationId xmlns:a16="http://schemas.microsoft.com/office/drawing/2014/main" id="{887ECDA9-5FAF-4767-9964-3E86BD15360A}"/>
                </a:ext>
              </a:extLst>
            </p:cNvPr>
            <p:cNvSpPr txBox="1">
              <a:spLocks noChangeArrowheads="1"/>
            </p:cNvSpPr>
            <p:nvPr/>
          </p:nvSpPr>
          <p:spPr bwMode="auto">
            <a:xfrm>
              <a:off x="2640" y="1584"/>
              <a:ext cx="912" cy="3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CCECFF"/>
                </a:buClr>
                <a:buSzPct val="70000"/>
                <a:buFont typeface="Wingdings" panose="05000000000000000000" pitchFamily="2" charset="2"/>
                <a:buNone/>
              </a:pPr>
              <a:r>
                <a:rPr lang="zh-CN" altLang="en-US">
                  <a:ea typeface="宋体" panose="02010600030101010101" pitchFamily="2" charset="-122"/>
                </a:rPr>
                <a:t>外模式</a:t>
              </a:r>
              <a:r>
                <a:rPr lang="en-US" altLang="zh-CN">
                  <a:ea typeface="宋体" panose="02010600030101010101" pitchFamily="2" charset="-122"/>
                </a:rPr>
                <a:t>2</a:t>
              </a:r>
            </a:p>
          </p:txBody>
        </p:sp>
        <p:sp>
          <p:nvSpPr>
            <p:cNvPr id="5131" name="Text Box 11">
              <a:extLst>
                <a:ext uri="{FF2B5EF4-FFF2-40B4-BE49-F238E27FC236}">
                  <a16:creationId xmlns:a16="http://schemas.microsoft.com/office/drawing/2014/main" id="{BA4CE626-3FF1-4C05-B03F-694BC0D946CF}"/>
                </a:ext>
              </a:extLst>
            </p:cNvPr>
            <p:cNvSpPr txBox="1">
              <a:spLocks noChangeArrowheads="1"/>
            </p:cNvSpPr>
            <p:nvPr/>
          </p:nvSpPr>
          <p:spPr bwMode="auto">
            <a:xfrm>
              <a:off x="4032" y="1584"/>
              <a:ext cx="912" cy="3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CCECFF"/>
                </a:buClr>
                <a:buSzPct val="70000"/>
                <a:buFont typeface="Wingdings" panose="05000000000000000000" pitchFamily="2" charset="2"/>
                <a:buNone/>
              </a:pPr>
              <a:r>
                <a:rPr lang="zh-CN" altLang="en-US">
                  <a:ea typeface="宋体" panose="02010600030101010101" pitchFamily="2" charset="-122"/>
                </a:rPr>
                <a:t>外模式</a:t>
              </a:r>
              <a:r>
                <a:rPr lang="en-US" altLang="zh-CN">
                  <a:ea typeface="宋体" panose="02010600030101010101" pitchFamily="2" charset="-122"/>
                </a:rPr>
                <a:t>3</a:t>
              </a:r>
            </a:p>
          </p:txBody>
        </p:sp>
        <p:sp>
          <p:nvSpPr>
            <p:cNvPr id="5132" name="Text Box 12">
              <a:extLst>
                <a:ext uri="{FF2B5EF4-FFF2-40B4-BE49-F238E27FC236}">
                  <a16:creationId xmlns:a16="http://schemas.microsoft.com/office/drawing/2014/main" id="{5E5F9993-2DC2-4A3D-BBAF-B879C7D82777}"/>
                </a:ext>
              </a:extLst>
            </p:cNvPr>
            <p:cNvSpPr txBox="1">
              <a:spLocks noChangeArrowheads="1"/>
            </p:cNvSpPr>
            <p:nvPr/>
          </p:nvSpPr>
          <p:spPr bwMode="auto">
            <a:xfrm>
              <a:off x="2784" y="2304"/>
              <a:ext cx="576" cy="3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CCECFF"/>
                </a:buClr>
                <a:buSzPct val="70000"/>
                <a:buFont typeface="Wingdings" panose="05000000000000000000" pitchFamily="2" charset="2"/>
                <a:buNone/>
              </a:pPr>
              <a:r>
                <a:rPr lang="zh-CN" altLang="en-US">
                  <a:ea typeface="宋体" panose="02010600030101010101" pitchFamily="2" charset="-122"/>
                </a:rPr>
                <a:t>模式</a:t>
              </a:r>
            </a:p>
          </p:txBody>
        </p:sp>
        <p:sp>
          <p:nvSpPr>
            <p:cNvPr id="5133" name="Text Box 13">
              <a:extLst>
                <a:ext uri="{FF2B5EF4-FFF2-40B4-BE49-F238E27FC236}">
                  <a16:creationId xmlns:a16="http://schemas.microsoft.com/office/drawing/2014/main" id="{FF713638-0BFE-4A34-8E9F-DF5DBDF452B1}"/>
                </a:ext>
              </a:extLst>
            </p:cNvPr>
            <p:cNvSpPr txBox="1">
              <a:spLocks noChangeArrowheads="1"/>
            </p:cNvSpPr>
            <p:nvPr/>
          </p:nvSpPr>
          <p:spPr bwMode="auto">
            <a:xfrm>
              <a:off x="2640" y="2928"/>
              <a:ext cx="816" cy="3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CCECFF"/>
                </a:buClr>
                <a:buSzPct val="70000"/>
                <a:buFont typeface="Wingdings" panose="05000000000000000000" pitchFamily="2" charset="2"/>
                <a:buNone/>
              </a:pPr>
              <a:r>
                <a:rPr lang="zh-CN" altLang="en-US">
                  <a:ea typeface="宋体" panose="02010600030101010101" pitchFamily="2" charset="-122"/>
                </a:rPr>
                <a:t>内模式</a:t>
              </a:r>
            </a:p>
          </p:txBody>
        </p:sp>
        <p:sp>
          <p:nvSpPr>
            <p:cNvPr id="5134" name="Text Box 14">
              <a:extLst>
                <a:ext uri="{FF2B5EF4-FFF2-40B4-BE49-F238E27FC236}">
                  <a16:creationId xmlns:a16="http://schemas.microsoft.com/office/drawing/2014/main" id="{1AA1C8A7-EAB0-4DE4-B115-0EC32B533039}"/>
                </a:ext>
              </a:extLst>
            </p:cNvPr>
            <p:cNvSpPr txBox="1">
              <a:spLocks noChangeArrowheads="1"/>
            </p:cNvSpPr>
            <p:nvPr/>
          </p:nvSpPr>
          <p:spPr bwMode="auto">
            <a:xfrm>
              <a:off x="2784" y="3744"/>
              <a:ext cx="81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CCECFF"/>
                </a:buClr>
                <a:buSzPct val="70000"/>
                <a:buFont typeface="Wingdings" panose="05000000000000000000" pitchFamily="2" charset="2"/>
                <a:buNone/>
              </a:pPr>
              <a:r>
                <a:rPr lang="zh-CN" altLang="en-US" sz="2800">
                  <a:ea typeface="宋体" panose="02010600030101010101" pitchFamily="2" charset="-122"/>
                </a:rPr>
                <a:t>数据库</a:t>
              </a:r>
            </a:p>
          </p:txBody>
        </p:sp>
        <p:sp>
          <p:nvSpPr>
            <p:cNvPr id="5135" name="AutoShape 15">
              <a:extLst>
                <a:ext uri="{FF2B5EF4-FFF2-40B4-BE49-F238E27FC236}">
                  <a16:creationId xmlns:a16="http://schemas.microsoft.com/office/drawing/2014/main" id="{1DF070A9-2156-43C5-B2A7-C8E544FA5249}"/>
                </a:ext>
              </a:extLst>
            </p:cNvPr>
            <p:cNvSpPr>
              <a:spLocks noChangeArrowheads="1"/>
            </p:cNvSpPr>
            <p:nvPr/>
          </p:nvSpPr>
          <p:spPr bwMode="auto">
            <a:xfrm>
              <a:off x="2688" y="3456"/>
              <a:ext cx="816" cy="624"/>
            </a:xfrm>
            <a:prstGeom prst="can">
              <a:avLst>
                <a:gd name="adj" fmla="val 50000"/>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宋体" panose="02010600030101010101" pitchFamily="2" charset="-122"/>
              </a:endParaRPr>
            </a:p>
          </p:txBody>
        </p:sp>
        <p:sp>
          <p:nvSpPr>
            <p:cNvPr id="5136" name="Line 16">
              <a:extLst>
                <a:ext uri="{FF2B5EF4-FFF2-40B4-BE49-F238E27FC236}">
                  <a16:creationId xmlns:a16="http://schemas.microsoft.com/office/drawing/2014/main" id="{21C973BE-6F13-4B74-8A91-7C0006541E11}"/>
                </a:ext>
              </a:extLst>
            </p:cNvPr>
            <p:cNvSpPr>
              <a:spLocks noChangeShapeType="1"/>
            </p:cNvSpPr>
            <p:nvPr/>
          </p:nvSpPr>
          <p:spPr bwMode="auto">
            <a:xfrm>
              <a:off x="1152" y="1200"/>
              <a:ext cx="432" cy="384"/>
            </a:xfrm>
            <a:prstGeom prst="line">
              <a:avLst/>
            </a:prstGeom>
            <a:noFill/>
            <a:ln w="9525">
              <a:solidFill>
                <a:srgbClr val="FF0000"/>
              </a:solidFill>
              <a:round/>
              <a:headEnd type="stealth" w="med" len="me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5137" name="Line 17">
              <a:extLst>
                <a:ext uri="{FF2B5EF4-FFF2-40B4-BE49-F238E27FC236}">
                  <a16:creationId xmlns:a16="http://schemas.microsoft.com/office/drawing/2014/main" id="{13E9403B-1EF3-4883-A02C-3BBB41A12118}"/>
                </a:ext>
              </a:extLst>
            </p:cNvPr>
            <p:cNvSpPr>
              <a:spLocks noChangeShapeType="1"/>
            </p:cNvSpPr>
            <p:nvPr/>
          </p:nvSpPr>
          <p:spPr bwMode="auto">
            <a:xfrm flipH="1">
              <a:off x="1728" y="1200"/>
              <a:ext cx="384" cy="384"/>
            </a:xfrm>
            <a:prstGeom prst="line">
              <a:avLst/>
            </a:prstGeom>
            <a:noFill/>
            <a:ln w="9525">
              <a:solidFill>
                <a:srgbClr val="FF0000"/>
              </a:solidFill>
              <a:round/>
              <a:headEnd type="stealth" w="med" len="me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5138" name="Line 18">
              <a:extLst>
                <a:ext uri="{FF2B5EF4-FFF2-40B4-BE49-F238E27FC236}">
                  <a16:creationId xmlns:a16="http://schemas.microsoft.com/office/drawing/2014/main" id="{655F8172-372C-4FB1-A270-A0C2FC90EAED}"/>
                </a:ext>
              </a:extLst>
            </p:cNvPr>
            <p:cNvSpPr>
              <a:spLocks noChangeShapeType="1"/>
            </p:cNvSpPr>
            <p:nvPr/>
          </p:nvSpPr>
          <p:spPr bwMode="auto">
            <a:xfrm>
              <a:off x="3072" y="1200"/>
              <a:ext cx="0" cy="384"/>
            </a:xfrm>
            <a:prstGeom prst="line">
              <a:avLst/>
            </a:prstGeom>
            <a:noFill/>
            <a:ln w="9525">
              <a:solidFill>
                <a:srgbClr val="FF0000"/>
              </a:solidFill>
              <a:round/>
              <a:headEnd type="stealth" w="med" len="me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5139" name="Line 19">
              <a:extLst>
                <a:ext uri="{FF2B5EF4-FFF2-40B4-BE49-F238E27FC236}">
                  <a16:creationId xmlns:a16="http://schemas.microsoft.com/office/drawing/2014/main" id="{4E71323B-5E4A-4BE6-A4C2-F1E419839FC9}"/>
                </a:ext>
              </a:extLst>
            </p:cNvPr>
            <p:cNvSpPr>
              <a:spLocks noChangeShapeType="1"/>
            </p:cNvSpPr>
            <p:nvPr/>
          </p:nvSpPr>
          <p:spPr bwMode="auto">
            <a:xfrm>
              <a:off x="3984" y="1200"/>
              <a:ext cx="384" cy="384"/>
            </a:xfrm>
            <a:prstGeom prst="line">
              <a:avLst/>
            </a:prstGeom>
            <a:noFill/>
            <a:ln w="9525">
              <a:solidFill>
                <a:srgbClr val="FF0000"/>
              </a:solidFill>
              <a:round/>
              <a:headEnd type="stealth" w="med" len="me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5140" name="Line 20">
              <a:extLst>
                <a:ext uri="{FF2B5EF4-FFF2-40B4-BE49-F238E27FC236}">
                  <a16:creationId xmlns:a16="http://schemas.microsoft.com/office/drawing/2014/main" id="{60F86E24-5AA5-43AD-A678-427B22B16400}"/>
                </a:ext>
              </a:extLst>
            </p:cNvPr>
            <p:cNvSpPr>
              <a:spLocks noChangeShapeType="1"/>
            </p:cNvSpPr>
            <p:nvPr/>
          </p:nvSpPr>
          <p:spPr bwMode="auto">
            <a:xfrm flipH="1">
              <a:off x="4704" y="1200"/>
              <a:ext cx="432" cy="384"/>
            </a:xfrm>
            <a:prstGeom prst="line">
              <a:avLst/>
            </a:prstGeom>
            <a:noFill/>
            <a:ln w="9525">
              <a:solidFill>
                <a:srgbClr val="FF0000"/>
              </a:solidFill>
              <a:round/>
              <a:headEnd type="stealth" w="med" len="me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5141" name="Line 21">
              <a:extLst>
                <a:ext uri="{FF2B5EF4-FFF2-40B4-BE49-F238E27FC236}">
                  <a16:creationId xmlns:a16="http://schemas.microsoft.com/office/drawing/2014/main" id="{5C03BAA8-5225-4332-9EBA-FFA9F92196BA}"/>
                </a:ext>
              </a:extLst>
            </p:cNvPr>
            <p:cNvSpPr>
              <a:spLocks noChangeShapeType="1"/>
            </p:cNvSpPr>
            <p:nvPr/>
          </p:nvSpPr>
          <p:spPr bwMode="auto">
            <a:xfrm>
              <a:off x="3072" y="1920"/>
              <a:ext cx="0" cy="384"/>
            </a:xfrm>
            <a:prstGeom prst="line">
              <a:avLst/>
            </a:prstGeom>
            <a:noFill/>
            <a:ln w="9525">
              <a:solidFill>
                <a:srgbClr val="FF0000"/>
              </a:solidFill>
              <a:round/>
              <a:headEnd type="stealth" w="med" len="me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5142" name="Line 22">
              <a:extLst>
                <a:ext uri="{FF2B5EF4-FFF2-40B4-BE49-F238E27FC236}">
                  <a16:creationId xmlns:a16="http://schemas.microsoft.com/office/drawing/2014/main" id="{09981297-64B9-4631-AD03-1E3F2C21DBB4}"/>
                </a:ext>
              </a:extLst>
            </p:cNvPr>
            <p:cNvSpPr>
              <a:spLocks noChangeShapeType="1"/>
            </p:cNvSpPr>
            <p:nvPr/>
          </p:nvSpPr>
          <p:spPr bwMode="auto">
            <a:xfrm>
              <a:off x="3072" y="2640"/>
              <a:ext cx="0" cy="288"/>
            </a:xfrm>
            <a:prstGeom prst="line">
              <a:avLst/>
            </a:prstGeom>
            <a:noFill/>
            <a:ln w="9525">
              <a:solidFill>
                <a:srgbClr val="FF0000"/>
              </a:solidFill>
              <a:round/>
              <a:headEnd type="stealth" w="med" len="me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5143" name="Line 23">
              <a:extLst>
                <a:ext uri="{FF2B5EF4-FFF2-40B4-BE49-F238E27FC236}">
                  <a16:creationId xmlns:a16="http://schemas.microsoft.com/office/drawing/2014/main" id="{7C8EA5C9-AE82-44DE-B4BB-1EA1DF62F779}"/>
                </a:ext>
              </a:extLst>
            </p:cNvPr>
            <p:cNvSpPr>
              <a:spLocks noChangeShapeType="1"/>
            </p:cNvSpPr>
            <p:nvPr/>
          </p:nvSpPr>
          <p:spPr bwMode="auto">
            <a:xfrm>
              <a:off x="3072" y="3264"/>
              <a:ext cx="0" cy="288"/>
            </a:xfrm>
            <a:prstGeom prst="line">
              <a:avLst/>
            </a:prstGeom>
            <a:noFill/>
            <a:ln w="9525">
              <a:solidFill>
                <a:srgbClr val="FF0000"/>
              </a:solidFill>
              <a:round/>
              <a:headEnd type="stealth" w="med" len="me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5144" name="Line 24">
              <a:extLst>
                <a:ext uri="{FF2B5EF4-FFF2-40B4-BE49-F238E27FC236}">
                  <a16:creationId xmlns:a16="http://schemas.microsoft.com/office/drawing/2014/main" id="{275457BB-2652-47FF-996B-4484115200BB}"/>
                </a:ext>
              </a:extLst>
            </p:cNvPr>
            <p:cNvSpPr>
              <a:spLocks noChangeShapeType="1"/>
            </p:cNvSpPr>
            <p:nvPr/>
          </p:nvSpPr>
          <p:spPr bwMode="auto">
            <a:xfrm flipV="1">
              <a:off x="1632" y="1920"/>
              <a:ext cx="0" cy="144"/>
            </a:xfrm>
            <a:prstGeom prst="line">
              <a:avLst/>
            </a:prstGeom>
            <a:noFill/>
            <a:ln w="9525">
              <a:solidFill>
                <a:schemeClr val="bg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5145" name="Line 25">
              <a:extLst>
                <a:ext uri="{FF2B5EF4-FFF2-40B4-BE49-F238E27FC236}">
                  <a16:creationId xmlns:a16="http://schemas.microsoft.com/office/drawing/2014/main" id="{CB6F465A-C0DF-400E-AF65-380FA9B91666}"/>
                </a:ext>
              </a:extLst>
            </p:cNvPr>
            <p:cNvSpPr>
              <a:spLocks noChangeShapeType="1"/>
            </p:cNvSpPr>
            <p:nvPr/>
          </p:nvSpPr>
          <p:spPr bwMode="auto">
            <a:xfrm flipV="1">
              <a:off x="4416" y="1920"/>
              <a:ext cx="0" cy="144"/>
            </a:xfrm>
            <a:prstGeom prst="line">
              <a:avLst/>
            </a:prstGeom>
            <a:noFill/>
            <a:ln w="9525">
              <a:solidFill>
                <a:schemeClr val="bg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5146" name="Line 26">
              <a:extLst>
                <a:ext uri="{FF2B5EF4-FFF2-40B4-BE49-F238E27FC236}">
                  <a16:creationId xmlns:a16="http://schemas.microsoft.com/office/drawing/2014/main" id="{29313AD3-57F7-4943-83FA-52C050B45ADB}"/>
                </a:ext>
              </a:extLst>
            </p:cNvPr>
            <p:cNvSpPr>
              <a:spLocks noChangeShapeType="1"/>
            </p:cNvSpPr>
            <p:nvPr/>
          </p:nvSpPr>
          <p:spPr bwMode="auto">
            <a:xfrm>
              <a:off x="1632" y="2064"/>
              <a:ext cx="278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7" name="Text Box 27">
              <a:extLst>
                <a:ext uri="{FF2B5EF4-FFF2-40B4-BE49-F238E27FC236}">
                  <a16:creationId xmlns:a16="http://schemas.microsoft.com/office/drawing/2014/main" id="{6826CC74-1468-41F0-8E2A-C8C2A56FD594}"/>
                </a:ext>
              </a:extLst>
            </p:cNvPr>
            <p:cNvSpPr txBox="1">
              <a:spLocks noChangeArrowheads="1"/>
            </p:cNvSpPr>
            <p:nvPr/>
          </p:nvSpPr>
          <p:spPr bwMode="auto">
            <a:xfrm>
              <a:off x="0" y="1584"/>
              <a:ext cx="912"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CCECFF"/>
                </a:buClr>
                <a:buSzPct val="70000"/>
                <a:buFont typeface="Wingdings" panose="05000000000000000000" pitchFamily="2" charset="2"/>
                <a:buNone/>
              </a:pPr>
              <a:r>
                <a:rPr lang="zh-CN" altLang="en-US">
                  <a:ea typeface="宋体" panose="02010600030101010101" pitchFamily="2" charset="-122"/>
                </a:rPr>
                <a:t>外模式</a:t>
              </a:r>
            </a:p>
          </p:txBody>
        </p:sp>
        <p:sp>
          <p:nvSpPr>
            <p:cNvPr id="5148" name="Text Box 28">
              <a:extLst>
                <a:ext uri="{FF2B5EF4-FFF2-40B4-BE49-F238E27FC236}">
                  <a16:creationId xmlns:a16="http://schemas.microsoft.com/office/drawing/2014/main" id="{41052B15-024C-4656-99D1-71E3404B57A5}"/>
                </a:ext>
              </a:extLst>
            </p:cNvPr>
            <p:cNvSpPr txBox="1">
              <a:spLocks noChangeArrowheads="1"/>
            </p:cNvSpPr>
            <p:nvPr/>
          </p:nvSpPr>
          <p:spPr bwMode="auto">
            <a:xfrm>
              <a:off x="96" y="2256"/>
              <a:ext cx="57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CCECFF"/>
                </a:buClr>
                <a:buSzPct val="70000"/>
                <a:buFont typeface="Wingdings" panose="05000000000000000000" pitchFamily="2" charset="2"/>
                <a:buNone/>
              </a:pPr>
              <a:r>
                <a:rPr lang="zh-CN" altLang="en-US">
                  <a:ea typeface="宋体" panose="02010600030101010101" pitchFamily="2" charset="-122"/>
                </a:rPr>
                <a:t>模式</a:t>
              </a:r>
            </a:p>
          </p:txBody>
        </p:sp>
        <p:sp>
          <p:nvSpPr>
            <p:cNvPr id="5149" name="Text Box 29">
              <a:extLst>
                <a:ext uri="{FF2B5EF4-FFF2-40B4-BE49-F238E27FC236}">
                  <a16:creationId xmlns:a16="http://schemas.microsoft.com/office/drawing/2014/main" id="{3DE57CEC-ECDA-4C8E-A98E-4D398760925C}"/>
                </a:ext>
              </a:extLst>
            </p:cNvPr>
            <p:cNvSpPr txBox="1">
              <a:spLocks noChangeArrowheads="1"/>
            </p:cNvSpPr>
            <p:nvPr/>
          </p:nvSpPr>
          <p:spPr bwMode="auto">
            <a:xfrm>
              <a:off x="0" y="2928"/>
              <a:ext cx="81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CCECFF"/>
                </a:buClr>
                <a:buSzPct val="70000"/>
                <a:buFont typeface="Wingdings" panose="05000000000000000000" pitchFamily="2" charset="2"/>
                <a:buNone/>
              </a:pPr>
              <a:r>
                <a:rPr lang="zh-CN" altLang="en-US">
                  <a:ea typeface="宋体" panose="02010600030101010101" pitchFamily="2" charset="-122"/>
                </a:rPr>
                <a:t>内模式</a:t>
              </a:r>
            </a:p>
          </p:txBody>
        </p:sp>
        <p:sp>
          <p:nvSpPr>
            <p:cNvPr id="5150" name="Text Box 30">
              <a:extLst>
                <a:ext uri="{FF2B5EF4-FFF2-40B4-BE49-F238E27FC236}">
                  <a16:creationId xmlns:a16="http://schemas.microsoft.com/office/drawing/2014/main" id="{9DF25098-CA11-4552-AA98-62740FE706A0}"/>
                </a:ext>
              </a:extLst>
            </p:cNvPr>
            <p:cNvSpPr txBox="1">
              <a:spLocks noChangeArrowheads="1"/>
            </p:cNvSpPr>
            <p:nvPr/>
          </p:nvSpPr>
          <p:spPr bwMode="auto">
            <a:xfrm>
              <a:off x="4704" y="2640"/>
              <a:ext cx="105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CCECFF"/>
                </a:buClr>
                <a:buSzPct val="70000"/>
                <a:buFont typeface="Wingdings" panose="05000000000000000000" pitchFamily="2" charset="2"/>
                <a:buNone/>
              </a:pPr>
              <a:r>
                <a:rPr lang="zh-CN" altLang="en-US" sz="2400">
                  <a:ea typeface="宋体" panose="02010600030101010101" pitchFamily="2" charset="-122"/>
                </a:rPr>
                <a:t>模式</a:t>
              </a:r>
              <a:r>
                <a:rPr lang="en-US" altLang="zh-CN" sz="2400">
                  <a:ea typeface="宋体" panose="02010600030101010101" pitchFamily="2" charset="-122"/>
                </a:rPr>
                <a:t>/</a:t>
              </a:r>
              <a:r>
                <a:rPr lang="zh-CN" altLang="en-US" sz="2400">
                  <a:ea typeface="宋体" panose="02010600030101010101" pitchFamily="2" charset="-122"/>
                </a:rPr>
                <a:t>内模式</a:t>
              </a:r>
            </a:p>
          </p:txBody>
        </p:sp>
        <p:sp>
          <p:nvSpPr>
            <p:cNvPr id="5151" name="Text Box 31">
              <a:extLst>
                <a:ext uri="{FF2B5EF4-FFF2-40B4-BE49-F238E27FC236}">
                  <a16:creationId xmlns:a16="http://schemas.microsoft.com/office/drawing/2014/main" id="{122DE89C-45A6-4106-8219-7ACC18456734}"/>
                </a:ext>
              </a:extLst>
            </p:cNvPr>
            <p:cNvSpPr txBox="1">
              <a:spLocks noChangeArrowheads="1"/>
            </p:cNvSpPr>
            <p:nvPr/>
          </p:nvSpPr>
          <p:spPr bwMode="auto">
            <a:xfrm>
              <a:off x="4704" y="2016"/>
              <a:ext cx="105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CCECFF"/>
                </a:buClr>
                <a:buSzPct val="70000"/>
                <a:buFont typeface="Wingdings" panose="05000000000000000000" pitchFamily="2" charset="2"/>
                <a:buNone/>
              </a:pPr>
              <a:r>
                <a:rPr lang="zh-CN" altLang="en-US" sz="2400">
                  <a:ea typeface="宋体" panose="02010600030101010101" pitchFamily="2" charset="-122"/>
                </a:rPr>
                <a:t>外模式</a:t>
              </a:r>
              <a:r>
                <a:rPr lang="en-US" altLang="zh-CN" sz="2400">
                  <a:ea typeface="宋体" panose="02010600030101010101" pitchFamily="2" charset="-122"/>
                </a:rPr>
                <a:t>/</a:t>
              </a:r>
              <a:r>
                <a:rPr lang="zh-CN" altLang="en-US" sz="2400">
                  <a:ea typeface="宋体" panose="02010600030101010101" pitchFamily="2" charset="-122"/>
                </a:rPr>
                <a:t>模式</a:t>
              </a:r>
            </a:p>
          </p:txBody>
        </p:sp>
        <p:sp>
          <p:nvSpPr>
            <p:cNvPr id="5152" name="Line 32">
              <a:extLst>
                <a:ext uri="{FF2B5EF4-FFF2-40B4-BE49-F238E27FC236}">
                  <a16:creationId xmlns:a16="http://schemas.microsoft.com/office/drawing/2014/main" id="{7AFDFFE7-341E-474A-82BA-DAAC2348C159}"/>
                </a:ext>
              </a:extLst>
            </p:cNvPr>
            <p:cNvSpPr>
              <a:spLocks noChangeShapeType="1"/>
            </p:cNvSpPr>
            <p:nvPr/>
          </p:nvSpPr>
          <p:spPr bwMode="auto">
            <a:xfrm>
              <a:off x="1008" y="2736"/>
              <a:ext cx="3600" cy="0"/>
            </a:xfrm>
            <a:prstGeom prst="line">
              <a:avLst/>
            </a:prstGeom>
            <a:noFill/>
            <a:ln w="28575">
              <a:solidFill>
                <a:srgbClr val="FF0000"/>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3" name="Line 33">
              <a:extLst>
                <a:ext uri="{FF2B5EF4-FFF2-40B4-BE49-F238E27FC236}">
                  <a16:creationId xmlns:a16="http://schemas.microsoft.com/office/drawing/2014/main" id="{0699AACA-3105-4B60-A011-399E6237E11B}"/>
                </a:ext>
              </a:extLst>
            </p:cNvPr>
            <p:cNvSpPr>
              <a:spLocks noChangeShapeType="1"/>
            </p:cNvSpPr>
            <p:nvPr/>
          </p:nvSpPr>
          <p:spPr bwMode="auto">
            <a:xfrm>
              <a:off x="1008" y="2160"/>
              <a:ext cx="3600" cy="0"/>
            </a:xfrm>
            <a:prstGeom prst="line">
              <a:avLst/>
            </a:prstGeom>
            <a:noFill/>
            <a:ln w="28575">
              <a:solidFill>
                <a:srgbClr val="FF0000"/>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4" name="Line 16">
              <a:extLst>
                <a:ext uri="{FF2B5EF4-FFF2-40B4-BE49-F238E27FC236}">
                  <a16:creationId xmlns:a16="http://schemas.microsoft.com/office/drawing/2014/main" id="{44B6B0C3-11F7-4FE0-8D76-123E0FA2BE7B}"/>
                </a:ext>
              </a:extLst>
            </p:cNvPr>
            <p:cNvSpPr>
              <a:spLocks noChangeShapeType="1"/>
            </p:cNvSpPr>
            <p:nvPr/>
          </p:nvSpPr>
          <p:spPr bwMode="auto">
            <a:xfrm>
              <a:off x="1973" y="1928"/>
              <a:ext cx="998" cy="363"/>
            </a:xfrm>
            <a:prstGeom prst="line">
              <a:avLst/>
            </a:prstGeom>
            <a:noFill/>
            <a:ln w="9525">
              <a:solidFill>
                <a:srgbClr val="FF0000"/>
              </a:solidFill>
              <a:round/>
              <a:headEnd type="stealth" w="med" len="me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5155" name="Line 20">
              <a:extLst>
                <a:ext uri="{FF2B5EF4-FFF2-40B4-BE49-F238E27FC236}">
                  <a16:creationId xmlns:a16="http://schemas.microsoft.com/office/drawing/2014/main" id="{571FF85E-C552-49C3-89F0-5C91880EC814}"/>
                </a:ext>
              </a:extLst>
            </p:cNvPr>
            <p:cNvSpPr>
              <a:spLocks noChangeShapeType="1"/>
            </p:cNvSpPr>
            <p:nvPr/>
          </p:nvSpPr>
          <p:spPr bwMode="auto">
            <a:xfrm flipH="1">
              <a:off x="3198" y="1928"/>
              <a:ext cx="1089" cy="384"/>
            </a:xfrm>
            <a:prstGeom prst="line">
              <a:avLst/>
            </a:prstGeom>
            <a:noFill/>
            <a:ln w="9525">
              <a:solidFill>
                <a:srgbClr val="FF0000"/>
              </a:solidFill>
              <a:round/>
              <a:headEnd type="stealth" w="med" len="me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med">
    <p:wipe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a:extLst>
              <a:ext uri="{FF2B5EF4-FFF2-40B4-BE49-F238E27FC236}">
                <a16:creationId xmlns:a16="http://schemas.microsoft.com/office/drawing/2014/main" id="{FC413C24-9904-4116-9E81-7384346FC7A3}"/>
              </a:ext>
            </a:extLst>
          </p:cNvPr>
          <p:cNvSpPr>
            <a:spLocks noChangeArrowheads="1"/>
          </p:cNvSpPr>
          <p:nvPr/>
        </p:nvSpPr>
        <p:spPr bwMode="auto">
          <a:xfrm>
            <a:off x="685800" y="1295400"/>
            <a:ext cx="7907338" cy="4275138"/>
          </a:xfrm>
          <a:prstGeom prst="rect">
            <a:avLst/>
          </a:prstGeom>
          <a:solidFill>
            <a:schemeClr val="bg1"/>
          </a:solidFill>
          <a:ln w="38100">
            <a:solidFill>
              <a:schemeClr val="accent2"/>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dirty="0">
                <a:ea typeface="楷体_GB2312" pitchFamily="49" charset="-122"/>
              </a:rPr>
              <a:t>1</a:t>
            </a:r>
            <a:r>
              <a:rPr lang="zh-CN" altLang="en-US" b="1" dirty="0">
                <a:ea typeface="楷体_GB2312" pitchFamily="49" charset="-122"/>
              </a:rPr>
              <a:t>．概念模式（</a:t>
            </a:r>
            <a:r>
              <a:rPr lang="en-US" altLang="zh-CN" b="1" dirty="0">
                <a:ea typeface="楷体_GB2312" pitchFamily="49" charset="-122"/>
              </a:rPr>
              <a:t>Conceptual Schema</a:t>
            </a:r>
            <a:r>
              <a:rPr lang="zh-CN" altLang="en-US" b="1" dirty="0">
                <a:ea typeface="楷体_GB2312" pitchFamily="49" charset="-122"/>
              </a:rPr>
              <a:t>）</a:t>
            </a:r>
            <a:endParaRPr lang="zh-CN" altLang="en-US" b="1" dirty="0"/>
          </a:p>
          <a:p>
            <a:pPr eaLnBrk="1" hangingPunct="1">
              <a:spcBef>
                <a:spcPct val="50000"/>
              </a:spcBef>
              <a:buFontTx/>
              <a:buNone/>
            </a:pPr>
            <a:r>
              <a:rPr lang="zh-CN" altLang="en-US" dirty="0"/>
              <a:t>      </a:t>
            </a:r>
            <a:r>
              <a:rPr lang="zh-CN" altLang="en-US" b="1" dirty="0">
                <a:latin typeface="华文仿宋" panose="02010600040101010101" pitchFamily="2" charset="-122"/>
                <a:ea typeface="华文仿宋" panose="02010600040101010101" pitchFamily="2" charset="-122"/>
              </a:rPr>
              <a:t>简称模式，也称逻辑模式。是对数据库</a:t>
            </a:r>
            <a:r>
              <a:rPr lang="zh-CN" altLang="en-US" b="1" dirty="0">
                <a:solidFill>
                  <a:srgbClr val="FF0000"/>
                </a:solidFill>
                <a:latin typeface="华文仿宋" panose="02010600040101010101" pitchFamily="2" charset="-122"/>
                <a:ea typeface="华文仿宋" panose="02010600040101010101" pitchFamily="2" charset="-122"/>
              </a:rPr>
              <a:t>全局逻辑结构</a:t>
            </a:r>
            <a:r>
              <a:rPr lang="zh-CN" altLang="en-US" b="1" dirty="0">
                <a:latin typeface="华文仿宋" panose="02010600040101010101" pitchFamily="2" charset="-122"/>
                <a:ea typeface="华文仿宋" panose="02010600040101010101" pitchFamily="2" charset="-122"/>
              </a:rPr>
              <a:t>的描述，是数据库</a:t>
            </a:r>
            <a:r>
              <a:rPr lang="zh-CN" altLang="en-US" b="1" dirty="0">
                <a:solidFill>
                  <a:srgbClr val="FF0000"/>
                </a:solidFill>
                <a:latin typeface="华文仿宋" panose="02010600040101010101" pitchFamily="2" charset="-122"/>
                <a:ea typeface="华文仿宋" panose="02010600040101010101" pitchFamily="2" charset="-122"/>
              </a:rPr>
              <a:t>所有用户</a:t>
            </a:r>
            <a:r>
              <a:rPr lang="zh-CN" altLang="en-US" b="1" dirty="0">
                <a:latin typeface="华文仿宋" panose="02010600040101010101" pitchFamily="2" charset="-122"/>
                <a:ea typeface="华文仿宋" panose="02010600040101010101" pitchFamily="2" charset="-122"/>
              </a:rPr>
              <a:t>的公共数据视图。</a:t>
            </a:r>
          </a:p>
          <a:p>
            <a:pPr eaLnBrk="1" hangingPunct="1">
              <a:spcBef>
                <a:spcPct val="50000"/>
              </a:spcBef>
              <a:buFontTx/>
              <a:buNone/>
            </a:pPr>
            <a:r>
              <a:rPr lang="zh-CN" altLang="en-US" b="1" dirty="0">
                <a:latin typeface="华文仿宋" panose="02010600040101010101" pitchFamily="2" charset="-122"/>
                <a:ea typeface="华文仿宋" panose="02010600040101010101" pitchFamily="2" charset="-122"/>
              </a:rPr>
              <a:t>	一个数据库</a:t>
            </a:r>
            <a:r>
              <a:rPr lang="zh-CN" altLang="en-US" b="1" dirty="0">
                <a:solidFill>
                  <a:srgbClr val="FF0000"/>
                </a:solidFill>
                <a:latin typeface="华文仿宋" panose="02010600040101010101" pitchFamily="2" charset="-122"/>
                <a:ea typeface="华文仿宋" panose="02010600040101010101" pitchFamily="2" charset="-122"/>
              </a:rPr>
              <a:t>只有一个</a:t>
            </a:r>
            <a:r>
              <a:rPr lang="zh-CN" altLang="en-US" b="1" dirty="0">
                <a:latin typeface="华文仿宋" panose="02010600040101010101" pitchFamily="2" charset="-122"/>
                <a:ea typeface="华文仿宋" panose="02010600040101010101" pitchFamily="2" charset="-122"/>
              </a:rPr>
              <a:t>概念模式，是数据库系统三级模式结构的</a:t>
            </a:r>
            <a:r>
              <a:rPr lang="zh-CN" altLang="en-US" b="1" dirty="0">
                <a:solidFill>
                  <a:srgbClr val="006600"/>
                </a:solidFill>
                <a:latin typeface="华文仿宋" panose="02010600040101010101" pitchFamily="2" charset="-122"/>
                <a:ea typeface="华文仿宋" panose="02010600040101010101" pitchFamily="2" charset="-122"/>
              </a:rPr>
              <a:t>中间层</a:t>
            </a:r>
          </a:p>
          <a:p>
            <a:pPr eaLnBrk="1" hangingPunct="1">
              <a:spcBef>
                <a:spcPct val="50000"/>
              </a:spcBef>
              <a:buFontTx/>
              <a:buNone/>
            </a:pPr>
            <a:r>
              <a:rPr lang="zh-CN" altLang="en-US" b="1" dirty="0">
                <a:latin typeface="华文仿宋" panose="02010600040101010101" pitchFamily="2" charset="-122"/>
                <a:ea typeface="华文仿宋" panose="02010600040101010101" pitchFamily="2" charset="-122"/>
              </a:rPr>
              <a:t>	由</a:t>
            </a:r>
            <a:r>
              <a:rPr lang="en-US" altLang="zh-CN" b="1" dirty="0">
                <a:latin typeface="华文仿宋" panose="02010600040101010101" pitchFamily="2" charset="-122"/>
                <a:ea typeface="华文仿宋" panose="02010600040101010101" pitchFamily="2" charset="-122"/>
              </a:rPr>
              <a:t>DBMS</a:t>
            </a:r>
            <a:r>
              <a:rPr lang="zh-CN" altLang="en-US" b="1" dirty="0">
                <a:latin typeface="华文仿宋" panose="02010600040101010101" pitchFamily="2" charset="-122"/>
                <a:ea typeface="华文仿宋" panose="02010600040101010101" pitchFamily="2" charset="-122"/>
              </a:rPr>
              <a:t>提供的</a:t>
            </a:r>
            <a:r>
              <a:rPr lang="en-US" altLang="zh-CN" b="1" dirty="0">
                <a:latin typeface="华文仿宋" panose="02010600040101010101" pitchFamily="2" charset="-122"/>
                <a:ea typeface="华文仿宋" panose="02010600040101010101" pitchFamily="2" charset="-122"/>
              </a:rPr>
              <a:t>DDL</a:t>
            </a:r>
            <a:r>
              <a:rPr lang="zh-CN" altLang="en-US" b="1" dirty="0">
                <a:latin typeface="华文仿宋" panose="02010600040101010101" pitchFamily="2" charset="-122"/>
                <a:ea typeface="华文仿宋" panose="02010600040101010101" pitchFamily="2" charset="-122"/>
              </a:rPr>
              <a:t>来描述和定义</a:t>
            </a:r>
          </a:p>
        </p:txBody>
      </p:sp>
    </p:spTree>
  </p:cSld>
  <p:clrMapOvr>
    <a:masterClrMapping/>
  </p:clrMapOvr>
  <p:transition spd="med">
    <p:wipe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29700">
                                            <p:bg/>
                                          </p:spTgt>
                                        </p:tgtEl>
                                        <p:attrNameLst>
                                          <p:attrName>style.visibility</p:attrName>
                                        </p:attrNameLst>
                                      </p:cBhvr>
                                      <p:to>
                                        <p:strVal val="visible"/>
                                      </p:to>
                                    </p:set>
                                    <p:anim calcmode="lin" valueType="num">
                                      <p:cBhvr additive="base">
                                        <p:cTn id="7" dur="500" fill="hold"/>
                                        <p:tgtEl>
                                          <p:spTgt spid="29700">
                                            <p:bg/>
                                          </p:spTgt>
                                        </p:tgtEl>
                                        <p:attrNameLst>
                                          <p:attrName>ppt_x</p:attrName>
                                        </p:attrNameLst>
                                      </p:cBhvr>
                                      <p:tavLst>
                                        <p:tav tm="0">
                                          <p:val>
                                            <p:strVal val="#ppt_x"/>
                                          </p:val>
                                        </p:tav>
                                        <p:tav tm="100000">
                                          <p:val>
                                            <p:strVal val="#ppt_x"/>
                                          </p:val>
                                        </p:tav>
                                      </p:tavLst>
                                    </p:anim>
                                    <p:anim calcmode="lin" valueType="num">
                                      <p:cBhvr additive="base">
                                        <p:cTn id="8" dur="500" fill="hold"/>
                                        <p:tgtEl>
                                          <p:spTgt spid="29700">
                                            <p:bg/>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9700">
                                            <p:txEl>
                                              <p:pRg st="0" end="0"/>
                                            </p:txEl>
                                          </p:spTgt>
                                        </p:tgtEl>
                                        <p:attrNameLst>
                                          <p:attrName>style.visibility</p:attrName>
                                        </p:attrNameLst>
                                      </p:cBhvr>
                                      <p:to>
                                        <p:strVal val="visible"/>
                                      </p:to>
                                    </p:set>
                                    <p:anim calcmode="lin" valueType="num">
                                      <p:cBhvr additive="base">
                                        <p:cTn id="12" dur="500" fill="hold"/>
                                        <p:tgtEl>
                                          <p:spTgt spid="29700">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97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9700">
                                            <p:txEl>
                                              <p:pRg st="1" end="1"/>
                                            </p:txEl>
                                          </p:spTgt>
                                        </p:tgtEl>
                                        <p:attrNameLst>
                                          <p:attrName>style.visibility</p:attrName>
                                        </p:attrNameLst>
                                      </p:cBhvr>
                                      <p:to>
                                        <p:strVal val="visible"/>
                                      </p:to>
                                    </p:set>
                                    <p:anim calcmode="lin" valueType="num">
                                      <p:cBhvr additive="base">
                                        <p:cTn id="18" dur="500" fill="hold"/>
                                        <p:tgtEl>
                                          <p:spTgt spid="29700">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97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9700">
                                            <p:txEl>
                                              <p:pRg st="2" end="2"/>
                                            </p:txEl>
                                          </p:spTgt>
                                        </p:tgtEl>
                                        <p:attrNameLst>
                                          <p:attrName>style.visibility</p:attrName>
                                        </p:attrNameLst>
                                      </p:cBhvr>
                                      <p:to>
                                        <p:strVal val="visible"/>
                                      </p:to>
                                    </p:set>
                                    <p:anim calcmode="lin" valueType="num">
                                      <p:cBhvr additive="base">
                                        <p:cTn id="24" dur="500" fill="hold"/>
                                        <p:tgtEl>
                                          <p:spTgt spid="29700">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970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9700">
                                            <p:txEl>
                                              <p:pRg st="3" end="3"/>
                                            </p:txEl>
                                          </p:spTgt>
                                        </p:tgtEl>
                                        <p:attrNameLst>
                                          <p:attrName>style.visibility</p:attrName>
                                        </p:attrNameLst>
                                      </p:cBhvr>
                                      <p:to>
                                        <p:strVal val="visible"/>
                                      </p:to>
                                    </p:set>
                                    <p:anim calcmode="lin" valueType="num">
                                      <p:cBhvr additive="base">
                                        <p:cTn id="30" dur="500" fill="hold"/>
                                        <p:tgtEl>
                                          <p:spTgt spid="29700">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970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build="p"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a:extLst>
              <a:ext uri="{FF2B5EF4-FFF2-40B4-BE49-F238E27FC236}">
                <a16:creationId xmlns:a16="http://schemas.microsoft.com/office/drawing/2014/main" id="{C986133B-05FA-4045-81F2-8F21A53BB9ED}"/>
              </a:ext>
            </a:extLst>
          </p:cNvPr>
          <p:cNvSpPr>
            <a:spLocks noGrp="1" noChangeArrowheads="1"/>
          </p:cNvSpPr>
          <p:nvPr>
            <p:ph type="body" idx="1"/>
          </p:nvPr>
        </p:nvSpPr>
        <p:spPr>
          <a:xfrm>
            <a:off x="395288" y="620713"/>
            <a:ext cx="8153400" cy="2819400"/>
          </a:xfrm>
        </p:spPr>
        <p:txBody>
          <a:bodyPr/>
          <a:lstStyle/>
          <a:p>
            <a:pPr algn="just" eaLnBrk="1" hangingPunct="1">
              <a:buFontTx/>
              <a:buNone/>
            </a:pPr>
            <a:r>
              <a:rPr lang="en-US" altLang="zh-CN" b="1" dirty="0">
                <a:ea typeface="楷体_GB2312" pitchFamily="49" charset="-122"/>
              </a:rPr>
              <a:t>2</a:t>
            </a:r>
            <a:r>
              <a:rPr lang="zh-CN" altLang="en-US" b="1" dirty="0">
                <a:ea typeface="楷体_GB2312" pitchFamily="49" charset="-122"/>
              </a:rPr>
              <a:t>．外部模式（</a:t>
            </a:r>
            <a:r>
              <a:rPr lang="en-US" altLang="zh-CN" b="1" dirty="0">
                <a:ea typeface="楷体_GB2312" pitchFamily="49" charset="-122"/>
              </a:rPr>
              <a:t>External Schema</a:t>
            </a:r>
            <a:r>
              <a:rPr lang="zh-CN" altLang="en-US" b="1" dirty="0">
                <a:ea typeface="楷体_GB2312" pitchFamily="49" charset="-122"/>
              </a:rPr>
              <a:t>）</a:t>
            </a:r>
            <a:endParaRPr lang="zh-CN" altLang="en-US" b="1" dirty="0"/>
          </a:p>
          <a:p>
            <a:pPr algn="just" eaLnBrk="1" hangingPunct="1">
              <a:buFontTx/>
              <a:buNone/>
            </a:pPr>
            <a:r>
              <a:rPr lang="zh-CN" altLang="en-US" dirty="0">
                <a:solidFill>
                  <a:schemeClr val="accent2"/>
                </a:solidFill>
                <a:latin typeface="楷体_GB2312" pitchFamily="49" charset="-122"/>
                <a:ea typeface="楷体_GB2312" pitchFamily="49" charset="-122"/>
              </a:rPr>
              <a:t>      </a:t>
            </a:r>
            <a:r>
              <a:rPr lang="zh-CN" altLang="en-US" b="1" dirty="0">
                <a:solidFill>
                  <a:schemeClr val="accent2"/>
                </a:solidFill>
                <a:latin typeface="楷体_GB2312" pitchFamily="49" charset="-122"/>
                <a:ea typeface="楷体_GB2312" pitchFamily="49" charset="-122"/>
              </a:rPr>
              <a:t>简称子模式，也称用户模式。是用户观念下</a:t>
            </a:r>
            <a:r>
              <a:rPr lang="zh-CN" altLang="en-US" b="1" dirty="0">
                <a:solidFill>
                  <a:srgbClr val="006600"/>
                </a:solidFill>
                <a:latin typeface="楷体_GB2312" pitchFamily="49" charset="-122"/>
                <a:ea typeface="楷体_GB2312" pitchFamily="49" charset="-122"/>
              </a:rPr>
              <a:t>局部数据结构</a:t>
            </a:r>
            <a:r>
              <a:rPr lang="zh-CN" altLang="en-US" b="1" dirty="0">
                <a:solidFill>
                  <a:schemeClr val="accent2"/>
                </a:solidFill>
                <a:latin typeface="楷体_GB2312" pitchFamily="49" charset="-122"/>
                <a:ea typeface="楷体_GB2312" pitchFamily="49" charset="-122"/>
              </a:rPr>
              <a:t>的逻辑描述，是用户能够看见和使用的局部数据的逻辑结构和特征的描述。</a:t>
            </a:r>
          </a:p>
        </p:txBody>
      </p:sp>
      <p:sp>
        <p:nvSpPr>
          <p:cNvPr id="7171" name="Rectangle 4">
            <a:extLst>
              <a:ext uri="{FF2B5EF4-FFF2-40B4-BE49-F238E27FC236}">
                <a16:creationId xmlns:a16="http://schemas.microsoft.com/office/drawing/2014/main" id="{9E4B52BB-A998-446E-B045-4A6691675FE2}"/>
              </a:ext>
            </a:extLst>
          </p:cNvPr>
          <p:cNvSpPr>
            <a:spLocks noChangeArrowheads="1"/>
          </p:cNvSpPr>
          <p:nvPr/>
        </p:nvSpPr>
        <p:spPr bwMode="auto">
          <a:xfrm>
            <a:off x="381000" y="3505200"/>
            <a:ext cx="7696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FontTx/>
              <a:buNone/>
            </a:pPr>
            <a:endParaRPr lang="zh-CN" altLang="zh-CN">
              <a:solidFill>
                <a:schemeClr val="accent2"/>
              </a:solidFill>
            </a:endParaRPr>
          </a:p>
        </p:txBody>
      </p:sp>
      <p:sp>
        <p:nvSpPr>
          <p:cNvPr id="27653" name="Rectangle 5">
            <a:extLst>
              <a:ext uri="{FF2B5EF4-FFF2-40B4-BE49-F238E27FC236}">
                <a16:creationId xmlns:a16="http://schemas.microsoft.com/office/drawing/2014/main" id="{E9336307-2F7D-4311-B63C-8877525ECAE4}"/>
              </a:ext>
            </a:extLst>
          </p:cNvPr>
          <p:cNvSpPr>
            <a:spLocks noChangeArrowheads="1"/>
          </p:cNvSpPr>
          <p:nvPr/>
        </p:nvSpPr>
        <p:spPr bwMode="auto">
          <a:xfrm>
            <a:off x="395288" y="4149725"/>
            <a:ext cx="81534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dirty="0">
                <a:latin typeface="华文仿宋" panose="02010600040101010101" pitchFamily="2" charset="-122"/>
                <a:ea typeface="华文仿宋" panose="02010600040101010101" pitchFamily="2" charset="-122"/>
              </a:rPr>
              <a:t>   </a:t>
            </a:r>
            <a:r>
              <a:rPr lang="zh-CN" altLang="en-US" b="1" dirty="0">
                <a:latin typeface="华文仿宋" panose="02010600040101010101" pitchFamily="2" charset="-122"/>
                <a:ea typeface="华文仿宋" panose="02010600040101010101" pitchFamily="2" charset="-122"/>
              </a:rPr>
              <a:t>外模式是数据库用户的数据视图，是用户与数据库的接口</a:t>
            </a:r>
          </a:p>
          <a:p>
            <a:pPr algn="just" eaLnBrk="1" hangingPunct="1">
              <a:buFontTx/>
              <a:buNone/>
            </a:pPr>
            <a:endParaRPr lang="zh-CN" altLang="en-US" dirty="0">
              <a:solidFill>
                <a:schemeClr val="accent2"/>
              </a:solidFill>
              <a:latin typeface="华文仿宋" panose="02010600040101010101" pitchFamily="2" charset="-122"/>
              <a:ea typeface="华文仿宋" panose="02010600040101010101" pitchFamily="2" charset="-122"/>
            </a:endParaRPr>
          </a:p>
        </p:txBody>
      </p:sp>
    </p:spTree>
  </p:cSld>
  <p:clrMapOvr>
    <a:masterClrMapping/>
  </p:clrMapOvr>
  <p:transition spd="med">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3">
                                            <p:txEl>
                                              <p:pRg st="0" end="0"/>
                                            </p:txEl>
                                          </p:spTgt>
                                        </p:tgtEl>
                                        <p:attrNameLst>
                                          <p:attrName>style.visibility</p:attrName>
                                        </p:attrNameLst>
                                      </p:cBhvr>
                                      <p:to>
                                        <p:strVal val="visible"/>
                                      </p:to>
                                    </p:set>
                                    <p:anim calcmode="lin" valueType="num">
                                      <p:cBhvr additive="base">
                                        <p:cTn id="7" dur="500" fill="hold"/>
                                        <p:tgtEl>
                                          <p:spTgt spid="2765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E34AFB3-E7E5-4414-9D3F-AAF0836B28C0}"/>
              </a:ext>
            </a:extLst>
          </p:cNvPr>
          <p:cNvSpPr>
            <a:spLocks noGrp="1" noChangeArrowheads="1"/>
          </p:cNvSpPr>
          <p:nvPr>
            <p:ph type="title"/>
          </p:nvPr>
        </p:nvSpPr>
        <p:spPr/>
        <p:txBody>
          <a:bodyPr/>
          <a:lstStyle/>
          <a:p>
            <a:pPr eaLnBrk="1" hangingPunct="1"/>
            <a:r>
              <a:rPr lang="zh-CN" altLang="en-US" b="1">
                <a:ea typeface="楷体_GB2312" pitchFamily="49" charset="-122"/>
              </a:rPr>
              <a:t>外模式</a:t>
            </a:r>
          </a:p>
        </p:txBody>
      </p:sp>
      <p:sp>
        <p:nvSpPr>
          <p:cNvPr id="9219" name="Rectangle 3">
            <a:extLst>
              <a:ext uri="{FF2B5EF4-FFF2-40B4-BE49-F238E27FC236}">
                <a16:creationId xmlns:a16="http://schemas.microsoft.com/office/drawing/2014/main" id="{14873169-D00F-436C-B40B-3CB8FC54198D}"/>
              </a:ext>
            </a:extLst>
          </p:cNvPr>
          <p:cNvSpPr>
            <a:spLocks noGrp="1" noChangeArrowheads="1"/>
          </p:cNvSpPr>
          <p:nvPr>
            <p:ph type="body" idx="1"/>
          </p:nvPr>
        </p:nvSpPr>
        <p:spPr/>
        <p:txBody>
          <a:bodyPr/>
          <a:lstStyle/>
          <a:p>
            <a:pPr algn="just" eaLnBrk="1" hangingPunct="1">
              <a:buFontTx/>
              <a:buNone/>
            </a:pPr>
            <a:r>
              <a:rPr lang="zh-CN" altLang="en-US" b="1" dirty="0">
                <a:ea typeface="楷体_GB2312" pitchFamily="49" charset="-122"/>
              </a:rPr>
              <a:t>设置外模式优点</a:t>
            </a:r>
            <a:endParaRPr lang="zh-CN" altLang="en-US" b="1" dirty="0"/>
          </a:p>
          <a:p>
            <a:pPr algn="just" eaLnBrk="1" hangingPunct="1"/>
            <a:r>
              <a:rPr lang="zh-CN" altLang="en-US" dirty="0">
                <a:solidFill>
                  <a:schemeClr val="accent2"/>
                </a:solidFill>
              </a:rPr>
              <a:t>方便用户使用，简化了用户接口</a:t>
            </a:r>
          </a:p>
          <a:p>
            <a:pPr algn="just" eaLnBrk="1" hangingPunct="1"/>
            <a:r>
              <a:rPr lang="zh-CN" altLang="en-US" dirty="0">
                <a:solidFill>
                  <a:schemeClr val="accent2"/>
                </a:solidFill>
              </a:rPr>
              <a:t>保证数据的独立性</a:t>
            </a:r>
          </a:p>
          <a:p>
            <a:pPr algn="just" eaLnBrk="1" hangingPunct="1"/>
            <a:r>
              <a:rPr lang="zh-CN" altLang="en-US" dirty="0">
                <a:solidFill>
                  <a:schemeClr val="accent2"/>
                </a:solidFill>
              </a:rPr>
              <a:t>有利于数据 共享</a:t>
            </a:r>
          </a:p>
          <a:p>
            <a:pPr algn="just" eaLnBrk="1" hangingPunct="1"/>
            <a:r>
              <a:rPr lang="zh-CN" altLang="en-US" dirty="0">
                <a:solidFill>
                  <a:schemeClr val="accent2"/>
                </a:solidFill>
              </a:rPr>
              <a:t>有利于数据安全和保护</a:t>
            </a:r>
          </a:p>
        </p:txBody>
      </p:sp>
    </p:spTree>
  </p:cSld>
  <p:clrMapOvr>
    <a:masterClrMapping/>
  </p:clrMapOvr>
  <p:transition spd="med">
    <p:wipe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9251ADF-C78C-4AA0-BAE3-E23E4164FB19}"/>
              </a:ext>
            </a:extLst>
          </p:cNvPr>
          <p:cNvSpPr>
            <a:spLocks noGrp="1" noChangeArrowheads="1"/>
          </p:cNvSpPr>
          <p:nvPr>
            <p:ph type="title"/>
          </p:nvPr>
        </p:nvSpPr>
        <p:spPr/>
        <p:txBody>
          <a:bodyPr/>
          <a:lstStyle/>
          <a:p>
            <a:pPr eaLnBrk="1" hangingPunct="1"/>
            <a:r>
              <a:rPr lang="zh-CN" altLang="en-US" b="1">
                <a:ea typeface="楷体_GB2312" pitchFamily="49" charset="-122"/>
              </a:rPr>
              <a:t>内部模式</a:t>
            </a:r>
          </a:p>
        </p:txBody>
      </p:sp>
      <p:sp>
        <p:nvSpPr>
          <p:cNvPr id="10243" name="Rectangle 3">
            <a:extLst>
              <a:ext uri="{FF2B5EF4-FFF2-40B4-BE49-F238E27FC236}">
                <a16:creationId xmlns:a16="http://schemas.microsoft.com/office/drawing/2014/main" id="{35B6D8E4-CB1D-4D0F-982D-B0B84829C0C6}"/>
              </a:ext>
            </a:extLst>
          </p:cNvPr>
          <p:cNvSpPr>
            <a:spLocks noGrp="1" noChangeArrowheads="1"/>
          </p:cNvSpPr>
          <p:nvPr>
            <p:ph type="body" idx="1"/>
          </p:nvPr>
        </p:nvSpPr>
        <p:spPr/>
        <p:txBody>
          <a:bodyPr/>
          <a:lstStyle/>
          <a:p>
            <a:pPr algn="just" eaLnBrk="1" hangingPunct="1">
              <a:buFontTx/>
              <a:buNone/>
            </a:pPr>
            <a:r>
              <a:rPr lang="en-US" altLang="zh-CN" b="1">
                <a:ea typeface="楷体_GB2312" pitchFamily="49" charset="-122"/>
              </a:rPr>
              <a:t>3</a:t>
            </a:r>
            <a:r>
              <a:rPr lang="zh-CN" altLang="en-US" b="1">
                <a:ea typeface="楷体_GB2312" pitchFamily="49" charset="-122"/>
              </a:rPr>
              <a:t>．内部模式（</a:t>
            </a:r>
            <a:r>
              <a:rPr lang="en-US" altLang="zh-CN" b="1">
                <a:ea typeface="楷体_GB2312" pitchFamily="49" charset="-122"/>
              </a:rPr>
              <a:t>Internal Schema</a:t>
            </a:r>
            <a:r>
              <a:rPr lang="zh-CN" altLang="en-US" b="1">
                <a:ea typeface="楷体_GB2312" pitchFamily="49" charset="-122"/>
              </a:rPr>
              <a:t>）</a:t>
            </a:r>
            <a:endParaRPr lang="zh-CN" altLang="en-US" b="1"/>
          </a:p>
          <a:p>
            <a:pPr algn="just" eaLnBrk="1" hangingPunct="1">
              <a:buFontTx/>
              <a:buNone/>
            </a:pPr>
            <a:r>
              <a:rPr lang="zh-CN" altLang="en-US">
                <a:solidFill>
                  <a:schemeClr val="bg1"/>
                </a:solidFill>
              </a:rPr>
              <a:t>     </a:t>
            </a:r>
            <a:r>
              <a:rPr lang="zh-CN" altLang="en-US" b="1">
                <a:solidFill>
                  <a:schemeClr val="accent2"/>
                </a:solidFill>
                <a:latin typeface="华文仿宋" panose="02010600040101010101" pitchFamily="2" charset="-122"/>
                <a:ea typeface="华文仿宋" panose="02010600040101010101" pitchFamily="2" charset="-122"/>
              </a:rPr>
              <a:t>存储模式。是对数据库中数据物理结构和存储方式的描述。是数据在</a:t>
            </a:r>
            <a:r>
              <a:rPr lang="zh-CN" altLang="en-US" b="1">
                <a:solidFill>
                  <a:srgbClr val="FF0000"/>
                </a:solidFill>
                <a:latin typeface="华文仿宋" panose="02010600040101010101" pitchFamily="2" charset="-122"/>
                <a:ea typeface="华文仿宋" panose="02010600040101010101" pitchFamily="2" charset="-122"/>
              </a:rPr>
              <a:t>数据库内部</a:t>
            </a:r>
            <a:r>
              <a:rPr lang="zh-CN" altLang="en-US" b="1">
                <a:solidFill>
                  <a:schemeClr val="accent2"/>
                </a:solidFill>
                <a:latin typeface="华文仿宋" panose="02010600040101010101" pitchFamily="2" charset="-122"/>
                <a:ea typeface="华文仿宋" panose="02010600040101010101" pitchFamily="2" charset="-122"/>
              </a:rPr>
              <a:t>的表示形式</a:t>
            </a:r>
          </a:p>
          <a:p>
            <a:pPr algn="just" eaLnBrk="1" hangingPunct="1">
              <a:buFontTx/>
              <a:buNone/>
            </a:pPr>
            <a:r>
              <a:rPr lang="zh-CN" altLang="en-US" b="1">
                <a:solidFill>
                  <a:schemeClr val="accent2"/>
                </a:solidFill>
                <a:latin typeface="华文仿宋" panose="02010600040101010101" pitchFamily="2" charset="-122"/>
                <a:ea typeface="华文仿宋" panose="02010600040101010101" pitchFamily="2" charset="-122"/>
              </a:rPr>
              <a:t>		一个数据库</a:t>
            </a:r>
            <a:r>
              <a:rPr lang="zh-CN" altLang="en-US" b="1">
                <a:solidFill>
                  <a:srgbClr val="006600"/>
                </a:solidFill>
                <a:latin typeface="华文仿宋" panose="02010600040101010101" pitchFamily="2" charset="-122"/>
                <a:ea typeface="华文仿宋" panose="02010600040101010101" pitchFamily="2" charset="-122"/>
              </a:rPr>
              <a:t>只有一个内模式</a:t>
            </a:r>
          </a:p>
        </p:txBody>
      </p:sp>
    </p:spTree>
  </p:cSld>
  <p:clrMapOvr>
    <a:masterClrMapping/>
  </p:clrMapOvr>
  <p:transition spd="med">
    <p:wipe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9BACCF-E77B-49B2-B099-12D424CB3BA5}"/>
              </a:ext>
            </a:extLst>
          </p:cNvPr>
          <p:cNvSpPr>
            <a:spLocks noGrp="1"/>
          </p:cNvSpPr>
          <p:nvPr>
            <p:ph type="title"/>
          </p:nvPr>
        </p:nvSpPr>
        <p:spPr>
          <a:xfrm>
            <a:off x="539552" y="116632"/>
            <a:ext cx="7772400" cy="864096"/>
          </a:xfrm>
        </p:spPr>
        <p:style>
          <a:lnRef idx="3">
            <a:schemeClr val="lt1"/>
          </a:lnRef>
          <a:fillRef idx="1">
            <a:schemeClr val="accent6"/>
          </a:fillRef>
          <a:effectRef idx="1">
            <a:schemeClr val="accent6"/>
          </a:effectRef>
          <a:fontRef idx="minor">
            <a:schemeClr val="lt1"/>
          </a:fontRef>
        </p:style>
        <p:txBody>
          <a:bodyPr/>
          <a:lstStyle/>
          <a:p>
            <a:r>
              <a:rPr lang="zh-CN" altLang="en-US" dirty="0"/>
              <a:t>实例：学校数据库</a:t>
            </a:r>
          </a:p>
        </p:txBody>
      </p:sp>
      <p:sp>
        <p:nvSpPr>
          <p:cNvPr id="3" name="内容占位符 2">
            <a:extLst>
              <a:ext uri="{FF2B5EF4-FFF2-40B4-BE49-F238E27FC236}">
                <a16:creationId xmlns:a16="http://schemas.microsoft.com/office/drawing/2014/main" id="{A932CB73-76A5-4436-A895-34A5B4A19F42}"/>
              </a:ext>
            </a:extLst>
          </p:cNvPr>
          <p:cNvSpPr>
            <a:spLocks noGrp="1"/>
          </p:cNvSpPr>
          <p:nvPr>
            <p:ph idx="1"/>
          </p:nvPr>
        </p:nvSpPr>
        <p:spPr>
          <a:xfrm>
            <a:off x="323528" y="1196752"/>
            <a:ext cx="8640960" cy="5225752"/>
          </a:xfrm>
        </p:spPr>
        <p:style>
          <a:lnRef idx="1">
            <a:schemeClr val="accent5"/>
          </a:lnRef>
          <a:fillRef idx="2">
            <a:schemeClr val="accent5"/>
          </a:fillRef>
          <a:effectRef idx="1">
            <a:schemeClr val="accent5"/>
          </a:effectRef>
          <a:fontRef idx="minor">
            <a:schemeClr val="dk1"/>
          </a:fontRef>
        </p:style>
        <p:txBody>
          <a:bodyPr/>
          <a:lstStyle/>
          <a:p>
            <a:r>
              <a:rPr lang="zh-CN" altLang="en-US" dirty="0"/>
              <a:t>模式</a:t>
            </a:r>
            <a:endParaRPr lang="en-US" altLang="zh-CN" dirty="0"/>
          </a:p>
          <a:p>
            <a:pPr lvl="1"/>
            <a:r>
              <a:rPr lang="zh-CN" altLang="en-US" dirty="0"/>
              <a:t>学生（</a:t>
            </a:r>
            <a:r>
              <a:rPr lang="en-US" altLang="zh-CN" dirty="0" err="1"/>
              <a:t>sno</a:t>
            </a:r>
            <a:r>
              <a:rPr lang="zh-CN" altLang="en-US" dirty="0"/>
              <a:t>：</a:t>
            </a:r>
            <a:r>
              <a:rPr lang="en-US" altLang="zh-CN" dirty="0"/>
              <a:t>string</a:t>
            </a:r>
            <a:r>
              <a:rPr lang="zh-CN" altLang="en-US" dirty="0"/>
              <a:t>，</a:t>
            </a:r>
            <a:r>
              <a:rPr lang="en-US" altLang="zh-CN" dirty="0"/>
              <a:t>name</a:t>
            </a:r>
            <a:r>
              <a:rPr lang="zh-CN" altLang="en-US" dirty="0"/>
              <a:t>：</a:t>
            </a:r>
            <a:r>
              <a:rPr lang="en-US" altLang="zh-CN" dirty="0" err="1"/>
              <a:t>string,sex:string,age:integer,dept:string</a:t>
            </a:r>
            <a:r>
              <a:rPr lang="en-US" altLang="zh-CN" dirty="0"/>
              <a:t>)</a:t>
            </a:r>
          </a:p>
          <a:p>
            <a:pPr lvl="1"/>
            <a:r>
              <a:rPr lang="zh-CN" altLang="en-US" dirty="0"/>
              <a:t>课程</a:t>
            </a:r>
            <a:r>
              <a:rPr lang="en-US" altLang="zh-CN" dirty="0"/>
              <a:t>(</a:t>
            </a:r>
            <a:r>
              <a:rPr lang="en-US" altLang="zh-CN" dirty="0" err="1"/>
              <a:t>cno:string,cname:string,credit:integer</a:t>
            </a:r>
            <a:r>
              <a:rPr lang="en-US" altLang="zh-CN" dirty="0"/>
              <a:t>)</a:t>
            </a:r>
          </a:p>
          <a:p>
            <a:pPr lvl="1"/>
            <a:r>
              <a:rPr lang="zh-CN" altLang="en-US" dirty="0"/>
              <a:t>选修（</a:t>
            </a:r>
            <a:r>
              <a:rPr lang="en-US" altLang="zh-CN" dirty="0" err="1"/>
              <a:t>sno:string,cno:string,grade:integer</a:t>
            </a:r>
            <a:r>
              <a:rPr lang="en-US" altLang="zh-CN" dirty="0"/>
              <a:t>)</a:t>
            </a:r>
          </a:p>
          <a:p>
            <a:r>
              <a:rPr lang="zh-CN" altLang="en-US" dirty="0"/>
              <a:t>内模式</a:t>
            </a:r>
            <a:endParaRPr lang="en-US" altLang="zh-CN" dirty="0"/>
          </a:p>
          <a:p>
            <a:pPr lvl="1"/>
            <a:r>
              <a:rPr lang="zh-CN" altLang="en-US" dirty="0"/>
              <a:t>关系以随机文件存储</a:t>
            </a:r>
            <a:endParaRPr lang="en-US" altLang="zh-CN" dirty="0"/>
          </a:p>
          <a:p>
            <a:pPr lvl="1"/>
            <a:r>
              <a:rPr lang="zh-CN" altLang="en-US" dirty="0"/>
              <a:t>在学生表的学号上建立</a:t>
            </a:r>
            <a:r>
              <a:rPr lang="en-US" altLang="zh-CN" dirty="0"/>
              <a:t>B</a:t>
            </a:r>
            <a:r>
              <a:rPr lang="en-US" altLang="zh-CN" baseline="30000" dirty="0"/>
              <a:t>+</a:t>
            </a:r>
            <a:r>
              <a:rPr lang="zh-CN" altLang="en-US" dirty="0"/>
              <a:t>索引</a:t>
            </a:r>
            <a:endParaRPr lang="en-US" altLang="zh-CN" dirty="0"/>
          </a:p>
          <a:p>
            <a:r>
              <a:rPr lang="zh-CN" altLang="en-US" dirty="0"/>
              <a:t>外模式</a:t>
            </a:r>
            <a:endParaRPr lang="en-US" altLang="zh-CN" dirty="0"/>
          </a:p>
          <a:p>
            <a:pPr lvl="1"/>
            <a:r>
              <a:rPr lang="zh-CN" altLang="en-US" dirty="0"/>
              <a:t>课程信息</a:t>
            </a:r>
            <a:r>
              <a:rPr lang="en-US" altLang="zh-CN" dirty="0"/>
              <a:t>(</a:t>
            </a:r>
            <a:r>
              <a:rPr lang="en-US" altLang="zh-CN" dirty="0" err="1"/>
              <a:t>cno:string,enrollment</a:t>
            </a:r>
            <a:r>
              <a:rPr lang="zh-CN" altLang="en-US" dirty="0"/>
              <a:t>：</a:t>
            </a:r>
            <a:r>
              <a:rPr lang="en-US" altLang="zh-CN" dirty="0"/>
              <a:t>integer)</a:t>
            </a:r>
            <a:endParaRPr lang="zh-CN" altLang="en-US" dirty="0"/>
          </a:p>
        </p:txBody>
      </p:sp>
    </p:spTree>
    <p:extLst>
      <p:ext uri="{BB962C8B-B14F-4D97-AF65-F5344CB8AC3E}">
        <p14:creationId xmlns:p14="http://schemas.microsoft.com/office/powerpoint/2010/main" val="4207512944"/>
      </p:ext>
    </p:extLst>
  </p:cSld>
  <p:clrMapOvr>
    <a:masterClrMapping/>
  </p:clrMapOvr>
  <p:transition spd="med">
    <p:wipe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E628A0FA-48C7-4899-A1C6-D7CC4BB06DB6}"/>
              </a:ext>
            </a:extLst>
          </p:cNvPr>
          <p:cNvSpPr>
            <a:spLocks noGrp="1" noChangeArrowheads="1"/>
          </p:cNvSpPr>
          <p:nvPr>
            <p:ph type="body" idx="1"/>
          </p:nvPr>
        </p:nvSpPr>
        <p:spPr>
          <a:xfrm>
            <a:off x="838200" y="1676400"/>
            <a:ext cx="7162800" cy="3276600"/>
          </a:xfrm>
          <a:solidFill>
            <a:schemeClr val="bg1"/>
          </a:solidFill>
          <a:ln w="28575">
            <a:solidFill>
              <a:schemeClr val="accent2"/>
            </a:solidFill>
            <a:miter lim="800000"/>
            <a:headEnd/>
            <a:tailEnd/>
          </a:ln>
        </p:spPr>
        <p:txBody>
          <a:bodyPr/>
          <a:lstStyle/>
          <a:p>
            <a:pPr eaLnBrk="1" hangingPunct="1">
              <a:lnSpc>
                <a:spcPct val="90000"/>
              </a:lnSpc>
              <a:buFontTx/>
              <a:buNone/>
            </a:pPr>
            <a:r>
              <a:rPr lang="zh-CN" altLang="en-US" sz="3600" b="1">
                <a:solidFill>
                  <a:schemeClr val="tx2"/>
                </a:solidFill>
                <a:latin typeface="华文宋体" panose="02010600040101010101" pitchFamily="2" charset="-122"/>
                <a:ea typeface="华文宋体" panose="02010600040101010101" pitchFamily="2" charset="-122"/>
              </a:rPr>
              <a:t>三、数据库的二级映象</a:t>
            </a:r>
          </a:p>
          <a:p>
            <a:pPr eaLnBrk="1" hangingPunct="1">
              <a:lnSpc>
                <a:spcPct val="90000"/>
              </a:lnSpc>
              <a:buFontTx/>
              <a:buNone/>
            </a:pPr>
            <a:endParaRPr lang="zh-CN" altLang="en-US" sz="3600" b="1">
              <a:solidFill>
                <a:schemeClr val="tx2"/>
              </a:solidFill>
              <a:latin typeface="华文宋体" panose="02010600040101010101" pitchFamily="2" charset="-122"/>
              <a:ea typeface="华文宋体" panose="02010600040101010101" pitchFamily="2" charset="-122"/>
            </a:endParaRPr>
          </a:p>
          <a:p>
            <a:pPr eaLnBrk="1" hangingPunct="1">
              <a:lnSpc>
                <a:spcPct val="90000"/>
              </a:lnSpc>
              <a:buFontTx/>
              <a:buNone/>
            </a:pPr>
            <a:r>
              <a:rPr lang="zh-CN" altLang="en-US" sz="3600" b="1">
                <a:solidFill>
                  <a:schemeClr val="tx2"/>
                </a:solidFill>
                <a:latin typeface="华文宋体" panose="02010600040101010101" pitchFamily="2" charset="-122"/>
                <a:ea typeface="华文宋体" panose="02010600040101010101" pitchFamily="2" charset="-122"/>
              </a:rPr>
              <a:t>        外模式</a:t>
            </a:r>
            <a:r>
              <a:rPr lang="en-US" altLang="zh-CN" sz="3600" b="1">
                <a:solidFill>
                  <a:schemeClr val="tx2"/>
                </a:solidFill>
                <a:latin typeface="华文宋体" panose="02010600040101010101" pitchFamily="2" charset="-122"/>
                <a:ea typeface="华文宋体" panose="02010600040101010101" pitchFamily="2" charset="-122"/>
              </a:rPr>
              <a:t>/</a:t>
            </a:r>
            <a:r>
              <a:rPr lang="zh-CN" altLang="en-US" sz="3600" b="1">
                <a:solidFill>
                  <a:schemeClr val="tx2"/>
                </a:solidFill>
                <a:latin typeface="华文宋体" panose="02010600040101010101" pitchFamily="2" charset="-122"/>
                <a:ea typeface="华文宋体" panose="02010600040101010101" pitchFamily="2" charset="-122"/>
              </a:rPr>
              <a:t>模式映象</a:t>
            </a:r>
          </a:p>
          <a:p>
            <a:pPr eaLnBrk="1" hangingPunct="1">
              <a:lnSpc>
                <a:spcPct val="90000"/>
              </a:lnSpc>
              <a:buFontTx/>
              <a:buNone/>
            </a:pPr>
            <a:endParaRPr lang="zh-CN" altLang="en-US" sz="3600" b="1">
              <a:solidFill>
                <a:schemeClr val="tx2"/>
              </a:solidFill>
              <a:latin typeface="华文宋体" panose="02010600040101010101" pitchFamily="2" charset="-122"/>
              <a:ea typeface="华文宋体" panose="02010600040101010101" pitchFamily="2" charset="-122"/>
            </a:endParaRPr>
          </a:p>
          <a:p>
            <a:pPr eaLnBrk="1" hangingPunct="1">
              <a:lnSpc>
                <a:spcPct val="90000"/>
              </a:lnSpc>
              <a:buFontTx/>
              <a:buNone/>
            </a:pPr>
            <a:r>
              <a:rPr lang="zh-CN" altLang="en-US" sz="3600" b="1">
                <a:solidFill>
                  <a:schemeClr val="tx2"/>
                </a:solidFill>
                <a:latin typeface="华文宋体" panose="02010600040101010101" pitchFamily="2" charset="-122"/>
                <a:ea typeface="华文宋体" panose="02010600040101010101" pitchFamily="2" charset="-122"/>
              </a:rPr>
              <a:t>        模式</a:t>
            </a:r>
            <a:r>
              <a:rPr lang="en-US" altLang="zh-CN" sz="3600" b="1">
                <a:solidFill>
                  <a:schemeClr val="tx2"/>
                </a:solidFill>
                <a:latin typeface="华文宋体" panose="02010600040101010101" pitchFamily="2" charset="-122"/>
                <a:ea typeface="华文宋体" panose="02010600040101010101" pitchFamily="2" charset="-122"/>
              </a:rPr>
              <a:t>/</a:t>
            </a:r>
            <a:r>
              <a:rPr lang="zh-CN" altLang="en-US" sz="3600" b="1">
                <a:solidFill>
                  <a:schemeClr val="tx2"/>
                </a:solidFill>
                <a:latin typeface="华文宋体" panose="02010600040101010101" pitchFamily="2" charset="-122"/>
                <a:ea typeface="华文宋体" panose="02010600040101010101" pitchFamily="2" charset="-122"/>
              </a:rPr>
              <a:t>内模式映象</a:t>
            </a:r>
            <a:r>
              <a:rPr lang="zh-CN" altLang="en-US" sz="3600" b="1">
                <a:solidFill>
                  <a:schemeClr val="bg1"/>
                </a:solidFill>
                <a:latin typeface="华文宋体" panose="02010600040101010101" pitchFamily="2" charset="-122"/>
                <a:ea typeface="华文宋体" panose="02010600040101010101" pitchFamily="2" charset="-122"/>
              </a:rPr>
              <a:t>      </a:t>
            </a:r>
          </a:p>
        </p:txBody>
      </p:sp>
    </p:spTree>
  </p:cSld>
  <p:clrMapOvr>
    <a:masterClrMapping/>
  </p:clrMapOvr>
  <p:transition spd="med">
    <p:wipe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E5ACA7A-BB27-4994-B361-6E9C6CED625C}"/>
              </a:ext>
            </a:extLst>
          </p:cNvPr>
          <p:cNvSpPr>
            <a:spLocks noGrp="1" noChangeArrowheads="1"/>
          </p:cNvSpPr>
          <p:nvPr>
            <p:ph type="title"/>
          </p:nvPr>
        </p:nvSpPr>
        <p:spPr/>
        <p:txBody>
          <a:bodyPr/>
          <a:lstStyle/>
          <a:p>
            <a:pPr eaLnBrk="1" hangingPunct="1"/>
            <a:r>
              <a:rPr lang="zh-CN" altLang="en-US"/>
              <a:t>外模式</a:t>
            </a:r>
            <a:r>
              <a:rPr lang="en-US" altLang="zh-CN"/>
              <a:t>/</a:t>
            </a:r>
            <a:r>
              <a:rPr lang="zh-CN" altLang="en-US"/>
              <a:t>模式映像</a:t>
            </a:r>
          </a:p>
        </p:txBody>
      </p:sp>
      <p:sp>
        <p:nvSpPr>
          <p:cNvPr id="32771" name="Rectangle 3">
            <a:extLst>
              <a:ext uri="{FF2B5EF4-FFF2-40B4-BE49-F238E27FC236}">
                <a16:creationId xmlns:a16="http://schemas.microsoft.com/office/drawing/2014/main" id="{9899E8D5-9BF0-4695-B8C7-29FEE0A60D78}"/>
              </a:ext>
            </a:extLst>
          </p:cNvPr>
          <p:cNvSpPr>
            <a:spLocks noGrp="1" noChangeArrowheads="1"/>
          </p:cNvSpPr>
          <p:nvPr>
            <p:ph type="body" idx="1"/>
          </p:nvPr>
        </p:nvSpPr>
        <p:spPr/>
        <p:txBody>
          <a:bodyPr/>
          <a:lstStyle/>
          <a:p>
            <a:pPr eaLnBrk="1" hangingPunct="1"/>
            <a:r>
              <a:rPr lang="zh-CN" altLang="en-US" b="1">
                <a:latin typeface="楷体_GB2312" pitchFamily="49" charset="-122"/>
                <a:ea typeface="楷体_GB2312" pitchFamily="49" charset="-122"/>
              </a:rPr>
              <a:t>对应于一个模式可以有</a:t>
            </a:r>
            <a:r>
              <a:rPr lang="zh-CN" altLang="en-US" b="1">
                <a:solidFill>
                  <a:srgbClr val="006600"/>
                </a:solidFill>
                <a:latin typeface="楷体_GB2312" pitchFamily="49" charset="-122"/>
                <a:ea typeface="楷体_GB2312" pitchFamily="49" charset="-122"/>
              </a:rPr>
              <a:t>任意多个外模式</a:t>
            </a:r>
          </a:p>
          <a:p>
            <a:pPr eaLnBrk="1" hangingPunct="1"/>
            <a:r>
              <a:rPr lang="zh-CN" altLang="en-US" b="1">
                <a:latin typeface="楷体_GB2312" pitchFamily="49" charset="-122"/>
                <a:ea typeface="楷体_GB2312" pitchFamily="49" charset="-122"/>
              </a:rPr>
              <a:t>对每个外模式，数据库系统都有一个</a:t>
            </a:r>
            <a:r>
              <a:rPr lang="zh-CN" altLang="en-US" b="1">
                <a:solidFill>
                  <a:srgbClr val="006600"/>
                </a:solidFill>
                <a:latin typeface="楷体_GB2312" pitchFamily="49" charset="-122"/>
                <a:ea typeface="楷体_GB2312" pitchFamily="49" charset="-122"/>
              </a:rPr>
              <a:t>外模式</a:t>
            </a:r>
            <a:r>
              <a:rPr lang="en-US" altLang="zh-CN" b="1">
                <a:solidFill>
                  <a:srgbClr val="006600"/>
                </a:solidFill>
                <a:latin typeface="楷体_GB2312" pitchFamily="49" charset="-122"/>
                <a:ea typeface="楷体_GB2312" pitchFamily="49" charset="-122"/>
              </a:rPr>
              <a:t>/</a:t>
            </a:r>
            <a:r>
              <a:rPr lang="zh-CN" altLang="en-US" b="1">
                <a:solidFill>
                  <a:srgbClr val="006600"/>
                </a:solidFill>
                <a:latin typeface="楷体_GB2312" pitchFamily="49" charset="-122"/>
                <a:ea typeface="楷体_GB2312" pitchFamily="49" charset="-122"/>
              </a:rPr>
              <a:t>模式映像</a:t>
            </a:r>
            <a:r>
              <a:rPr lang="zh-CN" altLang="en-US" b="1">
                <a:latin typeface="楷体_GB2312" pitchFamily="49" charset="-122"/>
                <a:ea typeface="楷体_GB2312" pitchFamily="49" charset="-122"/>
              </a:rPr>
              <a:t>，定义了该外模式与模式之间的对应关系，它</a:t>
            </a:r>
            <a:r>
              <a:rPr lang="zh-CN" altLang="en-US" b="1">
                <a:solidFill>
                  <a:srgbClr val="006600"/>
                </a:solidFill>
                <a:latin typeface="楷体_GB2312" pitchFamily="49" charset="-122"/>
                <a:ea typeface="楷体_GB2312" pitchFamily="49" charset="-122"/>
              </a:rPr>
              <a:t>包含在各自外模式</a:t>
            </a:r>
            <a:r>
              <a:rPr lang="zh-CN" altLang="en-US" b="1">
                <a:latin typeface="楷体_GB2312" pitchFamily="49" charset="-122"/>
                <a:ea typeface="楷体_GB2312" pitchFamily="49" charset="-122"/>
              </a:rPr>
              <a:t>的描述中</a:t>
            </a:r>
          </a:p>
          <a:p>
            <a:pPr eaLnBrk="1" hangingPunct="1"/>
            <a:r>
              <a:rPr lang="zh-CN" altLang="en-US" b="1">
                <a:latin typeface="楷体_GB2312" pitchFamily="49" charset="-122"/>
                <a:ea typeface="楷体_GB2312" pitchFamily="49" charset="-122"/>
              </a:rPr>
              <a:t>用户数据独立于全局逻辑数据的特性称为</a:t>
            </a:r>
            <a:r>
              <a:rPr lang="zh-CN" altLang="en-US" b="1">
                <a:solidFill>
                  <a:schemeClr val="accent2"/>
                </a:solidFill>
                <a:latin typeface="楷体_GB2312" pitchFamily="49" charset="-122"/>
                <a:ea typeface="楷体_GB2312" pitchFamily="49" charset="-122"/>
              </a:rPr>
              <a:t>数据的逻辑独立性</a:t>
            </a:r>
          </a:p>
        </p:txBody>
      </p:sp>
    </p:spTree>
  </p:cSld>
  <p:clrMapOvr>
    <a:masterClrMapping/>
  </p:clrMapOvr>
  <p:transition spd="med">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diamond(in)">
                                      <p:cBhvr>
                                        <p:cTn id="7" dur="1000"/>
                                        <p:tgtEl>
                                          <p:spTgt spid="32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diamond(in)">
                                      <p:cBhvr>
                                        <p:cTn id="12" dur="1000"/>
                                        <p:tgtEl>
                                          <p:spTgt spid="327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2771">
                                            <p:txEl>
                                              <p:pRg st="2" end="2"/>
                                            </p:txEl>
                                          </p:spTgt>
                                        </p:tgtEl>
                                        <p:attrNameLst>
                                          <p:attrName>style.visibility</p:attrName>
                                        </p:attrNameLst>
                                      </p:cBhvr>
                                      <p:to>
                                        <p:strVal val="visible"/>
                                      </p:to>
                                    </p:set>
                                    <p:animEffect transition="in" filter="diamond(in)">
                                      <p:cBhvr>
                                        <p:cTn id="17" dur="1000"/>
                                        <p:tgtEl>
                                          <p:spTgt spid="327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2DCF232-84F8-4B71-9029-0404B00AE589}"/>
              </a:ext>
            </a:extLst>
          </p:cNvPr>
          <p:cNvSpPr>
            <a:spLocks noGrp="1" noChangeArrowheads="1"/>
          </p:cNvSpPr>
          <p:nvPr>
            <p:ph type="title"/>
          </p:nvPr>
        </p:nvSpPr>
        <p:spPr/>
        <p:txBody>
          <a:bodyPr/>
          <a:lstStyle/>
          <a:p>
            <a:pPr eaLnBrk="1" hangingPunct="1"/>
            <a:r>
              <a:rPr lang="zh-CN" altLang="en-US">
                <a:solidFill>
                  <a:schemeClr val="accent2"/>
                </a:solidFill>
              </a:rPr>
              <a:t>模式</a:t>
            </a:r>
            <a:r>
              <a:rPr lang="en-US" altLang="zh-CN">
                <a:solidFill>
                  <a:schemeClr val="accent2"/>
                </a:solidFill>
              </a:rPr>
              <a:t>/</a:t>
            </a:r>
            <a:r>
              <a:rPr lang="zh-CN" altLang="en-US">
                <a:solidFill>
                  <a:schemeClr val="accent2"/>
                </a:solidFill>
              </a:rPr>
              <a:t>内模式映像</a:t>
            </a:r>
          </a:p>
        </p:txBody>
      </p:sp>
      <p:sp>
        <p:nvSpPr>
          <p:cNvPr id="33795" name="Rectangle 3">
            <a:extLst>
              <a:ext uri="{FF2B5EF4-FFF2-40B4-BE49-F238E27FC236}">
                <a16:creationId xmlns:a16="http://schemas.microsoft.com/office/drawing/2014/main" id="{98AF03D3-FDE4-4834-8017-3CCC189ADBFD}"/>
              </a:ext>
            </a:extLst>
          </p:cNvPr>
          <p:cNvSpPr>
            <a:spLocks noGrp="1" noChangeArrowheads="1"/>
          </p:cNvSpPr>
          <p:nvPr>
            <p:ph type="body" idx="1"/>
          </p:nvPr>
        </p:nvSpPr>
        <p:spPr>
          <a:xfrm>
            <a:off x="685800" y="1981200"/>
            <a:ext cx="7772400" cy="3392488"/>
          </a:xfrm>
        </p:spPr>
        <p:txBody>
          <a:bodyPr/>
          <a:lstStyle/>
          <a:p>
            <a:pPr eaLnBrk="1" hangingPunct="1"/>
            <a:r>
              <a:rPr lang="zh-CN" altLang="en-US" b="1" dirty="0">
                <a:latin typeface="楷体_GB2312" pitchFamily="49" charset="-122"/>
                <a:ea typeface="楷体_GB2312" pitchFamily="49" charset="-122"/>
              </a:rPr>
              <a:t>模式</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内模式映像是</a:t>
            </a:r>
            <a:r>
              <a:rPr lang="zh-CN" altLang="en-US" b="1" dirty="0">
                <a:solidFill>
                  <a:schemeClr val="accent2"/>
                </a:solidFill>
                <a:latin typeface="楷体_GB2312" pitchFamily="49" charset="-122"/>
                <a:ea typeface="楷体_GB2312" pitchFamily="49" charset="-122"/>
              </a:rPr>
              <a:t>唯一</a:t>
            </a:r>
            <a:r>
              <a:rPr lang="zh-CN" altLang="en-US" b="1" dirty="0">
                <a:latin typeface="楷体_GB2312" pitchFamily="49" charset="-122"/>
                <a:ea typeface="楷体_GB2312" pitchFamily="49" charset="-122"/>
              </a:rPr>
              <a:t>的</a:t>
            </a:r>
          </a:p>
          <a:p>
            <a:pPr eaLnBrk="1" hangingPunct="1"/>
            <a:r>
              <a:rPr lang="zh-CN" altLang="en-US" b="1" dirty="0">
                <a:latin typeface="楷体_GB2312" pitchFamily="49" charset="-122"/>
                <a:ea typeface="楷体_GB2312" pitchFamily="49" charset="-122"/>
              </a:rPr>
              <a:t>模式</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内模式映像定义了数据库全局逻辑结构与存储结构之间的对应关系，该映像定义包含在模式描述中</a:t>
            </a:r>
          </a:p>
          <a:p>
            <a:pPr eaLnBrk="1" hangingPunct="1"/>
            <a:r>
              <a:rPr lang="zh-CN" altLang="en-US" b="1" dirty="0">
                <a:latin typeface="楷体_GB2312" pitchFamily="49" charset="-122"/>
                <a:ea typeface="楷体_GB2312" pitchFamily="49" charset="-122"/>
              </a:rPr>
              <a:t>全局数据逻辑独立于物理数据的特性称为</a:t>
            </a:r>
            <a:r>
              <a:rPr lang="zh-CN" altLang="en-US" b="1" dirty="0">
                <a:solidFill>
                  <a:schemeClr val="accent2"/>
                </a:solidFill>
                <a:latin typeface="楷体_GB2312" pitchFamily="49" charset="-122"/>
                <a:ea typeface="楷体_GB2312" pitchFamily="49" charset="-122"/>
              </a:rPr>
              <a:t>数据的物理独立性</a:t>
            </a:r>
            <a:endParaRPr lang="zh-CN" altLang="en-US" b="1" dirty="0">
              <a:latin typeface="楷体_GB2312" pitchFamily="49" charset="-122"/>
              <a:ea typeface="楷体_GB2312" pitchFamily="49" charset="-122"/>
            </a:endParaRPr>
          </a:p>
        </p:txBody>
      </p:sp>
    </p:spTree>
  </p:cSld>
  <p:clrMapOvr>
    <a:masterClrMapping/>
  </p:clrMapOvr>
  <p:transition spd="med">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 calcmode="lin" valueType="num">
                                      <p:cBhvr additive="base">
                                        <p:cTn id="7" dur="500" fill="hold"/>
                                        <p:tgtEl>
                                          <p:spTgt spid="337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795">
                                            <p:txEl>
                                              <p:pRg st="1" end="1"/>
                                            </p:txEl>
                                          </p:spTgt>
                                        </p:tgtEl>
                                        <p:attrNameLst>
                                          <p:attrName>style.visibility</p:attrName>
                                        </p:attrNameLst>
                                      </p:cBhvr>
                                      <p:to>
                                        <p:strVal val="visible"/>
                                      </p:to>
                                    </p:set>
                                    <p:anim calcmode="lin" valueType="num">
                                      <p:cBhvr additive="base">
                                        <p:cTn id="13" dur="500" fill="hold"/>
                                        <p:tgtEl>
                                          <p:spTgt spid="337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3795">
                                            <p:txEl>
                                              <p:pRg st="2" end="2"/>
                                            </p:txEl>
                                          </p:spTgt>
                                        </p:tgtEl>
                                        <p:attrNameLst>
                                          <p:attrName>style.visibility</p:attrName>
                                        </p:attrNameLst>
                                      </p:cBhvr>
                                      <p:to>
                                        <p:strVal val="visible"/>
                                      </p:to>
                                    </p:set>
                                    <p:anim calcmode="lin" valueType="num">
                                      <p:cBhvr additive="base">
                                        <p:cTn id="19" dur="500" fill="hold"/>
                                        <p:tgtEl>
                                          <p:spTgt spid="337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139952" y="3209827"/>
            <a:ext cx="4392488" cy="2335971"/>
          </a:xfrm>
          <a:prstGeom prst="rect">
            <a:avLst/>
          </a:prstGeom>
          <a:blipFill>
            <a:blip r:embed="rId3" cstate="print"/>
            <a:stretch>
              <a:fillRect/>
            </a:stretch>
          </a:blipFill>
        </p:spPr>
        <p:txBody>
          <a:bodyPr wrap="square" lIns="0" tIns="0" rIns="0" bIns="0" rtlCol="0"/>
          <a:lstStyle/>
          <a:p>
            <a:endParaRPr sz="2052"/>
          </a:p>
        </p:txBody>
      </p:sp>
      <p:sp>
        <p:nvSpPr>
          <p:cNvPr id="4" name="object 4"/>
          <p:cNvSpPr txBox="1"/>
          <p:nvPr/>
        </p:nvSpPr>
        <p:spPr>
          <a:xfrm>
            <a:off x="584410" y="188640"/>
            <a:ext cx="8559590" cy="2692340"/>
          </a:xfrm>
          <a:prstGeom prst="rect">
            <a:avLst/>
          </a:prstGeom>
        </p:spPr>
        <p:txBody>
          <a:bodyPr vert="horz" wrap="square" lIns="0" tIns="0" rIns="0" bIns="0" rtlCol="0">
            <a:spAutoFit/>
          </a:bodyPr>
          <a:lstStyle/>
          <a:p>
            <a:pPr marL="24434">
              <a:spcBef>
                <a:spcPts val="1526"/>
              </a:spcBef>
              <a:tabLst>
                <a:tab pos="700455" algn="l"/>
                <a:tab pos="1115841" algn="l"/>
              </a:tabLst>
            </a:pPr>
            <a:r>
              <a:rPr lang="zh-CN" altLang="en-US" sz="2800" b="1" dirty="0">
                <a:latin typeface="微软雅黑"/>
                <a:cs typeface="微软雅黑"/>
              </a:rPr>
              <a:t>数</a:t>
            </a:r>
            <a:r>
              <a:rPr sz="2800" b="1" dirty="0" err="1">
                <a:latin typeface="微软雅黑"/>
                <a:cs typeface="微软雅黑"/>
              </a:rPr>
              <a:t>据与</a:t>
            </a:r>
            <a:r>
              <a:rPr sz="2800" b="1" dirty="0">
                <a:latin typeface="微软雅黑"/>
                <a:cs typeface="微软雅黑"/>
              </a:rPr>
              <a:t>	数据的结构--模式</a:t>
            </a:r>
            <a:endParaRPr sz="2800" dirty="0">
              <a:latin typeface="微软雅黑"/>
              <a:cs typeface="微软雅黑"/>
            </a:endParaRPr>
          </a:p>
          <a:p>
            <a:pPr marL="35294">
              <a:spcBef>
                <a:spcPts val="898"/>
              </a:spcBef>
            </a:pPr>
            <a:r>
              <a:rPr sz="2800" dirty="0">
                <a:latin typeface="Arial"/>
                <a:cs typeface="Arial"/>
              </a:rPr>
              <a:t>•</a:t>
            </a:r>
            <a:r>
              <a:rPr sz="2800" b="1" spc="-21" dirty="0">
                <a:latin typeface="新宋体"/>
                <a:cs typeface="新宋体"/>
              </a:rPr>
              <a:t>模</a:t>
            </a:r>
            <a:r>
              <a:rPr sz="2800" b="1" spc="-17" dirty="0">
                <a:latin typeface="新宋体"/>
                <a:cs typeface="新宋体"/>
              </a:rPr>
              <a:t>式</a:t>
            </a:r>
            <a:r>
              <a:rPr sz="2800" b="1" spc="-4" dirty="0">
                <a:latin typeface="Arial"/>
                <a:cs typeface="Arial"/>
              </a:rPr>
              <a:t>(Schema)</a:t>
            </a:r>
            <a:endParaRPr sz="2800" dirty="0">
              <a:latin typeface="Arial"/>
              <a:cs typeface="Arial"/>
            </a:endParaRPr>
          </a:p>
          <a:p>
            <a:pPr marL="360544" marR="199819">
              <a:lnSpc>
                <a:spcPct val="120300"/>
              </a:lnSpc>
              <a:spcBef>
                <a:spcPts val="38"/>
              </a:spcBef>
            </a:pPr>
            <a:r>
              <a:rPr b="1" spc="-17" dirty="0">
                <a:solidFill>
                  <a:srgbClr val="3333CC"/>
                </a:solidFill>
                <a:latin typeface="新宋体"/>
                <a:cs typeface="新宋体"/>
              </a:rPr>
              <a:t>对数据库中数据所进行的一种结构性的描述 所观察到数据的结构信息</a:t>
            </a:r>
            <a:endParaRPr dirty="0">
              <a:latin typeface="新宋体"/>
              <a:cs typeface="新宋体"/>
            </a:endParaRPr>
          </a:p>
          <a:p>
            <a:pPr marL="35294">
              <a:spcBef>
                <a:spcPts val="449"/>
              </a:spcBef>
            </a:pPr>
            <a:r>
              <a:rPr sz="3200" dirty="0">
                <a:latin typeface="Arial"/>
                <a:cs typeface="Arial"/>
              </a:rPr>
              <a:t>•</a:t>
            </a:r>
            <a:r>
              <a:rPr sz="2800" b="1" spc="-21" dirty="0" err="1">
                <a:latin typeface="新宋体"/>
                <a:cs typeface="新宋体"/>
              </a:rPr>
              <a:t>数</a:t>
            </a:r>
            <a:r>
              <a:rPr sz="2800" b="1" spc="-17" dirty="0" err="1">
                <a:latin typeface="新宋体"/>
                <a:cs typeface="新宋体"/>
              </a:rPr>
              <a:t>据</a:t>
            </a:r>
            <a:r>
              <a:rPr sz="2800" b="1" dirty="0">
                <a:latin typeface="Arial"/>
                <a:cs typeface="Arial"/>
              </a:rPr>
              <a:t>(Data)</a:t>
            </a:r>
            <a:r>
              <a:rPr lang="en-US" altLang="zh-CN" sz="2800" b="1" dirty="0">
                <a:latin typeface="Arial"/>
                <a:cs typeface="Arial"/>
              </a:rPr>
              <a:t>/</a:t>
            </a:r>
            <a:r>
              <a:rPr lang="zh-CN" altLang="en-US" sz="2800" b="1" dirty="0">
                <a:latin typeface="Arial"/>
                <a:cs typeface="Arial"/>
              </a:rPr>
              <a:t>实例</a:t>
            </a:r>
            <a:endParaRPr sz="2800" dirty="0">
              <a:latin typeface="Arial"/>
              <a:cs typeface="Arial"/>
            </a:endParaRPr>
          </a:p>
          <a:p>
            <a:pPr marL="360544">
              <a:lnSpc>
                <a:spcPts val="1757"/>
              </a:lnSpc>
              <a:spcBef>
                <a:spcPts val="410"/>
              </a:spcBef>
            </a:pPr>
            <a:r>
              <a:rPr sz="2800" b="1" spc="-17" dirty="0">
                <a:solidFill>
                  <a:srgbClr val="3333CC"/>
                </a:solidFill>
                <a:latin typeface="新宋体"/>
                <a:cs typeface="新宋体"/>
              </a:rPr>
              <a:t>某一种表现形式下表现出来的数据库中的数据</a:t>
            </a:r>
            <a:endParaRPr sz="2000" dirty="0">
              <a:latin typeface="新宋体"/>
              <a:cs typeface="新宋体"/>
            </a:endParaRPr>
          </a:p>
        </p:txBody>
      </p:sp>
      <p:sp>
        <p:nvSpPr>
          <p:cNvPr id="5" name="object 5"/>
          <p:cNvSpPr txBox="1"/>
          <p:nvPr/>
        </p:nvSpPr>
        <p:spPr>
          <a:xfrm>
            <a:off x="683568" y="3766210"/>
            <a:ext cx="3339949" cy="1969770"/>
          </a:xfrm>
          <a:prstGeom prst="rect">
            <a:avLst/>
          </a:prstGeom>
        </p:spPr>
        <p:txBody>
          <a:bodyPr vert="horz" wrap="square" lIns="0" tIns="0" rIns="0" bIns="0" rtlCol="0">
            <a:spAutoFit/>
          </a:bodyPr>
          <a:lstStyle/>
          <a:p>
            <a:pPr marL="10860" marR="4344" algn="just"/>
            <a:r>
              <a:rPr sz="2000" b="1" spc="-21" dirty="0">
                <a:latin typeface="新宋体"/>
                <a:cs typeface="新宋体"/>
              </a:rPr>
              <a:t>学生登记</a:t>
            </a:r>
            <a:r>
              <a:rPr sz="2000" b="1" spc="-17" dirty="0">
                <a:latin typeface="新宋体"/>
                <a:cs typeface="新宋体"/>
              </a:rPr>
              <a:t>表</a:t>
            </a:r>
            <a:r>
              <a:rPr sz="2000" b="1" dirty="0">
                <a:latin typeface="Arial"/>
                <a:cs typeface="Arial"/>
              </a:rPr>
              <a:t>(</a:t>
            </a:r>
            <a:r>
              <a:rPr sz="2000" b="1" spc="-9" dirty="0">
                <a:latin typeface="Arial"/>
                <a:cs typeface="Arial"/>
              </a:rPr>
              <a:t> </a:t>
            </a:r>
            <a:r>
              <a:rPr sz="2000" b="1" spc="-13" dirty="0">
                <a:latin typeface="新宋体"/>
                <a:cs typeface="新宋体"/>
              </a:rPr>
              <a:t>学</a:t>
            </a:r>
            <a:r>
              <a:rPr sz="2000" b="1" spc="-17" dirty="0">
                <a:latin typeface="新宋体"/>
                <a:cs typeface="新宋体"/>
              </a:rPr>
              <a:t>号</a:t>
            </a:r>
            <a:r>
              <a:rPr sz="2000" b="1" spc="77" dirty="0">
                <a:latin typeface="新宋体"/>
                <a:cs typeface="新宋体"/>
              </a:rPr>
              <a:t> </a:t>
            </a:r>
            <a:r>
              <a:rPr sz="2000" b="1" spc="-4" dirty="0">
                <a:latin typeface="Arial"/>
                <a:cs typeface="Arial"/>
              </a:rPr>
              <a:t>char(8</a:t>
            </a:r>
            <a:r>
              <a:rPr sz="2000" b="1" spc="4" dirty="0">
                <a:latin typeface="Arial"/>
                <a:cs typeface="Arial"/>
              </a:rPr>
              <a:t>)</a:t>
            </a:r>
            <a:r>
              <a:rPr sz="2000" b="1" dirty="0">
                <a:latin typeface="Arial"/>
                <a:cs typeface="Arial"/>
              </a:rPr>
              <a:t>, </a:t>
            </a:r>
            <a:r>
              <a:rPr sz="2000" b="1" spc="-17" dirty="0">
                <a:latin typeface="新宋体"/>
                <a:cs typeface="新宋体"/>
              </a:rPr>
              <a:t>姓名</a:t>
            </a:r>
            <a:r>
              <a:rPr sz="2000" b="1" dirty="0">
                <a:latin typeface="新宋体"/>
                <a:cs typeface="新宋体"/>
              </a:rPr>
              <a:t> </a:t>
            </a:r>
            <a:r>
              <a:rPr sz="2000" b="1" spc="-231" dirty="0">
                <a:latin typeface="新宋体"/>
                <a:cs typeface="新宋体"/>
              </a:rPr>
              <a:t> </a:t>
            </a:r>
            <a:r>
              <a:rPr sz="2000" b="1" spc="-4" dirty="0">
                <a:latin typeface="Arial"/>
                <a:cs typeface="Arial"/>
              </a:rPr>
              <a:t>char</a:t>
            </a:r>
            <a:r>
              <a:rPr sz="2000" b="1" spc="4" dirty="0">
                <a:latin typeface="Arial"/>
                <a:cs typeface="Arial"/>
              </a:rPr>
              <a:t>(</a:t>
            </a:r>
            <a:r>
              <a:rPr sz="2000" b="1" spc="-4" dirty="0">
                <a:latin typeface="Arial"/>
                <a:cs typeface="Arial"/>
              </a:rPr>
              <a:t>10), </a:t>
            </a:r>
            <a:r>
              <a:rPr sz="2000" b="1" spc="-17" dirty="0">
                <a:latin typeface="新宋体"/>
                <a:cs typeface="新宋体"/>
              </a:rPr>
              <a:t>性别</a:t>
            </a:r>
            <a:r>
              <a:rPr sz="2000" b="1" spc="73" dirty="0">
                <a:latin typeface="新宋体"/>
                <a:cs typeface="新宋体"/>
              </a:rPr>
              <a:t> </a:t>
            </a:r>
            <a:r>
              <a:rPr sz="2000" b="1" spc="-4" dirty="0">
                <a:latin typeface="Arial"/>
                <a:cs typeface="Arial"/>
              </a:rPr>
              <a:t>Char(2</a:t>
            </a:r>
            <a:r>
              <a:rPr sz="2000" b="1" spc="4" dirty="0">
                <a:latin typeface="Arial"/>
                <a:cs typeface="Arial"/>
              </a:rPr>
              <a:t>)</a:t>
            </a:r>
            <a:r>
              <a:rPr sz="2000" b="1" dirty="0">
                <a:latin typeface="Arial"/>
                <a:cs typeface="Arial"/>
              </a:rPr>
              <a:t>,</a:t>
            </a:r>
            <a:r>
              <a:rPr sz="2000" b="1" spc="9" dirty="0">
                <a:latin typeface="Arial"/>
                <a:cs typeface="Arial"/>
              </a:rPr>
              <a:t> </a:t>
            </a:r>
            <a:r>
              <a:rPr sz="2000" b="1" spc="-21" dirty="0">
                <a:latin typeface="新宋体"/>
                <a:cs typeface="新宋体"/>
              </a:rPr>
              <a:t>出生年</a:t>
            </a:r>
            <a:r>
              <a:rPr sz="2000" b="1" spc="-17" dirty="0">
                <a:latin typeface="新宋体"/>
                <a:cs typeface="新宋体"/>
              </a:rPr>
              <a:t>月</a:t>
            </a:r>
            <a:r>
              <a:rPr sz="2000" b="1" spc="77" dirty="0">
                <a:latin typeface="新宋体"/>
                <a:cs typeface="新宋体"/>
              </a:rPr>
              <a:t> </a:t>
            </a:r>
            <a:r>
              <a:rPr sz="2000" b="1" dirty="0">
                <a:latin typeface="Arial"/>
                <a:cs typeface="Arial"/>
              </a:rPr>
              <a:t>datetime,</a:t>
            </a:r>
            <a:r>
              <a:rPr sz="2000" b="1" spc="-4" dirty="0">
                <a:latin typeface="Arial"/>
                <a:cs typeface="Arial"/>
              </a:rPr>
              <a:t> </a:t>
            </a:r>
            <a:r>
              <a:rPr sz="2000" b="1" spc="-13" dirty="0">
                <a:latin typeface="新宋体"/>
                <a:cs typeface="新宋体"/>
              </a:rPr>
              <a:t>入学日 期</a:t>
            </a:r>
            <a:r>
              <a:rPr sz="2000" b="1" spc="73" dirty="0">
                <a:latin typeface="新宋体"/>
                <a:cs typeface="新宋体"/>
              </a:rPr>
              <a:t> </a:t>
            </a:r>
            <a:r>
              <a:rPr sz="2000" b="1" dirty="0">
                <a:latin typeface="Arial"/>
                <a:cs typeface="Arial"/>
              </a:rPr>
              <a:t>Datetime,</a:t>
            </a:r>
            <a:r>
              <a:rPr sz="2000" b="1" spc="-4" dirty="0">
                <a:latin typeface="Arial"/>
                <a:cs typeface="Arial"/>
              </a:rPr>
              <a:t> </a:t>
            </a:r>
            <a:r>
              <a:rPr sz="2000" b="1" spc="-17" dirty="0">
                <a:latin typeface="新宋体"/>
                <a:cs typeface="新宋体"/>
              </a:rPr>
              <a:t>家庭住址</a:t>
            </a:r>
            <a:r>
              <a:rPr sz="2000" b="1" spc="73" dirty="0">
                <a:latin typeface="新宋体"/>
                <a:cs typeface="新宋体"/>
              </a:rPr>
              <a:t> </a:t>
            </a:r>
            <a:r>
              <a:rPr sz="2000" b="1" spc="-4" dirty="0">
                <a:latin typeface="Arial"/>
                <a:cs typeface="Arial"/>
              </a:rPr>
              <a:t>Char(40</a:t>
            </a:r>
            <a:r>
              <a:rPr sz="2000" b="1" dirty="0">
                <a:latin typeface="Arial"/>
                <a:cs typeface="Arial"/>
              </a:rPr>
              <a:t>)</a:t>
            </a:r>
            <a:r>
              <a:rPr sz="2000" b="1" spc="4" dirty="0">
                <a:latin typeface="Arial"/>
                <a:cs typeface="Arial"/>
              </a:rPr>
              <a:t> </a:t>
            </a:r>
            <a:r>
              <a:rPr sz="2000" b="1" dirty="0">
                <a:latin typeface="Arial"/>
                <a:cs typeface="Arial"/>
              </a:rPr>
              <a:t>)</a:t>
            </a:r>
            <a:endParaRPr lang="en-US" altLang="zh-CN" sz="2000" dirty="0">
              <a:latin typeface="Arial"/>
              <a:cs typeface="Arial"/>
            </a:endParaRPr>
          </a:p>
          <a:p>
            <a:pPr marL="10860" marR="4344" algn="just"/>
            <a:r>
              <a:rPr sz="2800" b="1" spc="-17" dirty="0" err="1">
                <a:latin typeface="新宋体"/>
                <a:cs typeface="新宋体"/>
              </a:rPr>
              <a:t>数据的结</a:t>
            </a:r>
            <a:r>
              <a:rPr sz="2800" b="1" spc="-13" dirty="0" err="1">
                <a:latin typeface="新宋体"/>
                <a:cs typeface="新宋体"/>
              </a:rPr>
              <a:t>构</a:t>
            </a:r>
            <a:r>
              <a:rPr sz="2800" b="1" spc="-17" dirty="0">
                <a:latin typeface="Times New Roman"/>
                <a:cs typeface="Times New Roman"/>
              </a:rPr>
              <a:t>----</a:t>
            </a:r>
            <a:r>
              <a:rPr sz="2800" b="1" spc="-17" dirty="0">
                <a:latin typeface="新宋体"/>
                <a:cs typeface="新宋体"/>
              </a:rPr>
              <a:t>模式</a:t>
            </a:r>
            <a:endParaRPr sz="2800" dirty="0">
              <a:latin typeface="新宋体"/>
              <a:cs typeface="新宋体"/>
            </a:endParaRPr>
          </a:p>
        </p:txBody>
      </p:sp>
      <p:sp>
        <p:nvSpPr>
          <p:cNvPr id="6" name="object 6"/>
          <p:cNvSpPr txBox="1"/>
          <p:nvPr/>
        </p:nvSpPr>
        <p:spPr>
          <a:xfrm>
            <a:off x="5220072" y="5647129"/>
            <a:ext cx="2592288" cy="307777"/>
          </a:xfrm>
          <a:prstGeom prst="rect">
            <a:avLst/>
          </a:prstGeom>
        </p:spPr>
        <p:txBody>
          <a:bodyPr vert="horz" wrap="square" lIns="0" tIns="0" rIns="0" bIns="0" rtlCol="0">
            <a:spAutoFit/>
          </a:bodyPr>
          <a:lstStyle/>
          <a:p>
            <a:pPr marL="10860"/>
            <a:r>
              <a:rPr sz="2000" b="1" spc="-17" dirty="0">
                <a:latin typeface="新宋体"/>
                <a:cs typeface="新宋体"/>
              </a:rPr>
              <a:t>展现的数</a:t>
            </a:r>
            <a:r>
              <a:rPr sz="2000" b="1" spc="-13" dirty="0">
                <a:latin typeface="新宋体"/>
                <a:cs typeface="新宋体"/>
              </a:rPr>
              <a:t>据</a:t>
            </a:r>
            <a:r>
              <a:rPr sz="2000" b="1" spc="-17" dirty="0">
                <a:latin typeface="Times New Roman"/>
                <a:cs typeface="Times New Roman"/>
              </a:rPr>
              <a:t>----</a:t>
            </a:r>
            <a:r>
              <a:rPr sz="2000" b="1" spc="-17" dirty="0">
                <a:latin typeface="新宋体"/>
                <a:cs typeface="新宋体"/>
              </a:rPr>
              <a:t>视图</a:t>
            </a:r>
            <a:endParaRPr sz="2000">
              <a:latin typeface="新宋体"/>
              <a:cs typeface="新宋体"/>
            </a:endParaRPr>
          </a:p>
        </p:txBody>
      </p:sp>
      <p:sp>
        <p:nvSpPr>
          <p:cNvPr id="7" name="object 7"/>
          <p:cNvSpPr txBox="1">
            <a:spLocks noGrp="1"/>
          </p:cNvSpPr>
          <p:nvPr>
            <p:ph type="title"/>
          </p:nvPr>
        </p:nvSpPr>
        <p:spPr>
          <a:xfrm>
            <a:off x="586432" y="1073870"/>
            <a:ext cx="6646233" cy="263149"/>
          </a:xfrm>
          <a:prstGeom prst="rect">
            <a:avLst/>
          </a:prstGeom>
        </p:spPr>
        <p:txBody>
          <a:bodyPr vert="horz" wrap="square" lIns="0" tIns="0" rIns="0" bIns="0" numCol="1" rtlCol="0" anchor="ctr" anchorCtr="0" compatLnSpc="1">
            <a:prstTxWarp prst="textNoShape">
              <a:avLst/>
            </a:prstTxWarp>
            <a:spAutoFit/>
          </a:bodyPr>
          <a:lstStyle/>
          <a:p>
            <a:pPr marL="10860"/>
            <a:r>
              <a:rPr sz="1710" spc="-17" dirty="0">
                <a:solidFill>
                  <a:srgbClr val="FFFFFF"/>
                </a:solidFill>
                <a:latin typeface="华文中宋"/>
                <a:cs typeface="华文中宋"/>
              </a:rPr>
              <a:t>数据库系统的标准结构</a:t>
            </a:r>
            <a:endParaRPr sz="1710">
              <a:latin typeface="华文中宋"/>
              <a:cs typeface="华文中宋"/>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a:extLst>
              <a:ext uri="{FF2B5EF4-FFF2-40B4-BE49-F238E27FC236}">
                <a16:creationId xmlns:a16="http://schemas.microsoft.com/office/drawing/2014/main" id="{26689C43-ACC4-4923-A07A-EAAC0CFD2232}"/>
              </a:ext>
            </a:extLst>
          </p:cNvPr>
          <p:cNvSpPr>
            <a:spLocks noChangeArrowheads="1"/>
          </p:cNvSpPr>
          <p:nvPr/>
        </p:nvSpPr>
        <p:spPr bwMode="auto">
          <a:xfrm>
            <a:off x="685800" y="3276600"/>
            <a:ext cx="7239000" cy="2209800"/>
          </a:xfrm>
          <a:prstGeom prst="rect">
            <a:avLst/>
          </a:prstGeom>
          <a:solidFill>
            <a:schemeClr val="bg1"/>
          </a:solidFill>
          <a:ln w="28575">
            <a:solidFill>
              <a:schemeClr val="accent2"/>
            </a:solidFill>
            <a:miter lim="800000"/>
            <a:headEnd/>
            <a:tailEnd/>
          </a:ln>
        </p:spPr>
        <p:txBody>
          <a:bodyPr/>
          <a:lstStyle>
            <a:lvl1pPr marL="342900" indent="-342900">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4000" dirty="0">
                <a:solidFill>
                  <a:schemeClr val="bg1"/>
                </a:solidFill>
                <a:latin typeface="隶书" panose="02010509060101010101" pitchFamily="49" charset="-122"/>
                <a:ea typeface="隶书" panose="02010509060101010101" pitchFamily="49" charset="-122"/>
              </a:rPr>
              <a:t>  </a:t>
            </a:r>
            <a:r>
              <a:rPr lang="zh-CN" altLang="en-US" sz="4000" dirty="0">
                <a:solidFill>
                  <a:schemeClr val="tx2"/>
                </a:solidFill>
                <a:latin typeface="隶书" panose="02010509060101010101" pitchFamily="49" charset="-122"/>
                <a:ea typeface="隶书" panose="02010509060101010101" pitchFamily="49" charset="-122"/>
              </a:rPr>
              <a:t>这两层映象保证了数据库系统中的数据具有较高的逻辑独立性和物理独立性。</a:t>
            </a:r>
          </a:p>
        </p:txBody>
      </p:sp>
      <p:sp>
        <p:nvSpPr>
          <p:cNvPr id="34822" name="Rectangle 6">
            <a:extLst>
              <a:ext uri="{FF2B5EF4-FFF2-40B4-BE49-F238E27FC236}">
                <a16:creationId xmlns:a16="http://schemas.microsoft.com/office/drawing/2014/main" id="{58D1FA4B-9007-4CE8-B39A-8286540014FE}"/>
              </a:ext>
            </a:extLst>
          </p:cNvPr>
          <p:cNvSpPr>
            <a:spLocks noChangeArrowheads="1"/>
          </p:cNvSpPr>
          <p:nvPr/>
        </p:nvSpPr>
        <p:spPr bwMode="auto">
          <a:xfrm>
            <a:off x="685800" y="685800"/>
            <a:ext cx="3810000" cy="2057400"/>
          </a:xfrm>
          <a:prstGeom prst="rect">
            <a:avLst/>
          </a:prstGeom>
          <a:solidFill>
            <a:schemeClr val="bg1"/>
          </a:solidFill>
          <a:ln w="9525">
            <a:solidFill>
              <a:schemeClr val="tx1"/>
            </a:solidFill>
            <a:miter lim="800000"/>
            <a:headEnd/>
            <a:tailEnd/>
          </a:ln>
        </p:spPr>
        <p:txBody>
          <a:bodyPr wrap="none" tIns="180000" anchor="ctr"/>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b="1">
                <a:ea typeface="华文楷体" panose="02010600040101010101" pitchFamily="2" charset="-122"/>
              </a:rPr>
              <a:t>数据的物理独立性</a:t>
            </a:r>
          </a:p>
          <a:p>
            <a:pPr algn="ctr" eaLnBrk="1" hangingPunct="1">
              <a:spcBef>
                <a:spcPct val="0"/>
              </a:spcBef>
              <a:buFontTx/>
              <a:buNone/>
            </a:pPr>
            <a:endParaRPr lang="zh-CN" altLang="en-US" b="1">
              <a:ea typeface="华文楷体" panose="02010600040101010101" pitchFamily="2" charset="-122"/>
            </a:endParaRPr>
          </a:p>
          <a:p>
            <a:pPr algn="ctr" eaLnBrk="1" hangingPunct="1">
              <a:spcBef>
                <a:spcPct val="0"/>
              </a:spcBef>
              <a:buFontTx/>
              <a:buNone/>
            </a:pPr>
            <a:r>
              <a:rPr lang="zh-CN" altLang="en-US" b="1">
                <a:ea typeface="华文楷体" panose="02010600040101010101" pitchFamily="2" charset="-122"/>
              </a:rPr>
              <a:t>逻辑独立性</a:t>
            </a:r>
          </a:p>
        </p:txBody>
      </p:sp>
      <p:sp>
        <p:nvSpPr>
          <p:cNvPr id="34823" name="Rectangle 7">
            <a:extLst>
              <a:ext uri="{FF2B5EF4-FFF2-40B4-BE49-F238E27FC236}">
                <a16:creationId xmlns:a16="http://schemas.microsoft.com/office/drawing/2014/main" id="{396781C1-AA48-447C-90D8-24A246E2BBFB}"/>
              </a:ext>
            </a:extLst>
          </p:cNvPr>
          <p:cNvSpPr>
            <a:spLocks noChangeArrowheads="1"/>
          </p:cNvSpPr>
          <p:nvPr/>
        </p:nvSpPr>
        <p:spPr bwMode="auto">
          <a:xfrm>
            <a:off x="5715000" y="1473200"/>
            <a:ext cx="2225675" cy="588963"/>
          </a:xfrm>
          <a:prstGeom prst="rect">
            <a:avLst/>
          </a:prstGeom>
          <a:solidFill>
            <a:schemeClr val="bg1"/>
          </a:solidFill>
          <a:ln w="9525">
            <a:solidFill>
              <a:schemeClr val="accent2"/>
            </a:solidFill>
            <a:miter lim="800000"/>
            <a:headEnd/>
            <a:tailEnd/>
          </a:ln>
        </p:spPr>
        <p:txBody>
          <a:bodyPr wrap="none">
            <a:spAutoFit/>
          </a:bodyPr>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a:ea typeface="华文细黑" panose="02010600040101010101" pitchFamily="2" charset="-122"/>
              </a:rPr>
              <a:t>数据独立性</a:t>
            </a:r>
          </a:p>
        </p:txBody>
      </p:sp>
      <p:sp>
        <p:nvSpPr>
          <p:cNvPr id="34824" name="AutoShape 8">
            <a:extLst>
              <a:ext uri="{FF2B5EF4-FFF2-40B4-BE49-F238E27FC236}">
                <a16:creationId xmlns:a16="http://schemas.microsoft.com/office/drawing/2014/main" id="{B239A517-3EEC-4091-8605-3A6FA5C95EC9}"/>
              </a:ext>
            </a:extLst>
          </p:cNvPr>
          <p:cNvSpPr>
            <a:spLocks noChangeArrowheads="1"/>
          </p:cNvSpPr>
          <p:nvPr/>
        </p:nvSpPr>
        <p:spPr bwMode="auto">
          <a:xfrm>
            <a:off x="4495800" y="1676400"/>
            <a:ext cx="1219200" cy="152400"/>
          </a:xfrm>
          <a:prstGeom prst="rightArrow">
            <a:avLst>
              <a:gd name="adj1" fmla="val 50000"/>
              <a:gd name="adj2" fmla="val 200000"/>
            </a:avLst>
          </a:prstGeom>
          <a:solidFill>
            <a:schemeClr val="accent1"/>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宋体" panose="02010600030101010101" pitchFamily="2" charset="-122"/>
            </a:endParaRPr>
          </a:p>
        </p:txBody>
      </p:sp>
      <p:sp>
        <p:nvSpPr>
          <p:cNvPr id="34825" name="Rectangle 9">
            <a:extLst>
              <a:ext uri="{FF2B5EF4-FFF2-40B4-BE49-F238E27FC236}">
                <a16:creationId xmlns:a16="http://schemas.microsoft.com/office/drawing/2014/main" id="{46E9946F-DF47-49BC-819D-AA6F2C1D50C1}"/>
              </a:ext>
            </a:extLst>
          </p:cNvPr>
          <p:cNvSpPr>
            <a:spLocks noChangeArrowheads="1"/>
          </p:cNvSpPr>
          <p:nvPr/>
        </p:nvSpPr>
        <p:spPr bwMode="auto">
          <a:xfrm>
            <a:off x="755650" y="5805488"/>
            <a:ext cx="8137525" cy="792162"/>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a:solidFill>
                  <a:srgbClr val="FF0066"/>
                </a:solidFill>
              </a:rPr>
              <a:t>思考：</a:t>
            </a:r>
            <a:r>
              <a:rPr lang="zh-CN" altLang="en-US"/>
              <a:t>为什么需要保证程序与数据的独立性？</a:t>
            </a:r>
          </a:p>
        </p:txBody>
      </p:sp>
    </p:spTree>
  </p:cSld>
  <p:clrMapOvr>
    <a:masterClrMapping/>
  </p:clrMapOvr>
  <p:transition spd="med">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22"/>
                                        </p:tgtEl>
                                        <p:attrNameLst>
                                          <p:attrName>style.visibility</p:attrName>
                                        </p:attrNameLst>
                                      </p:cBhvr>
                                      <p:to>
                                        <p:strVal val="visible"/>
                                      </p:to>
                                    </p:set>
                                    <p:animEffect transition="in" filter="blinds(horizontal)">
                                      <p:cBhvr>
                                        <p:cTn id="7" dur="500"/>
                                        <p:tgtEl>
                                          <p:spTgt spid="3482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4824"/>
                                        </p:tgtEl>
                                        <p:attrNameLst>
                                          <p:attrName>style.visibility</p:attrName>
                                        </p:attrNameLst>
                                      </p:cBhvr>
                                      <p:to>
                                        <p:strVal val="visible"/>
                                      </p:to>
                                    </p:set>
                                    <p:animEffect transition="in" filter="blinds(horizontal)">
                                      <p:cBhvr>
                                        <p:cTn id="10" dur="500"/>
                                        <p:tgtEl>
                                          <p:spTgt spid="3482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4823"/>
                                        </p:tgtEl>
                                        <p:attrNameLst>
                                          <p:attrName>style.visibility</p:attrName>
                                        </p:attrNameLst>
                                      </p:cBhvr>
                                      <p:to>
                                        <p:strVal val="visible"/>
                                      </p:to>
                                    </p:set>
                                    <p:animEffect transition="in" filter="blinds(horizontal)">
                                      <p:cBhvr>
                                        <p:cTn id="13" dur="500"/>
                                        <p:tgtEl>
                                          <p:spTgt spid="3482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34820"/>
                                        </p:tgtEl>
                                        <p:attrNameLst>
                                          <p:attrName>style.visibility</p:attrName>
                                        </p:attrNameLst>
                                      </p:cBhvr>
                                      <p:to>
                                        <p:strVal val="visible"/>
                                      </p:to>
                                    </p:set>
                                    <p:animEffect transition="in" filter="box(in)">
                                      <p:cBhvr>
                                        <p:cTn id="18" dur="500"/>
                                        <p:tgtEl>
                                          <p:spTgt spid="3482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34825"/>
                                        </p:tgtEl>
                                        <p:attrNameLst>
                                          <p:attrName>style.visibility</p:attrName>
                                        </p:attrNameLst>
                                      </p:cBhvr>
                                      <p:to>
                                        <p:strVal val="visible"/>
                                      </p:to>
                                    </p:set>
                                    <p:animEffect transition="in" filter="slide(fromBottom)">
                                      <p:cBhvr>
                                        <p:cTn id="23" dur="500"/>
                                        <p:tgtEl>
                                          <p:spTgt spid="348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animBg="1"/>
      <p:bldP spid="34822" grpId="0" animBg="1"/>
      <p:bldP spid="34823" grpId="0" animBg="1"/>
      <p:bldP spid="34824" grpId="0" animBg="1"/>
      <p:bldP spid="34825"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923262D7-EE49-4ADD-B6E8-9A56C5760097}"/>
              </a:ext>
            </a:extLst>
          </p:cNvPr>
          <p:cNvSpPr>
            <a:spLocks noGrp="1" noChangeArrowheads="1"/>
          </p:cNvSpPr>
          <p:nvPr>
            <p:ph type="title"/>
          </p:nvPr>
        </p:nvSpPr>
        <p:spPr>
          <a:xfrm>
            <a:off x="381000" y="0"/>
            <a:ext cx="7772400" cy="1143000"/>
          </a:xfrm>
        </p:spPr>
        <p:txBody>
          <a:bodyPr/>
          <a:lstStyle/>
          <a:p>
            <a:pPr eaLnBrk="1" hangingPunct="1"/>
            <a:r>
              <a:rPr lang="zh-CN" altLang="en-US">
                <a:solidFill>
                  <a:schemeClr val="accent2"/>
                </a:solidFill>
              </a:rPr>
              <a:t>分层抽象的数据库结构</a:t>
            </a:r>
          </a:p>
        </p:txBody>
      </p:sp>
      <p:sp>
        <p:nvSpPr>
          <p:cNvPr id="31747" name="Rectangle 3">
            <a:extLst>
              <a:ext uri="{FF2B5EF4-FFF2-40B4-BE49-F238E27FC236}">
                <a16:creationId xmlns:a16="http://schemas.microsoft.com/office/drawing/2014/main" id="{974203B8-BD9A-4424-86AF-F557BF4BE98F}"/>
              </a:ext>
            </a:extLst>
          </p:cNvPr>
          <p:cNvSpPr>
            <a:spLocks noGrp="1" noChangeArrowheads="1"/>
          </p:cNvSpPr>
          <p:nvPr>
            <p:ph type="body" idx="1"/>
          </p:nvPr>
        </p:nvSpPr>
        <p:spPr>
          <a:xfrm>
            <a:off x="381000" y="990600"/>
            <a:ext cx="8458200" cy="5638800"/>
          </a:xfrm>
        </p:spPr>
        <p:txBody>
          <a:bodyPr/>
          <a:lstStyle/>
          <a:p>
            <a:pPr eaLnBrk="1" hangingPunct="1">
              <a:lnSpc>
                <a:spcPct val="90000"/>
              </a:lnSpc>
            </a:pPr>
            <a:r>
              <a:rPr lang="zh-CN" altLang="en-US" b="1" dirty="0">
                <a:solidFill>
                  <a:srgbClr val="FF0000"/>
                </a:solidFill>
                <a:ea typeface="华文仿宋" panose="02010600040101010101" pitchFamily="2" charset="-122"/>
              </a:rPr>
              <a:t>模式</a:t>
            </a:r>
            <a:r>
              <a:rPr lang="zh-CN" altLang="en-US" b="1" dirty="0">
                <a:ea typeface="华文仿宋" panose="02010600040101010101" pitchFamily="2" charset="-122"/>
              </a:rPr>
              <a:t>是</a:t>
            </a:r>
            <a:r>
              <a:rPr lang="zh-CN" altLang="en-US" b="1" dirty="0">
                <a:solidFill>
                  <a:srgbClr val="FF0000"/>
                </a:solidFill>
                <a:ea typeface="华文仿宋" panose="02010600040101010101" pitchFamily="2" charset="-122"/>
              </a:rPr>
              <a:t>独立于</a:t>
            </a:r>
            <a:r>
              <a:rPr lang="zh-CN" altLang="en-US" b="1" dirty="0">
                <a:ea typeface="华文仿宋" panose="02010600040101010101" pitchFamily="2" charset="-122"/>
              </a:rPr>
              <a:t>数据库</a:t>
            </a:r>
            <a:r>
              <a:rPr lang="zh-CN" altLang="en-US" b="1" dirty="0">
                <a:solidFill>
                  <a:srgbClr val="FF0000"/>
                </a:solidFill>
                <a:ea typeface="华文仿宋" panose="02010600040101010101" pitchFamily="2" charset="-122"/>
              </a:rPr>
              <a:t>其他层次结构</a:t>
            </a:r>
            <a:r>
              <a:rPr lang="zh-CN" altLang="en-US" b="1" dirty="0">
                <a:ea typeface="华文仿宋" panose="02010600040101010101" pitchFamily="2" charset="-122"/>
              </a:rPr>
              <a:t>的描述</a:t>
            </a:r>
          </a:p>
          <a:p>
            <a:pPr eaLnBrk="1" hangingPunct="1">
              <a:lnSpc>
                <a:spcPct val="90000"/>
              </a:lnSpc>
            </a:pPr>
            <a:r>
              <a:rPr lang="zh-CN" altLang="en-US" b="1" dirty="0">
                <a:solidFill>
                  <a:srgbClr val="006600"/>
                </a:solidFill>
                <a:ea typeface="华文仿宋" panose="02010600040101010101" pitchFamily="2" charset="-122"/>
              </a:rPr>
              <a:t>内模式依赖于模式</a:t>
            </a:r>
            <a:r>
              <a:rPr lang="zh-CN" altLang="en-US" b="1" dirty="0">
                <a:ea typeface="华文仿宋" panose="02010600040101010101" pitchFamily="2" charset="-122"/>
              </a:rPr>
              <a:t>，但独立于数据库的用户视图即外模式，也独立于具体的存储设备</a:t>
            </a:r>
          </a:p>
          <a:p>
            <a:pPr eaLnBrk="1" hangingPunct="1">
              <a:lnSpc>
                <a:spcPct val="90000"/>
              </a:lnSpc>
            </a:pPr>
            <a:r>
              <a:rPr lang="zh-CN" altLang="en-US" b="1" dirty="0">
                <a:solidFill>
                  <a:srgbClr val="006600"/>
                </a:solidFill>
                <a:ea typeface="华文仿宋" panose="02010600040101010101" pitchFamily="2" charset="-122"/>
              </a:rPr>
              <a:t>外模式面向应用程序</a:t>
            </a:r>
            <a:r>
              <a:rPr lang="zh-CN" altLang="en-US" b="1" dirty="0">
                <a:ea typeface="华文仿宋" panose="02010600040101010101" pitchFamily="2" charset="-122"/>
              </a:rPr>
              <a:t>，定义在逻辑模式之上，独立于内模式和存储设备</a:t>
            </a:r>
          </a:p>
          <a:p>
            <a:pPr eaLnBrk="1" hangingPunct="1">
              <a:lnSpc>
                <a:spcPct val="90000"/>
              </a:lnSpc>
            </a:pPr>
            <a:r>
              <a:rPr lang="zh-CN" altLang="en-US" b="1" dirty="0">
                <a:ea typeface="华文仿宋" panose="02010600040101010101" pitchFamily="2" charset="-122"/>
              </a:rPr>
              <a:t>特定的</a:t>
            </a:r>
            <a:r>
              <a:rPr lang="zh-CN" altLang="en-US" b="1" dirty="0">
                <a:solidFill>
                  <a:schemeClr val="accent2"/>
                </a:solidFill>
                <a:ea typeface="华文仿宋" panose="02010600040101010101" pitchFamily="2" charset="-122"/>
              </a:rPr>
              <a:t>应用程序</a:t>
            </a:r>
            <a:r>
              <a:rPr lang="zh-CN" altLang="en-US" b="1" dirty="0">
                <a:ea typeface="华文仿宋" panose="02010600040101010101" pitchFamily="2" charset="-122"/>
              </a:rPr>
              <a:t>是在外模式描述的数据结构上编制的，</a:t>
            </a:r>
            <a:r>
              <a:rPr lang="zh-CN" altLang="en-US" b="1" dirty="0">
                <a:solidFill>
                  <a:schemeClr val="accent2"/>
                </a:solidFill>
                <a:ea typeface="华文仿宋" panose="02010600040101010101" pitchFamily="2" charset="-122"/>
              </a:rPr>
              <a:t>依赖于特定的外模式</a:t>
            </a:r>
            <a:r>
              <a:rPr lang="zh-CN" altLang="en-US" b="1" dirty="0">
                <a:ea typeface="华文仿宋" panose="02010600040101010101" pitchFamily="2" charset="-122"/>
              </a:rPr>
              <a:t>，与数据库的模式和存储结构独立</a:t>
            </a:r>
          </a:p>
          <a:p>
            <a:pPr eaLnBrk="1" hangingPunct="1">
              <a:lnSpc>
                <a:spcPct val="90000"/>
              </a:lnSpc>
            </a:pPr>
            <a:r>
              <a:rPr lang="zh-CN" altLang="en-US" b="1" dirty="0">
                <a:ea typeface="华文仿宋" panose="02010600040101010101" pitchFamily="2" charset="-122"/>
              </a:rPr>
              <a:t>关系数据库系统中的</a:t>
            </a:r>
            <a:r>
              <a:rPr lang="zh-CN" altLang="en-US" b="1" dirty="0">
                <a:solidFill>
                  <a:schemeClr val="accent2"/>
                </a:solidFill>
                <a:ea typeface="华文仿宋" panose="02010600040101010101" pitchFamily="2" charset="-122"/>
              </a:rPr>
              <a:t>视图与外模式</a:t>
            </a:r>
            <a:r>
              <a:rPr lang="zh-CN" altLang="en-US" b="1" dirty="0">
                <a:ea typeface="华文仿宋" panose="02010600040101010101" pitchFamily="2" charset="-122"/>
              </a:rPr>
              <a:t>相对应</a:t>
            </a:r>
          </a:p>
          <a:p>
            <a:pPr eaLnBrk="1" hangingPunct="1">
              <a:lnSpc>
                <a:spcPct val="90000"/>
              </a:lnSpc>
            </a:pPr>
            <a:r>
              <a:rPr lang="zh-CN" altLang="en-US" b="1" dirty="0">
                <a:ea typeface="华文仿宋" panose="02010600040101010101" pitchFamily="2" charset="-122"/>
              </a:rPr>
              <a:t>数据独立性，使数据的定义和描述可以从应用程序中分离出去</a:t>
            </a:r>
          </a:p>
        </p:txBody>
      </p:sp>
    </p:spTree>
  </p:cSld>
  <p:clrMapOvr>
    <a:masterClrMapping/>
  </p:clrMapOvr>
  <p:transition spd="med">
    <p:wipe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1746"/>
                                        </p:tgtEl>
                                        <p:attrNameLst>
                                          <p:attrName>style.visibility</p:attrName>
                                        </p:attrNameLst>
                                      </p:cBhvr>
                                      <p:to>
                                        <p:strVal val="visible"/>
                                      </p:to>
                                    </p:set>
                                    <p:anim calcmode="lin" valueType="num">
                                      <p:cBhvr additive="base">
                                        <p:cTn id="7" dur="500" fill="hold"/>
                                        <p:tgtEl>
                                          <p:spTgt spid="31746"/>
                                        </p:tgtEl>
                                        <p:attrNameLst>
                                          <p:attrName>ppt_x</p:attrName>
                                        </p:attrNameLst>
                                      </p:cBhvr>
                                      <p:tavLst>
                                        <p:tav tm="0">
                                          <p:val>
                                            <p:strVal val="0-#ppt_w/2"/>
                                          </p:val>
                                        </p:tav>
                                        <p:tav tm="100000">
                                          <p:val>
                                            <p:strVal val="#ppt_x"/>
                                          </p:val>
                                        </p:tav>
                                      </p:tavLst>
                                    </p:anim>
                                    <p:anim calcmode="lin" valueType="num">
                                      <p:cBhvr additive="base">
                                        <p:cTn id="8" dur="500" fill="hold"/>
                                        <p:tgtEl>
                                          <p:spTgt spid="317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4" presetClass="entr" presetSubtype="0" fill="hold" grpId="0" nodeType="clickEffect">
                                  <p:stCondLst>
                                    <p:cond delay="0"/>
                                  </p:stCondLst>
                                  <p:childTnLst>
                                    <p:set>
                                      <p:cBhvr>
                                        <p:cTn id="12" dur="1" fill="hold">
                                          <p:stCondLst>
                                            <p:cond delay="499"/>
                                          </p:stCondLst>
                                        </p:cTn>
                                        <p:tgtEl>
                                          <p:spTgt spid="31747">
                                            <p:txEl>
                                              <p:pRg st="0" end="0"/>
                                            </p:txEl>
                                          </p:spTgt>
                                        </p:tgtEl>
                                        <p:attrNameLst>
                                          <p:attrName>style.visibility</p:attrName>
                                        </p:attrNameLst>
                                      </p:cBhvr>
                                      <p:to>
                                        <p:strVal val="visible"/>
                                      </p:to>
                                    </p:set>
                                    <p:anim to="" calcmode="lin" valueType="num">
                                      <p:cBhvr>
                                        <p:cTn id="13" dur="1" fill="hold"/>
                                        <p:tgtEl>
                                          <p:spTgt spid="31747">
                                            <p:txEl>
                                              <p:pRg st="0" end="0"/>
                                            </p:txEl>
                                          </p:spTgt>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4" presetClass="entr" presetSubtype="0" fill="hold" grpId="0" nodeType="clickEffect">
                                  <p:stCondLst>
                                    <p:cond delay="0"/>
                                  </p:stCondLst>
                                  <p:childTnLst>
                                    <p:set>
                                      <p:cBhvr>
                                        <p:cTn id="17" dur="1" fill="hold">
                                          <p:stCondLst>
                                            <p:cond delay="499"/>
                                          </p:stCondLst>
                                        </p:cTn>
                                        <p:tgtEl>
                                          <p:spTgt spid="31747">
                                            <p:txEl>
                                              <p:pRg st="1" end="1"/>
                                            </p:txEl>
                                          </p:spTgt>
                                        </p:tgtEl>
                                        <p:attrNameLst>
                                          <p:attrName>style.visibility</p:attrName>
                                        </p:attrNameLst>
                                      </p:cBhvr>
                                      <p:to>
                                        <p:strVal val="visible"/>
                                      </p:to>
                                    </p:set>
                                    <p:anim to="" calcmode="lin" valueType="num">
                                      <p:cBhvr>
                                        <p:cTn id="18" dur="1" fill="hold"/>
                                        <p:tgtEl>
                                          <p:spTgt spid="31747">
                                            <p:txEl>
                                              <p:pRg st="1" end="1"/>
                                            </p:txEl>
                                          </p:spTgt>
                                        </p:tgtEl>
                                        <p:attrNameLst>
                                          <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4" presetClass="entr" presetSubtype="0" fill="hold" grpId="0" nodeType="clickEffect">
                                  <p:stCondLst>
                                    <p:cond delay="0"/>
                                  </p:stCondLst>
                                  <p:childTnLst>
                                    <p:set>
                                      <p:cBhvr>
                                        <p:cTn id="22" dur="1" fill="hold">
                                          <p:stCondLst>
                                            <p:cond delay="499"/>
                                          </p:stCondLst>
                                        </p:cTn>
                                        <p:tgtEl>
                                          <p:spTgt spid="31747">
                                            <p:txEl>
                                              <p:pRg st="2" end="2"/>
                                            </p:txEl>
                                          </p:spTgt>
                                        </p:tgtEl>
                                        <p:attrNameLst>
                                          <p:attrName>style.visibility</p:attrName>
                                        </p:attrNameLst>
                                      </p:cBhvr>
                                      <p:to>
                                        <p:strVal val="visible"/>
                                      </p:to>
                                    </p:set>
                                    <p:anim to="" calcmode="lin" valueType="num">
                                      <p:cBhvr>
                                        <p:cTn id="23" dur="1" fill="hold"/>
                                        <p:tgtEl>
                                          <p:spTgt spid="31747">
                                            <p:txEl>
                                              <p:pRg st="2" end="2"/>
                                            </p:txEl>
                                          </p:spTgt>
                                        </p:tgtEl>
                                        <p:attrNameLst>
                                          <p:attrName/>
                                        </p:attrNameLst>
                                      </p:cBhvr>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4" presetClass="entr" presetSubtype="0" fill="hold" grpId="0" nodeType="clickEffect">
                                  <p:stCondLst>
                                    <p:cond delay="0"/>
                                  </p:stCondLst>
                                  <p:childTnLst>
                                    <p:set>
                                      <p:cBhvr>
                                        <p:cTn id="27" dur="1" fill="hold">
                                          <p:stCondLst>
                                            <p:cond delay="499"/>
                                          </p:stCondLst>
                                        </p:cTn>
                                        <p:tgtEl>
                                          <p:spTgt spid="31747">
                                            <p:txEl>
                                              <p:pRg st="3" end="3"/>
                                            </p:txEl>
                                          </p:spTgt>
                                        </p:tgtEl>
                                        <p:attrNameLst>
                                          <p:attrName>style.visibility</p:attrName>
                                        </p:attrNameLst>
                                      </p:cBhvr>
                                      <p:to>
                                        <p:strVal val="visible"/>
                                      </p:to>
                                    </p:set>
                                    <p:anim to="" calcmode="lin" valueType="num">
                                      <p:cBhvr>
                                        <p:cTn id="28" dur="1" fill="hold"/>
                                        <p:tgtEl>
                                          <p:spTgt spid="31747">
                                            <p:txEl>
                                              <p:pRg st="3" end="3"/>
                                            </p:txEl>
                                          </p:spTgt>
                                        </p:tgtEl>
                                        <p:attrNameLst>
                                          <p:attrName/>
                                        </p:attrNameLst>
                                      </p:cBhvr>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4" presetClass="entr" presetSubtype="0" fill="hold" grpId="0" nodeType="clickEffect">
                                  <p:stCondLst>
                                    <p:cond delay="0"/>
                                  </p:stCondLst>
                                  <p:childTnLst>
                                    <p:set>
                                      <p:cBhvr>
                                        <p:cTn id="32" dur="1" fill="hold">
                                          <p:stCondLst>
                                            <p:cond delay="499"/>
                                          </p:stCondLst>
                                        </p:cTn>
                                        <p:tgtEl>
                                          <p:spTgt spid="31747">
                                            <p:txEl>
                                              <p:pRg st="4" end="4"/>
                                            </p:txEl>
                                          </p:spTgt>
                                        </p:tgtEl>
                                        <p:attrNameLst>
                                          <p:attrName>style.visibility</p:attrName>
                                        </p:attrNameLst>
                                      </p:cBhvr>
                                      <p:to>
                                        <p:strVal val="visible"/>
                                      </p:to>
                                    </p:set>
                                    <p:anim to="" calcmode="lin" valueType="num">
                                      <p:cBhvr>
                                        <p:cTn id="33" dur="1" fill="hold"/>
                                        <p:tgtEl>
                                          <p:spTgt spid="31747">
                                            <p:txEl>
                                              <p:pRg st="4" end="4"/>
                                            </p:txEl>
                                          </p:spTgt>
                                        </p:tgtEl>
                                        <p:attrNameLst>
                                          <p:attrName/>
                                        </p:attrNameLst>
                                      </p:cBhvr>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4" presetClass="entr" presetSubtype="0" fill="hold" grpId="0" nodeType="clickEffect">
                                  <p:stCondLst>
                                    <p:cond delay="0"/>
                                  </p:stCondLst>
                                  <p:childTnLst>
                                    <p:set>
                                      <p:cBhvr>
                                        <p:cTn id="37" dur="1" fill="hold">
                                          <p:stCondLst>
                                            <p:cond delay="499"/>
                                          </p:stCondLst>
                                        </p:cTn>
                                        <p:tgtEl>
                                          <p:spTgt spid="31747">
                                            <p:txEl>
                                              <p:pRg st="5" end="5"/>
                                            </p:txEl>
                                          </p:spTgt>
                                        </p:tgtEl>
                                        <p:attrNameLst>
                                          <p:attrName>style.visibility</p:attrName>
                                        </p:attrNameLst>
                                      </p:cBhvr>
                                      <p:to>
                                        <p:strVal val="visible"/>
                                      </p:to>
                                    </p:set>
                                    <p:anim to="" calcmode="lin" valueType="num">
                                      <p:cBhvr>
                                        <p:cTn id="38" dur="1" fill="hold"/>
                                        <p:tgtEl>
                                          <p:spTgt spid="31747">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utoUpdateAnimBg="0"/>
      <p:bldP spid="31747"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00E0248-F435-4204-8CEB-D966F86A9A1A}"/>
              </a:ext>
            </a:extLst>
          </p:cNvPr>
          <p:cNvSpPr>
            <a:spLocks noGrp="1" noChangeArrowheads="1"/>
          </p:cNvSpPr>
          <p:nvPr>
            <p:ph type="title"/>
          </p:nvPr>
        </p:nvSpPr>
        <p:spPr>
          <a:xfrm>
            <a:off x="685800" y="152400"/>
            <a:ext cx="6324600" cy="838200"/>
          </a:xfrm>
          <a:noFill/>
        </p:spPr>
        <p:txBody>
          <a:bodyPr/>
          <a:lstStyle/>
          <a:p>
            <a:pPr eaLnBrk="1" hangingPunct="1"/>
            <a:r>
              <a:rPr lang="zh-CN" altLang="en-US">
                <a:solidFill>
                  <a:schemeClr val="tx1"/>
                </a:solidFill>
                <a:latin typeface="华文楷体" panose="02010600040101010101" pitchFamily="2" charset="-122"/>
                <a:ea typeface="华文楷体" panose="02010600040101010101" pitchFamily="2" charset="-122"/>
              </a:rPr>
              <a:t>四、数据库的抽象层次 </a:t>
            </a:r>
          </a:p>
        </p:txBody>
      </p:sp>
      <p:sp>
        <p:nvSpPr>
          <p:cNvPr id="16387" name="Oval 35">
            <a:extLst>
              <a:ext uri="{FF2B5EF4-FFF2-40B4-BE49-F238E27FC236}">
                <a16:creationId xmlns:a16="http://schemas.microsoft.com/office/drawing/2014/main" id="{FE6A0BE9-55A6-4C0D-9F05-B858E759A266}"/>
              </a:ext>
            </a:extLst>
          </p:cNvPr>
          <p:cNvSpPr>
            <a:spLocks noChangeArrowheads="1"/>
          </p:cNvSpPr>
          <p:nvPr/>
        </p:nvSpPr>
        <p:spPr bwMode="auto">
          <a:xfrm>
            <a:off x="7924800" y="3540125"/>
            <a:ext cx="920750" cy="839788"/>
          </a:xfrm>
          <a:prstGeom prst="ellipse">
            <a:avLst/>
          </a:prstGeom>
          <a:solidFill>
            <a:srgbClr val="FF3300"/>
          </a:solidFill>
          <a:ln w="9525">
            <a:solidFill>
              <a:schemeClr val="tx1"/>
            </a:solidFill>
            <a:round/>
            <a:headEnd/>
            <a:tailEnd/>
          </a:ln>
        </p:spPr>
        <p:txBody>
          <a:bodyPr lIns="0" tIns="0" rIns="0" bIns="0"/>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宋体" panose="02010600030101010101" pitchFamily="2" charset="-122"/>
            </a:endParaRPr>
          </a:p>
        </p:txBody>
      </p:sp>
      <p:sp>
        <p:nvSpPr>
          <p:cNvPr id="16388" name="Text Box 62">
            <a:extLst>
              <a:ext uri="{FF2B5EF4-FFF2-40B4-BE49-F238E27FC236}">
                <a16:creationId xmlns:a16="http://schemas.microsoft.com/office/drawing/2014/main" id="{6DD4788E-EDB0-4C6F-B17F-13C5974A56F9}"/>
              </a:ext>
            </a:extLst>
          </p:cNvPr>
          <p:cNvSpPr txBox="1">
            <a:spLocks noChangeArrowheads="1"/>
          </p:cNvSpPr>
          <p:nvPr/>
        </p:nvSpPr>
        <p:spPr bwMode="auto">
          <a:xfrm>
            <a:off x="7905750" y="3692525"/>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solidFill>
                  <a:schemeClr val="bg1"/>
                </a:solidFill>
                <a:ea typeface="宋体" panose="02010600030101010101" pitchFamily="2" charset="-122"/>
              </a:rPr>
              <a:t>DBMS</a:t>
            </a:r>
          </a:p>
        </p:txBody>
      </p:sp>
      <p:grpSp>
        <p:nvGrpSpPr>
          <p:cNvPr id="16389" name="Group 65">
            <a:extLst>
              <a:ext uri="{FF2B5EF4-FFF2-40B4-BE49-F238E27FC236}">
                <a16:creationId xmlns:a16="http://schemas.microsoft.com/office/drawing/2014/main" id="{49568CA9-B3D6-4EA0-A919-ECC3922CD235}"/>
              </a:ext>
            </a:extLst>
          </p:cNvPr>
          <p:cNvGrpSpPr>
            <a:grpSpLocks/>
          </p:cNvGrpSpPr>
          <p:nvPr/>
        </p:nvGrpSpPr>
        <p:grpSpPr bwMode="auto">
          <a:xfrm>
            <a:off x="214313" y="1447800"/>
            <a:ext cx="8186737" cy="5181600"/>
            <a:chOff x="135" y="912"/>
            <a:chExt cx="5157" cy="3264"/>
          </a:xfrm>
        </p:grpSpPr>
        <p:sp>
          <p:nvSpPr>
            <p:cNvPr id="16390" name="Line 4">
              <a:extLst>
                <a:ext uri="{FF2B5EF4-FFF2-40B4-BE49-F238E27FC236}">
                  <a16:creationId xmlns:a16="http://schemas.microsoft.com/office/drawing/2014/main" id="{37A9021D-B0C6-4DDB-BBED-FF317AB58279}"/>
                </a:ext>
              </a:extLst>
            </p:cNvPr>
            <p:cNvSpPr>
              <a:spLocks noChangeShapeType="1"/>
            </p:cNvSpPr>
            <p:nvPr/>
          </p:nvSpPr>
          <p:spPr bwMode="auto">
            <a:xfrm>
              <a:off x="768" y="1846"/>
              <a:ext cx="2200" cy="0"/>
            </a:xfrm>
            <a:prstGeom prst="line">
              <a:avLst/>
            </a:prstGeom>
            <a:noFill/>
            <a:ln w="9525">
              <a:solidFill>
                <a:schemeClr val="tx1"/>
              </a:solidFill>
              <a:prstDash val="sysDot"/>
              <a:round/>
              <a:headEnd/>
              <a:tailEnd type="non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391" name="Text Box 5">
              <a:extLst>
                <a:ext uri="{FF2B5EF4-FFF2-40B4-BE49-F238E27FC236}">
                  <a16:creationId xmlns:a16="http://schemas.microsoft.com/office/drawing/2014/main" id="{762A6500-49BF-4EAF-AB82-3DF310012D97}"/>
                </a:ext>
              </a:extLst>
            </p:cNvPr>
            <p:cNvSpPr txBox="1">
              <a:spLocks noChangeArrowheads="1"/>
            </p:cNvSpPr>
            <p:nvPr/>
          </p:nvSpPr>
          <p:spPr bwMode="auto">
            <a:xfrm>
              <a:off x="2184" y="934"/>
              <a:ext cx="759" cy="2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zh-CN" altLang="en-US" sz="2400">
                  <a:ea typeface="宋体" panose="02010600030101010101" pitchFamily="2" charset="-122"/>
                </a:rPr>
                <a:t>用户</a:t>
              </a:r>
              <a:r>
                <a:rPr kumimoji="0" lang="en-US" altLang="zh-CN" sz="2400">
                  <a:ea typeface="宋体" panose="02010600030101010101" pitchFamily="2" charset="-122"/>
                </a:rPr>
                <a:t>A1</a:t>
              </a:r>
            </a:p>
          </p:txBody>
        </p:sp>
        <p:sp>
          <p:nvSpPr>
            <p:cNvPr id="16392" name="Text Box 6">
              <a:extLst>
                <a:ext uri="{FF2B5EF4-FFF2-40B4-BE49-F238E27FC236}">
                  <a16:creationId xmlns:a16="http://schemas.microsoft.com/office/drawing/2014/main" id="{94C13347-18BE-4452-9BBD-C7CCFA3CC39A}"/>
                </a:ext>
              </a:extLst>
            </p:cNvPr>
            <p:cNvSpPr txBox="1">
              <a:spLocks noChangeArrowheads="1"/>
            </p:cNvSpPr>
            <p:nvPr/>
          </p:nvSpPr>
          <p:spPr bwMode="auto">
            <a:xfrm>
              <a:off x="3051" y="934"/>
              <a:ext cx="759" cy="2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zh-CN" altLang="en-US" sz="2400">
                  <a:ea typeface="宋体" panose="02010600030101010101" pitchFamily="2" charset="-122"/>
                </a:rPr>
                <a:t>用户</a:t>
              </a:r>
              <a:r>
                <a:rPr kumimoji="0" lang="en-US" altLang="zh-CN" sz="2400">
                  <a:ea typeface="宋体" panose="02010600030101010101" pitchFamily="2" charset="-122"/>
                </a:rPr>
                <a:t>A2</a:t>
              </a:r>
            </a:p>
          </p:txBody>
        </p:sp>
        <p:sp>
          <p:nvSpPr>
            <p:cNvPr id="16393" name="Text Box 7">
              <a:extLst>
                <a:ext uri="{FF2B5EF4-FFF2-40B4-BE49-F238E27FC236}">
                  <a16:creationId xmlns:a16="http://schemas.microsoft.com/office/drawing/2014/main" id="{EED3FA2A-E0E7-43B7-A849-D032AD976B01}"/>
                </a:ext>
              </a:extLst>
            </p:cNvPr>
            <p:cNvSpPr txBox="1">
              <a:spLocks noChangeArrowheads="1"/>
            </p:cNvSpPr>
            <p:nvPr/>
          </p:nvSpPr>
          <p:spPr bwMode="auto">
            <a:xfrm>
              <a:off x="4041" y="947"/>
              <a:ext cx="75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zh-CN" altLang="en-US" sz="2400">
                  <a:ea typeface="宋体" panose="02010600030101010101" pitchFamily="2" charset="-122"/>
                </a:rPr>
                <a:t>用户</a:t>
              </a:r>
              <a:r>
                <a:rPr kumimoji="0" lang="en-US" altLang="zh-CN" sz="2400">
                  <a:ea typeface="宋体" panose="02010600030101010101" pitchFamily="2" charset="-122"/>
                </a:rPr>
                <a:t>B</a:t>
              </a:r>
            </a:p>
          </p:txBody>
        </p:sp>
        <p:sp>
          <p:nvSpPr>
            <p:cNvPr id="16394" name="Text Box 8">
              <a:extLst>
                <a:ext uri="{FF2B5EF4-FFF2-40B4-BE49-F238E27FC236}">
                  <a16:creationId xmlns:a16="http://schemas.microsoft.com/office/drawing/2014/main" id="{BB10EC9B-4BD4-4982-AD4E-106ED0633072}"/>
                </a:ext>
              </a:extLst>
            </p:cNvPr>
            <p:cNvSpPr txBox="1">
              <a:spLocks noChangeArrowheads="1"/>
            </p:cNvSpPr>
            <p:nvPr/>
          </p:nvSpPr>
          <p:spPr bwMode="auto">
            <a:xfrm>
              <a:off x="3888" y="1366"/>
              <a:ext cx="807"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zh-CN" altLang="en-US" sz="2400">
                  <a:ea typeface="宋体" panose="02010600030101010101" pitchFamily="2" charset="-122"/>
                </a:rPr>
                <a:t>外模式</a:t>
              </a:r>
              <a:r>
                <a:rPr kumimoji="0" lang="en-US" altLang="zh-CN" sz="2400">
                  <a:ea typeface="宋体" panose="02010600030101010101" pitchFamily="2" charset="-122"/>
                </a:rPr>
                <a:t>B</a:t>
              </a:r>
            </a:p>
          </p:txBody>
        </p:sp>
        <p:sp>
          <p:nvSpPr>
            <p:cNvPr id="16395" name="Text Box 9">
              <a:extLst>
                <a:ext uri="{FF2B5EF4-FFF2-40B4-BE49-F238E27FC236}">
                  <a16:creationId xmlns:a16="http://schemas.microsoft.com/office/drawing/2014/main" id="{E5C228DA-7D69-4B55-9799-6034F3065116}"/>
                </a:ext>
              </a:extLst>
            </p:cNvPr>
            <p:cNvSpPr txBox="1">
              <a:spLocks noChangeArrowheads="1"/>
            </p:cNvSpPr>
            <p:nvPr/>
          </p:nvSpPr>
          <p:spPr bwMode="auto">
            <a:xfrm>
              <a:off x="2583" y="1340"/>
              <a:ext cx="807" cy="24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zh-CN" altLang="en-US" sz="2400">
                  <a:ea typeface="宋体" panose="02010600030101010101" pitchFamily="2" charset="-122"/>
                </a:rPr>
                <a:t>外模式</a:t>
              </a:r>
              <a:r>
                <a:rPr kumimoji="0" lang="en-US" altLang="zh-CN" sz="2400">
                  <a:ea typeface="宋体" panose="02010600030101010101" pitchFamily="2" charset="-122"/>
                </a:rPr>
                <a:t>A</a:t>
              </a:r>
            </a:p>
          </p:txBody>
        </p:sp>
        <p:sp>
          <p:nvSpPr>
            <p:cNvPr id="16396" name="Text Box 10">
              <a:extLst>
                <a:ext uri="{FF2B5EF4-FFF2-40B4-BE49-F238E27FC236}">
                  <a16:creationId xmlns:a16="http://schemas.microsoft.com/office/drawing/2014/main" id="{A17E1F38-A98F-465F-9985-499647773462}"/>
                </a:ext>
              </a:extLst>
            </p:cNvPr>
            <p:cNvSpPr txBox="1">
              <a:spLocks noChangeArrowheads="1"/>
            </p:cNvSpPr>
            <p:nvPr/>
          </p:nvSpPr>
          <p:spPr bwMode="auto">
            <a:xfrm>
              <a:off x="3216" y="3286"/>
              <a:ext cx="864" cy="24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zh-CN" altLang="en-US" sz="2400">
                  <a:ea typeface="宋体" panose="02010600030101010101" pitchFamily="2" charset="-122"/>
                </a:rPr>
                <a:t>内部模式</a:t>
              </a:r>
            </a:p>
          </p:txBody>
        </p:sp>
        <p:sp>
          <p:nvSpPr>
            <p:cNvPr id="16397" name="Text Box 11">
              <a:extLst>
                <a:ext uri="{FF2B5EF4-FFF2-40B4-BE49-F238E27FC236}">
                  <a16:creationId xmlns:a16="http://schemas.microsoft.com/office/drawing/2014/main" id="{C8116B47-50FF-4B54-970A-3286155B46A2}"/>
                </a:ext>
              </a:extLst>
            </p:cNvPr>
            <p:cNvSpPr txBox="1">
              <a:spLocks noChangeArrowheads="1"/>
            </p:cNvSpPr>
            <p:nvPr/>
          </p:nvSpPr>
          <p:spPr bwMode="auto">
            <a:xfrm>
              <a:off x="3298" y="2240"/>
              <a:ext cx="619" cy="27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zh-CN" altLang="en-US" sz="2400">
                  <a:ea typeface="宋体" panose="02010600030101010101" pitchFamily="2" charset="-122"/>
                </a:rPr>
                <a:t>模式</a:t>
              </a:r>
            </a:p>
          </p:txBody>
        </p:sp>
        <p:sp>
          <p:nvSpPr>
            <p:cNvPr id="16398" name="Text Box 12">
              <a:extLst>
                <a:ext uri="{FF2B5EF4-FFF2-40B4-BE49-F238E27FC236}">
                  <a16:creationId xmlns:a16="http://schemas.microsoft.com/office/drawing/2014/main" id="{9F14D18D-60E4-4889-BC52-2C5D7599DC9A}"/>
                </a:ext>
              </a:extLst>
            </p:cNvPr>
            <p:cNvSpPr txBox="1">
              <a:spLocks noChangeArrowheads="1"/>
            </p:cNvSpPr>
            <p:nvPr/>
          </p:nvSpPr>
          <p:spPr bwMode="auto">
            <a:xfrm>
              <a:off x="2968" y="1750"/>
              <a:ext cx="1400" cy="240"/>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zh-CN" altLang="en-US" sz="2400">
                  <a:ea typeface="宋体" panose="02010600030101010101" pitchFamily="2" charset="-122"/>
                </a:rPr>
                <a:t>外模式</a:t>
              </a:r>
              <a:r>
                <a:rPr kumimoji="0" lang="en-US" altLang="zh-CN" sz="2400">
                  <a:ea typeface="宋体" panose="02010600030101010101" pitchFamily="2" charset="-122"/>
                </a:rPr>
                <a:t>/</a:t>
              </a:r>
              <a:r>
                <a:rPr kumimoji="0" lang="zh-CN" altLang="en-US" sz="2400">
                  <a:ea typeface="宋体" panose="02010600030101010101" pitchFamily="2" charset="-122"/>
                </a:rPr>
                <a:t>模式映</a:t>
              </a:r>
            </a:p>
          </p:txBody>
        </p:sp>
        <p:sp>
          <p:nvSpPr>
            <p:cNvPr id="16399" name="Text Box 13">
              <a:extLst>
                <a:ext uri="{FF2B5EF4-FFF2-40B4-BE49-F238E27FC236}">
                  <a16:creationId xmlns:a16="http://schemas.microsoft.com/office/drawing/2014/main" id="{270121CC-17D0-4DEC-9281-B0EF7AE47999}"/>
                </a:ext>
              </a:extLst>
            </p:cNvPr>
            <p:cNvSpPr txBox="1">
              <a:spLocks noChangeArrowheads="1"/>
            </p:cNvSpPr>
            <p:nvPr/>
          </p:nvSpPr>
          <p:spPr bwMode="auto">
            <a:xfrm>
              <a:off x="2688" y="2745"/>
              <a:ext cx="1632" cy="253"/>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zh-CN" altLang="en-US" sz="2400">
                  <a:ea typeface="宋体" panose="02010600030101010101" pitchFamily="2" charset="-122"/>
                </a:rPr>
                <a:t>模式</a:t>
              </a:r>
              <a:r>
                <a:rPr kumimoji="0" lang="en-US" altLang="zh-CN" sz="2400">
                  <a:ea typeface="宋体" panose="02010600030101010101" pitchFamily="2" charset="-122"/>
                </a:rPr>
                <a:t>/</a:t>
              </a:r>
              <a:r>
                <a:rPr kumimoji="0" lang="zh-CN" altLang="en-US" sz="2400">
                  <a:ea typeface="宋体" panose="02010600030101010101" pitchFamily="2" charset="-122"/>
                </a:rPr>
                <a:t>内部模式映象</a:t>
              </a:r>
            </a:p>
          </p:txBody>
        </p:sp>
        <p:sp>
          <p:nvSpPr>
            <p:cNvPr id="16400" name="Line 14">
              <a:extLst>
                <a:ext uri="{FF2B5EF4-FFF2-40B4-BE49-F238E27FC236}">
                  <a16:creationId xmlns:a16="http://schemas.microsoft.com/office/drawing/2014/main" id="{7CF16059-21C1-47EC-A48F-2C86CFF964A2}"/>
                </a:ext>
              </a:extLst>
            </p:cNvPr>
            <p:cNvSpPr>
              <a:spLocks noChangeShapeType="1"/>
            </p:cNvSpPr>
            <p:nvPr/>
          </p:nvSpPr>
          <p:spPr bwMode="auto">
            <a:xfrm>
              <a:off x="2448" y="1198"/>
              <a:ext cx="288" cy="144"/>
            </a:xfrm>
            <a:prstGeom prst="line">
              <a:avLst/>
            </a:prstGeom>
            <a:noFill/>
            <a:ln w="19050">
              <a:solidFill>
                <a:schemeClr val="tx1"/>
              </a:solidFill>
              <a:round/>
              <a:headEnd type="triangle" w="lg" len="sm"/>
              <a:tailEnd type="triangle" w="lg"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401" name="Line 15">
              <a:extLst>
                <a:ext uri="{FF2B5EF4-FFF2-40B4-BE49-F238E27FC236}">
                  <a16:creationId xmlns:a16="http://schemas.microsoft.com/office/drawing/2014/main" id="{6689E87E-84E3-4D1E-BF4F-19CFE06E403B}"/>
                </a:ext>
              </a:extLst>
            </p:cNvPr>
            <p:cNvSpPr>
              <a:spLocks noChangeShapeType="1"/>
            </p:cNvSpPr>
            <p:nvPr/>
          </p:nvSpPr>
          <p:spPr bwMode="auto">
            <a:xfrm flipH="1">
              <a:off x="3072" y="1174"/>
              <a:ext cx="288" cy="144"/>
            </a:xfrm>
            <a:prstGeom prst="line">
              <a:avLst/>
            </a:prstGeom>
            <a:noFill/>
            <a:ln w="19050">
              <a:solidFill>
                <a:schemeClr val="tx1"/>
              </a:solidFill>
              <a:round/>
              <a:headEnd type="triangle" w="lg" len="sm"/>
              <a:tailEnd type="triangle" w="lg"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402" name="Line 16">
              <a:extLst>
                <a:ext uri="{FF2B5EF4-FFF2-40B4-BE49-F238E27FC236}">
                  <a16:creationId xmlns:a16="http://schemas.microsoft.com/office/drawing/2014/main" id="{C990C536-86CA-4BC0-8CDD-6C9CBDE098A0}"/>
                </a:ext>
              </a:extLst>
            </p:cNvPr>
            <p:cNvSpPr>
              <a:spLocks noChangeShapeType="1"/>
            </p:cNvSpPr>
            <p:nvPr/>
          </p:nvSpPr>
          <p:spPr bwMode="auto">
            <a:xfrm>
              <a:off x="2886" y="1577"/>
              <a:ext cx="378" cy="173"/>
            </a:xfrm>
            <a:prstGeom prst="line">
              <a:avLst/>
            </a:prstGeom>
            <a:noFill/>
            <a:ln w="19050">
              <a:solidFill>
                <a:schemeClr val="tx1"/>
              </a:solidFill>
              <a:round/>
              <a:headEnd type="triangle" w="lg" len="sm"/>
              <a:tailEnd type="triangle" w="lg"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403" name="Line 17">
              <a:extLst>
                <a:ext uri="{FF2B5EF4-FFF2-40B4-BE49-F238E27FC236}">
                  <a16:creationId xmlns:a16="http://schemas.microsoft.com/office/drawing/2014/main" id="{6DC44405-DFCF-4149-9022-B68DD597B015}"/>
                </a:ext>
              </a:extLst>
            </p:cNvPr>
            <p:cNvSpPr>
              <a:spLocks noChangeShapeType="1"/>
            </p:cNvSpPr>
            <p:nvPr/>
          </p:nvSpPr>
          <p:spPr bwMode="auto">
            <a:xfrm flipH="1">
              <a:off x="3936" y="1602"/>
              <a:ext cx="408" cy="148"/>
            </a:xfrm>
            <a:prstGeom prst="line">
              <a:avLst/>
            </a:prstGeom>
            <a:noFill/>
            <a:ln w="19050">
              <a:solidFill>
                <a:schemeClr val="tx1"/>
              </a:solidFill>
              <a:round/>
              <a:headEnd type="triangle" w="lg" len="sm"/>
              <a:tailEnd type="triangle" w="lg"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404" name="Line 18">
              <a:extLst>
                <a:ext uri="{FF2B5EF4-FFF2-40B4-BE49-F238E27FC236}">
                  <a16:creationId xmlns:a16="http://schemas.microsoft.com/office/drawing/2014/main" id="{B327C849-951E-4B91-94E6-0385319C4D0A}"/>
                </a:ext>
              </a:extLst>
            </p:cNvPr>
            <p:cNvSpPr>
              <a:spLocks noChangeShapeType="1"/>
            </p:cNvSpPr>
            <p:nvPr/>
          </p:nvSpPr>
          <p:spPr bwMode="auto">
            <a:xfrm>
              <a:off x="3615" y="1990"/>
              <a:ext cx="0" cy="181"/>
            </a:xfrm>
            <a:prstGeom prst="line">
              <a:avLst/>
            </a:prstGeom>
            <a:noFill/>
            <a:ln w="19050">
              <a:solidFill>
                <a:schemeClr val="tx1"/>
              </a:solidFill>
              <a:round/>
              <a:headEnd type="triangle" w="lg" len="sm"/>
              <a:tailEnd type="triangle" w="lg"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405" name="Line 19">
              <a:extLst>
                <a:ext uri="{FF2B5EF4-FFF2-40B4-BE49-F238E27FC236}">
                  <a16:creationId xmlns:a16="http://schemas.microsoft.com/office/drawing/2014/main" id="{EF283C9B-0723-4D3A-87D9-14AD9A128699}"/>
                </a:ext>
              </a:extLst>
            </p:cNvPr>
            <p:cNvSpPr>
              <a:spLocks noChangeShapeType="1"/>
            </p:cNvSpPr>
            <p:nvPr/>
          </p:nvSpPr>
          <p:spPr bwMode="auto">
            <a:xfrm>
              <a:off x="3642" y="2529"/>
              <a:ext cx="0" cy="181"/>
            </a:xfrm>
            <a:prstGeom prst="line">
              <a:avLst/>
            </a:prstGeom>
            <a:noFill/>
            <a:ln w="19050">
              <a:solidFill>
                <a:schemeClr val="tx1"/>
              </a:solidFill>
              <a:round/>
              <a:headEnd type="triangle" w="lg" len="sm"/>
              <a:tailEnd type="triangle" w="lg"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406" name="Line 20">
              <a:extLst>
                <a:ext uri="{FF2B5EF4-FFF2-40B4-BE49-F238E27FC236}">
                  <a16:creationId xmlns:a16="http://schemas.microsoft.com/office/drawing/2014/main" id="{F56E4229-4CD2-4CA3-A455-D3AADFC56DD4}"/>
                </a:ext>
              </a:extLst>
            </p:cNvPr>
            <p:cNvSpPr>
              <a:spLocks noChangeShapeType="1"/>
            </p:cNvSpPr>
            <p:nvPr/>
          </p:nvSpPr>
          <p:spPr bwMode="auto">
            <a:xfrm>
              <a:off x="3648" y="3036"/>
              <a:ext cx="0" cy="202"/>
            </a:xfrm>
            <a:prstGeom prst="line">
              <a:avLst/>
            </a:prstGeom>
            <a:noFill/>
            <a:ln w="19050">
              <a:solidFill>
                <a:schemeClr val="tx1"/>
              </a:solidFill>
              <a:round/>
              <a:headEnd type="triangle" w="lg" len="sm"/>
              <a:tailEnd type="triangle" w="lg"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407" name="Line 21">
              <a:extLst>
                <a:ext uri="{FF2B5EF4-FFF2-40B4-BE49-F238E27FC236}">
                  <a16:creationId xmlns:a16="http://schemas.microsoft.com/office/drawing/2014/main" id="{F4B038EC-0810-4C13-86A8-CE021919A1C3}"/>
                </a:ext>
              </a:extLst>
            </p:cNvPr>
            <p:cNvSpPr>
              <a:spLocks noChangeShapeType="1"/>
            </p:cNvSpPr>
            <p:nvPr/>
          </p:nvSpPr>
          <p:spPr bwMode="auto">
            <a:xfrm>
              <a:off x="3648" y="3574"/>
              <a:ext cx="0" cy="181"/>
            </a:xfrm>
            <a:prstGeom prst="line">
              <a:avLst/>
            </a:prstGeom>
            <a:noFill/>
            <a:ln w="19050">
              <a:solidFill>
                <a:schemeClr val="tx1"/>
              </a:solidFill>
              <a:round/>
              <a:headEnd type="triangle" w="lg" len="sm"/>
              <a:tailEnd type="triangle" w="lg"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408" name="Text Box 22">
              <a:extLst>
                <a:ext uri="{FF2B5EF4-FFF2-40B4-BE49-F238E27FC236}">
                  <a16:creationId xmlns:a16="http://schemas.microsoft.com/office/drawing/2014/main" id="{6BA968A4-F03E-4890-9E35-79C93EFC52A9}"/>
                </a:ext>
              </a:extLst>
            </p:cNvPr>
            <p:cNvSpPr txBox="1">
              <a:spLocks noChangeArrowheads="1"/>
            </p:cNvSpPr>
            <p:nvPr/>
          </p:nvSpPr>
          <p:spPr bwMode="auto">
            <a:xfrm>
              <a:off x="144" y="1078"/>
              <a:ext cx="1056" cy="288"/>
            </a:xfrm>
            <a:prstGeom prst="rect">
              <a:avLst/>
            </a:prstGeom>
            <a:solidFill>
              <a:srgbClr val="FF99FF"/>
            </a:solidFill>
            <a:ln w="9525">
              <a:solidFill>
                <a:schemeClr val="tx1"/>
              </a:solidFill>
              <a:miter lim="800000"/>
              <a:headEnd/>
              <a:tailEnd type="none" w="sm" len="sm"/>
            </a:ln>
          </p:spPr>
          <p:txBody>
            <a:bodyPr lIns="0" tIns="0" rIns="0" bIns="0"/>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zh-CN" altLang="en-US" sz="2400">
                  <a:ea typeface="宋体" panose="02010600030101010101" pitchFamily="2" charset="-122"/>
                </a:rPr>
                <a:t>用户数据库</a:t>
              </a:r>
            </a:p>
          </p:txBody>
        </p:sp>
        <p:sp>
          <p:nvSpPr>
            <p:cNvPr id="16409" name="Text Box 23">
              <a:extLst>
                <a:ext uri="{FF2B5EF4-FFF2-40B4-BE49-F238E27FC236}">
                  <a16:creationId xmlns:a16="http://schemas.microsoft.com/office/drawing/2014/main" id="{C7F04A3B-43E2-4CC0-AD60-CC7AC6842901}"/>
                </a:ext>
              </a:extLst>
            </p:cNvPr>
            <p:cNvSpPr txBox="1">
              <a:spLocks noChangeArrowheads="1"/>
            </p:cNvSpPr>
            <p:nvPr/>
          </p:nvSpPr>
          <p:spPr bwMode="auto">
            <a:xfrm>
              <a:off x="135" y="1510"/>
              <a:ext cx="960" cy="240"/>
            </a:xfrm>
            <a:prstGeom prst="rect">
              <a:avLst/>
            </a:prstGeom>
            <a:noFill/>
            <a:ln w="9525">
              <a:solidFill>
                <a:schemeClr val="tx1"/>
              </a:solidFill>
              <a:miter lim="800000"/>
              <a:headEnd/>
              <a:tailEnd type="none" w="sm" len="sm"/>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zh-CN" altLang="en-US" sz="2400">
                  <a:ea typeface="宋体" panose="02010600030101010101" pitchFamily="2" charset="-122"/>
                </a:rPr>
                <a:t>外模式</a:t>
              </a:r>
            </a:p>
          </p:txBody>
        </p:sp>
        <p:sp>
          <p:nvSpPr>
            <p:cNvPr id="16410" name="Text Box 24">
              <a:extLst>
                <a:ext uri="{FF2B5EF4-FFF2-40B4-BE49-F238E27FC236}">
                  <a16:creationId xmlns:a16="http://schemas.microsoft.com/office/drawing/2014/main" id="{B1C3D808-51A8-4F50-8E92-D5661F6A81C7}"/>
                </a:ext>
              </a:extLst>
            </p:cNvPr>
            <p:cNvSpPr txBox="1">
              <a:spLocks noChangeArrowheads="1"/>
            </p:cNvSpPr>
            <p:nvPr/>
          </p:nvSpPr>
          <p:spPr bwMode="auto">
            <a:xfrm>
              <a:off x="192" y="1942"/>
              <a:ext cx="1008" cy="288"/>
            </a:xfrm>
            <a:prstGeom prst="rect">
              <a:avLst/>
            </a:prstGeom>
            <a:solidFill>
              <a:srgbClr val="FF99FF"/>
            </a:solidFill>
            <a:ln w="9525">
              <a:solidFill>
                <a:schemeClr val="tx1"/>
              </a:solidFill>
              <a:miter lim="800000"/>
              <a:headEnd/>
              <a:tailEnd type="none" w="sm" len="sm"/>
            </a:ln>
          </p:spPr>
          <p:txBody>
            <a:bodyPr lIns="0" tIns="0" rIns="0" bIns="0"/>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zh-CN" altLang="en-US" sz="2400">
                  <a:ea typeface="宋体" panose="02010600030101010101" pitchFamily="2" charset="-122"/>
                </a:rPr>
                <a:t>概念数据库</a:t>
              </a:r>
            </a:p>
          </p:txBody>
        </p:sp>
        <p:sp>
          <p:nvSpPr>
            <p:cNvPr id="16411" name="Text Box 25">
              <a:extLst>
                <a:ext uri="{FF2B5EF4-FFF2-40B4-BE49-F238E27FC236}">
                  <a16:creationId xmlns:a16="http://schemas.microsoft.com/office/drawing/2014/main" id="{D9577F9D-7E39-4234-9FDF-CD925751E29E}"/>
                </a:ext>
              </a:extLst>
            </p:cNvPr>
            <p:cNvSpPr txBox="1">
              <a:spLocks noChangeArrowheads="1"/>
            </p:cNvSpPr>
            <p:nvPr/>
          </p:nvSpPr>
          <p:spPr bwMode="auto">
            <a:xfrm>
              <a:off x="192" y="2940"/>
              <a:ext cx="1131" cy="293"/>
            </a:xfrm>
            <a:prstGeom prst="rect">
              <a:avLst/>
            </a:prstGeom>
            <a:solidFill>
              <a:srgbClr val="FF99FF"/>
            </a:solidFill>
            <a:ln w="9525">
              <a:solidFill>
                <a:schemeClr val="tx1"/>
              </a:solidFill>
              <a:miter lim="800000"/>
              <a:headEnd/>
              <a:tailEnd type="none" w="sm" len="sm"/>
            </a:ln>
          </p:spPr>
          <p:txBody>
            <a:bodyPr lIns="0" tIns="0" rIns="0" bIns="0"/>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zh-CN" altLang="en-US" sz="2400">
                  <a:ea typeface="宋体" panose="02010600030101010101" pitchFamily="2" charset="-122"/>
                </a:rPr>
                <a:t>物理数据库</a:t>
              </a:r>
            </a:p>
          </p:txBody>
        </p:sp>
        <p:sp>
          <p:nvSpPr>
            <p:cNvPr id="16412" name="Text Box 26">
              <a:extLst>
                <a:ext uri="{FF2B5EF4-FFF2-40B4-BE49-F238E27FC236}">
                  <a16:creationId xmlns:a16="http://schemas.microsoft.com/office/drawing/2014/main" id="{EE3479BB-6716-4820-8A68-295BAB4F8F3F}"/>
                </a:ext>
              </a:extLst>
            </p:cNvPr>
            <p:cNvSpPr txBox="1">
              <a:spLocks noChangeArrowheads="1"/>
            </p:cNvSpPr>
            <p:nvPr/>
          </p:nvSpPr>
          <p:spPr bwMode="auto">
            <a:xfrm>
              <a:off x="395" y="3516"/>
              <a:ext cx="85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zh-CN" altLang="en-US" sz="2400">
                  <a:ea typeface="宋体" panose="02010600030101010101" pitchFamily="2" charset="-122"/>
                </a:rPr>
                <a:t>内部模式</a:t>
              </a:r>
            </a:p>
          </p:txBody>
        </p:sp>
        <p:sp>
          <p:nvSpPr>
            <p:cNvPr id="16413" name="Text Box 27">
              <a:extLst>
                <a:ext uri="{FF2B5EF4-FFF2-40B4-BE49-F238E27FC236}">
                  <a16:creationId xmlns:a16="http://schemas.microsoft.com/office/drawing/2014/main" id="{3B7100AF-3FEF-4613-AD4C-C7FA7F63D2ED}"/>
                </a:ext>
              </a:extLst>
            </p:cNvPr>
            <p:cNvSpPr txBox="1">
              <a:spLocks noChangeArrowheads="1"/>
            </p:cNvSpPr>
            <p:nvPr/>
          </p:nvSpPr>
          <p:spPr bwMode="auto">
            <a:xfrm>
              <a:off x="1728" y="1510"/>
              <a:ext cx="816" cy="240"/>
            </a:xfrm>
            <a:prstGeom prst="rect">
              <a:avLst/>
            </a:prstGeom>
            <a:solidFill>
              <a:schemeClr val="accent2"/>
            </a:solidFill>
            <a:ln w="9525">
              <a:solidFill>
                <a:schemeClr val="tx1"/>
              </a:solidFill>
              <a:miter lim="800000"/>
              <a:headEnd/>
              <a:tailEnd type="none" w="sm" len="sm"/>
            </a:ln>
          </p:spPr>
          <p:txBody>
            <a:bodyPr lIns="0" tIns="0" rIns="0" bIns="0"/>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zh-CN" altLang="en-US" sz="2400">
                  <a:solidFill>
                    <a:schemeClr val="hlink"/>
                  </a:solidFill>
                  <a:ea typeface="宋体" panose="02010600030101010101" pitchFamily="2" charset="-122"/>
                </a:rPr>
                <a:t>用户视图</a:t>
              </a:r>
            </a:p>
          </p:txBody>
        </p:sp>
        <p:sp>
          <p:nvSpPr>
            <p:cNvPr id="16414" name="Text Box 28">
              <a:extLst>
                <a:ext uri="{FF2B5EF4-FFF2-40B4-BE49-F238E27FC236}">
                  <a16:creationId xmlns:a16="http://schemas.microsoft.com/office/drawing/2014/main" id="{26F32B56-B59C-4408-B88C-84C3462A008A}"/>
                </a:ext>
              </a:extLst>
            </p:cNvPr>
            <p:cNvSpPr txBox="1">
              <a:spLocks noChangeArrowheads="1"/>
            </p:cNvSpPr>
            <p:nvPr/>
          </p:nvSpPr>
          <p:spPr bwMode="auto">
            <a:xfrm>
              <a:off x="1881" y="2278"/>
              <a:ext cx="951" cy="260"/>
            </a:xfrm>
            <a:prstGeom prst="rect">
              <a:avLst/>
            </a:prstGeom>
            <a:solidFill>
              <a:schemeClr val="accent2"/>
            </a:solidFill>
            <a:ln w="9525">
              <a:solidFill>
                <a:schemeClr val="tx1"/>
              </a:solidFill>
              <a:miter lim="800000"/>
              <a:headEnd/>
              <a:tailEnd type="none" w="sm" len="sm"/>
            </a:ln>
          </p:spPr>
          <p:txBody>
            <a:bodyPr lIns="0" tIns="0" rIns="0" bIns="0"/>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2400">
                  <a:solidFill>
                    <a:schemeClr val="hlink"/>
                  </a:solidFill>
                  <a:ea typeface="宋体" panose="02010600030101010101" pitchFamily="2" charset="-122"/>
                </a:rPr>
                <a:t>DBA</a:t>
              </a:r>
              <a:r>
                <a:rPr kumimoji="0" lang="zh-CN" altLang="en-US" sz="2400">
                  <a:solidFill>
                    <a:schemeClr val="hlink"/>
                  </a:solidFill>
                  <a:ea typeface="宋体" panose="02010600030101010101" pitchFamily="2" charset="-122"/>
                </a:rPr>
                <a:t>视图</a:t>
              </a:r>
            </a:p>
          </p:txBody>
        </p:sp>
        <p:sp>
          <p:nvSpPr>
            <p:cNvPr id="16415" name="Text Box 29">
              <a:extLst>
                <a:ext uri="{FF2B5EF4-FFF2-40B4-BE49-F238E27FC236}">
                  <a16:creationId xmlns:a16="http://schemas.microsoft.com/office/drawing/2014/main" id="{AF741ADA-D6EC-4311-BBF8-06ADA23586D2}"/>
                </a:ext>
              </a:extLst>
            </p:cNvPr>
            <p:cNvSpPr txBox="1">
              <a:spLocks noChangeArrowheads="1"/>
            </p:cNvSpPr>
            <p:nvPr/>
          </p:nvSpPr>
          <p:spPr bwMode="auto">
            <a:xfrm>
              <a:off x="1737" y="3227"/>
              <a:ext cx="1383" cy="289"/>
            </a:xfrm>
            <a:prstGeom prst="rect">
              <a:avLst/>
            </a:prstGeom>
            <a:solidFill>
              <a:schemeClr val="accent2"/>
            </a:solidFill>
            <a:ln w="9525">
              <a:solidFill>
                <a:schemeClr val="tx1"/>
              </a:solidFill>
              <a:miter lim="800000"/>
              <a:headEnd/>
              <a:tailEnd type="none" w="sm" len="sm"/>
            </a:ln>
          </p:spPr>
          <p:txBody>
            <a:bodyPr lIns="0" tIns="0" rIns="0" bIns="0"/>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zh-CN" altLang="en-US" sz="2400">
                  <a:solidFill>
                    <a:schemeClr val="hlink"/>
                  </a:solidFill>
                  <a:ea typeface="宋体" panose="02010600030101010101" pitchFamily="2" charset="-122"/>
                </a:rPr>
                <a:t>系统程序员视图</a:t>
              </a:r>
            </a:p>
          </p:txBody>
        </p:sp>
        <p:sp>
          <p:nvSpPr>
            <p:cNvPr id="16416" name="Text Box 30">
              <a:extLst>
                <a:ext uri="{FF2B5EF4-FFF2-40B4-BE49-F238E27FC236}">
                  <a16:creationId xmlns:a16="http://schemas.microsoft.com/office/drawing/2014/main" id="{6CE04D78-76EC-443F-AC7E-0AE78A2C04B2}"/>
                </a:ext>
              </a:extLst>
            </p:cNvPr>
            <p:cNvSpPr txBox="1">
              <a:spLocks noChangeArrowheads="1"/>
            </p:cNvSpPr>
            <p:nvPr/>
          </p:nvSpPr>
          <p:spPr bwMode="auto">
            <a:xfrm>
              <a:off x="3711" y="3886"/>
              <a:ext cx="523"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2400">
                  <a:ea typeface="宋体" panose="02010600030101010101" pitchFamily="2" charset="-122"/>
                </a:rPr>
                <a:t>DB</a:t>
              </a:r>
            </a:p>
          </p:txBody>
        </p:sp>
        <p:sp>
          <p:nvSpPr>
            <p:cNvPr id="16417" name="AutoShape 31">
              <a:extLst>
                <a:ext uri="{FF2B5EF4-FFF2-40B4-BE49-F238E27FC236}">
                  <a16:creationId xmlns:a16="http://schemas.microsoft.com/office/drawing/2014/main" id="{5D1645C1-1341-4718-822C-5F3C867E1814}"/>
                </a:ext>
              </a:extLst>
            </p:cNvPr>
            <p:cNvSpPr>
              <a:spLocks noChangeArrowheads="1"/>
            </p:cNvSpPr>
            <p:nvPr/>
          </p:nvSpPr>
          <p:spPr bwMode="auto">
            <a:xfrm>
              <a:off x="3092" y="3823"/>
              <a:ext cx="261" cy="302"/>
            </a:xfrm>
            <a:prstGeom prst="can">
              <a:avLst>
                <a:gd name="adj" fmla="val 28927"/>
              </a:avLst>
            </a:prstGeom>
            <a:noFill/>
            <a:ln w="9525">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宋体" panose="02010600030101010101" pitchFamily="2" charset="-122"/>
              </a:endParaRPr>
            </a:p>
          </p:txBody>
        </p:sp>
        <p:sp>
          <p:nvSpPr>
            <p:cNvPr id="16418" name="AutoShape 32">
              <a:extLst>
                <a:ext uri="{FF2B5EF4-FFF2-40B4-BE49-F238E27FC236}">
                  <a16:creationId xmlns:a16="http://schemas.microsoft.com/office/drawing/2014/main" id="{FFCB865B-2F74-4052-9808-1CF452A2FA61}"/>
                </a:ext>
              </a:extLst>
            </p:cNvPr>
            <p:cNvSpPr>
              <a:spLocks noChangeArrowheads="1"/>
            </p:cNvSpPr>
            <p:nvPr/>
          </p:nvSpPr>
          <p:spPr bwMode="auto">
            <a:xfrm>
              <a:off x="3408" y="3823"/>
              <a:ext cx="262" cy="302"/>
            </a:xfrm>
            <a:prstGeom prst="can">
              <a:avLst>
                <a:gd name="adj" fmla="val 28817"/>
              </a:avLst>
            </a:prstGeom>
            <a:noFill/>
            <a:ln w="9525">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宋体" panose="02010600030101010101" pitchFamily="2" charset="-122"/>
              </a:endParaRPr>
            </a:p>
          </p:txBody>
        </p:sp>
        <p:sp>
          <p:nvSpPr>
            <p:cNvPr id="16419" name="Rectangle 33">
              <a:extLst>
                <a:ext uri="{FF2B5EF4-FFF2-40B4-BE49-F238E27FC236}">
                  <a16:creationId xmlns:a16="http://schemas.microsoft.com/office/drawing/2014/main" id="{F66B3B3E-FB06-4C40-B79B-3FC07841648C}"/>
                </a:ext>
              </a:extLst>
            </p:cNvPr>
            <p:cNvSpPr>
              <a:spLocks noChangeArrowheads="1"/>
            </p:cNvSpPr>
            <p:nvPr/>
          </p:nvSpPr>
          <p:spPr bwMode="auto">
            <a:xfrm>
              <a:off x="2927" y="3797"/>
              <a:ext cx="1403" cy="35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宋体" panose="02010600030101010101" pitchFamily="2" charset="-122"/>
              </a:endParaRPr>
            </a:p>
          </p:txBody>
        </p:sp>
        <p:sp>
          <p:nvSpPr>
            <p:cNvPr id="16420" name="Oval 34">
              <a:extLst>
                <a:ext uri="{FF2B5EF4-FFF2-40B4-BE49-F238E27FC236}">
                  <a16:creationId xmlns:a16="http://schemas.microsoft.com/office/drawing/2014/main" id="{316508D3-7C75-490E-8118-0BEE2AC63834}"/>
                </a:ext>
              </a:extLst>
            </p:cNvPr>
            <p:cNvSpPr>
              <a:spLocks noChangeArrowheads="1"/>
            </p:cNvSpPr>
            <p:nvPr/>
          </p:nvSpPr>
          <p:spPr bwMode="auto">
            <a:xfrm>
              <a:off x="4680" y="3826"/>
              <a:ext cx="345" cy="350"/>
            </a:xfrm>
            <a:prstGeom prst="ellipse">
              <a:avLst/>
            </a:prstGeom>
            <a:solidFill>
              <a:schemeClr val="accent1"/>
            </a:solidFill>
            <a:ln w="9525">
              <a:solidFill>
                <a:schemeClr val="tx1"/>
              </a:solidFill>
              <a:round/>
              <a:headEnd/>
              <a:tailEnd/>
            </a:ln>
          </p:spPr>
          <p:txBody>
            <a:bodyPr lIns="0" tIns="0" rIns="0" bIns="0"/>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宋体" panose="02010600030101010101" pitchFamily="2" charset="-122"/>
              </a:endParaRPr>
            </a:p>
          </p:txBody>
        </p:sp>
        <p:sp>
          <p:nvSpPr>
            <p:cNvPr id="16421" name="Line 36">
              <a:extLst>
                <a:ext uri="{FF2B5EF4-FFF2-40B4-BE49-F238E27FC236}">
                  <a16:creationId xmlns:a16="http://schemas.microsoft.com/office/drawing/2014/main" id="{B2FD505B-A89F-4853-88FE-0E48CDD58003}"/>
                </a:ext>
              </a:extLst>
            </p:cNvPr>
            <p:cNvSpPr>
              <a:spLocks noChangeShapeType="1"/>
            </p:cNvSpPr>
            <p:nvPr/>
          </p:nvSpPr>
          <p:spPr bwMode="auto">
            <a:xfrm flipH="1">
              <a:off x="4356" y="3987"/>
              <a:ext cx="302" cy="0"/>
            </a:xfrm>
            <a:prstGeom prst="line">
              <a:avLst/>
            </a:prstGeom>
            <a:noFill/>
            <a:ln w="19050">
              <a:solidFill>
                <a:schemeClr val="tx1"/>
              </a:solidFill>
              <a:round/>
              <a:headEnd type="none" w="lg" len="sm"/>
              <a:tailEnd type="triangle" w="lg"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422" name="Line 37">
              <a:extLst>
                <a:ext uri="{FF2B5EF4-FFF2-40B4-BE49-F238E27FC236}">
                  <a16:creationId xmlns:a16="http://schemas.microsoft.com/office/drawing/2014/main" id="{018FC6D5-C138-4D79-9F59-15EB74F2665B}"/>
                </a:ext>
              </a:extLst>
            </p:cNvPr>
            <p:cNvSpPr>
              <a:spLocks noChangeShapeType="1"/>
            </p:cNvSpPr>
            <p:nvPr/>
          </p:nvSpPr>
          <p:spPr bwMode="auto">
            <a:xfrm flipH="1" flipV="1">
              <a:off x="5280" y="2794"/>
              <a:ext cx="0" cy="1200"/>
            </a:xfrm>
            <a:prstGeom prst="line">
              <a:avLst/>
            </a:prstGeom>
            <a:noFill/>
            <a:ln w="19050">
              <a:solidFill>
                <a:schemeClr val="tx1"/>
              </a:solidFill>
              <a:round/>
              <a:headEnd/>
              <a:tailEnd type="triangle" w="lg"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423" name="Line 38">
              <a:extLst>
                <a:ext uri="{FF2B5EF4-FFF2-40B4-BE49-F238E27FC236}">
                  <a16:creationId xmlns:a16="http://schemas.microsoft.com/office/drawing/2014/main" id="{FA8205C4-332A-4F56-99EF-0BCAE7F4F196}"/>
                </a:ext>
              </a:extLst>
            </p:cNvPr>
            <p:cNvSpPr>
              <a:spLocks noChangeShapeType="1"/>
            </p:cNvSpPr>
            <p:nvPr/>
          </p:nvSpPr>
          <p:spPr bwMode="auto">
            <a:xfrm flipH="1">
              <a:off x="4128" y="2662"/>
              <a:ext cx="912" cy="768"/>
            </a:xfrm>
            <a:prstGeom prst="line">
              <a:avLst/>
            </a:prstGeom>
            <a:noFill/>
            <a:ln w="19050">
              <a:solidFill>
                <a:schemeClr val="tx1"/>
              </a:solidFill>
              <a:round/>
              <a:headEnd type="none" w="lg" len="sm"/>
              <a:tailEnd type="triangle" w="lg"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424" name="Line 39">
              <a:extLst>
                <a:ext uri="{FF2B5EF4-FFF2-40B4-BE49-F238E27FC236}">
                  <a16:creationId xmlns:a16="http://schemas.microsoft.com/office/drawing/2014/main" id="{8AB31B56-95A8-41FF-A470-6DDCB043A071}"/>
                </a:ext>
              </a:extLst>
            </p:cNvPr>
            <p:cNvSpPr>
              <a:spLocks noChangeShapeType="1"/>
            </p:cNvSpPr>
            <p:nvPr/>
          </p:nvSpPr>
          <p:spPr bwMode="auto">
            <a:xfrm flipH="1">
              <a:off x="4320" y="2518"/>
              <a:ext cx="672" cy="336"/>
            </a:xfrm>
            <a:prstGeom prst="line">
              <a:avLst/>
            </a:prstGeom>
            <a:noFill/>
            <a:ln w="19050">
              <a:solidFill>
                <a:schemeClr val="tx1"/>
              </a:solidFill>
              <a:round/>
              <a:headEnd type="none" w="lg" len="sm"/>
              <a:tailEnd type="triangle" w="lg"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425" name="Line 40">
              <a:extLst>
                <a:ext uri="{FF2B5EF4-FFF2-40B4-BE49-F238E27FC236}">
                  <a16:creationId xmlns:a16="http://schemas.microsoft.com/office/drawing/2014/main" id="{9BEB9E93-4FA0-4D4E-82FD-3196AFF91C5D}"/>
                </a:ext>
              </a:extLst>
            </p:cNvPr>
            <p:cNvSpPr>
              <a:spLocks noChangeShapeType="1"/>
            </p:cNvSpPr>
            <p:nvPr/>
          </p:nvSpPr>
          <p:spPr bwMode="auto">
            <a:xfrm flipH="1" flipV="1">
              <a:off x="3936" y="2422"/>
              <a:ext cx="1056" cy="0"/>
            </a:xfrm>
            <a:prstGeom prst="line">
              <a:avLst/>
            </a:prstGeom>
            <a:noFill/>
            <a:ln w="19050">
              <a:solidFill>
                <a:schemeClr val="tx1"/>
              </a:solidFill>
              <a:round/>
              <a:headEnd type="none" w="lg" len="sm"/>
              <a:tailEnd type="triangle" w="lg"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426" name="Line 41">
              <a:extLst>
                <a:ext uri="{FF2B5EF4-FFF2-40B4-BE49-F238E27FC236}">
                  <a16:creationId xmlns:a16="http://schemas.microsoft.com/office/drawing/2014/main" id="{9ADFE148-5E02-4E17-9A9E-9DE0A0D0C945}"/>
                </a:ext>
              </a:extLst>
            </p:cNvPr>
            <p:cNvSpPr>
              <a:spLocks noChangeShapeType="1"/>
            </p:cNvSpPr>
            <p:nvPr/>
          </p:nvSpPr>
          <p:spPr bwMode="auto">
            <a:xfrm flipH="1" flipV="1">
              <a:off x="4428" y="1905"/>
              <a:ext cx="564" cy="469"/>
            </a:xfrm>
            <a:prstGeom prst="line">
              <a:avLst/>
            </a:prstGeom>
            <a:noFill/>
            <a:ln w="19050">
              <a:solidFill>
                <a:schemeClr val="tx1"/>
              </a:solidFill>
              <a:round/>
              <a:headEnd type="none" w="lg" len="sm"/>
              <a:tailEnd type="triangle" w="lg"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427" name="Line 42">
              <a:extLst>
                <a:ext uri="{FF2B5EF4-FFF2-40B4-BE49-F238E27FC236}">
                  <a16:creationId xmlns:a16="http://schemas.microsoft.com/office/drawing/2014/main" id="{60A4CBF6-A24B-4107-A496-5B85BA1B43B0}"/>
                </a:ext>
              </a:extLst>
            </p:cNvPr>
            <p:cNvSpPr>
              <a:spLocks noChangeShapeType="1"/>
            </p:cNvSpPr>
            <p:nvPr/>
          </p:nvSpPr>
          <p:spPr bwMode="auto">
            <a:xfrm flipH="1" flipV="1">
              <a:off x="4512" y="1606"/>
              <a:ext cx="576" cy="720"/>
            </a:xfrm>
            <a:prstGeom prst="line">
              <a:avLst/>
            </a:prstGeom>
            <a:noFill/>
            <a:ln w="19050">
              <a:solidFill>
                <a:schemeClr val="tx1"/>
              </a:solidFill>
              <a:round/>
              <a:headEnd type="none" w="lg" len="sm"/>
              <a:tailEnd type="triangle" w="lg"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428" name="Line 43">
              <a:extLst>
                <a:ext uri="{FF2B5EF4-FFF2-40B4-BE49-F238E27FC236}">
                  <a16:creationId xmlns:a16="http://schemas.microsoft.com/office/drawing/2014/main" id="{77A1610A-8063-477D-85B9-0CC7801FFACD}"/>
                </a:ext>
              </a:extLst>
            </p:cNvPr>
            <p:cNvSpPr>
              <a:spLocks noChangeShapeType="1"/>
            </p:cNvSpPr>
            <p:nvPr/>
          </p:nvSpPr>
          <p:spPr bwMode="auto">
            <a:xfrm flipV="1">
              <a:off x="5232" y="1030"/>
              <a:ext cx="0" cy="1152"/>
            </a:xfrm>
            <a:prstGeom prst="line">
              <a:avLst/>
            </a:prstGeom>
            <a:noFill/>
            <a:ln w="19050">
              <a:solidFill>
                <a:schemeClr val="tx1"/>
              </a:solidFill>
              <a:round/>
              <a:headEnd type="none" w="lg" len="sm"/>
              <a:tailEnd type="triangle" w="lg"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429" name="Line 44">
              <a:extLst>
                <a:ext uri="{FF2B5EF4-FFF2-40B4-BE49-F238E27FC236}">
                  <a16:creationId xmlns:a16="http://schemas.microsoft.com/office/drawing/2014/main" id="{0EBABDAA-FEB8-40E6-9A16-147673F3880B}"/>
                </a:ext>
              </a:extLst>
            </p:cNvPr>
            <p:cNvSpPr>
              <a:spLocks noChangeShapeType="1"/>
            </p:cNvSpPr>
            <p:nvPr/>
          </p:nvSpPr>
          <p:spPr bwMode="auto">
            <a:xfrm>
              <a:off x="4752" y="1510"/>
              <a:ext cx="432" cy="0"/>
            </a:xfrm>
            <a:prstGeom prst="line">
              <a:avLst/>
            </a:prstGeom>
            <a:noFill/>
            <a:ln w="9525">
              <a:solidFill>
                <a:schemeClr val="tx1"/>
              </a:solidFill>
              <a:prstDash val="sysDot"/>
              <a:round/>
              <a:headEnd/>
              <a:tailEnd type="non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430" name="Line 45">
              <a:extLst>
                <a:ext uri="{FF2B5EF4-FFF2-40B4-BE49-F238E27FC236}">
                  <a16:creationId xmlns:a16="http://schemas.microsoft.com/office/drawing/2014/main" id="{40A70416-13D6-4481-AFF5-23BC4E6FB211}"/>
                </a:ext>
              </a:extLst>
            </p:cNvPr>
            <p:cNvSpPr>
              <a:spLocks noChangeShapeType="1"/>
            </p:cNvSpPr>
            <p:nvPr/>
          </p:nvSpPr>
          <p:spPr bwMode="auto">
            <a:xfrm>
              <a:off x="4896" y="1030"/>
              <a:ext cx="384" cy="0"/>
            </a:xfrm>
            <a:prstGeom prst="line">
              <a:avLst/>
            </a:prstGeom>
            <a:noFill/>
            <a:ln w="9525">
              <a:solidFill>
                <a:schemeClr val="tx1"/>
              </a:solidFill>
              <a:prstDash val="sysDot"/>
              <a:round/>
              <a:headEnd/>
              <a:tailEnd type="non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431" name="Line 46">
              <a:extLst>
                <a:ext uri="{FF2B5EF4-FFF2-40B4-BE49-F238E27FC236}">
                  <a16:creationId xmlns:a16="http://schemas.microsoft.com/office/drawing/2014/main" id="{B8C04936-9F8D-4CC4-AF05-DBF92FA818A8}"/>
                </a:ext>
              </a:extLst>
            </p:cNvPr>
            <p:cNvSpPr>
              <a:spLocks noChangeShapeType="1"/>
            </p:cNvSpPr>
            <p:nvPr/>
          </p:nvSpPr>
          <p:spPr bwMode="auto">
            <a:xfrm>
              <a:off x="823" y="2884"/>
              <a:ext cx="1865" cy="8"/>
            </a:xfrm>
            <a:prstGeom prst="line">
              <a:avLst/>
            </a:prstGeom>
            <a:noFill/>
            <a:ln w="9525">
              <a:solidFill>
                <a:schemeClr val="tx1"/>
              </a:solidFill>
              <a:prstDash val="sysDot"/>
              <a:round/>
              <a:headEnd/>
              <a:tailEnd type="non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432" name="Line 47">
              <a:extLst>
                <a:ext uri="{FF2B5EF4-FFF2-40B4-BE49-F238E27FC236}">
                  <a16:creationId xmlns:a16="http://schemas.microsoft.com/office/drawing/2014/main" id="{A93ABD2A-5A05-42EB-B62E-A055F1BFD1C1}"/>
                </a:ext>
              </a:extLst>
            </p:cNvPr>
            <p:cNvSpPr>
              <a:spLocks noChangeShapeType="1"/>
            </p:cNvSpPr>
            <p:nvPr/>
          </p:nvSpPr>
          <p:spPr bwMode="auto">
            <a:xfrm flipV="1">
              <a:off x="1343" y="1441"/>
              <a:ext cx="427" cy="164"/>
            </a:xfrm>
            <a:prstGeom prst="line">
              <a:avLst/>
            </a:prstGeom>
            <a:noFill/>
            <a:ln w="9525">
              <a:solidFill>
                <a:schemeClr val="tx1"/>
              </a:solidFill>
              <a:prstDash val="sysDot"/>
              <a:round/>
              <a:headEnd/>
              <a:tailEnd type="non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433" name="Line 48">
              <a:extLst>
                <a:ext uri="{FF2B5EF4-FFF2-40B4-BE49-F238E27FC236}">
                  <a16:creationId xmlns:a16="http://schemas.microsoft.com/office/drawing/2014/main" id="{B57DAFFC-4DD2-4052-A6F5-AD9BE8A4C638}"/>
                </a:ext>
              </a:extLst>
            </p:cNvPr>
            <p:cNvSpPr>
              <a:spLocks noChangeShapeType="1"/>
            </p:cNvSpPr>
            <p:nvPr/>
          </p:nvSpPr>
          <p:spPr bwMode="auto">
            <a:xfrm>
              <a:off x="1355" y="1611"/>
              <a:ext cx="440" cy="139"/>
            </a:xfrm>
            <a:prstGeom prst="line">
              <a:avLst/>
            </a:prstGeom>
            <a:noFill/>
            <a:ln w="9525">
              <a:solidFill>
                <a:schemeClr val="tx1"/>
              </a:solidFill>
              <a:prstDash val="sysDot"/>
              <a:round/>
              <a:headEnd/>
              <a:tailEnd type="non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434" name="Freeform 49">
              <a:extLst>
                <a:ext uri="{FF2B5EF4-FFF2-40B4-BE49-F238E27FC236}">
                  <a16:creationId xmlns:a16="http://schemas.microsoft.com/office/drawing/2014/main" id="{CA9B4BE6-604C-4CF1-BB47-B5B4A7993478}"/>
                </a:ext>
              </a:extLst>
            </p:cNvPr>
            <p:cNvSpPr>
              <a:spLocks/>
            </p:cNvSpPr>
            <p:nvPr/>
          </p:nvSpPr>
          <p:spPr bwMode="auto">
            <a:xfrm>
              <a:off x="1232" y="1557"/>
              <a:ext cx="50" cy="113"/>
            </a:xfrm>
            <a:custGeom>
              <a:avLst/>
              <a:gdLst>
                <a:gd name="T0" fmla="*/ 8 w 73"/>
                <a:gd name="T1" fmla="*/ 0 h 180"/>
                <a:gd name="T2" fmla="*/ 16 w 73"/>
                <a:gd name="T3" fmla="*/ 12 h 180"/>
                <a:gd name="T4" fmla="*/ 8 w 73"/>
                <a:gd name="T5" fmla="*/ 28 h 180"/>
                <a:gd name="T6" fmla="*/ 0 60000 65536"/>
                <a:gd name="T7" fmla="*/ 0 60000 65536"/>
                <a:gd name="T8" fmla="*/ 0 60000 65536"/>
                <a:gd name="T9" fmla="*/ 0 w 73"/>
                <a:gd name="T10" fmla="*/ 0 h 180"/>
                <a:gd name="T11" fmla="*/ 73 w 73"/>
                <a:gd name="T12" fmla="*/ 180 h 180"/>
              </a:gdLst>
              <a:ahLst/>
              <a:cxnLst>
                <a:cxn ang="T6">
                  <a:pos x="T0" y="T1"/>
                </a:cxn>
                <a:cxn ang="T7">
                  <a:pos x="T2" y="T3"/>
                </a:cxn>
                <a:cxn ang="T8">
                  <a:pos x="T4" y="T5"/>
                </a:cxn>
              </a:cxnLst>
              <a:rect l="T9" t="T10" r="T11" b="T12"/>
              <a:pathLst>
                <a:path w="73" h="180">
                  <a:moveTo>
                    <a:pt x="33" y="0"/>
                  </a:moveTo>
                  <a:cubicBezTo>
                    <a:pt x="53" y="25"/>
                    <a:pt x="73" y="50"/>
                    <a:pt x="73" y="80"/>
                  </a:cubicBezTo>
                  <a:cubicBezTo>
                    <a:pt x="73" y="110"/>
                    <a:pt x="0" y="163"/>
                    <a:pt x="33" y="18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435" name="Oval 50">
              <a:extLst>
                <a:ext uri="{FF2B5EF4-FFF2-40B4-BE49-F238E27FC236}">
                  <a16:creationId xmlns:a16="http://schemas.microsoft.com/office/drawing/2014/main" id="{F7F373F6-3A8C-4909-B5DF-8AC71A502CE5}"/>
                </a:ext>
              </a:extLst>
            </p:cNvPr>
            <p:cNvSpPr>
              <a:spLocks noChangeArrowheads="1"/>
            </p:cNvSpPr>
            <p:nvPr/>
          </p:nvSpPr>
          <p:spPr bwMode="auto">
            <a:xfrm flipV="1">
              <a:off x="1200" y="1595"/>
              <a:ext cx="27" cy="25"/>
            </a:xfrm>
            <a:prstGeom prst="ellipse">
              <a:avLst/>
            </a:prstGeom>
            <a:solidFill>
              <a:srgbClr val="000000"/>
            </a:solidFill>
            <a:ln w="9525">
              <a:solidFill>
                <a:schemeClr val="tx1"/>
              </a:solidFill>
              <a:round/>
              <a:headEnd/>
              <a:tailEnd/>
            </a:ln>
          </p:spPr>
          <p:txBody>
            <a:bodyPr lIns="0" tIns="0" rIns="0" bIns="0"/>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宋体" panose="02010600030101010101" pitchFamily="2" charset="-122"/>
              </a:endParaRPr>
            </a:p>
          </p:txBody>
        </p:sp>
        <p:sp>
          <p:nvSpPr>
            <p:cNvPr id="16436" name="Line 51">
              <a:extLst>
                <a:ext uri="{FF2B5EF4-FFF2-40B4-BE49-F238E27FC236}">
                  <a16:creationId xmlns:a16="http://schemas.microsoft.com/office/drawing/2014/main" id="{C23E4A8D-6378-4AE2-B424-7E6BD85C3C89}"/>
                </a:ext>
              </a:extLst>
            </p:cNvPr>
            <p:cNvSpPr>
              <a:spLocks noChangeShapeType="1"/>
            </p:cNvSpPr>
            <p:nvPr/>
          </p:nvSpPr>
          <p:spPr bwMode="auto">
            <a:xfrm flipV="1">
              <a:off x="1336" y="2251"/>
              <a:ext cx="426" cy="164"/>
            </a:xfrm>
            <a:prstGeom prst="line">
              <a:avLst/>
            </a:prstGeom>
            <a:noFill/>
            <a:ln w="9525">
              <a:solidFill>
                <a:schemeClr val="tx1"/>
              </a:solidFill>
              <a:prstDash val="sysDot"/>
              <a:round/>
              <a:headEnd/>
              <a:tailEnd type="non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437" name="Line 52">
              <a:extLst>
                <a:ext uri="{FF2B5EF4-FFF2-40B4-BE49-F238E27FC236}">
                  <a16:creationId xmlns:a16="http://schemas.microsoft.com/office/drawing/2014/main" id="{B81160FA-95A0-479D-B81B-222CFE1BDDD0}"/>
                </a:ext>
              </a:extLst>
            </p:cNvPr>
            <p:cNvSpPr>
              <a:spLocks noChangeShapeType="1"/>
            </p:cNvSpPr>
            <p:nvPr/>
          </p:nvSpPr>
          <p:spPr bwMode="auto">
            <a:xfrm>
              <a:off x="1336" y="2428"/>
              <a:ext cx="440" cy="138"/>
            </a:xfrm>
            <a:prstGeom prst="line">
              <a:avLst/>
            </a:prstGeom>
            <a:noFill/>
            <a:ln w="9525">
              <a:solidFill>
                <a:schemeClr val="tx1"/>
              </a:solidFill>
              <a:prstDash val="sysDot"/>
              <a:round/>
              <a:headEnd/>
              <a:tailEnd type="non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438" name="Freeform 53">
              <a:extLst>
                <a:ext uri="{FF2B5EF4-FFF2-40B4-BE49-F238E27FC236}">
                  <a16:creationId xmlns:a16="http://schemas.microsoft.com/office/drawing/2014/main" id="{71C46C91-D774-4743-A631-8AAF2F607F6C}"/>
                </a:ext>
              </a:extLst>
            </p:cNvPr>
            <p:cNvSpPr>
              <a:spLocks/>
            </p:cNvSpPr>
            <p:nvPr/>
          </p:nvSpPr>
          <p:spPr bwMode="auto">
            <a:xfrm>
              <a:off x="1225" y="2366"/>
              <a:ext cx="50" cy="114"/>
            </a:xfrm>
            <a:custGeom>
              <a:avLst/>
              <a:gdLst>
                <a:gd name="T0" fmla="*/ 8 w 73"/>
                <a:gd name="T1" fmla="*/ 0 h 180"/>
                <a:gd name="T2" fmla="*/ 16 w 73"/>
                <a:gd name="T3" fmla="*/ 13 h 180"/>
                <a:gd name="T4" fmla="*/ 8 w 73"/>
                <a:gd name="T5" fmla="*/ 29 h 180"/>
                <a:gd name="T6" fmla="*/ 0 60000 65536"/>
                <a:gd name="T7" fmla="*/ 0 60000 65536"/>
                <a:gd name="T8" fmla="*/ 0 60000 65536"/>
                <a:gd name="T9" fmla="*/ 0 w 73"/>
                <a:gd name="T10" fmla="*/ 0 h 180"/>
                <a:gd name="T11" fmla="*/ 73 w 73"/>
                <a:gd name="T12" fmla="*/ 180 h 180"/>
              </a:gdLst>
              <a:ahLst/>
              <a:cxnLst>
                <a:cxn ang="T6">
                  <a:pos x="T0" y="T1"/>
                </a:cxn>
                <a:cxn ang="T7">
                  <a:pos x="T2" y="T3"/>
                </a:cxn>
                <a:cxn ang="T8">
                  <a:pos x="T4" y="T5"/>
                </a:cxn>
              </a:cxnLst>
              <a:rect l="T9" t="T10" r="T11" b="T12"/>
              <a:pathLst>
                <a:path w="73" h="180">
                  <a:moveTo>
                    <a:pt x="33" y="0"/>
                  </a:moveTo>
                  <a:cubicBezTo>
                    <a:pt x="53" y="25"/>
                    <a:pt x="73" y="50"/>
                    <a:pt x="73" y="80"/>
                  </a:cubicBezTo>
                  <a:cubicBezTo>
                    <a:pt x="73" y="110"/>
                    <a:pt x="0" y="163"/>
                    <a:pt x="33" y="18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439" name="Oval 54">
              <a:extLst>
                <a:ext uri="{FF2B5EF4-FFF2-40B4-BE49-F238E27FC236}">
                  <a16:creationId xmlns:a16="http://schemas.microsoft.com/office/drawing/2014/main" id="{46FFAA87-3C22-4120-AEC1-FEEB2E5083F2}"/>
                </a:ext>
              </a:extLst>
            </p:cNvPr>
            <p:cNvSpPr>
              <a:spLocks noChangeArrowheads="1"/>
            </p:cNvSpPr>
            <p:nvPr/>
          </p:nvSpPr>
          <p:spPr bwMode="auto">
            <a:xfrm flipV="1">
              <a:off x="1192" y="2404"/>
              <a:ext cx="28" cy="26"/>
            </a:xfrm>
            <a:prstGeom prst="ellipse">
              <a:avLst/>
            </a:prstGeom>
            <a:solidFill>
              <a:srgbClr val="000000"/>
            </a:solidFill>
            <a:ln w="9525">
              <a:solidFill>
                <a:schemeClr val="tx1"/>
              </a:solidFill>
              <a:round/>
              <a:headEnd/>
              <a:tailEnd/>
            </a:ln>
          </p:spPr>
          <p:txBody>
            <a:bodyPr lIns="0" tIns="0" rIns="0" bIns="0"/>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宋体" panose="02010600030101010101" pitchFamily="2" charset="-122"/>
              </a:endParaRPr>
            </a:p>
          </p:txBody>
        </p:sp>
        <p:sp>
          <p:nvSpPr>
            <p:cNvPr id="16440" name="Line 55">
              <a:extLst>
                <a:ext uri="{FF2B5EF4-FFF2-40B4-BE49-F238E27FC236}">
                  <a16:creationId xmlns:a16="http://schemas.microsoft.com/office/drawing/2014/main" id="{D65B14AA-FDAE-4F84-BE22-9C9AB9D7EFC3}"/>
                </a:ext>
              </a:extLst>
            </p:cNvPr>
            <p:cNvSpPr>
              <a:spLocks noChangeShapeType="1"/>
            </p:cNvSpPr>
            <p:nvPr/>
          </p:nvSpPr>
          <p:spPr bwMode="auto">
            <a:xfrm flipV="1">
              <a:off x="1304" y="3201"/>
              <a:ext cx="427" cy="164"/>
            </a:xfrm>
            <a:prstGeom prst="line">
              <a:avLst/>
            </a:prstGeom>
            <a:noFill/>
            <a:ln w="9525">
              <a:solidFill>
                <a:schemeClr val="tx1"/>
              </a:solidFill>
              <a:prstDash val="sysDot"/>
              <a:round/>
              <a:headEnd/>
              <a:tailEnd type="non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441" name="Line 56">
              <a:extLst>
                <a:ext uri="{FF2B5EF4-FFF2-40B4-BE49-F238E27FC236}">
                  <a16:creationId xmlns:a16="http://schemas.microsoft.com/office/drawing/2014/main" id="{25C4B111-3C2E-4C4F-910C-4818EBB23EF1}"/>
                </a:ext>
              </a:extLst>
            </p:cNvPr>
            <p:cNvSpPr>
              <a:spLocks noChangeShapeType="1"/>
            </p:cNvSpPr>
            <p:nvPr/>
          </p:nvSpPr>
          <p:spPr bwMode="auto">
            <a:xfrm>
              <a:off x="1304" y="3378"/>
              <a:ext cx="440" cy="139"/>
            </a:xfrm>
            <a:prstGeom prst="line">
              <a:avLst/>
            </a:prstGeom>
            <a:noFill/>
            <a:ln w="9525">
              <a:solidFill>
                <a:schemeClr val="tx1"/>
              </a:solidFill>
              <a:prstDash val="sysDot"/>
              <a:round/>
              <a:headEnd/>
              <a:tailEnd type="non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442" name="Freeform 57">
              <a:extLst>
                <a:ext uri="{FF2B5EF4-FFF2-40B4-BE49-F238E27FC236}">
                  <a16:creationId xmlns:a16="http://schemas.microsoft.com/office/drawing/2014/main" id="{959B9DDE-EF92-4EA1-95DA-A15A2F23CD37}"/>
                </a:ext>
              </a:extLst>
            </p:cNvPr>
            <p:cNvSpPr>
              <a:spLocks/>
            </p:cNvSpPr>
            <p:nvPr/>
          </p:nvSpPr>
          <p:spPr bwMode="auto">
            <a:xfrm>
              <a:off x="1193" y="3317"/>
              <a:ext cx="50" cy="113"/>
            </a:xfrm>
            <a:custGeom>
              <a:avLst/>
              <a:gdLst>
                <a:gd name="T0" fmla="*/ 8 w 73"/>
                <a:gd name="T1" fmla="*/ 0 h 180"/>
                <a:gd name="T2" fmla="*/ 16 w 73"/>
                <a:gd name="T3" fmla="*/ 12 h 180"/>
                <a:gd name="T4" fmla="*/ 8 w 73"/>
                <a:gd name="T5" fmla="*/ 28 h 180"/>
                <a:gd name="T6" fmla="*/ 0 60000 65536"/>
                <a:gd name="T7" fmla="*/ 0 60000 65536"/>
                <a:gd name="T8" fmla="*/ 0 60000 65536"/>
                <a:gd name="T9" fmla="*/ 0 w 73"/>
                <a:gd name="T10" fmla="*/ 0 h 180"/>
                <a:gd name="T11" fmla="*/ 73 w 73"/>
                <a:gd name="T12" fmla="*/ 180 h 180"/>
              </a:gdLst>
              <a:ahLst/>
              <a:cxnLst>
                <a:cxn ang="T6">
                  <a:pos x="T0" y="T1"/>
                </a:cxn>
                <a:cxn ang="T7">
                  <a:pos x="T2" y="T3"/>
                </a:cxn>
                <a:cxn ang="T8">
                  <a:pos x="T4" y="T5"/>
                </a:cxn>
              </a:cxnLst>
              <a:rect l="T9" t="T10" r="T11" b="T12"/>
              <a:pathLst>
                <a:path w="73" h="180">
                  <a:moveTo>
                    <a:pt x="33" y="0"/>
                  </a:moveTo>
                  <a:cubicBezTo>
                    <a:pt x="53" y="25"/>
                    <a:pt x="73" y="50"/>
                    <a:pt x="73" y="80"/>
                  </a:cubicBezTo>
                  <a:cubicBezTo>
                    <a:pt x="73" y="110"/>
                    <a:pt x="0" y="163"/>
                    <a:pt x="33" y="18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443" name="Oval 58">
              <a:extLst>
                <a:ext uri="{FF2B5EF4-FFF2-40B4-BE49-F238E27FC236}">
                  <a16:creationId xmlns:a16="http://schemas.microsoft.com/office/drawing/2014/main" id="{F3768542-5145-4C54-828A-76BF70946142}"/>
                </a:ext>
              </a:extLst>
            </p:cNvPr>
            <p:cNvSpPr>
              <a:spLocks noChangeArrowheads="1"/>
            </p:cNvSpPr>
            <p:nvPr/>
          </p:nvSpPr>
          <p:spPr bwMode="auto">
            <a:xfrm flipV="1">
              <a:off x="1161" y="3355"/>
              <a:ext cx="27" cy="25"/>
            </a:xfrm>
            <a:prstGeom prst="ellipse">
              <a:avLst/>
            </a:prstGeom>
            <a:solidFill>
              <a:srgbClr val="000000"/>
            </a:solidFill>
            <a:ln w="9525">
              <a:solidFill>
                <a:schemeClr val="tx1"/>
              </a:solidFill>
              <a:round/>
              <a:headEnd/>
              <a:tailEnd/>
            </a:ln>
          </p:spPr>
          <p:txBody>
            <a:bodyPr lIns="0" tIns="0" rIns="0" bIns="0"/>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宋体" panose="02010600030101010101" pitchFamily="2" charset="-122"/>
              </a:endParaRPr>
            </a:p>
          </p:txBody>
        </p:sp>
        <p:sp>
          <p:nvSpPr>
            <p:cNvPr id="16444" name="Text Box 59">
              <a:extLst>
                <a:ext uri="{FF2B5EF4-FFF2-40B4-BE49-F238E27FC236}">
                  <a16:creationId xmlns:a16="http://schemas.microsoft.com/office/drawing/2014/main" id="{3DA78A8C-E09B-44B9-9E53-3AB22046CBB9}"/>
                </a:ext>
              </a:extLst>
            </p:cNvPr>
            <p:cNvSpPr txBox="1">
              <a:spLocks noChangeArrowheads="1"/>
            </p:cNvSpPr>
            <p:nvPr/>
          </p:nvSpPr>
          <p:spPr bwMode="auto">
            <a:xfrm>
              <a:off x="384" y="2374"/>
              <a:ext cx="57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zh-CN" altLang="en-US" sz="2400">
                  <a:ea typeface="宋体" panose="02010600030101010101" pitchFamily="2" charset="-122"/>
                </a:rPr>
                <a:t>模式</a:t>
              </a:r>
            </a:p>
          </p:txBody>
        </p:sp>
        <p:sp>
          <p:nvSpPr>
            <p:cNvPr id="16445" name="Line 60">
              <a:extLst>
                <a:ext uri="{FF2B5EF4-FFF2-40B4-BE49-F238E27FC236}">
                  <a16:creationId xmlns:a16="http://schemas.microsoft.com/office/drawing/2014/main" id="{68A850AD-BFB4-466C-ACCA-82B361E9BBBA}"/>
                </a:ext>
              </a:extLst>
            </p:cNvPr>
            <p:cNvSpPr>
              <a:spLocks noChangeShapeType="1"/>
            </p:cNvSpPr>
            <p:nvPr/>
          </p:nvSpPr>
          <p:spPr bwMode="auto">
            <a:xfrm>
              <a:off x="4320" y="1174"/>
              <a:ext cx="0" cy="192"/>
            </a:xfrm>
            <a:prstGeom prst="line">
              <a:avLst/>
            </a:prstGeom>
            <a:noFill/>
            <a:ln w="19050">
              <a:solidFill>
                <a:schemeClr val="tx1"/>
              </a:solidFill>
              <a:round/>
              <a:headEnd type="triangle" w="lg" len="sm"/>
              <a:tailEnd type="triangle" w="lg" len="sm"/>
            </a:ln>
            <a:extLst>
              <a:ext uri="{909E8E84-426E-40DD-AFC4-6F175D3DCCD1}">
                <a14:hiddenFill xmlns:a14="http://schemas.microsoft.com/office/drawing/2010/main">
                  <a:noFill/>
                </a14:hiddenFill>
              </a:ext>
            </a:extLst>
          </p:spPr>
          <p:txBody>
            <a:bodyPr wrap="none"/>
            <a:lstStyle/>
            <a:p>
              <a:endParaRPr lang="zh-CN" altLang="en-US"/>
            </a:p>
          </p:txBody>
        </p:sp>
        <p:sp>
          <p:nvSpPr>
            <p:cNvPr id="16446" name="Line 61">
              <a:extLst>
                <a:ext uri="{FF2B5EF4-FFF2-40B4-BE49-F238E27FC236}">
                  <a16:creationId xmlns:a16="http://schemas.microsoft.com/office/drawing/2014/main" id="{37426CE3-A4CD-40B7-9434-0F0FDAF226D6}"/>
                </a:ext>
              </a:extLst>
            </p:cNvPr>
            <p:cNvSpPr>
              <a:spLocks noChangeShapeType="1"/>
            </p:cNvSpPr>
            <p:nvPr/>
          </p:nvSpPr>
          <p:spPr bwMode="auto">
            <a:xfrm>
              <a:off x="5052" y="4006"/>
              <a:ext cx="240" cy="0"/>
            </a:xfrm>
            <a:prstGeom prst="line">
              <a:avLst/>
            </a:prstGeom>
            <a:noFill/>
            <a:ln w="19050">
              <a:solidFill>
                <a:schemeClr val="tx1"/>
              </a:solidFill>
              <a:round/>
              <a:headEnd type="triangle" w="lg" len="sm"/>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47" name="Text Box 63">
              <a:extLst>
                <a:ext uri="{FF2B5EF4-FFF2-40B4-BE49-F238E27FC236}">
                  <a16:creationId xmlns:a16="http://schemas.microsoft.com/office/drawing/2014/main" id="{FB49658D-3CA9-472E-B473-2226933C9F51}"/>
                </a:ext>
              </a:extLst>
            </p:cNvPr>
            <p:cNvSpPr txBox="1">
              <a:spLocks noChangeArrowheads="1"/>
            </p:cNvSpPr>
            <p:nvPr/>
          </p:nvSpPr>
          <p:spPr bwMode="auto">
            <a:xfrm>
              <a:off x="4711" y="3873"/>
              <a:ext cx="2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2400">
                  <a:ea typeface="宋体" panose="02010600030101010101" pitchFamily="2" charset="-122"/>
                </a:rPr>
                <a:t>OS</a:t>
              </a:r>
            </a:p>
          </p:txBody>
        </p:sp>
        <p:pic>
          <p:nvPicPr>
            <p:cNvPr id="16448" name="Picture 64" descr="034">
              <a:extLst>
                <a:ext uri="{FF2B5EF4-FFF2-40B4-BE49-F238E27FC236}">
                  <a16:creationId xmlns:a16="http://schemas.microsoft.com/office/drawing/2014/main" id="{3BCCD8BD-FEAB-4C62-B41C-7B7FB3A0D4DC}"/>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344" y="912"/>
              <a:ext cx="336"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wipe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3059FDC-3854-4968-A9B8-24B1F81CC988}"/>
              </a:ext>
            </a:extLst>
          </p:cNvPr>
          <p:cNvSpPr>
            <a:spLocks noGrp="1" noChangeArrowheads="1"/>
          </p:cNvSpPr>
          <p:nvPr>
            <p:ph type="title"/>
          </p:nvPr>
        </p:nvSpPr>
        <p:spPr>
          <a:xfrm>
            <a:off x="611188" y="0"/>
            <a:ext cx="7772400" cy="765175"/>
          </a:xfrm>
        </p:spPr>
        <p:txBody>
          <a:bodyPr/>
          <a:lstStyle/>
          <a:p>
            <a:pPr eaLnBrk="1" hangingPunct="1"/>
            <a:r>
              <a:rPr lang="en-US" altLang="zh-CN" sz="4000"/>
              <a:t>1.5 </a:t>
            </a:r>
            <a:r>
              <a:rPr lang="zh-CN" altLang="en-US" sz="4000"/>
              <a:t>数据库管理系统</a:t>
            </a:r>
          </a:p>
        </p:txBody>
      </p:sp>
      <p:sp>
        <p:nvSpPr>
          <p:cNvPr id="17411" name="Rectangle 3">
            <a:extLst>
              <a:ext uri="{FF2B5EF4-FFF2-40B4-BE49-F238E27FC236}">
                <a16:creationId xmlns:a16="http://schemas.microsoft.com/office/drawing/2014/main" id="{9B2BCC5C-F079-4694-A535-39A32EDDA952}"/>
              </a:ext>
            </a:extLst>
          </p:cNvPr>
          <p:cNvSpPr>
            <a:spLocks noGrp="1" noChangeArrowheads="1"/>
          </p:cNvSpPr>
          <p:nvPr>
            <p:ph type="body" idx="1"/>
          </p:nvPr>
        </p:nvSpPr>
        <p:spPr>
          <a:xfrm>
            <a:off x="323850" y="4149725"/>
            <a:ext cx="8351838" cy="2159000"/>
          </a:xfrm>
        </p:spPr>
        <p:txBody>
          <a:bodyPr/>
          <a:lstStyle/>
          <a:p>
            <a:pPr eaLnBrk="1" hangingPunct="1"/>
            <a:r>
              <a:rPr lang="zh-CN" altLang="en-US" b="1">
                <a:solidFill>
                  <a:schemeClr val="accent2"/>
                </a:solidFill>
                <a:latin typeface="楷体_GB2312" pitchFamily="49" charset="-122"/>
                <a:ea typeface="楷体_GB2312" pitchFamily="49" charset="-122"/>
              </a:rPr>
              <a:t>数据库管理系统是位于用户与操作系统之间的一层数据管理软件。它主要功能是建立和维护数据库，接受和完成用户访问数据库的各种请求。 </a:t>
            </a:r>
          </a:p>
        </p:txBody>
      </p:sp>
      <p:grpSp>
        <p:nvGrpSpPr>
          <p:cNvPr id="17412" name="Group 4">
            <a:extLst>
              <a:ext uri="{FF2B5EF4-FFF2-40B4-BE49-F238E27FC236}">
                <a16:creationId xmlns:a16="http://schemas.microsoft.com/office/drawing/2014/main" id="{A616A66D-D5DD-4559-BC39-4036C69E6CD2}"/>
              </a:ext>
            </a:extLst>
          </p:cNvPr>
          <p:cNvGrpSpPr>
            <a:grpSpLocks/>
          </p:cNvGrpSpPr>
          <p:nvPr/>
        </p:nvGrpSpPr>
        <p:grpSpPr bwMode="auto">
          <a:xfrm>
            <a:off x="179388" y="1125538"/>
            <a:ext cx="8382000" cy="2727325"/>
            <a:chOff x="192" y="1584"/>
            <a:chExt cx="5280" cy="1718"/>
          </a:xfrm>
        </p:grpSpPr>
        <p:sp>
          <p:nvSpPr>
            <p:cNvPr id="17413" name="Text Box 5">
              <a:extLst>
                <a:ext uri="{FF2B5EF4-FFF2-40B4-BE49-F238E27FC236}">
                  <a16:creationId xmlns:a16="http://schemas.microsoft.com/office/drawing/2014/main" id="{80714B8E-1336-4A8B-B8B4-52AACB309CE6}"/>
                </a:ext>
              </a:extLst>
            </p:cNvPr>
            <p:cNvSpPr txBox="1">
              <a:spLocks noChangeArrowheads="1"/>
            </p:cNvSpPr>
            <p:nvPr/>
          </p:nvSpPr>
          <p:spPr bwMode="auto">
            <a:xfrm>
              <a:off x="192" y="1920"/>
              <a:ext cx="1104" cy="335"/>
            </a:xfrm>
            <a:prstGeom prst="rect">
              <a:avLst/>
            </a:prstGeom>
            <a:noFill/>
            <a:ln w="127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2800" b="1">
                  <a:solidFill>
                    <a:srgbClr val="FF0066"/>
                  </a:solidFill>
                  <a:ea typeface="华文中宋" panose="02010600040101010101" pitchFamily="2" charset="-122"/>
                </a:rPr>
                <a:t>应用程序</a:t>
              </a:r>
            </a:p>
          </p:txBody>
        </p:sp>
        <p:sp>
          <p:nvSpPr>
            <p:cNvPr id="17414" name="Text Box 6">
              <a:extLst>
                <a:ext uri="{FF2B5EF4-FFF2-40B4-BE49-F238E27FC236}">
                  <a16:creationId xmlns:a16="http://schemas.microsoft.com/office/drawing/2014/main" id="{42848D9B-B8AA-47F7-906D-195EDA3C037A}"/>
                </a:ext>
              </a:extLst>
            </p:cNvPr>
            <p:cNvSpPr txBox="1">
              <a:spLocks noChangeArrowheads="1"/>
            </p:cNvSpPr>
            <p:nvPr/>
          </p:nvSpPr>
          <p:spPr bwMode="auto">
            <a:xfrm>
              <a:off x="2352" y="1872"/>
              <a:ext cx="1296" cy="373"/>
            </a:xfrm>
            <a:prstGeom prst="rect">
              <a:avLst/>
            </a:prstGeom>
            <a:noFill/>
            <a:ln w="127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b="1">
                  <a:solidFill>
                    <a:srgbClr val="FF0066"/>
                  </a:solidFill>
                  <a:ea typeface="华文中宋" panose="02010600040101010101" pitchFamily="2" charset="-122"/>
                </a:rPr>
                <a:t>DBMS</a:t>
              </a:r>
            </a:p>
          </p:txBody>
        </p:sp>
        <p:sp>
          <p:nvSpPr>
            <p:cNvPr id="17415" name="Text Box 7">
              <a:extLst>
                <a:ext uri="{FF2B5EF4-FFF2-40B4-BE49-F238E27FC236}">
                  <a16:creationId xmlns:a16="http://schemas.microsoft.com/office/drawing/2014/main" id="{B53FD401-0729-40EA-9A30-4CDA25B20C12}"/>
                </a:ext>
              </a:extLst>
            </p:cNvPr>
            <p:cNvSpPr txBox="1">
              <a:spLocks noChangeArrowheads="1"/>
            </p:cNvSpPr>
            <p:nvPr/>
          </p:nvSpPr>
          <p:spPr bwMode="auto">
            <a:xfrm>
              <a:off x="2352" y="2256"/>
              <a:ext cx="1296" cy="373"/>
            </a:xfrm>
            <a:prstGeom prst="rect">
              <a:avLst/>
            </a:prstGeom>
            <a:noFill/>
            <a:ln w="127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b="1">
                  <a:solidFill>
                    <a:srgbClr val="FF0066"/>
                  </a:solidFill>
                  <a:ea typeface="华文中宋" panose="02010600040101010101" pitchFamily="2" charset="-122"/>
                </a:rPr>
                <a:t>OS</a:t>
              </a:r>
            </a:p>
          </p:txBody>
        </p:sp>
        <p:sp>
          <p:nvSpPr>
            <p:cNvPr id="17416" name="Oval 8">
              <a:extLst>
                <a:ext uri="{FF2B5EF4-FFF2-40B4-BE49-F238E27FC236}">
                  <a16:creationId xmlns:a16="http://schemas.microsoft.com/office/drawing/2014/main" id="{3C630685-4D72-439D-94FA-A589DD704F85}"/>
                </a:ext>
              </a:extLst>
            </p:cNvPr>
            <p:cNvSpPr>
              <a:spLocks noChangeArrowheads="1"/>
            </p:cNvSpPr>
            <p:nvPr/>
          </p:nvSpPr>
          <p:spPr bwMode="auto">
            <a:xfrm>
              <a:off x="4368" y="1680"/>
              <a:ext cx="1104" cy="144"/>
            </a:xfrm>
            <a:prstGeom prst="ellipse">
              <a:avLst/>
            </a:prstGeom>
            <a:noFill/>
            <a:ln w="127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4000">
                <a:solidFill>
                  <a:srgbClr val="FF0066"/>
                </a:solidFill>
                <a:ea typeface="宋体" panose="02010600030101010101" pitchFamily="2" charset="-122"/>
              </a:endParaRPr>
            </a:p>
          </p:txBody>
        </p:sp>
        <p:sp>
          <p:nvSpPr>
            <p:cNvPr id="17417" name="Oval 9">
              <a:extLst>
                <a:ext uri="{FF2B5EF4-FFF2-40B4-BE49-F238E27FC236}">
                  <a16:creationId xmlns:a16="http://schemas.microsoft.com/office/drawing/2014/main" id="{74F3C280-053C-4175-B539-361F8B4E88EE}"/>
                </a:ext>
              </a:extLst>
            </p:cNvPr>
            <p:cNvSpPr>
              <a:spLocks noChangeArrowheads="1"/>
            </p:cNvSpPr>
            <p:nvPr/>
          </p:nvSpPr>
          <p:spPr bwMode="auto">
            <a:xfrm>
              <a:off x="4368" y="2640"/>
              <a:ext cx="1104" cy="144"/>
            </a:xfrm>
            <a:prstGeom prst="ellipse">
              <a:avLst/>
            </a:prstGeom>
            <a:noFill/>
            <a:ln w="127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4000">
                <a:solidFill>
                  <a:srgbClr val="FF0066"/>
                </a:solidFill>
                <a:ea typeface="宋体" panose="02010600030101010101" pitchFamily="2" charset="-122"/>
              </a:endParaRPr>
            </a:p>
          </p:txBody>
        </p:sp>
        <p:sp>
          <p:nvSpPr>
            <p:cNvPr id="17418" name="Line 10">
              <a:extLst>
                <a:ext uri="{FF2B5EF4-FFF2-40B4-BE49-F238E27FC236}">
                  <a16:creationId xmlns:a16="http://schemas.microsoft.com/office/drawing/2014/main" id="{78DBA947-AB66-4FD4-AF61-7ACAB0BBD365}"/>
                </a:ext>
              </a:extLst>
            </p:cNvPr>
            <p:cNvSpPr>
              <a:spLocks noChangeShapeType="1"/>
            </p:cNvSpPr>
            <p:nvPr/>
          </p:nvSpPr>
          <p:spPr bwMode="auto">
            <a:xfrm>
              <a:off x="4368" y="1776"/>
              <a:ext cx="0" cy="912"/>
            </a:xfrm>
            <a:prstGeom prst="line">
              <a:avLst/>
            </a:prstGeom>
            <a:noFill/>
            <a:ln w="12700">
              <a:solidFill>
                <a:schemeClr val="accent2"/>
              </a:solidFill>
              <a:round/>
              <a:headEnd/>
              <a:tailEnd/>
            </a:ln>
            <a:effectLst>
              <a:outerShdw dist="35921" dir="2700000" sy="50000" rotWithShape="0">
                <a:srgbClr val="875B0D"/>
              </a:outerShdw>
            </a:effectLst>
            <a:extLst>
              <a:ext uri="{909E8E84-426E-40DD-AFC4-6F175D3DCCD1}">
                <a14:hiddenFill xmlns:a14="http://schemas.microsoft.com/office/drawing/2010/main">
                  <a:noFill/>
                </a14:hiddenFill>
              </a:ext>
            </a:extLst>
          </p:spPr>
          <p:txBody>
            <a:bodyPr/>
            <a:lstStyle/>
            <a:p>
              <a:endParaRPr lang="zh-CN" altLang="en-US"/>
            </a:p>
          </p:txBody>
        </p:sp>
        <p:sp>
          <p:nvSpPr>
            <p:cNvPr id="17419" name="Line 11">
              <a:extLst>
                <a:ext uri="{FF2B5EF4-FFF2-40B4-BE49-F238E27FC236}">
                  <a16:creationId xmlns:a16="http://schemas.microsoft.com/office/drawing/2014/main" id="{DB527599-9697-494E-BA0F-2AF3D8C1C413}"/>
                </a:ext>
              </a:extLst>
            </p:cNvPr>
            <p:cNvSpPr>
              <a:spLocks noChangeShapeType="1"/>
            </p:cNvSpPr>
            <p:nvPr/>
          </p:nvSpPr>
          <p:spPr bwMode="auto">
            <a:xfrm>
              <a:off x="5472" y="1776"/>
              <a:ext cx="0" cy="960"/>
            </a:xfrm>
            <a:prstGeom prst="line">
              <a:avLst/>
            </a:prstGeom>
            <a:noFill/>
            <a:ln w="12700">
              <a:solidFill>
                <a:schemeClr val="accent2"/>
              </a:solidFill>
              <a:round/>
              <a:headEnd/>
              <a:tailEnd/>
            </a:ln>
            <a:effectLst>
              <a:outerShdw dist="35921" dir="2700000" sy="50000" rotWithShape="0">
                <a:srgbClr val="875B0D"/>
              </a:outerShdw>
            </a:effectLst>
            <a:extLst>
              <a:ext uri="{909E8E84-426E-40DD-AFC4-6F175D3DCCD1}">
                <a14:hiddenFill xmlns:a14="http://schemas.microsoft.com/office/drawing/2010/main">
                  <a:noFill/>
                </a14:hiddenFill>
              </a:ext>
            </a:extLst>
          </p:spPr>
          <p:txBody>
            <a:bodyPr/>
            <a:lstStyle/>
            <a:p>
              <a:endParaRPr lang="zh-CN" altLang="en-US"/>
            </a:p>
          </p:txBody>
        </p:sp>
        <p:sp>
          <p:nvSpPr>
            <p:cNvPr id="17420" name="Text Box 12">
              <a:extLst>
                <a:ext uri="{FF2B5EF4-FFF2-40B4-BE49-F238E27FC236}">
                  <a16:creationId xmlns:a16="http://schemas.microsoft.com/office/drawing/2014/main" id="{8126F284-5C3F-47EF-B09E-A13E956DACF9}"/>
                </a:ext>
              </a:extLst>
            </p:cNvPr>
            <p:cNvSpPr txBox="1">
              <a:spLocks noChangeArrowheads="1"/>
            </p:cNvSpPr>
            <p:nvPr/>
          </p:nvSpPr>
          <p:spPr bwMode="auto">
            <a:xfrm>
              <a:off x="4464" y="2064"/>
              <a:ext cx="912" cy="365"/>
            </a:xfrm>
            <a:prstGeom prst="rect">
              <a:avLst/>
            </a:prstGeom>
            <a:noFill/>
            <a:ln>
              <a:noFill/>
            </a:ln>
            <a:effectLst>
              <a:outerShdw dist="35921" dir="2700000" sy="50000" rotWithShape="0">
                <a:srgbClr val="875B0D"/>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b="1">
                  <a:solidFill>
                    <a:srgbClr val="FF0066"/>
                  </a:solidFill>
                  <a:ea typeface="华文中宋" panose="02010600040101010101" pitchFamily="2" charset="-122"/>
                </a:rPr>
                <a:t>DB</a:t>
              </a:r>
            </a:p>
          </p:txBody>
        </p:sp>
        <p:sp>
          <p:nvSpPr>
            <p:cNvPr id="17421" name="Line 13">
              <a:extLst>
                <a:ext uri="{FF2B5EF4-FFF2-40B4-BE49-F238E27FC236}">
                  <a16:creationId xmlns:a16="http://schemas.microsoft.com/office/drawing/2014/main" id="{DB7ED1E7-AF51-4BA9-98D4-C2ECA54BC6AE}"/>
                </a:ext>
              </a:extLst>
            </p:cNvPr>
            <p:cNvSpPr>
              <a:spLocks noChangeShapeType="1"/>
            </p:cNvSpPr>
            <p:nvPr/>
          </p:nvSpPr>
          <p:spPr bwMode="auto">
            <a:xfrm>
              <a:off x="1296" y="2016"/>
              <a:ext cx="1056" cy="0"/>
            </a:xfrm>
            <a:prstGeom prst="line">
              <a:avLst/>
            </a:prstGeom>
            <a:noFill/>
            <a:ln w="12700">
              <a:solidFill>
                <a:schemeClr val="accent2"/>
              </a:solidFill>
              <a:round/>
              <a:headEnd/>
              <a:tailEnd type="triangle" w="med" len="med"/>
            </a:ln>
            <a:effectLst>
              <a:outerShdw dist="35921" dir="2700000" sy="50000" rotWithShape="0">
                <a:srgbClr val="875B0D"/>
              </a:outerShdw>
            </a:effectLst>
            <a:extLst>
              <a:ext uri="{909E8E84-426E-40DD-AFC4-6F175D3DCCD1}">
                <a14:hiddenFill xmlns:a14="http://schemas.microsoft.com/office/drawing/2010/main">
                  <a:noFill/>
                </a14:hiddenFill>
              </a:ext>
            </a:extLst>
          </p:spPr>
          <p:txBody>
            <a:bodyPr/>
            <a:lstStyle/>
            <a:p>
              <a:endParaRPr lang="zh-CN" altLang="en-US"/>
            </a:p>
          </p:txBody>
        </p:sp>
        <p:sp>
          <p:nvSpPr>
            <p:cNvPr id="17422" name="Text Box 14">
              <a:extLst>
                <a:ext uri="{FF2B5EF4-FFF2-40B4-BE49-F238E27FC236}">
                  <a16:creationId xmlns:a16="http://schemas.microsoft.com/office/drawing/2014/main" id="{5F535A77-1B69-4BDE-B0CA-086C63F822B3}"/>
                </a:ext>
              </a:extLst>
            </p:cNvPr>
            <p:cNvSpPr txBox="1">
              <a:spLocks noChangeArrowheads="1"/>
            </p:cNvSpPr>
            <p:nvPr/>
          </p:nvSpPr>
          <p:spPr bwMode="auto">
            <a:xfrm>
              <a:off x="1344" y="1584"/>
              <a:ext cx="960" cy="288"/>
            </a:xfrm>
            <a:prstGeom prst="rect">
              <a:avLst/>
            </a:prstGeom>
            <a:noFill/>
            <a:ln>
              <a:noFill/>
            </a:ln>
            <a:effectLst>
              <a:outerShdw dist="35921" dir="2700000" sy="50000" rotWithShape="0">
                <a:srgbClr val="875B0D"/>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2400" b="1">
                  <a:solidFill>
                    <a:srgbClr val="FF0066"/>
                  </a:solidFill>
                  <a:ea typeface="华文中宋" panose="02010600040101010101" pitchFamily="2" charset="-122"/>
                </a:rPr>
                <a:t>数据请求</a:t>
              </a:r>
            </a:p>
          </p:txBody>
        </p:sp>
        <p:sp>
          <p:nvSpPr>
            <p:cNvPr id="17423" name="Text Box 15">
              <a:extLst>
                <a:ext uri="{FF2B5EF4-FFF2-40B4-BE49-F238E27FC236}">
                  <a16:creationId xmlns:a16="http://schemas.microsoft.com/office/drawing/2014/main" id="{250F74CE-AE54-46B5-A218-B581D8CE14F6}"/>
                </a:ext>
              </a:extLst>
            </p:cNvPr>
            <p:cNvSpPr txBox="1">
              <a:spLocks noChangeArrowheads="1"/>
            </p:cNvSpPr>
            <p:nvPr/>
          </p:nvSpPr>
          <p:spPr bwMode="auto">
            <a:xfrm>
              <a:off x="1344" y="2304"/>
              <a:ext cx="960" cy="518"/>
            </a:xfrm>
            <a:prstGeom prst="rect">
              <a:avLst/>
            </a:prstGeom>
            <a:noFill/>
            <a:ln>
              <a:noFill/>
            </a:ln>
            <a:effectLst>
              <a:outerShdw dist="35921" dir="2700000" sy="50000" rotWithShape="0">
                <a:srgbClr val="875B0D"/>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2400" b="1">
                  <a:solidFill>
                    <a:srgbClr val="FF0066"/>
                  </a:solidFill>
                  <a:ea typeface="华文中宋" panose="02010600040101010101" pitchFamily="2" charset="-122"/>
                </a:rPr>
                <a:t>数据（处理结果）</a:t>
              </a:r>
            </a:p>
          </p:txBody>
        </p:sp>
        <p:sp>
          <p:nvSpPr>
            <p:cNvPr id="17424" name="Line 16">
              <a:extLst>
                <a:ext uri="{FF2B5EF4-FFF2-40B4-BE49-F238E27FC236}">
                  <a16:creationId xmlns:a16="http://schemas.microsoft.com/office/drawing/2014/main" id="{4E8FAA2E-C282-4D01-9929-8663A99FEA1E}"/>
                </a:ext>
              </a:extLst>
            </p:cNvPr>
            <p:cNvSpPr>
              <a:spLocks noChangeShapeType="1"/>
            </p:cNvSpPr>
            <p:nvPr/>
          </p:nvSpPr>
          <p:spPr bwMode="auto">
            <a:xfrm flipH="1">
              <a:off x="1296" y="2160"/>
              <a:ext cx="1056" cy="0"/>
            </a:xfrm>
            <a:prstGeom prst="line">
              <a:avLst/>
            </a:prstGeom>
            <a:noFill/>
            <a:ln w="12700">
              <a:solidFill>
                <a:schemeClr val="accent2"/>
              </a:solidFill>
              <a:round/>
              <a:headEnd/>
              <a:tailEnd type="triangle" w="med" len="med"/>
            </a:ln>
            <a:effectLst>
              <a:outerShdw dist="35921" dir="2700000" sy="50000" rotWithShape="0">
                <a:srgbClr val="875B0D"/>
              </a:outerShdw>
            </a:effectLst>
            <a:extLst>
              <a:ext uri="{909E8E84-426E-40DD-AFC4-6F175D3DCCD1}">
                <a14:hiddenFill xmlns:a14="http://schemas.microsoft.com/office/drawing/2010/main">
                  <a:noFill/>
                </a14:hiddenFill>
              </a:ext>
            </a:extLst>
          </p:spPr>
          <p:txBody>
            <a:bodyPr/>
            <a:lstStyle/>
            <a:p>
              <a:endParaRPr lang="zh-CN" altLang="en-US"/>
            </a:p>
          </p:txBody>
        </p:sp>
        <p:sp>
          <p:nvSpPr>
            <p:cNvPr id="17425" name="Line 17">
              <a:extLst>
                <a:ext uri="{FF2B5EF4-FFF2-40B4-BE49-F238E27FC236}">
                  <a16:creationId xmlns:a16="http://schemas.microsoft.com/office/drawing/2014/main" id="{91DD0FD3-8265-4230-880A-660FBACC36D6}"/>
                </a:ext>
              </a:extLst>
            </p:cNvPr>
            <p:cNvSpPr>
              <a:spLocks noChangeShapeType="1"/>
            </p:cNvSpPr>
            <p:nvPr/>
          </p:nvSpPr>
          <p:spPr bwMode="auto">
            <a:xfrm>
              <a:off x="3648" y="2352"/>
              <a:ext cx="720" cy="0"/>
            </a:xfrm>
            <a:prstGeom prst="line">
              <a:avLst/>
            </a:prstGeom>
            <a:noFill/>
            <a:ln w="12700">
              <a:solidFill>
                <a:schemeClr val="accent2"/>
              </a:solidFill>
              <a:round/>
              <a:headEnd/>
              <a:tailEnd type="triangle" w="med" len="med"/>
            </a:ln>
            <a:effectLst>
              <a:outerShdw dist="35921" dir="2700000" sy="50000" rotWithShape="0">
                <a:srgbClr val="875B0D"/>
              </a:outerShdw>
            </a:effectLst>
            <a:extLst>
              <a:ext uri="{909E8E84-426E-40DD-AFC4-6F175D3DCCD1}">
                <a14:hiddenFill xmlns:a14="http://schemas.microsoft.com/office/drawing/2010/main">
                  <a:noFill/>
                </a14:hiddenFill>
              </a:ext>
            </a:extLst>
          </p:spPr>
          <p:txBody>
            <a:bodyPr/>
            <a:lstStyle/>
            <a:p>
              <a:endParaRPr lang="zh-CN" altLang="en-US"/>
            </a:p>
          </p:txBody>
        </p:sp>
        <p:sp>
          <p:nvSpPr>
            <p:cNvPr id="17426" name="Text Box 18">
              <a:extLst>
                <a:ext uri="{FF2B5EF4-FFF2-40B4-BE49-F238E27FC236}">
                  <a16:creationId xmlns:a16="http://schemas.microsoft.com/office/drawing/2014/main" id="{93F41922-6220-4B08-9AB6-BEB018798E96}"/>
                </a:ext>
              </a:extLst>
            </p:cNvPr>
            <p:cNvSpPr txBox="1">
              <a:spLocks noChangeArrowheads="1"/>
            </p:cNvSpPr>
            <p:nvPr/>
          </p:nvSpPr>
          <p:spPr bwMode="auto">
            <a:xfrm>
              <a:off x="3744" y="1680"/>
              <a:ext cx="576" cy="518"/>
            </a:xfrm>
            <a:prstGeom prst="rect">
              <a:avLst/>
            </a:prstGeom>
            <a:noFill/>
            <a:ln>
              <a:noFill/>
            </a:ln>
            <a:effectLst>
              <a:outerShdw dist="35921" dir="2700000" sy="50000" rotWithShape="0">
                <a:srgbClr val="875B0D"/>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2400" b="1">
                  <a:solidFill>
                    <a:srgbClr val="FF0066"/>
                  </a:solidFill>
                  <a:ea typeface="华文中宋" panose="02010600040101010101" pitchFamily="2" charset="-122"/>
                </a:rPr>
                <a:t>低层命令</a:t>
              </a:r>
            </a:p>
          </p:txBody>
        </p:sp>
        <p:sp>
          <p:nvSpPr>
            <p:cNvPr id="17427" name="Line 19">
              <a:extLst>
                <a:ext uri="{FF2B5EF4-FFF2-40B4-BE49-F238E27FC236}">
                  <a16:creationId xmlns:a16="http://schemas.microsoft.com/office/drawing/2014/main" id="{89BA719D-B112-4115-A374-8F9264E4EB17}"/>
                </a:ext>
              </a:extLst>
            </p:cNvPr>
            <p:cNvSpPr>
              <a:spLocks noChangeShapeType="1"/>
            </p:cNvSpPr>
            <p:nvPr/>
          </p:nvSpPr>
          <p:spPr bwMode="auto">
            <a:xfrm flipH="1">
              <a:off x="3648" y="2544"/>
              <a:ext cx="720" cy="0"/>
            </a:xfrm>
            <a:prstGeom prst="line">
              <a:avLst/>
            </a:prstGeom>
            <a:noFill/>
            <a:ln w="12700">
              <a:solidFill>
                <a:schemeClr val="accent2"/>
              </a:solidFill>
              <a:round/>
              <a:headEnd/>
              <a:tailEnd type="triangle" w="med" len="med"/>
            </a:ln>
            <a:effectLst>
              <a:outerShdw dist="35921" dir="2700000" sy="50000" rotWithShape="0">
                <a:srgbClr val="875B0D"/>
              </a:outerShdw>
            </a:effectLst>
            <a:extLst>
              <a:ext uri="{909E8E84-426E-40DD-AFC4-6F175D3DCCD1}">
                <a14:hiddenFill xmlns:a14="http://schemas.microsoft.com/office/drawing/2010/main">
                  <a:noFill/>
                </a14:hiddenFill>
              </a:ext>
            </a:extLst>
          </p:spPr>
          <p:txBody>
            <a:bodyPr/>
            <a:lstStyle/>
            <a:p>
              <a:endParaRPr lang="zh-CN" altLang="en-US"/>
            </a:p>
          </p:txBody>
        </p:sp>
        <p:sp>
          <p:nvSpPr>
            <p:cNvPr id="17428" name="Text Box 20">
              <a:extLst>
                <a:ext uri="{FF2B5EF4-FFF2-40B4-BE49-F238E27FC236}">
                  <a16:creationId xmlns:a16="http://schemas.microsoft.com/office/drawing/2014/main" id="{35CCEAB8-A0FE-41FB-A5C0-C9765FD61162}"/>
                </a:ext>
              </a:extLst>
            </p:cNvPr>
            <p:cNvSpPr txBox="1">
              <a:spLocks noChangeArrowheads="1"/>
            </p:cNvSpPr>
            <p:nvPr/>
          </p:nvSpPr>
          <p:spPr bwMode="auto">
            <a:xfrm>
              <a:off x="3360" y="2784"/>
              <a:ext cx="960" cy="518"/>
            </a:xfrm>
            <a:prstGeom prst="rect">
              <a:avLst/>
            </a:prstGeom>
            <a:noFill/>
            <a:ln>
              <a:noFill/>
            </a:ln>
            <a:effectLst>
              <a:outerShdw dist="35921" dir="2700000" sy="50000" rotWithShape="0">
                <a:srgbClr val="875B0D"/>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2400" b="1">
                  <a:solidFill>
                    <a:srgbClr val="FF0066"/>
                  </a:solidFill>
                  <a:ea typeface="华文中宋" panose="02010600040101010101" pitchFamily="2" charset="-122"/>
                </a:rPr>
                <a:t>数据（查询结果）</a:t>
              </a:r>
            </a:p>
          </p:txBody>
        </p:sp>
      </p:grpSp>
    </p:spTree>
  </p:cSld>
  <p:clrMapOvr>
    <a:masterClrMapping/>
  </p:clrMapOvr>
  <p:transition spd="med">
    <p:wipe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a:extLst>
              <a:ext uri="{FF2B5EF4-FFF2-40B4-BE49-F238E27FC236}">
                <a16:creationId xmlns:a16="http://schemas.microsoft.com/office/drawing/2014/main" id="{54D1D1F8-5867-467C-BC3A-0B947B56D3A6}"/>
              </a:ext>
            </a:extLst>
          </p:cNvPr>
          <p:cNvSpPr>
            <a:spLocks noGrp="1" noChangeArrowheads="1"/>
          </p:cNvSpPr>
          <p:nvPr>
            <p:ph type="title"/>
          </p:nvPr>
        </p:nvSpPr>
        <p:spPr>
          <a:xfrm>
            <a:off x="8190148" y="2251139"/>
            <a:ext cx="792088" cy="1143000"/>
          </a:xfrm>
        </p:spPr>
        <p:txBody>
          <a:bodyPr/>
          <a:lstStyle/>
          <a:p>
            <a:pPr eaLnBrk="1" hangingPunct="1"/>
            <a:r>
              <a:rPr lang="en-US" altLang="zh-CN" dirty="0">
                <a:solidFill>
                  <a:srgbClr val="FF0000"/>
                </a:solidFill>
              </a:rPr>
              <a:t>DBMS</a:t>
            </a:r>
            <a:r>
              <a:rPr lang="zh-CN" altLang="en-US" dirty="0">
                <a:solidFill>
                  <a:srgbClr val="FF0000"/>
                </a:solidFill>
              </a:rPr>
              <a:t>工作过程</a:t>
            </a:r>
          </a:p>
        </p:txBody>
      </p:sp>
      <p:pic>
        <p:nvPicPr>
          <p:cNvPr id="18435" name="Picture 5">
            <a:extLst>
              <a:ext uri="{FF2B5EF4-FFF2-40B4-BE49-F238E27FC236}">
                <a16:creationId xmlns:a16="http://schemas.microsoft.com/office/drawing/2014/main" id="{80993FCA-2FEB-443F-98F0-B97EE54B32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768" t="3841" r="10679" b="15952"/>
          <a:stretch/>
        </p:blipFill>
        <p:spPr bwMode="auto">
          <a:xfrm>
            <a:off x="-108520" y="-62894"/>
            <a:ext cx="6048672"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 Box 6">
            <a:extLst>
              <a:ext uri="{FF2B5EF4-FFF2-40B4-BE49-F238E27FC236}">
                <a16:creationId xmlns:a16="http://schemas.microsoft.com/office/drawing/2014/main" id="{1FFF0E46-0907-4038-8F14-ED889CEFAC75}"/>
              </a:ext>
            </a:extLst>
          </p:cNvPr>
          <p:cNvSpPr txBox="1">
            <a:spLocks noChangeArrowheads="1"/>
          </p:cNvSpPr>
          <p:nvPr/>
        </p:nvSpPr>
        <p:spPr bwMode="auto">
          <a:xfrm>
            <a:off x="827584" y="2996952"/>
            <a:ext cx="503238"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dirty="0">
                <a:ea typeface="宋体" panose="02010600030101010101" pitchFamily="2" charset="-122"/>
              </a:rPr>
              <a:t>DB</a:t>
            </a:r>
          </a:p>
        </p:txBody>
      </p:sp>
      <p:sp>
        <p:nvSpPr>
          <p:cNvPr id="2" name="矩形 1">
            <a:extLst>
              <a:ext uri="{FF2B5EF4-FFF2-40B4-BE49-F238E27FC236}">
                <a16:creationId xmlns:a16="http://schemas.microsoft.com/office/drawing/2014/main" id="{C32E239A-C8AF-4139-9603-D889C5AC0E3A}"/>
              </a:ext>
            </a:extLst>
          </p:cNvPr>
          <p:cNvSpPr/>
          <p:nvPr/>
        </p:nvSpPr>
        <p:spPr>
          <a:xfrm>
            <a:off x="395536" y="3573016"/>
            <a:ext cx="7992888" cy="3197798"/>
          </a:xfrm>
          <a:prstGeom prst="rect">
            <a:avLst/>
          </a:prstGeom>
        </p:spPr>
        <p:txBody>
          <a:bodyPr wrap="square">
            <a:spAutoFit/>
          </a:bodyPr>
          <a:lstStyle/>
          <a:p>
            <a:pPr eaLnBrk="1" hangingPunct="1">
              <a:lnSpc>
                <a:spcPct val="90000"/>
              </a:lnSpc>
              <a:buFontTx/>
              <a:buNone/>
            </a:pPr>
            <a:r>
              <a:rPr lang="en-US" altLang="zh-CN" sz="2800" b="1" dirty="0">
                <a:latin typeface="华文楷体" panose="02010600040101010101" pitchFamily="2" charset="-122"/>
                <a:ea typeface="华文楷体" panose="02010600040101010101" pitchFamily="2" charset="-122"/>
              </a:rPr>
              <a:t>⑴</a:t>
            </a:r>
            <a:r>
              <a:rPr lang="zh-CN" altLang="en-US" sz="2800" b="1" dirty="0">
                <a:latin typeface="华文楷体" panose="02010600040101010101" pitchFamily="2" charset="-122"/>
                <a:ea typeface="华文楷体" panose="02010600040101010101" pitchFamily="2" charset="-122"/>
              </a:rPr>
              <a:t>接受应用程序的数据请求。</a:t>
            </a:r>
          </a:p>
          <a:p>
            <a:pPr eaLnBrk="1" hangingPunct="1">
              <a:lnSpc>
                <a:spcPct val="90000"/>
              </a:lnSpc>
              <a:buFontTx/>
              <a:buNone/>
            </a:pPr>
            <a:r>
              <a:rPr lang="zh-CN" altLang="en-US" sz="2800" b="1" dirty="0">
                <a:latin typeface="华文楷体" panose="02010600040101010101" pitchFamily="2" charset="-122"/>
                <a:ea typeface="华文楷体" panose="02010600040101010101" pitchFamily="2" charset="-122"/>
              </a:rPr>
              <a:t>⑵</a:t>
            </a:r>
            <a:r>
              <a:rPr lang="en-US" altLang="zh-CN" sz="2800" b="1" dirty="0">
                <a:latin typeface="华文楷体" panose="02010600040101010101" pitchFamily="2" charset="-122"/>
                <a:ea typeface="华文楷体" panose="02010600040101010101" pitchFamily="2" charset="-122"/>
              </a:rPr>
              <a:t>DBMS</a:t>
            </a:r>
            <a:r>
              <a:rPr lang="zh-CN" altLang="en-US" sz="2800" b="1" dirty="0">
                <a:latin typeface="华文楷体" panose="02010600040101010101" pitchFamily="2" charset="-122"/>
                <a:ea typeface="华文楷体" panose="02010600040101010101" pitchFamily="2" charset="-122"/>
              </a:rPr>
              <a:t>对用户的操作请求进行分析</a:t>
            </a:r>
          </a:p>
          <a:p>
            <a:pPr eaLnBrk="1" hangingPunct="1">
              <a:lnSpc>
                <a:spcPct val="90000"/>
              </a:lnSpc>
              <a:buFontTx/>
              <a:buNone/>
            </a:pPr>
            <a:r>
              <a:rPr lang="zh-CN" altLang="en-US" sz="2800" b="1" dirty="0">
                <a:latin typeface="华文楷体" panose="02010600040101010101" pitchFamily="2" charset="-122"/>
                <a:ea typeface="华文楷体" panose="02010600040101010101" pitchFamily="2" charset="-122"/>
              </a:rPr>
              <a:t>⑶</a:t>
            </a:r>
            <a:r>
              <a:rPr lang="en-US" altLang="zh-CN" sz="2800" b="1" dirty="0">
                <a:latin typeface="华文楷体" panose="02010600040101010101" pitchFamily="2" charset="-122"/>
                <a:ea typeface="华文楷体" panose="02010600040101010101" pitchFamily="2" charset="-122"/>
              </a:rPr>
              <a:t>DBMS</a:t>
            </a:r>
            <a:r>
              <a:rPr lang="zh-CN" altLang="en-US" sz="2800" b="1" dirty="0">
                <a:latin typeface="华文楷体" panose="02010600040101010101" pitchFamily="2" charset="-122"/>
                <a:ea typeface="华文楷体" panose="02010600040101010101" pitchFamily="2" charset="-122"/>
              </a:rPr>
              <a:t>向操作系统发出操作请求。</a:t>
            </a:r>
          </a:p>
          <a:p>
            <a:pPr eaLnBrk="1" hangingPunct="1">
              <a:lnSpc>
                <a:spcPct val="90000"/>
              </a:lnSpc>
              <a:buFontTx/>
              <a:buNone/>
            </a:pPr>
            <a:r>
              <a:rPr lang="zh-CN" altLang="en-US" sz="2800" b="1" dirty="0">
                <a:latin typeface="华文楷体" panose="02010600040101010101" pitchFamily="2" charset="-122"/>
                <a:ea typeface="华文楷体" panose="02010600040101010101" pitchFamily="2" charset="-122"/>
              </a:rPr>
              <a:t>⑷操作系统接到命令后，对数据库中的数据进行处理，将结果送到系统缓冲区，并发出读完标志。</a:t>
            </a:r>
          </a:p>
          <a:p>
            <a:pPr eaLnBrk="1" hangingPunct="1">
              <a:lnSpc>
                <a:spcPct val="90000"/>
              </a:lnSpc>
              <a:buFontTx/>
              <a:buNone/>
            </a:pPr>
            <a:r>
              <a:rPr lang="zh-CN" altLang="en-US" sz="2800" b="1" dirty="0">
                <a:latin typeface="华文楷体" panose="02010600040101010101" pitchFamily="2" charset="-122"/>
                <a:ea typeface="华文楷体" panose="02010600040101010101" pitchFamily="2" charset="-122"/>
              </a:rPr>
              <a:t>⑸</a:t>
            </a:r>
            <a:r>
              <a:rPr lang="en-US" altLang="zh-CN" sz="2800" b="1" dirty="0">
                <a:latin typeface="华文楷体" panose="02010600040101010101" pitchFamily="2" charset="-122"/>
                <a:ea typeface="华文楷体" panose="02010600040101010101" pitchFamily="2" charset="-122"/>
              </a:rPr>
              <a:t>DBMS</a:t>
            </a:r>
            <a:r>
              <a:rPr lang="zh-CN" altLang="en-US" sz="2800" b="1" dirty="0">
                <a:latin typeface="华文楷体" panose="02010600040101010101" pitchFamily="2" charset="-122"/>
                <a:ea typeface="华文楷体" panose="02010600040101010101" pitchFamily="2" charset="-122"/>
              </a:rPr>
              <a:t>接到回答信号后，将缓冲区的数据经过模式映射，变成用户的逻辑记录送到用户工作区，同时给用户回答成功与否的信息。</a:t>
            </a:r>
          </a:p>
        </p:txBody>
      </p:sp>
    </p:spTree>
  </p:cSld>
  <p:clrMapOvr>
    <a:masterClrMapping/>
  </p:clrMapOvr>
  <p:transition spd="med">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E42C01F-84E9-4CAA-9E1D-71F3BB829078}"/>
              </a:ext>
            </a:extLst>
          </p:cNvPr>
          <p:cNvSpPr>
            <a:spLocks noGrp="1" noChangeArrowheads="1"/>
          </p:cNvSpPr>
          <p:nvPr>
            <p:ph type="title" idx="4294967295"/>
          </p:nvPr>
        </p:nvSpPr>
        <p:spPr/>
        <p:txBody>
          <a:bodyPr lIns="90488" tIns="44450" rIns="90488" bIns="44450"/>
          <a:lstStyle/>
          <a:p>
            <a:pPr eaLnBrk="1" hangingPunct="1"/>
            <a:r>
              <a:rPr lang="en-US" altLang="zh-CN"/>
              <a:t>1.5.1  DBMS</a:t>
            </a:r>
            <a:r>
              <a:rPr lang="zh-CN" altLang="en-US"/>
              <a:t>主要功能</a:t>
            </a:r>
          </a:p>
        </p:txBody>
      </p:sp>
      <p:sp>
        <p:nvSpPr>
          <p:cNvPr id="20483" name="Rectangle 3">
            <a:extLst>
              <a:ext uri="{FF2B5EF4-FFF2-40B4-BE49-F238E27FC236}">
                <a16:creationId xmlns:a16="http://schemas.microsoft.com/office/drawing/2014/main" id="{33D2CAE8-3090-43B4-BC15-421DAF9F454E}"/>
              </a:ext>
            </a:extLst>
          </p:cNvPr>
          <p:cNvSpPr>
            <a:spLocks noGrp="1" noChangeArrowheads="1"/>
          </p:cNvSpPr>
          <p:nvPr>
            <p:ph type="body" idx="4294967295"/>
          </p:nvPr>
        </p:nvSpPr>
        <p:spPr/>
        <p:txBody>
          <a:bodyPr lIns="90488" tIns="44450" rIns="90488" bIns="44450"/>
          <a:lstStyle/>
          <a:p>
            <a:pPr marL="609600" indent="-609600" defTabSz="762000" eaLnBrk="1" hangingPunct="1">
              <a:buFontTx/>
              <a:buAutoNum type="arabicPeriod"/>
            </a:pPr>
            <a:r>
              <a:rPr lang="zh-CN" altLang="en-US" sz="4000" b="1">
                <a:latin typeface="楷体_GB2312" pitchFamily="49" charset="-122"/>
                <a:ea typeface="楷体_GB2312" pitchFamily="49" charset="-122"/>
              </a:rPr>
              <a:t>数据定义功能</a:t>
            </a:r>
          </a:p>
          <a:p>
            <a:pPr marL="609600" indent="-609600" defTabSz="762000" eaLnBrk="1" hangingPunct="1">
              <a:buFontTx/>
              <a:buAutoNum type="arabicPeriod"/>
            </a:pPr>
            <a:r>
              <a:rPr lang="zh-CN" altLang="en-US" sz="4000" b="1">
                <a:latin typeface="楷体_GB2312" pitchFamily="49" charset="-122"/>
                <a:ea typeface="楷体_GB2312" pitchFamily="49" charset="-122"/>
              </a:rPr>
              <a:t>数据库管理功能</a:t>
            </a:r>
          </a:p>
          <a:p>
            <a:pPr marL="609600" indent="-609600" defTabSz="762000" eaLnBrk="1" hangingPunct="1">
              <a:buFontTx/>
              <a:buAutoNum type="arabicPeriod"/>
            </a:pPr>
            <a:r>
              <a:rPr lang="zh-CN" altLang="en-US" sz="4000" b="1">
                <a:latin typeface="楷体_GB2312" pitchFamily="49" charset="-122"/>
                <a:ea typeface="楷体_GB2312" pitchFamily="49" charset="-122"/>
              </a:rPr>
              <a:t>数据库的建立和维护功能</a:t>
            </a:r>
          </a:p>
          <a:p>
            <a:pPr marL="609600" indent="-609600" defTabSz="762000" eaLnBrk="1" hangingPunct="1">
              <a:buFontTx/>
              <a:buAutoNum type="arabicPeriod"/>
            </a:pPr>
            <a:r>
              <a:rPr lang="zh-CN" altLang="en-US" sz="4000" b="1">
                <a:latin typeface="楷体_GB2312" pitchFamily="49" charset="-122"/>
                <a:ea typeface="楷体_GB2312" pitchFamily="49" charset="-122"/>
              </a:rPr>
              <a:t>数据组织、存储和管理功能 </a:t>
            </a:r>
          </a:p>
          <a:p>
            <a:pPr marL="609600" indent="-609600" defTabSz="762000" eaLnBrk="1" hangingPunct="1">
              <a:buFontTx/>
              <a:buAutoNum type="arabicPeriod"/>
            </a:pPr>
            <a:r>
              <a:rPr lang="zh-CN" altLang="en-US" sz="4000" b="1">
                <a:latin typeface="楷体_GB2312" pitchFamily="49" charset="-122"/>
                <a:ea typeface="楷体_GB2312" pitchFamily="49" charset="-122"/>
              </a:rPr>
              <a:t>通信功能</a:t>
            </a:r>
          </a:p>
        </p:txBody>
      </p:sp>
    </p:spTree>
  </p:cSld>
  <p:clrMapOvr>
    <a:masterClrMapping/>
  </p:clrMapOvr>
  <p:transition spd="med">
    <p:wipe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912BB3A2-889C-4EE9-8D0D-C6C5EBA095E3}"/>
              </a:ext>
            </a:extLst>
          </p:cNvPr>
          <p:cNvSpPr>
            <a:spLocks noGrp="1" noChangeArrowheads="1"/>
          </p:cNvSpPr>
          <p:nvPr>
            <p:ph type="title"/>
          </p:nvPr>
        </p:nvSpPr>
        <p:spPr/>
        <p:txBody>
          <a:bodyPr/>
          <a:lstStyle/>
          <a:p>
            <a:pPr eaLnBrk="1" hangingPunct="1"/>
            <a:r>
              <a:rPr lang="en-US" altLang="zh-CN"/>
              <a:t>1.5.5  </a:t>
            </a:r>
            <a:r>
              <a:rPr lang="zh-CN" altLang="en-US"/>
              <a:t>常见的数据库管理系统</a:t>
            </a:r>
          </a:p>
        </p:txBody>
      </p:sp>
      <p:sp>
        <p:nvSpPr>
          <p:cNvPr id="88067" name="Rectangle 3">
            <a:extLst>
              <a:ext uri="{FF2B5EF4-FFF2-40B4-BE49-F238E27FC236}">
                <a16:creationId xmlns:a16="http://schemas.microsoft.com/office/drawing/2014/main" id="{09C6CC60-EBAF-4669-8B13-E83FD79DA3A1}"/>
              </a:ext>
            </a:extLst>
          </p:cNvPr>
          <p:cNvSpPr>
            <a:spLocks noGrp="1" noChangeArrowheads="1"/>
          </p:cNvSpPr>
          <p:nvPr>
            <p:ph type="body" idx="1"/>
          </p:nvPr>
        </p:nvSpPr>
        <p:spPr>
          <a:xfrm>
            <a:off x="1714500" y="1785938"/>
            <a:ext cx="5254625" cy="4114800"/>
          </a:xfrm>
        </p:spPr>
        <p:txBody>
          <a:bodyPr/>
          <a:lstStyle/>
          <a:p>
            <a:pPr eaLnBrk="1" hangingPunct="1">
              <a:buFontTx/>
              <a:buNone/>
            </a:pPr>
            <a:r>
              <a:rPr lang="en-US" altLang="zh-CN" dirty="0"/>
              <a:t>⑴Oracle</a:t>
            </a:r>
          </a:p>
          <a:p>
            <a:pPr eaLnBrk="1" hangingPunct="1">
              <a:buFontTx/>
              <a:buNone/>
            </a:pPr>
            <a:r>
              <a:rPr lang="en-US" altLang="zh-CN" dirty="0"/>
              <a:t>⑵Microsoft SQL Server</a:t>
            </a:r>
          </a:p>
          <a:p>
            <a:pPr eaLnBrk="1" hangingPunct="1">
              <a:buFontTx/>
              <a:buNone/>
            </a:pPr>
            <a:r>
              <a:rPr lang="en-US" altLang="zh-CN" dirty="0"/>
              <a:t>⑶DB2</a:t>
            </a:r>
          </a:p>
          <a:p>
            <a:pPr eaLnBrk="1" hangingPunct="1">
              <a:buFontTx/>
              <a:buNone/>
            </a:pPr>
            <a:r>
              <a:rPr lang="en-US" altLang="zh-CN" dirty="0"/>
              <a:t>(4)</a:t>
            </a:r>
            <a:r>
              <a:rPr lang="en-US" altLang="zh-CN" dirty="0" err="1"/>
              <a:t>Sysbase</a:t>
            </a:r>
            <a:endParaRPr lang="en-US" altLang="zh-CN" dirty="0"/>
          </a:p>
          <a:p>
            <a:pPr eaLnBrk="1" hangingPunct="1">
              <a:buFontTx/>
              <a:buNone/>
            </a:pPr>
            <a:r>
              <a:rPr lang="en-US" altLang="zh-CN" dirty="0"/>
              <a:t>(5)Microsoft Access</a:t>
            </a:r>
          </a:p>
          <a:p>
            <a:pPr eaLnBrk="1" hangingPunct="1">
              <a:buFontTx/>
              <a:buNone/>
            </a:pPr>
            <a:r>
              <a:rPr lang="en-US" altLang="zh-CN" dirty="0"/>
              <a:t>(6)</a:t>
            </a:r>
            <a:r>
              <a:rPr lang="en-US" altLang="zh-CN" dirty="0" err="1"/>
              <a:t>Mysql</a:t>
            </a:r>
            <a:endParaRPr lang="en-US" altLang="zh-CN" dirty="0"/>
          </a:p>
        </p:txBody>
      </p:sp>
    </p:spTree>
  </p:cSld>
  <p:clrMapOvr>
    <a:masterClrMapping/>
  </p:clrMapOvr>
  <p:transition spd="med">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 to="" calcmode="lin" valueType="num">
                                      <p:cBhvr>
                                        <p:cTn id="7" dur="1" fill="hold"/>
                                        <p:tgtEl>
                                          <p:spTgt spid="88067">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88067">
                                            <p:txEl>
                                              <p:pRg st="1" end="1"/>
                                            </p:txEl>
                                          </p:spTgt>
                                        </p:tgtEl>
                                        <p:attrNameLst>
                                          <p:attrName>style.visibility</p:attrName>
                                        </p:attrNameLst>
                                      </p:cBhvr>
                                      <p:to>
                                        <p:strVal val="visible"/>
                                      </p:to>
                                    </p:set>
                                    <p:anim to="" calcmode="lin" valueType="num">
                                      <p:cBhvr>
                                        <p:cTn id="12" dur="1" fill="hold"/>
                                        <p:tgtEl>
                                          <p:spTgt spid="88067">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88067">
                                            <p:txEl>
                                              <p:pRg st="2" end="2"/>
                                            </p:txEl>
                                          </p:spTgt>
                                        </p:tgtEl>
                                        <p:attrNameLst>
                                          <p:attrName>style.visibility</p:attrName>
                                        </p:attrNameLst>
                                      </p:cBhvr>
                                      <p:to>
                                        <p:strVal val="visible"/>
                                      </p:to>
                                    </p:set>
                                    <p:anim to="" calcmode="lin" valueType="num">
                                      <p:cBhvr>
                                        <p:cTn id="17" dur="1" fill="hold"/>
                                        <p:tgtEl>
                                          <p:spTgt spid="88067">
                                            <p:txEl>
                                              <p:pRg st="2" end="2"/>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88067">
                                            <p:txEl>
                                              <p:pRg st="3" end="3"/>
                                            </p:txEl>
                                          </p:spTgt>
                                        </p:tgtEl>
                                        <p:attrNameLst>
                                          <p:attrName>style.visibility</p:attrName>
                                        </p:attrNameLst>
                                      </p:cBhvr>
                                      <p:to>
                                        <p:strVal val="visible"/>
                                      </p:to>
                                    </p:set>
                                    <p:anim to="" calcmode="lin" valueType="num">
                                      <p:cBhvr>
                                        <p:cTn id="22" dur="1" fill="hold"/>
                                        <p:tgtEl>
                                          <p:spTgt spid="88067">
                                            <p:txEl>
                                              <p:pRg st="3" end="3"/>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88067">
                                            <p:txEl>
                                              <p:pRg st="4" end="4"/>
                                            </p:txEl>
                                          </p:spTgt>
                                        </p:tgtEl>
                                        <p:attrNameLst>
                                          <p:attrName>style.visibility</p:attrName>
                                        </p:attrNameLst>
                                      </p:cBhvr>
                                      <p:to>
                                        <p:strVal val="visible"/>
                                      </p:to>
                                    </p:set>
                                    <p:anim to="" calcmode="lin" valueType="num">
                                      <p:cBhvr>
                                        <p:cTn id="27" dur="1" fill="hold"/>
                                        <p:tgtEl>
                                          <p:spTgt spid="88067">
                                            <p:txEl>
                                              <p:pRg st="4" end="4"/>
                                            </p:txEl>
                                          </p:spTgt>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88067">
                                            <p:txEl>
                                              <p:pRg st="5" end="5"/>
                                            </p:txEl>
                                          </p:spTgt>
                                        </p:tgtEl>
                                        <p:attrNameLst>
                                          <p:attrName>style.visibility</p:attrName>
                                        </p:attrNameLst>
                                      </p:cBhvr>
                                      <p:to>
                                        <p:strVal val="visible"/>
                                      </p:to>
                                    </p:set>
                                    <p:anim to="" calcmode="lin" valueType="num">
                                      <p:cBhvr>
                                        <p:cTn id="32" dur="1" fill="hold"/>
                                        <p:tgtEl>
                                          <p:spTgt spid="88067">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内容占位符 2">
            <a:extLst>
              <a:ext uri="{FF2B5EF4-FFF2-40B4-BE49-F238E27FC236}">
                <a16:creationId xmlns:a16="http://schemas.microsoft.com/office/drawing/2014/main" id="{4EFFCF6C-EB15-44B0-A573-F3E58D989B3D}"/>
              </a:ext>
            </a:extLst>
          </p:cNvPr>
          <p:cNvSpPr>
            <a:spLocks noGrp="1"/>
          </p:cNvSpPr>
          <p:nvPr>
            <p:ph idx="1"/>
          </p:nvPr>
        </p:nvSpPr>
        <p:spPr>
          <a:xfrm>
            <a:off x="179388" y="0"/>
            <a:ext cx="8278812" cy="6742113"/>
          </a:xfrm>
        </p:spPr>
        <p:txBody>
          <a:bodyPr/>
          <a:lstStyle/>
          <a:p>
            <a:r>
              <a:rPr lang="zh-CN" altLang="en-US" dirty="0"/>
              <a:t>在伯克莱</a:t>
            </a:r>
            <a:r>
              <a:rPr lang="en-US" altLang="zh-CN" dirty="0"/>
              <a:t>·</a:t>
            </a:r>
            <a:r>
              <a:rPr lang="zh-CN" altLang="en-US" dirty="0"/>
              <a:t>埃里森认识了主修中国历史的</a:t>
            </a:r>
            <a:r>
              <a:rPr lang="en-US" altLang="zh-CN" dirty="0" err="1"/>
              <a:t>Adda</a:t>
            </a:r>
            <a:r>
              <a:rPr lang="en-US" altLang="zh-CN" dirty="0"/>
              <a:t> Quinn</a:t>
            </a:r>
            <a:r>
              <a:rPr lang="zh-CN" altLang="en-US" dirty="0"/>
              <a:t>，他们很快就结婚了。</a:t>
            </a:r>
            <a:r>
              <a:rPr lang="en-US" altLang="zh-CN" dirty="0"/>
              <a:t>60</a:t>
            </a:r>
            <a:r>
              <a:rPr lang="zh-CN" altLang="en-US" dirty="0"/>
              <a:t>年代的美国是动荡和巨变的时代，</a:t>
            </a:r>
            <a:r>
              <a:rPr lang="zh-CN" altLang="en-US" dirty="0">
                <a:hlinkClick r:id="rId3"/>
              </a:rPr>
              <a:t>中东战争</a:t>
            </a:r>
            <a:r>
              <a:rPr lang="zh-CN" altLang="en-US" dirty="0"/>
              <a:t>，</a:t>
            </a:r>
            <a:r>
              <a:rPr lang="zh-CN" altLang="en-US" dirty="0">
                <a:hlinkClick r:id="rId4"/>
              </a:rPr>
              <a:t>越南战争</a:t>
            </a:r>
            <a:r>
              <a:rPr lang="en-US" altLang="zh-CN" dirty="0"/>
              <a:t>……</a:t>
            </a:r>
            <a:r>
              <a:rPr lang="zh-CN" altLang="en-US" dirty="0"/>
              <a:t>。 埃里森不停地更换工作，虽然挣钱不多（夫妇俩月收入合计</a:t>
            </a:r>
            <a:r>
              <a:rPr lang="en-US" altLang="zh-CN" dirty="0"/>
              <a:t>1600</a:t>
            </a:r>
            <a:r>
              <a:rPr lang="zh-CN" altLang="en-US" dirty="0"/>
              <a:t>美元），花钱却十分大方，他甚至借了</a:t>
            </a:r>
            <a:r>
              <a:rPr lang="en-US" altLang="zh-CN" dirty="0"/>
              <a:t>3000</a:t>
            </a:r>
            <a:r>
              <a:rPr lang="zh-CN" altLang="en-US" dirty="0"/>
              <a:t>美元购买一条</a:t>
            </a:r>
            <a:r>
              <a:rPr lang="en-US" altLang="zh-CN" dirty="0"/>
              <a:t>34</a:t>
            </a:r>
            <a:r>
              <a:rPr lang="zh-CN" altLang="en-US" dirty="0"/>
              <a:t>英尺的帆船。同时还在分期付 款购买另一条小帆船。埃里森是一个完美主义者，他从来不操心账单，</a:t>
            </a:r>
            <a:r>
              <a:rPr lang="en-US" altLang="zh-CN" dirty="0"/>
              <a:t>Quinn</a:t>
            </a:r>
            <a:r>
              <a:rPr lang="zh-CN" altLang="en-US" dirty="0"/>
              <a:t>却受够了，</a:t>
            </a:r>
            <a:r>
              <a:rPr lang="en-US" altLang="zh-CN" dirty="0"/>
              <a:t>1974</a:t>
            </a:r>
            <a:r>
              <a:rPr lang="zh-CN" altLang="en-US" dirty="0"/>
              <a:t>年他们离婚了。埃里森劝她说：“我会成为百万富翁的，如果 你和我在一起，你可以得到你想要的任何东西。”但</a:t>
            </a:r>
            <a:r>
              <a:rPr lang="en-US" altLang="zh-CN" dirty="0"/>
              <a:t>Quinn</a:t>
            </a:r>
            <a:r>
              <a:rPr lang="zh-CN" altLang="en-US" dirty="0"/>
              <a:t>最后也没有后悔自己的选择。</a:t>
            </a:r>
            <a:endParaRPr lang="en-US" altLang="zh-CN" dirty="0"/>
          </a:p>
        </p:txBody>
      </p:sp>
    </p:spTree>
    <p:extLst>
      <p:ext uri="{BB962C8B-B14F-4D97-AF65-F5344CB8AC3E}">
        <p14:creationId xmlns:p14="http://schemas.microsoft.com/office/powerpoint/2010/main" val="4270123237"/>
      </p:ext>
    </p:extLst>
  </p:cSld>
  <p:clrMapOvr>
    <a:masterClrMapping/>
  </p:clrMapOvr>
  <p:transition spd="med">
    <p:wipe dir="u"/>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内容占位符 2">
            <a:extLst>
              <a:ext uri="{FF2B5EF4-FFF2-40B4-BE49-F238E27FC236}">
                <a16:creationId xmlns:a16="http://schemas.microsoft.com/office/drawing/2014/main" id="{4EFFCF6C-EB15-44B0-A573-F3E58D989B3D}"/>
              </a:ext>
            </a:extLst>
          </p:cNvPr>
          <p:cNvSpPr>
            <a:spLocks noGrp="1"/>
          </p:cNvSpPr>
          <p:nvPr>
            <p:ph idx="1"/>
          </p:nvPr>
        </p:nvSpPr>
        <p:spPr>
          <a:xfrm>
            <a:off x="251520" y="115887"/>
            <a:ext cx="8278812" cy="6742113"/>
          </a:xfrm>
        </p:spPr>
        <p:txBody>
          <a:bodyPr/>
          <a:lstStyle/>
          <a:p>
            <a:r>
              <a:rPr lang="zh-CN" altLang="en-US" dirty="0"/>
              <a:t>就在他们打算成立公司时，另外两个传奇式的公司也产生了，一个是苹果，一个是微软，虽然公司产品、理想、文化完全不同，但却有着同样成功的模式：创立者都是一个有梦想精神的技术企业家和一个技术天才，比尔</a:t>
            </a:r>
            <a:r>
              <a:rPr lang="zh-CN" altLang="en-US" dirty="0">
                <a:hlinkClick r:id="rId3"/>
              </a:rPr>
              <a:t>盖茨</a:t>
            </a:r>
            <a:r>
              <a:rPr lang="zh-CN" altLang="en-US" dirty="0"/>
              <a:t>有</a:t>
            </a:r>
            <a:r>
              <a:rPr lang="zh-CN" altLang="en-US" dirty="0">
                <a:hlinkClick r:id="rId4"/>
              </a:rPr>
              <a:t>保罗艾伦</a:t>
            </a:r>
            <a:r>
              <a:rPr lang="zh-CN" altLang="en-US" dirty="0"/>
              <a:t>，史蒂夫</a:t>
            </a:r>
            <a:r>
              <a:rPr lang="zh-CN" altLang="en-US" dirty="0">
                <a:hlinkClick r:id="rId5"/>
              </a:rPr>
              <a:t>乔布斯</a:t>
            </a:r>
            <a:r>
              <a:rPr lang="zh-CN" altLang="en-US" dirty="0"/>
              <a:t>有</a:t>
            </a:r>
            <a:r>
              <a:rPr lang="zh-CN" altLang="en-US" dirty="0">
                <a:hlinkClick r:id="rId6"/>
              </a:rPr>
              <a:t>史蒂夫</a:t>
            </a:r>
            <a:r>
              <a:rPr lang="en-US" altLang="zh-CN" dirty="0">
                <a:hlinkClick r:id="rId6"/>
              </a:rPr>
              <a:t>·</a:t>
            </a:r>
            <a:r>
              <a:rPr lang="zh-CN" altLang="en-US" dirty="0">
                <a:hlinkClick r:id="rId6"/>
              </a:rPr>
              <a:t>沃兹尼亚克</a:t>
            </a:r>
            <a:r>
              <a:rPr lang="en-US" altLang="zh-CN" dirty="0"/>
              <a:t>,</a:t>
            </a:r>
            <a:r>
              <a:rPr lang="zh-CN" altLang="en-US" dirty="0"/>
              <a:t>拉里埃里森有</a:t>
            </a:r>
            <a:r>
              <a:rPr lang="en-US" altLang="zh-CN" dirty="0"/>
              <a:t>Bob Miner</a:t>
            </a:r>
            <a:r>
              <a:rPr lang="zh-CN" altLang="en-US" dirty="0"/>
              <a:t>。</a:t>
            </a:r>
            <a:r>
              <a:rPr lang="en-US" altLang="zh-CN" dirty="0"/>
              <a:t>1977</a:t>
            </a:r>
            <a:r>
              <a:rPr lang="zh-CN" altLang="en-US" dirty="0"/>
              <a:t>年</a:t>
            </a:r>
            <a:r>
              <a:rPr lang="en-US" altLang="zh-CN" dirty="0"/>
              <a:t>(</a:t>
            </a:r>
            <a:r>
              <a:rPr lang="zh-CN" altLang="en-US" dirty="0"/>
              <a:t>丁巳年</a:t>
            </a:r>
            <a:r>
              <a:rPr lang="en-US" altLang="zh-CN" dirty="0"/>
              <a:t>)6</a:t>
            </a:r>
            <a:r>
              <a:rPr lang="zh-CN" altLang="en-US" dirty="0"/>
              <a:t>月埃里森他们</a:t>
            </a:r>
            <a:r>
              <a:rPr lang="en-US" altLang="zh-CN" dirty="0"/>
              <a:t>3</a:t>
            </a:r>
            <a:r>
              <a:rPr lang="zh-CN" altLang="en-US" dirty="0"/>
              <a:t>人合伙出资</a:t>
            </a:r>
            <a:r>
              <a:rPr lang="en-US" altLang="zh-CN" dirty="0"/>
              <a:t>2000</a:t>
            </a:r>
            <a:r>
              <a:rPr lang="zh-CN" altLang="en-US" dirty="0"/>
              <a:t>美元成立了软件开发研究公司，埃里森拥有</a:t>
            </a:r>
            <a:r>
              <a:rPr lang="en-US" altLang="zh-CN" dirty="0"/>
              <a:t>60%</a:t>
            </a:r>
            <a:r>
              <a:rPr lang="zh-CN" altLang="en-US" dirty="0"/>
              <a:t>的股份，占有这么多股份是因为成立公司完全是由于埃里森的鼓动，而且他有一个</a:t>
            </a:r>
            <a:r>
              <a:rPr lang="en-US" altLang="zh-CN" dirty="0"/>
              <a:t>40</a:t>
            </a:r>
            <a:r>
              <a:rPr lang="zh-CN" altLang="en-US" dirty="0"/>
              <a:t>万美元的项目合同，这一年他</a:t>
            </a:r>
            <a:r>
              <a:rPr lang="en-US" altLang="zh-CN" dirty="0"/>
              <a:t>32</a:t>
            </a:r>
            <a:r>
              <a:rPr lang="zh-CN" altLang="en-US" dirty="0"/>
              <a:t>岁。</a:t>
            </a:r>
            <a:endParaRPr lang="en-US" altLang="zh-CN" dirty="0"/>
          </a:p>
        </p:txBody>
      </p:sp>
    </p:spTree>
  </p:cSld>
  <p:clrMapOvr>
    <a:masterClrMapping/>
  </p:clrMapOvr>
  <p:transition spd="med">
    <p:wipe dir="u"/>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内容占位符 2">
            <a:extLst>
              <a:ext uri="{FF2B5EF4-FFF2-40B4-BE49-F238E27FC236}">
                <a16:creationId xmlns:a16="http://schemas.microsoft.com/office/drawing/2014/main" id="{430330EB-1503-450C-BAE9-0A6BB5A83176}"/>
              </a:ext>
            </a:extLst>
          </p:cNvPr>
          <p:cNvSpPr>
            <a:spLocks noGrp="1"/>
          </p:cNvSpPr>
          <p:nvPr>
            <p:ph idx="1"/>
          </p:nvPr>
        </p:nvSpPr>
        <p:spPr>
          <a:xfrm>
            <a:off x="0" y="188640"/>
            <a:ext cx="9036050" cy="4176712"/>
          </a:xfrm>
        </p:spPr>
        <p:txBody>
          <a:bodyPr/>
          <a:lstStyle/>
          <a:p>
            <a:r>
              <a:rPr lang="en-US" altLang="zh-CN" dirty="0"/>
              <a:t>IBM</a:t>
            </a:r>
            <a:r>
              <a:rPr lang="zh-CN" altLang="en-US" dirty="0"/>
              <a:t>犯了上千亿美元的错误 埃里森终于成功了。</a:t>
            </a:r>
            <a:endParaRPr lang="en-US" altLang="zh-CN" dirty="0"/>
          </a:p>
          <a:p>
            <a:r>
              <a:rPr lang="zh-CN" altLang="en-US" dirty="0"/>
              <a:t>那时大多数人认为关系数据库不会有商业价值，因为速度太慢，不可能满足处理大规模数据或者大量用户存取数据，关系数据库理论上很漂亮而且易于使用，但不足就是太简单实现，速度太慢。埃里森认为这是他们的机会：决定开发通用商用</a:t>
            </a:r>
            <a:r>
              <a:rPr lang="zh-CN" altLang="en-US" dirty="0">
                <a:hlinkClick r:id="rId2"/>
              </a:rPr>
              <a:t>数据库系统</a:t>
            </a:r>
            <a:r>
              <a:rPr lang="en-US" altLang="zh-CN" dirty="0"/>
              <a:t>Oracle</a:t>
            </a:r>
            <a:r>
              <a:rPr lang="zh-CN" altLang="en-US" dirty="0"/>
              <a:t>，这个名字来源于他们曾给中央情报局做过的项目名。不过也不是只有他们独家在行动，</a:t>
            </a:r>
            <a:r>
              <a:rPr lang="en-US" altLang="zh-CN" dirty="0"/>
              <a:t>Berkeley</a:t>
            </a:r>
            <a:r>
              <a:rPr lang="zh-CN" altLang="en-US" dirty="0"/>
              <a:t>大学也开始开发</a:t>
            </a:r>
            <a:r>
              <a:rPr lang="zh-CN" altLang="en-US" dirty="0">
                <a:hlinkClick r:id="rId3"/>
              </a:rPr>
              <a:t>关系数据库系统</a:t>
            </a:r>
            <a:r>
              <a:rPr lang="en-US" altLang="zh-CN" dirty="0"/>
              <a:t>Ingres?</a:t>
            </a:r>
            <a:endParaRPr lang="zh-CN" altLang="en-US" dirty="0"/>
          </a:p>
        </p:txBody>
      </p:sp>
    </p:spTree>
    <p:extLst>
      <p:ext uri="{BB962C8B-B14F-4D97-AF65-F5344CB8AC3E}">
        <p14:creationId xmlns:p14="http://schemas.microsoft.com/office/powerpoint/2010/main" val="1909386122"/>
      </p:ext>
    </p:extLst>
  </p:cSld>
  <p:clrMapOvr>
    <a:masterClrMapping/>
  </p:clrMapOvr>
  <p:transition spd="med">
    <p:wipe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291283" y="3659337"/>
            <a:ext cx="1673504" cy="830997"/>
          </a:xfrm>
          <a:prstGeom prst="rect">
            <a:avLst/>
          </a:prstGeom>
          <a:ln w="9525">
            <a:solidFill>
              <a:srgbClr val="000000"/>
            </a:solidFill>
          </a:ln>
        </p:spPr>
        <p:txBody>
          <a:bodyPr vert="horz" wrap="square" lIns="0" tIns="0" rIns="0" bIns="0" rtlCol="0">
            <a:spAutoFit/>
          </a:bodyPr>
          <a:lstStyle/>
          <a:p>
            <a:pPr marL="78190" marR="71131" indent="415928" algn="ctr"/>
            <a:r>
              <a:rPr sz="1800" b="1" spc="-13" dirty="0">
                <a:latin typeface="Arial"/>
                <a:cs typeface="Arial"/>
              </a:rPr>
              <a:t>Database Managemen</a:t>
            </a:r>
            <a:r>
              <a:rPr sz="1800" b="1" spc="-4" dirty="0">
                <a:latin typeface="Arial"/>
                <a:cs typeface="Arial"/>
              </a:rPr>
              <a:t>t</a:t>
            </a:r>
            <a:r>
              <a:rPr sz="1800" b="1" dirty="0">
                <a:latin typeface="Arial"/>
                <a:cs typeface="Arial"/>
              </a:rPr>
              <a:t> </a:t>
            </a:r>
            <a:r>
              <a:rPr sz="1800" b="1" spc="-13" dirty="0">
                <a:latin typeface="Arial"/>
                <a:cs typeface="Arial"/>
              </a:rPr>
              <a:t>S</a:t>
            </a:r>
            <a:r>
              <a:rPr sz="1800" b="1" spc="-17" dirty="0">
                <a:latin typeface="Arial"/>
                <a:cs typeface="Arial"/>
              </a:rPr>
              <a:t>y</a:t>
            </a:r>
            <a:r>
              <a:rPr sz="1800" b="1" spc="-13" dirty="0">
                <a:latin typeface="Arial"/>
                <a:cs typeface="Arial"/>
              </a:rPr>
              <a:t>stem</a:t>
            </a:r>
            <a:endParaRPr sz="1800" dirty="0">
              <a:latin typeface="Arial"/>
              <a:cs typeface="Arial"/>
            </a:endParaRPr>
          </a:p>
        </p:txBody>
      </p:sp>
      <p:sp>
        <p:nvSpPr>
          <p:cNvPr id="4" name="object 4"/>
          <p:cNvSpPr txBox="1"/>
          <p:nvPr/>
        </p:nvSpPr>
        <p:spPr>
          <a:xfrm>
            <a:off x="2252454" y="5496174"/>
            <a:ext cx="1034401" cy="263149"/>
          </a:xfrm>
          <a:prstGeom prst="rect">
            <a:avLst/>
          </a:prstGeom>
          <a:ln w="9524">
            <a:solidFill>
              <a:srgbClr val="000000"/>
            </a:solidFill>
          </a:ln>
        </p:spPr>
        <p:txBody>
          <a:bodyPr vert="horz" wrap="square" lIns="0" tIns="0" rIns="0" bIns="0" rtlCol="0">
            <a:spAutoFit/>
          </a:bodyPr>
          <a:lstStyle/>
          <a:p>
            <a:pPr marL="78190"/>
            <a:r>
              <a:rPr sz="1710" spc="-17" dirty="0">
                <a:latin typeface="新宋体"/>
                <a:cs typeface="新宋体"/>
              </a:rPr>
              <a:t>收发管理</a:t>
            </a:r>
            <a:endParaRPr sz="1710">
              <a:latin typeface="新宋体"/>
              <a:cs typeface="新宋体"/>
            </a:endParaRPr>
          </a:p>
        </p:txBody>
      </p:sp>
      <p:sp>
        <p:nvSpPr>
          <p:cNvPr id="5" name="object 5"/>
          <p:cNvSpPr txBox="1"/>
          <p:nvPr/>
        </p:nvSpPr>
        <p:spPr>
          <a:xfrm>
            <a:off x="2252454" y="2068803"/>
            <a:ext cx="1034401" cy="263149"/>
          </a:xfrm>
          <a:prstGeom prst="rect">
            <a:avLst/>
          </a:prstGeom>
          <a:ln w="9524">
            <a:solidFill>
              <a:srgbClr val="000000"/>
            </a:solidFill>
          </a:ln>
        </p:spPr>
        <p:txBody>
          <a:bodyPr vert="horz" wrap="square" lIns="0" tIns="0" rIns="0" bIns="0" rtlCol="0">
            <a:spAutoFit/>
          </a:bodyPr>
          <a:lstStyle/>
          <a:p>
            <a:pPr marL="78190"/>
            <a:r>
              <a:rPr sz="1710" spc="-17" dirty="0">
                <a:latin typeface="新宋体"/>
                <a:cs typeface="新宋体"/>
              </a:rPr>
              <a:t>学生注册</a:t>
            </a:r>
            <a:endParaRPr sz="1710">
              <a:latin typeface="新宋体"/>
              <a:cs typeface="新宋体"/>
            </a:endParaRPr>
          </a:p>
        </p:txBody>
      </p:sp>
      <p:sp>
        <p:nvSpPr>
          <p:cNvPr id="6" name="object 6"/>
          <p:cNvSpPr txBox="1"/>
          <p:nvPr/>
        </p:nvSpPr>
        <p:spPr>
          <a:xfrm>
            <a:off x="2252454" y="3028597"/>
            <a:ext cx="1034401" cy="263149"/>
          </a:xfrm>
          <a:prstGeom prst="rect">
            <a:avLst/>
          </a:prstGeom>
          <a:ln w="9524">
            <a:solidFill>
              <a:srgbClr val="000000"/>
            </a:solidFill>
          </a:ln>
        </p:spPr>
        <p:txBody>
          <a:bodyPr vert="horz" wrap="square" lIns="0" tIns="0" rIns="0" bIns="0" rtlCol="0">
            <a:spAutoFit/>
          </a:bodyPr>
          <a:lstStyle/>
          <a:p>
            <a:pPr marL="78190"/>
            <a:r>
              <a:rPr sz="1710" spc="-17" dirty="0">
                <a:latin typeface="新宋体"/>
                <a:cs typeface="新宋体"/>
              </a:rPr>
              <a:t>成绩登记</a:t>
            </a:r>
            <a:endParaRPr sz="1710">
              <a:latin typeface="新宋体"/>
              <a:cs typeface="新宋体"/>
            </a:endParaRPr>
          </a:p>
        </p:txBody>
      </p:sp>
      <p:sp>
        <p:nvSpPr>
          <p:cNvPr id="7" name="object 7"/>
          <p:cNvSpPr txBox="1"/>
          <p:nvPr/>
        </p:nvSpPr>
        <p:spPr>
          <a:xfrm>
            <a:off x="2252454" y="4469918"/>
            <a:ext cx="1034401" cy="263149"/>
          </a:xfrm>
          <a:prstGeom prst="rect">
            <a:avLst/>
          </a:prstGeom>
          <a:ln w="9524">
            <a:solidFill>
              <a:srgbClr val="000000"/>
            </a:solidFill>
          </a:ln>
        </p:spPr>
        <p:txBody>
          <a:bodyPr vert="horz" wrap="square" lIns="0" tIns="0" rIns="0" bIns="0" rtlCol="0">
            <a:spAutoFit/>
          </a:bodyPr>
          <a:lstStyle/>
          <a:p>
            <a:pPr marL="78190"/>
            <a:r>
              <a:rPr sz="1710" spc="-17" dirty="0">
                <a:latin typeface="新宋体"/>
                <a:cs typeface="新宋体"/>
              </a:rPr>
              <a:t>图书登记</a:t>
            </a:r>
            <a:endParaRPr sz="1710">
              <a:latin typeface="新宋体"/>
              <a:cs typeface="新宋体"/>
            </a:endParaRPr>
          </a:p>
        </p:txBody>
      </p:sp>
      <p:sp>
        <p:nvSpPr>
          <p:cNvPr id="8" name="object 8"/>
          <p:cNvSpPr txBox="1"/>
          <p:nvPr/>
        </p:nvSpPr>
        <p:spPr>
          <a:xfrm>
            <a:off x="2252454" y="3989695"/>
            <a:ext cx="1034401" cy="263149"/>
          </a:xfrm>
          <a:prstGeom prst="rect">
            <a:avLst/>
          </a:prstGeom>
          <a:ln w="9524">
            <a:solidFill>
              <a:srgbClr val="000000"/>
            </a:solidFill>
          </a:ln>
        </p:spPr>
        <p:txBody>
          <a:bodyPr vert="horz" wrap="square" lIns="0" tIns="0" rIns="0" bIns="0" rtlCol="0">
            <a:spAutoFit/>
          </a:bodyPr>
          <a:lstStyle/>
          <a:p>
            <a:pPr marL="78190"/>
            <a:r>
              <a:rPr sz="1710" spc="-17" dirty="0">
                <a:latin typeface="新宋体"/>
                <a:cs typeface="新宋体"/>
              </a:rPr>
              <a:t>图书借阅</a:t>
            </a:r>
            <a:endParaRPr sz="1710">
              <a:latin typeface="新宋体"/>
              <a:cs typeface="新宋体"/>
            </a:endParaRPr>
          </a:p>
        </p:txBody>
      </p:sp>
      <p:sp>
        <p:nvSpPr>
          <p:cNvPr id="9" name="object 9"/>
          <p:cNvSpPr txBox="1"/>
          <p:nvPr/>
        </p:nvSpPr>
        <p:spPr>
          <a:xfrm>
            <a:off x="2252454" y="4950792"/>
            <a:ext cx="1034401" cy="263149"/>
          </a:xfrm>
          <a:prstGeom prst="rect">
            <a:avLst/>
          </a:prstGeom>
          <a:ln w="9524">
            <a:solidFill>
              <a:srgbClr val="000000"/>
            </a:solidFill>
          </a:ln>
        </p:spPr>
        <p:txBody>
          <a:bodyPr vert="horz" wrap="square" lIns="0" tIns="0" rIns="0" bIns="0" rtlCol="0">
            <a:spAutoFit/>
          </a:bodyPr>
          <a:lstStyle/>
          <a:p>
            <a:pPr marL="78190"/>
            <a:r>
              <a:rPr sz="1710" spc="-17" dirty="0">
                <a:latin typeface="新宋体"/>
                <a:cs typeface="新宋体"/>
              </a:rPr>
              <a:t>图书采购</a:t>
            </a:r>
            <a:endParaRPr sz="1710">
              <a:latin typeface="新宋体"/>
              <a:cs typeface="新宋体"/>
            </a:endParaRPr>
          </a:p>
        </p:txBody>
      </p:sp>
      <p:sp>
        <p:nvSpPr>
          <p:cNvPr id="10" name="object 10"/>
          <p:cNvSpPr txBox="1"/>
          <p:nvPr/>
        </p:nvSpPr>
        <p:spPr>
          <a:xfrm>
            <a:off x="6879618" y="3649673"/>
            <a:ext cx="987704" cy="512961"/>
          </a:xfrm>
          <a:prstGeom prst="rect">
            <a:avLst/>
          </a:prstGeom>
        </p:spPr>
        <p:txBody>
          <a:bodyPr vert="horz" wrap="square" lIns="0" tIns="0" rIns="0" bIns="0" rtlCol="0">
            <a:spAutoFit/>
          </a:bodyPr>
          <a:lstStyle/>
          <a:p>
            <a:pPr marL="1629" algn="ctr">
              <a:lnSpc>
                <a:spcPts val="2005"/>
              </a:lnSpc>
            </a:pPr>
            <a:r>
              <a:rPr sz="1710" b="1" spc="-17" dirty="0">
                <a:solidFill>
                  <a:srgbClr val="CC0000"/>
                </a:solidFill>
                <a:latin typeface="新宋体"/>
                <a:cs typeface="新宋体"/>
              </a:rPr>
              <a:t>数据库</a:t>
            </a:r>
            <a:endParaRPr sz="1710">
              <a:latin typeface="新宋体"/>
              <a:cs typeface="新宋体"/>
            </a:endParaRPr>
          </a:p>
          <a:p>
            <a:pPr algn="ctr">
              <a:lnSpc>
                <a:spcPts val="2005"/>
              </a:lnSpc>
            </a:pPr>
            <a:r>
              <a:rPr sz="1710" b="1" spc="-13" dirty="0">
                <a:solidFill>
                  <a:srgbClr val="CC0000"/>
                </a:solidFill>
                <a:latin typeface="Arial"/>
                <a:cs typeface="Arial"/>
              </a:rPr>
              <a:t>Database</a:t>
            </a:r>
            <a:endParaRPr sz="1710">
              <a:latin typeface="Arial"/>
              <a:cs typeface="Arial"/>
            </a:endParaRPr>
          </a:p>
        </p:txBody>
      </p:sp>
      <p:sp>
        <p:nvSpPr>
          <p:cNvPr id="11" name="object 11"/>
          <p:cNvSpPr/>
          <p:nvPr/>
        </p:nvSpPr>
        <p:spPr>
          <a:xfrm>
            <a:off x="6540577" y="3192798"/>
            <a:ext cx="1665902" cy="1383546"/>
          </a:xfrm>
          <a:custGeom>
            <a:avLst/>
            <a:gdLst/>
            <a:ahLst/>
            <a:cxnLst/>
            <a:rect l="l" t="t" r="r" b="b"/>
            <a:pathLst>
              <a:path w="1948179" h="1617979">
                <a:moveTo>
                  <a:pt x="973836" y="0"/>
                </a:moveTo>
                <a:lnTo>
                  <a:pt x="893947" y="2679"/>
                </a:lnTo>
                <a:lnTo>
                  <a:pt x="815841" y="10581"/>
                </a:lnTo>
                <a:lnTo>
                  <a:pt x="739767" y="23495"/>
                </a:lnTo>
                <a:lnTo>
                  <a:pt x="665975" y="41215"/>
                </a:lnTo>
                <a:lnTo>
                  <a:pt x="594717" y="63531"/>
                </a:lnTo>
                <a:lnTo>
                  <a:pt x="526241" y="90237"/>
                </a:lnTo>
                <a:lnTo>
                  <a:pt x="460799" y="121124"/>
                </a:lnTo>
                <a:lnTo>
                  <a:pt x="398641" y="155984"/>
                </a:lnTo>
                <a:lnTo>
                  <a:pt x="340017" y="194609"/>
                </a:lnTo>
                <a:lnTo>
                  <a:pt x="285178" y="236791"/>
                </a:lnTo>
                <a:lnTo>
                  <a:pt x="234373" y="282322"/>
                </a:lnTo>
                <a:lnTo>
                  <a:pt x="187854" y="330994"/>
                </a:lnTo>
                <a:lnTo>
                  <a:pt x="145870" y="382599"/>
                </a:lnTo>
                <a:lnTo>
                  <a:pt x="108671" y="436929"/>
                </a:lnTo>
                <a:lnTo>
                  <a:pt x="76509" y="493776"/>
                </a:lnTo>
                <a:lnTo>
                  <a:pt x="49633" y="552931"/>
                </a:lnTo>
                <a:lnTo>
                  <a:pt x="28294" y="614188"/>
                </a:lnTo>
                <a:lnTo>
                  <a:pt x="12742" y="677337"/>
                </a:lnTo>
                <a:lnTo>
                  <a:pt x="3227" y="742171"/>
                </a:lnTo>
                <a:lnTo>
                  <a:pt x="0" y="808482"/>
                </a:lnTo>
                <a:lnTo>
                  <a:pt x="3227" y="874798"/>
                </a:lnTo>
                <a:lnTo>
                  <a:pt x="12742" y="939648"/>
                </a:lnTo>
                <a:lnTo>
                  <a:pt x="28294" y="1002822"/>
                </a:lnTo>
                <a:lnTo>
                  <a:pt x="49633" y="1064111"/>
                </a:lnTo>
                <a:lnTo>
                  <a:pt x="76509" y="1123307"/>
                </a:lnTo>
                <a:lnTo>
                  <a:pt x="108671" y="1180199"/>
                </a:lnTo>
                <a:lnTo>
                  <a:pt x="145870" y="1234579"/>
                </a:lnTo>
                <a:lnTo>
                  <a:pt x="187854" y="1286237"/>
                </a:lnTo>
                <a:lnTo>
                  <a:pt x="234373" y="1334965"/>
                </a:lnTo>
                <a:lnTo>
                  <a:pt x="285178" y="1380553"/>
                </a:lnTo>
                <a:lnTo>
                  <a:pt x="340017" y="1422792"/>
                </a:lnTo>
                <a:lnTo>
                  <a:pt x="398641" y="1461473"/>
                </a:lnTo>
                <a:lnTo>
                  <a:pt x="460799" y="1496386"/>
                </a:lnTo>
                <a:lnTo>
                  <a:pt x="526241" y="1527323"/>
                </a:lnTo>
                <a:lnTo>
                  <a:pt x="594717" y="1554075"/>
                </a:lnTo>
                <a:lnTo>
                  <a:pt x="665975" y="1576431"/>
                </a:lnTo>
                <a:lnTo>
                  <a:pt x="739767" y="1594184"/>
                </a:lnTo>
                <a:lnTo>
                  <a:pt x="815841" y="1607123"/>
                </a:lnTo>
                <a:lnTo>
                  <a:pt x="893947" y="1615040"/>
                </a:lnTo>
                <a:lnTo>
                  <a:pt x="973836" y="1617726"/>
                </a:lnTo>
                <a:lnTo>
                  <a:pt x="1053724" y="1615040"/>
                </a:lnTo>
                <a:lnTo>
                  <a:pt x="1131830" y="1607123"/>
                </a:lnTo>
                <a:lnTo>
                  <a:pt x="1207904" y="1594184"/>
                </a:lnTo>
                <a:lnTo>
                  <a:pt x="1281696" y="1576431"/>
                </a:lnTo>
                <a:lnTo>
                  <a:pt x="1352954" y="1554075"/>
                </a:lnTo>
                <a:lnTo>
                  <a:pt x="1421430" y="1527323"/>
                </a:lnTo>
                <a:lnTo>
                  <a:pt x="1486872" y="1496386"/>
                </a:lnTo>
                <a:lnTo>
                  <a:pt x="1549030" y="1461473"/>
                </a:lnTo>
                <a:lnTo>
                  <a:pt x="1607654" y="1422792"/>
                </a:lnTo>
                <a:lnTo>
                  <a:pt x="1662493" y="1380553"/>
                </a:lnTo>
                <a:lnTo>
                  <a:pt x="1713298" y="1334965"/>
                </a:lnTo>
                <a:lnTo>
                  <a:pt x="1759817" y="1286237"/>
                </a:lnTo>
                <a:lnTo>
                  <a:pt x="1801801" y="1234579"/>
                </a:lnTo>
                <a:lnTo>
                  <a:pt x="1839000" y="1180199"/>
                </a:lnTo>
                <a:lnTo>
                  <a:pt x="1871162" y="1123307"/>
                </a:lnTo>
                <a:lnTo>
                  <a:pt x="1898038" y="1064111"/>
                </a:lnTo>
                <a:lnTo>
                  <a:pt x="1919377" y="1002822"/>
                </a:lnTo>
                <a:lnTo>
                  <a:pt x="1934929" y="939648"/>
                </a:lnTo>
                <a:lnTo>
                  <a:pt x="1944444" y="874798"/>
                </a:lnTo>
                <a:lnTo>
                  <a:pt x="1947672" y="808481"/>
                </a:lnTo>
                <a:lnTo>
                  <a:pt x="1944444" y="742171"/>
                </a:lnTo>
                <a:lnTo>
                  <a:pt x="1934929" y="677337"/>
                </a:lnTo>
                <a:lnTo>
                  <a:pt x="1919377" y="614188"/>
                </a:lnTo>
                <a:lnTo>
                  <a:pt x="1898038" y="552931"/>
                </a:lnTo>
                <a:lnTo>
                  <a:pt x="1871162" y="493775"/>
                </a:lnTo>
                <a:lnTo>
                  <a:pt x="1839000" y="436929"/>
                </a:lnTo>
                <a:lnTo>
                  <a:pt x="1801801" y="382599"/>
                </a:lnTo>
                <a:lnTo>
                  <a:pt x="1759817" y="330994"/>
                </a:lnTo>
                <a:lnTo>
                  <a:pt x="1713298" y="282322"/>
                </a:lnTo>
                <a:lnTo>
                  <a:pt x="1662493" y="236791"/>
                </a:lnTo>
                <a:lnTo>
                  <a:pt x="1607654" y="194609"/>
                </a:lnTo>
                <a:lnTo>
                  <a:pt x="1549030" y="155984"/>
                </a:lnTo>
                <a:lnTo>
                  <a:pt x="1486872" y="121124"/>
                </a:lnTo>
                <a:lnTo>
                  <a:pt x="1421430" y="90237"/>
                </a:lnTo>
                <a:lnTo>
                  <a:pt x="1352954" y="63531"/>
                </a:lnTo>
                <a:lnTo>
                  <a:pt x="1281696" y="41215"/>
                </a:lnTo>
                <a:lnTo>
                  <a:pt x="1207904" y="23495"/>
                </a:lnTo>
                <a:lnTo>
                  <a:pt x="1131830" y="10581"/>
                </a:lnTo>
                <a:lnTo>
                  <a:pt x="1053724" y="2679"/>
                </a:lnTo>
                <a:lnTo>
                  <a:pt x="973836" y="0"/>
                </a:lnTo>
                <a:close/>
              </a:path>
            </a:pathLst>
          </a:custGeom>
          <a:ln w="9525">
            <a:solidFill>
              <a:srgbClr val="FF0066"/>
            </a:solidFill>
          </a:ln>
        </p:spPr>
        <p:txBody>
          <a:bodyPr wrap="square" lIns="0" tIns="0" rIns="0" bIns="0" rtlCol="0"/>
          <a:lstStyle/>
          <a:p>
            <a:endParaRPr sz="2800"/>
          </a:p>
        </p:txBody>
      </p:sp>
      <p:sp>
        <p:nvSpPr>
          <p:cNvPr id="12" name="object 12"/>
          <p:cNvSpPr txBox="1"/>
          <p:nvPr/>
        </p:nvSpPr>
        <p:spPr>
          <a:xfrm>
            <a:off x="2360618" y="3508820"/>
            <a:ext cx="817204" cy="263149"/>
          </a:xfrm>
          <a:prstGeom prst="rect">
            <a:avLst/>
          </a:prstGeom>
          <a:ln w="9525">
            <a:solidFill>
              <a:srgbClr val="000000"/>
            </a:solidFill>
          </a:ln>
        </p:spPr>
        <p:txBody>
          <a:bodyPr vert="horz" wrap="square" lIns="0" tIns="0" rIns="0" bIns="0" rtlCol="0">
            <a:spAutoFit/>
          </a:bodyPr>
          <a:lstStyle/>
          <a:p>
            <a:pPr marL="78190"/>
            <a:r>
              <a:rPr sz="1710" spc="-17" dirty="0">
                <a:latin typeface="新宋体"/>
                <a:cs typeface="新宋体"/>
              </a:rPr>
              <a:t>借阅证</a:t>
            </a:r>
            <a:endParaRPr sz="1710">
              <a:latin typeface="新宋体"/>
              <a:cs typeface="新宋体"/>
            </a:endParaRPr>
          </a:p>
        </p:txBody>
      </p:sp>
      <p:sp>
        <p:nvSpPr>
          <p:cNvPr id="13" name="object 13"/>
          <p:cNvSpPr txBox="1"/>
          <p:nvPr/>
        </p:nvSpPr>
        <p:spPr>
          <a:xfrm>
            <a:off x="2252454" y="2547723"/>
            <a:ext cx="1034401" cy="263149"/>
          </a:xfrm>
          <a:prstGeom prst="rect">
            <a:avLst/>
          </a:prstGeom>
          <a:ln w="9524">
            <a:solidFill>
              <a:srgbClr val="000000"/>
            </a:solidFill>
          </a:ln>
        </p:spPr>
        <p:txBody>
          <a:bodyPr vert="horz" wrap="square" lIns="0" tIns="0" rIns="0" bIns="0" rtlCol="0">
            <a:spAutoFit/>
          </a:bodyPr>
          <a:lstStyle/>
          <a:p>
            <a:pPr marL="78190"/>
            <a:r>
              <a:rPr sz="1710" spc="-17" dirty="0">
                <a:latin typeface="新宋体"/>
                <a:cs typeface="新宋体"/>
              </a:rPr>
              <a:t>课程登记</a:t>
            </a:r>
            <a:endParaRPr sz="1710">
              <a:latin typeface="新宋体"/>
              <a:cs typeface="新宋体"/>
            </a:endParaRPr>
          </a:p>
        </p:txBody>
      </p:sp>
      <p:sp>
        <p:nvSpPr>
          <p:cNvPr id="14" name="object 14"/>
          <p:cNvSpPr/>
          <p:nvPr/>
        </p:nvSpPr>
        <p:spPr>
          <a:xfrm>
            <a:off x="912130" y="3558993"/>
            <a:ext cx="700461" cy="561671"/>
          </a:xfrm>
          <a:prstGeom prst="rect">
            <a:avLst/>
          </a:prstGeom>
          <a:blipFill>
            <a:blip r:embed="rId3" cstate="print"/>
            <a:stretch>
              <a:fillRect/>
            </a:stretch>
          </a:blipFill>
        </p:spPr>
        <p:txBody>
          <a:bodyPr wrap="square" lIns="0" tIns="0" rIns="0" bIns="0" rtlCol="0"/>
          <a:lstStyle/>
          <a:p>
            <a:endParaRPr sz="2052"/>
          </a:p>
        </p:txBody>
      </p:sp>
      <p:sp>
        <p:nvSpPr>
          <p:cNvPr id="15" name="object 15"/>
          <p:cNvSpPr/>
          <p:nvPr/>
        </p:nvSpPr>
        <p:spPr>
          <a:xfrm>
            <a:off x="936890" y="2687164"/>
            <a:ext cx="651591" cy="611192"/>
          </a:xfrm>
          <a:prstGeom prst="rect">
            <a:avLst/>
          </a:prstGeom>
          <a:blipFill>
            <a:blip r:embed="rId4" cstate="print"/>
            <a:stretch>
              <a:fillRect/>
            </a:stretch>
          </a:blipFill>
        </p:spPr>
        <p:txBody>
          <a:bodyPr wrap="square" lIns="0" tIns="0" rIns="0" bIns="0" rtlCol="0"/>
          <a:lstStyle/>
          <a:p>
            <a:endParaRPr sz="2052"/>
          </a:p>
        </p:txBody>
      </p:sp>
      <p:sp>
        <p:nvSpPr>
          <p:cNvPr id="16" name="object 16"/>
          <p:cNvSpPr/>
          <p:nvPr/>
        </p:nvSpPr>
        <p:spPr>
          <a:xfrm>
            <a:off x="912130" y="4381952"/>
            <a:ext cx="700460" cy="561672"/>
          </a:xfrm>
          <a:prstGeom prst="rect">
            <a:avLst/>
          </a:prstGeom>
          <a:blipFill>
            <a:blip r:embed="rId5" cstate="print"/>
            <a:stretch>
              <a:fillRect/>
            </a:stretch>
          </a:blipFill>
        </p:spPr>
        <p:txBody>
          <a:bodyPr wrap="square" lIns="0" tIns="0" rIns="0" bIns="0" rtlCol="0"/>
          <a:lstStyle/>
          <a:p>
            <a:endParaRPr sz="2052"/>
          </a:p>
        </p:txBody>
      </p:sp>
      <p:sp>
        <p:nvSpPr>
          <p:cNvPr id="17" name="object 17"/>
          <p:cNvSpPr/>
          <p:nvPr/>
        </p:nvSpPr>
        <p:spPr>
          <a:xfrm>
            <a:off x="936890" y="5204261"/>
            <a:ext cx="651591" cy="611192"/>
          </a:xfrm>
          <a:prstGeom prst="rect">
            <a:avLst/>
          </a:prstGeom>
          <a:blipFill>
            <a:blip r:embed="rId6" cstate="print"/>
            <a:stretch>
              <a:fillRect/>
            </a:stretch>
          </a:blipFill>
        </p:spPr>
        <p:txBody>
          <a:bodyPr wrap="square" lIns="0" tIns="0" rIns="0" bIns="0" rtlCol="0"/>
          <a:lstStyle/>
          <a:p>
            <a:endParaRPr sz="2052"/>
          </a:p>
        </p:txBody>
      </p:sp>
      <p:sp>
        <p:nvSpPr>
          <p:cNvPr id="18" name="object 18"/>
          <p:cNvSpPr/>
          <p:nvPr/>
        </p:nvSpPr>
        <p:spPr>
          <a:xfrm>
            <a:off x="912130" y="1864855"/>
            <a:ext cx="700460" cy="561671"/>
          </a:xfrm>
          <a:prstGeom prst="rect">
            <a:avLst/>
          </a:prstGeom>
          <a:blipFill>
            <a:blip r:embed="rId7" cstate="print"/>
            <a:stretch>
              <a:fillRect/>
            </a:stretch>
          </a:blipFill>
        </p:spPr>
        <p:txBody>
          <a:bodyPr wrap="square" lIns="0" tIns="0" rIns="0" bIns="0" rtlCol="0"/>
          <a:lstStyle/>
          <a:p>
            <a:endParaRPr sz="2052"/>
          </a:p>
        </p:txBody>
      </p:sp>
      <p:sp>
        <p:nvSpPr>
          <p:cNvPr id="19" name="object 19"/>
          <p:cNvSpPr/>
          <p:nvPr/>
        </p:nvSpPr>
        <p:spPr>
          <a:xfrm>
            <a:off x="1639957" y="5674058"/>
            <a:ext cx="600550" cy="65159"/>
          </a:xfrm>
          <a:custGeom>
            <a:avLst/>
            <a:gdLst/>
            <a:ahLst/>
            <a:cxnLst/>
            <a:rect l="l" t="t" r="r" b="b"/>
            <a:pathLst>
              <a:path w="702310" h="76200">
                <a:moveTo>
                  <a:pt x="76200" y="32003"/>
                </a:moveTo>
                <a:lnTo>
                  <a:pt x="76200" y="0"/>
                </a:lnTo>
                <a:lnTo>
                  <a:pt x="0" y="38100"/>
                </a:lnTo>
                <a:lnTo>
                  <a:pt x="63246" y="69723"/>
                </a:lnTo>
                <a:lnTo>
                  <a:pt x="63246" y="32003"/>
                </a:lnTo>
                <a:lnTo>
                  <a:pt x="76200" y="32003"/>
                </a:lnTo>
                <a:close/>
              </a:path>
              <a:path w="702310" h="76200">
                <a:moveTo>
                  <a:pt x="637794" y="44195"/>
                </a:moveTo>
                <a:lnTo>
                  <a:pt x="637794" y="32003"/>
                </a:lnTo>
                <a:lnTo>
                  <a:pt x="63246" y="32003"/>
                </a:lnTo>
                <a:lnTo>
                  <a:pt x="63246" y="44195"/>
                </a:lnTo>
                <a:lnTo>
                  <a:pt x="637794" y="44195"/>
                </a:lnTo>
                <a:close/>
              </a:path>
              <a:path w="702310" h="76200">
                <a:moveTo>
                  <a:pt x="76200" y="76200"/>
                </a:moveTo>
                <a:lnTo>
                  <a:pt x="76200" y="44195"/>
                </a:lnTo>
                <a:lnTo>
                  <a:pt x="63246" y="44195"/>
                </a:lnTo>
                <a:lnTo>
                  <a:pt x="63246" y="69723"/>
                </a:lnTo>
                <a:lnTo>
                  <a:pt x="76200" y="76200"/>
                </a:lnTo>
                <a:close/>
              </a:path>
              <a:path w="702310" h="76200">
                <a:moveTo>
                  <a:pt x="701801" y="38100"/>
                </a:moveTo>
                <a:lnTo>
                  <a:pt x="625601" y="0"/>
                </a:lnTo>
                <a:lnTo>
                  <a:pt x="625601" y="32003"/>
                </a:lnTo>
                <a:lnTo>
                  <a:pt x="637794" y="32003"/>
                </a:lnTo>
                <a:lnTo>
                  <a:pt x="637794" y="70103"/>
                </a:lnTo>
                <a:lnTo>
                  <a:pt x="701801" y="38100"/>
                </a:lnTo>
                <a:close/>
              </a:path>
              <a:path w="702310" h="76200">
                <a:moveTo>
                  <a:pt x="637794" y="70103"/>
                </a:moveTo>
                <a:lnTo>
                  <a:pt x="637794" y="44195"/>
                </a:lnTo>
                <a:lnTo>
                  <a:pt x="625601" y="44195"/>
                </a:lnTo>
                <a:lnTo>
                  <a:pt x="625601" y="76200"/>
                </a:lnTo>
                <a:lnTo>
                  <a:pt x="637794" y="70103"/>
                </a:lnTo>
                <a:close/>
              </a:path>
            </a:pathLst>
          </a:custGeom>
          <a:solidFill>
            <a:srgbClr val="000000"/>
          </a:solidFill>
        </p:spPr>
        <p:txBody>
          <a:bodyPr wrap="square" lIns="0" tIns="0" rIns="0" bIns="0" rtlCol="0"/>
          <a:lstStyle/>
          <a:p>
            <a:endParaRPr sz="2052"/>
          </a:p>
        </p:txBody>
      </p:sp>
      <p:sp>
        <p:nvSpPr>
          <p:cNvPr id="20" name="object 20"/>
          <p:cNvSpPr/>
          <p:nvPr/>
        </p:nvSpPr>
        <p:spPr>
          <a:xfrm>
            <a:off x="1639957" y="4638027"/>
            <a:ext cx="617926" cy="181360"/>
          </a:xfrm>
          <a:custGeom>
            <a:avLst/>
            <a:gdLst/>
            <a:ahLst/>
            <a:cxnLst/>
            <a:rect l="l" t="t" r="r" b="b"/>
            <a:pathLst>
              <a:path w="722630" h="212089">
                <a:moveTo>
                  <a:pt x="72768" y="168443"/>
                </a:moveTo>
                <a:lnTo>
                  <a:pt x="65532" y="137922"/>
                </a:lnTo>
                <a:lnTo>
                  <a:pt x="0" y="192024"/>
                </a:lnTo>
                <a:lnTo>
                  <a:pt x="60198" y="206383"/>
                </a:lnTo>
                <a:lnTo>
                  <a:pt x="60198" y="171450"/>
                </a:lnTo>
                <a:lnTo>
                  <a:pt x="72768" y="168443"/>
                </a:lnTo>
                <a:close/>
              </a:path>
              <a:path w="722630" h="212089">
                <a:moveTo>
                  <a:pt x="75668" y="180670"/>
                </a:moveTo>
                <a:lnTo>
                  <a:pt x="72768" y="168443"/>
                </a:lnTo>
                <a:lnTo>
                  <a:pt x="60198" y="171450"/>
                </a:lnTo>
                <a:lnTo>
                  <a:pt x="63246" y="183642"/>
                </a:lnTo>
                <a:lnTo>
                  <a:pt x="75668" y="180670"/>
                </a:lnTo>
                <a:close/>
              </a:path>
              <a:path w="722630" h="212089">
                <a:moveTo>
                  <a:pt x="83058" y="211836"/>
                </a:moveTo>
                <a:lnTo>
                  <a:pt x="75668" y="180670"/>
                </a:lnTo>
                <a:lnTo>
                  <a:pt x="63246" y="183642"/>
                </a:lnTo>
                <a:lnTo>
                  <a:pt x="60198" y="171450"/>
                </a:lnTo>
                <a:lnTo>
                  <a:pt x="60198" y="206383"/>
                </a:lnTo>
                <a:lnTo>
                  <a:pt x="83058" y="211836"/>
                </a:lnTo>
                <a:close/>
              </a:path>
              <a:path w="722630" h="212089">
                <a:moveTo>
                  <a:pt x="649607" y="43392"/>
                </a:moveTo>
                <a:lnTo>
                  <a:pt x="646707" y="31165"/>
                </a:lnTo>
                <a:lnTo>
                  <a:pt x="72768" y="168443"/>
                </a:lnTo>
                <a:lnTo>
                  <a:pt x="75668" y="180670"/>
                </a:lnTo>
                <a:lnTo>
                  <a:pt x="649607" y="43392"/>
                </a:lnTo>
                <a:close/>
              </a:path>
              <a:path w="722630" h="212089">
                <a:moveTo>
                  <a:pt x="722376" y="19049"/>
                </a:moveTo>
                <a:lnTo>
                  <a:pt x="639318" y="0"/>
                </a:lnTo>
                <a:lnTo>
                  <a:pt x="646707" y="31165"/>
                </a:lnTo>
                <a:lnTo>
                  <a:pt x="659130" y="28193"/>
                </a:lnTo>
                <a:lnTo>
                  <a:pt x="662178" y="40385"/>
                </a:lnTo>
                <a:lnTo>
                  <a:pt x="662178" y="69448"/>
                </a:lnTo>
                <a:lnTo>
                  <a:pt x="722376" y="19049"/>
                </a:lnTo>
                <a:close/>
              </a:path>
              <a:path w="722630" h="212089">
                <a:moveTo>
                  <a:pt x="662178" y="40385"/>
                </a:moveTo>
                <a:lnTo>
                  <a:pt x="659130" y="28193"/>
                </a:lnTo>
                <a:lnTo>
                  <a:pt x="646707" y="31165"/>
                </a:lnTo>
                <a:lnTo>
                  <a:pt x="649607" y="43392"/>
                </a:lnTo>
                <a:lnTo>
                  <a:pt x="662178" y="40385"/>
                </a:lnTo>
                <a:close/>
              </a:path>
              <a:path w="722630" h="212089">
                <a:moveTo>
                  <a:pt x="662178" y="69448"/>
                </a:moveTo>
                <a:lnTo>
                  <a:pt x="662178" y="40385"/>
                </a:lnTo>
                <a:lnTo>
                  <a:pt x="649607" y="43392"/>
                </a:lnTo>
                <a:lnTo>
                  <a:pt x="656844" y="73913"/>
                </a:lnTo>
                <a:lnTo>
                  <a:pt x="662178" y="69448"/>
                </a:lnTo>
                <a:close/>
              </a:path>
            </a:pathLst>
          </a:custGeom>
          <a:solidFill>
            <a:srgbClr val="000000"/>
          </a:solidFill>
        </p:spPr>
        <p:txBody>
          <a:bodyPr wrap="square" lIns="0" tIns="0" rIns="0" bIns="0" rtlCol="0"/>
          <a:lstStyle/>
          <a:p>
            <a:endParaRPr sz="2052"/>
          </a:p>
        </p:txBody>
      </p:sp>
      <p:sp>
        <p:nvSpPr>
          <p:cNvPr id="21" name="object 21"/>
          <p:cNvSpPr/>
          <p:nvPr/>
        </p:nvSpPr>
        <p:spPr>
          <a:xfrm>
            <a:off x="1656247" y="4948837"/>
            <a:ext cx="619012" cy="180274"/>
          </a:xfrm>
          <a:custGeom>
            <a:avLst/>
            <a:gdLst/>
            <a:ahLst/>
            <a:cxnLst/>
            <a:rect l="l" t="t" r="r" b="b"/>
            <a:pathLst>
              <a:path w="723900" h="210820">
                <a:moveTo>
                  <a:pt x="83057" y="0"/>
                </a:moveTo>
                <a:lnTo>
                  <a:pt x="0" y="19049"/>
                </a:lnTo>
                <a:lnTo>
                  <a:pt x="60197" y="69448"/>
                </a:lnTo>
                <a:lnTo>
                  <a:pt x="60197" y="40385"/>
                </a:lnTo>
                <a:lnTo>
                  <a:pt x="63245" y="28193"/>
                </a:lnTo>
                <a:lnTo>
                  <a:pt x="75677" y="31128"/>
                </a:lnTo>
                <a:lnTo>
                  <a:pt x="83057" y="0"/>
                </a:lnTo>
                <a:close/>
              </a:path>
              <a:path w="723900" h="210820">
                <a:moveTo>
                  <a:pt x="75677" y="31128"/>
                </a:moveTo>
                <a:lnTo>
                  <a:pt x="63245" y="28193"/>
                </a:lnTo>
                <a:lnTo>
                  <a:pt x="60197" y="40385"/>
                </a:lnTo>
                <a:lnTo>
                  <a:pt x="72777" y="43355"/>
                </a:lnTo>
                <a:lnTo>
                  <a:pt x="75677" y="31128"/>
                </a:lnTo>
                <a:close/>
              </a:path>
              <a:path w="723900" h="210820">
                <a:moveTo>
                  <a:pt x="72777" y="43355"/>
                </a:moveTo>
                <a:lnTo>
                  <a:pt x="60197" y="40385"/>
                </a:lnTo>
                <a:lnTo>
                  <a:pt x="60197" y="69448"/>
                </a:lnTo>
                <a:lnTo>
                  <a:pt x="65531" y="73913"/>
                </a:lnTo>
                <a:lnTo>
                  <a:pt x="72777" y="43355"/>
                </a:lnTo>
                <a:close/>
              </a:path>
              <a:path w="723900" h="210820">
                <a:moveTo>
                  <a:pt x="651122" y="166956"/>
                </a:moveTo>
                <a:lnTo>
                  <a:pt x="75677" y="31128"/>
                </a:lnTo>
                <a:lnTo>
                  <a:pt x="72777" y="43355"/>
                </a:lnTo>
                <a:lnTo>
                  <a:pt x="648222" y="179183"/>
                </a:lnTo>
                <a:lnTo>
                  <a:pt x="651122" y="166956"/>
                </a:lnTo>
                <a:close/>
              </a:path>
              <a:path w="723900" h="210820">
                <a:moveTo>
                  <a:pt x="663701" y="204859"/>
                </a:moveTo>
                <a:lnTo>
                  <a:pt x="663701" y="169925"/>
                </a:lnTo>
                <a:lnTo>
                  <a:pt x="660653" y="182117"/>
                </a:lnTo>
                <a:lnTo>
                  <a:pt x="648222" y="179183"/>
                </a:lnTo>
                <a:lnTo>
                  <a:pt x="640841" y="210311"/>
                </a:lnTo>
                <a:lnTo>
                  <a:pt x="663701" y="204859"/>
                </a:lnTo>
                <a:close/>
              </a:path>
              <a:path w="723900" h="210820">
                <a:moveTo>
                  <a:pt x="663701" y="169925"/>
                </a:moveTo>
                <a:lnTo>
                  <a:pt x="651122" y="166956"/>
                </a:lnTo>
                <a:lnTo>
                  <a:pt x="648222" y="179183"/>
                </a:lnTo>
                <a:lnTo>
                  <a:pt x="660653" y="182117"/>
                </a:lnTo>
                <a:lnTo>
                  <a:pt x="663701" y="169925"/>
                </a:lnTo>
                <a:close/>
              </a:path>
              <a:path w="723900" h="210820">
                <a:moveTo>
                  <a:pt x="723899" y="190499"/>
                </a:moveTo>
                <a:lnTo>
                  <a:pt x="658367" y="136397"/>
                </a:lnTo>
                <a:lnTo>
                  <a:pt x="651122" y="166956"/>
                </a:lnTo>
                <a:lnTo>
                  <a:pt x="663701" y="169925"/>
                </a:lnTo>
                <a:lnTo>
                  <a:pt x="663701" y="204859"/>
                </a:lnTo>
                <a:lnTo>
                  <a:pt x="723899" y="190499"/>
                </a:lnTo>
                <a:close/>
              </a:path>
            </a:pathLst>
          </a:custGeom>
          <a:solidFill>
            <a:srgbClr val="000000"/>
          </a:solidFill>
        </p:spPr>
        <p:txBody>
          <a:bodyPr wrap="square" lIns="0" tIns="0" rIns="0" bIns="0" rtlCol="0"/>
          <a:lstStyle/>
          <a:p>
            <a:endParaRPr sz="2052"/>
          </a:p>
        </p:txBody>
      </p:sp>
      <p:sp>
        <p:nvSpPr>
          <p:cNvPr id="22" name="object 22"/>
          <p:cNvSpPr/>
          <p:nvPr/>
        </p:nvSpPr>
        <p:spPr>
          <a:xfrm>
            <a:off x="1669931" y="3493182"/>
            <a:ext cx="689601" cy="193305"/>
          </a:xfrm>
          <a:custGeom>
            <a:avLst/>
            <a:gdLst/>
            <a:ahLst/>
            <a:cxnLst/>
            <a:rect l="l" t="t" r="r" b="b"/>
            <a:pathLst>
              <a:path w="806450" h="226060">
                <a:moveTo>
                  <a:pt x="82295" y="0"/>
                </a:moveTo>
                <a:lnTo>
                  <a:pt x="0" y="19811"/>
                </a:lnTo>
                <a:lnTo>
                  <a:pt x="57149" y="66993"/>
                </a:lnTo>
                <a:lnTo>
                  <a:pt x="57149" y="32765"/>
                </a:lnTo>
                <a:lnTo>
                  <a:pt x="59435" y="30479"/>
                </a:lnTo>
                <a:lnTo>
                  <a:pt x="62483" y="29717"/>
                </a:lnTo>
                <a:lnTo>
                  <a:pt x="74907" y="32574"/>
                </a:lnTo>
                <a:lnTo>
                  <a:pt x="82295" y="0"/>
                </a:lnTo>
                <a:close/>
              </a:path>
              <a:path w="806450" h="226060">
                <a:moveTo>
                  <a:pt x="74907" y="32574"/>
                </a:moveTo>
                <a:lnTo>
                  <a:pt x="62483" y="29717"/>
                </a:lnTo>
                <a:lnTo>
                  <a:pt x="59435" y="30479"/>
                </a:lnTo>
                <a:lnTo>
                  <a:pt x="57149" y="32765"/>
                </a:lnTo>
                <a:lnTo>
                  <a:pt x="57911" y="36575"/>
                </a:lnTo>
                <a:lnTo>
                  <a:pt x="60959" y="38861"/>
                </a:lnTo>
                <a:lnTo>
                  <a:pt x="72861" y="41598"/>
                </a:lnTo>
                <a:lnTo>
                  <a:pt x="74907" y="32574"/>
                </a:lnTo>
                <a:close/>
              </a:path>
              <a:path w="806450" h="226060">
                <a:moveTo>
                  <a:pt x="72861" y="41598"/>
                </a:moveTo>
                <a:lnTo>
                  <a:pt x="60959" y="38861"/>
                </a:lnTo>
                <a:lnTo>
                  <a:pt x="57911" y="36575"/>
                </a:lnTo>
                <a:lnTo>
                  <a:pt x="57149" y="32765"/>
                </a:lnTo>
                <a:lnTo>
                  <a:pt x="57149" y="66993"/>
                </a:lnTo>
                <a:lnTo>
                  <a:pt x="65531" y="73913"/>
                </a:lnTo>
                <a:lnTo>
                  <a:pt x="72861" y="41598"/>
                </a:lnTo>
                <a:close/>
              </a:path>
              <a:path w="806450" h="226060">
                <a:moveTo>
                  <a:pt x="733018" y="183881"/>
                </a:moveTo>
                <a:lnTo>
                  <a:pt x="74907" y="32574"/>
                </a:lnTo>
                <a:lnTo>
                  <a:pt x="72861" y="41598"/>
                </a:lnTo>
                <a:lnTo>
                  <a:pt x="730883" y="192884"/>
                </a:lnTo>
                <a:lnTo>
                  <a:pt x="733018" y="183881"/>
                </a:lnTo>
                <a:close/>
              </a:path>
              <a:path w="806450" h="226060">
                <a:moveTo>
                  <a:pt x="749045" y="219372"/>
                </a:moveTo>
                <a:lnTo>
                  <a:pt x="749045" y="192785"/>
                </a:lnTo>
                <a:lnTo>
                  <a:pt x="746759" y="195833"/>
                </a:lnTo>
                <a:lnTo>
                  <a:pt x="743711" y="195833"/>
                </a:lnTo>
                <a:lnTo>
                  <a:pt x="730883" y="192884"/>
                </a:lnTo>
                <a:lnTo>
                  <a:pt x="723137" y="225551"/>
                </a:lnTo>
                <a:lnTo>
                  <a:pt x="749045" y="219372"/>
                </a:lnTo>
                <a:close/>
              </a:path>
              <a:path w="806450" h="226060">
                <a:moveTo>
                  <a:pt x="749045" y="192785"/>
                </a:moveTo>
                <a:lnTo>
                  <a:pt x="748283" y="188975"/>
                </a:lnTo>
                <a:lnTo>
                  <a:pt x="745235" y="186689"/>
                </a:lnTo>
                <a:lnTo>
                  <a:pt x="733018" y="183881"/>
                </a:lnTo>
                <a:lnTo>
                  <a:pt x="730883" y="192884"/>
                </a:lnTo>
                <a:lnTo>
                  <a:pt x="743711" y="195833"/>
                </a:lnTo>
                <a:lnTo>
                  <a:pt x="746759" y="195833"/>
                </a:lnTo>
                <a:lnTo>
                  <a:pt x="749045" y="192785"/>
                </a:lnTo>
                <a:close/>
              </a:path>
              <a:path w="806450" h="226060">
                <a:moveTo>
                  <a:pt x="806195" y="205739"/>
                </a:moveTo>
                <a:lnTo>
                  <a:pt x="740663" y="151637"/>
                </a:lnTo>
                <a:lnTo>
                  <a:pt x="733018" y="183881"/>
                </a:lnTo>
                <a:lnTo>
                  <a:pt x="745235" y="186689"/>
                </a:lnTo>
                <a:lnTo>
                  <a:pt x="748283" y="188975"/>
                </a:lnTo>
                <a:lnTo>
                  <a:pt x="749045" y="192785"/>
                </a:lnTo>
                <a:lnTo>
                  <a:pt x="749045" y="219372"/>
                </a:lnTo>
                <a:lnTo>
                  <a:pt x="806195" y="205739"/>
                </a:lnTo>
                <a:close/>
              </a:path>
            </a:pathLst>
          </a:custGeom>
          <a:solidFill>
            <a:srgbClr val="000000"/>
          </a:solidFill>
        </p:spPr>
        <p:txBody>
          <a:bodyPr wrap="square" lIns="0" tIns="0" rIns="0" bIns="0" rtlCol="0"/>
          <a:lstStyle/>
          <a:p>
            <a:endParaRPr sz="2052"/>
          </a:p>
        </p:txBody>
      </p:sp>
      <p:sp>
        <p:nvSpPr>
          <p:cNvPr id="23" name="object 23"/>
          <p:cNvSpPr/>
          <p:nvPr/>
        </p:nvSpPr>
        <p:spPr>
          <a:xfrm>
            <a:off x="1628880" y="4157804"/>
            <a:ext cx="635302" cy="65159"/>
          </a:xfrm>
          <a:custGeom>
            <a:avLst/>
            <a:gdLst/>
            <a:ahLst/>
            <a:cxnLst/>
            <a:rect l="l" t="t" r="r" b="b"/>
            <a:pathLst>
              <a:path w="742950" h="76200">
                <a:moveTo>
                  <a:pt x="76199" y="33527"/>
                </a:moveTo>
                <a:lnTo>
                  <a:pt x="76199" y="0"/>
                </a:lnTo>
                <a:lnTo>
                  <a:pt x="0" y="38099"/>
                </a:lnTo>
                <a:lnTo>
                  <a:pt x="58673" y="67436"/>
                </a:lnTo>
                <a:lnTo>
                  <a:pt x="58673" y="38099"/>
                </a:lnTo>
                <a:lnTo>
                  <a:pt x="60197" y="34289"/>
                </a:lnTo>
                <a:lnTo>
                  <a:pt x="64007" y="33527"/>
                </a:lnTo>
                <a:lnTo>
                  <a:pt x="76199" y="33527"/>
                </a:lnTo>
                <a:close/>
              </a:path>
              <a:path w="742950" h="76200">
                <a:moveTo>
                  <a:pt x="684276" y="38099"/>
                </a:moveTo>
                <a:lnTo>
                  <a:pt x="682751" y="34289"/>
                </a:lnTo>
                <a:lnTo>
                  <a:pt x="679703" y="33527"/>
                </a:lnTo>
                <a:lnTo>
                  <a:pt x="64007" y="33527"/>
                </a:lnTo>
                <a:lnTo>
                  <a:pt x="60197" y="34289"/>
                </a:lnTo>
                <a:lnTo>
                  <a:pt x="58673" y="38099"/>
                </a:lnTo>
                <a:lnTo>
                  <a:pt x="60197" y="41147"/>
                </a:lnTo>
                <a:lnTo>
                  <a:pt x="64007" y="42671"/>
                </a:lnTo>
                <a:lnTo>
                  <a:pt x="679703" y="42671"/>
                </a:lnTo>
                <a:lnTo>
                  <a:pt x="682751" y="41147"/>
                </a:lnTo>
                <a:lnTo>
                  <a:pt x="684276" y="38099"/>
                </a:lnTo>
                <a:close/>
              </a:path>
              <a:path w="742950" h="76200">
                <a:moveTo>
                  <a:pt x="76199" y="76199"/>
                </a:moveTo>
                <a:lnTo>
                  <a:pt x="76199" y="42671"/>
                </a:lnTo>
                <a:lnTo>
                  <a:pt x="64007" y="42671"/>
                </a:lnTo>
                <a:lnTo>
                  <a:pt x="60197" y="41147"/>
                </a:lnTo>
                <a:lnTo>
                  <a:pt x="58673" y="38099"/>
                </a:lnTo>
                <a:lnTo>
                  <a:pt x="58673" y="67436"/>
                </a:lnTo>
                <a:lnTo>
                  <a:pt x="76199" y="76199"/>
                </a:lnTo>
                <a:close/>
              </a:path>
              <a:path w="742950" h="76200">
                <a:moveTo>
                  <a:pt x="742949" y="38099"/>
                </a:moveTo>
                <a:lnTo>
                  <a:pt x="666749" y="0"/>
                </a:lnTo>
                <a:lnTo>
                  <a:pt x="666749" y="33527"/>
                </a:lnTo>
                <a:lnTo>
                  <a:pt x="679703" y="33527"/>
                </a:lnTo>
                <a:lnTo>
                  <a:pt x="682751" y="34289"/>
                </a:lnTo>
                <a:lnTo>
                  <a:pt x="684276" y="38099"/>
                </a:lnTo>
                <a:lnTo>
                  <a:pt x="684276" y="67436"/>
                </a:lnTo>
                <a:lnTo>
                  <a:pt x="742949" y="38099"/>
                </a:lnTo>
                <a:close/>
              </a:path>
              <a:path w="742950" h="76200">
                <a:moveTo>
                  <a:pt x="684276" y="67436"/>
                </a:moveTo>
                <a:lnTo>
                  <a:pt x="684276" y="38099"/>
                </a:lnTo>
                <a:lnTo>
                  <a:pt x="682751" y="41147"/>
                </a:lnTo>
                <a:lnTo>
                  <a:pt x="679703" y="42671"/>
                </a:lnTo>
                <a:lnTo>
                  <a:pt x="666749" y="42671"/>
                </a:lnTo>
                <a:lnTo>
                  <a:pt x="666749" y="76199"/>
                </a:lnTo>
                <a:lnTo>
                  <a:pt x="684276" y="67436"/>
                </a:lnTo>
                <a:close/>
              </a:path>
            </a:pathLst>
          </a:custGeom>
          <a:solidFill>
            <a:srgbClr val="000000"/>
          </a:solidFill>
        </p:spPr>
        <p:txBody>
          <a:bodyPr wrap="square" lIns="0" tIns="0" rIns="0" bIns="0" rtlCol="0"/>
          <a:lstStyle/>
          <a:p>
            <a:endParaRPr sz="2052"/>
          </a:p>
        </p:txBody>
      </p:sp>
      <p:sp>
        <p:nvSpPr>
          <p:cNvPr id="24" name="object 24"/>
          <p:cNvSpPr/>
          <p:nvPr/>
        </p:nvSpPr>
        <p:spPr>
          <a:xfrm>
            <a:off x="1622364" y="2210850"/>
            <a:ext cx="617926" cy="162898"/>
          </a:xfrm>
          <a:custGeom>
            <a:avLst/>
            <a:gdLst/>
            <a:ahLst/>
            <a:cxnLst/>
            <a:rect l="l" t="t" r="r" b="b"/>
            <a:pathLst>
              <a:path w="722630" h="190500">
                <a:moveTo>
                  <a:pt x="73832" y="149030"/>
                </a:moveTo>
                <a:lnTo>
                  <a:pt x="67056" y="115823"/>
                </a:lnTo>
                <a:lnTo>
                  <a:pt x="0" y="168401"/>
                </a:lnTo>
                <a:lnTo>
                  <a:pt x="57150" y="183747"/>
                </a:lnTo>
                <a:lnTo>
                  <a:pt x="57150" y="156971"/>
                </a:lnTo>
                <a:lnTo>
                  <a:pt x="57912" y="153161"/>
                </a:lnTo>
                <a:lnTo>
                  <a:pt x="60960" y="151637"/>
                </a:lnTo>
                <a:lnTo>
                  <a:pt x="73832" y="149030"/>
                </a:lnTo>
                <a:close/>
              </a:path>
              <a:path w="722630" h="190500">
                <a:moveTo>
                  <a:pt x="75715" y="158253"/>
                </a:moveTo>
                <a:lnTo>
                  <a:pt x="73832" y="149030"/>
                </a:lnTo>
                <a:lnTo>
                  <a:pt x="60960" y="151637"/>
                </a:lnTo>
                <a:lnTo>
                  <a:pt x="57912" y="153161"/>
                </a:lnTo>
                <a:lnTo>
                  <a:pt x="57150" y="156971"/>
                </a:lnTo>
                <a:lnTo>
                  <a:pt x="59436" y="160019"/>
                </a:lnTo>
                <a:lnTo>
                  <a:pt x="63246" y="160781"/>
                </a:lnTo>
                <a:lnTo>
                  <a:pt x="75715" y="158253"/>
                </a:lnTo>
                <a:close/>
              </a:path>
              <a:path w="722630" h="190500">
                <a:moveTo>
                  <a:pt x="82296" y="190499"/>
                </a:moveTo>
                <a:lnTo>
                  <a:pt x="75715" y="158253"/>
                </a:lnTo>
                <a:lnTo>
                  <a:pt x="63246" y="160781"/>
                </a:lnTo>
                <a:lnTo>
                  <a:pt x="59436" y="160019"/>
                </a:lnTo>
                <a:lnTo>
                  <a:pt x="57150" y="156971"/>
                </a:lnTo>
                <a:lnTo>
                  <a:pt x="57150" y="183747"/>
                </a:lnTo>
                <a:lnTo>
                  <a:pt x="82296" y="190499"/>
                </a:lnTo>
                <a:close/>
              </a:path>
              <a:path w="722630" h="190500">
                <a:moveTo>
                  <a:pt x="648662" y="42055"/>
                </a:moveTo>
                <a:lnTo>
                  <a:pt x="646809" y="32975"/>
                </a:lnTo>
                <a:lnTo>
                  <a:pt x="73832" y="149030"/>
                </a:lnTo>
                <a:lnTo>
                  <a:pt x="75715" y="158253"/>
                </a:lnTo>
                <a:lnTo>
                  <a:pt x="648662" y="42055"/>
                </a:lnTo>
                <a:close/>
              </a:path>
              <a:path w="722630" h="190500">
                <a:moveTo>
                  <a:pt x="722376" y="22859"/>
                </a:moveTo>
                <a:lnTo>
                  <a:pt x="640080" y="0"/>
                </a:lnTo>
                <a:lnTo>
                  <a:pt x="646809" y="32975"/>
                </a:lnTo>
                <a:lnTo>
                  <a:pt x="659130" y="30479"/>
                </a:lnTo>
                <a:lnTo>
                  <a:pt x="662940" y="31241"/>
                </a:lnTo>
                <a:lnTo>
                  <a:pt x="664464" y="34289"/>
                </a:lnTo>
                <a:lnTo>
                  <a:pt x="664464" y="67610"/>
                </a:lnTo>
                <a:lnTo>
                  <a:pt x="722376" y="22859"/>
                </a:lnTo>
                <a:close/>
              </a:path>
              <a:path w="722630" h="190500">
                <a:moveTo>
                  <a:pt x="664464" y="34289"/>
                </a:moveTo>
                <a:lnTo>
                  <a:pt x="662940" y="31241"/>
                </a:lnTo>
                <a:lnTo>
                  <a:pt x="659130" y="30479"/>
                </a:lnTo>
                <a:lnTo>
                  <a:pt x="646809" y="32975"/>
                </a:lnTo>
                <a:lnTo>
                  <a:pt x="648662" y="42055"/>
                </a:lnTo>
                <a:lnTo>
                  <a:pt x="660654" y="39623"/>
                </a:lnTo>
                <a:lnTo>
                  <a:pt x="663702" y="38099"/>
                </a:lnTo>
                <a:lnTo>
                  <a:pt x="664464" y="34289"/>
                </a:lnTo>
                <a:close/>
              </a:path>
              <a:path w="722630" h="190500">
                <a:moveTo>
                  <a:pt x="664464" y="67610"/>
                </a:moveTo>
                <a:lnTo>
                  <a:pt x="664464" y="34289"/>
                </a:lnTo>
                <a:lnTo>
                  <a:pt x="663702" y="38099"/>
                </a:lnTo>
                <a:lnTo>
                  <a:pt x="660654" y="39623"/>
                </a:lnTo>
                <a:lnTo>
                  <a:pt x="648662" y="42055"/>
                </a:lnTo>
                <a:lnTo>
                  <a:pt x="655320" y="74675"/>
                </a:lnTo>
                <a:lnTo>
                  <a:pt x="664464" y="67610"/>
                </a:lnTo>
                <a:close/>
              </a:path>
            </a:pathLst>
          </a:custGeom>
          <a:solidFill>
            <a:srgbClr val="000000"/>
          </a:solidFill>
        </p:spPr>
        <p:txBody>
          <a:bodyPr wrap="square" lIns="0" tIns="0" rIns="0" bIns="0" rtlCol="0"/>
          <a:lstStyle/>
          <a:p>
            <a:endParaRPr sz="2052"/>
          </a:p>
        </p:txBody>
      </p:sp>
      <p:sp>
        <p:nvSpPr>
          <p:cNvPr id="25" name="object 25"/>
          <p:cNvSpPr/>
          <p:nvPr/>
        </p:nvSpPr>
        <p:spPr>
          <a:xfrm>
            <a:off x="1604771" y="2581605"/>
            <a:ext cx="672225" cy="612496"/>
          </a:xfrm>
          <a:custGeom>
            <a:avLst/>
            <a:gdLst/>
            <a:ahLst/>
            <a:cxnLst/>
            <a:rect l="l" t="t" r="r" b="b"/>
            <a:pathLst>
              <a:path w="786130" h="716279">
                <a:moveTo>
                  <a:pt x="81534" y="23622"/>
                </a:moveTo>
                <a:lnTo>
                  <a:pt x="0" y="0"/>
                </a:lnTo>
                <a:lnTo>
                  <a:pt x="30480" y="79248"/>
                </a:lnTo>
                <a:lnTo>
                  <a:pt x="41910" y="66794"/>
                </a:lnTo>
                <a:lnTo>
                  <a:pt x="41910" y="43434"/>
                </a:lnTo>
                <a:lnTo>
                  <a:pt x="43434" y="39624"/>
                </a:lnTo>
                <a:lnTo>
                  <a:pt x="46482" y="38100"/>
                </a:lnTo>
                <a:lnTo>
                  <a:pt x="50292" y="39624"/>
                </a:lnTo>
                <a:lnTo>
                  <a:pt x="59309" y="47836"/>
                </a:lnTo>
                <a:lnTo>
                  <a:pt x="81534" y="23622"/>
                </a:lnTo>
                <a:close/>
              </a:path>
              <a:path w="786130" h="716279">
                <a:moveTo>
                  <a:pt x="59309" y="47836"/>
                </a:moveTo>
                <a:lnTo>
                  <a:pt x="50292" y="39624"/>
                </a:lnTo>
                <a:lnTo>
                  <a:pt x="46482" y="38100"/>
                </a:lnTo>
                <a:lnTo>
                  <a:pt x="43434" y="39624"/>
                </a:lnTo>
                <a:lnTo>
                  <a:pt x="41910" y="43434"/>
                </a:lnTo>
                <a:lnTo>
                  <a:pt x="43434" y="46482"/>
                </a:lnTo>
                <a:lnTo>
                  <a:pt x="52758" y="54974"/>
                </a:lnTo>
                <a:lnTo>
                  <a:pt x="59309" y="47836"/>
                </a:lnTo>
                <a:close/>
              </a:path>
              <a:path w="786130" h="716279">
                <a:moveTo>
                  <a:pt x="52758" y="54974"/>
                </a:moveTo>
                <a:lnTo>
                  <a:pt x="43434" y="46482"/>
                </a:lnTo>
                <a:lnTo>
                  <a:pt x="41910" y="43434"/>
                </a:lnTo>
                <a:lnTo>
                  <a:pt x="41910" y="66794"/>
                </a:lnTo>
                <a:lnTo>
                  <a:pt x="52758" y="54974"/>
                </a:lnTo>
                <a:close/>
              </a:path>
              <a:path w="786130" h="716279">
                <a:moveTo>
                  <a:pt x="732467" y="660944"/>
                </a:moveTo>
                <a:lnTo>
                  <a:pt x="59309" y="47836"/>
                </a:lnTo>
                <a:lnTo>
                  <a:pt x="52758" y="54974"/>
                </a:lnTo>
                <a:lnTo>
                  <a:pt x="725912" y="668078"/>
                </a:lnTo>
                <a:lnTo>
                  <a:pt x="732467" y="660944"/>
                </a:lnTo>
                <a:close/>
              </a:path>
              <a:path w="786130" h="716279">
                <a:moveTo>
                  <a:pt x="743712" y="704250"/>
                </a:moveTo>
                <a:lnTo>
                  <a:pt x="743712" y="672846"/>
                </a:lnTo>
                <a:lnTo>
                  <a:pt x="742188" y="676656"/>
                </a:lnTo>
                <a:lnTo>
                  <a:pt x="739140" y="678180"/>
                </a:lnTo>
                <a:lnTo>
                  <a:pt x="735330" y="676656"/>
                </a:lnTo>
                <a:lnTo>
                  <a:pt x="725912" y="668078"/>
                </a:lnTo>
                <a:lnTo>
                  <a:pt x="703326" y="692658"/>
                </a:lnTo>
                <a:lnTo>
                  <a:pt x="743712" y="704250"/>
                </a:lnTo>
                <a:close/>
              </a:path>
              <a:path w="786130" h="716279">
                <a:moveTo>
                  <a:pt x="743712" y="672846"/>
                </a:moveTo>
                <a:lnTo>
                  <a:pt x="742188" y="669798"/>
                </a:lnTo>
                <a:lnTo>
                  <a:pt x="732467" y="660944"/>
                </a:lnTo>
                <a:lnTo>
                  <a:pt x="725912" y="668078"/>
                </a:lnTo>
                <a:lnTo>
                  <a:pt x="735330" y="676656"/>
                </a:lnTo>
                <a:lnTo>
                  <a:pt x="739140" y="678180"/>
                </a:lnTo>
                <a:lnTo>
                  <a:pt x="742188" y="676656"/>
                </a:lnTo>
                <a:lnTo>
                  <a:pt x="743712" y="672846"/>
                </a:lnTo>
                <a:close/>
              </a:path>
              <a:path w="786130" h="716279">
                <a:moveTo>
                  <a:pt x="785622" y="716280"/>
                </a:moveTo>
                <a:lnTo>
                  <a:pt x="755142" y="636270"/>
                </a:lnTo>
                <a:lnTo>
                  <a:pt x="732467" y="660944"/>
                </a:lnTo>
                <a:lnTo>
                  <a:pt x="742188" y="669798"/>
                </a:lnTo>
                <a:lnTo>
                  <a:pt x="743712" y="672846"/>
                </a:lnTo>
                <a:lnTo>
                  <a:pt x="743712" y="704250"/>
                </a:lnTo>
                <a:lnTo>
                  <a:pt x="785622" y="716280"/>
                </a:lnTo>
                <a:close/>
              </a:path>
            </a:pathLst>
          </a:custGeom>
          <a:solidFill>
            <a:srgbClr val="000000"/>
          </a:solidFill>
        </p:spPr>
        <p:txBody>
          <a:bodyPr wrap="square" lIns="0" tIns="0" rIns="0" bIns="0" rtlCol="0"/>
          <a:lstStyle/>
          <a:p>
            <a:endParaRPr sz="2052"/>
          </a:p>
        </p:txBody>
      </p:sp>
      <p:sp>
        <p:nvSpPr>
          <p:cNvPr id="26" name="object 26"/>
          <p:cNvSpPr/>
          <p:nvPr/>
        </p:nvSpPr>
        <p:spPr>
          <a:xfrm>
            <a:off x="1604771" y="2478654"/>
            <a:ext cx="635302" cy="217197"/>
          </a:xfrm>
          <a:custGeom>
            <a:avLst/>
            <a:gdLst/>
            <a:ahLst/>
            <a:cxnLst/>
            <a:rect l="l" t="t" r="r" b="b"/>
            <a:pathLst>
              <a:path w="742950" h="254000">
                <a:moveTo>
                  <a:pt x="83820" y="0"/>
                </a:moveTo>
                <a:lnTo>
                  <a:pt x="0" y="14478"/>
                </a:lnTo>
                <a:lnTo>
                  <a:pt x="56388" y="67385"/>
                </a:lnTo>
                <a:lnTo>
                  <a:pt x="56388" y="31242"/>
                </a:lnTo>
                <a:lnTo>
                  <a:pt x="58674" y="28194"/>
                </a:lnTo>
                <a:lnTo>
                  <a:pt x="61722" y="28194"/>
                </a:lnTo>
                <a:lnTo>
                  <a:pt x="74072" y="31932"/>
                </a:lnTo>
                <a:lnTo>
                  <a:pt x="83820" y="0"/>
                </a:lnTo>
                <a:close/>
              </a:path>
              <a:path w="742950" h="254000">
                <a:moveTo>
                  <a:pt x="74072" y="31932"/>
                </a:moveTo>
                <a:lnTo>
                  <a:pt x="61722" y="28194"/>
                </a:lnTo>
                <a:lnTo>
                  <a:pt x="58674" y="28194"/>
                </a:lnTo>
                <a:lnTo>
                  <a:pt x="56388" y="31242"/>
                </a:lnTo>
                <a:lnTo>
                  <a:pt x="56388" y="35052"/>
                </a:lnTo>
                <a:lnTo>
                  <a:pt x="59436" y="37338"/>
                </a:lnTo>
                <a:lnTo>
                  <a:pt x="71322" y="40940"/>
                </a:lnTo>
                <a:lnTo>
                  <a:pt x="74072" y="31932"/>
                </a:lnTo>
                <a:close/>
              </a:path>
              <a:path w="742950" h="254000">
                <a:moveTo>
                  <a:pt x="71322" y="40940"/>
                </a:moveTo>
                <a:lnTo>
                  <a:pt x="59436" y="37338"/>
                </a:lnTo>
                <a:lnTo>
                  <a:pt x="56388" y="35052"/>
                </a:lnTo>
                <a:lnTo>
                  <a:pt x="56388" y="67385"/>
                </a:lnTo>
                <a:lnTo>
                  <a:pt x="61722" y="72390"/>
                </a:lnTo>
                <a:lnTo>
                  <a:pt x="71322" y="40940"/>
                </a:lnTo>
                <a:close/>
              </a:path>
              <a:path w="742950" h="254000">
                <a:moveTo>
                  <a:pt x="671626" y="212809"/>
                </a:moveTo>
                <a:lnTo>
                  <a:pt x="74072" y="31932"/>
                </a:lnTo>
                <a:lnTo>
                  <a:pt x="71322" y="40940"/>
                </a:lnTo>
                <a:lnTo>
                  <a:pt x="668814" y="222020"/>
                </a:lnTo>
                <a:lnTo>
                  <a:pt x="671626" y="212809"/>
                </a:lnTo>
                <a:close/>
              </a:path>
              <a:path w="742950" h="254000">
                <a:moveTo>
                  <a:pt x="686562" y="249007"/>
                </a:moveTo>
                <a:lnTo>
                  <a:pt x="686562" y="222504"/>
                </a:lnTo>
                <a:lnTo>
                  <a:pt x="684276" y="225552"/>
                </a:lnTo>
                <a:lnTo>
                  <a:pt x="680466" y="225552"/>
                </a:lnTo>
                <a:lnTo>
                  <a:pt x="668814" y="222020"/>
                </a:lnTo>
                <a:lnTo>
                  <a:pt x="659130" y="253746"/>
                </a:lnTo>
                <a:lnTo>
                  <a:pt x="686562" y="249007"/>
                </a:lnTo>
                <a:close/>
              </a:path>
              <a:path w="742950" h="254000">
                <a:moveTo>
                  <a:pt x="686562" y="222504"/>
                </a:moveTo>
                <a:lnTo>
                  <a:pt x="686562" y="218694"/>
                </a:lnTo>
                <a:lnTo>
                  <a:pt x="683514" y="216408"/>
                </a:lnTo>
                <a:lnTo>
                  <a:pt x="671626" y="212809"/>
                </a:lnTo>
                <a:lnTo>
                  <a:pt x="668814" y="222020"/>
                </a:lnTo>
                <a:lnTo>
                  <a:pt x="680466" y="225552"/>
                </a:lnTo>
                <a:lnTo>
                  <a:pt x="684276" y="225552"/>
                </a:lnTo>
                <a:lnTo>
                  <a:pt x="686562" y="222504"/>
                </a:lnTo>
                <a:close/>
              </a:path>
              <a:path w="742950" h="254000">
                <a:moveTo>
                  <a:pt x="742950" y="239268"/>
                </a:moveTo>
                <a:lnTo>
                  <a:pt x="681228" y="181356"/>
                </a:lnTo>
                <a:lnTo>
                  <a:pt x="671626" y="212809"/>
                </a:lnTo>
                <a:lnTo>
                  <a:pt x="683514" y="216408"/>
                </a:lnTo>
                <a:lnTo>
                  <a:pt x="686562" y="218694"/>
                </a:lnTo>
                <a:lnTo>
                  <a:pt x="686562" y="249007"/>
                </a:lnTo>
                <a:lnTo>
                  <a:pt x="742950" y="239268"/>
                </a:lnTo>
                <a:close/>
              </a:path>
            </a:pathLst>
          </a:custGeom>
          <a:solidFill>
            <a:srgbClr val="000000"/>
          </a:solidFill>
        </p:spPr>
        <p:txBody>
          <a:bodyPr wrap="square" lIns="0" tIns="0" rIns="0" bIns="0" rtlCol="0"/>
          <a:lstStyle/>
          <a:p>
            <a:endParaRPr sz="2052"/>
          </a:p>
        </p:txBody>
      </p:sp>
      <p:sp>
        <p:nvSpPr>
          <p:cNvPr id="27" name="object 27"/>
          <p:cNvSpPr txBox="1"/>
          <p:nvPr/>
        </p:nvSpPr>
        <p:spPr>
          <a:xfrm>
            <a:off x="947528" y="5867644"/>
            <a:ext cx="629872" cy="184218"/>
          </a:xfrm>
          <a:prstGeom prst="rect">
            <a:avLst/>
          </a:prstGeom>
        </p:spPr>
        <p:txBody>
          <a:bodyPr vert="horz" wrap="square" lIns="0" tIns="0" rIns="0" bIns="0" rtlCol="0">
            <a:spAutoFit/>
          </a:bodyPr>
          <a:lstStyle/>
          <a:p>
            <a:pPr marL="10860"/>
            <a:r>
              <a:rPr sz="1197" spc="-13" dirty="0">
                <a:latin typeface="新宋体"/>
                <a:cs typeface="新宋体"/>
              </a:rPr>
              <a:t>收发人员</a:t>
            </a:r>
            <a:endParaRPr sz="1197">
              <a:latin typeface="新宋体"/>
              <a:cs typeface="新宋体"/>
            </a:endParaRPr>
          </a:p>
        </p:txBody>
      </p:sp>
      <p:sp>
        <p:nvSpPr>
          <p:cNvPr id="28" name="object 28"/>
          <p:cNvSpPr txBox="1"/>
          <p:nvPr/>
        </p:nvSpPr>
        <p:spPr>
          <a:xfrm>
            <a:off x="871936" y="4997771"/>
            <a:ext cx="781910" cy="184218"/>
          </a:xfrm>
          <a:prstGeom prst="rect">
            <a:avLst/>
          </a:prstGeom>
        </p:spPr>
        <p:txBody>
          <a:bodyPr vert="horz" wrap="square" lIns="0" tIns="0" rIns="0" bIns="0" rtlCol="0">
            <a:spAutoFit/>
          </a:bodyPr>
          <a:lstStyle/>
          <a:p>
            <a:pPr marL="10860"/>
            <a:r>
              <a:rPr sz="1197" spc="-13" dirty="0">
                <a:latin typeface="新宋体"/>
                <a:cs typeface="新宋体"/>
              </a:rPr>
              <a:t>图书采购员</a:t>
            </a:r>
            <a:endParaRPr sz="1197">
              <a:latin typeface="新宋体"/>
              <a:cs typeface="新宋体"/>
            </a:endParaRPr>
          </a:p>
        </p:txBody>
      </p:sp>
      <p:sp>
        <p:nvSpPr>
          <p:cNvPr id="29" name="object 29"/>
          <p:cNvSpPr txBox="1"/>
          <p:nvPr/>
        </p:nvSpPr>
        <p:spPr>
          <a:xfrm>
            <a:off x="871936" y="4174811"/>
            <a:ext cx="781910" cy="184218"/>
          </a:xfrm>
          <a:prstGeom prst="rect">
            <a:avLst/>
          </a:prstGeom>
        </p:spPr>
        <p:txBody>
          <a:bodyPr vert="horz" wrap="square" lIns="0" tIns="0" rIns="0" bIns="0" rtlCol="0">
            <a:spAutoFit/>
          </a:bodyPr>
          <a:lstStyle/>
          <a:p>
            <a:pPr marL="10860"/>
            <a:r>
              <a:rPr sz="1197" spc="-13" dirty="0">
                <a:latin typeface="新宋体"/>
                <a:cs typeface="新宋体"/>
              </a:rPr>
              <a:t>图书借阅员</a:t>
            </a:r>
            <a:endParaRPr sz="1197">
              <a:latin typeface="新宋体"/>
              <a:cs typeface="新宋体"/>
            </a:endParaRPr>
          </a:p>
        </p:txBody>
      </p:sp>
      <p:sp>
        <p:nvSpPr>
          <p:cNvPr id="30" name="object 30"/>
          <p:cNvSpPr txBox="1"/>
          <p:nvPr/>
        </p:nvSpPr>
        <p:spPr>
          <a:xfrm>
            <a:off x="871936" y="3352505"/>
            <a:ext cx="781910" cy="184218"/>
          </a:xfrm>
          <a:prstGeom prst="rect">
            <a:avLst/>
          </a:prstGeom>
        </p:spPr>
        <p:txBody>
          <a:bodyPr vert="horz" wrap="square" lIns="0" tIns="0" rIns="0" bIns="0" rtlCol="0">
            <a:spAutoFit/>
          </a:bodyPr>
          <a:lstStyle/>
          <a:p>
            <a:pPr marL="10860"/>
            <a:r>
              <a:rPr sz="1197" spc="-13" dirty="0">
                <a:latin typeface="新宋体"/>
                <a:cs typeface="新宋体"/>
              </a:rPr>
              <a:t>读者管理员</a:t>
            </a:r>
            <a:endParaRPr sz="1197">
              <a:latin typeface="新宋体"/>
              <a:cs typeface="新宋体"/>
            </a:endParaRPr>
          </a:p>
        </p:txBody>
      </p:sp>
      <p:sp>
        <p:nvSpPr>
          <p:cNvPr id="31" name="object 31"/>
          <p:cNvSpPr txBox="1"/>
          <p:nvPr/>
        </p:nvSpPr>
        <p:spPr>
          <a:xfrm>
            <a:off x="871936" y="2480674"/>
            <a:ext cx="781910" cy="184218"/>
          </a:xfrm>
          <a:prstGeom prst="rect">
            <a:avLst/>
          </a:prstGeom>
        </p:spPr>
        <p:txBody>
          <a:bodyPr vert="horz" wrap="square" lIns="0" tIns="0" rIns="0" bIns="0" rtlCol="0">
            <a:spAutoFit/>
          </a:bodyPr>
          <a:lstStyle/>
          <a:p>
            <a:pPr marL="10860"/>
            <a:r>
              <a:rPr sz="1197" spc="-13" dirty="0">
                <a:latin typeface="新宋体"/>
                <a:cs typeface="新宋体"/>
              </a:rPr>
              <a:t>学籍管理员</a:t>
            </a:r>
            <a:endParaRPr sz="1197">
              <a:latin typeface="新宋体"/>
              <a:cs typeface="新宋体"/>
            </a:endParaRPr>
          </a:p>
        </p:txBody>
      </p:sp>
      <p:sp>
        <p:nvSpPr>
          <p:cNvPr id="32" name="object 32"/>
          <p:cNvSpPr/>
          <p:nvPr/>
        </p:nvSpPr>
        <p:spPr>
          <a:xfrm>
            <a:off x="3289136" y="2264280"/>
            <a:ext cx="996392" cy="1485086"/>
          </a:xfrm>
          <a:custGeom>
            <a:avLst/>
            <a:gdLst/>
            <a:ahLst/>
            <a:cxnLst/>
            <a:rect l="l" t="t" r="r" b="b"/>
            <a:pathLst>
              <a:path w="1165225" h="1736725">
                <a:moveTo>
                  <a:pt x="73914" y="41909"/>
                </a:moveTo>
                <a:lnTo>
                  <a:pt x="0" y="0"/>
                </a:lnTo>
                <a:lnTo>
                  <a:pt x="10668" y="84581"/>
                </a:lnTo>
                <a:lnTo>
                  <a:pt x="31242" y="70700"/>
                </a:lnTo>
                <a:lnTo>
                  <a:pt x="31242" y="51815"/>
                </a:lnTo>
                <a:lnTo>
                  <a:pt x="32766" y="48767"/>
                </a:lnTo>
                <a:lnTo>
                  <a:pt x="36576" y="48005"/>
                </a:lnTo>
                <a:lnTo>
                  <a:pt x="39624" y="49529"/>
                </a:lnTo>
                <a:lnTo>
                  <a:pt x="46788" y="60211"/>
                </a:lnTo>
                <a:lnTo>
                  <a:pt x="73914" y="41909"/>
                </a:lnTo>
                <a:close/>
              </a:path>
              <a:path w="1165225" h="1736725">
                <a:moveTo>
                  <a:pt x="46788" y="60211"/>
                </a:moveTo>
                <a:lnTo>
                  <a:pt x="39624" y="49529"/>
                </a:lnTo>
                <a:lnTo>
                  <a:pt x="36576" y="48005"/>
                </a:lnTo>
                <a:lnTo>
                  <a:pt x="32766" y="48767"/>
                </a:lnTo>
                <a:lnTo>
                  <a:pt x="31242" y="51815"/>
                </a:lnTo>
                <a:lnTo>
                  <a:pt x="31242" y="54863"/>
                </a:lnTo>
                <a:lnTo>
                  <a:pt x="38558" y="65764"/>
                </a:lnTo>
                <a:lnTo>
                  <a:pt x="46788" y="60211"/>
                </a:lnTo>
                <a:close/>
              </a:path>
              <a:path w="1165225" h="1736725">
                <a:moveTo>
                  <a:pt x="38558" y="65764"/>
                </a:moveTo>
                <a:lnTo>
                  <a:pt x="31242" y="54863"/>
                </a:lnTo>
                <a:lnTo>
                  <a:pt x="31242" y="70700"/>
                </a:lnTo>
                <a:lnTo>
                  <a:pt x="38558" y="65764"/>
                </a:lnTo>
                <a:close/>
              </a:path>
              <a:path w="1165225" h="1736725">
                <a:moveTo>
                  <a:pt x="1126895" y="1670593"/>
                </a:moveTo>
                <a:lnTo>
                  <a:pt x="46788" y="60211"/>
                </a:lnTo>
                <a:lnTo>
                  <a:pt x="38558" y="65764"/>
                </a:lnTo>
                <a:lnTo>
                  <a:pt x="1119182" y="1675797"/>
                </a:lnTo>
                <a:lnTo>
                  <a:pt x="1126895" y="1670593"/>
                </a:lnTo>
                <a:close/>
              </a:path>
              <a:path w="1165225" h="1736725">
                <a:moveTo>
                  <a:pt x="1134618" y="1719315"/>
                </a:moveTo>
                <a:lnTo>
                  <a:pt x="1134618" y="1684781"/>
                </a:lnTo>
                <a:lnTo>
                  <a:pt x="1132332" y="1687829"/>
                </a:lnTo>
                <a:lnTo>
                  <a:pt x="1129284" y="1688591"/>
                </a:lnTo>
                <a:lnTo>
                  <a:pt x="1126236" y="1686305"/>
                </a:lnTo>
                <a:lnTo>
                  <a:pt x="1119182" y="1675797"/>
                </a:lnTo>
                <a:lnTo>
                  <a:pt x="1091184" y="1694687"/>
                </a:lnTo>
                <a:lnTo>
                  <a:pt x="1134618" y="1719315"/>
                </a:lnTo>
                <a:close/>
              </a:path>
              <a:path w="1165225" h="1736725">
                <a:moveTo>
                  <a:pt x="1134618" y="1684781"/>
                </a:moveTo>
                <a:lnTo>
                  <a:pt x="1133856" y="1680971"/>
                </a:lnTo>
                <a:lnTo>
                  <a:pt x="1126895" y="1670593"/>
                </a:lnTo>
                <a:lnTo>
                  <a:pt x="1119182" y="1675797"/>
                </a:lnTo>
                <a:lnTo>
                  <a:pt x="1126236" y="1686305"/>
                </a:lnTo>
                <a:lnTo>
                  <a:pt x="1129284" y="1688591"/>
                </a:lnTo>
                <a:lnTo>
                  <a:pt x="1132332" y="1687829"/>
                </a:lnTo>
                <a:lnTo>
                  <a:pt x="1134618" y="1684781"/>
                </a:lnTo>
                <a:close/>
              </a:path>
              <a:path w="1165225" h="1736725">
                <a:moveTo>
                  <a:pt x="1165098" y="1736597"/>
                </a:moveTo>
                <a:lnTo>
                  <a:pt x="1154430" y="1652015"/>
                </a:lnTo>
                <a:lnTo>
                  <a:pt x="1126895" y="1670593"/>
                </a:lnTo>
                <a:lnTo>
                  <a:pt x="1133856" y="1680971"/>
                </a:lnTo>
                <a:lnTo>
                  <a:pt x="1134618" y="1684781"/>
                </a:lnTo>
                <a:lnTo>
                  <a:pt x="1134618" y="1719315"/>
                </a:lnTo>
                <a:lnTo>
                  <a:pt x="1165098" y="1736597"/>
                </a:lnTo>
                <a:close/>
              </a:path>
            </a:pathLst>
          </a:custGeom>
          <a:solidFill>
            <a:srgbClr val="000000"/>
          </a:solidFill>
        </p:spPr>
        <p:txBody>
          <a:bodyPr wrap="square" lIns="0" tIns="0" rIns="0" bIns="0" rtlCol="0"/>
          <a:lstStyle/>
          <a:p>
            <a:endParaRPr sz="2052"/>
          </a:p>
        </p:txBody>
      </p:sp>
      <p:sp>
        <p:nvSpPr>
          <p:cNvPr id="33" name="object 33"/>
          <p:cNvSpPr/>
          <p:nvPr/>
        </p:nvSpPr>
        <p:spPr>
          <a:xfrm>
            <a:off x="3276755" y="2808360"/>
            <a:ext cx="998564" cy="996392"/>
          </a:xfrm>
          <a:custGeom>
            <a:avLst/>
            <a:gdLst/>
            <a:ahLst/>
            <a:cxnLst/>
            <a:rect l="l" t="t" r="r" b="b"/>
            <a:pathLst>
              <a:path w="1167764" h="1165225">
                <a:moveTo>
                  <a:pt x="81533" y="26670"/>
                </a:moveTo>
                <a:lnTo>
                  <a:pt x="0" y="0"/>
                </a:lnTo>
                <a:lnTo>
                  <a:pt x="27431" y="80772"/>
                </a:lnTo>
                <a:lnTo>
                  <a:pt x="40385" y="67818"/>
                </a:lnTo>
                <a:lnTo>
                  <a:pt x="40385" y="44958"/>
                </a:lnTo>
                <a:lnTo>
                  <a:pt x="41909" y="41910"/>
                </a:lnTo>
                <a:lnTo>
                  <a:pt x="44957" y="40386"/>
                </a:lnTo>
                <a:lnTo>
                  <a:pt x="48767" y="41910"/>
                </a:lnTo>
                <a:lnTo>
                  <a:pt x="57537" y="50666"/>
                </a:lnTo>
                <a:lnTo>
                  <a:pt x="81533" y="26670"/>
                </a:lnTo>
                <a:close/>
              </a:path>
              <a:path w="1167764" h="1165225">
                <a:moveTo>
                  <a:pt x="57537" y="50666"/>
                </a:moveTo>
                <a:lnTo>
                  <a:pt x="48767" y="41910"/>
                </a:lnTo>
                <a:lnTo>
                  <a:pt x="44957" y="40386"/>
                </a:lnTo>
                <a:lnTo>
                  <a:pt x="41909" y="41910"/>
                </a:lnTo>
                <a:lnTo>
                  <a:pt x="40385" y="44958"/>
                </a:lnTo>
                <a:lnTo>
                  <a:pt x="41909" y="48006"/>
                </a:lnTo>
                <a:lnTo>
                  <a:pt x="51057" y="57146"/>
                </a:lnTo>
                <a:lnTo>
                  <a:pt x="57537" y="50666"/>
                </a:lnTo>
                <a:close/>
              </a:path>
              <a:path w="1167764" h="1165225">
                <a:moveTo>
                  <a:pt x="51057" y="57146"/>
                </a:moveTo>
                <a:lnTo>
                  <a:pt x="41909" y="48006"/>
                </a:lnTo>
                <a:lnTo>
                  <a:pt x="40385" y="44958"/>
                </a:lnTo>
                <a:lnTo>
                  <a:pt x="40385" y="67818"/>
                </a:lnTo>
                <a:lnTo>
                  <a:pt x="51057" y="57146"/>
                </a:lnTo>
                <a:close/>
              </a:path>
              <a:path w="1167764" h="1165225">
                <a:moveTo>
                  <a:pt x="1116491" y="1108121"/>
                </a:moveTo>
                <a:lnTo>
                  <a:pt x="57537" y="50666"/>
                </a:lnTo>
                <a:lnTo>
                  <a:pt x="51057" y="57146"/>
                </a:lnTo>
                <a:lnTo>
                  <a:pt x="1109685" y="1115025"/>
                </a:lnTo>
                <a:lnTo>
                  <a:pt x="1116491" y="1108121"/>
                </a:lnTo>
                <a:close/>
              </a:path>
              <a:path w="1167764" h="1165225">
                <a:moveTo>
                  <a:pt x="1126997" y="1151763"/>
                </a:moveTo>
                <a:lnTo>
                  <a:pt x="1126997" y="1120140"/>
                </a:lnTo>
                <a:lnTo>
                  <a:pt x="1125473" y="1123950"/>
                </a:lnTo>
                <a:lnTo>
                  <a:pt x="1122425" y="1125474"/>
                </a:lnTo>
                <a:lnTo>
                  <a:pt x="1118615" y="1123950"/>
                </a:lnTo>
                <a:lnTo>
                  <a:pt x="1109685" y="1115025"/>
                </a:lnTo>
                <a:lnTo>
                  <a:pt x="1086611" y="1138428"/>
                </a:lnTo>
                <a:lnTo>
                  <a:pt x="1126997" y="1151763"/>
                </a:lnTo>
                <a:close/>
              </a:path>
              <a:path w="1167764" h="1165225">
                <a:moveTo>
                  <a:pt x="1126997" y="1120140"/>
                </a:moveTo>
                <a:lnTo>
                  <a:pt x="1125473" y="1117092"/>
                </a:lnTo>
                <a:lnTo>
                  <a:pt x="1116491" y="1108121"/>
                </a:lnTo>
                <a:lnTo>
                  <a:pt x="1109685" y="1115025"/>
                </a:lnTo>
                <a:lnTo>
                  <a:pt x="1118615" y="1123950"/>
                </a:lnTo>
                <a:lnTo>
                  <a:pt x="1122425" y="1125474"/>
                </a:lnTo>
                <a:lnTo>
                  <a:pt x="1125473" y="1123950"/>
                </a:lnTo>
                <a:lnTo>
                  <a:pt x="1126997" y="1120140"/>
                </a:lnTo>
                <a:close/>
              </a:path>
              <a:path w="1167764" h="1165225">
                <a:moveTo>
                  <a:pt x="1167383" y="1165098"/>
                </a:moveTo>
                <a:lnTo>
                  <a:pt x="1139951" y="1084326"/>
                </a:lnTo>
                <a:lnTo>
                  <a:pt x="1116491" y="1108121"/>
                </a:lnTo>
                <a:lnTo>
                  <a:pt x="1125473" y="1117092"/>
                </a:lnTo>
                <a:lnTo>
                  <a:pt x="1126997" y="1120140"/>
                </a:lnTo>
                <a:lnTo>
                  <a:pt x="1126997" y="1151763"/>
                </a:lnTo>
                <a:lnTo>
                  <a:pt x="1167383" y="1165098"/>
                </a:lnTo>
                <a:close/>
              </a:path>
            </a:pathLst>
          </a:custGeom>
          <a:solidFill>
            <a:srgbClr val="FF0066"/>
          </a:solidFill>
        </p:spPr>
        <p:txBody>
          <a:bodyPr wrap="square" lIns="0" tIns="0" rIns="0" bIns="0" rtlCol="0"/>
          <a:lstStyle/>
          <a:p>
            <a:endParaRPr sz="2052"/>
          </a:p>
        </p:txBody>
      </p:sp>
      <p:sp>
        <p:nvSpPr>
          <p:cNvPr id="34" name="object 34"/>
          <p:cNvSpPr/>
          <p:nvPr/>
        </p:nvSpPr>
        <p:spPr>
          <a:xfrm>
            <a:off x="3289135" y="3215604"/>
            <a:ext cx="986075" cy="680370"/>
          </a:xfrm>
          <a:custGeom>
            <a:avLst/>
            <a:gdLst/>
            <a:ahLst/>
            <a:cxnLst/>
            <a:rect l="l" t="t" r="r" b="b"/>
            <a:pathLst>
              <a:path w="1153160" h="795654">
                <a:moveTo>
                  <a:pt x="84581" y="12191"/>
                </a:moveTo>
                <a:lnTo>
                  <a:pt x="0" y="0"/>
                </a:lnTo>
                <a:lnTo>
                  <a:pt x="41147" y="74675"/>
                </a:lnTo>
                <a:lnTo>
                  <a:pt x="48005" y="64810"/>
                </a:lnTo>
                <a:lnTo>
                  <a:pt x="48005" y="37337"/>
                </a:lnTo>
                <a:lnTo>
                  <a:pt x="48767" y="33527"/>
                </a:lnTo>
                <a:lnTo>
                  <a:pt x="51815" y="31241"/>
                </a:lnTo>
                <a:lnTo>
                  <a:pt x="54863" y="32003"/>
                </a:lnTo>
                <a:lnTo>
                  <a:pt x="65642" y="39437"/>
                </a:lnTo>
                <a:lnTo>
                  <a:pt x="84581" y="12191"/>
                </a:lnTo>
                <a:close/>
              </a:path>
              <a:path w="1153160" h="795654">
                <a:moveTo>
                  <a:pt x="65642" y="39437"/>
                </a:moveTo>
                <a:lnTo>
                  <a:pt x="54863" y="32003"/>
                </a:lnTo>
                <a:lnTo>
                  <a:pt x="51815" y="31241"/>
                </a:lnTo>
                <a:lnTo>
                  <a:pt x="48767" y="33527"/>
                </a:lnTo>
                <a:lnTo>
                  <a:pt x="48005" y="37337"/>
                </a:lnTo>
                <a:lnTo>
                  <a:pt x="49529" y="40385"/>
                </a:lnTo>
                <a:lnTo>
                  <a:pt x="59975" y="47590"/>
                </a:lnTo>
                <a:lnTo>
                  <a:pt x="65642" y="39437"/>
                </a:lnTo>
                <a:close/>
              </a:path>
              <a:path w="1153160" h="795654">
                <a:moveTo>
                  <a:pt x="59975" y="47590"/>
                </a:moveTo>
                <a:lnTo>
                  <a:pt x="49529" y="40385"/>
                </a:lnTo>
                <a:lnTo>
                  <a:pt x="48005" y="37337"/>
                </a:lnTo>
                <a:lnTo>
                  <a:pt x="48005" y="64810"/>
                </a:lnTo>
                <a:lnTo>
                  <a:pt x="59975" y="47590"/>
                </a:lnTo>
                <a:close/>
              </a:path>
              <a:path w="1153160" h="795654">
                <a:moveTo>
                  <a:pt x="1092930" y="747937"/>
                </a:moveTo>
                <a:lnTo>
                  <a:pt x="65642" y="39437"/>
                </a:lnTo>
                <a:lnTo>
                  <a:pt x="59975" y="47590"/>
                </a:lnTo>
                <a:lnTo>
                  <a:pt x="1087263" y="756090"/>
                </a:lnTo>
                <a:lnTo>
                  <a:pt x="1092930" y="747937"/>
                </a:lnTo>
                <a:close/>
              </a:path>
              <a:path w="1153160" h="795654">
                <a:moveTo>
                  <a:pt x="1104900" y="788608"/>
                </a:moveTo>
                <a:lnTo>
                  <a:pt x="1104900" y="758189"/>
                </a:lnTo>
                <a:lnTo>
                  <a:pt x="1104138" y="761999"/>
                </a:lnTo>
                <a:lnTo>
                  <a:pt x="1101089" y="764285"/>
                </a:lnTo>
                <a:lnTo>
                  <a:pt x="1098042" y="763523"/>
                </a:lnTo>
                <a:lnTo>
                  <a:pt x="1087263" y="756090"/>
                </a:lnTo>
                <a:lnTo>
                  <a:pt x="1068323" y="783335"/>
                </a:lnTo>
                <a:lnTo>
                  <a:pt x="1104900" y="788608"/>
                </a:lnTo>
                <a:close/>
              </a:path>
              <a:path w="1153160" h="795654">
                <a:moveTo>
                  <a:pt x="1104900" y="758189"/>
                </a:moveTo>
                <a:lnTo>
                  <a:pt x="1103376" y="755141"/>
                </a:lnTo>
                <a:lnTo>
                  <a:pt x="1092930" y="747937"/>
                </a:lnTo>
                <a:lnTo>
                  <a:pt x="1087263" y="756090"/>
                </a:lnTo>
                <a:lnTo>
                  <a:pt x="1098042" y="763523"/>
                </a:lnTo>
                <a:lnTo>
                  <a:pt x="1101089" y="764285"/>
                </a:lnTo>
                <a:lnTo>
                  <a:pt x="1104138" y="761999"/>
                </a:lnTo>
                <a:lnTo>
                  <a:pt x="1104900" y="758189"/>
                </a:lnTo>
                <a:close/>
              </a:path>
              <a:path w="1153160" h="795654">
                <a:moveTo>
                  <a:pt x="1152905" y="795527"/>
                </a:moveTo>
                <a:lnTo>
                  <a:pt x="1111758" y="720851"/>
                </a:lnTo>
                <a:lnTo>
                  <a:pt x="1092930" y="747937"/>
                </a:lnTo>
                <a:lnTo>
                  <a:pt x="1103376" y="755141"/>
                </a:lnTo>
                <a:lnTo>
                  <a:pt x="1104900" y="758189"/>
                </a:lnTo>
                <a:lnTo>
                  <a:pt x="1104900" y="788608"/>
                </a:lnTo>
                <a:lnTo>
                  <a:pt x="1152905" y="795527"/>
                </a:lnTo>
                <a:close/>
              </a:path>
            </a:pathLst>
          </a:custGeom>
          <a:solidFill>
            <a:srgbClr val="FF0066"/>
          </a:solidFill>
        </p:spPr>
        <p:txBody>
          <a:bodyPr wrap="square" lIns="0" tIns="0" rIns="0" bIns="0" rtlCol="0"/>
          <a:lstStyle/>
          <a:p>
            <a:endParaRPr sz="2052"/>
          </a:p>
        </p:txBody>
      </p:sp>
      <p:sp>
        <p:nvSpPr>
          <p:cNvPr id="35" name="object 35"/>
          <p:cNvSpPr/>
          <p:nvPr/>
        </p:nvSpPr>
        <p:spPr>
          <a:xfrm>
            <a:off x="3175107" y="3665202"/>
            <a:ext cx="1110420" cy="325253"/>
          </a:xfrm>
          <a:custGeom>
            <a:avLst/>
            <a:gdLst/>
            <a:ahLst/>
            <a:cxnLst/>
            <a:rect l="l" t="t" r="r" b="b"/>
            <a:pathLst>
              <a:path w="1298575" h="380364">
                <a:moveTo>
                  <a:pt x="83820" y="0"/>
                </a:moveTo>
                <a:lnTo>
                  <a:pt x="0" y="17525"/>
                </a:lnTo>
                <a:lnTo>
                  <a:pt x="57150" y="67872"/>
                </a:lnTo>
                <a:lnTo>
                  <a:pt x="57150" y="32003"/>
                </a:lnTo>
                <a:lnTo>
                  <a:pt x="59436" y="29717"/>
                </a:lnTo>
                <a:lnTo>
                  <a:pt x="62484" y="28955"/>
                </a:lnTo>
                <a:lnTo>
                  <a:pt x="75154" y="32330"/>
                </a:lnTo>
                <a:lnTo>
                  <a:pt x="83820" y="0"/>
                </a:lnTo>
                <a:close/>
              </a:path>
              <a:path w="1298575" h="380364">
                <a:moveTo>
                  <a:pt x="75154" y="32330"/>
                </a:moveTo>
                <a:lnTo>
                  <a:pt x="62484" y="28955"/>
                </a:lnTo>
                <a:lnTo>
                  <a:pt x="59436" y="29717"/>
                </a:lnTo>
                <a:lnTo>
                  <a:pt x="57150" y="32003"/>
                </a:lnTo>
                <a:lnTo>
                  <a:pt x="57150" y="35813"/>
                </a:lnTo>
                <a:lnTo>
                  <a:pt x="60198" y="38099"/>
                </a:lnTo>
                <a:lnTo>
                  <a:pt x="72714" y="41433"/>
                </a:lnTo>
                <a:lnTo>
                  <a:pt x="75154" y="32330"/>
                </a:lnTo>
                <a:close/>
              </a:path>
              <a:path w="1298575" h="380364">
                <a:moveTo>
                  <a:pt x="72714" y="41433"/>
                </a:moveTo>
                <a:lnTo>
                  <a:pt x="60198" y="38099"/>
                </a:lnTo>
                <a:lnTo>
                  <a:pt x="57150" y="35813"/>
                </a:lnTo>
                <a:lnTo>
                  <a:pt x="57150" y="67872"/>
                </a:lnTo>
                <a:lnTo>
                  <a:pt x="64008" y="73913"/>
                </a:lnTo>
                <a:lnTo>
                  <a:pt x="72714" y="41433"/>
                </a:lnTo>
                <a:close/>
              </a:path>
              <a:path w="1298575" h="380364">
                <a:moveTo>
                  <a:pt x="1226552" y="339022"/>
                </a:moveTo>
                <a:lnTo>
                  <a:pt x="75154" y="32330"/>
                </a:lnTo>
                <a:lnTo>
                  <a:pt x="72714" y="41433"/>
                </a:lnTo>
                <a:lnTo>
                  <a:pt x="1224088" y="348118"/>
                </a:lnTo>
                <a:lnTo>
                  <a:pt x="1226552" y="339022"/>
                </a:lnTo>
                <a:close/>
              </a:path>
              <a:path w="1298575" h="380364">
                <a:moveTo>
                  <a:pt x="1242060" y="374855"/>
                </a:moveTo>
                <a:lnTo>
                  <a:pt x="1242060" y="348233"/>
                </a:lnTo>
                <a:lnTo>
                  <a:pt x="1239774" y="351281"/>
                </a:lnTo>
                <a:lnTo>
                  <a:pt x="1235964" y="351281"/>
                </a:lnTo>
                <a:lnTo>
                  <a:pt x="1224088" y="348118"/>
                </a:lnTo>
                <a:lnTo>
                  <a:pt x="1215390" y="380237"/>
                </a:lnTo>
                <a:lnTo>
                  <a:pt x="1242060" y="374855"/>
                </a:lnTo>
                <a:close/>
              </a:path>
              <a:path w="1298575" h="380364">
                <a:moveTo>
                  <a:pt x="1242060" y="348233"/>
                </a:moveTo>
                <a:lnTo>
                  <a:pt x="1241298" y="344423"/>
                </a:lnTo>
                <a:lnTo>
                  <a:pt x="1238250" y="342137"/>
                </a:lnTo>
                <a:lnTo>
                  <a:pt x="1226552" y="339022"/>
                </a:lnTo>
                <a:lnTo>
                  <a:pt x="1224088" y="348118"/>
                </a:lnTo>
                <a:lnTo>
                  <a:pt x="1235964" y="351281"/>
                </a:lnTo>
                <a:lnTo>
                  <a:pt x="1239774" y="351281"/>
                </a:lnTo>
                <a:lnTo>
                  <a:pt x="1242060" y="348233"/>
                </a:lnTo>
                <a:close/>
              </a:path>
              <a:path w="1298575" h="380364">
                <a:moveTo>
                  <a:pt x="1298448" y="363473"/>
                </a:moveTo>
                <a:lnTo>
                  <a:pt x="1235202" y="307085"/>
                </a:lnTo>
                <a:lnTo>
                  <a:pt x="1226552" y="339022"/>
                </a:lnTo>
                <a:lnTo>
                  <a:pt x="1238250" y="342137"/>
                </a:lnTo>
                <a:lnTo>
                  <a:pt x="1241298" y="344423"/>
                </a:lnTo>
                <a:lnTo>
                  <a:pt x="1242060" y="348233"/>
                </a:lnTo>
                <a:lnTo>
                  <a:pt x="1242060" y="374855"/>
                </a:lnTo>
                <a:lnTo>
                  <a:pt x="1298448" y="363473"/>
                </a:lnTo>
                <a:close/>
              </a:path>
            </a:pathLst>
          </a:custGeom>
          <a:solidFill>
            <a:srgbClr val="FF0066"/>
          </a:solidFill>
        </p:spPr>
        <p:txBody>
          <a:bodyPr wrap="square" lIns="0" tIns="0" rIns="0" bIns="0" rtlCol="0"/>
          <a:lstStyle/>
          <a:p>
            <a:endParaRPr sz="2052"/>
          </a:p>
        </p:txBody>
      </p:sp>
      <p:sp>
        <p:nvSpPr>
          <p:cNvPr id="36" name="object 36"/>
          <p:cNvSpPr/>
          <p:nvPr/>
        </p:nvSpPr>
        <p:spPr>
          <a:xfrm>
            <a:off x="3300212" y="4111542"/>
            <a:ext cx="998021" cy="1598028"/>
          </a:xfrm>
          <a:custGeom>
            <a:avLst/>
            <a:gdLst/>
            <a:ahLst/>
            <a:cxnLst/>
            <a:rect l="l" t="t" r="r" b="b"/>
            <a:pathLst>
              <a:path w="1167129" h="1868804">
                <a:moveTo>
                  <a:pt x="36196" y="1801660"/>
                </a:moveTo>
                <a:lnTo>
                  <a:pt x="7619" y="1783842"/>
                </a:lnTo>
                <a:lnTo>
                  <a:pt x="0" y="1868424"/>
                </a:lnTo>
                <a:lnTo>
                  <a:pt x="28955" y="1850745"/>
                </a:lnTo>
                <a:lnTo>
                  <a:pt x="28955" y="1815846"/>
                </a:lnTo>
                <a:lnTo>
                  <a:pt x="29717" y="1812036"/>
                </a:lnTo>
                <a:lnTo>
                  <a:pt x="36196" y="1801660"/>
                </a:lnTo>
                <a:close/>
              </a:path>
              <a:path w="1167129" h="1868804">
                <a:moveTo>
                  <a:pt x="44078" y="1806574"/>
                </a:moveTo>
                <a:lnTo>
                  <a:pt x="36196" y="1801660"/>
                </a:lnTo>
                <a:lnTo>
                  <a:pt x="29717" y="1812036"/>
                </a:lnTo>
                <a:lnTo>
                  <a:pt x="28955" y="1815846"/>
                </a:lnTo>
                <a:lnTo>
                  <a:pt x="31241" y="1818894"/>
                </a:lnTo>
                <a:lnTo>
                  <a:pt x="34289" y="1819656"/>
                </a:lnTo>
                <a:lnTo>
                  <a:pt x="37337" y="1817370"/>
                </a:lnTo>
                <a:lnTo>
                  <a:pt x="44078" y="1806574"/>
                </a:lnTo>
                <a:close/>
              </a:path>
              <a:path w="1167129" h="1868804">
                <a:moveTo>
                  <a:pt x="72389" y="1824228"/>
                </a:moveTo>
                <a:lnTo>
                  <a:pt x="44078" y="1806574"/>
                </a:lnTo>
                <a:lnTo>
                  <a:pt x="37337" y="1817370"/>
                </a:lnTo>
                <a:lnTo>
                  <a:pt x="34289" y="1819656"/>
                </a:lnTo>
                <a:lnTo>
                  <a:pt x="31241" y="1818894"/>
                </a:lnTo>
                <a:lnTo>
                  <a:pt x="28955" y="1815846"/>
                </a:lnTo>
                <a:lnTo>
                  <a:pt x="28955" y="1850745"/>
                </a:lnTo>
                <a:lnTo>
                  <a:pt x="72389" y="1824228"/>
                </a:lnTo>
                <a:close/>
              </a:path>
              <a:path w="1167129" h="1868804">
                <a:moveTo>
                  <a:pt x="1130425" y="66763"/>
                </a:moveTo>
                <a:lnTo>
                  <a:pt x="1122543" y="61849"/>
                </a:lnTo>
                <a:lnTo>
                  <a:pt x="36196" y="1801660"/>
                </a:lnTo>
                <a:lnTo>
                  <a:pt x="44078" y="1806574"/>
                </a:lnTo>
                <a:lnTo>
                  <a:pt x="1130425" y="66763"/>
                </a:lnTo>
                <a:close/>
              </a:path>
              <a:path w="1167129" h="1868804">
                <a:moveTo>
                  <a:pt x="1166621" y="0"/>
                </a:moveTo>
                <a:lnTo>
                  <a:pt x="1094231" y="44196"/>
                </a:lnTo>
                <a:lnTo>
                  <a:pt x="1122543" y="61849"/>
                </a:lnTo>
                <a:lnTo>
                  <a:pt x="1129283" y="51054"/>
                </a:lnTo>
                <a:lnTo>
                  <a:pt x="1132331" y="49530"/>
                </a:lnTo>
                <a:lnTo>
                  <a:pt x="1135379" y="49530"/>
                </a:lnTo>
                <a:lnTo>
                  <a:pt x="1137665" y="52578"/>
                </a:lnTo>
                <a:lnTo>
                  <a:pt x="1137665" y="71278"/>
                </a:lnTo>
                <a:lnTo>
                  <a:pt x="1159001" y="84581"/>
                </a:lnTo>
                <a:lnTo>
                  <a:pt x="1166621" y="0"/>
                </a:lnTo>
                <a:close/>
              </a:path>
              <a:path w="1167129" h="1868804">
                <a:moveTo>
                  <a:pt x="1137665" y="52578"/>
                </a:moveTo>
                <a:lnTo>
                  <a:pt x="1135379" y="49530"/>
                </a:lnTo>
                <a:lnTo>
                  <a:pt x="1132331" y="49530"/>
                </a:lnTo>
                <a:lnTo>
                  <a:pt x="1129283" y="51054"/>
                </a:lnTo>
                <a:lnTo>
                  <a:pt x="1122543" y="61849"/>
                </a:lnTo>
                <a:lnTo>
                  <a:pt x="1130425" y="66763"/>
                </a:lnTo>
                <a:lnTo>
                  <a:pt x="1136903" y="56387"/>
                </a:lnTo>
                <a:lnTo>
                  <a:pt x="1137665" y="52578"/>
                </a:lnTo>
                <a:close/>
              </a:path>
              <a:path w="1167129" h="1868804">
                <a:moveTo>
                  <a:pt x="1137665" y="71278"/>
                </a:moveTo>
                <a:lnTo>
                  <a:pt x="1137665" y="52578"/>
                </a:lnTo>
                <a:lnTo>
                  <a:pt x="1136903" y="56387"/>
                </a:lnTo>
                <a:lnTo>
                  <a:pt x="1130425" y="66763"/>
                </a:lnTo>
                <a:lnTo>
                  <a:pt x="1137665" y="71278"/>
                </a:lnTo>
                <a:close/>
              </a:path>
            </a:pathLst>
          </a:custGeom>
          <a:solidFill>
            <a:srgbClr val="FF0066"/>
          </a:solidFill>
        </p:spPr>
        <p:txBody>
          <a:bodyPr wrap="square" lIns="0" tIns="0" rIns="0" bIns="0" rtlCol="0"/>
          <a:lstStyle/>
          <a:p>
            <a:endParaRPr sz="2052"/>
          </a:p>
        </p:txBody>
      </p:sp>
      <p:sp>
        <p:nvSpPr>
          <p:cNvPr id="37" name="object 37"/>
          <p:cNvSpPr/>
          <p:nvPr/>
        </p:nvSpPr>
        <p:spPr>
          <a:xfrm>
            <a:off x="3300213" y="4065279"/>
            <a:ext cx="985532" cy="1055035"/>
          </a:xfrm>
          <a:custGeom>
            <a:avLst/>
            <a:gdLst/>
            <a:ahLst/>
            <a:cxnLst/>
            <a:rect l="l" t="t" r="r" b="b"/>
            <a:pathLst>
              <a:path w="1152525" h="1233804">
                <a:moveTo>
                  <a:pt x="48520" y="1174627"/>
                </a:moveTo>
                <a:lnTo>
                  <a:pt x="24384" y="1152144"/>
                </a:lnTo>
                <a:lnTo>
                  <a:pt x="0" y="1233678"/>
                </a:lnTo>
                <a:lnTo>
                  <a:pt x="38862" y="1219243"/>
                </a:lnTo>
                <a:lnTo>
                  <a:pt x="38862" y="1187196"/>
                </a:lnTo>
                <a:lnTo>
                  <a:pt x="39624" y="1184148"/>
                </a:lnTo>
                <a:lnTo>
                  <a:pt x="48520" y="1174627"/>
                </a:lnTo>
                <a:close/>
              </a:path>
              <a:path w="1152525" h="1233804">
                <a:moveTo>
                  <a:pt x="55232" y="1180880"/>
                </a:moveTo>
                <a:lnTo>
                  <a:pt x="48520" y="1174627"/>
                </a:lnTo>
                <a:lnTo>
                  <a:pt x="39624" y="1184148"/>
                </a:lnTo>
                <a:lnTo>
                  <a:pt x="38862" y="1187196"/>
                </a:lnTo>
                <a:lnTo>
                  <a:pt x="40386" y="1191006"/>
                </a:lnTo>
                <a:lnTo>
                  <a:pt x="43434" y="1191768"/>
                </a:lnTo>
                <a:lnTo>
                  <a:pt x="46482" y="1190244"/>
                </a:lnTo>
                <a:lnTo>
                  <a:pt x="55232" y="1180880"/>
                </a:lnTo>
                <a:close/>
              </a:path>
              <a:path w="1152525" h="1233804">
                <a:moveTo>
                  <a:pt x="80010" y="1203960"/>
                </a:moveTo>
                <a:lnTo>
                  <a:pt x="55232" y="1180880"/>
                </a:lnTo>
                <a:lnTo>
                  <a:pt x="46482" y="1190244"/>
                </a:lnTo>
                <a:lnTo>
                  <a:pt x="43434" y="1191768"/>
                </a:lnTo>
                <a:lnTo>
                  <a:pt x="40386" y="1191006"/>
                </a:lnTo>
                <a:lnTo>
                  <a:pt x="38862" y="1187196"/>
                </a:lnTo>
                <a:lnTo>
                  <a:pt x="38862" y="1219243"/>
                </a:lnTo>
                <a:lnTo>
                  <a:pt x="80010" y="1203960"/>
                </a:lnTo>
                <a:close/>
              </a:path>
              <a:path w="1152525" h="1233804">
                <a:moveTo>
                  <a:pt x="1103977" y="58670"/>
                </a:moveTo>
                <a:lnTo>
                  <a:pt x="1097265" y="52418"/>
                </a:lnTo>
                <a:lnTo>
                  <a:pt x="48520" y="1174627"/>
                </a:lnTo>
                <a:lnTo>
                  <a:pt x="55232" y="1180880"/>
                </a:lnTo>
                <a:lnTo>
                  <a:pt x="1103977" y="58670"/>
                </a:lnTo>
                <a:close/>
              </a:path>
              <a:path w="1152525" h="1233804">
                <a:moveTo>
                  <a:pt x="1152144" y="0"/>
                </a:moveTo>
                <a:lnTo>
                  <a:pt x="1072896" y="29718"/>
                </a:lnTo>
                <a:lnTo>
                  <a:pt x="1097265" y="52418"/>
                </a:lnTo>
                <a:lnTo>
                  <a:pt x="1105662" y="43434"/>
                </a:lnTo>
                <a:lnTo>
                  <a:pt x="1108710" y="41910"/>
                </a:lnTo>
                <a:lnTo>
                  <a:pt x="1112520" y="43434"/>
                </a:lnTo>
                <a:lnTo>
                  <a:pt x="1114044" y="46482"/>
                </a:lnTo>
                <a:lnTo>
                  <a:pt x="1114044" y="68047"/>
                </a:lnTo>
                <a:lnTo>
                  <a:pt x="1128522" y="81534"/>
                </a:lnTo>
                <a:lnTo>
                  <a:pt x="1152144" y="0"/>
                </a:lnTo>
                <a:close/>
              </a:path>
              <a:path w="1152525" h="1233804">
                <a:moveTo>
                  <a:pt x="1114044" y="46482"/>
                </a:moveTo>
                <a:lnTo>
                  <a:pt x="1112520" y="43434"/>
                </a:lnTo>
                <a:lnTo>
                  <a:pt x="1108710" y="41910"/>
                </a:lnTo>
                <a:lnTo>
                  <a:pt x="1105662" y="43434"/>
                </a:lnTo>
                <a:lnTo>
                  <a:pt x="1097265" y="52418"/>
                </a:lnTo>
                <a:lnTo>
                  <a:pt x="1103977" y="58670"/>
                </a:lnTo>
                <a:lnTo>
                  <a:pt x="1112520" y="49530"/>
                </a:lnTo>
                <a:lnTo>
                  <a:pt x="1114044" y="46482"/>
                </a:lnTo>
                <a:close/>
              </a:path>
              <a:path w="1152525" h="1233804">
                <a:moveTo>
                  <a:pt x="1114044" y="68047"/>
                </a:moveTo>
                <a:lnTo>
                  <a:pt x="1114044" y="46482"/>
                </a:lnTo>
                <a:lnTo>
                  <a:pt x="1112520" y="49530"/>
                </a:lnTo>
                <a:lnTo>
                  <a:pt x="1103977" y="58670"/>
                </a:lnTo>
                <a:lnTo>
                  <a:pt x="1114044" y="68047"/>
                </a:lnTo>
                <a:close/>
              </a:path>
            </a:pathLst>
          </a:custGeom>
          <a:solidFill>
            <a:srgbClr val="FF0066"/>
          </a:solidFill>
        </p:spPr>
        <p:txBody>
          <a:bodyPr wrap="square" lIns="0" tIns="0" rIns="0" bIns="0" rtlCol="0"/>
          <a:lstStyle/>
          <a:p>
            <a:endParaRPr sz="2052"/>
          </a:p>
        </p:txBody>
      </p:sp>
      <p:sp>
        <p:nvSpPr>
          <p:cNvPr id="38" name="object 38"/>
          <p:cNvSpPr/>
          <p:nvPr/>
        </p:nvSpPr>
        <p:spPr>
          <a:xfrm>
            <a:off x="3289135" y="4054854"/>
            <a:ext cx="986075" cy="589147"/>
          </a:xfrm>
          <a:custGeom>
            <a:avLst/>
            <a:gdLst/>
            <a:ahLst/>
            <a:cxnLst/>
            <a:rect l="l" t="t" r="r" b="b"/>
            <a:pathLst>
              <a:path w="1153160" h="688975">
                <a:moveTo>
                  <a:pt x="63255" y="645884"/>
                </a:moveTo>
                <a:lnTo>
                  <a:pt x="45719" y="617220"/>
                </a:lnTo>
                <a:lnTo>
                  <a:pt x="0" y="688848"/>
                </a:lnTo>
                <a:lnTo>
                  <a:pt x="50291" y="684806"/>
                </a:lnTo>
                <a:lnTo>
                  <a:pt x="50291" y="654558"/>
                </a:lnTo>
                <a:lnTo>
                  <a:pt x="52577" y="652272"/>
                </a:lnTo>
                <a:lnTo>
                  <a:pt x="63255" y="645884"/>
                </a:lnTo>
                <a:close/>
              </a:path>
              <a:path w="1153160" h="688975">
                <a:moveTo>
                  <a:pt x="67896" y="653470"/>
                </a:moveTo>
                <a:lnTo>
                  <a:pt x="63255" y="645884"/>
                </a:lnTo>
                <a:lnTo>
                  <a:pt x="52577" y="652272"/>
                </a:lnTo>
                <a:lnTo>
                  <a:pt x="50291" y="654558"/>
                </a:lnTo>
                <a:lnTo>
                  <a:pt x="50291" y="658368"/>
                </a:lnTo>
                <a:lnTo>
                  <a:pt x="53339" y="660654"/>
                </a:lnTo>
                <a:lnTo>
                  <a:pt x="57149" y="659892"/>
                </a:lnTo>
                <a:lnTo>
                  <a:pt x="67896" y="653470"/>
                </a:lnTo>
                <a:close/>
              </a:path>
              <a:path w="1153160" h="688975">
                <a:moveTo>
                  <a:pt x="85343" y="681990"/>
                </a:moveTo>
                <a:lnTo>
                  <a:pt x="67896" y="653470"/>
                </a:lnTo>
                <a:lnTo>
                  <a:pt x="57149" y="659892"/>
                </a:lnTo>
                <a:lnTo>
                  <a:pt x="53339" y="660654"/>
                </a:lnTo>
                <a:lnTo>
                  <a:pt x="50291" y="658368"/>
                </a:lnTo>
                <a:lnTo>
                  <a:pt x="50291" y="684806"/>
                </a:lnTo>
                <a:lnTo>
                  <a:pt x="85343" y="681990"/>
                </a:lnTo>
                <a:close/>
              </a:path>
              <a:path w="1153160" h="688975">
                <a:moveTo>
                  <a:pt x="1089796" y="42868"/>
                </a:moveTo>
                <a:lnTo>
                  <a:pt x="1084863" y="34710"/>
                </a:lnTo>
                <a:lnTo>
                  <a:pt x="63255" y="645884"/>
                </a:lnTo>
                <a:lnTo>
                  <a:pt x="67896" y="653470"/>
                </a:lnTo>
                <a:lnTo>
                  <a:pt x="1089796" y="42868"/>
                </a:lnTo>
                <a:close/>
              </a:path>
              <a:path w="1153160" h="688975">
                <a:moveTo>
                  <a:pt x="1152905" y="0"/>
                </a:moveTo>
                <a:lnTo>
                  <a:pt x="1067561" y="6096"/>
                </a:lnTo>
                <a:lnTo>
                  <a:pt x="1084863" y="34710"/>
                </a:lnTo>
                <a:lnTo>
                  <a:pt x="1095755" y="28194"/>
                </a:lnTo>
                <a:lnTo>
                  <a:pt x="1099565" y="27432"/>
                </a:lnTo>
                <a:lnTo>
                  <a:pt x="1102614" y="29718"/>
                </a:lnTo>
                <a:lnTo>
                  <a:pt x="1102614" y="64066"/>
                </a:lnTo>
                <a:lnTo>
                  <a:pt x="1107186" y="71628"/>
                </a:lnTo>
                <a:lnTo>
                  <a:pt x="1152905" y="0"/>
                </a:lnTo>
                <a:close/>
              </a:path>
              <a:path w="1153160" h="688975">
                <a:moveTo>
                  <a:pt x="1102614" y="33528"/>
                </a:moveTo>
                <a:lnTo>
                  <a:pt x="1102614" y="29718"/>
                </a:lnTo>
                <a:lnTo>
                  <a:pt x="1099565" y="27432"/>
                </a:lnTo>
                <a:lnTo>
                  <a:pt x="1095755" y="28194"/>
                </a:lnTo>
                <a:lnTo>
                  <a:pt x="1084863" y="34710"/>
                </a:lnTo>
                <a:lnTo>
                  <a:pt x="1089796" y="42868"/>
                </a:lnTo>
                <a:lnTo>
                  <a:pt x="1100327" y="36576"/>
                </a:lnTo>
                <a:lnTo>
                  <a:pt x="1102614" y="33528"/>
                </a:lnTo>
                <a:close/>
              </a:path>
              <a:path w="1153160" h="688975">
                <a:moveTo>
                  <a:pt x="1102614" y="64066"/>
                </a:moveTo>
                <a:lnTo>
                  <a:pt x="1102614" y="33528"/>
                </a:lnTo>
                <a:lnTo>
                  <a:pt x="1100327" y="36576"/>
                </a:lnTo>
                <a:lnTo>
                  <a:pt x="1089796" y="42868"/>
                </a:lnTo>
                <a:lnTo>
                  <a:pt x="1102614" y="64066"/>
                </a:lnTo>
                <a:close/>
              </a:path>
            </a:pathLst>
          </a:custGeom>
          <a:solidFill>
            <a:srgbClr val="FF0066"/>
          </a:solidFill>
        </p:spPr>
        <p:txBody>
          <a:bodyPr wrap="square" lIns="0" tIns="0" rIns="0" bIns="0" rtlCol="0"/>
          <a:lstStyle/>
          <a:p>
            <a:endParaRPr sz="2052"/>
          </a:p>
        </p:txBody>
      </p:sp>
      <p:sp>
        <p:nvSpPr>
          <p:cNvPr id="39" name="object 39"/>
          <p:cNvSpPr/>
          <p:nvPr/>
        </p:nvSpPr>
        <p:spPr>
          <a:xfrm>
            <a:off x="3289135" y="3987740"/>
            <a:ext cx="986075" cy="201450"/>
          </a:xfrm>
          <a:custGeom>
            <a:avLst/>
            <a:gdLst/>
            <a:ahLst/>
            <a:cxnLst/>
            <a:rect l="l" t="t" r="r" b="b"/>
            <a:pathLst>
              <a:path w="1153160" h="235585">
                <a:moveTo>
                  <a:pt x="74692" y="193123"/>
                </a:moveTo>
                <a:lnTo>
                  <a:pt x="69342" y="160020"/>
                </a:lnTo>
                <a:lnTo>
                  <a:pt x="0" y="209550"/>
                </a:lnTo>
                <a:lnTo>
                  <a:pt x="57912" y="227951"/>
                </a:lnTo>
                <a:lnTo>
                  <a:pt x="57912" y="200406"/>
                </a:lnTo>
                <a:lnTo>
                  <a:pt x="59436" y="197358"/>
                </a:lnTo>
                <a:lnTo>
                  <a:pt x="62484" y="195072"/>
                </a:lnTo>
                <a:lnTo>
                  <a:pt x="74692" y="193123"/>
                </a:lnTo>
                <a:close/>
              </a:path>
              <a:path w="1153160" h="235585">
                <a:moveTo>
                  <a:pt x="76289" y="203008"/>
                </a:moveTo>
                <a:lnTo>
                  <a:pt x="74692" y="193123"/>
                </a:lnTo>
                <a:lnTo>
                  <a:pt x="62484" y="195072"/>
                </a:lnTo>
                <a:lnTo>
                  <a:pt x="59436" y="197358"/>
                </a:lnTo>
                <a:lnTo>
                  <a:pt x="57912" y="200406"/>
                </a:lnTo>
                <a:lnTo>
                  <a:pt x="60198" y="203454"/>
                </a:lnTo>
                <a:lnTo>
                  <a:pt x="64008" y="204978"/>
                </a:lnTo>
                <a:lnTo>
                  <a:pt x="76289" y="203008"/>
                </a:lnTo>
                <a:close/>
              </a:path>
              <a:path w="1153160" h="235585">
                <a:moveTo>
                  <a:pt x="81534" y="235458"/>
                </a:moveTo>
                <a:lnTo>
                  <a:pt x="76289" y="203008"/>
                </a:lnTo>
                <a:lnTo>
                  <a:pt x="64008" y="204978"/>
                </a:lnTo>
                <a:lnTo>
                  <a:pt x="60198" y="203454"/>
                </a:lnTo>
                <a:lnTo>
                  <a:pt x="57912" y="200406"/>
                </a:lnTo>
                <a:lnTo>
                  <a:pt x="57912" y="227951"/>
                </a:lnTo>
                <a:lnTo>
                  <a:pt x="81534" y="235458"/>
                </a:lnTo>
                <a:close/>
              </a:path>
              <a:path w="1153160" h="235585">
                <a:moveTo>
                  <a:pt x="1078215" y="42343"/>
                </a:moveTo>
                <a:lnTo>
                  <a:pt x="1076734" y="33183"/>
                </a:lnTo>
                <a:lnTo>
                  <a:pt x="74692" y="193123"/>
                </a:lnTo>
                <a:lnTo>
                  <a:pt x="76289" y="203008"/>
                </a:lnTo>
                <a:lnTo>
                  <a:pt x="1078215" y="42343"/>
                </a:lnTo>
                <a:close/>
              </a:path>
              <a:path w="1153160" h="235585">
                <a:moveTo>
                  <a:pt x="1152906" y="25908"/>
                </a:moveTo>
                <a:lnTo>
                  <a:pt x="1071372" y="0"/>
                </a:lnTo>
                <a:lnTo>
                  <a:pt x="1076734" y="33183"/>
                </a:lnTo>
                <a:lnTo>
                  <a:pt x="1088898" y="31242"/>
                </a:lnTo>
                <a:lnTo>
                  <a:pt x="1092708" y="32004"/>
                </a:lnTo>
                <a:lnTo>
                  <a:pt x="1094994" y="35052"/>
                </a:lnTo>
                <a:lnTo>
                  <a:pt x="1094994" y="67273"/>
                </a:lnTo>
                <a:lnTo>
                  <a:pt x="1152906" y="25908"/>
                </a:lnTo>
                <a:close/>
              </a:path>
              <a:path w="1153160" h="235585">
                <a:moveTo>
                  <a:pt x="1094994" y="35052"/>
                </a:moveTo>
                <a:lnTo>
                  <a:pt x="1092708" y="32004"/>
                </a:lnTo>
                <a:lnTo>
                  <a:pt x="1088898" y="31242"/>
                </a:lnTo>
                <a:lnTo>
                  <a:pt x="1076734" y="33183"/>
                </a:lnTo>
                <a:lnTo>
                  <a:pt x="1078215" y="42343"/>
                </a:lnTo>
                <a:lnTo>
                  <a:pt x="1090422" y="40386"/>
                </a:lnTo>
                <a:lnTo>
                  <a:pt x="1094232" y="38862"/>
                </a:lnTo>
                <a:lnTo>
                  <a:pt x="1094994" y="35052"/>
                </a:lnTo>
                <a:close/>
              </a:path>
              <a:path w="1153160" h="235585">
                <a:moveTo>
                  <a:pt x="1094994" y="67273"/>
                </a:moveTo>
                <a:lnTo>
                  <a:pt x="1094994" y="35052"/>
                </a:lnTo>
                <a:lnTo>
                  <a:pt x="1094232" y="38862"/>
                </a:lnTo>
                <a:lnTo>
                  <a:pt x="1090422" y="40386"/>
                </a:lnTo>
                <a:lnTo>
                  <a:pt x="1078215" y="42343"/>
                </a:lnTo>
                <a:lnTo>
                  <a:pt x="1083564" y="75438"/>
                </a:lnTo>
                <a:lnTo>
                  <a:pt x="1094994" y="67273"/>
                </a:lnTo>
                <a:close/>
              </a:path>
            </a:pathLst>
          </a:custGeom>
          <a:solidFill>
            <a:srgbClr val="FF0066"/>
          </a:solidFill>
        </p:spPr>
        <p:txBody>
          <a:bodyPr wrap="square" lIns="0" tIns="0" rIns="0" bIns="0" rtlCol="0"/>
          <a:lstStyle/>
          <a:p>
            <a:endParaRPr sz="2052"/>
          </a:p>
        </p:txBody>
      </p:sp>
      <p:sp>
        <p:nvSpPr>
          <p:cNvPr id="40" name="object 40"/>
          <p:cNvSpPr/>
          <p:nvPr/>
        </p:nvSpPr>
        <p:spPr>
          <a:xfrm>
            <a:off x="5937844" y="3863285"/>
            <a:ext cx="617926" cy="65159"/>
          </a:xfrm>
          <a:custGeom>
            <a:avLst/>
            <a:gdLst/>
            <a:ahLst/>
            <a:cxnLst/>
            <a:rect l="l" t="t" r="r" b="b"/>
            <a:pathLst>
              <a:path w="722629" h="76200">
                <a:moveTo>
                  <a:pt x="76200" y="33527"/>
                </a:moveTo>
                <a:lnTo>
                  <a:pt x="76200" y="0"/>
                </a:lnTo>
                <a:lnTo>
                  <a:pt x="0" y="38099"/>
                </a:lnTo>
                <a:lnTo>
                  <a:pt x="58674" y="67436"/>
                </a:lnTo>
                <a:lnTo>
                  <a:pt x="58674" y="38099"/>
                </a:lnTo>
                <a:lnTo>
                  <a:pt x="60198" y="34289"/>
                </a:lnTo>
                <a:lnTo>
                  <a:pt x="63246" y="33527"/>
                </a:lnTo>
                <a:lnTo>
                  <a:pt x="76200" y="33527"/>
                </a:lnTo>
                <a:close/>
              </a:path>
              <a:path w="722629" h="76200">
                <a:moveTo>
                  <a:pt x="663702" y="38099"/>
                </a:moveTo>
                <a:lnTo>
                  <a:pt x="662178" y="34289"/>
                </a:lnTo>
                <a:lnTo>
                  <a:pt x="658368" y="33527"/>
                </a:lnTo>
                <a:lnTo>
                  <a:pt x="63246" y="33527"/>
                </a:lnTo>
                <a:lnTo>
                  <a:pt x="60198" y="34289"/>
                </a:lnTo>
                <a:lnTo>
                  <a:pt x="58674" y="38099"/>
                </a:lnTo>
                <a:lnTo>
                  <a:pt x="60198" y="41147"/>
                </a:lnTo>
                <a:lnTo>
                  <a:pt x="63246" y="42671"/>
                </a:lnTo>
                <a:lnTo>
                  <a:pt x="658368" y="42671"/>
                </a:lnTo>
                <a:lnTo>
                  <a:pt x="662178" y="41147"/>
                </a:lnTo>
                <a:lnTo>
                  <a:pt x="663702" y="38099"/>
                </a:lnTo>
                <a:close/>
              </a:path>
              <a:path w="722629" h="76200">
                <a:moveTo>
                  <a:pt x="76200" y="76199"/>
                </a:moveTo>
                <a:lnTo>
                  <a:pt x="76200" y="42671"/>
                </a:lnTo>
                <a:lnTo>
                  <a:pt x="63246" y="42671"/>
                </a:lnTo>
                <a:lnTo>
                  <a:pt x="60198" y="41147"/>
                </a:lnTo>
                <a:lnTo>
                  <a:pt x="58674" y="38099"/>
                </a:lnTo>
                <a:lnTo>
                  <a:pt x="58674" y="67436"/>
                </a:lnTo>
                <a:lnTo>
                  <a:pt x="76200" y="76199"/>
                </a:lnTo>
                <a:close/>
              </a:path>
              <a:path w="722629" h="76200">
                <a:moveTo>
                  <a:pt x="722376" y="38099"/>
                </a:moveTo>
                <a:lnTo>
                  <a:pt x="646176" y="0"/>
                </a:lnTo>
                <a:lnTo>
                  <a:pt x="646176" y="33527"/>
                </a:lnTo>
                <a:lnTo>
                  <a:pt x="658368" y="33527"/>
                </a:lnTo>
                <a:lnTo>
                  <a:pt x="662178" y="34289"/>
                </a:lnTo>
                <a:lnTo>
                  <a:pt x="663702" y="38099"/>
                </a:lnTo>
                <a:lnTo>
                  <a:pt x="663702" y="67436"/>
                </a:lnTo>
                <a:lnTo>
                  <a:pt x="722376" y="38099"/>
                </a:lnTo>
                <a:close/>
              </a:path>
              <a:path w="722629" h="76200">
                <a:moveTo>
                  <a:pt x="663702" y="67436"/>
                </a:moveTo>
                <a:lnTo>
                  <a:pt x="663702" y="38099"/>
                </a:lnTo>
                <a:lnTo>
                  <a:pt x="662178" y="41147"/>
                </a:lnTo>
                <a:lnTo>
                  <a:pt x="658368" y="42671"/>
                </a:lnTo>
                <a:lnTo>
                  <a:pt x="646176" y="42671"/>
                </a:lnTo>
                <a:lnTo>
                  <a:pt x="646176" y="76199"/>
                </a:lnTo>
                <a:lnTo>
                  <a:pt x="663702" y="67436"/>
                </a:lnTo>
                <a:close/>
              </a:path>
            </a:pathLst>
          </a:custGeom>
          <a:solidFill>
            <a:srgbClr val="FF0066"/>
          </a:solidFill>
        </p:spPr>
        <p:txBody>
          <a:bodyPr wrap="square" lIns="0" tIns="0" rIns="0" bIns="0" rtlCol="0"/>
          <a:lstStyle/>
          <a:p>
            <a:endParaRPr sz="2052"/>
          </a:p>
        </p:txBody>
      </p:sp>
      <p:sp>
        <p:nvSpPr>
          <p:cNvPr id="41" name="object 41"/>
          <p:cNvSpPr txBox="1"/>
          <p:nvPr/>
        </p:nvSpPr>
        <p:spPr>
          <a:xfrm>
            <a:off x="3250305" y="2808360"/>
            <a:ext cx="307777" cy="1094926"/>
          </a:xfrm>
          <a:prstGeom prst="rect">
            <a:avLst/>
          </a:prstGeom>
        </p:spPr>
        <p:txBody>
          <a:bodyPr vert="eaVert" wrap="square" lIns="0" tIns="0" rIns="0" bIns="0" rtlCol="0">
            <a:spAutoFit/>
          </a:bodyPr>
          <a:lstStyle/>
          <a:p>
            <a:pPr marL="10860"/>
            <a:r>
              <a:rPr sz="2000" b="1" spc="-34" dirty="0">
                <a:solidFill>
                  <a:srgbClr val="3333CC"/>
                </a:solidFill>
                <a:latin typeface="新宋体"/>
                <a:cs typeface="新宋体"/>
              </a:rPr>
              <a:t>应用程</a:t>
            </a:r>
            <a:r>
              <a:rPr sz="2000" b="1" dirty="0">
                <a:solidFill>
                  <a:srgbClr val="3333CC"/>
                </a:solidFill>
                <a:latin typeface="新宋体"/>
                <a:cs typeface="新宋体"/>
              </a:rPr>
              <a:t>序</a:t>
            </a:r>
            <a:endParaRPr sz="2000" dirty="0">
              <a:latin typeface="新宋体"/>
              <a:cs typeface="新宋体"/>
            </a:endParaRPr>
          </a:p>
        </p:txBody>
      </p:sp>
      <p:sp>
        <p:nvSpPr>
          <p:cNvPr id="42" name="object 42"/>
          <p:cNvSpPr txBox="1"/>
          <p:nvPr/>
        </p:nvSpPr>
        <p:spPr>
          <a:xfrm>
            <a:off x="3259112" y="3865783"/>
            <a:ext cx="276999" cy="1131987"/>
          </a:xfrm>
          <a:prstGeom prst="rect">
            <a:avLst/>
          </a:prstGeom>
        </p:spPr>
        <p:txBody>
          <a:bodyPr vert="vert" wrap="square" lIns="0" tIns="0" rIns="0" bIns="0" rtlCol="0">
            <a:spAutoFit/>
          </a:bodyPr>
          <a:lstStyle/>
          <a:p>
            <a:pPr marL="10860"/>
            <a:r>
              <a:rPr sz="1800" b="1" spc="-4" dirty="0">
                <a:solidFill>
                  <a:srgbClr val="3333CC"/>
                </a:solidFill>
                <a:latin typeface="Arial"/>
                <a:cs typeface="Arial"/>
              </a:rPr>
              <a:t>(DBAP)</a:t>
            </a:r>
            <a:endParaRPr sz="1800" dirty="0">
              <a:latin typeface="Arial"/>
              <a:cs typeface="Arial"/>
            </a:endParaRPr>
          </a:p>
        </p:txBody>
      </p:sp>
      <p:sp>
        <p:nvSpPr>
          <p:cNvPr id="43" name="object 43"/>
          <p:cNvSpPr txBox="1"/>
          <p:nvPr/>
        </p:nvSpPr>
        <p:spPr>
          <a:xfrm>
            <a:off x="950134" y="1374631"/>
            <a:ext cx="4557970" cy="315792"/>
          </a:xfrm>
          <a:prstGeom prst="rect">
            <a:avLst/>
          </a:prstGeom>
        </p:spPr>
        <p:txBody>
          <a:bodyPr vert="horz" wrap="square" lIns="0" tIns="0" rIns="0" bIns="0" rtlCol="0">
            <a:spAutoFit/>
          </a:bodyPr>
          <a:lstStyle/>
          <a:p>
            <a:pPr marL="10860"/>
            <a:r>
              <a:rPr sz="2052" b="1" dirty="0">
                <a:latin typeface="微软雅黑"/>
                <a:cs typeface="微软雅黑"/>
              </a:rPr>
              <a:t>典型数据库系统的结构抽象</a:t>
            </a:r>
            <a:endParaRPr sz="2052" dirty="0">
              <a:latin typeface="微软雅黑"/>
              <a:cs typeface="微软雅黑"/>
            </a:endParaRPr>
          </a:p>
        </p:txBody>
      </p:sp>
      <p:sp>
        <p:nvSpPr>
          <p:cNvPr id="44" name="object 44"/>
          <p:cNvSpPr txBox="1">
            <a:spLocks noGrp="1"/>
          </p:cNvSpPr>
          <p:nvPr>
            <p:ph type="title"/>
          </p:nvPr>
        </p:nvSpPr>
        <p:spPr>
          <a:xfrm>
            <a:off x="586432" y="1073870"/>
            <a:ext cx="6646233" cy="263149"/>
          </a:xfrm>
          <a:prstGeom prst="rect">
            <a:avLst/>
          </a:prstGeom>
        </p:spPr>
        <p:txBody>
          <a:bodyPr vert="horz" wrap="square" lIns="0" tIns="0" rIns="0" bIns="0" numCol="1" rtlCol="0" anchor="ctr" anchorCtr="0" compatLnSpc="1">
            <a:prstTxWarp prst="textNoShape">
              <a:avLst/>
            </a:prstTxWarp>
            <a:spAutoFit/>
          </a:bodyPr>
          <a:lstStyle/>
          <a:p>
            <a:pPr marL="10860"/>
            <a:r>
              <a:rPr sz="1710" spc="-17" dirty="0">
                <a:solidFill>
                  <a:srgbClr val="FFFFFF"/>
                </a:solidFill>
                <a:latin typeface="华文中宋"/>
                <a:cs typeface="华文中宋"/>
              </a:rPr>
              <a:t>数据库系统的标准结构</a:t>
            </a:r>
            <a:endParaRPr sz="1710">
              <a:latin typeface="华文中宋"/>
              <a:cs typeface="华文中宋"/>
            </a:endParaRPr>
          </a:p>
        </p:txBody>
      </p:sp>
      <p:sp>
        <p:nvSpPr>
          <p:cNvPr id="45" name="object 45"/>
          <p:cNvSpPr txBox="1"/>
          <p:nvPr/>
        </p:nvSpPr>
        <p:spPr>
          <a:xfrm>
            <a:off x="951061" y="746355"/>
            <a:ext cx="5502211" cy="430887"/>
          </a:xfrm>
          <a:prstGeom prst="rect">
            <a:avLst/>
          </a:prstGeom>
        </p:spPr>
        <p:txBody>
          <a:bodyPr vert="horz" wrap="square" lIns="0" tIns="0" rIns="0" bIns="0" rtlCol="0">
            <a:spAutoFit/>
          </a:bodyPr>
          <a:lstStyle/>
          <a:p>
            <a:pPr marL="10860"/>
            <a:r>
              <a:rPr sz="2800" b="1" spc="-13" dirty="0">
                <a:solidFill>
                  <a:srgbClr val="FF0000"/>
                </a:solidFill>
                <a:latin typeface="Arial"/>
                <a:cs typeface="Arial"/>
              </a:rPr>
              <a:t>(1</a:t>
            </a:r>
            <a:r>
              <a:rPr sz="2800" b="1" spc="-9" dirty="0">
                <a:solidFill>
                  <a:srgbClr val="FF0000"/>
                </a:solidFill>
                <a:latin typeface="Arial"/>
                <a:cs typeface="Arial"/>
              </a:rPr>
              <a:t>)</a:t>
            </a:r>
            <a:r>
              <a:rPr sz="2800" b="1" spc="-17" dirty="0">
                <a:solidFill>
                  <a:srgbClr val="FF0000"/>
                </a:solidFill>
                <a:latin typeface="华文中宋"/>
                <a:cs typeface="华文中宋"/>
              </a:rPr>
              <a:t>数据库系统的分层抽象</a:t>
            </a:r>
            <a:r>
              <a:rPr sz="2800" b="1" spc="-13" dirty="0">
                <a:solidFill>
                  <a:srgbClr val="FF0000"/>
                </a:solidFill>
                <a:latin typeface="Arial"/>
                <a:cs typeface="Arial"/>
              </a:rPr>
              <a:t>?</a:t>
            </a:r>
            <a:endParaRPr sz="2800" dirty="0">
              <a:solidFill>
                <a:srgbClr val="FF0000"/>
              </a:solidFill>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内容占位符 2">
            <a:extLst>
              <a:ext uri="{FF2B5EF4-FFF2-40B4-BE49-F238E27FC236}">
                <a16:creationId xmlns:a16="http://schemas.microsoft.com/office/drawing/2014/main" id="{430330EB-1503-450C-BAE9-0A6BB5A83176}"/>
              </a:ext>
            </a:extLst>
          </p:cNvPr>
          <p:cNvSpPr>
            <a:spLocks noGrp="1"/>
          </p:cNvSpPr>
          <p:nvPr>
            <p:ph idx="1"/>
          </p:nvPr>
        </p:nvSpPr>
        <p:spPr>
          <a:xfrm>
            <a:off x="0" y="188913"/>
            <a:ext cx="9036050" cy="4176712"/>
          </a:xfrm>
        </p:spPr>
        <p:txBody>
          <a:bodyPr/>
          <a:lstStyle/>
          <a:p>
            <a:r>
              <a:rPr lang="en-US" altLang="zh-CN" dirty="0">
                <a:hlinkClick r:id="rId2"/>
              </a:rPr>
              <a:t>Oracle</a:t>
            </a:r>
            <a:r>
              <a:rPr lang="zh-CN" altLang="en-US" dirty="0">
                <a:hlinkClick r:id="rId2"/>
              </a:rPr>
              <a:t>数据库</a:t>
            </a:r>
            <a:r>
              <a:rPr lang="zh-CN" altLang="en-US" dirty="0"/>
              <a:t>的头两个用户是</a:t>
            </a:r>
            <a:r>
              <a:rPr lang="zh-CN" altLang="en-US" dirty="0">
                <a:hlinkClick r:id="rId3"/>
              </a:rPr>
              <a:t>美国中央情报局</a:t>
            </a:r>
            <a:r>
              <a:rPr lang="zh-CN" altLang="en-US" dirty="0"/>
              <a:t>和海军情报所，他们使用完全不同的硬件和软件，中央情报局用的是</a:t>
            </a:r>
            <a:r>
              <a:rPr lang="en-US" altLang="zh-CN" dirty="0">
                <a:hlinkClick r:id="rId4"/>
              </a:rPr>
              <a:t>IBM</a:t>
            </a:r>
            <a:r>
              <a:rPr lang="zh-CN" altLang="en-US" dirty="0">
                <a:hlinkClick r:id="rId4"/>
              </a:rPr>
              <a:t>大型机</a:t>
            </a:r>
            <a:r>
              <a:rPr lang="zh-CN" altLang="en-US" dirty="0"/>
              <a:t>，海军用</a:t>
            </a:r>
            <a:r>
              <a:rPr lang="en-US" altLang="zh-CN" dirty="0">
                <a:hlinkClick r:id="rId5"/>
              </a:rPr>
              <a:t>VAX</a:t>
            </a:r>
            <a:r>
              <a:rPr lang="zh-CN" altLang="en-US" dirty="0"/>
              <a:t>机，而埃里森和</a:t>
            </a:r>
            <a:r>
              <a:rPr lang="en-US" altLang="zh-CN" dirty="0"/>
              <a:t>Miner</a:t>
            </a:r>
            <a:r>
              <a:rPr lang="zh-CN" altLang="en-US" dirty="0"/>
              <a:t>开发</a:t>
            </a:r>
            <a:r>
              <a:rPr lang="en-US" altLang="zh-CN" dirty="0"/>
              <a:t>Oracle</a:t>
            </a:r>
            <a:r>
              <a:rPr lang="zh-CN" altLang="en-US" dirty="0"/>
              <a:t>用的是</a:t>
            </a:r>
            <a:r>
              <a:rPr lang="en-US" altLang="zh-CN" dirty="0"/>
              <a:t>Digital</a:t>
            </a:r>
            <a:r>
              <a:rPr lang="zh-CN" altLang="en-US" dirty="0"/>
              <a:t>的</a:t>
            </a:r>
            <a:r>
              <a:rPr lang="en-US" altLang="zh-CN" dirty="0"/>
              <a:t>PDP</a:t>
            </a:r>
            <a:r>
              <a:rPr lang="zh-CN" altLang="en-US" dirty="0"/>
              <a:t>机，这迫使他们作出了重要而关键的决定：新版本</a:t>
            </a:r>
            <a:r>
              <a:rPr lang="en-US" altLang="zh-CN" dirty="0"/>
              <a:t>3.0</a:t>
            </a:r>
            <a:r>
              <a:rPr lang="zh-CN" altLang="en-US" dirty="0"/>
              <a:t>全部用</a:t>
            </a:r>
            <a:r>
              <a:rPr lang="en-US" altLang="zh-CN" dirty="0"/>
              <a:t>C</a:t>
            </a:r>
            <a:r>
              <a:rPr lang="zh-CN" altLang="en-US" dirty="0"/>
              <a:t>语言开发，因为</a:t>
            </a:r>
            <a:r>
              <a:rPr lang="en-US" altLang="zh-CN" dirty="0"/>
              <a:t>C</a:t>
            </a:r>
            <a:r>
              <a:rPr lang="zh-CN" altLang="en-US" dirty="0"/>
              <a:t>语言是所有机器支持的，而且</a:t>
            </a:r>
            <a:r>
              <a:rPr lang="en-US" altLang="zh-CN" dirty="0"/>
              <a:t>C</a:t>
            </a:r>
            <a:r>
              <a:rPr lang="zh-CN" altLang="en-US" dirty="0">
                <a:hlinkClick r:id="rId6"/>
              </a:rPr>
              <a:t>编译器</a:t>
            </a:r>
            <a:r>
              <a:rPr lang="zh-CN" altLang="en-US" dirty="0"/>
              <a:t>很便宜。</a:t>
            </a:r>
            <a:endParaRPr lang="en-US" altLang="zh-CN" dirty="0"/>
          </a:p>
          <a:p>
            <a:r>
              <a:rPr lang="zh-CN" altLang="en-US" dirty="0"/>
              <a:t>埃里森向客户宣称</a:t>
            </a:r>
            <a:r>
              <a:rPr lang="en-US" altLang="zh-CN" dirty="0"/>
              <a:t>Oracle</a:t>
            </a:r>
            <a:r>
              <a:rPr lang="zh-CN" altLang="en-US" dirty="0"/>
              <a:t>能运行在所有的机器上，事实上当然不可能，但这是非常聪明的市场策略，大型公司和机构都拥有各种类型的电脑和操作系统，他们愿意购买一种能通用的数据库</a:t>
            </a:r>
          </a:p>
        </p:txBody>
      </p:sp>
    </p:spTree>
  </p:cSld>
  <p:clrMapOvr>
    <a:masterClrMapping/>
  </p:clrMapOvr>
  <p:transition spd="med">
    <p:wipe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FE7BE928-2CA4-4F5F-8A3B-FB49D191366D}"/>
              </a:ext>
            </a:extLst>
          </p:cNvPr>
          <p:cNvSpPr>
            <a:spLocks noGrp="1" noChangeArrowheads="1"/>
          </p:cNvSpPr>
          <p:nvPr>
            <p:ph type="title"/>
          </p:nvPr>
        </p:nvSpPr>
        <p:spPr>
          <a:xfrm>
            <a:off x="611188" y="260350"/>
            <a:ext cx="7772400" cy="1143000"/>
          </a:xfrm>
        </p:spPr>
        <p:txBody>
          <a:bodyPr/>
          <a:lstStyle/>
          <a:p>
            <a:pPr eaLnBrk="1" hangingPunct="1"/>
            <a:r>
              <a:rPr lang="en-US" altLang="zh-CN" sz="3600"/>
              <a:t>1.6</a:t>
            </a:r>
            <a:r>
              <a:rPr lang="zh-CN" altLang="en-US" sz="3600" b="1"/>
              <a:t>数据库应用系统常用的几种结构</a:t>
            </a:r>
            <a:r>
              <a:rPr lang="zh-CN" altLang="en-US"/>
              <a:t> </a:t>
            </a:r>
          </a:p>
        </p:txBody>
      </p:sp>
      <p:sp>
        <p:nvSpPr>
          <p:cNvPr id="41987" name="Rectangle 3">
            <a:extLst>
              <a:ext uri="{FF2B5EF4-FFF2-40B4-BE49-F238E27FC236}">
                <a16:creationId xmlns:a16="http://schemas.microsoft.com/office/drawing/2014/main" id="{EE7754D2-23A1-4FC3-AB31-05CBAB7E5F3B}"/>
              </a:ext>
            </a:extLst>
          </p:cNvPr>
          <p:cNvSpPr>
            <a:spLocks noGrp="1" noChangeArrowheads="1"/>
          </p:cNvSpPr>
          <p:nvPr>
            <p:ph type="body" idx="1"/>
          </p:nvPr>
        </p:nvSpPr>
        <p:spPr>
          <a:xfrm>
            <a:off x="1295400" y="1600200"/>
            <a:ext cx="7391400" cy="4191000"/>
          </a:xfrm>
        </p:spPr>
        <p:txBody>
          <a:bodyPr/>
          <a:lstStyle/>
          <a:p>
            <a:pPr algn="just" eaLnBrk="1" hangingPunct="1">
              <a:lnSpc>
                <a:spcPct val="140000"/>
              </a:lnSpc>
            </a:pPr>
            <a:r>
              <a:rPr lang="zh-CN" altLang="en-US">
                <a:latin typeface="宋体" panose="02010600030101010101" pitchFamily="2" charset="-122"/>
              </a:rPr>
              <a:t>单用户结构</a:t>
            </a:r>
          </a:p>
          <a:p>
            <a:pPr algn="just" eaLnBrk="1" hangingPunct="1">
              <a:lnSpc>
                <a:spcPct val="140000"/>
              </a:lnSpc>
            </a:pPr>
            <a:r>
              <a:rPr lang="zh-CN" altLang="en-US">
                <a:latin typeface="宋体" panose="02010600030101010101" pitchFamily="2" charset="-122"/>
              </a:rPr>
              <a:t>主从式结构</a:t>
            </a:r>
          </a:p>
          <a:p>
            <a:pPr algn="just" eaLnBrk="1" hangingPunct="1">
              <a:lnSpc>
                <a:spcPct val="140000"/>
              </a:lnSpc>
            </a:pPr>
            <a:r>
              <a:rPr lang="zh-CN" altLang="en-US">
                <a:latin typeface="宋体" panose="02010600030101010101" pitchFamily="2" charset="-122"/>
              </a:rPr>
              <a:t>分布式结构</a:t>
            </a:r>
          </a:p>
          <a:p>
            <a:pPr algn="just" eaLnBrk="1" hangingPunct="1">
              <a:lnSpc>
                <a:spcPct val="140000"/>
              </a:lnSpc>
            </a:pPr>
            <a:r>
              <a:rPr lang="zh-CN" altLang="en-US"/>
              <a:t>客户</a:t>
            </a:r>
            <a:r>
              <a:rPr lang="en-US" altLang="zh-CN"/>
              <a:t>/</a:t>
            </a:r>
            <a:r>
              <a:rPr lang="zh-CN" altLang="en-US"/>
              <a:t>服务器结构</a:t>
            </a:r>
          </a:p>
          <a:p>
            <a:pPr algn="just" eaLnBrk="1" hangingPunct="1">
              <a:lnSpc>
                <a:spcPct val="140000"/>
              </a:lnSpc>
            </a:pPr>
            <a:r>
              <a:rPr lang="zh-CN" altLang="en-US"/>
              <a:t>浏览器</a:t>
            </a:r>
            <a:r>
              <a:rPr lang="en-US" altLang="zh-CN"/>
              <a:t>/</a:t>
            </a:r>
            <a:r>
              <a:rPr lang="zh-CN" altLang="en-US"/>
              <a:t>应用服务器</a:t>
            </a:r>
            <a:r>
              <a:rPr lang="en-US" altLang="zh-CN"/>
              <a:t>/</a:t>
            </a:r>
            <a:r>
              <a:rPr lang="zh-CN" altLang="en-US"/>
              <a:t>数据库服务器结构</a:t>
            </a:r>
          </a:p>
        </p:txBody>
      </p:sp>
    </p:spTree>
  </p:cSld>
  <p:clrMapOvr>
    <a:masterClrMapping/>
  </p:clrMapOvr>
  <p:transition spd="med">
    <p:wipe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 to="" calcmode="lin" valueType="num">
                                      <p:cBhvr>
                                        <p:cTn id="7" dur="1" fill="hold"/>
                                        <p:tgtEl>
                                          <p:spTgt spid="41987">
                                            <p:txEl>
                                              <p:pRg st="0" end="0"/>
                                            </p:txEl>
                                          </p:spTgt>
                                        </p:tgtEl>
                                        <p:attrNameLst>
                                          <p:attrName/>
                                        </p:attrNameLst>
                                      </p:cBhvr>
                                    </p:anim>
                                  </p:childTnLst>
                                </p:cTn>
                              </p:par>
                            </p:childTnLst>
                          </p:cTn>
                        </p:par>
                        <p:par>
                          <p:cTn id="8" fill="hold" nodeType="afterGroup">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anim to="" calcmode="lin" valueType="num">
                                      <p:cBhvr>
                                        <p:cTn id="11" dur="1" fill="hold"/>
                                        <p:tgtEl>
                                          <p:spTgt spid="41987">
                                            <p:txEl>
                                              <p:pRg st="1" end="1"/>
                                            </p:txEl>
                                          </p:spTgt>
                                        </p:tgtEl>
                                        <p:attrNameLst>
                                          <p:attrName/>
                                        </p:attrNameLst>
                                      </p:cBhvr>
                                    </p:anim>
                                  </p:childTnLst>
                                </p:cTn>
                              </p:par>
                            </p:childTnLst>
                          </p:cTn>
                        </p:par>
                        <p:par>
                          <p:cTn id="12" fill="hold" nodeType="afterGroup">
                            <p:stCondLst>
                              <p:cond delay="0"/>
                            </p:stCondLst>
                            <p:childTnLst>
                              <p:par>
                                <p:cTn id="13" presetID="24" presetClass="entr" presetSubtype="0" fill="hold" grpId="0" nodeType="after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anim to="" calcmode="lin" valueType="num">
                                      <p:cBhvr>
                                        <p:cTn id="15" dur="1" fill="hold"/>
                                        <p:tgtEl>
                                          <p:spTgt spid="41987">
                                            <p:txEl>
                                              <p:pRg st="2" end="2"/>
                                            </p:txEl>
                                          </p:spTgt>
                                        </p:tgtEl>
                                        <p:attrNameLst>
                                          <p:attrName/>
                                        </p:attrNameLst>
                                      </p:cBhvr>
                                    </p:anim>
                                  </p:childTnLst>
                                </p:cTn>
                              </p:par>
                            </p:childTnLst>
                          </p:cTn>
                        </p:par>
                        <p:par>
                          <p:cTn id="16" fill="hold" nodeType="afterGroup">
                            <p:stCondLst>
                              <p:cond delay="0"/>
                            </p:stCondLst>
                            <p:childTnLst>
                              <p:par>
                                <p:cTn id="17" presetID="24" presetClass="entr" presetSubtype="0" fill="hold" grpId="0" nodeType="afterEffect">
                                  <p:stCondLst>
                                    <p:cond delay="0"/>
                                  </p:stCondLst>
                                  <p:childTnLst>
                                    <p:set>
                                      <p:cBhvr>
                                        <p:cTn id="18" dur="1" fill="hold">
                                          <p:stCondLst>
                                            <p:cond delay="0"/>
                                          </p:stCondLst>
                                        </p:cTn>
                                        <p:tgtEl>
                                          <p:spTgt spid="41987">
                                            <p:txEl>
                                              <p:pRg st="3" end="3"/>
                                            </p:txEl>
                                          </p:spTgt>
                                        </p:tgtEl>
                                        <p:attrNameLst>
                                          <p:attrName>style.visibility</p:attrName>
                                        </p:attrNameLst>
                                      </p:cBhvr>
                                      <p:to>
                                        <p:strVal val="visible"/>
                                      </p:to>
                                    </p:set>
                                    <p:anim to="" calcmode="lin" valueType="num">
                                      <p:cBhvr>
                                        <p:cTn id="19" dur="1" fill="hold"/>
                                        <p:tgtEl>
                                          <p:spTgt spid="41987">
                                            <p:txEl>
                                              <p:pRg st="3" end="3"/>
                                            </p:txEl>
                                          </p:spTgt>
                                        </p:tgtEl>
                                        <p:attrNameLst>
                                          <p:attrName/>
                                        </p:attrNameLst>
                                      </p:cBhvr>
                                    </p:anim>
                                  </p:childTnLst>
                                </p:cTn>
                              </p:par>
                            </p:childTnLst>
                          </p:cTn>
                        </p:par>
                        <p:par>
                          <p:cTn id="20" fill="hold" nodeType="afterGroup">
                            <p:stCondLst>
                              <p:cond delay="0"/>
                            </p:stCondLst>
                            <p:childTnLst>
                              <p:par>
                                <p:cTn id="21" presetID="24" presetClass="entr" presetSubtype="0" fill="hold" grpId="0" nodeType="afterEffect">
                                  <p:stCondLst>
                                    <p:cond delay="0"/>
                                  </p:stCondLst>
                                  <p:childTnLst>
                                    <p:set>
                                      <p:cBhvr>
                                        <p:cTn id="22" dur="1" fill="hold">
                                          <p:stCondLst>
                                            <p:cond delay="0"/>
                                          </p:stCondLst>
                                        </p:cTn>
                                        <p:tgtEl>
                                          <p:spTgt spid="41987">
                                            <p:txEl>
                                              <p:pRg st="4" end="4"/>
                                            </p:txEl>
                                          </p:spTgt>
                                        </p:tgtEl>
                                        <p:attrNameLst>
                                          <p:attrName>style.visibility</p:attrName>
                                        </p:attrNameLst>
                                      </p:cBhvr>
                                      <p:to>
                                        <p:strVal val="visible"/>
                                      </p:to>
                                    </p:set>
                                    <p:anim to="" calcmode="lin" valueType="num">
                                      <p:cBhvr>
                                        <p:cTn id="23" dur="1" fill="hold"/>
                                        <p:tgtEl>
                                          <p:spTgt spid="41987">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DE3B68BC-B0DE-4655-819E-521911C16F40}"/>
              </a:ext>
            </a:extLst>
          </p:cNvPr>
          <p:cNvSpPr>
            <a:spLocks noGrp="1" noChangeArrowheads="1"/>
          </p:cNvSpPr>
          <p:nvPr>
            <p:ph type="title"/>
          </p:nvPr>
        </p:nvSpPr>
        <p:spPr/>
        <p:txBody>
          <a:bodyPr/>
          <a:lstStyle/>
          <a:p>
            <a:pPr eaLnBrk="1" hangingPunct="1"/>
            <a:r>
              <a:rPr lang="en-US" altLang="zh-CN"/>
              <a:t>1. </a:t>
            </a:r>
            <a:r>
              <a:rPr lang="zh-CN" altLang="en-US"/>
              <a:t>单用户数据库系统</a:t>
            </a:r>
          </a:p>
        </p:txBody>
      </p:sp>
      <p:sp>
        <p:nvSpPr>
          <p:cNvPr id="43011" name="Rectangle 3">
            <a:extLst>
              <a:ext uri="{FF2B5EF4-FFF2-40B4-BE49-F238E27FC236}">
                <a16:creationId xmlns:a16="http://schemas.microsoft.com/office/drawing/2014/main" id="{43835669-C48C-4E2E-B6CA-4914A469A7F9}"/>
              </a:ext>
            </a:extLst>
          </p:cNvPr>
          <p:cNvSpPr>
            <a:spLocks noGrp="1" noChangeArrowheads="1"/>
          </p:cNvSpPr>
          <p:nvPr>
            <p:ph type="body" idx="1"/>
          </p:nvPr>
        </p:nvSpPr>
        <p:spPr/>
        <p:txBody>
          <a:bodyPr/>
          <a:lstStyle/>
          <a:p>
            <a:pPr algn="just" eaLnBrk="1" hangingPunct="1">
              <a:lnSpc>
                <a:spcPct val="140000"/>
              </a:lnSpc>
            </a:pPr>
            <a:r>
              <a:rPr lang="zh-CN" altLang="en-US">
                <a:latin typeface="宋体" panose="02010600030101010101" pitchFamily="2" charset="-122"/>
              </a:rPr>
              <a:t>整个数据库系统</a:t>
            </a:r>
            <a:r>
              <a:rPr lang="en-US" altLang="zh-CN">
                <a:latin typeface="宋体" panose="02010600030101010101" pitchFamily="2" charset="-122"/>
              </a:rPr>
              <a:t>(</a:t>
            </a:r>
            <a:r>
              <a:rPr lang="zh-CN" altLang="en-US">
                <a:latin typeface="宋体" panose="02010600030101010101" pitchFamily="2" charset="-122"/>
              </a:rPr>
              <a:t>应用程序、</a:t>
            </a:r>
            <a:r>
              <a:rPr lang="en-US" altLang="zh-CN">
                <a:latin typeface="宋体" panose="02010600030101010101" pitchFamily="2" charset="-122"/>
              </a:rPr>
              <a:t>DBMS</a:t>
            </a:r>
            <a:r>
              <a:rPr lang="zh-CN" altLang="en-US">
                <a:latin typeface="宋体" panose="02010600030101010101" pitchFamily="2" charset="-122"/>
              </a:rPr>
              <a:t>、数据</a:t>
            </a:r>
            <a:r>
              <a:rPr lang="en-US" altLang="zh-CN">
                <a:latin typeface="宋体" panose="02010600030101010101" pitchFamily="2" charset="-122"/>
              </a:rPr>
              <a:t>)</a:t>
            </a:r>
            <a:r>
              <a:rPr lang="zh-CN" altLang="en-US">
                <a:latin typeface="宋体" panose="02010600030101010101" pitchFamily="2" charset="-122"/>
              </a:rPr>
              <a:t>装在一台计算机上，为一个用户独占，不同机器之间不能共享数据。</a:t>
            </a:r>
          </a:p>
          <a:p>
            <a:pPr lvl="1" algn="just" eaLnBrk="1" hangingPunct="1"/>
            <a:endParaRPr lang="zh-CN" altLang="en-US">
              <a:latin typeface="宋体" panose="02010600030101010101" pitchFamily="2" charset="-122"/>
            </a:endParaRPr>
          </a:p>
          <a:p>
            <a:pPr algn="just" eaLnBrk="1" hangingPunct="1"/>
            <a:r>
              <a:rPr lang="zh-CN" altLang="en-US"/>
              <a:t>早期的最简单的数据库系统</a:t>
            </a:r>
          </a:p>
        </p:txBody>
      </p:sp>
    </p:spTree>
  </p:cSld>
  <p:clrMapOvr>
    <a:masterClrMapping/>
  </p:clrMapOvr>
  <p:transition spd="med">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 calcmode="lin" valueType="num">
                                      <p:cBhvr additive="base">
                                        <p:cTn id="7" dur="5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011">
                                            <p:txEl>
                                              <p:pRg st="2" end="2"/>
                                            </p:txEl>
                                          </p:spTgt>
                                        </p:tgtEl>
                                        <p:attrNameLst>
                                          <p:attrName>style.visibility</p:attrName>
                                        </p:attrNameLst>
                                      </p:cBhvr>
                                      <p:to>
                                        <p:strVal val="visible"/>
                                      </p:to>
                                    </p:set>
                                    <p:anim calcmode="lin" valueType="num">
                                      <p:cBhvr additive="base">
                                        <p:cTn id="13" dur="500" fill="hold"/>
                                        <p:tgtEl>
                                          <p:spTgt spid="430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7D1B90F-E266-46E0-B2FA-3A5DAB415E3C}"/>
              </a:ext>
            </a:extLst>
          </p:cNvPr>
          <p:cNvSpPr>
            <a:spLocks noGrp="1" noChangeArrowheads="1"/>
          </p:cNvSpPr>
          <p:nvPr>
            <p:ph type="title"/>
          </p:nvPr>
        </p:nvSpPr>
        <p:spPr/>
        <p:txBody>
          <a:bodyPr/>
          <a:lstStyle/>
          <a:p>
            <a:pPr eaLnBrk="1" hangingPunct="1"/>
            <a:r>
              <a:rPr lang="en-US" altLang="zh-CN">
                <a:latin typeface="宋体" panose="02010600030101010101" pitchFamily="2" charset="-122"/>
              </a:rPr>
              <a:t>2. </a:t>
            </a:r>
            <a:r>
              <a:rPr lang="zh-CN" altLang="en-US">
                <a:latin typeface="宋体" panose="02010600030101010101" pitchFamily="2" charset="-122"/>
              </a:rPr>
              <a:t>主从式结构的数据库系统</a:t>
            </a:r>
          </a:p>
        </p:txBody>
      </p:sp>
      <p:sp>
        <p:nvSpPr>
          <p:cNvPr id="45059" name="Rectangle 3">
            <a:extLst>
              <a:ext uri="{FF2B5EF4-FFF2-40B4-BE49-F238E27FC236}">
                <a16:creationId xmlns:a16="http://schemas.microsoft.com/office/drawing/2014/main" id="{774BEA08-5897-4943-A80B-161BEDD6081D}"/>
              </a:ext>
            </a:extLst>
          </p:cNvPr>
          <p:cNvSpPr>
            <a:spLocks noGrp="1" noChangeArrowheads="1"/>
          </p:cNvSpPr>
          <p:nvPr>
            <p:ph type="body" idx="1"/>
          </p:nvPr>
        </p:nvSpPr>
        <p:spPr>
          <a:xfrm>
            <a:off x="990600" y="1752600"/>
            <a:ext cx="7772400" cy="4114800"/>
          </a:xfrm>
        </p:spPr>
        <p:txBody>
          <a:bodyPr/>
          <a:lstStyle/>
          <a:p>
            <a:pPr algn="just" eaLnBrk="1" hangingPunct="1"/>
            <a:r>
              <a:rPr lang="zh-CN" altLang="en-US" dirty="0">
                <a:solidFill>
                  <a:srgbClr val="FF0066"/>
                </a:solidFill>
                <a:latin typeface="宋体" panose="02010600030101010101" pitchFamily="2" charset="-122"/>
              </a:rPr>
              <a:t>一个主机带多个终端的多用户结构</a:t>
            </a:r>
          </a:p>
          <a:p>
            <a:pPr lvl="1" algn="just" eaLnBrk="1" hangingPunct="1">
              <a:lnSpc>
                <a:spcPct val="130000"/>
              </a:lnSpc>
            </a:pPr>
            <a:r>
              <a:rPr lang="zh-CN" altLang="en-US" b="1" dirty="0">
                <a:latin typeface="楷体_GB2312" pitchFamily="49" charset="-122"/>
                <a:ea typeface="楷体_GB2312" pitchFamily="49" charset="-122"/>
              </a:rPr>
              <a:t>数据库系统，包括应用程序、</a:t>
            </a:r>
            <a:r>
              <a:rPr lang="en-US" altLang="zh-CN" b="1" dirty="0">
                <a:latin typeface="楷体_GB2312" pitchFamily="49" charset="-122"/>
                <a:ea typeface="楷体_GB2312" pitchFamily="49" charset="-122"/>
              </a:rPr>
              <a:t>DBMS</a:t>
            </a:r>
            <a:r>
              <a:rPr lang="zh-CN" altLang="en-US" b="1" dirty="0">
                <a:latin typeface="楷体_GB2312" pitchFamily="49" charset="-122"/>
                <a:ea typeface="楷体_GB2312" pitchFamily="49" charset="-122"/>
              </a:rPr>
              <a:t>、数据，都集中存放在主机上，所有处理任务都由</a:t>
            </a:r>
          </a:p>
          <a:p>
            <a:pPr lvl="1" algn="just" eaLnBrk="1" hangingPunct="1">
              <a:lnSpc>
                <a:spcPct val="130000"/>
              </a:lnSpc>
              <a:buFontTx/>
              <a:buNone/>
            </a:pPr>
            <a:r>
              <a:rPr lang="zh-CN" altLang="en-US" b="1" dirty="0">
                <a:latin typeface="楷体_GB2312" pitchFamily="49" charset="-122"/>
                <a:ea typeface="楷体_GB2312" pitchFamily="49" charset="-122"/>
              </a:rPr>
              <a:t>  主机来完成</a:t>
            </a:r>
          </a:p>
          <a:p>
            <a:pPr lvl="1" algn="just" eaLnBrk="1" hangingPunct="1">
              <a:lnSpc>
                <a:spcPct val="130000"/>
              </a:lnSpc>
            </a:pPr>
            <a:r>
              <a:rPr lang="zh-CN" altLang="en-US" b="1" dirty="0">
                <a:latin typeface="楷体_GB2312" pitchFamily="49" charset="-122"/>
                <a:ea typeface="楷体_GB2312" pitchFamily="49" charset="-122"/>
              </a:rPr>
              <a:t>各个用户通过主机的终端并发地存取数据库，共享数据资源</a:t>
            </a:r>
          </a:p>
        </p:txBody>
      </p:sp>
    </p:spTree>
  </p:cSld>
  <p:clrMapOvr>
    <a:masterClrMapping/>
  </p:clrMapOvr>
  <p:transition spd="med">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slide(fromBottom)">
                                      <p:cBhvr>
                                        <p:cTn id="7" dur="500"/>
                                        <p:tgtEl>
                                          <p:spTgt spid="450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5059">
                                            <p:txEl>
                                              <p:pRg st="1" end="1"/>
                                            </p:txEl>
                                          </p:spTgt>
                                        </p:tgtEl>
                                        <p:attrNameLst>
                                          <p:attrName>style.visibility</p:attrName>
                                        </p:attrNameLst>
                                      </p:cBhvr>
                                      <p:to>
                                        <p:strVal val="visible"/>
                                      </p:to>
                                    </p:set>
                                    <p:animEffect transition="in" filter="slide(fromBottom)">
                                      <p:cBhvr>
                                        <p:cTn id="12" dur="500"/>
                                        <p:tgtEl>
                                          <p:spTgt spid="450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5059">
                                            <p:txEl>
                                              <p:pRg st="2" end="2"/>
                                            </p:txEl>
                                          </p:spTgt>
                                        </p:tgtEl>
                                        <p:attrNameLst>
                                          <p:attrName>style.visibility</p:attrName>
                                        </p:attrNameLst>
                                      </p:cBhvr>
                                      <p:to>
                                        <p:strVal val="visible"/>
                                      </p:to>
                                    </p:set>
                                    <p:animEffect transition="in" filter="slide(fromBottom)">
                                      <p:cBhvr>
                                        <p:cTn id="17" dur="500"/>
                                        <p:tgtEl>
                                          <p:spTgt spid="450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5059">
                                            <p:txEl>
                                              <p:pRg st="3" end="3"/>
                                            </p:txEl>
                                          </p:spTgt>
                                        </p:tgtEl>
                                        <p:attrNameLst>
                                          <p:attrName>style.visibility</p:attrName>
                                        </p:attrNameLst>
                                      </p:cBhvr>
                                      <p:to>
                                        <p:strVal val="visible"/>
                                      </p:to>
                                    </p:set>
                                    <p:animEffect transition="in" filter="slide(fromBottom)">
                                      <p:cBhvr>
                                        <p:cTn id="22" dur="500"/>
                                        <p:tgtEl>
                                          <p:spTgt spid="450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E6640E62-AC4C-4BE3-A13D-3339954A33E0}"/>
              </a:ext>
            </a:extLst>
          </p:cNvPr>
          <p:cNvSpPr>
            <a:spLocks noGrp="1" noChangeArrowheads="1"/>
          </p:cNvSpPr>
          <p:nvPr>
            <p:ph type="title"/>
          </p:nvPr>
        </p:nvSpPr>
        <p:spPr/>
        <p:txBody>
          <a:bodyPr/>
          <a:lstStyle/>
          <a:p>
            <a:pPr eaLnBrk="1" hangingPunct="1"/>
            <a:r>
              <a:rPr lang="zh-CN" altLang="en-US">
                <a:latin typeface="宋体" panose="02010600030101010101" pitchFamily="2" charset="-122"/>
              </a:rPr>
              <a:t>主从式结构的数据库系统</a:t>
            </a:r>
          </a:p>
        </p:txBody>
      </p:sp>
      <p:pic>
        <p:nvPicPr>
          <p:cNvPr id="30723" name="Picture 3">
            <a:extLst>
              <a:ext uri="{FF2B5EF4-FFF2-40B4-BE49-F238E27FC236}">
                <a16:creationId xmlns:a16="http://schemas.microsoft.com/office/drawing/2014/main" id="{B2B0E297-38D8-4DA7-8E3F-FDFDAF905C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250" t="6250" r="10417"/>
          <a:stretch>
            <a:fillRect/>
          </a:stretch>
        </p:blipFill>
        <p:spPr bwMode="auto">
          <a:xfrm>
            <a:off x="3962400" y="4495800"/>
            <a:ext cx="13541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4">
            <a:extLst>
              <a:ext uri="{FF2B5EF4-FFF2-40B4-BE49-F238E27FC236}">
                <a16:creationId xmlns:a16="http://schemas.microsoft.com/office/drawing/2014/main" id="{88186242-4163-4258-A936-70DB453592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1981200"/>
            <a:ext cx="9683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5">
            <a:extLst>
              <a:ext uri="{FF2B5EF4-FFF2-40B4-BE49-F238E27FC236}">
                <a16:creationId xmlns:a16="http://schemas.microsoft.com/office/drawing/2014/main" id="{6EF3149A-DA16-4EE2-BE9B-C808AED5C6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3962400"/>
            <a:ext cx="9032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6">
            <a:extLst>
              <a:ext uri="{FF2B5EF4-FFF2-40B4-BE49-F238E27FC236}">
                <a16:creationId xmlns:a16="http://schemas.microsoft.com/office/drawing/2014/main" id="{A350090A-3163-4902-8CBC-B253B02337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905000"/>
            <a:ext cx="8858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7">
            <a:extLst>
              <a:ext uri="{FF2B5EF4-FFF2-40B4-BE49-F238E27FC236}">
                <a16:creationId xmlns:a16="http://schemas.microsoft.com/office/drawing/2014/main" id="{13078247-76D6-453E-BFE3-A909C65494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2000" t="8000"/>
          <a:stretch>
            <a:fillRect/>
          </a:stretch>
        </p:blipFill>
        <p:spPr bwMode="auto">
          <a:xfrm>
            <a:off x="4038600" y="1828800"/>
            <a:ext cx="80168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Picture 8">
            <a:extLst>
              <a:ext uri="{FF2B5EF4-FFF2-40B4-BE49-F238E27FC236}">
                <a16:creationId xmlns:a16="http://schemas.microsoft.com/office/drawing/2014/main" id="{72BB6B65-DCD2-48C4-A98F-E18C0919E4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733800"/>
            <a:ext cx="8858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9" name="Picture 9">
            <a:extLst>
              <a:ext uri="{FF2B5EF4-FFF2-40B4-BE49-F238E27FC236}">
                <a16:creationId xmlns:a16="http://schemas.microsoft.com/office/drawing/2014/main" id="{E7754AD2-820E-465A-91B9-8510EBB552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28194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0" name="Picture 10">
            <a:extLst>
              <a:ext uri="{FF2B5EF4-FFF2-40B4-BE49-F238E27FC236}">
                <a16:creationId xmlns:a16="http://schemas.microsoft.com/office/drawing/2014/main" id="{3D212899-8505-4B8F-925F-1EB9EDA478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31242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1" name="Picture 11">
            <a:extLst>
              <a:ext uri="{FF2B5EF4-FFF2-40B4-BE49-F238E27FC236}">
                <a16:creationId xmlns:a16="http://schemas.microsoft.com/office/drawing/2014/main" id="{367B5261-4265-4265-A9AC-C5EB867E8B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3429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2" name="Picture 12">
            <a:extLst>
              <a:ext uri="{FF2B5EF4-FFF2-40B4-BE49-F238E27FC236}">
                <a16:creationId xmlns:a16="http://schemas.microsoft.com/office/drawing/2014/main" id="{5EEF835E-C7C5-4E91-82ED-6D0ED9894E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3733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3" name="Picture 13">
            <a:extLst>
              <a:ext uri="{FF2B5EF4-FFF2-40B4-BE49-F238E27FC236}">
                <a16:creationId xmlns:a16="http://schemas.microsoft.com/office/drawing/2014/main" id="{5E35C844-3179-499D-B761-BA6D734741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4114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4" name="Picture 14">
            <a:extLst>
              <a:ext uri="{FF2B5EF4-FFF2-40B4-BE49-F238E27FC236}">
                <a16:creationId xmlns:a16="http://schemas.microsoft.com/office/drawing/2014/main" id="{6E588AF4-2819-43CD-B79C-CC3B67B4A7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0" y="3733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5" name="Picture 15">
            <a:extLst>
              <a:ext uri="{FF2B5EF4-FFF2-40B4-BE49-F238E27FC236}">
                <a16:creationId xmlns:a16="http://schemas.microsoft.com/office/drawing/2014/main" id="{11659EEE-A4A0-4998-B2F3-C90154E632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32766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6" name="Picture 16">
            <a:extLst>
              <a:ext uri="{FF2B5EF4-FFF2-40B4-BE49-F238E27FC236}">
                <a16:creationId xmlns:a16="http://schemas.microsoft.com/office/drawing/2014/main" id="{B70CD3FC-84F8-4F52-9E34-E7AFA25B98B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3400" y="28194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7" name="Picture 17">
            <a:extLst>
              <a:ext uri="{FF2B5EF4-FFF2-40B4-BE49-F238E27FC236}">
                <a16:creationId xmlns:a16="http://schemas.microsoft.com/office/drawing/2014/main" id="{D5456BA3-6301-4E0C-B5CF-760ECA81338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0" y="3886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8" name="Picture 18">
            <a:extLst>
              <a:ext uri="{FF2B5EF4-FFF2-40B4-BE49-F238E27FC236}">
                <a16:creationId xmlns:a16="http://schemas.microsoft.com/office/drawing/2014/main" id="{7E8C58B7-41DB-42C2-8F9B-B3982554459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5000" y="3581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9" name="Picture 19">
            <a:extLst>
              <a:ext uri="{FF2B5EF4-FFF2-40B4-BE49-F238E27FC236}">
                <a16:creationId xmlns:a16="http://schemas.microsoft.com/office/drawing/2014/main" id="{BF1D3C75-E781-4D6B-8C77-6B5A66C10D7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33528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0" name="Picture 20">
            <a:extLst>
              <a:ext uri="{FF2B5EF4-FFF2-40B4-BE49-F238E27FC236}">
                <a16:creationId xmlns:a16="http://schemas.microsoft.com/office/drawing/2014/main" id="{798FED36-5EFE-4FA9-B694-3C406F391A1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00800" y="31242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1" name="Picture 21">
            <a:extLst>
              <a:ext uri="{FF2B5EF4-FFF2-40B4-BE49-F238E27FC236}">
                <a16:creationId xmlns:a16="http://schemas.microsoft.com/office/drawing/2014/main" id="{7CFB76CB-D4DE-4C3F-9036-5F1B216E360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2971800"/>
            <a:ext cx="1524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2" name="Picture 22">
            <a:extLst>
              <a:ext uri="{FF2B5EF4-FFF2-40B4-BE49-F238E27FC236}">
                <a16:creationId xmlns:a16="http://schemas.microsoft.com/office/drawing/2014/main" id="{2046912F-73B4-4842-A365-B104B957E38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86600" y="4495800"/>
            <a:ext cx="1143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3" name="Picture 23">
            <a:extLst>
              <a:ext uri="{FF2B5EF4-FFF2-40B4-BE49-F238E27FC236}">
                <a16:creationId xmlns:a16="http://schemas.microsoft.com/office/drawing/2014/main" id="{37743D59-4837-4198-B58B-6E9A292676D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81800" y="4572000"/>
            <a:ext cx="1524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4" name="Picture 24">
            <a:extLst>
              <a:ext uri="{FF2B5EF4-FFF2-40B4-BE49-F238E27FC236}">
                <a16:creationId xmlns:a16="http://schemas.microsoft.com/office/drawing/2014/main" id="{6CD2783C-826E-4950-902E-9197B2ABE4E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24600" y="45720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5" name="Picture 25">
            <a:extLst>
              <a:ext uri="{FF2B5EF4-FFF2-40B4-BE49-F238E27FC236}">
                <a16:creationId xmlns:a16="http://schemas.microsoft.com/office/drawing/2014/main" id="{F822C460-4300-475A-9833-C8EF0C07642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91200" y="46482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6" name="Picture 26">
            <a:extLst>
              <a:ext uri="{FF2B5EF4-FFF2-40B4-BE49-F238E27FC236}">
                <a16:creationId xmlns:a16="http://schemas.microsoft.com/office/drawing/2014/main" id="{814FDFD5-02D9-4301-986A-0BD456C3EA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0" y="4648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7" name="Picture 27">
            <a:extLst>
              <a:ext uri="{FF2B5EF4-FFF2-40B4-BE49-F238E27FC236}">
                <a16:creationId xmlns:a16="http://schemas.microsoft.com/office/drawing/2014/main" id="{DED2F701-83EA-4493-A680-2441556C178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0" y="4267200"/>
            <a:ext cx="304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8" name="Picture 28">
            <a:extLst>
              <a:ext uri="{FF2B5EF4-FFF2-40B4-BE49-F238E27FC236}">
                <a16:creationId xmlns:a16="http://schemas.microsoft.com/office/drawing/2014/main" id="{71A8EA25-5020-4BD2-BDD8-5D9E2806E95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7000" y="4343400"/>
            <a:ext cx="3810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9" name="Picture 29">
            <a:extLst>
              <a:ext uri="{FF2B5EF4-FFF2-40B4-BE49-F238E27FC236}">
                <a16:creationId xmlns:a16="http://schemas.microsoft.com/office/drawing/2014/main" id="{2EC11E3C-7F6C-4A5B-BD6D-742F5B39BB0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0" y="4457700"/>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0" name="Picture 30">
            <a:extLst>
              <a:ext uri="{FF2B5EF4-FFF2-40B4-BE49-F238E27FC236}">
                <a16:creationId xmlns:a16="http://schemas.microsoft.com/office/drawing/2014/main" id="{AE81ED42-3385-4467-A9AE-CD7338308A4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29000" y="457200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1" name="Text Box 31">
            <a:extLst>
              <a:ext uri="{FF2B5EF4-FFF2-40B4-BE49-F238E27FC236}">
                <a16:creationId xmlns:a16="http://schemas.microsoft.com/office/drawing/2014/main" id="{C3E1E13C-CDE1-408D-839A-690EB30BAD15}"/>
              </a:ext>
            </a:extLst>
          </p:cNvPr>
          <p:cNvSpPr txBox="1">
            <a:spLocks noChangeArrowheads="1"/>
          </p:cNvSpPr>
          <p:nvPr/>
        </p:nvSpPr>
        <p:spPr bwMode="auto">
          <a:xfrm>
            <a:off x="4191000" y="61722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b="1">
                <a:solidFill>
                  <a:srgbClr val="000099"/>
                </a:solidFill>
                <a:ea typeface="楷体_GB2312" pitchFamily="49" charset="-122"/>
              </a:rPr>
              <a:t>主机</a:t>
            </a:r>
          </a:p>
        </p:txBody>
      </p:sp>
      <p:sp>
        <p:nvSpPr>
          <p:cNvPr id="30752" name="Text Box 32">
            <a:extLst>
              <a:ext uri="{FF2B5EF4-FFF2-40B4-BE49-F238E27FC236}">
                <a16:creationId xmlns:a16="http://schemas.microsoft.com/office/drawing/2014/main" id="{00E26AF3-F07F-4FE0-B177-27C0A6E3A0A1}"/>
              </a:ext>
            </a:extLst>
          </p:cNvPr>
          <p:cNvSpPr txBox="1">
            <a:spLocks noChangeArrowheads="1"/>
          </p:cNvSpPr>
          <p:nvPr/>
        </p:nvSpPr>
        <p:spPr bwMode="auto">
          <a:xfrm>
            <a:off x="5029200" y="1828800"/>
            <a:ext cx="609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b="1">
                <a:solidFill>
                  <a:srgbClr val="000099"/>
                </a:solidFill>
                <a:ea typeface="楷体_GB2312" pitchFamily="49" charset="-122"/>
              </a:rPr>
              <a:t>终端</a:t>
            </a:r>
            <a:endParaRPr lang="zh-CN" altLang="en-US" sz="2400" b="1">
              <a:solidFill>
                <a:srgbClr val="000099"/>
              </a:solidFill>
              <a:ea typeface="宋体" panose="02010600030101010101" pitchFamily="2" charset="-122"/>
            </a:endParaRPr>
          </a:p>
        </p:txBody>
      </p:sp>
      <p:pic>
        <p:nvPicPr>
          <p:cNvPr id="30753" name="Picture 33">
            <a:extLst>
              <a:ext uri="{FF2B5EF4-FFF2-40B4-BE49-F238E27FC236}">
                <a16:creationId xmlns:a16="http://schemas.microsoft.com/office/drawing/2014/main" id="{60D0DAA8-2848-49D9-B5B1-E0ADCEB4B5E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4191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4" name="Line 34">
            <a:extLst>
              <a:ext uri="{FF2B5EF4-FFF2-40B4-BE49-F238E27FC236}">
                <a16:creationId xmlns:a16="http://schemas.microsoft.com/office/drawing/2014/main" id="{79EE003F-9200-48F6-AF08-62DC5F4E6E1E}"/>
              </a:ext>
            </a:extLst>
          </p:cNvPr>
          <p:cNvSpPr>
            <a:spLocks noChangeShapeType="1"/>
          </p:cNvSpPr>
          <p:nvPr/>
        </p:nvSpPr>
        <p:spPr bwMode="auto">
          <a:xfrm flipH="1" flipV="1">
            <a:off x="2286000" y="4343400"/>
            <a:ext cx="1600200" cy="4572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5" name="Line 35">
            <a:extLst>
              <a:ext uri="{FF2B5EF4-FFF2-40B4-BE49-F238E27FC236}">
                <a16:creationId xmlns:a16="http://schemas.microsoft.com/office/drawing/2014/main" id="{EE2FD240-1932-4BD3-9FC2-0048A4230649}"/>
              </a:ext>
            </a:extLst>
          </p:cNvPr>
          <p:cNvSpPr>
            <a:spLocks noChangeShapeType="1"/>
          </p:cNvSpPr>
          <p:nvPr/>
        </p:nvSpPr>
        <p:spPr bwMode="auto">
          <a:xfrm flipH="1" flipV="1">
            <a:off x="2286000" y="2743200"/>
            <a:ext cx="1676400" cy="1752600"/>
          </a:xfrm>
          <a:prstGeom prst="line">
            <a:avLst/>
          </a:prstGeom>
          <a:noFill/>
          <a:ln w="9525">
            <a:solidFill>
              <a:srgbClr val="0066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6" name="Line 36">
            <a:extLst>
              <a:ext uri="{FF2B5EF4-FFF2-40B4-BE49-F238E27FC236}">
                <a16:creationId xmlns:a16="http://schemas.microsoft.com/office/drawing/2014/main" id="{D0E25218-8668-4A70-9062-2313A4F57D84}"/>
              </a:ext>
            </a:extLst>
          </p:cNvPr>
          <p:cNvSpPr>
            <a:spLocks noChangeShapeType="1"/>
          </p:cNvSpPr>
          <p:nvPr/>
        </p:nvSpPr>
        <p:spPr bwMode="auto">
          <a:xfrm flipH="1" flipV="1">
            <a:off x="4343400" y="2590800"/>
            <a:ext cx="381000" cy="190500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7" name="Line 37">
            <a:extLst>
              <a:ext uri="{FF2B5EF4-FFF2-40B4-BE49-F238E27FC236}">
                <a16:creationId xmlns:a16="http://schemas.microsoft.com/office/drawing/2014/main" id="{A31A3280-CB35-4931-A8CF-899C71A92BAD}"/>
              </a:ext>
            </a:extLst>
          </p:cNvPr>
          <p:cNvSpPr>
            <a:spLocks noChangeShapeType="1"/>
          </p:cNvSpPr>
          <p:nvPr/>
        </p:nvSpPr>
        <p:spPr bwMode="auto">
          <a:xfrm flipV="1">
            <a:off x="4876800" y="2819400"/>
            <a:ext cx="2133600" cy="167640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8" name="Line 38">
            <a:extLst>
              <a:ext uri="{FF2B5EF4-FFF2-40B4-BE49-F238E27FC236}">
                <a16:creationId xmlns:a16="http://schemas.microsoft.com/office/drawing/2014/main" id="{4030D654-36D5-4827-9D5B-A04DFD26BCB1}"/>
              </a:ext>
            </a:extLst>
          </p:cNvPr>
          <p:cNvSpPr>
            <a:spLocks noChangeShapeType="1"/>
          </p:cNvSpPr>
          <p:nvPr/>
        </p:nvSpPr>
        <p:spPr bwMode="auto">
          <a:xfrm flipV="1">
            <a:off x="5334000" y="4572000"/>
            <a:ext cx="1981200" cy="22860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spd="med">
    <p:wipe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5389CEE-7B0D-4540-8A39-4FB05274A67C}"/>
              </a:ext>
            </a:extLst>
          </p:cNvPr>
          <p:cNvSpPr>
            <a:spLocks noGrp="1" noChangeArrowheads="1"/>
          </p:cNvSpPr>
          <p:nvPr>
            <p:ph type="title"/>
          </p:nvPr>
        </p:nvSpPr>
        <p:spPr/>
        <p:txBody>
          <a:bodyPr/>
          <a:lstStyle/>
          <a:p>
            <a:pPr eaLnBrk="1" hangingPunct="1"/>
            <a:r>
              <a:rPr lang="zh-CN" altLang="en-US">
                <a:latin typeface="宋体" panose="02010600030101010101" pitchFamily="2" charset="-122"/>
              </a:rPr>
              <a:t>主从式结构的数据库系统</a:t>
            </a:r>
            <a:r>
              <a:rPr lang="en-US" altLang="zh-CN">
                <a:latin typeface="宋体" panose="02010600030101010101" pitchFamily="2" charset="-122"/>
              </a:rPr>
              <a:t>(</a:t>
            </a:r>
            <a:r>
              <a:rPr lang="zh-CN" altLang="en-US">
                <a:latin typeface="宋体" panose="02010600030101010101" pitchFamily="2" charset="-122"/>
              </a:rPr>
              <a:t>续）</a:t>
            </a:r>
          </a:p>
        </p:txBody>
      </p:sp>
      <p:sp>
        <p:nvSpPr>
          <p:cNvPr id="31747" name="Rectangle 3">
            <a:extLst>
              <a:ext uri="{FF2B5EF4-FFF2-40B4-BE49-F238E27FC236}">
                <a16:creationId xmlns:a16="http://schemas.microsoft.com/office/drawing/2014/main" id="{800C96D4-EC12-4FBB-A29A-38B2D93999C8}"/>
              </a:ext>
            </a:extLst>
          </p:cNvPr>
          <p:cNvSpPr>
            <a:spLocks noGrp="1" noChangeArrowheads="1"/>
          </p:cNvSpPr>
          <p:nvPr>
            <p:ph type="body" idx="1"/>
          </p:nvPr>
        </p:nvSpPr>
        <p:spPr/>
        <p:txBody>
          <a:bodyPr/>
          <a:lstStyle/>
          <a:p>
            <a:pPr algn="just" eaLnBrk="1" hangingPunct="1"/>
            <a:r>
              <a:rPr lang="zh-CN" altLang="en-US" b="1">
                <a:latin typeface="宋体" panose="02010600030101010101" pitchFamily="2" charset="-122"/>
              </a:rPr>
              <a:t>优点</a:t>
            </a:r>
          </a:p>
          <a:p>
            <a:pPr lvl="1" algn="just" eaLnBrk="1" hangingPunct="1"/>
            <a:r>
              <a:rPr lang="zh-CN" altLang="en-US" b="1">
                <a:latin typeface="宋体" panose="02010600030101010101" pitchFamily="2" charset="-122"/>
              </a:rPr>
              <a:t>易于管理、控制与维护。</a:t>
            </a:r>
          </a:p>
          <a:p>
            <a:pPr algn="just" eaLnBrk="1" hangingPunct="1"/>
            <a:r>
              <a:rPr lang="zh-CN" altLang="en-US" b="1">
                <a:latin typeface="宋体" panose="02010600030101010101" pitchFamily="2" charset="-122"/>
              </a:rPr>
              <a:t>缺点</a:t>
            </a:r>
          </a:p>
          <a:p>
            <a:pPr lvl="1" algn="just" eaLnBrk="1" hangingPunct="1"/>
            <a:r>
              <a:rPr lang="zh-CN" altLang="en-US" b="1">
                <a:latin typeface="宋体" panose="02010600030101010101" pitchFamily="2" charset="-122"/>
              </a:rPr>
              <a:t>当终端用户数目增加到一定程度后，主机的任务会过分繁重，成为瓶颈，从而使系统性能下降。</a:t>
            </a:r>
          </a:p>
          <a:p>
            <a:pPr lvl="1" algn="just" eaLnBrk="1" hangingPunct="1"/>
            <a:r>
              <a:rPr lang="zh-CN" altLang="en-US" b="1">
                <a:latin typeface="宋体" panose="02010600030101010101" pitchFamily="2" charset="-122"/>
              </a:rPr>
              <a:t>系统的可靠性依赖主机</a:t>
            </a:r>
            <a:r>
              <a:rPr lang="en-US" altLang="zh-CN" b="1">
                <a:latin typeface="宋体" panose="02010600030101010101" pitchFamily="2" charset="-122"/>
              </a:rPr>
              <a:t>,</a:t>
            </a:r>
            <a:r>
              <a:rPr lang="zh-CN" altLang="en-US" b="1">
                <a:latin typeface="宋体" panose="02010600030101010101" pitchFamily="2" charset="-122"/>
              </a:rPr>
              <a:t>当主机出现故障时，整个系统都不能使用。</a:t>
            </a:r>
            <a:endParaRPr lang="zh-CN" altLang="en-US" b="1"/>
          </a:p>
        </p:txBody>
      </p:sp>
    </p:spTree>
  </p:cSld>
  <p:clrMapOvr>
    <a:masterClrMapping/>
  </p:clrMapOvr>
  <p:transition spd="med">
    <p:wipe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FD465778-F059-409F-B3BB-DBE19406FCD2}"/>
              </a:ext>
            </a:extLst>
          </p:cNvPr>
          <p:cNvSpPr>
            <a:spLocks noGrp="1" noChangeArrowheads="1"/>
          </p:cNvSpPr>
          <p:nvPr>
            <p:ph type="title"/>
          </p:nvPr>
        </p:nvSpPr>
        <p:spPr/>
        <p:txBody>
          <a:bodyPr/>
          <a:lstStyle/>
          <a:p>
            <a:pPr eaLnBrk="1" hangingPunct="1"/>
            <a:r>
              <a:rPr lang="en-US" altLang="zh-CN">
                <a:latin typeface="宋体" panose="02010600030101010101" pitchFamily="2" charset="-122"/>
              </a:rPr>
              <a:t>3. </a:t>
            </a:r>
            <a:r>
              <a:rPr lang="zh-CN" altLang="en-US">
                <a:latin typeface="宋体" panose="02010600030101010101" pitchFamily="2" charset="-122"/>
              </a:rPr>
              <a:t>分布式结构的数据库系统</a:t>
            </a:r>
          </a:p>
        </p:txBody>
      </p:sp>
      <p:sp>
        <p:nvSpPr>
          <p:cNvPr id="48131" name="Rectangle 3">
            <a:extLst>
              <a:ext uri="{FF2B5EF4-FFF2-40B4-BE49-F238E27FC236}">
                <a16:creationId xmlns:a16="http://schemas.microsoft.com/office/drawing/2014/main" id="{34436392-8336-4C64-AF0A-0C88CD18E1BA}"/>
              </a:ext>
            </a:extLst>
          </p:cNvPr>
          <p:cNvSpPr>
            <a:spLocks noGrp="1" noChangeArrowheads="1"/>
          </p:cNvSpPr>
          <p:nvPr>
            <p:ph type="body" idx="1"/>
          </p:nvPr>
        </p:nvSpPr>
        <p:spPr/>
        <p:txBody>
          <a:bodyPr/>
          <a:lstStyle/>
          <a:p>
            <a:pPr algn="just" eaLnBrk="1" hangingPunct="1"/>
            <a:r>
              <a:rPr lang="zh-CN" altLang="en-US">
                <a:latin typeface="宋体" panose="02010600030101010101" pitchFamily="2" charset="-122"/>
              </a:rPr>
              <a:t>数据库中的数据在</a:t>
            </a:r>
            <a:r>
              <a:rPr lang="zh-CN" altLang="en-US" u="sng">
                <a:latin typeface="宋体" panose="02010600030101010101" pitchFamily="2" charset="-122"/>
              </a:rPr>
              <a:t>逻辑上是一个整体</a:t>
            </a:r>
            <a:r>
              <a:rPr lang="zh-CN" altLang="en-US">
                <a:latin typeface="宋体" panose="02010600030101010101" pitchFamily="2" charset="-122"/>
              </a:rPr>
              <a:t>，但</a:t>
            </a:r>
            <a:r>
              <a:rPr lang="zh-CN" altLang="en-US" u="sng">
                <a:latin typeface="宋体" panose="02010600030101010101" pitchFamily="2" charset="-122"/>
              </a:rPr>
              <a:t>物理地分布</a:t>
            </a:r>
            <a:r>
              <a:rPr lang="zh-CN" altLang="en-US">
                <a:latin typeface="宋体" panose="02010600030101010101" pitchFamily="2" charset="-122"/>
              </a:rPr>
              <a:t>在计算机网络的不同结点上。</a:t>
            </a:r>
          </a:p>
          <a:p>
            <a:pPr lvl="1" algn="just" eaLnBrk="1" hangingPunct="1">
              <a:lnSpc>
                <a:spcPct val="130000"/>
              </a:lnSpc>
            </a:pPr>
            <a:r>
              <a:rPr lang="zh-CN" altLang="en-US" b="1">
                <a:latin typeface="宋体" panose="02010600030101010101" pitchFamily="2" charset="-122"/>
              </a:rPr>
              <a:t>网络中的每个结点都可以独立处理本地数据库中的数据，执行局部应用</a:t>
            </a:r>
          </a:p>
          <a:p>
            <a:pPr lvl="1" algn="just" eaLnBrk="1" hangingPunct="1">
              <a:lnSpc>
                <a:spcPct val="130000"/>
              </a:lnSpc>
            </a:pPr>
            <a:r>
              <a:rPr lang="zh-CN" altLang="en-US" b="1">
                <a:latin typeface="宋体" panose="02010600030101010101" pitchFamily="2" charset="-122"/>
              </a:rPr>
              <a:t>同时也可以同时存取和处理多个异地数据库中的数据，执行全局应用</a:t>
            </a:r>
            <a:endParaRPr lang="zh-CN" altLang="en-US"/>
          </a:p>
        </p:txBody>
      </p:sp>
    </p:spTree>
  </p:cSld>
  <p:clrMapOvr>
    <a:masterClrMapping/>
  </p:clrMapOvr>
  <p:transition spd="med">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to="" calcmode="lin" valueType="num">
                                      <p:cBhvr>
                                        <p:cTn id="7" dur="1" fill="hold"/>
                                        <p:tgtEl>
                                          <p:spTgt spid="48131">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 to="" calcmode="lin" valueType="num">
                                      <p:cBhvr>
                                        <p:cTn id="12" dur="1" fill="hold"/>
                                        <p:tgtEl>
                                          <p:spTgt spid="48131">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 to="" calcmode="lin" valueType="num">
                                      <p:cBhvr>
                                        <p:cTn id="17" dur="1" fill="hold"/>
                                        <p:tgtEl>
                                          <p:spTgt spid="48131">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C89D738F-B77B-4039-9FE3-6F161E41CEAF}"/>
              </a:ext>
            </a:extLst>
          </p:cNvPr>
          <p:cNvSpPr>
            <a:spLocks noGrp="1" noChangeArrowheads="1"/>
          </p:cNvSpPr>
          <p:nvPr>
            <p:ph type="title"/>
          </p:nvPr>
        </p:nvSpPr>
        <p:spPr>
          <a:xfrm>
            <a:off x="323850" y="609600"/>
            <a:ext cx="8134350" cy="1143000"/>
          </a:xfrm>
        </p:spPr>
        <p:txBody>
          <a:bodyPr/>
          <a:lstStyle/>
          <a:p>
            <a:pPr eaLnBrk="1" hangingPunct="1"/>
            <a:r>
              <a:rPr lang="zh-CN" altLang="en-US">
                <a:latin typeface="宋体" panose="02010600030101010101" pitchFamily="2" charset="-122"/>
              </a:rPr>
              <a:t>分布式结构的数据库系统（续）</a:t>
            </a:r>
          </a:p>
        </p:txBody>
      </p:sp>
      <p:sp>
        <p:nvSpPr>
          <p:cNvPr id="49155" name="Rectangle 3">
            <a:extLst>
              <a:ext uri="{FF2B5EF4-FFF2-40B4-BE49-F238E27FC236}">
                <a16:creationId xmlns:a16="http://schemas.microsoft.com/office/drawing/2014/main" id="{27156A74-9313-444A-9578-FF7512EAE471}"/>
              </a:ext>
            </a:extLst>
          </p:cNvPr>
          <p:cNvSpPr>
            <a:spLocks noGrp="1" noChangeArrowheads="1"/>
          </p:cNvSpPr>
          <p:nvPr>
            <p:ph type="body" idx="1"/>
          </p:nvPr>
        </p:nvSpPr>
        <p:spPr/>
        <p:txBody>
          <a:bodyPr/>
          <a:lstStyle/>
          <a:p>
            <a:pPr algn="just" eaLnBrk="1" hangingPunct="1"/>
            <a:r>
              <a:rPr lang="zh-CN" altLang="en-US">
                <a:latin typeface="宋体" panose="02010600030101010101" pitchFamily="2" charset="-122"/>
              </a:rPr>
              <a:t>优点</a:t>
            </a:r>
          </a:p>
          <a:p>
            <a:pPr lvl="1" algn="just" eaLnBrk="1" hangingPunct="1"/>
            <a:r>
              <a:rPr lang="zh-CN" altLang="en-US" b="1">
                <a:latin typeface="宋体" panose="02010600030101010101" pitchFamily="2" charset="-122"/>
              </a:rPr>
              <a:t>适应了地理上分散的公司、团体和组织对于数据库应用的需求。</a:t>
            </a:r>
            <a:endParaRPr lang="zh-CN" altLang="en-US">
              <a:latin typeface="宋体" panose="02010600030101010101" pitchFamily="2" charset="-122"/>
            </a:endParaRPr>
          </a:p>
          <a:p>
            <a:pPr algn="just" eaLnBrk="1" hangingPunct="1"/>
            <a:r>
              <a:rPr lang="zh-CN" altLang="en-US">
                <a:latin typeface="宋体" panose="02010600030101010101" pitchFamily="2" charset="-122"/>
              </a:rPr>
              <a:t>缺点</a:t>
            </a:r>
          </a:p>
          <a:p>
            <a:pPr lvl="1" algn="just" eaLnBrk="1" hangingPunct="1"/>
            <a:r>
              <a:rPr lang="zh-CN" altLang="en-US" b="1">
                <a:latin typeface="宋体" panose="02010600030101010101" pitchFamily="2" charset="-122"/>
              </a:rPr>
              <a:t>数据的分布存放给数据的处理、管理与维护带来困难。</a:t>
            </a:r>
          </a:p>
          <a:p>
            <a:pPr lvl="1" algn="just" eaLnBrk="1" hangingPunct="1"/>
            <a:r>
              <a:rPr lang="zh-CN" altLang="en-US" b="1">
                <a:latin typeface="宋体" panose="02010600030101010101" pitchFamily="2" charset="-122"/>
              </a:rPr>
              <a:t>当用户需要经常访问远程数据时，系统效率会明显地受到网络传输的制约。</a:t>
            </a:r>
            <a:endParaRPr lang="zh-CN" altLang="en-US"/>
          </a:p>
        </p:txBody>
      </p:sp>
    </p:spTree>
  </p:cSld>
  <p:clrMapOvr>
    <a:masterClrMapping/>
  </p:clrMapOvr>
  <p:transition spd="med">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 to="" calcmode="lin" valueType="num">
                                      <p:cBhvr>
                                        <p:cTn id="7" dur="1" fill="hold"/>
                                        <p:tgtEl>
                                          <p:spTgt spid="49155">
                                            <p:txEl>
                                              <p:pRg st="0" end="0"/>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 to="" calcmode="lin" valueType="num">
                                      <p:cBhvr>
                                        <p:cTn id="10" dur="1" fill="hold"/>
                                        <p:tgtEl>
                                          <p:spTgt spid="49155">
                                            <p:txEl>
                                              <p:pRg st="1" end="1"/>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 to="" calcmode="lin" valueType="num">
                                      <p:cBhvr>
                                        <p:cTn id="15" dur="1" fill="hold"/>
                                        <p:tgtEl>
                                          <p:spTgt spid="49155">
                                            <p:txEl>
                                              <p:pRg st="2" end="2"/>
                                            </p:txEl>
                                          </p:spTgt>
                                        </p:tgtEl>
                                        <p:attrNameLst>
                                          <p:attrName/>
                                        </p:attrNameLst>
                                      </p:cBhvr>
                                    </p:anim>
                                  </p:childTnLst>
                                </p:cTn>
                              </p:par>
                              <p:par>
                                <p:cTn id="16" presetID="24" presetClass="entr" presetSubtype="0" fill="hold" grpId="0" nodeType="with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 to="" calcmode="lin" valueType="num">
                                      <p:cBhvr>
                                        <p:cTn id="18" dur="1" fill="hold"/>
                                        <p:tgtEl>
                                          <p:spTgt spid="49155">
                                            <p:txEl>
                                              <p:pRg st="3" end="3"/>
                                            </p:txEl>
                                          </p:spTgt>
                                        </p:tgtEl>
                                        <p:attrNameLst>
                                          <p:attrName/>
                                        </p:attrNameLst>
                                      </p:cBhvr>
                                    </p:anim>
                                  </p:childTnLst>
                                </p:cTn>
                              </p:par>
                              <p:par>
                                <p:cTn id="19" presetID="24" presetClass="entr" presetSubtype="0" fill="hold" grpId="0" nodeType="withEffect">
                                  <p:stCondLst>
                                    <p:cond delay="0"/>
                                  </p:stCondLst>
                                  <p:childTnLst>
                                    <p:set>
                                      <p:cBhvr>
                                        <p:cTn id="20" dur="1" fill="hold">
                                          <p:stCondLst>
                                            <p:cond delay="0"/>
                                          </p:stCondLst>
                                        </p:cTn>
                                        <p:tgtEl>
                                          <p:spTgt spid="49155">
                                            <p:txEl>
                                              <p:pRg st="4" end="4"/>
                                            </p:txEl>
                                          </p:spTgt>
                                        </p:tgtEl>
                                        <p:attrNameLst>
                                          <p:attrName>style.visibility</p:attrName>
                                        </p:attrNameLst>
                                      </p:cBhvr>
                                      <p:to>
                                        <p:strVal val="visible"/>
                                      </p:to>
                                    </p:set>
                                    <p:anim to="" calcmode="lin" valueType="num">
                                      <p:cBhvr>
                                        <p:cTn id="21" dur="1" fill="hold"/>
                                        <p:tgtEl>
                                          <p:spTgt spid="49155">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07426F3-C143-4317-9EC4-54AF5158FEE9}"/>
              </a:ext>
            </a:extLst>
          </p:cNvPr>
          <p:cNvSpPr>
            <a:spLocks noGrp="1" noChangeArrowheads="1"/>
          </p:cNvSpPr>
          <p:nvPr>
            <p:ph type="title"/>
          </p:nvPr>
        </p:nvSpPr>
        <p:spPr>
          <a:xfrm>
            <a:off x="395288" y="609600"/>
            <a:ext cx="8062912" cy="1143000"/>
          </a:xfrm>
        </p:spPr>
        <p:txBody>
          <a:bodyPr/>
          <a:lstStyle/>
          <a:p>
            <a:pPr eaLnBrk="1" hangingPunct="1"/>
            <a:r>
              <a:rPr lang="en-US" altLang="zh-CN" sz="3900">
                <a:latin typeface="宋体" panose="02010600030101010101" pitchFamily="2" charset="-122"/>
              </a:rPr>
              <a:t>4</a:t>
            </a:r>
            <a:r>
              <a:rPr lang="zh-CN" altLang="en-US" sz="3900">
                <a:latin typeface="宋体" panose="02010600030101010101" pitchFamily="2" charset="-122"/>
              </a:rPr>
              <a:t>．客户／服务器结构的数据库系统</a:t>
            </a:r>
            <a:endParaRPr lang="zh-CN" altLang="en-US">
              <a:latin typeface="宋体" panose="02010600030101010101" pitchFamily="2" charset="-122"/>
            </a:endParaRPr>
          </a:p>
        </p:txBody>
      </p:sp>
      <p:sp>
        <p:nvSpPr>
          <p:cNvPr id="50179" name="Rectangle 3">
            <a:extLst>
              <a:ext uri="{FF2B5EF4-FFF2-40B4-BE49-F238E27FC236}">
                <a16:creationId xmlns:a16="http://schemas.microsoft.com/office/drawing/2014/main" id="{4B1F7403-43FA-4F94-AF11-B41A42AD1F47}"/>
              </a:ext>
            </a:extLst>
          </p:cNvPr>
          <p:cNvSpPr>
            <a:spLocks noGrp="1" noChangeArrowheads="1"/>
          </p:cNvSpPr>
          <p:nvPr>
            <p:ph type="body" idx="1"/>
          </p:nvPr>
        </p:nvSpPr>
        <p:spPr>
          <a:xfrm>
            <a:off x="914400" y="1752600"/>
            <a:ext cx="7772400" cy="4114800"/>
          </a:xfrm>
        </p:spPr>
        <p:txBody>
          <a:bodyPr/>
          <a:lstStyle/>
          <a:p>
            <a:pPr algn="just" eaLnBrk="1" hangingPunct="1">
              <a:lnSpc>
                <a:spcPct val="120000"/>
              </a:lnSpc>
            </a:pPr>
            <a:r>
              <a:rPr lang="zh-CN" altLang="en-US">
                <a:latin typeface="宋体" panose="02010600030101010101" pitchFamily="2" charset="-122"/>
              </a:rPr>
              <a:t>把</a:t>
            </a:r>
            <a:r>
              <a:rPr lang="en-US" altLang="zh-CN">
                <a:latin typeface="宋体" panose="02010600030101010101" pitchFamily="2" charset="-122"/>
              </a:rPr>
              <a:t>DBMS</a:t>
            </a:r>
            <a:r>
              <a:rPr lang="zh-CN" altLang="en-US">
                <a:latin typeface="宋体" panose="02010600030101010101" pitchFamily="2" charset="-122"/>
              </a:rPr>
              <a:t>功能和应用分开</a:t>
            </a:r>
          </a:p>
          <a:p>
            <a:pPr lvl="1" algn="just" eaLnBrk="1" hangingPunct="1">
              <a:lnSpc>
                <a:spcPct val="120000"/>
              </a:lnSpc>
            </a:pPr>
            <a:r>
              <a:rPr lang="zh-CN" altLang="en-US" b="1">
                <a:latin typeface="宋体" panose="02010600030101010101" pitchFamily="2" charset="-122"/>
              </a:rPr>
              <a:t>网络中某个（些）结点上的计算机专门用于执行</a:t>
            </a:r>
            <a:r>
              <a:rPr lang="en-US" altLang="zh-CN" b="1">
                <a:latin typeface="宋体" panose="02010600030101010101" pitchFamily="2" charset="-122"/>
              </a:rPr>
              <a:t>DBMS</a:t>
            </a:r>
            <a:r>
              <a:rPr lang="zh-CN" altLang="en-US" b="1">
                <a:latin typeface="宋体" panose="02010600030101010101" pitchFamily="2" charset="-122"/>
              </a:rPr>
              <a:t>功能，称为</a:t>
            </a:r>
            <a:r>
              <a:rPr lang="zh-CN" altLang="en-US" b="1">
                <a:solidFill>
                  <a:srgbClr val="FF0066"/>
                </a:solidFill>
                <a:latin typeface="宋体" panose="02010600030101010101" pitchFamily="2" charset="-122"/>
              </a:rPr>
              <a:t>数据库服务器</a:t>
            </a:r>
            <a:r>
              <a:rPr lang="zh-CN" altLang="en-US" b="1">
                <a:latin typeface="宋体" panose="02010600030101010101" pitchFamily="2" charset="-122"/>
              </a:rPr>
              <a:t>，简称服务器</a:t>
            </a:r>
          </a:p>
          <a:p>
            <a:pPr lvl="1" algn="just" eaLnBrk="1" hangingPunct="1">
              <a:lnSpc>
                <a:spcPct val="120000"/>
              </a:lnSpc>
            </a:pPr>
            <a:r>
              <a:rPr lang="zh-CN" altLang="en-US" b="1">
                <a:latin typeface="宋体" panose="02010600030101010101" pitchFamily="2" charset="-122"/>
              </a:rPr>
              <a:t>其他结点上的计算机安装</a:t>
            </a:r>
            <a:r>
              <a:rPr lang="en-US" altLang="zh-CN" b="1">
                <a:latin typeface="宋体" panose="02010600030101010101" pitchFamily="2" charset="-122"/>
              </a:rPr>
              <a:t>DBMS</a:t>
            </a:r>
            <a:r>
              <a:rPr lang="zh-CN" altLang="en-US" b="1">
                <a:latin typeface="宋体" panose="02010600030101010101" pitchFamily="2" charset="-122"/>
              </a:rPr>
              <a:t>的外围应用开发工具，用户的应用系统，称为</a:t>
            </a:r>
            <a:r>
              <a:rPr lang="zh-CN" altLang="en-US" b="1">
                <a:solidFill>
                  <a:srgbClr val="FF0066"/>
                </a:solidFill>
                <a:latin typeface="宋体" panose="02010600030101010101" pitchFamily="2" charset="-122"/>
              </a:rPr>
              <a:t>客户机</a:t>
            </a:r>
          </a:p>
          <a:p>
            <a:pPr eaLnBrk="1" hangingPunct="1">
              <a:lnSpc>
                <a:spcPct val="120000"/>
              </a:lnSpc>
            </a:pPr>
            <a:endParaRPr lang="en-US" altLang="zh-CN" b="1"/>
          </a:p>
        </p:txBody>
      </p:sp>
    </p:spTree>
  </p:cSld>
  <p:clrMapOvr>
    <a:masterClrMapping/>
  </p:clrMapOvr>
  <p:transition spd="med">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 calcmode="lin" valueType="num">
                                      <p:cBhvr additive="base">
                                        <p:cTn id="7" dur="500" fill="hold"/>
                                        <p:tgtEl>
                                          <p:spTgt spid="501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0179">
                                            <p:txEl>
                                              <p:pRg st="1" end="1"/>
                                            </p:txEl>
                                          </p:spTgt>
                                        </p:tgtEl>
                                        <p:attrNameLst>
                                          <p:attrName>style.visibility</p:attrName>
                                        </p:attrNameLst>
                                      </p:cBhvr>
                                      <p:to>
                                        <p:strVal val="visible"/>
                                      </p:to>
                                    </p:set>
                                    <p:anim calcmode="lin" valueType="num">
                                      <p:cBhvr additive="base">
                                        <p:cTn id="13" dur="500" fill="hold"/>
                                        <p:tgtEl>
                                          <p:spTgt spid="501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01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0179">
                                            <p:txEl>
                                              <p:pRg st="2" end="2"/>
                                            </p:txEl>
                                          </p:spTgt>
                                        </p:tgtEl>
                                        <p:attrNameLst>
                                          <p:attrName>style.visibility</p:attrName>
                                        </p:attrNameLst>
                                      </p:cBhvr>
                                      <p:to>
                                        <p:strVal val="visible"/>
                                      </p:to>
                                    </p:set>
                                    <p:anim calcmode="lin" valueType="num">
                                      <p:cBhvr additive="base">
                                        <p:cTn id="19" dur="500" fill="hold"/>
                                        <p:tgtEl>
                                          <p:spTgt spid="501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017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6E461D8F-63B2-4C29-89BE-387134D27409}"/>
              </a:ext>
            </a:extLst>
          </p:cNvPr>
          <p:cNvSpPr>
            <a:spLocks noGrp="1" noChangeArrowheads="1"/>
          </p:cNvSpPr>
          <p:nvPr>
            <p:ph type="title"/>
          </p:nvPr>
        </p:nvSpPr>
        <p:spPr/>
        <p:txBody>
          <a:bodyPr/>
          <a:lstStyle/>
          <a:p>
            <a:pPr eaLnBrk="1" hangingPunct="1"/>
            <a:r>
              <a:rPr lang="zh-CN" altLang="en-US" sz="4000">
                <a:latin typeface="宋体" panose="02010600030101010101" pitchFamily="2" charset="-122"/>
              </a:rPr>
              <a:t>客户／服务器数据库系统的种类</a:t>
            </a:r>
            <a:endParaRPr lang="zh-CN" altLang="en-US">
              <a:latin typeface="宋体" panose="02010600030101010101" pitchFamily="2" charset="-122"/>
            </a:endParaRPr>
          </a:p>
        </p:txBody>
      </p:sp>
      <p:sp>
        <p:nvSpPr>
          <p:cNvPr id="52227" name="Rectangle 3">
            <a:extLst>
              <a:ext uri="{FF2B5EF4-FFF2-40B4-BE49-F238E27FC236}">
                <a16:creationId xmlns:a16="http://schemas.microsoft.com/office/drawing/2014/main" id="{85745EFC-F1E5-4D32-84F3-D06FE01832F2}"/>
              </a:ext>
            </a:extLst>
          </p:cNvPr>
          <p:cNvSpPr>
            <a:spLocks noGrp="1" noChangeArrowheads="1"/>
          </p:cNvSpPr>
          <p:nvPr>
            <p:ph type="body" idx="1"/>
          </p:nvPr>
        </p:nvSpPr>
        <p:spPr/>
        <p:txBody>
          <a:bodyPr/>
          <a:lstStyle/>
          <a:p>
            <a:pPr algn="just" eaLnBrk="1" hangingPunct="1">
              <a:lnSpc>
                <a:spcPct val="120000"/>
              </a:lnSpc>
            </a:pPr>
            <a:r>
              <a:rPr lang="zh-CN" altLang="en-US">
                <a:latin typeface="宋体" panose="02010600030101010101" pitchFamily="2" charset="-122"/>
              </a:rPr>
              <a:t>集中的服务器结构</a:t>
            </a:r>
          </a:p>
          <a:p>
            <a:pPr algn="just" eaLnBrk="1" hangingPunct="1">
              <a:lnSpc>
                <a:spcPct val="130000"/>
              </a:lnSpc>
              <a:buFontTx/>
              <a:buNone/>
            </a:pPr>
            <a:r>
              <a:rPr lang="zh-CN" altLang="en-US" sz="2400" b="1">
                <a:latin typeface="宋体" panose="02010600030101010101" pitchFamily="2" charset="-122"/>
              </a:rPr>
              <a:t>   一台数据库服务器，多台客户机</a:t>
            </a:r>
            <a:endParaRPr lang="zh-CN" altLang="en-US">
              <a:latin typeface="宋体" panose="02010600030101010101" pitchFamily="2" charset="-122"/>
            </a:endParaRPr>
          </a:p>
          <a:p>
            <a:pPr algn="just" eaLnBrk="1" hangingPunct="1"/>
            <a:r>
              <a:rPr lang="zh-CN" altLang="en-US">
                <a:latin typeface="宋体" panose="02010600030101010101" pitchFamily="2" charset="-122"/>
              </a:rPr>
              <a:t>分布的服务器结构</a:t>
            </a:r>
          </a:p>
          <a:p>
            <a:pPr lvl="1" algn="just" eaLnBrk="1" hangingPunct="1">
              <a:lnSpc>
                <a:spcPct val="150000"/>
              </a:lnSpc>
            </a:pPr>
            <a:r>
              <a:rPr lang="zh-CN" altLang="en-US" sz="2400" b="1">
                <a:latin typeface="宋体" panose="02010600030101010101" pitchFamily="2" charset="-122"/>
              </a:rPr>
              <a:t>在网络中有多台数据库服务器</a:t>
            </a:r>
          </a:p>
          <a:p>
            <a:pPr lvl="1" algn="just" eaLnBrk="1" hangingPunct="1">
              <a:lnSpc>
                <a:spcPct val="150000"/>
              </a:lnSpc>
            </a:pPr>
            <a:r>
              <a:rPr lang="zh-CN" altLang="en-US" sz="2400" b="1">
                <a:latin typeface="宋体" panose="02010600030101010101" pitchFamily="2" charset="-122"/>
              </a:rPr>
              <a:t>分布的服务器结构是客户／服务器与</a:t>
            </a:r>
          </a:p>
          <a:p>
            <a:pPr lvl="1" algn="just" eaLnBrk="1" hangingPunct="1">
              <a:lnSpc>
                <a:spcPct val="150000"/>
              </a:lnSpc>
              <a:buFontTx/>
              <a:buNone/>
            </a:pPr>
            <a:r>
              <a:rPr lang="zh-CN" altLang="en-US" sz="2400" b="1">
                <a:latin typeface="宋体" panose="02010600030101010101" pitchFamily="2" charset="-122"/>
              </a:rPr>
              <a:t>  分布式数据库的结合</a:t>
            </a:r>
            <a:endParaRPr lang="zh-CN" altLang="en-US">
              <a:latin typeface="宋体" panose="02010600030101010101" pitchFamily="2" charset="-122"/>
            </a:endParaRPr>
          </a:p>
        </p:txBody>
      </p:sp>
    </p:spTree>
  </p:cSld>
  <p:clrMapOvr>
    <a:masterClrMapping/>
  </p:clrMapOvr>
  <p:transition spd="med">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 to="" calcmode="lin" valueType="num">
                                      <p:cBhvr>
                                        <p:cTn id="7" dur="1" fill="hold"/>
                                        <p:tgtEl>
                                          <p:spTgt spid="52227">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 to="" calcmode="lin" valueType="num">
                                      <p:cBhvr>
                                        <p:cTn id="12" dur="1" fill="hold"/>
                                        <p:tgtEl>
                                          <p:spTgt spid="52227">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 to="" calcmode="lin" valueType="num">
                                      <p:cBhvr>
                                        <p:cTn id="17" dur="1" fill="hold"/>
                                        <p:tgtEl>
                                          <p:spTgt spid="52227">
                                            <p:txEl>
                                              <p:pRg st="2" end="2"/>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52227">
                                            <p:txEl>
                                              <p:pRg st="3" end="3"/>
                                            </p:txEl>
                                          </p:spTgt>
                                        </p:tgtEl>
                                        <p:attrNameLst>
                                          <p:attrName>style.visibility</p:attrName>
                                        </p:attrNameLst>
                                      </p:cBhvr>
                                      <p:to>
                                        <p:strVal val="visible"/>
                                      </p:to>
                                    </p:set>
                                    <p:anim to="" calcmode="lin" valueType="num">
                                      <p:cBhvr>
                                        <p:cTn id="22" dur="1" fill="hold"/>
                                        <p:tgtEl>
                                          <p:spTgt spid="52227">
                                            <p:txEl>
                                              <p:pRg st="3" end="3"/>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52227">
                                            <p:txEl>
                                              <p:pRg st="4" end="4"/>
                                            </p:txEl>
                                          </p:spTgt>
                                        </p:tgtEl>
                                        <p:attrNameLst>
                                          <p:attrName>style.visibility</p:attrName>
                                        </p:attrNameLst>
                                      </p:cBhvr>
                                      <p:to>
                                        <p:strVal val="visible"/>
                                      </p:to>
                                    </p:set>
                                    <p:anim to="" calcmode="lin" valueType="num">
                                      <p:cBhvr>
                                        <p:cTn id="27" dur="1" fill="hold"/>
                                        <p:tgtEl>
                                          <p:spTgt spid="52227">
                                            <p:txEl>
                                              <p:pRg st="4" end="4"/>
                                            </p:txEl>
                                          </p:spTgt>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52227">
                                            <p:txEl>
                                              <p:pRg st="5" end="5"/>
                                            </p:txEl>
                                          </p:spTgt>
                                        </p:tgtEl>
                                        <p:attrNameLst>
                                          <p:attrName>style.visibility</p:attrName>
                                        </p:attrNameLst>
                                      </p:cBhvr>
                                      <p:to>
                                        <p:strVal val="visible"/>
                                      </p:to>
                                    </p:set>
                                    <p:anim to="" calcmode="lin" valueType="num">
                                      <p:cBhvr>
                                        <p:cTn id="32" dur="1" fill="hold"/>
                                        <p:tgtEl>
                                          <p:spTgt spid="52227">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82072" y="859017"/>
            <a:ext cx="8570448" cy="1477328"/>
          </a:xfrm>
          <a:prstGeom prst="rect">
            <a:avLst/>
          </a:prstGeom>
        </p:spPr>
        <p:txBody>
          <a:bodyPr vert="horz" wrap="square" lIns="0" tIns="0" rIns="0" bIns="0" rtlCol="0">
            <a:spAutoFit/>
          </a:bodyPr>
          <a:lstStyle/>
          <a:p>
            <a:pPr marL="10860"/>
            <a:r>
              <a:rPr b="1" dirty="0" err="1">
                <a:latin typeface="微软雅黑"/>
                <a:cs typeface="微软雅黑"/>
              </a:rPr>
              <a:t>DBMS管理数据的三个层次External</a:t>
            </a:r>
            <a:r>
              <a:rPr b="1" dirty="0">
                <a:latin typeface="微软雅黑"/>
                <a:cs typeface="微软雅黑"/>
              </a:rPr>
              <a:t> Level	=User Level </a:t>
            </a:r>
            <a:endParaRPr lang="en-US" altLang="zh-CN" b="1" dirty="0">
              <a:latin typeface="微软雅黑"/>
              <a:cs typeface="微软雅黑"/>
            </a:endParaRPr>
          </a:p>
          <a:p>
            <a:pPr marL="10860"/>
            <a:r>
              <a:rPr b="1" dirty="0" err="1">
                <a:solidFill>
                  <a:srgbClr val="3333CC"/>
                </a:solidFill>
                <a:latin typeface="微软雅黑"/>
                <a:cs typeface="微软雅黑"/>
              </a:rPr>
              <a:t>某一用户能够看到与处理的数据</a:t>
            </a:r>
            <a:r>
              <a:rPr b="1" dirty="0">
                <a:solidFill>
                  <a:srgbClr val="3333CC"/>
                </a:solidFill>
                <a:latin typeface="微软雅黑"/>
                <a:cs typeface="微软雅黑"/>
              </a:rPr>
              <a:t>,</a:t>
            </a:r>
            <a:r>
              <a:rPr lang="zh-CN" altLang="en-US" b="1" dirty="0">
                <a:solidFill>
                  <a:srgbClr val="3333CC"/>
                </a:solidFill>
                <a:latin typeface="微软雅黑"/>
                <a:cs typeface="微软雅黑"/>
              </a:rPr>
              <a:t>全局数据中的某一部分</a:t>
            </a:r>
            <a:endParaRPr dirty="0">
              <a:latin typeface="微软雅黑"/>
              <a:cs typeface="微软雅黑"/>
            </a:endParaRPr>
          </a:p>
          <a:p>
            <a:pPr marL="43439">
              <a:spcBef>
                <a:spcPts val="4"/>
              </a:spcBef>
              <a:tabLst>
                <a:tab pos="2011772" algn="l"/>
                <a:tab pos="2277294" algn="l"/>
              </a:tabLst>
            </a:pPr>
            <a:r>
              <a:rPr b="1" dirty="0">
                <a:latin typeface="微软雅黑"/>
                <a:cs typeface="微软雅黑"/>
              </a:rPr>
              <a:t>Conceptual Level	=	Logic level</a:t>
            </a:r>
            <a:endParaRPr lang="en-US" altLang="zh-CN" b="1" dirty="0">
              <a:latin typeface="微软雅黑"/>
              <a:cs typeface="微软雅黑"/>
            </a:endParaRPr>
          </a:p>
          <a:p>
            <a:pPr marL="43439">
              <a:spcBef>
                <a:spcPts val="4"/>
              </a:spcBef>
              <a:tabLst>
                <a:tab pos="2011772" algn="l"/>
                <a:tab pos="2277294" algn="l"/>
              </a:tabLst>
            </a:pPr>
            <a:r>
              <a:rPr lang="zh-CN" altLang="en-US" b="1" dirty="0">
                <a:solidFill>
                  <a:srgbClr val="3333CC"/>
                </a:solidFill>
                <a:latin typeface="微软雅黑"/>
                <a:cs typeface="微软雅黑"/>
              </a:rPr>
              <a:t>从全局角度理解</a:t>
            </a:r>
            <a:r>
              <a:rPr lang="en-US" altLang="zh-CN" b="1" dirty="0">
                <a:solidFill>
                  <a:srgbClr val="3333CC"/>
                </a:solidFill>
                <a:latin typeface="微软雅黑"/>
                <a:cs typeface="微软雅黑"/>
              </a:rPr>
              <a:t>/</a:t>
            </a:r>
            <a:r>
              <a:rPr lang="zh-CN" altLang="en-US" b="1" dirty="0">
                <a:solidFill>
                  <a:srgbClr val="3333CC"/>
                </a:solidFill>
                <a:latin typeface="微软雅黑"/>
                <a:cs typeface="微软雅黑"/>
              </a:rPr>
              <a:t>管理的数据</a:t>
            </a:r>
            <a:r>
              <a:rPr lang="en-US" altLang="zh-CN" b="1" dirty="0">
                <a:solidFill>
                  <a:srgbClr val="3333CC"/>
                </a:solidFill>
                <a:latin typeface="微软雅黑"/>
                <a:cs typeface="微软雅黑"/>
              </a:rPr>
              <a:t>, </a:t>
            </a:r>
            <a:r>
              <a:rPr lang="zh-CN" altLang="en-US" b="1" dirty="0">
                <a:solidFill>
                  <a:srgbClr val="3333CC"/>
                </a:solidFill>
                <a:latin typeface="微软雅黑"/>
                <a:cs typeface="微软雅黑"/>
              </a:rPr>
              <a:t>含相应的关联约束</a:t>
            </a:r>
            <a:endParaRPr dirty="0">
              <a:latin typeface="微软雅黑"/>
              <a:cs typeface="微软雅黑"/>
            </a:endParaRPr>
          </a:p>
        </p:txBody>
      </p:sp>
      <p:sp>
        <p:nvSpPr>
          <p:cNvPr id="6" name="object 6"/>
          <p:cNvSpPr txBox="1"/>
          <p:nvPr/>
        </p:nvSpPr>
        <p:spPr>
          <a:xfrm>
            <a:off x="331778" y="2383455"/>
            <a:ext cx="8663555" cy="738664"/>
          </a:xfrm>
          <a:prstGeom prst="rect">
            <a:avLst/>
          </a:prstGeom>
        </p:spPr>
        <p:txBody>
          <a:bodyPr vert="horz" wrap="square" lIns="0" tIns="0" rIns="0" bIns="0" rtlCol="0">
            <a:spAutoFit/>
          </a:bodyPr>
          <a:lstStyle/>
          <a:p>
            <a:pPr marL="10860" marR="970320" indent="349685">
              <a:tabLst>
                <a:tab pos="1635481" algn="l"/>
                <a:tab pos="1901003" algn="l"/>
              </a:tabLst>
            </a:pPr>
            <a:r>
              <a:rPr b="1" dirty="0">
                <a:latin typeface="微软雅黑"/>
                <a:cs typeface="微软雅黑"/>
              </a:rPr>
              <a:t>Internal Level	=Physical level</a:t>
            </a:r>
            <a:endParaRPr dirty="0">
              <a:latin typeface="微软雅黑"/>
              <a:cs typeface="微软雅黑"/>
            </a:endParaRPr>
          </a:p>
          <a:p>
            <a:pPr marL="301902"/>
            <a:r>
              <a:rPr b="1" dirty="0">
                <a:solidFill>
                  <a:srgbClr val="3333CC"/>
                </a:solidFill>
                <a:latin typeface="微软雅黑"/>
                <a:cs typeface="微软雅黑"/>
              </a:rPr>
              <a:t>存储在介质上的数据，含存储路径、存储方式</a:t>
            </a:r>
            <a:r>
              <a:rPr b="1" spc="-4" dirty="0">
                <a:solidFill>
                  <a:srgbClr val="3333CC"/>
                </a:solidFill>
                <a:latin typeface="微软雅黑"/>
                <a:cs typeface="微软雅黑"/>
              </a:rPr>
              <a:t> </a:t>
            </a:r>
            <a:r>
              <a:rPr b="1" dirty="0">
                <a:solidFill>
                  <a:srgbClr val="3333CC"/>
                </a:solidFill>
                <a:latin typeface="微软雅黑"/>
                <a:cs typeface="微软雅黑"/>
              </a:rPr>
              <a:t>、索引方式等</a:t>
            </a:r>
            <a:endParaRPr dirty="0">
              <a:latin typeface="微软雅黑"/>
              <a:cs typeface="微软雅黑"/>
            </a:endParaRPr>
          </a:p>
        </p:txBody>
      </p:sp>
      <p:grpSp>
        <p:nvGrpSpPr>
          <p:cNvPr id="11" name="组合 10">
            <a:extLst>
              <a:ext uri="{FF2B5EF4-FFF2-40B4-BE49-F238E27FC236}">
                <a16:creationId xmlns:a16="http://schemas.microsoft.com/office/drawing/2014/main" id="{BFE05BCA-E401-411C-A604-4292FA46D563}"/>
              </a:ext>
            </a:extLst>
          </p:cNvPr>
          <p:cNvGrpSpPr/>
          <p:nvPr/>
        </p:nvGrpSpPr>
        <p:grpSpPr>
          <a:xfrm>
            <a:off x="1259632" y="3169229"/>
            <a:ext cx="6840760" cy="3428123"/>
            <a:chOff x="1670582" y="3419552"/>
            <a:chExt cx="5799815" cy="2739290"/>
          </a:xfrm>
        </p:grpSpPr>
        <p:sp>
          <p:nvSpPr>
            <p:cNvPr id="3" name="object 3"/>
            <p:cNvSpPr/>
            <p:nvPr/>
          </p:nvSpPr>
          <p:spPr>
            <a:xfrm>
              <a:off x="1670582" y="3419552"/>
              <a:ext cx="5799815" cy="2739290"/>
            </a:xfrm>
            <a:prstGeom prst="rect">
              <a:avLst/>
            </a:prstGeom>
            <a:blipFill>
              <a:blip r:embed="rId3" cstate="print"/>
              <a:stretch>
                <a:fillRect/>
              </a:stretch>
            </a:blipFill>
          </p:spPr>
          <p:txBody>
            <a:bodyPr wrap="square" lIns="0" tIns="0" rIns="0" bIns="0" rtlCol="0"/>
            <a:lstStyle/>
            <a:p>
              <a:endParaRPr sz="2052"/>
            </a:p>
          </p:txBody>
        </p:sp>
        <p:sp>
          <p:nvSpPr>
            <p:cNvPr id="7" name="object 7"/>
            <p:cNvSpPr txBox="1"/>
            <p:nvPr/>
          </p:nvSpPr>
          <p:spPr>
            <a:xfrm>
              <a:off x="6329680" y="5350204"/>
              <a:ext cx="891051" cy="421013"/>
            </a:xfrm>
            <a:prstGeom prst="rect">
              <a:avLst/>
            </a:prstGeom>
          </p:spPr>
          <p:txBody>
            <a:bodyPr vert="horz" wrap="square" lIns="0" tIns="0" rIns="0" bIns="0" rtlCol="0">
              <a:spAutoFit/>
            </a:bodyPr>
            <a:lstStyle/>
            <a:p>
              <a:pPr marL="10860" marR="4344" indent="119457"/>
              <a:r>
                <a:rPr sz="1368" b="1" dirty="0">
                  <a:latin typeface="Arial"/>
                  <a:cs typeface="Arial"/>
                </a:rPr>
                <a:t>Internal </a:t>
              </a:r>
              <a:r>
                <a:rPr sz="1368" b="1" spc="-4" dirty="0">
                  <a:latin typeface="Arial"/>
                  <a:cs typeface="Arial"/>
                </a:rPr>
                <a:t>Leve</a:t>
              </a:r>
              <a:r>
                <a:rPr sz="1368" b="1" dirty="0">
                  <a:latin typeface="Arial"/>
                  <a:cs typeface="Arial"/>
                </a:rPr>
                <a:t>l</a:t>
              </a:r>
              <a:r>
                <a:rPr sz="1368" b="1" spc="-4" dirty="0">
                  <a:latin typeface="Arial"/>
                  <a:cs typeface="Arial"/>
                </a:rPr>
                <a:t> Data</a:t>
              </a:r>
              <a:endParaRPr sz="1368" dirty="0">
                <a:latin typeface="Arial"/>
                <a:cs typeface="Arial"/>
              </a:endParaRPr>
            </a:p>
          </p:txBody>
        </p:sp>
        <p:sp>
          <p:nvSpPr>
            <p:cNvPr id="8" name="object 8"/>
            <p:cNvSpPr txBox="1"/>
            <p:nvPr/>
          </p:nvSpPr>
          <p:spPr>
            <a:xfrm>
              <a:off x="4663556" y="5350204"/>
              <a:ext cx="966527" cy="421013"/>
            </a:xfrm>
            <a:prstGeom prst="rect">
              <a:avLst/>
            </a:prstGeom>
          </p:spPr>
          <p:txBody>
            <a:bodyPr vert="horz" wrap="square" lIns="0" tIns="0" rIns="0" bIns="0" rtlCol="0">
              <a:spAutoFit/>
            </a:bodyPr>
            <a:lstStyle/>
            <a:p>
              <a:pPr marL="48869" marR="4344" indent="-38552"/>
              <a:r>
                <a:rPr sz="1368" b="1" spc="-4" dirty="0">
                  <a:latin typeface="Arial"/>
                  <a:cs typeface="Arial"/>
                </a:rPr>
                <a:t>Conc</a:t>
              </a:r>
              <a:r>
                <a:rPr sz="1368" b="1" spc="-9" dirty="0">
                  <a:latin typeface="Arial"/>
                  <a:cs typeface="Arial"/>
                </a:rPr>
                <a:t>ep</a:t>
              </a:r>
              <a:r>
                <a:rPr sz="1368" b="1" spc="-4" dirty="0">
                  <a:latin typeface="Arial"/>
                  <a:cs typeface="Arial"/>
                </a:rPr>
                <a:t>tual Leve</a:t>
              </a:r>
              <a:r>
                <a:rPr sz="1368" b="1" dirty="0">
                  <a:latin typeface="Arial"/>
                  <a:cs typeface="Arial"/>
                </a:rPr>
                <a:t>l</a:t>
              </a:r>
              <a:r>
                <a:rPr sz="1368" b="1" spc="-4" dirty="0">
                  <a:latin typeface="Arial"/>
                  <a:cs typeface="Arial"/>
                </a:rPr>
                <a:t> Data</a:t>
              </a:r>
              <a:endParaRPr sz="1368">
                <a:latin typeface="Arial"/>
                <a:cs typeface="Arial"/>
              </a:endParaRPr>
            </a:p>
          </p:txBody>
        </p:sp>
        <p:sp>
          <p:nvSpPr>
            <p:cNvPr id="9" name="object 9"/>
            <p:cNvSpPr txBox="1"/>
            <p:nvPr/>
          </p:nvSpPr>
          <p:spPr>
            <a:xfrm>
              <a:off x="3565636" y="5348899"/>
              <a:ext cx="891051" cy="421013"/>
            </a:xfrm>
            <a:prstGeom prst="rect">
              <a:avLst/>
            </a:prstGeom>
          </p:spPr>
          <p:txBody>
            <a:bodyPr vert="horz" wrap="square" lIns="0" tIns="0" rIns="0" bIns="0" rtlCol="0">
              <a:spAutoFit/>
            </a:bodyPr>
            <a:lstStyle/>
            <a:p>
              <a:pPr marL="10860" marR="4344" indent="91222"/>
              <a:r>
                <a:rPr sz="1368" b="1" spc="-4" dirty="0">
                  <a:latin typeface="Arial"/>
                  <a:cs typeface="Arial"/>
                </a:rPr>
                <a:t>Extern</a:t>
              </a:r>
              <a:r>
                <a:rPr sz="1368" b="1" spc="-9" dirty="0">
                  <a:latin typeface="Arial"/>
                  <a:cs typeface="Arial"/>
                </a:rPr>
                <a:t>a</a:t>
              </a:r>
              <a:r>
                <a:rPr sz="1368" b="1" dirty="0">
                  <a:latin typeface="Arial"/>
                  <a:cs typeface="Arial"/>
                </a:rPr>
                <a:t>l </a:t>
              </a:r>
              <a:r>
                <a:rPr sz="1368" b="1" spc="-4" dirty="0">
                  <a:latin typeface="Arial"/>
                  <a:cs typeface="Arial"/>
                </a:rPr>
                <a:t>Leve</a:t>
              </a:r>
              <a:r>
                <a:rPr sz="1368" b="1" dirty="0">
                  <a:latin typeface="Arial"/>
                  <a:cs typeface="Arial"/>
                </a:rPr>
                <a:t>l</a:t>
              </a:r>
              <a:r>
                <a:rPr sz="1368" b="1" spc="-4" dirty="0">
                  <a:latin typeface="Arial"/>
                  <a:cs typeface="Arial"/>
                </a:rPr>
                <a:t> Data</a:t>
              </a:r>
              <a:endParaRPr sz="1368" dirty="0">
                <a:latin typeface="Arial"/>
                <a:cs typeface="Arial"/>
              </a:endParaRPr>
            </a:p>
          </p:txBody>
        </p:sp>
      </p:grpSp>
      <p:sp>
        <p:nvSpPr>
          <p:cNvPr id="10" name="object 10"/>
          <p:cNvSpPr txBox="1">
            <a:spLocks noGrp="1"/>
          </p:cNvSpPr>
          <p:nvPr>
            <p:ph type="title"/>
          </p:nvPr>
        </p:nvSpPr>
        <p:spPr>
          <a:xfrm>
            <a:off x="1043608" y="225170"/>
            <a:ext cx="6646233" cy="492443"/>
          </a:xfrm>
          <a:prstGeom prst="rect">
            <a:avLst/>
          </a:prstGeom>
        </p:spPr>
        <p:txBody>
          <a:bodyPr vert="horz" wrap="square" lIns="0" tIns="0" rIns="0" bIns="0" numCol="1" rtlCol="0" anchor="ctr" anchorCtr="0" compatLnSpc="1">
            <a:prstTxWarp prst="textNoShape">
              <a:avLst/>
            </a:prstTxWarp>
            <a:spAutoFit/>
          </a:bodyPr>
          <a:lstStyle/>
          <a:p>
            <a:pPr marL="10860">
              <a:spcBef>
                <a:spcPts val="402"/>
              </a:spcBef>
            </a:pPr>
            <a:r>
              <a:rPr sz="3200" spc="-17" dirty="0" err="1">
                <a:solidFill>
                  <a:srgbClr val="FF0000"/>
                </a:solidFill>
                <a:latin typeface="华文中宋"/>
                <a:cs typeface="华文中宋"/>
              </a:rPr>
              <a:t>数据库系统的分层抽象</a:t>
            </a:r>
            <a:r>
              <a:rPr sz="3200" spc="-13" dirty="0">
                <a:solidFill>
                  <a:srgbClr val="FF0000"/>
                </a:solidFill>
                <a:latin typeface="Arial"/>
                <a:cs typeface="Arial"/>
              </a:rPr>
              <a:t>?</a:t>
            </a:r>
            <a:endParaRPr sz="3200" dirty="0">
              <a:solidFill>
                <a:srgbClr val="FF0000"/>
              </a:solidFill>
              <a:latin typeface="Arial"/>
              <a:cs typeface="Arial"/>
            </a:endParaRPr>
          </a:p>
        </p:txBody>
      </p:sp>
    </p:spTree>
  </p:cSld>
  <p:clrMapOvr>
    <a:masterClrMapping/>
  </p:clrMapOvr>
  <p:transition spd="med">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 calcmode="lin" valueType="num">
                                      <p:cBhvr additive="base">
                                        <p:cTn id="3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468AFDF2-DEB3-4F0D-B81D-C49A0CFCC3AC}"/>
              </a:ext>
            </a:extLst>
          </p:cNvPr>
          <p:cNvSpPr>
            <a:spLocks noGrp="1" noChangeArrowheads="1"/>
          </p:cNvSpPr>
          <p:nvPr>
            <p:ph type="title"/>
          </p:nvPr>
        </p:nvSpPr>
        <p:spPr/>
        <p:txBody>
          <a:bodyPr/>
          <a:lstStyle/>
          <a:p>
            <a:pPr eaLnBrk="1" hangingPunct="1"/>
            <a:r>
              <a:rPr lang="zh-CN" altLang="en-US" sz="3600">
                <a:latin typeface="宋体" panose="02010600030101010101" pitchFamily="2" charset="-122"/>
              </a:rPr>
              <a:t>客户／服务器结构的优点</a:t>
            </a:r>
          </a:p>
        </p:txBody>
      </p:sp>
      <p:sp>
        <p:nvSpPr>
          <p:cNvPr id="53251" name="Rectangle 3">
            <a:extLst>
              <a:ext uri="{FF2B5EF4-FFF2-40B4-BE49-F238E27FC236}">
                <a16:creationId xmlns:a16="http://schemas.microsoft.com/office/drawing/2014/main" id="{7673A6F6-41D0-4266-B9D9-5EDB22CCE716}"/>
              </a:ext>
            </a:extLst>
          </p:cNvPr>
          <p:cNvSpPr>
            <a:spLocks noGrp="1" noChangeArrowheads="1"/>
          </p:cNvSpPr>
          <p:nvPr>
            <p:ph type="body" idx="1"/>
          </p:nvPr>
        </p:nvSpPr>
        <p:spPr>
          <a:xfrm>
            <a:off x="685800" y="1752600"/>
            <a:ext cx="7772400" cy="4700588"/>
          </a:xfrm>
        </p:spPr>
        <p:txBody>
          <a:bodyPr/>
          <a:lstStyle/>
          <a:p>
            <a:pPr lvl="1" algn="just" eaLnBrk="1" hangingPunct="1">
              <a:lnSpc>
                <a:spcPct val="150000"/>
              </a:lnSpc>
            </a:pPr>
            <a:r>
              <a:rPr lang="zh-CN" altLang="en-US" sz="2400" b="1">
                <a:latin typeface="宋体" panose="02010600030101010101" pitchFamily="2" charset="-122"/>
              </a:rPr>
              <a:t>客户端的用户请求被传送到数据库服务器，数据库服务器进行处理后，只将结果返回给用户，从而显著减少了数据传输量</a:t>
            </a:r>
          </a:p>
          <a:p>
            <a:pPr lvl="1" algn="just" eaLnBrk="1" hangingPunct="1">
              <a:lnSpc>
                <a:spcPct val="150000"/>
              </a:lnSpc>
            </a:pPr>
            <a:r>
              <a:rPr lang="zh-CN" altLang="en-US" sz="2400" b="1">
                <a:latin typeface="宋体" panose="02010600030101010101" pitchFamily="2" charset="-122"/>
              </a:rPr>
              <a:t>数据库更加开放</a:t>
            </a:r>
          </a:p>
          <a:p>
            <a:pPr lvl="2" algn="just" eaLnBrk="1" hangingPunct="1">
              <a:lnSpc>
                <a:spcPct val="150000"/>
              </a:lnSpc>
            </a:pPr>
            <a:r>
              <a:rPr lang="zh-CN" altLang="en-US" b="1">
                <a:latin typeface="宋体" panose="02010600030101010101" pitchFamily="2" charset="-122"/>
              </a:rPr>
              <a:t>客户与服务器一般都能在多种不同的硬件和软件平台上运行</a:t>
            </a:r>
          </a:p>
          <a:p>
            <a:pPr lvl="2" algn="just" eaLnBrk="1" hangingPunct="1">
              <a:lnSpc>
                <a:spcPct val="150000"/>
              </a:lnSpc>
            </a:pPr>
            <a:r>
              <a:rPr lang="zh-CN" altLang="en-US" b="1">
                <a:latin typeface="宋体" panose="02010600030101010101" pitchFamily="2" charset="-122"/>
              </a:rPr>
              <a:t>可以使用不同厂商的数据库应用开发工具</a:t>
            </a:r>
            <a:endParaRPr lang="zh-CN" altLang="en-US"/>
          </a:p>
        </p:txBody>
      </p:sp>
    </p:spTree>
  </p:cSld>
  <p:clrMapOvr>
    <a:masterClrMapping/>
  </p:clrMapOvr>
  <p:transition spd="med">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 to="" calcmode="lin" valueType="num">
                                      <p:cBhvr>
                                        <p:cTn id="7" dur="1" fill="hold"/>
                                        <p:tgtEl>
                                          <p:spTgt spid="53251">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53251">
                                            <p:txEl>
                                              <p:pRg st="1" end="1"/>
                                            </p:txEl>
                                          </p:spTgt>
                                        </p:tgtEl>
                                        <p:attrNameLst>
                                          <p:attrName>style.visibility</p:attrName>
                                        </p:attrNameLst>
                                      </p:cBhvr>
                                      <p:to>
                                        <p:strVal val="visible"/>
                                      </p:to>
                                    </p:set>
                                    <p:anim to="" calcmode="lin" valueType="num">
                                      <p:cBhvr>
                                        <p:cTn id="12" dur="1" fill="hold"/>
                                        <p:tgtEl>
                                          <p:spTgt spid="53251">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53251">
                                            <p:txEl>
                                              <p:pRg st="2" end="2"/>
                                            </p:txEl>
                                          </p:spTgt>
                                        </p:tgtEl>
                                        <p:attrNameLst>
                                          <p:attrName>style.visibility</p:attrName>
                                        </p:attrNameLst>
                                      </p:cBhvr>
                                      <p:to>
                                        <p:strVal val="visible"/>
                                      </p:to>
                                    </p:set>
                                    <p:anim to="" calcmode="lin" valueType="num">
                                      <p:cBhvr>
                                        <p:cTn id="17" dur="1" fill="hold"/>
                                        <p:tgtEl>
                                          <p:spTgt spid="53251">
                                            <p:txEl>
                                              <p:pRg st="2" end="2"/>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53251">
                                            <p:txEl>
                                              <p:pRg st="3" end="3"/>
                                            </p:txEl>
                                          </p:spTgt>
                                        </p:tgtEl>
                                        <p:attrNameLst>
                                          <p:attrName>style.visibility</p:attrName>
                                        </p:attrNameLst>
                                      </p:cBhvr>
                                      <p:to>
                                        <p:strVal val="visible"/>
                                      </p:to>
                                    </p:set>
                                    <p:anim to="" calcmode="lin" valueType="num">
                                      <p:cBhvr>
                                        <p:cTn id="22" dur="1" fill="hold"/>
                                        <p:tgtEl>
                                          <p:spTgt spid="53251">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73685EDB-8E68-4404-AA02-78F11AE92097}"/>
              </a:ext>
            </a:extLst>
          </p:cNvPr>
          <p:cNvSpPr>
            <a:spLocks noGrp="1" noChangeArrowheads="1"/>
          </p:cNvSpPr>
          <p:nvPr>
            <p:ph type="title"/>
          </p:nvPr>
        </p:nvSpPr>
        <p:spPr/>
        <p:txBody>
          <a:bodyPr/>
          <a:lstStyle/>
          <a:p>
            <a:pPr eaLnBrk="1" hangingPunct="1"/>
            <a:r>
              <a:rPr lang="zh-CN" altLang="en-US" sz="3600">
                <a:latin typeface="宋体" panose="02010600030101010101" pitchFamily="2" charset="-122"/>
              </a:rPr>
              <a:t>客户／服务器结构的缺点</a:t>
            </a:r>
          </a:p>
        </p:txBody>
      </p:sp>
      <p:sp>
        <p:nvSpPr>
          <p:cNvPr id="54275" name="Rectangle 3">
            <a:extLst>
              <a:ext uri="{FF2B5EF4-FFF2-40B4-BE49-F238E27FC236}">
                <a16:creationId xmlns:a16="http://schemas.microsoft.com/office/drawing/2014/main" id="{0506B2B4-AE29-4310-85AE-BFBDD8232D27}"/>
              </a:ext>
            </a:extLst>
          </p:cNvPr>
          <p:cNvSpPr>
            <a:spLocks noGrp="1" noChangeArrowheads="1"/>
          </p:cNvSpPr>
          <p:nvPr>
            <p:ph type="body" idx="1"/>
          </p:nvPr>
        </p:nvSpPr>
        <p:spPr>
          <a:xfrm>
            <a:off x="395288" y="1844675"/>
            <a:ext cx="8062912" cy="4768850"/>
          </a:xfrm>
        </p:spPr>
        <p:txBody>
          <a:bodyPr/>
          <a:lstStyle/>
          <a:p>
            <a:pPr lvl="1" algn="just" eaLnBrk="1" hangingPunct="1">
              <a:lnSpc>
                <a:spcPct val="120000"/>
              </a:lnSpc>
              <a:buFontTx/>
              <a:buNone/>
            </a:pPr>
            <a:r>
              <a:rPr lang="en-US" altLang="zh-CN" b="1">
                <a:latin typeface="Courier New" panose="02070309020205020404" pitchFamily="49" charset="0"/>
              </a:rPr>
              <a:t>“</a:t>
            </a:r>
            <a:r>
              <a:rPr lang="zh-CN" altLang="en-US" b="1">
                <a:solidFill>
                  <a:srgbClr val="FF0000"/>
                </a:solidFill>
                <a:latin typeface="宋体" panose="02010600030101010101" pitchFamily="2" charset="-122"/>
              </a:rPr>
              <a:t>胖客户</a:t>
            </a:r>
            <a:r>
              <a:rPr lang="zh-CN" altLang="en-US" b="1">
                <a:latin typeface="Courier New" panose="02070309020205020404" pitchFamily="49" charset="0"/>
              </a:rPr>
              <a:t>”</a:t>
            </a:r>
            <a:r>
              <a:rPr lang="zh-CN" altLang="en-US" b="1">
                <a:latin typeface="宋体" panose="02010600030101010101" pitchFamily="2" charset="-122"/>
              </a:rPr>
              <a:t>问题：</a:t>
            </a:r>
            <a:endParaRPr lang="zh-CN" altLang="en-US" sz="2400" b="1">
              <a:latin typeface="宋体" panose="02010600030101010101" pitchFamily="2" charset="-122"/>
            </a:endParaRPr>
          </a:p>
          <a:p>
            <a:pPr lvl="1" algn="just" eaLnBrk="1" hangingPunct="1">
              <a:lnSpc>
                <a:spcPct val="120000"/>
              </a:lnSpc>
            </a:pPr>
            <a:r>
              <a:rPr lang="zh-CN" altLang="en-US" sz="2400" b="1">
                <a:latin typeface="宋体" panose="02010600030101010101" pitchFamily="2" charset="-122"/>
              </a:rPr>
              <a:t>系统安装复杂，工作量大。</a:t>
            </a:r>
          </a:p>
          <a:p>
            <a:pPr lvl="1" algn="just" eaLnBrk="1" hangingPunct="1">
              <a:lnSpc>
                <a:spcPct val="120000"/>
              </a:lnSpc>
            </a:pPr>
            <a:r>
              <a:rPr lang="zh-CN" altLang="en-US" sz="2400" b="1">
                <a:latin typeface="宋体" panose="02010600030101010101" pitchFamily="2" charset="-122"/>
              </a:rPr>
              <a:t>应用维护困难，难于保密，造成安全性差。</a:t>
            </a:r>
          </a:p>
          <a:p>
            <a:pPr lvl="1" algn="just" eaLnBrk="1" hangingPunct="1">
              <a:lnSpc>
                <a:spcPct val="120000"/>
              </a:lnSpc>
            </a:pPr>
            <a:r>
              <a:rPr lang="zh-CN" altLang="en-US" sz="2400" b="1">
                <a:latin typeface="宋体" panose="02010600030101010101" pitchFamily="2" charset="-122"/>
              </a:rPr>
              <a:t>相同的应用程序要重复安装在每一台客户机上，从系统总体来看，大大浪费了系统资源。</a:t>
            </a:r>
          </a:p>
          <a:p>
            <a:pPr lvl="1" algn="just" eaLnBrk="1" hangingPunct="1">
              <a:lnSpc>
                <a:spcPct val="120000"/>
              </a:lnSpc>
              <a:buFontTx/>
              <a:buNone/>
            </a:pPr>
            <a:r>
              <a:rPr lang="zh-CN" altLang="en-US" sz="2400" b="1">
                <a:latin typeface="宋体" panose="02010600030101010101" pitchFamily="2" charset="-122"/>
                <a:ea typeface="楷体_GB2312" pitchFamily="49" charset="-122"/>
              </a:rPr>
              <a:t>系统规模达到数百数千台客户机，它们的硬件配置、操作系统又常常不同，要为每一个客户机安装应用程序和相应的工具模块，其安装维护代价便不可接受了</a:t>
            </a:r>
            <a:r>
              <a:rPr lang="zh-CN" altLang="en-US" b="1">
                <a:latin typeface="宋体" panose="02010600030101010101" pitchFamily="2" charset="-122"/>
                <a:ea typeface="楷体_GB2312" pitchFamily="49" charset="-122"/>
              </a:rPr>
              <a:t>。</a:t>
            </a:r>
            <a:endParaRPr lang="zh-CN" altLang="en-US">
              <a:ea typeface="楷体_GB2312" pitchFamily="49" charset="-122"/>
            </a:endParaRPr>
          </a:p>
        </p:txBody>
      </p:sp>
    </p:spTree>
  </p:cSld>
  <p:clrMapOvr>
    <a:masterClrMapping/>
  </p:clrMapOvr>
  <p:transition spd="med">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to="" calcmode="lin" valueType="num">
                                      <p:cBhvr>
                                        <p:cTn id="7" dur="1" fill="hold"/>
                                        <p:tgtEl>
                                          <p:spTgt spid="54275">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54275">
                                            <p:txEl>
                                              <p:pRg st="1" end="1"/>
                                            </p:txEl>
                                          </p:spTgt>
                                        </p:tgtEl>
                                        <p:attrNameLst>
                                          <p:attrName>style.visibility</p:attrName>
                                        </p:attrNameLst>
                                      </p:cBhvr>
                                      <p:to>
                                        <p:strVal val="visible"/>
                                      </p:to>
                                    </p:set>
                                    <p:anim to="" calcmode="lin" valueType="num">
                                      <p:cBhvr>
                                        <p:cTn id="12" dur="1" fill="hold"/>
                                        <p:tgtEl>
                                          <p:spTgt spid="54275">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54275">
                                            <p:txEl>
                                              <p:pRg st="2" end="2"/>
                                            </p:txEl>
                                          </p:spTgt>
                                        </p:tgtEl>
                                        <p:attrNameLst>
                                          <p:attrName>style.visibility</p:attrName>
                                        </p:attrNameLst>
                                      </p:cBhvr>
                                      <p:to>
                                        <p:strVal val="visible"/>
                                      </p:to>
                                    </p:set>
                                    <p:anim to="" calcmode="lin" valueType="num">
                                      <p:cBhvr>
                                        <p:cTn id="17" dur="1" fill="hold"/>
                                        <p:tgtEl>
                                          <p:spTgt spid="54275">
                                            <p:txEl>
                                              <p:pRg st="2" end="2"/>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54275">
                                            <p:txEl>
                                              <p:pRg st="3" end="3"/>
                                            </p:txEl>
                                          </p:spTgt>
                                        </p:tgtEl>
                                        <p:attrNameLst>
                                          <p:attrName>style.visibility</p:attrName>
                                        </p:attrNameLst>
                                      </p:cBhvr>
                                      <p:to>
                                        <p:strVal val="visible"/>
                                      </p:to>
                                    </p:set>
                                    <p:anim to="" calcmode="lin" valueType="num">
                                      <p:cBhvr>
                                        <p:cTn id="22" dur="1" fill="hold"/>
                                        <p:tgtEl>
                                          <p:spTgt spid="54275">
                                            <p:txEl>
                                              <p:pRg st="3" end="3"/>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54275">
                                            <p:txEl>
                                              <p:pRg st="4" end="4"/>
                                            </p:txEl>
                                          </p:spTgt>
                                        </p:tgtEl>
                                        <p:attrNameLst>
                                          <p:attrName>style.visibility</p:attrName>
                                        </p:attrNameLst>
                                      </p:cBhvr>
                                      <p:to>
                                        <p:strVal val="visible"/>
                                      </p:to>
                                    </p:set>
                                    <p:anim to="" calcmode="lin" valueType="num">
                                      <p:cBhvr>
                                        <p:cTn id="27" dur="1" fill="hold"/>
                                        <p:tgtEl>
                                          <p:spTgt spid="54275">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7B409BDB-9429-4B81-B080-69C7D8232E2B}"/>
              </a:ext>
            </a:extLst>
          </p:cNvPr>
          <p:cNvSpPr>
            <a:spLocks noGrp="1" noChangeArrowheads="1"/>
          </p:cNvSpPr>
          <p:nvPr>
            <p:ph type="title"/>
          </p:nvPr>
        </p:nvSpPr>
        <p:spPr/>
        <p:txBody>
          <a:bodyPr/>
          <a:lstStyle/>
          <a:p>
            <a:pPr eaLnBrk="1" hangingPunct="1"/>
            <a:r>
              <a:rPr lang="zh-CN" altLang="en-US" sz="3600"/>
              <a:t>浏览器</a:t>
            </a:r>
            <a:r>
              <a:rPr lang="en-US" altLang="zh-CN" sz="3600"/>
              <a:t>/</a:t>
            </a:r>
            <a:r>
              <a:rPr lang="zh-CN" altLang="en-US" sz="3600"/>
              <a:t>应用服务器</a:t>
            </a:r>
            <a:r>
              <a:rPr lang="en-US" altLang="zh-CN" sz="3600"/>
              <a:t>/</a:t>
            </a:r>
            <a:r>
              <a:rPr lang="zh-CN" altLang="en-US" sz="3600"/>
              <a:t>数据库服务器结构</a:t>
            </a:r>
            <a:endParaRPr lang="zh-CN" altLang="en-US"/>
          </a:p>
        </p:txBody>
      </p:sp>
      <p:sp>
        <p:nvSpPr>
          <p:cNvPr id="55299" name="Rectangle 3">
            <a:extLst>
              <a:ext uri="{FF2B5EF4-FFF2-40B4-BE49-F238E27FC236}">
                <a16:creationId xmlns:a16="http://schemas.microsoft.com/office/drawing/2014/main" id="{A27FB574-DB7C-4361-B880-2F06B01CEE6F}"/>
              </a:ext>
            </a:extLst>
          </p:cNvPr>
          <p:cNvSpPr>
            <a:spLocks noGrp="1" noChangeArrowheads="1"/>
          </p:cNvSpPr>
          <p:nvPr>
            <p:ph type="body" idx="1"/>
          </p:nvPr>
        </p:nvSpPr>
        <p:spPr>
          <a:xfrm>
            <a:off x="1143000" y="1828800"/>
            <a:ext cx="7532688" cy="4695825"/>
          </a:xfrm>
        </p:spPr>
        <p:txBody>
          <a:bodyPr/>
          <a:lstStyle/>
          <a:p>
            <a:pPr algn="just" eaLnBrk="1" hangingPunct="1">
              <a:lnSpc>
                <a:spcPct val="90000"/>
              </a:lnSpc>
            </a:pPr>
            <a:r>
              <a:rPr lang="zh-CN" altLang="en-US">
                <a:latin typeface="宋体" panose="02010600030101010101" pitchFamily="2" charset="-122"/>
              </a:rPr>
              <a:t>客户端：</a:t>
            </a:r>
          </a:p>
          <a:p>
            <a:pPr algn="just" eaLnBrk="1" hangingPunct="1">
              <a:lnSpc>
                <a:spcPct val="90000"/>
              </a:lnSpc>
              <a:buFontTx/>
              <a:buNone/>
            </a:pPr>
            <a:r>
              <a:rPr lang="zh-CN" altLang="en-US" sz="2800" b="1"/>
              <a:t>    浏览器软件、用户界面 </a:t>
            </a:r>
          </a:p>
          <a:p>
            <a:pPr algn="just" eaLnBrk="1" hangingPunct="1">
              <a:lnSpc>
                <a:spcPct val="90000"/>
              </a:lnSpc>
              <a:buFontTx/>
              <a:buNone/>
            </a:pPr>
            <a:r>
              <a:rPr lang="zh-CN" altLang="en-US" sz="2800" b="1"/>
              <a:t>   浏览器的界面统一，广大用户容易掌握</a:t>
            </a:r>
          </a:p>
          <a:p>
            <a:pPr algn="just" eaLnBrk="1" hangingPunct="1">
              <a:lnSpc>
                <a:spcPct val="90000"/>
              </a:lnSpc>
              <a:buFontTx/>
              <a:buNone/>
            </a:pPr>
            <a:r>
              <a:rPr lang="zh-CN" altLang="en-US" sz="2800" b="1"/>
              <a:t>     大大减少了培训时间与费用。</a:t>
            </a:r>
            <a:endParaRPr lang="zh-CN" altLang="en-US">
              <a:latin typeface="宋体" panose="02010600030101010101" pitchFamily="2" charset="-122"/>
            </a:endParaRPr>
          </a:p>
          <a:p>
            <a:pPr algn="just" eaLnBrk="1" hangingPunct="1">
              <a:lnSpc>
                <a:spcPct val="90000"/>
              </a:lnSpc>
            </a:pPr>
            <a:r>
              <a:rPr lang="zh-CN" altLang="en-US">
                <a:latin typeface="宋体" panose="02010600030101010101" pitchFamily="2" charset="-122"/>
              </a:rPr>
              <a:t>服务器端分为两部分：</a:t>
            </a:r>
          </a:p>
          <a:p>
            <a:pPr lvl="1" algn="just" eaLnBrk="1" hangingPunct="1">
              <a:lnSpc>
                <a:spcPct val="90000"/>
              </a:lnSpc>
            </a:pPr>
            <a:r>
              <a:rPr lang="en-US" altLang="zh-CN" b="1"/>
              <a:t>Web</a:t>
            </a:r>
            <a:r>
              <a:rPr lang="zh-CN" altLang="en-US" b="1"/>
              <a:t>服务器、应用服务器</a:t>
            </a:r>
          </a:p>
          <a:p>
            <a:pPr lvl="1" algn="just" eaLnBrk="1" hangingPunct="1">
              <a:lnSpc>
                <a:spcPct val="90000"/>
              </a:lnSpc>
            </a:pPr>
            <a:r>
              <a:rPr lang="zh-CN" altLang="en-US" b="1"/>
              <a:t>数据库服务器等</a:t>
            </a:r>
          </a:p>
          <a:p>
            <a:pPr lvl="1" algn="just" eaLnBrk="1" hangingPunct="1">
              <a:lnSpc>
                <a:spcPct val="90000"/>
              </a:lnSpc>
              <a:buFontTx/>
              <a:buNone/>
            </a:pPr>
            <a:r>
              <a:rPr lang="zh-CN" altLang="en-US" b="1"/>
              <a:t>大大减少了系统开发和维护代价</a:t>
            </a:r>
          </a:p>
          <a:p>
            <a:pPr lvl="1" algn="just" eaLnBrk="1" hangingPunct="1">
              <a:lnSpc>
                <a:spcPct val="90000"/>
              </a:lnSpc>
              <a:buFontTx/>
              <a:buNone/>
            </a:pPr>
            <a:r>
              <a:rPr lang="zh-CN" altLang="en-US" b="1"/>
              <a:t>能够支持数万甚至更多的用户</a:t>
            </a:r>
          </a:p>
        </p:txBody>
      </p:sp>
    </p:spTree>
  </p:cSld>
  <p:clrMapOvr>
    <a:masterClrMapping/>
  </p:clrMapOvr>
  <p:transition spd="med">
    <p:wipe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 to="" calcmode="lin" valueType="num">
                                      <p:cBhvr>
                                        <p:cTn id="7" dur="1" fill="hold"/>
                                        <p:tgtEl>
                                          <p:spTgt spid="55299">
                                            <p:txEl>
                                              <p:pRg st="0" end="0"/>
                                            </p:txEl>
                                          </p:spTgt>
                                        </p:tgtEl>
                                        <p:attrNameLst>
                                          <p:attrName/>
                                        </p:attrNameLst>
                                      </p:cBhvr>
                                    </p:anim>
                                  </p:childTnLst>
                                </p:cTn>
                              </p:par>
                            </p:childTnLst>
                          </p:cTn>
                        </p:par>
                        <p:par>
                          <p:cTn id="8" fill="hold" nodeType="afterGroup">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55299">
                                            <p:txEl>
                                              <p:pRg st="1" end="1"/>
                                            </p:txEl>
                                          </p:spTgt>
                                        </p:tgtEl>
                                        <p:attrNameLst>
                                          <p:attrName>style.visibility</p:attrName>
                                        </p:attrNameLst>
                                      </p:cBhvr>
                                      <p:to>
                                        <p:strVal val="visible"/>
                                      </p:to>
                                    </p:set>
                                    <p:anim to="" calcmode="lin" valueType="num">
                                      <p:cBhvr>
                                        <p:cTn id="11" dur="1" fill="hold"/>
                                        <p:tgtEl>
                                          <p:spTgt spid="55299">
                                            <p:txEl>
                                              <p:pRg st="1" end="1"/>
                                            </p:txEl>
                                          </p:spTgt>
                                        </p:tgtEl>
                                        <p:attrNameLst>
                                          <p:attrName/>
                                        </p:attrNameLst>
                                      </p:cBhvr>
                                    </p:anim>
                                  </p:childTnLst>
                                </p:cTn>
                              </p:par>
                            </p:childTnLst>
                          </p:cTn>
                        </p:par>
                        <p:par>
                          <p:cTn id="12" fill="hold" nodeType="afterGroup">
                            <p:stCondLst>
                              <p:cond delay="0"/>
                            </p:stCondLst>
                            <p:childTnLst>
                              <p:par>
                                <p:cTn id="13" presetID="24" presetClass="entr" presetSubtype="0" fill="hold" grpId="0" nodeType="afterEffect">
                                  <p:stCondLst>
                                    <p:cond delay="0"/>
                                  </p:stCondLst>
                                  <p:childTnLst>
                                    <p:set>
                                      <p:cBhvr>
                                        <p:cTn id="14" dur="1" fill="hold">
                                          <p:stCondLst>
                                            <p:cond delay="0"/>
                                          </p:stCondLst>
                                        </p:cTn>
                                        <p:tgtEl>
                                          <p:spTgt spid="55299">
                                            <p:txEl>
                                              <p:pRg st="2" end="2"/>
                                            </p:txEl>
                                          </p:spTgt>
                                        </p:tgtEl>
                                        <p:attrNameLst>
                                          <p:attrName>style.visibility</p:attrName>
                                        </p:attrNameLst>
                                      </p:cBhvr>
                                      <p:to>
                                        <p:strVal val="visible"/>
                                      </p:to>
                                    </p:set>
                                    <p:anim to="" calcmode="lin" valueType="num">
                                      <p:cBhvr>
                                        <p:cTn id="15" dur="1" fill="hold"/>
                                        <p:tgtEl>
                                          <p:spTgt spid="55299">
                                            <p:txEl>
                                              <p:pRg st="2" end="2"/>
                                            </p:txEl>
                                          </p:spTgt>
                                        </p:tgtEl>
                                        <p:attrNameLst>
                                          <p:attrName/>
                                        </p:attrNameLst>
                                      </p:cBhvr>
                                    </p:anim>
                                  </p:childTnLst>
                                </p:cTn>
                              </p:par>
                            </p:childTnLst>
                          </p:cTn>
                        </p:par>
                        <p:par>
                          <p:cTn id="16" fill="hold" nodeType="afterGroup">
                            <p:stCondLst>
                              <p:cond delay="0"/>
                            </p:stCondLst>
                            <p:childTnLst>
                              <p:par>
                                <p:cTn id="17" presetID="24" presetClass="entr" presetSubtype="0" fill="hold" grpId="0" nodeType="afterEffect">
                                  <p:stCondLst>
                                    <p:cond delay="0"/>
                                  </p:stCondLst>
                                  <p:childTnLst>
                                    <p:set>
                                      <p:cBhvr>
                                        <p:cTn id="18" dur="1" fill="hold">
                                          <p:stCondLst>
                                            <p:cond delay="0"/>
                                          </p:stCondLst>
                                        </p:cTn>
                                        <p:tgtEl>
                                          <p:spTgt spid="55299">
                                            <p:txEl>
                                              <p:pRg st="3" end="3"/>
                                            </p:txEl>
                                          </p:spTgt>
                                        </p:tgtEl>
                                        <p:attrNameLst>
                                          <p:attrName>style.visibility</p:attrName>
                                        </p:attrNameLst>
                                      </p:cBhvr>
                                      <p:to>
                                        <p:strVal val="visible"/>
                                      </p:to>
                                    </p:set>
                                    <p:anim to="" calcmode="lin" valueType="num">
                                      <p:cBhvr>
                                        <p:cTn id="19" dur="1" fill="hold"/>
                                        <p:tgtEl>
                                          <p:spTgt spid="55299">
                                            <p:txEl>
                                              <p:pRg st="3" end="3"/>
                                            </p:txEl>
                                          </p:spTgt>
                                        </p:tgtEl>
                                        <p:attrNameLst>
                                          <p:attrName/>
                                        </p:attrNameLst>
                                      </p:cBhvr>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4" presetClass="entr" presetSubtype="0" fill="hold" grpId="0" nodeType="clickEffect">
                                  <p:stCondLst>
                                    <p:cond delay="0"/>
                                  </p:stCondLst>
                                  <p:childTnLst>
                                    <p:set>
                                      <p:cBhvr>
                                        <p:cTn id="23" dur="1" fill="hold">
                                          <p:stCondLst>
                                            <p:cond delay="0"/>
                                          </p:stCondLst>
                                        </p:cTn>
                                        <p:tgtEl>
                                          <p:spTgt spid="55299">
                                            <p:txEl>
                                              <p:pRg st="4" end="4"/>
                                            </p:txEl>
                                          </p:spTgt>
                                        </p:tgtEl>
                                        <p:attrNameLst>
                                          <p:attrName>style.visibility</p:attrName>
                                        </p:attrNameLst>
                                      </p:cBhvr>
                                      <p:to>
                                        <p:strVal val="visible"/>
                                      </p:to>
                                    </p:set>
                                    <p:anim to="" calcmode="lin" valueType="num">
                                      <p:cBhvr>
                                        <p:cTn id="24" dur="1" fill="hold"/>
                                        <p:tgtEl>
                                          <p:spTgt spid="55299">
                                            <p:txEl>
                                              <p:pRg st="4" end="4"/>
                                            </p:txEl>
                                          </p:spTgt>
                                        </p:tgtEl>
                                        <p:attrNameLst>
                                          <p:attrName/>
                                        </p:attrNameLst>
                                      </p:cBhvr>
                                    </p:anim>
                                  </p:childTnLst>
                                </p:cTn>
                              </p:par>
                            </p:childTnLst>
                          </p:cTn>
                        </p:par>
                        <p:par>
                          <p:cTn id="25" fill="hold" nodeType="afterGroup">
                            <p:stCondLst>
                              <p:cond delay="0"/>
                            </p:stCondLst>
                            <p:childTnLst>
                              <p:par>
                                <p:cTn id="26" presetID="24" presetClass="entr" presetSubtype="0" fill="hold" grpId="0" nodeType="afterEffect">
                                  <p:stCondLst>
                                    <p:cond delay="0"/>
                                  </p:stCondLst>
                                  <p:childTnLst>
                                    <p:set>
                                      <p:cBhvr>
                                        <p:cTn id="27" dur="1" fill="hold">
                                          <p:stCondLst>
                                            <p:cond delay="0"/>
                                          </p:stCondLst>
                                        </p:cTn>
                                        <p:tgtEl>
                                          <p:spTgt spid="55299">
                                            <p:txEl>
                                              <p:pRg st="5" end="5"/>
                                            </p:txEl>
                                          </p:spTgt>
                                        </p:tgtEl>
                                        <p:attrNameLst>
                                          <p:attrName>style.visibility</p:attrName>
                                        </p:attrNameLst>
                                      </p:cBhvr>
                                      <p:to>
                                        <p:strVal val="visible"/>
                                      </p:to>
                                    </p:set>
                                    <p:anim to="" calcmode="lin" valueType="num">
                                      <p:cBhvr>
                                        <p:cTn id="28" dur="1" fill="hold"/>
                                        <p:tgtEl>
                                          <p:spTgt spid="55299">
                                            <p:txEl>
                                              <p:pRg st="5" end="5"/>
                                            </p:txEl>
                                          </p:spTgt>
                                        </p:tgtEl>
                                        <p:attrNameLst>
                                          <p:attrName/>
                                        </p:attrNameLst>
                                      </p:cBhvr>
                                    </p:anim>
                                  </p:childTnLst>
                                </p:cTn>
                              </p:par>
                            </p:childTnLst>
                          </p:cTn>
                        </p:par>
                        <p:par>
                          <p:cTn id="29" fill="hold" nodeType="afterGroup">
                            <p:stCondLst>
                              <p:cond delay="0"/>
                            </p:stCondLst>
                            <p:childTnLst>
                              <p:par>
                                <p:cTn id="30" presetID="24" presetClass="entr" presetSubtype="0" fill="hold" grpId="0" nodeType="afterEffect">
                                  <p:stCondLst>
                                    <p:cond delay="0"/>
                                  </p:stCondLst>
                                  <p:childTnLst>
                                    <p:set>
                                      <p:cBhvr>
                                        <p:cTn id="31" dur="1" fill="hold">
                                          <p:stCondLst>
                                            <p:cond delay="0"/>
                                          </p:stCondLst>
                                        </p:cTn>
                                        <p:tgtEl>
                                          <p:spTgt spid="55299">
                                            <p:txEl>
                                              <p:pRg st="6" end="6"/>
                                            </p:txEl>
                                          </p:spTgt>
                                        </p:tgtEl>
                                        <p:attrNameLst>
                                          <p:attrName>style.visibility</p:attrName>
                                        </p:attrNameLst>
                                      </p:cBhvr>
                                      <p:to>
                                        <p:strVal val="visible"/>
                                      </p:to>
                                    </p:set>
                                    <p:anim to="" calcmode="lin" valueType="num">
                                      <p:cBhvr>
                                        <p:cTn id="32" dur="1" fill="hold"/>
                                        <p:tgtEl>
                                          <p:spTgt spid="55299">
                                            <p:txEl>
                                              <p:pRg st="6" end="6"/>
                                            </p:txEl>
                                          </p:spTgt>
                                        </p:tgtEl>
                                        <p:attrNameLst>
                                          <p:attrName/>
                                        </p:attrNameLst>
                                      </p:cBhvr>
                                    </p:anim>
                                  </p:childTnLst>
                                </p:cTn>
                              </p:par>
                            </p:childTnLst>
                          </p:cTn>
                        </p:par>
                        <p:par>
                          <p:cTn id="33" fill="hold" nodeType="afterGroup">
                            <p:stCondLst>
                              <p:cond delay="0"/>
                            </p:stCondLst>
                            <p:childTnLst>
                              <p:par>
                                <p:cTn id="34" presetID="24" presetClass="entr" presetSubtype="0" fill="hold" grpId="0" nodeType="afterEffect">
                                  <p:stCondLst>
                                    <p:cond delay="0"/>
                                  </p:stCondLst>
                                  <p:childTnLst>
                                    <p:set>
                                      <p:cBhvr>
                                        <p:cTn id="35" dur="1" fill="hold">
                                          <p:stCondLst>
                                            <p:cond delay="0"/>
                                          </p:stCondLst>
                                        </p:cTn>
                                        <p:tgtEl>
                                          <p:spTgt spid="55299">
                                            <p:txEl>
                                              <p:pRg st="7" end="7"/>
                                            </p:txEl>
                                          </p:spTgt>
                                        </p:tgtEl>
                                        <p:attrNameLst>
                                          <p:attrName>style.visibility</p:attrName>
                                        </p:attrNameLst>
                                      </p:cBhvr>
                                      <p:to>
                                        <p:strVal val="visible"/>
                                      </p:to>
                                    </p:set>
                                    <p:anim to="" calcmode="lin" valueType="num">
                                      <p:cBhvr>
                                        <p:cTn id="36" dur="1" fill="hold"/>
                                        <p:tgtEl>
                                          <p:spTgt spid="55299">
                                            <p:txEl>
                                              <p:pRg st="7" end="7"/>
                                            </p:txEl>
                                          </p:spTgt>
                                        </p:tgtEl>
                                        <p:attrNameLst>
                                          <p:attrName/>
                                        </p:attrNameLst>
                                      </p:cBhvr>
                                    </p:anim>
                                  </p:childTnLst>
                                </p:cTn>
                              </p:par>
                            </p:childTnLst>
                          </p:cTn>
                        </p:par>
                        <p:par>
                          <p:cTn id="37" fill="hold" nodeType="afterGroup">
                            <p:stCondLst>
                              <p:cond delay="0"/>
                            </p:stCondLst>
                            <p:childTnLst>
                              <p:par>
                                <p:cTn id="38" presetID="24" presetClass="entr" presetSubtype="0" fill="hold" grpId="0" nodeType="afterEffect">
                                  <p:stCondLst>
                                    <p:cond delay="0"/>
                                  </p:stCondLst>
                                  <p:childTnLst>
                                    <p:set>
                                      <p:cBhvr>
                                        <p:cTn id="39" dur="1" fill="hold">
                                          <p:stCondLst>
                                            <p:cond delay="0"/>
                                          </p:stCondLst>
                                        </p:cTn>
                                        <p:tgtEl>
                                          <p:spTgt spid="55299">
                                            <p:txEl>
                                              <p:pRg st="8" end="8"/>
                                            </p:txEl>
                                          </p:spTgt>
                                        </p:tgtEl>
                                        <p:attrNameLst>
                                          <p:attrName>style.visibility</p:attrName>
                                        </p:attrNameLst>
                                      </p:cBhvr>
                                      <p:to>
                                        <p:strVal val="visible"/>
                                      </p:to>
                                    </p:set>
                                    <p:anim to="" calcmode="lin" valueType="num">
                                      <p:cBhvr>
                                        <p:cTn id="40" dur="1" fill="hold"/>
                                        <p:tgtEl>
                                          <p:spTgt spid="55299">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C96ADE40-A750-48E1-9947-4029603547E5}"/>
              </a:ext>
            </a:extLst>
          </p:cNvPr>
          <p:cNvSpPr>
            <a:spLocks noGrp="1" noChangeArrowheads="1"/>
          </p:cNvSpPr>
          <p:nvPr>
            <p:ph type="title"/>
          </p:nvPr>
        </p:nvSpPr>
        <p:spPr/>
        <p:txBody>
          <a:bodyPr/>
          <a:lstStyle/>
          <a:p>
            <a:pPr eaLnBrk="1" hangingPunct="1"/>
            <a:r>
              <a:rPr lang="zh-CN" altLang="en-US">
                <a:ea typeface="楷体_GB2312" pitchFamily="49" charset="-122"/>
              </a:rPr>
              <a:t>小结</a:t>
            </a:r>
          </a:p>
        </p:txBody>
      </p:sp>
      <p:sp>
        <p:nvSpPr>
          <p:cNvPr id="40963" name="Rectangle 3">
            <a:extLst>
              <a:ext uri="{FF2B5EF4-FFF2-40B4-BE49-F238E27FC236}">
                <a16:creationId xmlns:a16="http://schemas.microsoft.com/office/drawing/2014/main" id="{01051D9D-729B-45CF-8F00-7FC95035F36A}"/>
              </a:ext>
            </a:extLst>
          </p:cNvPr>
          <p:cNvSpPr>
            <a:spLocks noGrp="1" noChangeArrowheads="1"/>
          </p:cNvSpPr>
          <p:nvPr>
            <p:ph type="body" idx="1"/>
          </p:nvPr>
        </p:nvSpPr>
        <p:spPr/>
        <p:txBody>
          <a:bodyPr/>
          <a:lstStyle/>
          <a:p>
            <a:pPr algn="just" eaLnBrk="1" hangingPunct="1">
              <a:lnSpc>
                <a:spcPct val="90000"/>
              </a:lnSpc>
            </a:pPr>
            <a:r>
              <a:rPr lang="zh-CN" altLang="en-US"/>
              <a:t>数据库系统概述</a:t>
            </a:r>
          </a:p>
          <a:p>
            <a:pPr lvl="1" algn="just" eaLnBrk="1" hangingPunct="1">
              <a:lnSpc>
                <a:spcPct val="90000"/>
              </a:lnSpc>
            </a:pPr>
            <a:r>
              <a:rPr lang="zh-CN" altLang="en-US"/>
              <a:t>数据库的基本概念  </a:t>
            </a:r>
          </a:p>
          <a:p>
            <a:pPr lvl="1" algn="just" eaLnBrk="1" hangingPunct="1">
              <a:lnSpc>
                <a:spcPct val="90000"/>
              </a:lnSpc>
            </a:pPr>
            <a:r>
              <a:rPr lang="zh-CN" altLang="en-US"/>
              <a:t>数据管理的发展过程</a:t>
            </a:r>
          </a:p>
          <a:p>
            <a:pPr lvl="1" algn="just" eaLnBrk="1" hangingPunct="1">
              <a:lnSpc>
                <a:spcPct val="90000"/>
              </a:lnSpc>
            </a:pPr>
            <a:r>
              <a:rPr lang="zh-CN" altLang="en-US"/>
              <a:t>数据库系统的组成</a:t>
            </a:r>
          </a:p>
          <a:p>
            <a:pPr algn="just" eaLnBrk="1" hangingPunct="1">
              <a:lnSpc>
                <a:spcPct val="90000"/>
              </a:lnSpc>
            </a:pPr>
            <a:r>
              <a:rPr lang="zh-CN" altLang="en-US"/>
              <a:t>数据模型</a:t>
            </a:r>
          </a:p>
          <a:p>
            <a:pPr lvl="1" algn="just" eaLnBrk="1" hangingPunct="1">
              <a:lnSpc>
                <a:spcPct val="90000"/>
              </a:lnSpc>
            </a:pPr>
            <a:r>
              <a:rPr lang="zh-CN" altLang="en-US"/>
              <a:t>数据模型的三要素</a:t>
            </a:r>
          </a:p>
          <a:p>
            <a:pPr lvl="1" algn="just" eaLnBrk="1" hangingPunct="1">
              <a:lnSpc>
                <a:spcPct val="90000"/>
              </a:lnSpc>
            </a:pPr>
            <a:r>
              <a:rPr lang="zh-CN" altLang="en-US"/>
              <a:t>概念模型， </a:t>
            </a:r>
            <a:r>
              <a:rPr lang="en-US" altLang="zh-CN"/>
              <a:t>E-R </a:t>
            </a:r>
            <a:r>
              <a:rPr lang="zh-CN" altLang="en-US"/>
              <a:t>模型</a:t>
            </a:r>
          </a:p>
          <a:p>
            <a:pPr lvl="1" algn="just" eaLnBrk="1" hangingPunct="1">
              <a:lnSpc>
                <a:spcPct val="90000"/>
              </a:lnSpc>
            </a:pPr>
            <a:r>
              <a:rPr lang="en-US" altLang="zh-CN"/>
              <a:t>4</a:t>
            </a:r>
            <a:r>
              <a:rPr lang="zh-CN" altLang="en-US"/>
              <a:t>种主要数据模型</a:t>
            </a:r>
          </a:p>
        </p:txBody>
      </p:sp>
      <p:sp>
        <p:nvSpPr>
          <p:cNvPr id="77828" name="AutoShape 4">
            <a:extLst>
              <a:ext uri="{FF2B5EF4-FFF2-40B4-BE49-F238E27FC236}">
                <a16:creationId xmlns:a16="http://schemas.microsoft.com/office/drawing/2014/main" id="{D447879E-8C85-4F7B-A692-A890FD053DEB}"/>
              </a:ext>
            </a:extLst>
          </p:cNvPr>
          <p:cNvSpPr>
            <a:spLocks noChangeArrowheads="1"/>
          </p:cNvSpPr>
          <p:nvPr/>
        </p:nvSpPr>
        <p:spPr bwMode="auto">
          <a:xfrm>
            <a:off x="4500563" y="2636838"/>
            <a:ext cx="431800" cy="215900"/>
          </a:xfrm>
          <a:prstGeom prst="star5">
            <a:avLst/>
          </a:prstGeom>
          <a:solidFill>
            <a:schemeClr val="accent1"/>
          </a:solidFill>
          <a:ln w="9525">
            <a:solidFill>
              <a:schemeClr val="tx1"/>
            </a:solidFill>
            <a:miter lim="800000"/>
            <a:headEnd/>
            <a:tailEnd/>
          </a:ln>
          <a:effectLst/>
        </p:spPr>
        <p:txBody>
          <a:bodyPr wrap="none" anchor="ctr"/>
          <a:lstStyle/>
          <a:p>
            <a:pPr eaLnBrk="1" hangingPunct="1">
              <a:defRPr/>
            </a:pPr>
            <a:endParaRPr lang="zh-CN" altLang="en-US"/>
          </a:p>
        </p:txBody>
      </p:sp>
      <p:sp>
        <p:nvSpPr>
          <p:cNvPr id="77830" name="AutoShape 6">
            <a:extLst>
              <a:ext uri="{FF2B5EF4-FFF2-40B4-BE49-F238E27FC236}">
                <a16:creationId xmlns:a16="http://schemas.microsoft.com/office/drawing/2014/main" id="{A7C9173C-31E0-4A9D-A155-4E651A33DDFE}"/>
              </a:ext>
            </a:extLst>
          </p:cNvPr>
          <p:cNvSpPr>
            <a:spLocks noChangeArrowheads="1"/>
          </p:cNvSpPr>
          <p:nvPr/>
        </p:nvSpPr>
        <p:spPr bwMode="auto">
          <a:xfrm>
            <a:off x="2700338" y="4076700"/>
            <a:ext cx="431800" cy="215900"/>
          </a:xfrm>
          <a:prstGeom prst="star5">
            <a:avLst/>
          </a:prstGeom>
          <a:solidFill>
            <a:schemeClr val="accent1"/>
          </a:solidFill>
          <a:ln w="9525">
            <a:solidFill>
              <a:schemeClr val="tx1"/>
            </a:solidFill>
            <a:miter lim="800000"/>
            <a:headEnd/>
            <a:tailEnd/>
          </a:ln>
          <a:effectLst/>
        </p:spPr>
        <p:txBody>
          <a:bodyPr wrap="none" anchor="ctr"/>
          <a:lstStyle/>
          <a:p>
            <a:pPr eaLnBrk="1" hangingPunct="1">
              <a:defRPr/>
            </a:pPr>
            <a:endParaRPr lang="zh-CN" altLang="en-US"/>
          </a:p>
        </p:txBody>
      </p:sp>
    </p:spTree>
  </p:cSld>
  <p:clrMapOvr>
    <a:masterClrMapping/>
  </p:clrMapOvr>
  <p:transition spd="med">
    <p:wipe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24128143-CA1A-4714-BDDA-0369B7AFD9AB}"/>
              </a:ext>
            </a:extLst>
          </p:cNvPr>
          <p:cNvSpPr>
            <a:spLocks noGrp="1" noChangeArrowheads="1"/>
          </p:cNvSpPr>
          <p:nvPr>
            <p:ph type="title"/>
          </p:nvPr>
        </p:nvSpPr>
        <p:spPr/>
        <p:txBody>
          <a:bodyPr/>
          <a:lstStyle/>
          <a:p>
            <a:pPr eaLnBrk="1" hangingPunct="1"/>
            <a:r>
              <a:rPr lang="zh-CN" altLang="en-US">
                <a:ea typeface="楷体_GB2312" pitchFamily="49" charset="-122"/>
              </a:rPr>
              <a:t>小结</a:t>
            </a:r>
            <a:r>
              <a:rPr lang="en-US" altLang="zh-CN">
                <a:ea typeface="楷体_GB2312" pitchFamily="49" charset="-122"/>
              </a:rPr>
              <a:t>(</a:t>
            </a:r>
            <a:r>
              <a:rPr lang="zh-CN" altLang="en-US">
                <a:ea typeface="楷体_GB2312" pitchFamily="49" charset="-122"/>
              </a:rPr>
              <a:t>续</a:t>
            </a:r>
            <a:r>
              <a:rPr lang="en-US" altLang="zh-CN">
                <a:ea typeface="楷体_GB2312" pitchFamily="49" charset="-122"/>
              </a:rPr>
              <a:t>)</a:t>
            </a:r>
          </a:p>
        </p:txBody>
      </p:sp>
      <p:sp>
        <p:nvSpPr>
          <p:cNvPr id="41987" name="Rectangle 3">
            <a:extLst>
              <a:ext uri="{FF2B5EF4-FFF2-40B4-BE49-F238E27FC236}">
                <a16:creationId xmlns:a16="http://schemas.microsoft.com/office/drawing/2014/main" id="{4A825046-9DE1-4EE6-A100-953AA60A66B5}"/>
              </a:ext>
            </a:extLst>
          </p:cNvPr>
          <p:cNvSpPr>
            <a:spLocks noGrp="1" noChangeArrowheads="1"/>
          </p:cNvSpPr>
          <p:nvPr>
            <p:ph type="body" idx="1"/>
          </p:nvPr>
        </p:nvSpPr>
        <p:spPr/>
        <p:txBody>
          <a:bodyPr/>
          <a:lstStyle/>
          <a:p>
            <a:pPr algn="just" eaLnBrk="1" hangingPunct="1">
              <a:lnSpc>
                <a:spcPct val="150000"/>
              </a:lnSpc>
            </a:pPr>
            <a:r>
              <a:rPr lang="zh-CN" altLang="en-US"/>
              <a:t>数据库系统的结构</a:t>
            </a:r>
          </a:p>
          <a:p>
            <a:pPr lvl="1" algn="just" eaLnBrk="1" hangingPunct="1">
              <a:lnSpc>
                <a:spcPct val="150000"/>
              </a:lnSpc>
            </a:pPr>
            <a:r>
              <a:rPr lang="zh-CN" altLang="en-US"/>
              <a:t>数据库系统三级模式结构</a:t>
            </a:r>
          </a:p>
          <a:p>
            <a:pPr lvl="1" algn="just" eaLnBrk="1" hangingPunct="1">
              <a:lnSpc>
                <a:spcPct val="150000"/>
              </a:lnSpc>
            </a:pPr>
            <a:r>
              <a:rPr lang="zh-CN" altLang="en-US"/>
              <a:t>数据库系统的体系结构</a:t>
            </a:r>
          </a:p>
          <a:p>
            <a:pPr algn="just" eaLnBrk="1" hangingPunct="1">
              <a:lnSpc>
                <a:spcPct val="150000"/>
              </a:lnSpc>
            </a:pPr>
            <a:r>
              <a:rPr lang="zh-CN" altLang="en-US"/>
              <a:t>数据库管理系统的主要功能</a:t>
            </a:r>
          </a:p>
          <a:p>
            <a:pPr algn="just" eaLnBrk="1" hangingPunct="1">
              <a:lnSpc>
                <a:spcPct val="150000"/>
              </a:lnSpc>
            </a:pPr>
            <a:r>
              <a:rPr lang="zh-CN" altLang="en-US" sz="2800" b="1"/>
              <a:t>数据库应用系统常用的几种结构</a:t>
            </a:r>
            <a:endParaRPr lang="zh-CN" altLang="en-US"/>
          </a:p>
        </p:txBody>
      </p:sp>
      <p:sp>
        <p:nvSpPr>
          <p:cNvPr id="78852" name="AutoShape 4">
            <a:extLst>
              <a:ext uri="{FF2B5EF4-FFF2-40B4-BE49-F238E27FC236}">
                <a16:creationId xmlns:a16="http://schemas.microsoft.com/office/drawing/2014/main" id="{92C18CE7-0C8F-425E-919F-C75DF09230B8}"/>
              </a:ext>
            </a:extLst>
          </p:cNvPr>
          <p:cNvSpPr>
            <a:spLocks noChangeArrowheads="1"/>
          </p:cNvSpPr>
          <p:nvPr/>
        </p:nvSpPr>
        <p:spPr bwMode="auto">
          <a:xfrm>
            <a:off x="5724525" y="3141663"/>
            <a:ext cx="431800" cy="215900"/>
          </a:xfrm>
          <a:prstGeom prst="star5">
            <a:avLst/>
          </a:prstGeom>
          <a:solidFill>
            <a:schemeClr val="accent1"/>
          </a:solidFill>
          <a:ln w="9525">
            <a:solidFill>
              <a:schemeClr val="tx1"/>
            </a:solidFill>
            <a:miter lim="800000"/>
            <a:headEnd/>
            <a:tailEnd/>
          </a:ln>
          <a:effectLst/>
        </p:spPr>
        <p:txBody>
          <a:bodyPr wrap="none" anchor="ctr"/>
          <a:lstStyle/>
          <a:p>
            <a:pPr eaLnBrk="1" hangingPunct="1">
              <a:defRPr/>
            </a:pPr>
            <a:endParaRPr lang="zh-CN" altLang="en-US"/>
          </a:p>
        </p:txBody>
      </p:sp>
      <p:sp>
        <p:nvSpPr>
          <p:cNvPr id="78853" name="AutoShape 5">
            <a:extLst>
              <a:ext uri="{FF2B5EF4-FFF2-40B4-BE49-F238E27FC236}">
                <a16:creationId xmlns:a16="http://schemas.microsoft.com/office/drawing/2014/main" id="{A4046236-D1A5-4978-8C5F-609DD823521C}"/>
              </a:ext>
            </a:extLst>
          </p:cNvPr>
          <p:cNvSpPr>
            <a:spLocks noChangeArrowheads="1"/>
          </p:cNvSpPr>
          <p:nvPr/>
        </p:nvSpPr>
        <p:spPr bwMode="auto">
          <a:xfrm>
            <a:off x="6372225" y="4652963"/>
            <a:ext cx="431800" cy="215900"/>
          </a:xfrm>
          <a:prstGeom prst="star5">
            <a:avLst/>
          </a:prstGeom>
          <a:solidFill>
            <a:schemeClr val="accent1"/>
          </a:solidFill>
          <a:ln w="9525">
            <a:solidFill>
              <a:schemeClr val="tx1"/>
            </a:solidFill>
            <a:miter lim="800000"/>
            <a:headEnd/>
            <a:tailEnd/>
          </a:ln>
          <a:effectLst/>
        </p:spPr>
        <p:txBody>
          <a:bodyPr wrap="none" anchor="ctr"/>
          <a:lstStyle/>
          <a:p>
            <a:pPr eaLnBrk="1" hangingPunct="1">
              <a:defRPr/>
            </a:pPr>
            <a:endParaRPr lang="zh-CN" altLang="en-US"/>
          </a:p>
        </p:txBody>
      </p:sp>
    </p:spTree>
  </p:cSld>
  <p:clrMapOvr>
    <a:masterClrMapping/>
  </p:clrMapOvr>
  <p:transition spd="med">
    <p:wipe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66033" y="976371"/>
            <a:ext cx="8208912" cy="1754326"/>
          </a:xfrm>
          <a:prstGeom prst="rect">
            <a:avLst/>
          </a:prstGeom>
        </p:spPr>
        <p:txBody>
          <a:bodyPr vert="horz" wrap="square" lIns="0" tIns="0" rIns="0" bIns="0" rtlCol="0">
            <a:spAutoFit/>
          </a:bodyPr>
          <a:lstStyle/>
          <a:p>
            <a:pPr marL="10860"/>
            <a:r>
              <a:rPr sz="2800" b="1" dirty="0">
                <a:latin typeface="微软雅黑"/>
                <a:cs typeface="微软雅黑"/>
              </a:rPr>
              <a:t>三级模式(三级视图)</a:t>
            </a:r>
            <a:endParaRPr sz="2800" dirty="0">
              <a:latin typeface="微软雅黑"/>
              <a:cs typeface="微软雅黑"/>
            </a:endParaRPr>
          </a:p>
          <a:p>
            <a:pPr marL="22806">
              <a:spcBef>
                <a:spcPts val="778"/>
              </a:spcBef>
              <a:tabLst>
                <a:tab pos="1820097" algn="l"/>
              </a:tabLst>
            </a:pPr>
            <a:r>
              <a:rPr b="1" spc="-4" dirty="0">
                <a:solidFill>
                  <a:srgbClr val="FF0065"/>
                </a:solidFill>
                <a:latin typeface="微软雅黑"/>
                <a:cs typeface="微软雅黑"/>
              </a:rPr>
              <a:t>Externa</a:t>
            </a:r>
            <a:r>
              <a:rPr b="1" dirty="0">
                <a:solidFill>
                  <a:srgbClr val="FF0065"/>
                </a:solidFill>
                <a:latin typeface="微软雅黑"/>
                <a:cs typeface="微软雅黑"/>
              </a:rPr>
              <a:t>l</a:t>
            </a:r>
            <a:r>
              <a:rPr b="1" spc="-4" dirty="0">
                <a:solidFill>
                  <a:srgbClr val="FF0065"/>
                </a:solidFill>
                <a:latin typeface="微软雅黑"/>
                <a:cs typeface="微软雅黑"/>
              </a:rPr>
              <a:t> Schem</a:t>
            </a:r>
            <a:r>
              <a:rPr b="1" dirty="0">
                <a:solidFill>
                  <a:srgbClr val="FF0065"/>
                </a:solidFill>
                <a:latin typeface="微软雅黑"/>
                <a:cs typeface="微软雅黑"/>
              </a:rPr>
              <a:t>a	</a:t>
            </a:r>
            <a:r>
              <a:rPr b="1" dirty="0">
                <a:solidFill>
                  <a:srgbClr val="3333CC"/>
                </a:solidFill>
                <a:latin typeface="微软雅黑"/>
                <a:cs typeface="微软雅黑"/>
              </a:rPr>
              <a:t>----</a:t>
            </a:r>
            <a:r>
              <a:rPr lang="en-US" altLang="zh-CN" b="1" dirty="0">
                <a:solidFill>
                  <a:srgbClr val="3333CC"/>
                </a:solidFill>
                <a:latin typeface="微软雅黑"/>
                <a:cs typeface="微软雅黑"/>
              </a:rPr>
              <a:t>(External) View</a:t>
            </a:r>
          </a:p>
          <a:p>
            <a:pPr marL="22806">
              <a:spcBef>
                <a:spcPts val="778"/>
              </a:spcBef>
              <a:tabLst>
                <a:tab pos="1820097" algn="l"/>
              </a:tabLst>
            </a:pPr>
            <a:r>
              <a:rPr lang="zh-CN" altLang="en-US" b="1" dirty="0">
                <a:solidFill>
                  <a:srgbClr val="3333CC"/>
                </a:solidFill>
                <a:latin typeface="微软雅黑"/>
                <a:cs typeface="微软雅黑"/>
              </a:rPr>
              <a:t>某一用户能够看到与处理的数据</a:t>
            </a:r>
            <a:r>
              <a:rPr lang="zh-CN" altLang="en-US" b="1" u="heavy" dirty="0">
                <a:solidFill>
                  <a:srgbClr val="FF0065"/>
                </a:solidFill>
                <a:latin typeface="微软雅黑"/>
                <a:cs typeface="微软雅黑"/>
              </a:rPr>
              <a:t>的结构描述</a:t>
            </a:r>
            <a:endParaRPr lang="en-US" altLang="zh-CN" dirty="0">
              <a:latin typeface="微软雅黑"/>
              <a:cs typeface="微软雅黑"/>
            </a:endParaRPr>
          </a:p>
          <a:p>
            <a:pPr marL="22806">
              <a:spcBef>
                <a:spcPts val="778"/>
              </a:spcBef>
              <a:tabLst>
                <a:tab pos="1820097" algn="l"/>
              </a:tabLst>
            </a:pPr>
            <a:endParaRPr sz="1800" dirty="0">
              <a:latin typeface="微软雅黑"/>
              <a:cs typeface="微软雅黑"/>
            </a:endParaRPr>
          </a:p>
        </p:txBody>
      </p:sp>
      <p:grpSp>
        <p:nvGrpSpPr>
          <p:cNvPr id="15" name="组合 14">
            <a:extLst>
              <a:ext uri="{FF2B5EF4-FFF2-40B4-BE49-F238E27FC236}">
                <a16:creationId xmlns:a16="http://schemas.microsoft.com/office/drawing/2014/main" id="{C0B7BF66-63E9-4694-8D64-0469030C5003}"/>
              </a:ext>
            </a:extLst>
          </p:cNvPr>
          <p:cNvGrpSpPr/>
          <p:nvPr/>
        </p:nvGrpSpPr>
        <p:grpSpPr>
          <a:xfrm>
            <a:off x="1670581" y="3253762"/>
            <a:ext cx="6501819" cy="2983550"/>
            <a:chOff x="1670581" y="3253762"/>
            <a:chExt cx="5799815" cy="2627867"/>
          </a:xfrm>
        </p:grpSpPr>
        <p:sp>
          <p:nvSpPr>
            <p:cNvPr id="3" name="object 3"/>
            <p:cNvSpPr/>
            <p:nvPr/>
          </p:nvSpPr>
          <p:spPr>
            <a:xfrm>
              <a:off x="1670581" y="3253762"/>
              <a:ext cx="5799815" cy="2627867"/>
            </a:xfrm>
            <a:prstGeom prst="rect">
              <a:avLst/>
            </a:prstGeom>
            <a:blipFill>
              <a:blip r:embed="rId3" cstate="print"/>
              <a:stretch>
                <a:fillRect/>
              </a:stretch>
            </a:blipFill>
          </p:spPr>
          <p:txBody>
            <a:bodyPr wrap="square" lIns="0" tIns="0" rIns="0" bIns="0" rtlCol="0"/>
            <a:lstStyle/>
            <a:p>
              <a:endParaRPr sz="2052"/>
            </a:p>
          </p:txBody>
        </p:sp>
        <p:sp>
          <p:nvSpPr>
            <p:cNvPr id="7" name="object 7"/>
            <p:cNvSpPr txBox="1"/>
            <p:nvPr/>
          </p:nvSpPr>
          <p:spPr>
            <a:xfrm>
              <a:off x="6391575" y="5359326"/>
              <a:ext cx="651048" cy="421013"/>
            </a:xfrm>
            <a:prstGeom prst="rect">
              <a:avLst/>
            </a:prstGeom>
          </p:spPr>
          <p:txBody>
            <a:bodyPr vert="horz" wrap="square" lIns="0" tIns="0" rIns="0" bIns="0" rtlCol="0">
              <a:spAutoFit/>
            </a:bodyPr>
            <a:lstStyle/>
            <a:p>
              <a:pPr marL="127059" marR="4344" indent="-116743"/>
              <a:r>
                <a:rPr sz="1368" b="1" dirty="0">
                  <a:latin typeface="Arial"/>
                  <a:cs typeface="Arial"/>
                </a:rPr>
                <a:t>Internal </a:t>
              </a:r>
              <a:r>
                <a:rPr sz="1368" b="1" spc="-4" dirty="0">
                  <a:latin typeface="Arial"/>
                  <a:cs typeface="Arial"/>
                </a:rPr>
                <a:t>View</a:t>
              </a:r>
              <a:endParaRPr sz="1368">
                <a:latin typeface="Arial"/>
                <a:cs typeface="Arial"/>
              </a:endParaRPr>
            </a:p>
          </p:txBody>
        </p:sp>
        <p:sp>
          <p:nvSpPr>
            <p:cNvPr id="8" name="object 8"/>
            <p:cNvSpPr txBox="1"/>
            <p:nvPr/>
          </p:nvSpPr>
          <p:spPr>
            <a:xfrm>
              <a:off x="4629017" y="5359326"/>
              <a:ext cx="966527" cy="421013"/>
            </a:xfrm>
            <a:prstGeom prst="rect">
              <a:avLst/>
            </a:prstGeom>
          </p:spPr>
          <p:txBody>
            <a:bodyPr vert="horz" wrap="square" lIns="0" tIns="0" rIns="0" bIns="0" rtlCol="0">
              <a:spAutoFit/>
            </a:bodyPr>
            <a:lstStyle/>
            <a:p>
              <a:pPr marL="285069" marR="4344" indent="-274752"/>
              <a:r>
                <a:rPr sz="1368" b="1" spc="-4" dirty="0">
                  <a:latin typeface="Arial"/>
                  <a:cs typeface="Arial"/>
                </a:rPr>
                <a:t>Conc</a:t>
              </a:r>
              <a:r>
                <a:rPr sz="1368" b="1" spc="-9" dirty="0">
                  <a:latin typeface="Arial"/>
                  <a:cs typeface="Arial"/>
                </a:rPr>
                <a:t>ep</a:t>
              </a:r>
              <a:r>
                <a:rPr sz="1368" b="1" spc="-4" dirty="0">
                  <a:latin typeface="Arial"/>
                  <a:cs typeface="Arial"/>
                </a:rPr>
                <a:t>tual View</a:t>
              </a:r>
              <a:endParaRPr sz="1368">
                <a:latin typeface="Arial"/>
                <a:cs typeface="Arial"/>
              </a:endParaRPr>
            </a:p>
          </p:txBody>
        </p:sp>
        <p:sp>
          <p:nvSpPr>
            <p:cNvPr id="9" name="object 9"/>
            <p:cNvSpPr txBox="1"/>
            <p:nvPr/>
          </p:nvSpPr>
          <p:spPr>
            <a:xfrm>
              <a:off x="3495257" y="5347583"/>
              <a:ext cx="824263" cy="421013"/>
            </a:xfrm>
            <a:prstGeom prst="rect">
              <a:avLst/>
            </a:prstGeom>
          </p:spPr>
          <p:txBody>
            <a:bodyPr vert="horz" wrap="square" lIns="0" tIns="0" rIns="0" bIns="0" rtlCol="0">
              <a:spAutoFit/>
            </a:bodyPr>
            <a:lstStyle/>
            <a:p>
              <a:pPr marL="213937" marR="4344" indent="-203621"/>
              <a:r>
                <a:rPr sz="1368" b="1" dirty="0">
                  <a:latin typeface="Arial"/>
                  <a:cs typeface="Arial"/>
                </a:rPr>
                <a:t>(External) </a:t>
              </a:r>
              <a:r>
                <a:rPr sz="1368" b="1" spc="-4" dirty="0">
                  <a:latin typeface="Arial"/>
                  <a:cs typeface="Arial"/>
                </a:rPr>
                <a:t>View</a:t>
              </a:r>
              <a:endParaRPr sz="1368">
                <a:latin typeface="Arial"/>
                <a:cs typeface="Arial"/>
              </a:endParaRPr>
            </a:p>
          </p:txBody>
        </p:sp>
        <p:sp>
          <p:nvSpPr>
            <p:cNvPr id="10" name="object 10"/>
            <p:cNvSpPr txBox="1"/>
            <p:nvPr/>
          </p:nvSpPr>
          <p:spPr>
            <a:xfrm>
              <a:off x="6372020" y="3994215"/>
              <a:ext cx="687429" cy="421013"/>
            </a:xfrm>
            <a:prstGeom prst="rect">
              <a:avLst/>
            </a:prstGeom>
          </p:spPr>
          <p:txBody>
            <a:bodyPr vert="horz" wrap="square" lIns="0" tIns="0" rIns="0" bIns="0" rtlCol="0">
              <a:spAutoFit/>
            </a:bodyPr>
            <a:lstStyle/>
            <a:p>
              <a:pPr marL="10860" marR="4344" indent="17919"/>
              <a:r>
                <a:rPr sz="1368" b="1" dirty="0">
                  <a:latin typeface="Arial"/>
                  <a:cs typeface="Arial"/>
                </a:rPr>
                <a:t>Internal </a:t>
              </a:r>
              <a:r>
                <a:rPr sz="1368" b="1" spc="-4" dirty="0">
                  <a:latin typeface="Arial"/>
                  <a:cs typeface="Arial"/>
                </a:rPr>
                <a:t>Schema</a:t>
              </a:r>
              <a:endParaRPr sz="1368">
                <a:latin typeface="Arial"/>
                <a:cs typeface="Arial"/>
              </a:endParaRPr>
            </a:p>
          </p:txBody>
        </p:sp>
        <p:sp>
          <p:nvSpPr>
            <p:cNvPr id="11" name="object 11"/>
            <p:cNvSpPr txBox="1"/>
            <p:nvPr/>
          </p:nvSpPr>
          <p:spPr>
            <a:xfrm>
              <a:off x="4546257" y="3994215"/>
              <a:ext cx="1083271" cy="421013"/>
            </a:xfrm>
            <a:prstGeom prst="rect">
              <a:avLst/>
            </a:prstGeom>
          </p:spPr>
          <p:txBody>
            <a:bodyPr vert="horz" wrap="square" lIns="0" tIns="0" rIns="0" bIns="0" rtlCol="0">
              <a:spAutoFit/>
            </a:bodyPr>
            <a:lstStyle/>
            <a:p>
              <a:pPr marL="192218" marR="4344" indent="-181901"/>
              <a:r>
                <a:rPr sz="1368" b="1" spc="-4" dirty="0">
                  <a:latin typeface="Arial"/>
                  <a:cs typeface="Arial"/>
                </a:rPr>
                <a:t>(Conc</a:t>
              </a:r>
              <a:r>
                <a:rPr sz="1368" b="1" spc="-9" dirty="0">
                  <a:latin typeface="Arial"/>
                  <a:cs typeface="Arial"/>
                </a:rPr>
                <a:t>e</a:t>
              </a:r>
              <a:r>
                <a:rPr sz="1368" b="1" spc="-4" dirty="0">
                  <a:latin typeface="Arial"/>
                  <a:cs typeface="Arial"/>
                </a:rPr>
                <a:t>ptual) Schema</a:t>
              </a:r>
              <a:endParaRPr sz="1368">
                <a:latin typeface="Arial"/>
                <a:cs typeface="Arial"/>
              </a:endParaRPr>
            </a:p>
          </p:txBody>
        </p:sp>
        <p:sp>
          <p:nvSpPr>
            <p:cNvPr id="12" name="object 12"/>
            <p:cNvSpPr txBox="1"/>
            <p:nvPr/>
          </p:nvSpPr>
          <p:spPr>
            <a:xfrm>
              <a:off x="3587760" y="3994215"/>
              <a:ext cx="706976" cy="421013"/>
            </a:xfrm>
            <a:prstGeom prst="rect">
              <a:avLst/>
            </a:prstGeom>
          </p:spPr>
          <p:txBody>
            <a:bodyPr vert="horz" wrap="square" lIns="0" tIns="0" rIns="0" bIns="0" rtlCol="0">
              <a:spAutoFit/>
            </a:bodyPr>
            <a:lstStyle/>
            <a:p>
              <a:pPr marL="20634" marR="4344" indent="-9774"/>
              <a:r>
                <a:rPr sz="1368" b="1" spc="-4" dirty="0">
                  <a:latin typeface="Arial"/>
                  <a:cs typeface="Arial"/>
                </a:rPr>
                <a:t>Extern</a:t>
              </a:r>
              <a:r>
                <a:rPr sz="1368" b="1" spc="-9" dirty="0">
                  <a:latin typeface="Arial"/>
                  <a:cs typeface="Arial"/>
                </a:rPr>
                <a:t>a</a:t>
              </a:r>
              <a:r>
                <a:rPr sz="1368" b="1" dirty="0">
                  <a:latin typeface="Arial"/>
                  <a:cs typeface="Arial"/>
                </a:rPr>
                <a:t>l </a:t>
              </a:r>
              <a:r>
                <a:rPr sz="1368" b="1" spc="-4" dirty="0">
                  <a:latin typeface="Arial"/>
                  <a:cs typeface="Arial"/>
                </a:rPr>
                <a:t>Schema</a:t>
              </a:r>
              <a:endParaRPr sz="1368">
                <a:latin typeface="Arial"/>
                <a:cs typeface="Arial"/>
              </a:endParaRPr>
            </a:p>
          </p:txBody>
        </p:sp>
      </p:grpSp>
      <p:sp>
        <p:nvSpPr>
          <p:cNvPr id="13" name="object 13"/>
          <p:cNvSpPr txBox="1">
            <a:spLocks noGrp="1"/>
          </p:cNvSpPr>
          <p:nvPr>
            <p:ph type="title"/>
          </p:nvPr>
        </p:nvSpPr>
        <p:spPr>
          <a:xfrm>
            <a:off x="712079" y="448517"/>
            <a:ext cx="6646233" cy="492443"/>
          </a:xfrm>
          <a:prstGeom prst="rect">
            <a:avLst/>
          </a:prstGeom>
        </p:spPr>
        <p:txBody>
          <a:bodyPr vert="horz" wrap="square" lIns="0" tIns="0" rIns="0" bIns="0" numCol="1" rtlCol="0" anchor="ctr" anchorCtr="0" compatLnSpc="1">
            <a:prstTxWarp prst="textNoShape">
              <a:avLst/>
            </a:prstTxWarp>
            <a:spAutoFit/>
          </a:bodyPr>
          <a:lstStyle/>
          <a:p>
            <a:pPr marL="10860">
              <a:spcBef>
                <a:spcPts val="402"/>
              </a:spcBef>
            </a:pPr>
            <a:r>
              <a:rPr sz="3200" spc="-13" dirty="0">
                <a:solidFill>
                  <a:srgbClr val="002060"/>
                </a:solidFill>
                <a:latin typeface="Arial"/>
                <a:cs typeface="Arial"/>
              </a:rPr>
              <a:t>(3</a:t>
            </a:r>
            <a:r>
              <a:rPr sz="3200" spc="-9" dirty="0">
                <a:solidFill>
                  <a:srgbClr val="002060"/>
                </a:solidFill>
                <a:latin typeface="Arial"/>
                <a:cs typeface="Arial"/>
              </a:rPr>
              <a:t>)</a:t>
            </a:r>
            <a:r>
              <a:rPr sz="3200" spc="-17" dirty="0">
                <a:solidFill>
                  <a:srgbClr val="002060"/>
                </a:solidFill>
                <a:latin typeface="华文中宋"/>
                <a:cs typeface="华文中宋"/>
              </a:rPr>
              <a:t>三级模式两层映</a:t>
            </a:r>
            <a:r>
              <a:rPr sz="3200" spc="-13" dirty="0">
                <a:solidFill>
                  <a:srgbClr val="002060"/>
                </a:solidFill>
                <a:latin typeface="华文中宋"/>
                <a:cs typeface="华文中宋"/>
              </a:rPr>
              <a:t>像</a:t>
            </a:r>
            <a:r>
              <a:rPr sz="3200" spc="-13" dirty="0">
                <a:solidFill>
                  <a:srgbClr val="002060"/>
                </a:solidFill>
                <a:latin typeface="Arial"/>
                <a:cs typeface="Arial"/>
              </a:rPr>
              <a:t>?</a:t>
            </a:r>
            <a:endParaRPr sz="3200" dirty="0">
              <a:solidFill>
                <a:srgbClr val="002060"/>
              </a:solidFill>
              <a:latin typeface="Arial"/>
              <a:cs typeface="Arial"/>
            </a:endParaRPr>
          </a:p>
        </p:txBody>
      </p:sp>
    </p:spTree>
  </p:cSld>
  <p:clrMapOvr>
    <a:masterClrMapping/>
  </p:clrMapOvr>
  <p:transition spd="med">
    <p:wipe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66033" y="976371"/>
            <a:ext cx="8208912" cy="810478"/>
          </a:xfrm>
          <a:prstGeom prst="rect">
            <a:avLst/>
          </a:prstGeom>
        </p:spPr>
        <p:txBody>
          <a:bodyPr vert="horz" wrap="square" lIns="0" tIns="0" rIns="0" bIns="0" rtlCol="0">
            <a:spAutoFit/>
          </a:bodyPr>
          <a:lstStyle/>
          <a:p>
            <a:pPr marL="10860"/>
            <a:r>
              <a:rPr sz="2800" b="1" dirty="0">
                <a:latin typeface="微软雅黑"/>
                <a:cs typeface="微软雅黑"/>
              </a:rPr>
              <a:t>三级模式(三级视图)</a:t>
            </a:r>
            <a:endParaRPr sz="2800" dirty="0">
              <a:latin typeface="微软雅黑"/>
              <a:cs typeface="微软雅黑"/>
            </a:endParaRPr>
          </a:p>
          <a:p>
            <a:pPr marL="22806">
              <a:spcBef>
                <a:spcPts val="778"/>
              </a:spcBef>
              <a:tabLst>
                <a:tab pos="1820097" algn="l"/>
              </a:tabLst>
            </a:pPr>
            <a:endParaRPr sz="1800" dirty="0">
              <a:latin typeface="微软雅黑"/>
              <a:cs typeface="微软雅黑"/>
            </a:endParaRPr>
          </a:p>
        </p:txBody>
      </p:sp>
      <p:sp>
        <p:nvSpPr>
          <p:cNvPr id="6" name="object 6"/>
          <p:cNvSpPr txBox="1"/>
          <p:nvPr/>
        </p:nvSpPr>
        <p:spPr>
          <a:xfrm>
            <a:off x="107504" y="1411338"/>
            <a:ext cx="9073008" cy="1350370"/>
          </a:xfrm>
          <a:prstGeom prst="rect">
            <a:avLst/>
          </a:prstGeom>
        </p:spPr>
        <p:txBody>
          <a:bodyPr vert="horz" wrap="square" lIns="0" tIns="0" rIns="0" bIns="0" rtlCol="0">
            <a:spAutoFit/>
          </a:bodyPr>
          <a:lstStyle/>
          <a:p>
            <a:pPr marL="10860" marR="1931953" indent="291042">
              <a:lnSpc>
                <a:spcPts val="3600"/>
              </a:lnSpc>
              <a:tabLst>
                <a:tab pos="2386434" algn="l"/>
                <a:tab pos="2844717" algn="l"/>
              </a:tabLst>
            </a:pPr>
            <a:r>
              <a:rPr sz="2800" b="1" spc="-4" dirty="0">
                <a:solidFill>
                  <a:srgbClr val="FF0065"/>
                </a:solidFill>
                <a:latin typeface="微软雅黑"/>
                <a:cs typeface="微软雅黑"/>
              </a:rPr>
              <a:t>Conceptua</a:t>
            </a:r>
            <a:r>
              <a:rPr sz="2800" b="1" spc="4" dirty="0">
                <a:solidFill>
                  <a:srgbClr val="FF0065"/>
                </a:solidFill>
                <a:latin typeface="微软雅黑"/>
                <a:cs typeface="微软雅黑"/>
              </a:rPr>
              <a:t>l</a:t>
            </a:r>
            <a:r>
              <a:rPr sz="2800" b="1" dirty="0">
                <a:solidFill>
                  <a:srgbClr val="FF0065"/>
                </a:solidFill>
                <a:latin typeface="微软雅黑"/>
                <a:cs typeface="微软雅黑"/>
              </a:rPr>
              <a:t> </a:t>
            </a:r>
            <a:r>
              <a:rPr sz="2800" b="1" spc="-4" dirty="0">
                <a:solidFill>
                  <a:srgbClr val="FF0065"/>
                </a:solidFill>
                <a:latin typeface="微软雅黑"/>
                <a:cs typeface="微软雅黑"/>
              </a:rPr>
              <a:t>Schem</a:t>
            </a:r>
            <a:r>
              <a:rPr sz="2800" b="1" dirty="0">
                <a:solidFill>
                  <a:srgbClr val="FF0065"/>
                </a:solidFill>
                <a:latin typeface="微软雅黑"/>
                <a:cs typeface="微软雅黑"/>
              </a:rPr>
              <a:t>a</a:t>
            </a:r>
            <a:r>
              <a:rPr lang="en-US" altLang="zh-CN" sz="2800" b="1" dirty="0">
                <a:solidFill>
                  <a:srgbClr val="FF0065"/>
                </a:solidFill>
                <a:latin typeface="微软雅黑"/>
                <a:cs typeface="微软雅黑"/>
              </a:rPr>
              <a:t>--</a:t>
            </a:r>
            <a:r>
              <a:rPr sz="2800" b="1" dirty="0">
                <a:solidFill>
                  <a:srgbClr val="3333CC"/>
                </a:solidFill>
                <a:latin typeface="微软雅黑"/>
                <a:cs typeface="微软雅黑"/>
              </a:rPr>
              <a:t>Conceptual View</a:t>
            </a:r>
            <a:endParaRPr sz="2800" dirty="0">
              <a:latin typeface="微软雅黑"/>
              <a:cs typeface="微软雅黑"/>
            </a:endParaRPr>
          </a:p>
          <a:p>
            <a:pPr marL="360544" marR="970320">
              <a:lnSpc>
                <a:spcPts val="3600"/>
              </a:lnSpc>
            </a:pPr>
            <a:r>
              <a:rPr sz="2800" b="1" dirty="0">
                <a:solidFill>
                  <a:srgbClr val="3333CC"/>
                </a:solidFill>
                <a:latin typeface="微软雅黑"/>
                <a:cs typeface="微软雅黑"/>
              </a:rPr>
              <a:t>从全局角度理解/管理的数据</a:t>
            </a:r>
            <a:r>
              <a:rPr sz="2800" b="1" u="heavy" dirty="0">
                <a:solidFill>
                  <a:srgbClr val="FF0065"/>
                </a:solidFill>
                <a:latin typeface="微软雅黑"/>
                <a:cs typeface="微软雅黑"/>
              </a:rPr>
              <a:t>的结构描述</a:t>
            </a:r>
            <a:r>
              <a:rPr sz="2800" b="1" dirty="0">
                <a:solidFill>
                  <a:srgbClr val="FF0065"/>
                </a:solidFill>
                <a:latin typeface="微软雅黑"/>
                <a:cs typeface="微软雅黑"/>
              </a:rPr>
              <a:t>, </a:t>
            </a:r>
            <a:r>
              <a:rPr sz="2800" b="1" dirty="0" err="1">
                <a:solidFill>
                  <a:srgbClr val="FF0065"/>
                </a:solidFill>
                <a:latin typeface="微软雅黑"/>
                <a:cs typeface="微软雅黑"/>
              </a:rPr>
              <a:t>含相应的关联约束</a:t>
            </a:r>
            <a:r>
              <a:rPr sz="2800" b="1" dirty="0">
                <a:solidFill>
                  <a:srgbClr val="FF0065"/>
                </a:solidFill>
                <a:latin typeface="微软雅黑"/>
                <a:cs typeface="微软雅黑"/>
              </a:rPr>
              <a:t> </a:t>
            </a:r>
            <a:r>
              <a:rPr sz="2800" b="1" dirty="0" err="1">
                <a:solidFill>
                  <a:srgbClr val="FF0065"/>
                </a:solidFill>
                <a:latin typeface="微软雅黑"/>
                <a:cs typeface="微软雅黑"/>
              </a:rPr>
              <a:t>体现在数据之间的内在本质联系</a:t>
            </a:r>
            <a:endParaRPr sz="2800" dirty="0">
              <a:latin typeface="微软雅黑"/>
              <a:cs typeface="微软雅黑"/>
            </a:endParaRPr>
          </a:p>
        </p:txBody>
      </p:sp>
      <p:grpSp>
        <p:nvGrpSpPr>
          <p:cNvPr id="2" name="组合 1">
            <a:extLst>
              <a:ext uri="{FF2B5EF4-FFF2-40B4-BE49-F238E27FC236}">
                <a16:creationId xmlns:a16="http://schemas.microsoft.com/office/drawing/2014/main" id="{BEABBAFD-05B3-444C-9B18-576F0E53BDD9}"/>
              </a:ext>
            </a:extLst>
          </p:cNvPr>
          <p:cNvGrpSpPr/>
          <p:nvPr/>
        </p:nvGrpSpPr>
        <p:grpSpPr>
          <a:xfrm>
            <a:off x="755576" y="3068961"/>
            <a:ext cx="6714821" cy="3135492"/>
            <a:chOff x="1670582" y="3576585"/>
            <a:chExt cx="5799815" cy="2627867"/>
          </a:xfrm>
        </p:grpSpPr>
        <p:sp>
          <p:nvSpPr>
            <p:cNvPr id="3" name="object 3"/>
            <p:cNvSpPr/>
            <p:nvPr/>
          </p:nvSpPr>
          <p:spPr>
            <a:xfrm>
              <a:off x="1670582" y="3576585"/>
              <a:ext cx="5799815" cy="2627867"/>
            </a:xfrm>
            <a:prstGeom prst="rect">
              <a:avLst/>
            </a:prstGeom>
            <a:blipFill>
              <a:blip r:embed="rId3" cstate="print"/>
              <a:stretch>
                <a:fillRect/>
              </a:stretch>
            </a:blipFill>
          </p:spPr>
          <p:txBody>
            <a:bodyPr wrap="square" lIns="0" tIns="0" rIns="0" bIns="0" rtlCol="0"/>
            <a:lstStyle/>
            <a:p>
              <a:endParaRPr sz="2052"/>
            </a:p>
          </p:txBody>
        </p:sp>
        <p:sp>
          <p:nvSpPr>
            <p:cNvPr id="7" name="object 7"/>
            <p:cNvSpPr txBox="1"/>
            <p:nvPr/>
          </p:nvSpPr>
          <p:spPr>
            <a:xfrm>
              <a:off x="6391575" y="5359326"/>
              <a:ext cx="651048" cy="421013"/>
            </a:xfrm>
            <a:prstGeom prst="rect">
              <a:avLst/>
            </a:prstGeom>
          </p:spPr>
          <p:txBody>
            <a:bodyPr vert="horz" wrap="square" lIns="0" tIns="0" rIns="0" bIns="0" rtlCol="0">
              <a:spAutoFit/>
            </a:bodyPr>
            <a:lstStyle/>
            <a:p>
              <a:pPr marL="127059" marR="4344" indent="-116743"/>
              <a:r>
                <a:rPr sz="1368" b="1" dirty="0">
                  <a:latin typeface="Arial"/>
                  <a:cs typeface="Arial"/>
                </a:rPr>
                <a:t>Internal </a:t>
              </a:r>
              <a:r>
                <a:rPr sz="1368" b="1" spc="-4" dirty="0">
                  <a:latin typeface="Arial"/>
                  <a:cs typeface="Arial"/>
                </a:rPr>
                <a:t>View</a:t>
              </a:r>
              <a:endParaRPr sz="1368">
                <a:latin typeface="Arial"/>
                <a:cs typeface="Arial"/>
              </a:endParaRPr>
            </a:p>
          </p:txBody>
        </p:sp>
        <p:sp>
          <p:nvSpPr>
            <p:cNvPr id="8" name="object 8"/>
            <p:cNvSpPr txBox="1"/>
            <p:nvPr/>
          </p:nvSpPr>
          <p:spPr>
            <a:xfrm>
              <a:off x="4629017" y="5359326"/>
              <a:ext cx="966527" cy="421013"/>
            </a:xfrm>
            <a:prstGeom prst="rect">
              <a:avLst/>
            </a:prstGeom>
          </p:spPr>
          <p:txBody>
            <a:bodyPr vert="horz" wrap="square" lIns="0" tIns="0" rIns="0" bIns="0" rtlCol="0">
              <a:spAutoFit/>
            </a:bodyPr>
            <a:lstStyle/>
            <a:p>
              <a:pPr marL="285069" marR="4344" indent="-274752"/>
              <a:r>
                <a:rPr sz="1368" b="1" spc="-4" dirty="0">
                  <a:latin typeface="Arial"/>
                  <a:cs typeface="Arial"/>
                </a:rPr>
                <a:t>Conc</a:t>
              </a:r>
              <a:r>
                <a:rPr sz="1368" b="1" spc="-9" dirty="0">
                  <a:latin typeface="Arial"/>
                  <a:cs typeface="Arial"/>
                </a:rPr>
                <a:t>ep</a:t>
              </a:r>
              <a:r>
                <a:rPr sz="1368" b="1" spc="-4" dirty="0">
                  <a:latin typeface="Arial"/>
                  <a:cs typeface="Arial"/>
                </a:rPr>
                <a:t>tual View</a:t>
              </a:r>
              <a:endParaRPr sz="1368">
                <a:latin typeface="Arial"/>
                <a:cs typeface="Arial"/>
              </a:endParaRPr>
            </a:p>
          </p:txBody>
        </p:sp>
        <p:sp>
          <p:nvSpPr>
            <p:cNvPr id="9" name="object 9"/>
            <p:cNvSpPr txBox="1"/>
            <p:nvPr/>
          </p:nvSpPr>
          <p:spPr>
            <a:xfrm>
              <a:off x="3495257" y="5347583"/>
              <a:ext cx="824263" cy="421013"/>
            </a:xfrm>
            <a:prstGeom prst="rect">
              <a:avLst/>
            </a:prstGeom>
          </p:spPr>
          <p:txBody>
            <a:bodyPr vert="horz" wrap="square" lIns="0" tIns="0" rIns="0" bIns="0" rtlCol="0">
              <a:spAutoFit/>
            </a:bodyPr>
            <a:lstStyle/>
            <a:p>
              <a:pPr marL="213937" marR="4344" indent="-203621"/>
              <a:r>
                <a:rPr sz="1368" b="1" dirty="0">
                  <a:latin typeface="Arial"/>
                  <a:cs typeface="Arial"/>
                </a:rPr>
                <a:t>(External) </a:t>
              </a:r>
              <a:r>
                <a:rPr sz="1368" b="1" spc="-4" dirty="0">
                  <a:latin typeface="Arial"/>
                  <a:cs typeface="Arial"/>
                </a:rPr>
                <a:t>View</a:t>
              </a:r>
              <a:endParaRPr sz="1368">
                <a:latin typeface="Arial"/>
                <a:cs typeface="Arial"/>
              </a:endParaRPr>
            </a:p>
          </p:txBody>
        </p:sp>
        <p:sp>
          <p:nvSpPr>
            <p:cNvPr id="10" name="object 10"/>
            <p:cNvSpPr txBox="1"/>
            <p:nvPr/>
          </p:nvSpPr>
          <p:spPr>
            <a:xfrm>
              <a:off x="6372020" y="3994215"/>
              <a:ext cx="687429" cy="421013"/>
            </a:xfrm>
            <a:prstGeom prst="rect">
              <a:avLst/>
            </a:prstGeom>
          </p:spPr>
          <p:txBody>
            <a:bodyPr vert="horz" wrap="square" lIns="0" tIns="0" rIns="0" bIns="0" rtlCol="0">
              <a:spAutoFit/>
            </a:bodyPr>
            <a:lstStyle/>
            <a:p>
              <a:pPr marL="10860" marR="4344" indent="17919"/>
              <a:r>
                <a:rPr sz="1368" b="1" dirty="0">
                  <a:latin typeface="Arial"/>
                  <a:cs typeface="Arial"/>
                </a:rPr>
                <a:t>Internal </a:t>
              </a:r>
              <a:r>
                <a:rPr sz="1368" b="1" spc="-4" dirty="0">
                  <a:latin typeface="Arial"/>
                  <a:cs typeface="Arial"/>
                </a:rPr>
                <a:t>Schema</a:t>
              </a:r>
              <a:endParaRPr sz="1368">
                <a:latin typeface="Arial"/>
                <a:cs typeface="Arial"/>
              </a:endParaRPr>
            </a:p>
          </p:txBody>
        </p:sp>
        <p:sp>
          <p:nvSpPr>
            <p:cNvPr id="11" name="object 11"/>
            <p:cNvSpPr txBox="1"/>
            <p:nvPr/>
          </p:nvSpPr>
          <p:spPr>
            <a:xfrm>
              <a:off x="4546257" y="3994215"/>
              <a:ext cx="1083271" cy="421013"/>
            </a:xfrm>
            <a:prstGeom prst="rect">
              <a:avLst/>
            </a:prstGeom>
          </p:spPr>
          <p:txBody>
            <a:bodyPr vert="horz" wrap="square" lIns="0" tIns="0" rIns="0" bIns="0" rtlCol="0">
              <a:spAutoFit/>
            </a:bodyPr>
            <a:lstStyle/>
            <a:p>
              <a:pPr marL="192218" marR="4344" indent="-181901"/>
              <a:r>
                <a:rPr sz="1368" b="1" spc="-4" dirty="0">
                  <a:latin typeface="Arial"/>
                  <a:cs typeface="Arial"/>
                </a:rPr>
                <a:t>(Conc</a:t>
              </a:r>
              <a:r>
                <a:rPr sz="1368" b="1" spc="-9" dirty="0">
                  <a:latin typeface="Arial"/>
                  <a:cs typeface="Arial"/>
                </a:rPr>
                <a:t>e</a:t>
              </a:r>
              <a:r>
                <a:rPr sz="1368" b="1" spc="-4" dirty="0">
                  <a:latin typeface="Arial"/>
                  <a:cs typeface="Arial"/>
                </a:rPr>
                <a:t>ptual) Schema</a:t>
              </a:r>
              <a:endParaRPr sz="1368">
                <a:latin typeface="Arial"/>
                <a:cs typeface="Arial"/>
              </a:endParaRPr>
            </a:p>
          </p:txBody>
        </p:sp>
        <p:sp>
          <p:nvSpPr>
            <p:cNvPr id="12" name="object 12"/>
            <p:cNvSpPr txBox="1"/>
            <p:nvPr/>
          </p:nvSpPr>
          <p:spPr>
            <a:xfrm>
              <a:off x="3587760" y="3994215"/>
              <a:ext cx="706976" cy="421013"/>
            </a:xfrm>
            <a:prstGeom prst="rect">
              <a:avLst/>
            </a:prstGeom>
          </p:spPr>
          <p:txBody>
            <a:bodyPr vert="horz" wrap="square" lIns="0" tIns="0" rIns="0" bIns="0" rtlCol="0">
              <a:spAutoFit/>
            </a:bodyPr>
            <a:lstStyle/>
            <a:p>
              <a:pPr marL="20634" marR="4344" indent="-9774"/>
              <a:r>
                <a:rPr sz="1368" b="1" spc="-4" dirty="0">
                  <a:latin typeface="Arial"/>
                  <a:cs typeface="Arial"/>
                </a:rPr>
                <a:t>Extern</a:t>
              </a:r>
              <a:r>
                <a:rPr sz="1368" b="1" spc="-9" dirty="0">
                  <a:latin typeface="Arial"/>
                  <a:cs typeface="Arial"/>
                </a:rPr>
                <a:t>a</a:t>
              </a:r>
              <a:r>
                <a:rPr sz="1368" b="1" dirty="0">
                  <a:latin typeface="Arial"/>
                  <a:cs typeface="Arial"/>
                </a:rPr>
                <a:t>l </a:t>
              </a:r>
              <a:r>
                <a:rPr sz="1368" b="1" spc="-4" dirty="0">
                  <a:latin typeface="Arial"/>
                  <a:cs typeface="Arial"/>
                </a:rPr>
                <a:t>Schema</a:t>
              </a:r>
              <a:endParaRPr sz="1368">
                <a:latin typeface="Arial"/>
                <a:cs typeface="Arial"/>
              </a:endParaRPr>
            </a:p>
          </p:txBody>
        </p:sp>
      </p:grpSp>
      <p:sp>
        <p:nvSpPr>
          <p:cNvPr id="13" name="object 13"/>
          <p:cNvSpPr txBox="1">
            <a:spLocks noGrp="1"/>
          </p:cNvSpPr>
          <p:nvPr>
            <p:ph type="title"/>
          </p:nvPr>
        </p:nvSpPr>
        <p:spPr>
          <a:xfrm>
            <a:off x="755576" y="310576"/>
            <a:ext cx="6646233" cy="492443"/>
          </a:xfrm>
          <a:prstGeom prst="rect">
            <a:avLst/>
          </a:prstGeom>
        </p:spPr>
        <p:txBody>
          <a:bodyPr vert="horz" wrap="square" lIns="0" tIns="0" rIns="0" bIns="0" numCol="1" rtlCol="0" anchor="ctr" anchorCtr="0" compatLnSpc="1">
            <a:prstTxWarp prst="textNoShape">
              <a:avLst/>
            </a:prstTxWarp>
            <a:spAutoFit/>
          </a:bodyPr>
          <a:lstStyle/>
          <a:p>
            <a:pPr marL="10860">
              <a:spcBef>
                <a:spcPts val="402"/>
              </a:spcBef>
            </a:pPr>
            <a:r>
              <a:rPr sz="3200" spc="-13" dirty="0">
                <a:solidFill>
                  <a:srgbClr val="002060"/>
                </a:solidFill>
                <a:latin typeface="Arial"/>
                <a:cs typeface="Arial"/>
              </a:rPr>
              <a:t>(3</a:t>
            </a:r>
            <a:r>
              <a:rPr sz="3200" spc="-9" dirty="0">
                <a:solidFill>
                  <a:srgbClr val="002060"/>
                </a:solidFill>
                <a:latin typeface="Arial"/>
                <a:cs typeface="Arial"/>
              </a:rPr>
              <a:t>)</a:t>
            </a:r>
            <a:r>
              <a:rPr sz="3200" spc="-17" dirty="0">
                <a:solidFill>
                  <a:srgbClr val="002060"/>
                </a:solidFill>
                <a:latin typeface="华文中宋"/>
                <a:cs typeface="华文中宋"/>
              </a:rPr>
              <a:t>三级模式两层映</a:t>
            </a:r>
            <a:r>
              <a:rPr sz="3200" spc="-13" dirty="0">
                <a:solidFill>
                  <a:srgbClr val="002060"/>
                </a:solidFill>
                <a:latin typeface="华文中宋"/>
                <a:cs typeface="华文中宋"/>
              </a:rPr>
              <a:t>像</a:t>
            </a:r>
            <a:r>
              <a:rPr sz="3200" spc="-13" dirty="0">
                <a:solidFill>
                  <a:srgbClr val="002060"/>
                </a:solidFill>
                <a:latin typeface="Arial"/>
                <a:cs typeface="Arial"/>
              </a:rPr>
              <a:t>?</a:t>
            </a:r>
            <a:endParaRPr sz="3200" dirty="0">
              <a:solidFill>
                <a:srgbClr val="002060"/>
              </a:solidFill>
              <a:latin typeface="Arial"/>
              <a:cs typeface="Arial"/>
            </a:endParaRPr>
          </a:p>
        </p:txBody>
      </p:sp>
    </p:spTree>
    <p:extLst>
      <p:ext uri="{BB962C8B-B14F-4D97-AF65-F5344CB8AC3E}">
        <p14:creationId xmlns:p14="http://schemas.microsoft.com/office/powerpoint/2010/main" val="1366828260"/>
      </p:ext>
    </p:extLst>
  </p:cSld>
  <p:clrMapOvr>
    <a:masterClrMapping/>
  </p:clrMapOvr>
  <p:transition spd="med">
    <p:wipe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45681" y="1023245"/>
            <a:ext cx="8208912" cy="810478"/>
          </a:xfrm>
          <a:prstGeom prst="rect">
            <a:avLst/>
          </a:prstGeom>
        </p:spPr>
        <p:txBody>
          <a:bodyPr vert="horz" wrap="square" lIns="0" tIns="0" rIns="0" bIns="0" rtlCol="0">
            <a:spAutoFit/>
          </a:bodyPr>
          <a:lstStyle/>
          <a:p>
            <a:pPr marL="10860"/>
            <a:r>
              <a:rPr sz="2800" b="1" dirty="0">
                <a:latin typeface="微软雅黑"/>
                <a:cs typeface="微软雅黑"/>
              </a:rPr>
              <a:t>三级模式(三级视图)</a:t>
            </a:r>
            <a:endParaRPr sz="2800" dirty="0">
              <a:latin typeface="微软雅黑"/>
              <a:cs typeface="微软雅黑"/>
            </a:endParaRPr>
          </a:p>
          <a:p>
            <a:pPr marL="22806">
              <a:spcBef>
                <a:spcPts val="778"/>
              </a:spcBef>
              <a:tabLst>
                <a:tab pos="1820097" algn="l"/>
              </a:tabLst>
            </a:pPr>
            <a:endParaRPr sz="1800" dirty="0">
              <a:latin typeface="微软雅黑"/>
              <a:cs typeface="微软雅黑"/>
            </a:endParaRPr>
          </a:p>
        </p:txBody>
      </p:sp>
      <p:sp>
        <p:nvSpPr>
          <p:cNvPr id="6" name="object 6"/>
          <p:cNvSpPr txBox="1"/>
          <p:nvPr/>
        </p:nvSpPr>
        <p:spPr>
          <a:xfrm>
            <a:off x="489407" y="1525186"/>
            <a:ext cx="7971025" cy="1350370"/>
          </a:xfrm>
          <a:prstGeom prst="rect">
            <a:avLst/>
          </a:prstGeom>
        </p:spPr>
        <p:txBody>
          <a:bodyPr vert="horz" wrap="square" lIns="0" tIns="0" rIns="0" bIns="0" rtlCol="0">
            <a:spAutoFit/>
          </a:bodyPr>
          <a:lstStyle/>
          <a:p>
            <a:pPr marL="301902" marR="4344" indent="-291585">
              <a:lnSpc>
                <a:spcPts val="3600"/>
              </a:lnSpc>
              <a:spcBef>
                <a:spcPts val="4"/>
              </a:spcBef>
              <a:tabLst>
                <a:tab pos="1890143" algn="l"/>
                <a:tab pos="2348968" algn="l"/>
                <a:tab pos="3234040" algn="l"/>
              </a:tabLst>
            </a:pPr>
            <a:r>
              <a:rPr sz="2800" b="1" dirty="0">
                <a:solidFill>
                  <a:srgbClr val="FF0065"/>
                </a:solidFill>
                <a:latin typeface="微软雅黑"/>
                <a:cs typeface="微软雅黑"/>
              </a:rPr>
              <a:t>Internal Schema	</a:t>
            </a:r>
            <a:r>
              <a:rPr sz="2800" b="1" dirty="0">
                <a:solidFill>
                  <a:srgbClr val="3333CC"/>
                </a:solidFill>
                <a:latin typeface="微软雅黑"/>
                <a:cs typeface="微软雅黑"/>
              </a:rPr>
              <a:t>----	Internal	Vi</a:t>
            </a:r>
            <a:r>
              <a:rPr sz="2800" b="1" spc="4" dirty="0">
                <a:solidFill>
                  <a:srgbClr val="3333CC"/>
                </a:solidFill>
                <a:latin typeface="微软雅黑"/>
                <a:cs typeface="微软雅黑"/>
              </a:rPr>
              <a:t>e</a:t>
            </a:r>
            <a:r>
              <a:rPr sz="2800" b="1" dirty="0">
                <a:solidFill>
                  <a:srgbClr val="3333CC"/>
                </a:solidFill>
                <a:latin typeface="微软雅黑"/>
                <a:cs typeface="微软雅黑"/>
              </a:rPr>
              <a:t>w </a:t>
            </a:r>
            <a:endParaRPr lang="en-US" altLang="zh-CN" sz="2800" b="1" dirty="0">
              <a:solidFill>
                <a:srgbClr val="3333CC"/>
              </a:solidFill>
              <a:latin typeface="微软雅黑"/>
              <a:cs typeface="微软雅黑"/>
            </a:endParaRPr>
          </a:p>
          <a:p>
            <a:pPr marL="301902" marR="4344" indent="-291585">
              <a:lnSpc>
                <a:spcPts val="3600"/>
              </a:lnSpc>
              <a:spcBef>
                <a:spcPts val="4"/>
              </a:spcBef>
              <a:tabLst>
                <a:tab pos="1890143" algn="l"/>
                <a:tab pos="2348968" algn="l"/>
                <a:tab pos="3234040" algn="l"/>
              </a:tabLst>
            </a:pPr>
            <a:r>
              <a:rPr sz="2800" b="1" dirty="0" err="1">
                <a:solidFill>
                  <a:srgbClr val="3333CC"/>
                </a:solidFill>
                <a:latin typeface="微软雅黑"/>
                <a:cs typeface="微软雅黑"/>
              </a:rPr>
              <a:t>存储在介质上的数据</a:t>
            </a:r>
            <a:r>
              <a:rPr sz="2800" b="1" u="heavy" dirty="0" err="1">
                <a:solidFill>
                  <a:srgbClr val="FF0065"/>
                </a:solidFill>
                <a:latin typeface="微软雅黑"/>
                <a:cs typeface="微软雅黑"/>
              </a:rPr>
              <a:t>的结构描述</a:t>
            </a:r>
            <a:r>
              <a:rPr sz="2800" b="1" dirty="0" err="1">
                <a:solidFill>
                  <a:srgbClr val="FF0065"/>
                </a:solidFill>
                <a:latin typeface="微软雅黑"/>
                <a:cs typeface="微软雅黑"/>
              </a:rPr>
              <a:t>，含存储路径、存储方式</a:t>
            </a:r>
            <a:r>
              <a:rPr sz="2800" b="1" dirty="0">
                <a:solidFill>
                  <a:srgbClr val="FF0065"/>
                </a:solidFill>
                <a:latin typeface="微软雅黑"/>
                <a:cs typeface="微软雅黑"/>
              </a:rPr>
              <a:t> 、索引方式等</a:t>
            </a:r>
            <a:endParaRPr sz="2800" dirty="0">
              <a:latin typeface="微软雅黑"/>
              <a:cs typeface="微软雅黑"/>
            </a:endParaRPr>
          </a:p>
        </p:txBody>
      </p:sp>
      <p:grpSp>
        <p:nvGrpSpPr>
          <p:cNvPr id="2" name="组合 1">
            <a:extLst>
              <a:ext uri="{FF2B5EF4-FFF2-40B4-BE49-F238E27FC236}">
                <a16:creationId xmlns:a16="http://schemas.microsoft.com/office/drawing/2014/main" id="{CE6F14FD-52AE-4657-A21D-70A82F814B3F}"/>
              </a:ext>
            </a:extLst>
          </p:cNvPr>
          <p:cNvGrpSpPr/>
          <p:nvPr/>
        </p:nvGrpSpPr>
        <p:grpSpPr>
          <a:xfrm>
            <a:off x="1043608" y="3068960"/>
            <a:ext cx="7056784" cy="3340523"/>
            <a:chOff x="1670582" y="3576585"/>
            <a:chExt cx="5799815" cy="2627867"/>
          </a:xfrm>
        </p:grpSpPr>
        <p:sp>
          <p:nvSpPr>
            <p:cNvPr id="3" name="object 3"/>
            <p:cNvSpPr/>
            <p:nvPr/>
          </p:nvSpPr>
          <p:spPr>
            <a:xfrm>
              <a:off x="1670582" y="3576585"/>
              <a:ext cx="5799815" cy="2627867"/>
            </a:xfrm>
            <a:prstGeom prst="rect">
              <a:avLst/>
            </a:prstGeom>
            <a:blipFill>
              <a:blip r:embed="rId3" cstate="print"/>
              <a:stretch>
                <a:fillRect/>
              </a:stretch>
            </a:blipFill>
          </p:spPr>
          <p:txBody>
            <a:bodyPr wrap="square" lIns="0" tIns="0" rIns="0" bIns="0" rtlCol="0"/>
            <a:lstStyle/>
            <a:p>
              <a:endParaRPr sz="2052"/>
            </a:p>
          </p:txBody>
        </p:sp>
        <p:sp>
          <p:nvSpPr>
            <p:cNvPr id="7" name="object 7"/>
            <p:cNvSpPr txBox="1"/>
            <p:nvPr/>
          </p:nvSpPr>
          <p:spPr>
            <a:xfrm>
              <a:off x="6391575" y="5359326"/>
              <a:ext cx="651048" cy="421013"/>
            </a:xfrm>
            <a:prstGeom prst="rect">
              <a:avLst/>
            </a:prstGeom>
          </p:spPr>
          <p:txBody>
            <a:bodyPr vert="horz" wrap="square" lIns="0" tIns="0" rIns="0" bIns="0" rtlCol="0">
              <a:spAutoFit/>
            </a:bodyPr>
            <a:lstStyle/>
            <a:p>
              <a:pPr marL="127059" marR="4344" indent="-116743"/>
              <a:r>
                <a:rPr sz="1368" b="1" dirty="0">
                  <a:latin typeface="Arial"/>
                  <a:cs typeface="Arial"/>
                </a:rPr>
                <a:t>Internal </a:t>
              </a:r>
              <a:r>
                <a:rPr sz="1368" b="1" spc="-4" dirty="0">
                  <a:latin typeface="Arial"/>
                  <a:cs typeface="Arial"/>
                </a:rPr>
                <a:t>View</a:t>
              </a:r>
              <a:endParaRPr sz="1368">
                <a:latin typeface="Arial"/>
                <a:cs typeface="Arial"/>
              </a:endParaRPr>
            </a:p>
          </p:txBody>
        </p:sp>
        <p:sp>
          <p:nvSpPr>
            <p:cNvPr id="8" name="object 8"/>
            <p:cNvSpPr txBox="1"/>
            <p:nvPr/>
          </p:nvSpPr>
          <p:spPr>
            <a:xfrm>
              <a:off x="4629017" y="5359326"/>
              <a:ext cx="966527" cy="421013"/>
            </a:xfrm>
            <a:prstGeom prst="rect">
              <a:avLst/>
            </a:prstGeom>
          </p:spPr>
          <p:txBody>
            <a:bodyPr vert="horz" wrap="square" lIns="0" tIns="0" rIns="0" bIns="0" rtlCol="0">
              <a:spAutoFit/>
            </a:bodyPr>
            <a:lstStyle/>
            <a:p>
              <a:pPr marL="285069" marR="4344" indent="-274752"/>
              <a:r>
                <a:rPr sz="1368" b="1" spc="-4" dirty="0">
                  <a:latin typeface="Arial"/>
                  <a:cs typeface="Arial"/>
                </a:rPr>
                <a:t>Conc</a:t>
              </a:r>
              <a:r>
                <a:rPr sz="1368" b="1" spc="-9" dirty="0">
                  <a:latin typeface="Arial"/>
                  <a:cs typeface="Arial"/>
                </a:rPr>
                <a:t>ep</a:t>
              </a:r>
              <a:r>
                <a:rPr sz="1368" b="1" spc="-4" dirty="0">
                  <a:latin typeface="Arial"/>
                  <a:cs typeface="Arial"/>
                </a:rPr>
                <a:t>tual View</a:t>
              </a:r>
              <a:endParaRPr sz="1368">
                <a:latin typeface="Arial"/>
                <a:cs typeface="Arial"/>
              </a:endParaRPr>
            </a:p>
          </p:txBody>
        </p:sp>
        <p:sp>
          <p:nvSpPr>
            <p:cNvPr id="9" name="object 9"/>
            <p:cNvSpPr txBox="1"/>
            <p:nvPr/>
          </p:nvSpPr>
          <p:spPr>
            <a:xfrm>
              <a:off x="3495257" y="5347583"/>
              <a:ext cx="824263" cy="421013"/>
            </a:xfrm>
            <a:prstGeom prst="rect">
              <a:avLst/>
            </a:prstGeom>
          </p:spPr>
          <p:txBody>
            <a:bodyPr vert="horz" wrap="square" lIns="0" tIns="0" rIns="0" bIns="0" rtlCol="0">
              <a:spAutoFit/>
            </a:bodyPr>
            <a:lstStyle/>
            <a:p>
              <a:pPr marL="213937" marR="4344" indent="-203621"/>
              <a:r>
                <a:rPr sz="1368" b="1" dirty="0">
                  <a:latin typeface="Arial"/>
                  <a:cs typeface="Arial"/>
                </a:rPr>
                <a:t>(External) </a:t>
              </a:r>
              <a:r>
                <a:rPr sz="1368" b="1" spc="-4" dirty="0">
                  <a:latin typeface="Arial"/>
                  <a:cs typeface="Arial"/>
                </a:rPr>
                <a:t>View</a:t>
              </a:r>
              <a:endParaRPr sz="1368">
                <a:latin typeface="Arial"/>
                <a:cs typeface="Arial"/>
              </a:endParaRPr>
            </a:p>
          </p:txBody>
        </p:sp>
        <p:sp>
          <p:nvSpPr>
            <p:cNvPr id="10" name="object 10"/>
            <p:cNvSpPr txBox="1"/>
            <p:nvPr/>
          </p:nvSpPr>
          <p:spPr>
            <a:xfrm>
              <a:off x="6372020" y="3994215"/>
              <a:ext cx="687429" cy="421013"/>
            </a:xfrm>
            <a:prstGeom prst="rect">
              <a:avLst/>
            </a:prstGeom>
          </p:spPr>
          <p:txBody>
            <a:bodyPr vert="horz" wrap="square" lIns="0" tIns="0" rIns="0" bIns="0" rtlCol="0">
              <a:spAutoFit/>
            </a:bodyPr>
            <a:lstStyle/>
            <a:p>
              <a:pPr marL="10860" marR="4344" indent="17919"/>
              <a:r>
                <a:rPr sz="1368" b="1" dirty="0">
                  <a:latin typeface="Arial"/>
                  <a:cs typeface="Arial"/>
                </a:rPr>
                <a:t>Internal </a:t>
              </a:r>
              <a:r>
                <a:rPr sz="1368" b="1" spc="-4" dirty="0">
                  <a:latin typeface="Arial"/>
                  <a:cs typeface="Arial"/>
                </a:rPr>
                <a:t>Schema</a:t>
              </a:r>
              <a:endParaRPr sz="1368">
                <a:latin typeface="Arial"/>
                <a:cs typeface="Arial"/>
              </a:endParaRPr>
            </a:p>
          </p:txBody>
        </p:sp>
        <p:sp>
          <p:nvSpPr>
            <p:cNvPr id="11" name="object 11"/>
            <p:cNvSpPr txBox="1"/>
            <p:nvPr/>
          </p:nvSpPr>
          <p:spPr>
            <a:xfrm>
              <a:off x="4546257" y="3994215"/>
              <a:ext cx="1083271" cy="421013"/>
            </a:xfrm>
            <a:prstGeom prst="rect">
              <a:avLst/>
            </a:prstGeom>
          </p:spPr>
          <p:txBody>
            <a:bodyPr vert="horz" wrap="square" lIns="0" tIns="0" rIns="0" bIns="0" rtlCol="0">
              <a:spAutoFit/>
            </a:bodyPr>
            <a:lstStyle/>
            <a:p>
              <a:pPr marL="192218" marR="4344" indent="-181901"/>
              <a:r>
                <a:rPr sz="1368" b="1" spc="-4" dirty="0">
                  <a:latin typeface="Arial"/>
                  <a:cs typeface="Arial"/>
                </a:rPr>
                <a:t>(Conc</a:t>
              </a:r>
              <a:r>
                <a:rPr sz="1368" b="1" spc="-9" dirty="0">
                  <a:latin typeface="Arial"/>
                  <a:cs typeface="Arial"/>
                </a:rPr>
                <a:t>e</a:t>
              </a:r>
              <a:r>
                <a:rPr sz="1368" b="1" spc="-4" dirty="0">
                  <a:latin typeface="Arial"/>
                  <a:cs typeface="Arial"/>
                </a:rPr>
                <a:t>ptual) Schema</a:t>
              </a:r>
              <a:endParaRPr sz="1368">
                <a:latin typeface="Arial"/>
                <a:cs typeface="Arial"/>
              </a:endParaRPr>
            </a:p>
          </p:txBody>
        </p:sp>
        <p:sp>
          <p:nvSpPr>
            <p:cNvPr id="12" name="object 12"/>
            <p:cNvSpPr txBox="1"/>
            <p:nvPr/>
          </p:nvSpPr>
          <p:spPr>
            <a:xfrm>
              <a:off x="3587760" y="3994215"/>
              <a:ext cx="706976" cy="421013"/>
            </a:xfrm>
            <a:prstGeom prst="rect">
              <a:avLst/>
            </a:prstGeom>
          </p:spPr>
          <p:txBody>
            <a:bodyPr vert="horz" wrap="square" lIns="0" tIns="0" rIns="0" bIns="0" rtlCol="0">
              <a:spAutoFit/>
            </a:bodyPr>
            <a:lstStyle/>
            <a:p>
              <a:pPr marL="20634" marR="4344" indent="-9774"/>
              <a:r>
                <a:rPr sz="1368" b="1" spc="-4" dirty="0">
                  <a:latin typeface="Arial"/>
                  <a:cs typeface="Arial"/>
                </a:rPr>
                <a:t>Extern</a:t>
              </a:r>
              <a:r>
                <a:rPr sz="1368" b="1" spc="-9" dirty="0">
                  <a:latin typeface="Arial"/>
                  <a:cs typeface="Arial"/>
                </a:rPr>
                <a:t>a</a:t>
              </a:r>
              <a:r>
                <a:rPr sz="1368" b="1" dirty="0">
                  <a:latin typeface="Arial"/>
                  <a:cs typeface="Arial"/>
                </a:rPr>
                <a:t>l </a:t>
              </a:r>
              <a:r>
                <a:rPr sz="1368" b="1" spc="-4" dirty="0">
                  <a:latin typeface="Arial"/>
                  <a:cs typeface="Arial"/>
                </a:rPr>
                <a:t>Schema</a:t>
              </a:r>
              <a:endParaRPr sz="1368">
                <a:latin typeface="Arial"/>
                <a:cs typeface="Arial"/>
              </a:endParaRPr>
            </a:p>
          </p:txBody>
        </p:sp>
      </p:grpSp>
      <p:sp>
        <p:nvSpPr>
          <p:cNvPr id="13" name="object 13"/>
          <p:cNvSpPr txBox="1">
            <a:spLocks noGrp="1"/>
          </p:cNvSpPr>
          <p:nvPr>
            <p:ph type="title"/>
          </p:nvPr>
        </p:nvSpPr>
        <p:spPr>
          <a:xfrm>
            <a:off x="712079" y="448517"/>
            <a:ext cx="6646233" cy="492443"/>
          </a:xfrm>
          <a:prstGeom prst="rect">
            <a:avLst/>
          </a:prstGeom>
        </p:spPr>
        <p:txBody>
          <a:bodyPr vert="horz" wrap="square" lIns="0" tIns="0" rIns="0" bIns="0" numCol="1" rtlCol="0" anchor="ctr" anchorCtr="0" compatLnSpc="1">
            <a:prstTxWarp prst="textNoShape">
              <a:avLst/>
            </a:prstTxWarp>
            <a:spAutoFit/>
          </a:bodyPr>
          <a:lstStyle/>
          <a:p>
            <a:pPr marL="10860">
              <a:spcBef>
                <a:spcPts val="402"/>
              </a:spcBef>
            </a:pPr>
            <a:r>
              <a:rPr sz="3200" spc="-13" dirty="0">
                <a:solidFill>
                  <a:srgbClr val="002060"/>
                </a:solidFill>
                <a:latin typeface="Arial"/>
                <a:cs typeface="Arial"/>
              </a:rPr>
              <a:t>(3</a:t>
            </a:r>
            <a:r>
              <a:rPr sz="3200" spc="-9" dirty="0">
                <a:solidFill>
                  <a:srgbClr val="002060"/>
                </a:solidFill>
                <a:latin typeface="Arial"/>
                <a:cs typeface="Arial"/>
              </a:rPr>
              <a:t>)</a:t>
            </a:r>
            <a:r>
              <a:rPr sz="3200" spc="-17" dirty="0">
                <a:solidFill>
                  <a:srgbClr val="002060"/>
                </a:solidFill>
                <a:latin typeface="华文中宋"/>
                <a:cs typeface="华文中宋"/>
              </a:rPr>
              <a:t>三级模式两层映</a:t>
            </a:r>
            <a:r>
              <a:rPr sz="3200" spc="-13" dirty="0">
                <a:solidFill>
                  <a:srgbClr val="002060"/>
                </a:solidFill>
                <a:latin typeface="华文中宋"/>
                <a:cs typeface="华文中宋"/>
              </a:rPr>
              <a:t>像</a:t>
            </a:r>
            <a:r>
              <a:rPr sz="3200" spc="-13" dirty="0">
                <a:solidFill>
                  <a:srgbClr val="002060"/>
                </a:solidFill>
                <a:latin typeface="Arial"/>
                <a:cs typeface="Arial"/>
              </a:rPr>
              <a:t>?</a:t>
            </a:r>
            <a:endParaRPr sz="3200" dirty="0">
              <a:solidFill>
                <a:srgbClr val="002060"/>
              </a:solidFill>
              <a:latin typeface="Arial"/>
              <a:cs typeface="Arial"/>
            </a:endParaRPr>
          </a:p>
        </p:txBody>
      </p:sp>
    </p:spTree>
    <p:extLst>
      <p:ext uri="{BB962C8B-B14F-4D97-AF65-F5344CB8AC3E}">
        <p14:creationId xmlns:p14="http://schemas.microsoft.com/office/powerpoint/2010/main" val="3121769606"/>
      </p:ext>
    </p:extLst>
  </p:cSld>
  <p:clrMapOvr>
    <a:masterClrMapping/>
  </p:clrMapOvr>
  <p:transition spd="med">
    <p:wipe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2"/>
          <p:cNvSpPr txBox="1">
            <a:spLocks noGrp="1"/>
          </p:cNvSpPr>
          <p:nvPr>
            <p:ph type="body" idx="1"/>
          </p:nvPr>
        </p:nvSpPr>
        <p:spPr>
          <a:xfrm>
            <a:off x="179512" y="439255"/>
            <a:ext cx="9073008" cy="2690827"/>
          </a:xfrm>
          <a:prstGeom prst="rect">
            <a:avLst/>
          </a:prstGeom>
        </p:spPr>
        <p:txBody>
          <a:bodyPr vert="horz" wrap="square" lIns="0" tIns="38444" rIns="0" bIns="0" numCol="1" rtlCol="0" anchor="t" anchorCtr="0" compatLnSpc="1">
            <a:prstTxWarp prst="textNoShape">
              <a:avLst/>
            </a:prstTxWarp>
            <a:spAutoFit/>
          </a:bodyPr>
          <a:lstStyle/>
          <a:p>
            <a:pPr marL="138462"/>
            <a:r>
              <a:rPr dirty="0"/>
              <a:t>两层映像</a:t>
            </a:r>
          </a:p>
          <a:p>
            <a:pPr marL="160725">
              <a:spcBef>
                <a:spcPts val="646"/>
              </a:spcBef>
            </a:pPr>
            <a:r>
              <a:rPr sz="2800" spc="-4" dirty="0">
                <a:solidFill>
                  <a:srgbClr val="FF0065"/>
                </a:solidFill>
              </a:rPr>
              <a:t>E-</a:t>
            </a:r>
            <a:r>
              <a:rPr sz="2800" dirty="0">
                <a:solidFill>
                  <a:srgbClr val="FF0065"/>
                </a:solidFill>
              </a:rPr>
              <a:t>C</a:t>
            </a:r>
            <a:r>
              <a:rPr sz="2800" spc="-4" dirty="0">
                <a:solidFill>
                  <a:srgbClr val="FF0065"/>
                </a:solidFill>
              </a:rPr>
              <a:t> Mapping：</a:t>
            </a:r>
            <a:r>
              <a:rPr sz="2800" dirty="0">
                <a:solidFill>
                  <a:srgbClr val="3333CC"/>
                </a:solidFill>
              </a:rPr>
              <a:t>External Schema-Conceptual Schema Mapping</a:t>
            </a:r>
            <a:endParaRPr sz="2800" dirty="0"/>
          </a:p>
          <a:p>
            <a:pPr marL="852359" lvl="1">
              <a:spcBef>
                <a:spcPts val="184"/>
              </a:spcBef>
            </a:pPr>
            <a:r>
              <a:rPr sz="2400" dirty="0" err="1">
                <a:solidFill>
                  <a:srgbClr val="3333CC"/>
                </a:solidFill>
              </a:rPr>
              <a:t>将外模式映射为概念模式，从而支持实现数据概念视图向外部视图的转换</a:t>
            </a:r>
            <a:endParaRPr sz="2400" dirty="0"/>
          </a:p>
          <a:p>
            <a:pPr marL="852359" lvl="1">
              <a:spcBef>
                <a:spcPts val="184"/>
              </a:spcBef>
            </a:pPr>
            <a:r>
              <a:rPr sz="2400" dirty="0" err="1">
                <a:solidFill>
                  <a:srgbClr val="3333CC"/>
                </a:solidFill>
              </a:rPr>
              <a:t>便于用户观察和使用</a:t>
            </a:r>
            <a:endParaRPr sz="2400" dirty="0"/>
          </a:p>
        </p:txBody>
      </p:sp>
      <p:grpSp>
        <p:nvGrpSpPr>
          <p:cNvPr id="25" name="组合 24">
            <a:extLst>
              <a:ext uri="{FF2B5EF4-FFF2-40B4-BE49-F238E27FC236}">
                <a16:creationId xmlns:a16="http://schemas.microsoft.com/office/drawing/2014/main" id="{F2D61E34-E324-4169-88E3-ADD915252486}"/>
              </a:ext>
            </a:extLst>
          </p:cNvPr>
          <p:cNvGrpSpPr/>
          <p:nvPr/>
        </p:nvGrpSpPr>
        <p:grpSpPr>
          <a:xfrm>
            <a:off x="971600" y="3284984"/>
            <a:ext cx="6984776" cy="3096343"/>
            <a:chOff x="1670582" y="3484711"/>
            <a:chExt cx="5799815" cy="2608972"/>
          </a:xfrm>
        </p:grpSpPr>
        <p:sp>
          <p:nvSpPr>
            <p:cNvPr id="3" name="object 3"/>
            <p:cNvSpPr/>
            <p:nvPr/>
          </p:nvSpPr>
          <p:spPr>
            <a:xfrm>
              <a:off x="1670582" y="3484711"/>
              <a:ext cx="5799815" cy="2608972"/>
            </a:xfrm>
            <a:prstGeom prst="rect">
              <a:avLst/>
            </a:prstGeom>
            <a:blipFill>
              <a:blip r:embed="rId3" cstate="print"/>
              <a:stretch>
                <a:fillRect/>
              </a:stretch>
            </a:blipFill>
          </p:spPr>
          <p:txBody>
            <a:bodyPr wrap="square" lIns="0" tIns="0" rIns="0" bIns="0" rtlCol="0"/>
            <a:lstStyle/>
            <a:p>
              <a:endParaRPr sz="2052"/>
            </a:p>
          </p:txBody>
        </p:sp>
        <p:sp>
          <p:nvSpPr>
            <p:cNvPr id="4" name="object 4"/>
            <p:cNvSpPr txBox="1"/>
            <p:nvPr/>
          </p:nvSpPr>
          <p:spPr>
            <a:xfrm>
              <a:off x="6422851" y="5291561"/>
              <a:ext cx="651048" cy="421013"/>
            </a:xfrm>
            <a:prstGeom prst="rect">
              <a:avLst/>
            </a:prstGeom>
          </p:spPr>
          <p:txBody>
            <a:bodyPr vert="horz" wrap="square" lIns="0" tIns="0" rIns="0" bIns="0" rtlCol="0">
              <a:spAutoFit/>
            </a:bodyPr>
            <a:lstStyle/>
            <a:p>
              <a:pPr marL="127059" marR="4344" indent="-116743"/>
              <a:r>
                <a:rPr sz="1368" b="1" dirty="0">
                  <a:latin typeface="Arial"/>
                  <a:cs typeface="Arial"/>
                </a:rPr>
                <a:t>Internal </a:t>
              </a:r>
              <a:r>
                <a:rPr sz="1368" b="1" spc="-4" dirty="0">
                  <a:latin typeface="Arial"/>
                  <a:cs typeface="Arial"/>
                </a:rPr>
                <a:t>View</a:t>
              </a:r>
              <a:endParaRPr sz="1368">
                <a:latin typeface="Arial"/>
                <a:cs typeface="Arial"/>
              </a:endParaRPr>
            </a:p>
          </p:txBody>
        </p:sp>
        <p:sp>
          <p:nvSpPr>
            <p:cNvPr id="5" name="object 5"/>
            <p:cNvSpPr/>
            <p:nvPr/>
          </p:nvSpPr>
          <p:spPr>
            <a:xfrm>
              <a:off x="4441801" y="4200158"/>
              <a:ext cx="148237" cy="266067"/>
            </a:xfrm>
            <a:custGeom>
              <a:avLst/>
              <a:gdLst/>
              <a:ahLst/>
              <a:cxnLst/>
              <a:rect l="l" t="t" r="r" b="b"/>
              <a:pathLst>
                <a:path w="173354" h="311150">
                  <a:moveTo>
                    <a:pt x="0" y="0"/>
                  </a:moveTo>
                  <a:lnTo>
                    <a:pt x="0" y="310896"/>
                  </a:lnTo>
                  <a:lnTo>
                    <a:pt x="172974" y="310896"/>
                  </a:lnTo>
                  <a:lnTo>
                    <a:pt x="172974" y="0"/>
                  </a:lnTo>
                  <a:lnTo>
                    <a:pt x="0" y="0"/>
                  </a:lnTo>
                  <a:close/>
                </a:path>
              </a:pathLst>
            </a:custGeom>
            <a:solidFill>
              <a:srgbClr val="3333CC"/>
            </a:solidFill>
          </p:spPr>
          <p:txBody>
            <a:bodyPr wrap="square" lIns="0" tIns="0" rIns="0" bIns="0" rtlCol="0"/>
            <a:lstStyle/>
            <a:p>
              <a:endParaRPr sz="2052"/>
            </a:p>
          </p:txBody>
        </p:sp>
        <p:sp>
          <p:nvSpPr>
            <p:cNvPr id="6" name="object 6"/>
            <p:cNvSpPr/>
            <p:nvPr/>
          </p:nvSpPr>
          <p:spPr>
            <a:xfrm>
              <a:off x="4441801" y="4199507"/>
              <a:ext cx="148237" cy="266610"/>
            </a:xfrm>
            <a:custGeom>
              <a:avLst/>
              <a:gdLst/>
              <a:ahLst/>
              <a:cxnLst/>
              <a:rect l="l" t="t" r="r" b="b"/>
              <a:pathLst>
                <a:path w="173354" h="311785">
                  <a:moveTo>
                    <a:pt x="0" y="0"/>
                  </a:moveTo>
                  <a:lnTo>
                    <a:pt x="0" y="311658"/>
                  </a:lnTo>
                  <a:lnTo>
                    <a:pt x="172974" y="311658"/>
                  </a:lnTo>
                  <a:lnTo>
                    <a:pt x="172974" y="0"/>
                  </a:lnTo>
                  <a:lnTo>
                    <a:pt x="0" y="0"/>
                  </a:lnTo>
                  <a:close/>
                </a:path>
              </a:pathLst>
            </a:custGeom>
            <a:ln w="9525">
              <a:solidFill>
                <a:srgbClr val="FF0066"/>
              </a:solidFill>
            </a:ln>
          </p:spPr>
          <p:txBody>
            <a:bodyPr wrap="square" lIns="0" tIns="0" rIns="0" bIns="0" rtlCol="0"/>
            <a:lstStyle/>
            <a:p>
              <a:endParaRPr sz="2052"/>
            </a:p>
          </p:txBody>
        </p:sp>
        <p:sp>
          <p:nvSpPr>
            <p:cNvPr id="7" name="object 7"/>
            <p:cNvSpPr/>
            <p:nvPr/>
          </p:nvSpPr>
          <p:spPr>
            <a:xfrm>
              <a:off x="4441801" y="4479691"/>
              <a:ext cx="148237" cy="266067"/>
            </a:xfrm>
            <a:custGeom>
              <a:avLst/>
              <a:gdLst/>
              <a:ahLst/>
              <a:cxnLst/>
              <a:rect l="l" t="t" r="r" b="b"/>
              <a:pathLst>
                <a:path w="173354" h="311150">
                  <a:moveTo>
                    <a:pt x="0" y="0"/>
                  </a:moveTo>
                  <a:lnTo>
                    <a:pt x="0" y="310896"/>
                  </a:lnTo>
                  <a:lnTo>
                    <a:pt x="172974" y="310896"/>
                  </a:lnTo>
                  <a:lnTo>
                    <a:pt x="172974" y="0"/>
                  </a:lnTo>
                  <a:lnTo>
                    <a:pt x="0" y="0"/>
                  </a:lnTo>
                  <a:close/>
                </a:path>
              </a:pathLst>
            </a:custGeom>
            <a:solidFill>
              <a:srgbClr val="3333CC"/>
            </a:solidFill>
          </p:spPr>
          <p:txBody>
            <a:bodyPr wrap="square" lIns="0" tIns="0" rIns="0" bIns="0" rtlCol="0"/>
            <a:lstStyle/>
            <a:p>
              <a:endParaRPr sz="2052"/>
            </a:p>
          </p:txBody>
        </p:sp>
        <p:sp>
          <p:nvSpPr>
            <p:cNvPr id="8" name="object 8"/>
            <p:cNvSpPr/>
            <p:nvPr/>
          </p:nvSpPr>
          <p:spPr>
            <a:xfrm>
              <a:off x="4441801" y="4479691"/>
              <a:ext cx="148237" cy="266067"/>
            </a:xfrm>
            <a:custGeom>
              <a:avLst/>
              <a:gdLst/>
              <a:ahLst/>
              <a:cxnLst/>
              <a:rect l="l" t="t" r="r" b="b"/>
              <a:pathLst>
                <a:path w="173354" h="311150">
                  <a:moveTo>
                    <a:pt x="0" y="0"/>
                  </a:moveTo>
                  <a:lnTo>
                    <a:pt x="0" y="310896"/>
                  </a:lnTo>
                  <a:lnTo>
                    <a:pt x="172974" y="310896"/>
                  </a:lnTo>
                  <a:lnTo>
                    <a:pt x="172974" y="0"/>
                  </a:lnTo>
                  <a:lnTo>
                    <a:pt x="0" y="0"/>
                  </a:lnTo>
                  <a:close/>
                </a:path>
              </a:pathLst>
            </a:custGeom>
            <a:ln w="9525">
              <a:solidFill>
                <a:srgbClr val="FF0066"/>
              </a:solidFill>
            </a:ln>
          </p:spPr>
          <p:txBody>
            <a:bodyPr wrap="square" lIns="0" tIns="0" rIns="0" bIns="0" rtlCol="0"/>
            <a:lstStyle/>
            <a:p>
              <a:endParaRPr sz="2052"/>
            </a:p>
          </p:txBody>
        </p:sp>
        <p:sp>
          <p:nvSpPr>
            <p:cNvPr id="9" name="object 9"/>
            <p:cNvSpPr/>
            <p:nvPr/>
          </p:nvSpPr>
          <p:spPr>
            <a:xfrm>
              <a:off x="4441801" y="4771604"/>
              <a:ext cx="148237" cy="266067"/>
            </a:xfrm>
            <a:custGeom>
              <a:avLst/>
              <a:gdLst/>
              <a:ahLst/>
              <a:cxnLst/>
              <a:rect l="l" t="t" r="r" b="b"/>
              <a:pathLst>
                <a:path w="173354" h="311150">
                  <a:moveTo>
                    <a:pt x="0" y="0"/>
                  </a:moveTo>
                  <a:lnTo>
                    <a:pt x="0" y="310896"/>
                  </a:lnTo>
                  <a:lnTo>
                    <a:pt x="172974" y="310896"/>
                  </a:lnTo>
                  <a:lnTo>
                    <a:pt x="172974" y="0"/>
                  </a:lnTo>
                  <a:lnTo>
                    <a:pt x="0" y="0"/>
                  </a:lnTo>
                  <a:close/>
                </a:path>
              </a:pathLst>
            </a:custGeom>
            <a:solidFill>
              <a:srgbClr val="3333CC"/>
            </a:solidFill>
          </p:spPr>
          <p:txBody>
            <a:bodyPr wrap="square" lIns="0" tIns="0" rIns="0" bIns="0" rtlCol="0"/>
            <a:lstStyle/>
            <a:p>
              <a:endParaRPr sz="2052"/>
            </a:p>
          </p:txBody>
        </p:sp>
        <p:sp>
          <p:nvSpPr>
            <p:cNvPr id="10" name="object 10"/>
            <p:cNvSpPr/>
            <p:nvPr/>
          </p:nvSpPr>
          <p:spPr>
            <a:xfrm>
              <a:off x="4441801" y="4771604"/>
              <a:ext cx="148237" cy="266067"/>
            </a:xfrm>
            <a:custGeom>
              <a:avLst/>
              <a:gdLst/>
              <a:ahLst/>
              <a:cxnLst/>
              <a:rect l="l" t="t" r="r" b="b"/>
              <a:pathLst>
                <a:path w="173354" h="311150">
                  <a:moveTo>
                    <a:pt x="0" y="0"/>
                  </a:moveTo>
                  <a:lnTo>
                    <a:pt x="0" y="310896"/>
                  </a:lnTo>
                  <a:lnTo>
                    <a:pt x="172974" y="310896"/>
                  </a:lnTo>
                  <a:lnTo>
                    <a:pt x="172974" y="0"/>
                  </a:lnTo>
                  <a:lnTo>
                    <a:pt x="0" y="0"/>
                  </a:lnTo>
                  <a:close/>
                </a:path>
              </a:pathLst>
            </a:custGeom>
            <a:ln w="9525">
              <a:solidFill>
                <a:srgbClr val="FF0066"/>
              </a:solidFill>
            </a:ln>
          </p:spPr>
          <p:txBody>
            <a:bodyPr wrap="square" lIns="0" tIns="0" rIns="0" bIns="0" rtlCol="0"/>
            <a:lstStyle/>
            <a:p>
              <a:endParaRPr sz="2052"/>
            </a:p>
          </p:txBody>
        </p:sp>
        <p:sp>
          <p:nvSpPr>
            <p:cNvPr id="11" name="object 11"/>
            <p:cNvSpPr/>
            <p:nvPr/>
          </p:nvSpPr>
          <p:spPr>
            <a:xfrm>
              <a:off x="4441801" y="5063517"/>
              <a:ext cx="148237" cy="266067"/>
            </a:xfrm>
            <a:custGeom>
              <a:avLst/>
              <a:gdLst/>
              <a:ahLst/>
              <a:cxnLst/>
              <a:rect l="l" t="t" r="r" b="b"/>
              <a:pathLst>
                <a:path w="173354" h="311150">
                  <a:moveTo>
                    <a:pt x="0" y="0"/>
                  </a:moveTo>
                  <a:lnTo>
                    <a:pt x="0" y="310896"/>
                  </a:lnTo>
                  <a:lnTo>
                    <a:pt x="172974" y="310896"/>
                  </a:lnTo>
                  <a:lnTo>
                    <a:pt x="172974" y="0"/>
                  </a:lnTo>
                  <a:lnTo>
                    <a:pt x="0" y="0"/>
                  </a:lnTo>
                  <a:close/>
                </a:path>
              </a:pathLst>
            </a:custGeom>
            <a:solidFill>
              <a:srgbClr val="3333CC"/>
            </a:solidFill>
          </p:spPr>
          <p:txBody>
            <a:bodyPr wrap="square" lIns="0" tIns="0" rIns="0" bIns="0" rtlCol="0"/>
            <a:lstStyle/>
            <a:p>
              <a:endParaRPr sz="2052"/>
            </a:p>
          </p:txBody>
        </p:sp>
        <p:sp>
          <p:nvSpPr>
            <p:cNvPr id="12" name="object 12"/>
            <p:cNvSpPr/>
            <p:nvPr/>
          </p:nvSpPr>
          <p:spPr>
            <a:xfrm>
              <a:off x="4441801" y="5062866"/>
              <a:ext cx="148237" cy="266610"/>
            </a:xfrm>
            <a:custGeom>
              <a:avLst/>
              <a:gdLst/>
              <a:ahLst/>
              <a:cxnLst/>
              <a:rect l="l" t="t" r="r" b="b"/>
              <a:pathLst>
                <a:path w="173354" h="311785">
                  <a:moveTo>
                    <a:pt x="0" y="0"/>
                  </a:moveTo>
                  <a:lnTo>
                    <a:pt x="0" y="311658"/>
                  </a:lnTo>
                  <a:lnTo>
                    <a:pt x="172974" y="311658"/>
                  </a:lnTo>
                  <a:lnTo>
                    <a:pt x="172974" y="0"/>
                  </a:lnTo>
                  <a:lnTo>
                    <a:pt x="0" y="0"/>
                  </a:lnTo>
                  <a:close/>
                </a:path>
              </a:pathLst>
            </a:custGeom>
            <a:ln w="9525">
              <a:solidFill>
                <a:srgbClr val="FF0066"/>
              </a:solidFill>
            </a:ln>
          </p:spPr>
          <p:txBody>
            <a:bodyPr wrap="square" lIns="0" tIns="0" rIns="0" bIns="0" rtlCol="0"/>
            <a:lstStyle/>
            <a:p>
              <a:endParaRPr sz="2052"/>
            </a:p>
          </p:txBody>
        </p:sp>
        <p:sp>
          <p:nvSpPr>
            <p:cNvPr id="13" name="object 13"/>
            <p:cNvSpPr/>
            <p:nvPr/>
          </p:nvSpPr>
          <p:spPr>
            <a:xfrm>
              <a:off x="4441801" y="5354778"/>
              <a:ext cx="148237" cy="266610"/>
            </a:xfrm>
            <a:custGeom>
              <a:avLst/>
              <a:gdLst/>
              <a:ahLst/>
              <a:cxnLst/>
              <a:rect l="l" t="t" r="r" b="b"/>
              <a:pathLst>
                <a:path w="173354" h="311785">
                  <a:moveTo>
                    <a:pt x="0" y="0"/>
                  </a:moveTo>
                  <a:lnTo>
                    <a:pt x="0" y="311658"/>
                  </a:lnTo>
                  <a:lnTo>
                    <a:pt x="172974" y="311658"/>
                  </a:lnTo>
                  <a:lnTo>
                    <a:pt x="172974" y="0"/>
                  </a:lnTo>
                  <a:lnTo>
                    <a:pt x="0" y="0"/>
                  </a:lnTo>
                  <a:close/>
                </a:path>
              </a:pathLst>
            </a:custGeom>
            <a:solidFill>
              <a:srgbClr val="3333CC"/>
            </a:solidFill>
          </p:spPr>
          <p:txBody>
            <a:bodyPr wrap="square" lIns="0" tIns="0" rIns="0" bIns="0" rtlCol="0"/>
            <a:lstStyle/>
            <a:p>
              <a:endParaRPr sz="2052"/>
            </a:p>
          </p:txBody>
        </p:sp>
        <p:sp>
          <p:nvSpPr>
            <p:cNvPr id="14" name="object 14"/>
            <p:cNvSpPr/>
            <p:nvPr/>
          </p:nvSpPr>
          <p:spPr>
            <a:xfrm>
              <a:off x="4441801" y="5354778"/>
              <a:ext cx="148237" cy="266610"/>
            </a:xfrm>
            <a:custGeom>
              <a:avLst/>
              <a:gdLst/>
              <a:ahLst/>
              <a:cxnLst/>
              <a:rect l="l" t="t" r="r" b="b"/>
              <a:pathLst>
                <a:path w="173354" h="311785">
                  <a:moveTo>
                    <a:pt x="0" y="0"/>
                  </a:moveTo>
                  <a:lnTo>
                    <a:pt x="0" y="311658"/>
                  </a:lnTo>
                  <a:lnTo>
                    <a:pt x="172974" y="311658"/>
                  </a:lnTo>
                  <a:lnTo>
                    <a:pt x="172974" y="0"/>
                  </a:lnTo>
                  <a:lnTo>
                    <a:pt x="0" y="0"/>
                  </a:lnTo>
                  <a:close/>
                </a:path>
              </a:pathLst>
            </a:custGeom>
            <a:ln w="9525">
              <a:solidFill>
                <a:srgbClr val="FF0066"/>
              </a:solidFill>
            </a:ln>
          </p:spPr>
          <p:txBody>
            <a:bodyPr wrap="square" lIns="0" tIns="0" rIns="0" bIns="0" rtlCol="0"/>
            <a:lstStyle/>
            <a:p>
              <a:endParaRPr sz="2052"/>
            </a:p>
          </p:txBody>
        </p:sp>
        <p:sp>
          <p:nvSpPr>
            <p:cNvPr id="15" name="object 15"/>
            <p:cNvSpPr/>
            <p:nvPr/>
          </p:nvSpPr>
          <p:spPr>
            <a:xfrm>
              <a:off x="5639426" y="4558534"/>
              <a:ext cx="158554" cy="476748"/>
            </a:xfrm>
            <a:custGeom>
              <a:avLst/>
              <a:gdLst/>
              <a:ahLst/>
              <a:cxnLst/>
              <a:rect l="l" t="t" r="r" b="b"/>
              <a:pathLst>
                <a:path w="185420" h="557529">
                  <a:moveTo>
                    <a:pt x="0" y="0"/>
                  </a:moveTo>
                  <a:lnTo>
                    <a:pt x="0" y="557022"/>
                  </a:lnTo>
                  <a:lnTo>
                    <a:pt x="185166" y="557022"/>
                  </a:lnTo>
                  <a:lnTo>
                    <a:pt x="185166" y="0"/>
                  </a:lnTo>
                  <a:lnTo>
                    <a:pt x="0" y="0"/>
                  </a:lnTo>
                  <a:close/>
                </a:path>
              </a:pathLst>
            </a:custGeom>
            <a:solidFill>
              <a:srgbClr val="CC66FF"/>
            </a:solidFill>
          </p:spPr>
          <p:txBody>
            <a:bodyPr wrap="square" lIns="0" tIns="0" rIns="0" bIns="0" rtlCol="0"/>
            <a:lstStyle/>
            <a:p>
              <a:endParaRPr sz="2052"/>
            </a:p>
          </p:txBody>
        </p:sp>
        <p:sp>
          <p:nvSpPr>
            <p:cNvPr id="16" name="object 16"/>
            <p:cNvSpPr/>
            <p:nvPr/>
          </p:nvSpPr>
          <p:spPr>
            <a:xfrm>
              <a:off x="5638763" y="4557882"/>
              <a:ext cx="159097" cy="477291"/>
            </a:xfrm>
            <a:custGeom>
              <a:avLst/>
              <a:gdLst/>
              <a:ahLst/>
              <a:cxnLst/>
              <a:rect l="l" t="t" r="r" b="b"/>
              <a:pathLst>
                <a:path w="186054" h="558164">
                  <a:moveTo>
                    <a:pt x="0" y="0"/>
                  </a:moveTo>
                  <a:lnTo>
                    <a:pt x="0" y="557784"/>
                  </a:lnTo>
                  <a:lnTo>
                    <a:pt x="185927" y="557784"/>
                  </a:lnTo>
                  <a:lnTo>
                    <a:pt x="185927" y="0"/>
                  </a:lnTo>
                  <a:lnTo>
                    <a:pt x="0" y="0"/>
                  </a:lnTo>
                  <a:close/>
                </a:path>
              </a:pathLst>
            </a:custGeom>
            <a:ln w="9524">
              <a:solidFill>
                <a:srgbClr val="FF0066"/>
              </a:solidFill>
            </a:ln>
          </p:spPr>
          <p:txBody>
            <a:bodyPr wrap="square" lIns="0" tIns="0" rIns="0" bIns="0" rtlCol="0"/>
            <a:lstStyle/>
            <a:p>
              <a:endParaRPr sz="2052"/>
            </a:p>
          </p:txBody>
        </p:sp>
        <p:sp>
          <p:nvSpPr>
            <p:cNvPr id="17" name="object 17"/>
            <p:cNvSpPr txBox="1"/>
            <p:nvPr/>
          </p:nvSpPr>
          <p:spPr>
            <a:xfrm>
              <a:off x="4668765" y="5104554"/>
              <a:ext cx="1632237" cy="589905"/>
            </a:xfrm>
            <a:prstGeom prst="rect">
              <a:avLst/>
            </a:prstGeom>
          </p:spPr>
          <p:txBody>
            <a:bodyPr vert="horz" wrap="square" lIns="0" tIns="0" rIns="0" bIns="0" rtlCol="0">
              <a:spAutoFit/>
            </a:bodyPr>
            <a:lstStyle/>
            <a:p>
              <a:pPr marL="10860" marR="4344" indent="614120">
                <a:lnSpc>
                  <a:spcPts val="1471"/>
                </a:lnSpc>
              </a:pPr>
              <a:r>
                <a:rPr sz="1368" b="1" spc="-4" dirty="0">
                  <a:solidFill>
                    <a:srgbClr val="3333CC"/>
                  </a:solidFill>
                  <a:latin typeface="Arial"/>
                  <a:cs typeface="Arial"/>
                </a:rPr>
                <a:t>C-</a:t>
              </a:r>
              <a:r>
                <a:rPr sz="1368" b="1" dirty="0">
                  <a:solidFill>
                    <a:srgbClr val="3333CC"/>
                  </a:solidFill>
                  <a:latin typeface="Arial"/>
                  <a:cs typeface="Arial"/>
                </a:rPr>
                <a:t>I</a:t>
              </a:r>
              <a:r>
                <a:rPr sz="1368" b="1" spc="4" dirty="0">
                  <a:solidFill>
                    <a:srgbClr val="3333CC"/>
                  </a:solidFill>
                  <a:latin typeface="Arial"/>
                  <a:cs typeface="Arial"/>
                </a:rPr>
                <a:t> </a:t>
              </a:r>
              <a:r>
                <a:rPr sz="1368" b="1" spc="-4" dirty="0">
                  <a:solidFill>
                    <a:srgbClr val="3333CC"/>
                  </a:solidFill>
                  <a:latin typeface="Arial"/>
                  <a:cs typeface="Arial"/>
                </a:rPr>
                <a:t>Mapping </a:t>
              </a:r>
              <a:r>
                <a:rPr sz="1368" b="1" spc="-4" dirty="0">
                  <a:latin typeface="Arial"/>
                  <a:cs typeface="Arial"/>
                </a:rPr>
                <a:t>Conc</a:t>
              </a:r>
              <a:r>
                <a:rPr sz="1368" b="1" spc="-9" dirty="0">
                  <a:latin typeface="Arial"/>
                  <a:cs typeface="Arial"/>
                </a:rPr>
                <a:t>ep</a:t>
              </a:r>
              <a:r>
                <a:rPr sz="1368" b="1" spc="-4" dirty="0">
                  <a:latin typeface="Arial"/>
                  <a:cs typeface="Arial"/>
                </a:rPr>
                <a:t>tual</a:t>
              </a:r>
              <a:endParaRPr sz="1368">
                <a:latin typeface="Arial"/>
                <a:cs typeface="Arial"/>
              </a:endParaRPr>
            </a:p>
            <a:p>
              <a:pPr marL="285069">
                <a:lnSpc>
                  <a:spcPts val="1625"/>
                </a:lnSpc>
              </a:pPr>
              <a:r>
                <a:rPr sz="1368" b="1" spc="-4" dirty="0">
                  <a:latin typeface="Arial"/>
                  <a:cs typeface="Arial"/>
                </a:rPr>
                <a:t>View</a:t>
              </a:r>
              <a:endParaRPr sz="1368">
                <a:latin typeface="Arial"/>
                <a:cs typeface="Arial"/>
              </a:endParaRPr>
            </a:p>
          </p:txBody>
        </p:sp>
        <p:sp>
          <p:nvSpPr>
            <p:cNvPr id="18" name="object 18"/>
            <p:cNvSpPr txBox="1"/>
            <p:nvPr/>
          </p:nvSpPr>
          <p:spPr>
            <a:xfrm>
              <a:off x="3507640" y="5279817"/>
              <a:ext cx="824263" cy="421013"/>
            </a:xfrm>
            <a:prstGeom prst="rect">
              <a:avLst/>
            </a:prstGeom>
          </p:spPr>
          <p:txBody>
            <a:bodyPr vert="horz" wrap="square" lIns="0" tIns="0" rIns="0" bIns="0" rtlCol="0">
              <a:spAutoFit/>
            </a:bodyPr>
            <a:lstStyle/>
            <a:p>
              <a:pPr marL="213937" marR="4344" indent="-203621"/>
              <a:r>
                <a:rPr sz="1368" b="1" dirty="0">
                  <a:latin typeface="Arial"/>
                  <a:cs typeface="Arial"/>
                </a:rPr>
                <a:t>(External) </a:t>
              </a:r>
              <a:r>
                <a:rPr sz="1368" b="1" spc="-4" dirty="0">
                  <a:latin typeface="Arial"/>
                  <a:cs typeface="Arial"/>
                </a:rPr>
                <a:t>View</a:t>
              </a:r>
              <a:endParaRPr sz="1368">
                <a:latin typeface="Arial"/>
                <a:cs typeface="Arial"/>
              </a:endParaRPr>
            </a:p>
          </p:txBody>
        </p:sp>
        <p:sp>
          <p:nvSpPr>
            <p:cNvPr id="19" name="object 19"/>
            <p:cNvSpPr txBox="1"/>
            <p:nvPr/>
          </p:nvSpPr>
          <p:spPr>
            <a:xfrm>
              <a:off x="6364865" y="3925806"/>
              <a:ext cx="687429" cy="421013"/>
            </a:xfrm>
            <a:prstGeom prst="rect">
              <a:avLst/>
            </a:prstGeom>
          </p:spPr>
          <p:txBody>
            <a:bodyPr vert="horz" wrap="square" lIns="0" tIns="0" rIns="0" bIns="0" rtlCol="0">
              <a:spAutoFit/>
            </a:bodyPr>
            <a:lstStyle/>
            <a:p>
              <a:pPr marL="10860" marR="4344" indent="17919"/>
              <a:r>
                <a:rPr sz="1368" b="1" dirty="0">
                  <a:latin typeface="Arial"/>
                  <a:cs typeface="Arial"/>
                </a:rPr>
                <a:t>Internal </a:t>
              </a:r>
              <a:r>
                <a:rPr sz="1368" b="1" spc="-4" dirty="0">
                  <a:latin typeface="Arial"/>
                  <a:cs typeface="Arial"/>
                </a:rPr>
                <a:t>Schema</a:t>
              </a:r>
              <a:endParaRPr sz="1368">
                <a:latin typeface="Arial"/>
                <a:cs typeface="Arial"/>
              </a:endParaRPr>
            </a:p>
          </p:txBody>
        </p:sp>
        <p:sp>
          <p:nvSpPr>
            <p:cNvPr id="20" name="object 20"/>
            <p:cNvSpPr txBox="1"/>
            <p:nvPr/>
          </p:nvSpPr>
          <p:spPr>
            <a:xfrm>
              <a:off x="4587972" y="3925806"/>
              <a:ext cx="1083271" cy="421013"/>
            </a:xfrm>
            <a:prstGeom prst="rect">
              <a:avLst/>
            </a:prstGeom>
          </p:spPr>
          <p:txBody>
            <a:bodyPr vert="horz" wrap="square" lIns="0" tIns="0" rIns="0" bIns="0" rtlCol="0">
              <a:spAutoFit/>
            </a:bodyPr>
            <a:lstStyle/>
            <a:p>
              <a:pPr marL="208508" marR="4344" indent="-198191"/>
              <a:r>
                <a:rPr sz="1368" b="1" spc="-4" dirty="0">
                  <a:latin typeface="Arial"/>
                  <a:cs typeface="Arial"/>
                </a:rPr>
                <a:t>(Conc</a:t>
              </a:r>
              <a:r>
                <a:rPr sz="1368" b="1" spc="-9" dirty="0">
                  <a:latin typeface="Arial"/>
                  <a:cs typeface="Arial"/>
                </a:rPr>
                <a:t>e</a:t>
              </a:r>
              <a:r>
                <a:rPr sz="1368" b="1" spc="-4" dirty="0">
                  <a:latin typeface="Arial"/>
                  <a:cs typeface="Arial"/>
                </a:rPr>
                <a:t>ptual) Schema</a:t>
              </a:r>
              <a:endParaRPr sz="1368">
                <a:latin typeface="Arial"/>
                <a:cs typeface="Arial"/>
              </a:endParaRPr>
            </a:p>
          </p:txBody>
        </p:sp>
        <p:sp>
          <p:nvSpPr>
            <p:cNvPr id="21" name="object 21"/>
            <p:cNvSpPr txBox="1"/>
            <p:nvPr/>
          </p:nvSpPr>
          <p:spPr>
            <a:xfrm>
              <a:off x="3600160" y="3925806"/>
              <a:ext cx="706976" cy="421013"/>
            </a:xfrm>
            <a:prstGeom prst="rect">
              <a:avLst/>
            </a:prstGeom>
          </p:spPr>
          <p:txBody>
            <a:bodyPr vert="horz" wrap="square" lIns="0" tIns="0" rIns="0" bIns="0" rtlCol="0">
              <a:spAutoFit/>
            </a:bodyPr>
            <a:lstStyle/>
            <a:p>
              <a:pPr marL="20634" marR="4344" indent="-9774"/>
              <a:r>
                <a:rPr sz="1368" b="1" spc="-4" dirty="0">
                  <a:latin typeface="Arial"/>
                  <a:cs typeface="Arial"/>
                </a:rPr>
                <a:t>Extern</a:t>
              </a:r>
              <a:r>
                <a:rPr sz="1368" b="1" spc="-9" dirty="0">
                  <a:latin typeface="Arial"/>
                  <a:cs typeface="Arial"/>
                </a:rPr>
                <a:t>a</a:t>
              </a:r>
              <a:r>
                <a:rPr sz="1368" b="1" dirty="0">
                  <a:latin typeface="Arial"/>
                  <a:cs typeface="Arial"/>
                </a:rPr>
                <a:t>l </a:t>
              </a:r>
              <a:r>
                <a:rPr sz="1368" b="1" spc="-4" dirty="0">
                  <a:latin typeface="Arial"/>
                  <a:cs typeface="Arial"/>
                </a:rPr>
                <a:t>Schema</a:t>
              </a:r>
              <a:endParaRPr sz="1368">
                <a:latin typeface="Arial"/>
                <a:cs typeface="Arial"/>
              </a:endParaRPr>
            </a:p>
          </p:txBody>
        </p:sp>
        <p:sp>
          <p:nvSpPr>
            <p:cNvPr id="23" name="object 23"/>
            <p:cNvSpPr txBox="1"/>
            <p:nvPr/>
          </p:nvSpPr>
          <p:spPr>
            <a:xfrm>
              <a:off x="4071256" y="5757447"/>
              <a:ext cx="1084357" cy="210507"/>
            </a:xfrm>
            <a:prstGeom prst="rect">
              <a:avLst/>
            </a:prstGeom>
          </p:spPr>
          <p:txBody>
            <a:bodyPr vert="horz" wrap="square" lIns="0" tIns="0" rIns="0" bIns="0" rtlCol="0">
              <a:spAutoFit/>
            </a:bodyPr>
            <a:lstStyle/>
            <a:p>
              <a:pPr marL="10860"/>
              <a:r>
                <a:rPr sz="1368" b="1" spc="-4" dirty="0">
                  <a:solidFill>
                    <a:srgbClr val="3333CC"/>
                  </a:solidFill>
                  <a:latin typeface="Arial"/>
                  <a:cs typeface="Arial"/>
                </a:rPr>
                <a:t>E-</a:t>
              </a:r>
              <a:r>
                <a:rPr sz="1368" b="1" dirty="0">
                  <a:solidFill>
                    <a:srgbClr val="3333CC"/>
                  </a:solidFill>
                  <a:latin typeface="Arial"/>
                  <a:cs typeface="Arial"/>
                </a:rPr>
                <a:t>C</a:t>
              </a:r>
              <a:r>
                <a:rPr sz="1368" b="1" spc="-4" dirty="0">
                  <a:solidFill>
                    <a:srgbClr val="3333CC"/>
                  </a:solidFill>
                  <a:latin typeface="Arial"/>
                  <a:cs typeface="Arial"/>
                </a:rPr>
                <a:t> Mapping</a:t>
              </a:r>
              <a:endParaRPr sz="1368">
                <a:latin typeface="Arial"/>
                <a:cs typeface="Arial"/>
              </a:endParaRPr>
            </a:p>
          </p:txBody>
        </p:sp>
      </p:grpSp>
      <p:sp>
        <p:nvSpPr>
          <p:cNvPr id="24" name="object 24"/>
          <p:cNvSpPr txBox="1">
            <a:spLocks noGrp="1"/>
          </p:cNvSpPr>
          <p:nvPr>
            <p:ph type="title"/>
          </p:nvPr>
        </p:nvSpPr>
        <p:spPr>
          <a:xfrm>
            <a:off x="2555776" y="229299"/>
            <a:ext cx="6646233" cy="492443"/>
          </a:xfrm>
          <a:prstGeom prst="rect">
            <a:avLst/>
          </a:prstGeom>
        </p:spPr>
        <p:txBody>
          <a:bodyPr vert="horz" wrap="square" lIns="0" tIns="0" rIns="0" bIns="0" numCol="1" rtlCol="0" anchor="ctr" anchorCtr="0" compatLnSpc="1">
            <a:prstTxWarp prst="textNoShape">
              <a:avLst/>
            </a:prstTxWarp>
            <a:spAutoFit/>
          </a:bodyPr>
          <a:lstStyle/>
          <a:p>
            <a:pPr marL="10860">
              <a:spcBef>
                <a:spcPts val="402"/>
              </a:spcBef>
            </a:pPr>
            <a:r>
              <a:rPr sz="3200" spc="-13" dirty="0">
                <a:solidFill>
                  <a:srgbClr val="002060"/>
                </a:solidFill>
                <a:latin typeface="Arial"/>
                <a:cs typeface="Arial"/>
              </a:rPr>
              <a:t>(3</a:t>
            </a:r>
            <a:r>
              <a:rPr sz="3200" spc="-9" dirty="0">
                <a:solidFill>
                  <a:srgbClr val="002060"/>
                </a:solidFill>
                <a:latin typeface="Arial"/>
                <a:cs typeface="Arial"/>
              </a:rPr>
              <a:t>)</a:t>
            </a:r>
            <a:r>
              <a:rPr sz="3200" spc="-17" dirty="0">
                <a:solidFill>
                  <a:srgbClr val="002060"/>
                </a:solidFill>
                <a:latin typeface="华文中宋"/>
                <a:cs typeface="华文中宋"/>
              </a:rPr>
              <a:t>三级模式两层映</a:t>
            </a:r>
            <a:r>
              <a:rPr sz="3200" spc="-13" dirty="0">
                <a:solidFill>
                  <a:srgbClr val="002060"/>
                </a:solidFill>
                <a:latin typeface="华文中宋"/>
                <a:cs typeface="华文中宋"/>
              </a:rPr>
              <a:t>像</a:t>
            </a:r>
            <a:r>
              <a:rPr sz="3200" spc="-13" dirty="0">
                <a:solidFill>
                  <a:srgbClr val="002060"/>
                </a:solidFill>
                <a:latin typeface="Arial"/>
                <a:cs typeface="Arial"/>
              </a:rPr>
              <a:t>?</a:t>
            </a:r>
            <a:endParaRPr sz="3200" dirty="0">
              <a:solidFill>
                <a:srgbClr val="002060"/>
              </a:solidFill>
              <a:latin typeface="Arial"/>
              <a:cs typeface="Arial"/>
            </a:endParaRPr>
          </a:p>
        </p:txBody>
      </p:sp>
    </p:spTree>
  </p:cSld>
  <p:clrMapOvr>
    <a:masterClrMapping/>
  </p:clrMapOvr>
  <p:transition spd="med">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 calcmode="lin" valueType="num">
                                      <p:cBhvr additive="base">
                                        <p:cTn id="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xEl>
                                              <p:pRg st="1" end="1"/>
                                            </p:txEl>
                                          </p:spTgt>
                                        </p:tgtEl>
                                        <p:attrNameLst>
                                          <p:attrName>style.visibility</p:attrName>
                                        </p:attrNameLst>
                                      </p:cBhvr>
                                      <p:to>
                                        <p:strVal val="visible"/>
                                      </p:to>
                                    </p:set>
                                    <p:anim calcmode="lin" valueType="num">
                                      <p:cBhvr additive="base">
                                        <p:cTn id="13" dur="500" fill="hold"/>
                                        <p:tgtEl>
                                          <p:spTgt spid="2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
                                            <p:txEl>
                                              <p:pRg st="2" end="2"/>
                                            </p:txEl>
                                          </p:spTgt>
                                        </p:tgtEl>
                                        <p:attrNameLst>
                                          <p:attrName>style.visibility</p:attrName>
                                        </p:attrNameLst>
                                      </p:cBhvr>
                                      <p:to>
                                        <p:strVal val="visible"/>
                                      </p:to>
                                    </p:set>
                                    <p:anim calcmode="lin" valueType="num">
                                      <p:cBhvr additive="base">
                                        <p:cTn id="19" dur="500" fill="hold"/>
                                        <p:tgtEl>
                                          <p:spTgt spid="2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
                                            <p:txEl>
                                              <p:pRg st="3" end="3"/>
                                            </p:txEl>
                                          </p:spTgt>
                                        </p:tgtEl>
                                        <p:attrNameLst>
                                          <p:attrName>style.visibility</p:attrName>
                                        </p:attrNameLst>
                                      </p:cBhvr>
                                      <p:to>
                                        <p:strVal val="visible"/>
                                      </p:to>
                                    </p:set>
                                    <p:anim calcmode="lin" valueType="num">
                                      <p:cBhvr additive="base">
                                        <p:cTn id="25" dur="500" fill="hold"/>
                                        <p:tgtEl>
                                          <p:spTgt spid="2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2"/>
          <p:cNvSpPr txBox="1">
            <a:spLocks noGrp="1"/>
          </p:cNvSpPr>
          <p:nvPr>
            <p:ph type="body" idx="1"/>
          </p:nvPr>
        </p:nvSpPr>
        <p:spPr>
          <a:xfrm>
            <a:off x="184523" y="792698"/>
            <a:ext cx="8563941" cy="2085534"/>
          </a:xfrm>
          <a:prstGeom prst="rect">
            <a:avLst/>
          </a:prstGeom>
        </p:spPr>
        <p:txBody>
          <a:bodyPr vert="horz" wrap="square" lIns="0" tIns="38444" rIns="0" bIns="0" numCol="1" rtlCol="0" anchor="t" anchorCtr="0" compatLnSpc="1">
            <a:prstTxWarp prst="textNoShape">
              <a:avLst/>
            </a:prstTxWarp>
            <a:spAutoFit/>
          </a:bodyPr>
          <a:lstStyle/>
          <a:p>
            <a:pPr marL="138462"/>
            <a:r>
              <a:rPr dirty="0"/>
              <a:t>两层映像</a:t>
            </a:r>
          </a:p>
          <a:p>
            <a:pPr marL="160725">
              <a:spcBef>
                <a:spcPts val="184"/>
              </a:spcBef>
            </a:pPr>
            <a:r>
              <a:rPr sz="2400" dirty="0">
                <a:solidFill>
                  <a:srgbClr val="FF0065"/>
                </a:solidFill>
              </a:rPr>
              <a:t>C-I Mapping：</a:t>
            </a:r>
            <a:r>
              <a:rPr sz="2400" dirty="0">
                <a:solidFill>
                  <a:srgbClr val="3333CC"/>
                </a:solidFill>
              </a:rPr>
              <a:t>Conceptual Schema-Internal Schema Mapping</a:t>
            </a:r>
            <a:endParaRPr sz="2400" dirty="0"/>
          </a:p>
          <a:p>
            <a:pPr marL="852359" lvl="1">
              <a:spcBef>
                <a:spcPts val="180"/>
              </a:spcBef>
            </a:pPr>
            <a:r>
              <a:rPr sz="2400" dirty="0" err="1">
                <a:solidFill>
                  <a:srgbClr val="3333CC"/>
                </a:solidFill>
              </a:rPr>
              <a:t>将概念模式映射为内模式，从而支持实现数据概念视图向内部视图的转换</a:t>
            </a:r>
            <a:endParaRPr sz="2400" dirty="0"/>
          </a:p>
          <a:p>
            <a:pPr marL="852359" lvl="1">
              <a:spcBef>
                <a:spcPts val="184"/>
              </a:spcBef>
            </a:pPr>
            <a:r>
              <a:rPr sz="2400" dirty="0" err="1">
                <a:solidFill>
                  <a:srgbClr val="3333CC"/>
                </a:solidFill>
              </a:rPr>
              <a:t>便于计算机进行存储和处理</a:t>
            </a:r>
            <a:endParaRPr sz="2400" dirty="0"/>
          </a:p>
        </p:txBody>
      </p:sp>
      <p:grpSp>
        <p:nvGrpSpPr>
          <p:cNvPr id="25" name="组合 24">
            <a:extLst>
              <a:ext uri="{FF2B5EF4-FFF2-40B4-BE49-F238E27FC236}">
                <a16:creationId xmlns:a16="http://schemas.microsoft.com/office/drawing/2014/main" id="{F2D61E34-E324-4169-88E3-ADD915252486}"/>
              </a:ext>
            </a:extLst>
          </p:cNvPr>
          <p:cNvGrpSpPr/>
          <p:nvPr/>
        </p:nvGrpSpPr>
        <p:grpSpPr>
          <a:xfrm>
            <a:off x="1331640" y="3181096"/>
            <a:ext cx="6912768" cy="3416256"/>
            <a:chOff x="1670582" y="3484711"/>
            <a:chExt cx="5799815" cy="2608972"/>
          </a:xfrm>
        </p:grpSpPr>
        <p:sp>
          <p:nvSpPr>
            <p:cNvPr id="3" name="object 3"/>
            <p:cNvSpPr/>
            <p:nvPr/>
          </p:nvSpPr>
          <p:spPr>
            <a:xfrm>
              <a:off x="1670582" y="3484711"/>
              <a:ext cx="5799815" cy="2608972"/>
            </a:xfrm>
            <a:prstGeom prst="rect">
              <a:avLst/>
            </a:prstGeom>
            <a:blipFill>
              <a:blip r:embed="rId3" cstate="print"/>
              <a:stretch>
                <a:fillRect/>
              </a:stretch>
            </a:blipFill>
          </p:spPr>
          <p:txBody>
            <a:bodyPr wrap="square" lIns="0" tIns="0" rIns="0" bIns="0" rtlCol="0"/>
            <a:lstStyle/>
            <a:p>
              <a:endParaRPr sz="2052"/>
            </a:p>
          </p:txBody>
        </p:sp>
        <p:sp>
          <p:nvSpPr>
            <p:cNvPr id="4" name="object 4"/>
            <p:cNvSpPr txBox="1"/>
            <p:nvPr/>
          </p:nvSpPr>
          <p:spPr>
            <a:xfrm>
              <a:off x="6422851" y="5291561"/>
              <a:ext cx="651048" cy="421013"/>
            </a:xfrm>
            <a:prstGeom prst="rect">
              <a:avLst/>
            </a:prstGeom>
          </p:spPr>
          <p:txBody>
            <a:bodyPr vert="horz" wrap="square" lIns="0" tIns="0" rIns="0" bIns="0" rtlCol="0">
              <a:spAutoFit/>
            </a:bodyPr>
            <a:lstStyle/>
            <a:p>
              <a:pPr marL="127059" marR="4344" indent="-116743"/>
              <a:r>
                <a:rPr sz="1368" b="1" dirty="0">
                  <a:latin typeface="Arial"/>
                  <a:cs typeface="Arial"/>
                </a:rPr>
                <a:t>Internal </a:t>
              </a:r>
              <a:r>
                <a:rPr sz="1368" b="1" spc="-4" dirty="0">
                  <a:latin typeface="Arial"/>
                  <a:cs typeface="Arial"/>
                </a:rPr>
                <a:t>View</a:t>
              </a:r>
              <a:endParaRPr sz="1368">
                <a:latin typeface="Arial"/>
                <a:cs typeface="Arial"/>
              </a:endParaRPr>
            </a:p>
          </p:txBody>
        </p:sp>
        <p:sp>
          <p:nvSpPr>
            <p:cNvPr id="5" name="object 5"/>
            <p:cNvSpPr/>
            <p:nvPr/>
          </p:nvSpPr>
          <p:spPr>
            <a:xfrm>
              <a:off x="4441801" y="4200158"/>
              <a:ext cx="148237" cy="266067"/>
            </a:xfrm>
            <a:custGeom>
              <a:avLst/>
              <a:gdLst/>
              <a:ahLst/>
              <a:cxnLst/>
              <a:rect l="l" t="t" r="r" b="b"/>
              <a:pathLst>
                <a:path w="173354" h="311150">
                  <a:moveTo>
                    <a:pt x="0" y="0"/>
                  </a:moveTo>
                  <a:lnTo>
                    <a:pt x="0" y="310896"/>
                  </a:lnTo>
                  <a:lnTo>
                    <a:pt x="172974" y="310896"/>
                  </a:lnTo>
                  <a:lnTo>
                    <a:pt x="172974" y="0"/>
                  </a:lnTo>
                  <a:lnTo>
                    <a:pt x="0" y="0"/>
                  </a:lnTo>
                  <a:close/>
                </a:path>
              </a:pathLst>
            </a:custGeom>
            <a:solidFill>
              <a:srgbClr val="3333CC"/>
            </a:solidFill>
          </p:spPr>
          <p:txBody>
            <a:bodyPr wrap="square" lIns="0" tIns="0" rIns="0" bIns="0" rtlCol="0"/>
            <a:lstStyle/>
            <a:p>
              <a:endParaRPr sz="2052"/>
            </a:p>
          </p:txBody>
        </p:sp>
        <p:sp>
          <p:nvSpPr>
            <p:cNvPr id="6" name="object 6"/>
            <p:cNvSpPr/>
            <p:nvPr/>
          </p:nvSpPr>
          <p:spPr>
            <a:xfrm>
              <a:off x="4441801" y="4199507"/>
              <a:ext cx="148237" cy="266610"/>
            </a:xfrm>
            <a:custGeom>
              <a:avLst/>
              <a:gdLst/>
              <a:ahLst/>
              <a:cxnLst/>
              <a:rect l="l" t="t" r="r" b="b"/>
              <a:pathLst>
                <a:path w="173354" h="311785">
                  <a:moveTo>
                    <a:pt x="0" y="0"/>
                  </a:moveTo>
                  <a:lnTo>
                    <a:pt x="0" y="311658"/>
                  </a:lnTo>
                  <a:lnTo>
                    <a:pt x="172974" y="311658"/>
                  </a:lnTo>
                  <a:lnTo>
                    <a:pt x="172974" y="0"/>
                  </a:lnTo>
                  <a:lnTo>
                    <a:pt x="0" y="0"/>
                  </a:lnTo>
                  <a:close/>
                </a:path>
              </a:pathLst>
            </a:custGeom>
            <a:ln w="9525">
              <a:solidFill>
                <a:srgbClr val="FF0066"/>
              </a:solidFill>
            </a:ln>
          </p:spPr>
          <p:txBody>
            <a:bodyPr wrap="square" lIns="0" tIns="0" rIns="0" bIns="0" rtlCol="0"/>
            <a:lstStyle/>
            <a:p>
              <a:endParaRPr sz="2052"/>
            </a:p>
          </p:txBody>
        </p:sp>
        <p:sp>
          <p:nvSpPr>
            <p:cNvPr id="7" name="object 7"/>
            <p:cNvSpPr/>
            <p:nvPr/>
          </p:nvSpPr>
          <p:spPr>
            <a:xfrm>
              <a:off x="4441801" y="4479691"/>
              <a:ext cx="148237" cy="266067"/>
            </a:xfrm>
            <a:custGeom>
              <a:avLst/>
              <a:gdLst/>
              <a:ahLst/>
              <a:cxnLst/>
              <a:rect l="l" t="t" r="r" b="b"/>
              <a:pathLst>
                <a:path w="173354" h="311150">
                  <a:moveTo>
                    <a:pt x="0" y="0"/>
                  </a:moveTo>
                  <a:lnTo>
                    <a:pt x="0" y="310896"/>
                  </a:lnTo>
                  <a:lnTo>
                    <a:pt x="172974" y="310896"/>
                  </a:lnTo>
                  <a:lnTo>
                    <a:pt x="172974" y="0"/>
                  </a:lnTo>
                  <a:lnTo>
                    <a:pt x="0" y="0"/>
                  </a:lnTo>
                  <a:close/>
                </a:path>
              </a:pathLst>
            </a:custGeom>
            <a:solidFill>
              <a:srgbClr val="3333CC"/>
            </a:solidFill>
          </p:spPr>
          <p:txBody>
            <a:bodyPr wrap="square" lIns="0" tIns="0" rIns="0" bIns="0" rtlCol="0"/>
            <a:lstStyle/>
            <a:p>
              <a:endParaRPr sz="2052"/>
            </a:p>
          </p:txBody>
        </p:sp>
        <p:sp>
          <p:nvSpPr>
            <p:cNvPr id="8" name="object 8"/>
            <p:cNvSpPr/>
            <p:nvPr/>
          </p:nvSpPr>
          <p:spPr>
            <a:xfrm>
              <a:off x="4441801" y="4479691"/>
              <a:ext cx="148237" cy="266067"/>
            </a:xfrm>
            <a:custGeom>
              <a:avLst/>
              <a:gdLst/>
              <a:ahLst/>
              <a:cxnLst/>
              <a:rect l="l" t="t" r="r" b="b"/>
              <a:pathLst>
                <a:path w="173354" h="311150">
                  <a:moveTo>
                    <a:pt x="0" y="0"/>
                  </a:moveTo>
                  <a:lnTo>
                    <a:pt x="0" y="310896"/>
                  </a:lnTo>
                  <a:lnTo>
                    <a:pt x="172974" y="310896"/>
                  </a:lnTo>
                  <a:lnTo>
                    <a:pt x="172974" y="0"/>
                  </a:lnTo>
                  <a:lnTo>
                    <a:pt x="0" y="0"/>
                  </a:lnTo>
                  <a:close/>
                </a:path>
              </a:pathLst>
            </a:custGeom>
            <a:ln w="9525">
              <a:solidFill>
                <a:srgbClr val="FF0066"/>
              </a:solidFill>
            </a:ln>
          </p:spPr>
          <p:txBody>
            <a:bodyPr wrap="square" lIns="0" tIns="0" rIns="0" bIns="0" rtlCol="0"/>
            <a:lstStyle/>
            <a:p>
              <a:endParaRPr sz="2052"/>
            </a:p>
          </p:txBody>
        </p:sp>
        <p:sp>
          <p:nvSpPr>
            <p:cNvPr id="9" name="object 9"/>
            <p:cNvSpPr/>
            <p:nvPr/>
          </p:nvSpPr>
          <p:spPr>
            <a:xfrm>
              <a:off x="4441801" y="4771604"/>
              <a:ext cx="148237" cy="266067"/>
            </a:xfrm>
            <a:custGeom>
              <a:avLst/>
              <a:gdLst/>
              <a:ahLst/>
              <a:cxnLst/>
              <a:rect l="l" t="t" r="r" b="b"/>
              <a:pathLst>
                <a:path w="173354" h="311150">
                  <a:moveTo>
                    <a:pt x="0" y="0"/>
                  </a:moveTo>
                  <a:lnTo>
                    <a:pt x="0" y="310896"/>
                  </a:lnTo>
                  <a:lnTo>
                    <a:pt x="172974" y="310896"/>
                  </a:lnTo>
                  <a:lnTo>
                    <a:pt x="172974" y="0"/>
                  </a:lnTo>
                  <a:lnTo>
                    <a:pt x="0" y="0"/>
                  </a:lnTo>
                  <a:close/>
                </a:path>
              </a:pathLst>
            </a:custGeom>
            <a:solidFill>
              <a:srgbClr val="3333CC"/>
            </a:solidFill>
          </p:spPr>
          <p:txBody>
            <a:bodyPr wrap="square" lIns="0" tIns="0" rIns="0" bIns="0" rtlCol="0"/>
            <a:lstStyle/>
            <a:p>
              <a:endParaRPr sz="2052"/>
            </a:p>
          </p:txBody>
        </p:sp>
        <p:sp>
          <p:nvSpPr>
            <p:cNvPr id="10" name="object 10"/>
            <p:cNvSpPr/>
            <p:nvPr/>
          </p:nvSpPr>
          <p:spPr>
            <a:xfrm>
              <a:off x="4441801" y="4771604"/>
              <a:ext cx="148237" cy="266067"/>
            </a:xfrm>
            <a:custGeom>
              <a:avLst/>
              <a:gdLst/>
              <a:ahLst/>
              <a:cxnLst/>
              <a:rect l="l" t="t" r="r" b="b"/>
              <a:pathLst>
                <a:path w="173354" h="311150">
                  <a:moveTo>
                    <a:pt x="0" y="0"/>
                  </a:moveTo>
                  <a:lnTo>
                    <a:pt x="0" y="310896"/>
                  </a:lnTo>
                  <a:lnTo>
                    <a:pt x="172974" y="310896"/>
                  </a:lnTo>
                  <a:lnTo>
                    <a:pt x="172974" y="0"/>
                  </a:lnTo>
                  <a:lnTo>
                    <a:pt x="0" y="0"/>
                  </a:lnTo>
                  <a:close/>
                </a:path>
              </a:pathLst>
            </a:custGeom>
            <a:ln w="9525">
              <a:solidFill>
                <a:srgbClr val="FF0066"/>
              </a:solidFill>
            </a:ln>
          </p:spPr>
          <p:txBody>
            <a:bodyPr wrap="square" lIns="0" tIns="0" rIns="0" bIns="0" rtlCol="0"/>
            <a:lstStyle/>
            <a:p>
              <a:endParaRPr sz="2052"/>
            </a:p>
          </p:txBody>
        </p:sp>
        <p:sp>
          <p:nvSpPr>
            <p:cNvPr id="11" name="object 11"/>
            <p:cNvSpPr/>
            <p:nvPr/>
          </p:nvSpPr>
          <p:spPr>
            <a:xfrm>
              <a:off x="4441801" y="5063517"/>
              <a:ext cx="148237" cy="266067"/>
            </a:xfrm>
            <a:custGeom>
              <a:avLst/>
              <a:gdLst/>
              <a:ahLst/>
              <a:cxnLst/>
              <a:rect l="l" t="t" r="r" b="b"/>
              <a:pathLst>
                <a:path w="173354" h="311150">
                  <a:moveTo>
                    <a:pt x="0" y="0"/>
                  </a:moveTo>
                  <a:lnTo>
                    <a:pt x="0" y="310896"/>
                  </a:lnTo>
                  <a:lnTo>
                    <a:pt x="172974" y="310896"/>
                  </a:lnTo>
                  <a:lnTo>
                    <a:pt x="172974" y="0"/>
                  </a:lnTo>
                  <a:lnTo>
                    <a:pt x="0" y="0"/>
                  </a:lnTo>
                  <a:close/>
                </a:path>
              </a:pathLst>
            </a:custGeom>
            <a:solidFill>
              <a:srgbClr val="3333CC"/>
            </a:solidFill>
          </p:spPr>
          <p:txBody>
            <a:bodyPr wrap="square" lIns="0" tIns="0" rIns="0" bIns="0" rtlCol="0"/>
            <a:lstStyle/>
            <a:p>
              <a:endParaRPr sz="2052"/>
            </a:p>
          </p:txBody>
        </p:sp>
        <p:sp>
          <p:nvSpPr>
            <p:cNvPr id="12" name="object 12"/>
            <p:cNvSpPr/>
            <p:nvPr/>
          </p:nvSpPr>
          <p:spPr>
            <a:xfrm>
              <a:off x="4441801" y="5062866"/>
              <a:ext cx="148237" cy="266610"/>
            </a:xfrm>
            <a:custGeom>
              <a:avLst/>
              <a:gdLst/>
              <a:ahLst/>
              <a:cxnLst/>
              <a:rect l="l" t="t" r="r" b="b"/>
              <a:pathLst>
                <a:path w="173354" h="311785">
                  <a:moveTo>
                    <a:pt x="0" y="0"/>
                  </a:moveTo>
                  <a:lnTo>
                    <a:pt x="0" y="311658"/>
                  </a:lnTo>
                  <a:lnTo>
                    <a:pt x="172974" y="311658"/>
                  </a:lnTo>
                  <a:lnTo>
                    <a:pt x="172974" y="0"/>
                  </a:lnTo>
                  <a:lnTo>
                    <a:pt x="0" y="0"/>
                  </a:lnTo>
                  <a:close/>
                </a:path>
              </a:pathLst>
            </a:custGeom>
            <a:ln w="9525">
              <a:solidFill>
                <a:srgbClr val="FF0066"/>
              </a:solidFill>
            </a:ln>
          </p:spPr>
          <p:txBody>
            <a:bodyPr wrap="square" lIns="0" tIns="0" rIns="0" bIns="0" rtlCol="0"/>
            <a:lstStyle/>
            <a:p>
              <a:endParaRPr sz="2052"/>
            </a:p>
          </p:txBody>
        </p:sp>
        <p:sp>
          <p:nvSpPr>
            <p:cNvPr id="13" name="object 13"/>
            <p:cNvSpPr/>
            <p:nvPr/>
          </p:nvSpPr>
          <p:spPr>
            <a:xfrm>
              <a:off x="4441801" y="5354778"/>
              <a:ext cx="148237" cy="266610"/>
            </a:xfrm>
            <a:custGeom>
              <a:avLst/>
              <a:gdLst/>
              <a:ahLst/>
              <a:cxnLst/>
              <a:rect l="l" t="t" r="r" b="b"/>
              <a:pathLst>
                <a:path w="173354" h="311785">
                  <a:moveTo>
                    <a:pt x="0" y="0"/>
                  </a:moveTo>
                  <a:lnTo>
                    <a:pt x="0" y="311658"/>
                  </a:lnTo>
                  <a:lnTo>
                    <a:pt x="172974" y="311658"/>
                  </a:lnTo>
                  <a:lnTo>
                    <a:pt x="172974" y="0"/>
                  </a:lnTo>
                  <a:lnTo>
                    <a:pt x="0" y="0"/>
                  </a:lnTo>
                  <a:close/>
                </a:path>
              </a:pathLst>
            </a:custGeom>
            <a:solidFill>
              <a:srgbClr val="3333CC"/>
            </a:solidFill>
          </p:spPr>
          <p:txBody>
            <a:bodyPr wrap="square" lIns="0" tIns="0" rIns="0" bIns="0" rtlCol="0"/>
            <a:lstStyle/>
            <a:p>
              <a:endParaRPr sz="2052"/>
            </a:p>
          </p:txBody>
        </p:sp>
        <p:sp>
          <p:nvSpPr>
            <p:cNvPr id="14" name="object 14"/>
            <p:cNvSpPr/>
            <p:nvPr/>
          </p:nvSpPr>
          <p:spPr>
            <a:xfrm>
              <a:off x="4441801" y="5354778"/>
              <a:ext cx="148237" cy="266610"/>
            </a:xfrm>
            <a:custGeom>
              <a:avLst/>
              <a:gdLst/>
              <a:ahLst/>
              <a:cxnLst/>
              <a:rect l="l" t="t" r="r" b="b"/>
              <a:pathLst>
                <a:path w="173354" h="311785">
                  <a:moveTo>
                    <a:pt x="0" y="0"/>
                  </a:moveTo>
                  <a:lnTo>
                    <a:pt x="0" y="311658"/>
                  </a:lnTo>
                  <a:lnTo>
                    <a:pt x="172974" y="311658"/>
                  </a:lnTo>
                  <a:lnTo>
                    <a:pt x="172974" y="0"/>
                  </a:lnTo>
                  <a:lnTo>
                    <a:pt x="0" y="0"/>
                  </a:lnTo>
                  <a:close/>
                </a:path>
              </a:pathLst>
            </a:custGeom>
            <a:ln w="9525">
              <a:solidFill>
                <a:srgbClr val="FF0066"/>
              </a:solidFill>
            </a:ln>
          </p:spPr>
          <p:txBody>
            <a:bodyPr wrap="square" lIns="0" tIns="0" rIns="0" bIns="0" rtlCol="0"/>
            <a:lstStyle/>
            <a:p>
              <a:endParaRPr sz="2052"/>
            </a:p>
          </p:txBody>
        </p:sp>
        <p:sp>
          <p:nvSpPr>
            <p:cNvPr id="15" name="object 15"/>
            <p:cNvSpPr/>
            <p:nvPr/>
          </p:nvSpPr>
          <p:spPr>
            <a:xfrm>
              <a:off x="5639426" y="4558534"/>
              <a:ext cx="158554" cy="476748"/>
            </a:xfrm>
            <a:custGeom>
              <a:avLst/>
              <a:gdLst/>
              <a:ahLst/>
              <a:cxnLst/>
              <a:rect l="l" t="t" r="r" b="b"/>
              <a:pathLst>
                <a:path w="185420" h="557529">
                  <a:moveTo>
                    <a:pt x="0" y="0"/>
                  </a:moveTo>
                  <a:lnTo>
                    <a:pt x="0" y="557022"/>
                  </a:lnTo>
                  <a:lnTo>
                    <a:pt x="185166" y="557022"/>
                  </a:lnTo>
                  <a:lnTo>
                    <a:pt x="185166" y="0"/>
                  </a:lnTo>
                  <a:lnTo>
                    <a:pt x="0" y="0"/>
                  </a:lnTo>
                  <a:close/>
                </a:path>
              </a:pathLst>
            </a:custGeom>
            <a:solidFill>
              <a:srgbClr val="CC66FF"/>
            </a:solidFill>
          </p:spPr>
          <p:txBody>
            <a:bodyPr wrap="square" lIns="0" tIns="0" rIns="0" bIns="0" rtlCol="0"/>
            <a:lstStyle/>
            <a:p>
              <a:endParaRPr sz="2052"/>
            </a:p>
          </p:txBody>
        </p:sp>
        <p:sp>
          <p:nvSpPr>
            <p:cNvPr id="16" name="object 16"/>
            <p:cNvSpPr/>
            <p:nvPr/>
          </p:nvSpPr>
          <p:spPr>
            <a:xfrm>
              <a:off x="5638763" y="4557882"/>
              <a:ext cx="159097" cy="477291"/>
            </a:xfrm>
            <a:custGeom>
              <a:avLst/>
              <a:gdLst/>
              <a:ahLst/>
              <a:cxnLst/>
              <a:rect l="l" t="t" r="r" b="b"/>
              <a:pathLst>
                <a:path w="186054" h="558164">
                  <a:moveTo>
                    <a:pt x="0" y="0"/>
                  </a:moveTo>
                  <a:lnTo>
                    <a:pt x="0" y="557784"/>
                  </a:lnTo>
                  <a:lnTo>
                    <a:pt x="185927" y="557784"/>
                  </a:lnTo>
                  <a:lnTo>
                    <a:pt x="185927" y="0"/>
                  </a:lnTo>
                  <a:lnTo>
                    <a:pt x="0" y="0"/>
                  </a:lnTo>
                  <a:close/>
                </a:path>
              </a:pathLst>
            </a:custGeom>
            <a:ln w="9524">
              <a:solidFill>
                <a:srgbClr val="FF0066"/>
              </a:solidFill>
            </a:ln>
          </p:spPr>
          <p:txBody>
            <a:bodyPr wrap="square" lIns="0" tIns="0" rIns="0" bIns="0" rtlCol="0"/>
            <a:lstStyle/>
            <a:p>
              <a:endParaRPr sz="2052"/>
            </a:p>
          </p:txBody>
        </p:sp>
        <p:sp>
          <p:nvSpPr>
            <p:cNvPr id="17" name="object 17"/>
            <p:cNvSpPr txBox="1"/>
            <p:nvPr/>
          </p:nvSpPr>
          <p:spPr>
            <a:xfrm>
              <a:off x="4668765" y="5104554"/>
              <a:ext cx="1632237" cy="589905"/>
            </a:xfrm>
            <a:prstGeom prst="rect">
              <a:avLst/>
            </a:prstGeom>
          </p:spPr>
          <p:txBody>
            <a:bodyPr vert="horz" wrap="square" lIns="0" tIns="0" rIns="0" bIns="0" rtlCol="0">
              <a:spAutoFit/>
            </a:bodyPr>
            <a:lstStyle/>
            <a:p>
              <a:pPr marL="10860" marR="4344" indent="614120">
                <a:lnSpc>
                  <a:spcPts val="1471"/>
                </a:lnSpc>
              </a:pPr>
              <a:r>
                <a:rPr sz="1368" b="1" spc="-4" dirty="0">
                  <a:solidFill>
                    <a:srgbClr val="3333CC"/>
                  </a:solidFill>
                  <a:latin typeface="Arial"/>
                  <a:cs typeface="Arial"/>
                </a:rPr>
                <a:t>C-</a:t>
              </a:r>
              <a:r>
                <a:rPr sz="1368" b="1" dirty="0">
                  <a:solidFill>
                    <a:srgbClr val="3333CC"/>
                  </a:solidFill>
                  <a:latin typeface="Arial"/>
                  <a:cs typeface="Arial"/>
                </a:rPr>
                <a:t>I</a:t>
              </a:r>
              <a:r>
                <a:rPr sz="1368" b="1" spc="4" dirty="0">
                  <a:solidFill>
                    <a:srgbClr val="3333CC"/>
                  </a:solidFill>
                  <a:latin typeface="Arial"/>
                  <a:cs typeface="Arial"/>
                </a:rPr>
                <a:t> </a:t>
              </a:r>
              <a:r>
                <a:rPr sz="1368" b="1" spc="-4" dirty="0">
                  <a:solidFill>
                    <a:srgbClr val="3333CC"/>
                  </a:solidFill>
                  <a:latin typeface="Arial"/>
                  <a:cs typeface="Arial"/>
                </a:rPr>
                <a:t>Mapping </a:t>
              </a:r>
              <a:r>
                <a:rPr sz="1368" b="1" spc="-4" dirty="0">
                  <a:latin typeface="Arial"/>
                  <a:cs typeface="Arial"/>
                </a:rPr>
                <a:t>Conc</a:t>
              </a:r>
              <a:r>
                <a:rPr sz="1368" b="1" spc="-9" dirty="0">
                  <a:latin typeface="Arial"/>
                  <a:cs typeface="Arial"/>
                </a:rPr>
                <a:t>ep</a:t>
              </a:r>
              <a:r>
                <a:rPr sz="1368" b="1" spc="-4" dirty="0">
                  <a:latin typeface="Arial"/>
                  <a:cs typeface="Arial"/>
                </a:rPr>
                <a:t>tual</a:t>
              </a:r>
              <a:endParaRPr sz="1368">
                <a:latin typeface="Arial"/>
                <a:cs typeface="Arial"/>
              </a:endParaRPr>
            </a:p>
            <a:p>
              <a:pPr marL="285069">
                <a:lnSpc>
                  <a:spcPts val="1625"/>
                </a:lnSpc>
              </a:pPr>
              <a:r>
                <a:rPr sz="1368" b="1" spc="-4" dirty="0">
                  <a:latin typeface="Arial"/>
                  <a:cs typeface="Arial"/>
                </a:rPr>
                <a:t>View</a:t>
              </a:r>
              <a:endParaRPr sz="1368">
                <a:latin typeface="Arial"/>
                <a:cs typeface="Arial"/>
              </a:endParaRPr>
            </a:p>
          </p:txBody>
        </p:sp>
        <p:sp>
          <p:nvSpPr>
            <p:cNvPr id="18" name="object 18"/>
            <p:cNvSpPr txBox="1"/>
            <p:nvPr/>
          </p:nvSpPr>
          <p:spPr>
            <a:xfrm>
              <a:off x="3507640" y="5279817"/>
              <a:ext cx="824263" cy="421013"/>
            </a:xfrm>
            <a:prstGeom prst="rect">
              <a:avLst/>
            </a:prstGeom>
          </p:spPr>
          <p:txBody>
            <a:bodyPr vert="horz" wrap="square" lIns="0" tIns="0" rIns="0" bIns="0" rtlCol="0">
              <a:spAutoFit/>
            </a:bodyPr>
            <a:lstStyle/>
            <a:p>
              <a:pPr marL="213937" marR="4344" indent="-203621"/>
              <a:r>
                <a:rPr sz="1368" b="1" dirty="0">
                  <a:latin typeface="Arial"/>
                  <a:cs typeface="Arial"/>
                </a:rPr>
                <a:t>(External) </a:t>
              </a:r>
              <a:r>
                <a:rPr sz="1368" b="1" spc="-4" dirty="0">
                  <a:latin typeface="Arial"/>
                  <a:cs typeface="Arial"/>
                </a:rPr>
                <a:t>View</a:t>
              </a:r>
              <a:endParaRPr sz="1368">
                <a:latin typeface="Arial"/>
                <a:cs typeface="Arial"/>
              </a:endParaRPr>
            </a:p>
          </p:txBody>
        </p:sp>
        <p:sp>
          <p:nvSpPr>
            <p:cNvPr id="19" name="object 19"/>
            <p:cNvSpPr txBox="1"/>
            <p:nvPr/>
          </p:nvSpPr>
          <p:spPr>
            <a:xfrm>
              <a:off x="6364865" y="3925806"/>
              <a:ext cx="687429" cy="421013"/>
            </a:xfrm>
            <a:prstGeom prst="rect">
              <a:avLst/>
            </a:prstGeom>
          </p:spPr>
          <p:txBody>
            <a:bodyPr vert="horz" wrap="square" lIns="0" tIns="0" rIns="0" bIns="0" rtlCol="0">
              <a:spAutoFit/>
            </a:bodyPr>
            <a:lstStyle/>
            <a:p>
              <a:pPr marL="10860" marR="4344" indent="17919"/>
              <a:r>
                <a:rPr sz="1368" b="1" dirty="0">
                  <a:latin typeface="Arial"/>
                  <a:cs typeface="Arial"/>
                </a:rPr>
                <a:t>Internal </a:t>
              </a:r>
              <a:r>
                <a:rPr sz="1368" b="1" spc="-4" dirty="0">
                  <a:latin typeface="Arial"/>
                  <a:cs typeface="Arial"/>
                </a:rPr>
                <a:t>Schema</a:t>
              </a:r>
              <a:endParaRPr sz="1368">
                <a:latin typeface="Arial"/>
                <a:cs typeface="Arial"/>
              </a:endParaRPr>
            </a:p>
          </p:txBody>
        </p:sp>
        <p:sp>
          <p:nvSpPr>
            <p:cNvPr id="20" name="object 20"/>
            <p:cNvSpPr txBox="1"/>
            <p:nvPr/>
          </p:nvSpPr>
          <p:spPr>
            <a:xfrm>
              <a:off x="4587972" y="3925806"/>
              <a:ext cx="1083271" cy="421013"/>
            </a:xfrm>
            <a:prstGeom prst="rect">
              <a:avLst/>
            </a:prstGeom>
          </p:spPr>
          <p:txBody>
            <a:bodyPr vert="horz" wrap="square" lIns="0" tIns="0" rIns="0" bIns="0" rtlCol="0">
              <a:spAutoFit/>
            </a:bodyPr>
            <a:lstStyle/>
            <a:p>
              <a:pPr marL="208508" marR="4344" indent="-198191"/>
              <a:r>
                <a:rPr sz="1368" b="1" spc="-4" dirty="0">
                  <a:latin typeface="Arial"/>
                  <a:cs typeface="Arial"/>
                </a:rPr>
                <a:t>(Conc</a:t>
              </a:r>
              <a:r>
                <a:rPr sz="1368" b="1" spc="-9" dirty="0">
                  <a:latin typeface="Arial"/>
                  <a:cs typeface="Arial"/>
                </a:rPr>
                <a:t>e</a:t>
              </a:r>
              <a:r>
                <a:rPr sz="1368" b="1" spc="-4" dirty="0">
                  <a:latin typeface="Arial"/>
                  <a:cs typeface="Arial"/>
                </a:rPr>
                <a:t>ptual) Schema</a:t>
              </a:r>
              <a:endParaRPr sz="1368">
                <a:latin typeface="Arial"/>
                <a:cs typeface="Arial"/>
              </a:endParaRPr>
            </a:p>
          </p:txBody>
        </p:sp>
        <p:sp>
          <p:nvSpPr>
            <p:cNvPr id="21" name="object 21"/>
            <p:cNvSpPr txBox="1"/>
            <p:nvPr/>
          </p:nvSpPr>
          <p:spPr>
            <a:xfrm>
              <a:off x="3600160" y="3925806"/>
              <a:ext cx="706976" cy="421013"/>
            </a:xfrm>
            <a:prstGeom prst="rect">
              <a:avLst/>
            </a:prstGeom>
          </p:spPr>
          <p:txBody>
            <a:bodyPr vert="horz" wrap="square" lIns="0" tIns="0" rIns="0" bIns="0" rtlCol="0">
              <a:spAutoFit/>
            </a:bodyPr>
            <a:lstStyle/>
            <a:p>
              <a:pPr marL="20634" marR="4344" indent="-9774"/>
              <a:r>
                <a:rPr sz="1368" b="1" spc="-4" dirty="0">
                  <a:latin typeface="Arial"/>
                  <a:cs typeface="Arial"/>
                </a:rPr>
                <a:t>Extern</a:t>
              </a:r>
              <a:r>
                <a:rPr sz="1368" b="1" spc="-9" dirty="0">
                  <a:latin typeface="Arial"/>
                  <a:cs typeface="Arial"/>
                </a:rPr>
                <a:t>a</a:t>
              </a:r>
              <a:r>
                <a:rPr sz="1368" b="1" dirty="0">
                  <a:latin typeface="Arial"/>
                  <a:cs typeface="Arial"/>
                </a:rPr>
                <a:t>l </a:t>
              </a:r>
              <a:r>
                <a:rPr sz="1368" b="1" spc="-4" dirty="0">
                  <a:latin typeface="Arial"/>
                  <a:cs typeface="Arial"/>
                </a:rPr>
                <a:t>Schema</a:t>
              </a:r>
              <a:endParaRPr sz="1368">
                <a:latin typeface="Arial"/>
                <a:cs typeface="Arial"/>
              </a:endParaRPr>
            </a:p>
          </p:txBody>
        </p:sp>
        <p:sp>
          <p:nvSpPr>
            <p:cNvPr id="23" name="object 23"/>
            <p:cNvSpPr txBox="1"/>
            <p:nvPr/>
          </p:nvSpPr>
          <p:spPr>
            <a:xfrm>
              <a:off x="4071256" y="5757447"/>
              <a:ext cx="1084357" cy="210507"/>
            </a:xfrm>
            <a:prstGeom prst="rect">
              <a:avLst/>
            </a:prstGeom>
          </p:spPr>
          <p:txBody>
            <a:bodyPr vert="horz" wrap="square" lIns="0" tIns="0" rIns="0" bIns="0" rtlCol="0">
              <a:spAutoFit/>
            </a:bodyPr>
            <a:lstStyle/>
            <a:p>
              <a:pPr marL="10860"/>
              <a:r>
                <a:rPr sz="1368" b="1" spc="-4" dirty="0">
                  <a:solidFill>
                    <a:srgbClr val="3333CC"/>
                  </a:solidFill>
                  <a:latin typeface="Arial"/>
                  <a:cs typeface="Arial"/>
                </a:rPr>
                <a:t>E-</a:t>
              </a:r>
              <a:r>
                <a:rPr sz="1368" b="1" dirty="0">
                  <a:solidFill>
                    <a:srgbClr val="3333CC"/>
                  </a:solidFill>
                  <a:latin typeface="Arial"/>
                  <a:cs typeface="Arial"/>
                </a:rPr>
                <a:t>C</a:t>
              </a:r>
              <a:r>
                <a:rPr sz="1368" b="1" spc="-4" dirty="0">
                  <a:solidFill>
                    <a:srgbClr val="3333CC"/>
                  </a:solidFill>
                  <a:latin typeface="Arial"/>
                  <a:cs typeface="Arial"/>
                </a:rPr>
                <a:t> Mapping</a:t>
              </a:r>
              <a:endParaRPr sz="1368">
                <a:latin typeface="Arial"/>
                <a:cs typeface="Arial"/>
              </a:endParaRPr>
            </a:p>
          </p:txBody>
        </p:sp>
      </p:grpSp>
      <p:sp>
        <p:nvSpPr>
          <p:cNvPr id="24" name="object 24"/>
          <p:cNvSpPr txBox="1">
            <a:spLocks noGrp="1"/>
          </p:cNvSpPr>
          <p:nvPr>
            <p:ph type="title"/>
          </p:nvPr>
        </p:nvSpPr>
        <p:spPr>
          <a:xfrm>
            <a:off x="2532464" y="58947"/>
            <a:ext cx="6646233" cy="430887"/>
          </a:xfrm>
          <a:prstGeom prst="rect">
            <a:avLst/>
          </a:prstGeom>
        </p:spPr>
        <p:txBody>
          <a:bodyPr vert="horz" wrap="square" lIns="0" tIns="0" rIns="0" bIns="0" numCol="1" rtlCol="0" anchor="ctr" anchorCtr="0" compatLnSpc="1">
            <a:prstTxWarp prst="textNoShape">
              <a:avLst/>
            </a:prstTxWarp>
            <a:spAutoFit/>
          </a:bodyPr>
          <a:lstStyle/>
          <a:p>
            <a:pPr marL="10860">
              <a:spcBef>
                <a:spcPts val="402"/>
              </a:spcBef>
            </a:pPr>
            <a:r>
              <a:rPr sz="2800" spc="-13" dirty="0">
                <a:solidFill>
                  <a:srgbClr val="002060"/>
                </a:solidFill>
                <a:latin typeface="Arial"/>
                <a:cs typeface="Arial"/>
              </a:rPr>
              <a:t>(3</a:t>
            </a:r>
            <a:r>
              <a:rPr sz="2800" spc="-9" dirty="0">
                <a:solidFill>
                  <a:srgbClr val="002060"/>
                </a:solidFill>
                <a:latin typeface="Arial"/>
                <a:cs typeface="Arial"/>
              </a:rPr>
              <a:t>)</a:t>
            </a:r>
            <a:r>
              <a:rPr sz="2800" spc="-17" dirty="0">
                <a:solidFill>
                  <a:srgbClr val="002060"/>
                </a:solidFill>
                <a:latin typeface="华文中宋"/>
                <a:cs typeface="华文中宋"/>
              </a:rPr>
              <a:t>三级模式两层映</a:t>
            </a:r>
            <a:r>
              <a:rPr sz="2800" spc="-13" dirty="0">
                <a:solidFill>
                  <a:srgbClr val="002060"/>
                </a:solidFill>
                <a:latin typeface="华文中宋"/>
                <a:cs typeface="华文中宋"/>
              </a:rPr>
              <a:t>像</a:t>
            </a:r>
            <a:r>
              <a:rPr sz="2800" spc="-13" dirty="0">
                <a:solidFill>
                  <a:srgbClr val="002060"/>
                </a:solidFill>
                <a:latin typeface="Arial"/>
                <a:cs typeface="Arial"/>
              </a:rPr>
              <a:t>?</a:t>
            </a:r>
            <a:endParaRPr sz="2800" dirty="0">
              <a:solidFill>
                <a:srgbClr val="002060"/>
              </a:solidFill>
              <a:latin typeface="Arial"/>
              <a:cs typeface="Arial"/>
            </a:endParaRPr>
          </a:p>
        </p:txBody>
      </p:sp>
    </p:spTree>
    <p:extLst>
      <p:ext uri="{BB962C8B-B14F-4D97-AF65-F5344CB8AC3E}">
        <p14:creationId xmlns:p14="http://schemas.microsoft.com/office/powerpoint/2010/main" val="2835849975"/>
      </p:ext>
    </p:extLst>
  </p:cSld>
  <p:clrMapOvr>
    <a:masterClrMapping/>
  </p:clrMapOvr>
  <p:transition spd="med">
    <p:wipe dir="u"/>
  </p:transition>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黑体"/>
        <a:cs typeface=""/>
      </a:majorFont>
      <a:minorFont>
        <a:latin typeface="Times New Roman"/>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1007</TotalTime>
  <Words>2836</Words>
  <Application>Microsoft Office PowerPoint</Application>
  <PresentationFormat>全屏显示(4:3)</PresentationFormat>
  <Paragraphs>341</Paragraphs>
  <Slides>44</Slides>
  <Notes>23</Notes>
  <HiddenSlides>4</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44</vt:i4>
      </vt:variant>
    </vt:vector>
  </HeadingPairs>
  <TitlesOfParts>
    <vt:vector size="59" baseType="lpstr">
      <vt:lpstr>华文仿宋</vt:lpstr>
      <vt:lpstr>华文行楷</vt:lpstr>
      <vt:lpstr>华文楷体</vt:lpstr>
      <vt:lpstr>华文宋体</vt:lpstr>
      <vt:lpstr>华文中宋</vt:lpstr>
      <vt:lpstr>楷体_GB2312</vt:lpstr>
      <vt:lpstr>隶书</vt:lpstr>
      <vt:lpstr>宋体</vt:lpstr>
      <vt:lpstr>微软雅黑</vt:lpstr>
      <vt:lpstr>新宋体</vt:lpstr>
      <vt:lpstr>Arial</vt:lpstr>
      <vt:lpstr>Courier New</vt:lpstr>
      <vt:lpstr>Times New Roman</vt:lpstr>
      <vt:lpstr>Wingdings</vt:lpstr>
      <vt:lpstr>默认设计模板</vt:lpstr>
      <vt:lpstr>PowerPoint 演示文稿</vt:lpstr>
      <vt:lpstr>数据库系统的标准结构</vt:lpstr>
      <vt:lpstr>数据库系统的标准结构</vt:lpstr>
      <vt:lpstr>数据库系统的分层抽象?</vt:lpstr>
      <vt:lpstr>(3)三级模式两层映像?</vt:lpstr>
      <vt:lpstr>(3)三级模式两层映像?</vt:lpstr>
      <vt:lpstr>(3)三级模式两层映像?</vt:lpstr>
      <vt:lpstr>(3)三级模式两层映像?</vt:lpstr>
      <vt:lpstr>(3)三级模式两层映像?</vt:lpstr>
      <vt:lpstr>数据库系统的标准结构 (4)数据库系统的标准结构?</vt:lpstr>
      <vt:lpstr>PowerPoint 演示文稿</vt:lpstr>
      <vt:lpstr>PowerPoint 演示文稿</vt:lpstr>
      <vt:lpstr>PowerPoint 演示文稿</vt:lpstr>
      <vt:lpstr>外模式</vt:lpstr>
      <vt:lpstr>内部模式</vt:lpstr>
      <vt:lpstr>实例：学校数据库</vt:lpstr>
      <vt:lpstr>PowerPoint 演示文稿</vt:lpstr>
      <vt:lpstr>外模式/模式映像</vt:lpstr>
      <vt:lpstr>模式/内模式映像</vt:lpstr>
      <vt:lpstr>PowerPoint 演示文稿</vt:lpstr>
      <vt:lpstr>分层抽象的数据库结构</vt:lpstr>
      <vt:lpstr>四、数据库的抽象层次 </vt:lpstr>
      <vt:lpstr>1.5 数据库管理系统</vt:lpstr>
      <vt:lpstr>DBMS工作过程</vt:lpstr>
      <vt:lpstr>1.5.1  DBMS主要功能</vt:lpstr>
      <vt:lpstr>1.5.5  常见的数据库管理系统</vt:lpstr>
      <vt:lpstr>PowerPoint 演示文稿</vt:lpstr>
      <vt:lpstr>PowerPoint 演示文稿</vt:lpstr>
      <vt:lpstr>PowerPoint 演示文稿</vt:lpstr>
      <vt:lpstr>PowerPoint 演示文稿</vt:lpstr>
      <vt:lpstr>1.6数据库应用系统常用的几种结构 </vt:lpstr>
      <vt:lpstr>1. 单用户数据库系统</vt:lpstr>
      <vt:lpstr>2. 主从式结构的数据库系统</vt:lpstr>
      <vt:lpstr>主从式结构的数据库系统</vt:lpstr>
      <vt:lpstr>主从式结构的数据库系统(续）</vt:lpstr>
      <vt:lpstr>3. 分布式结构的数据库系统</vt:lpstr>
      <vt:lpstr>分布式结构的数据库系统（续）</vt:lpstr>
      <vt:lpstr>4．客户／服务器结构的数据库系统</vt:lpstr>
      <vt:lpstr>客户／服务器数据库系统的种类</vt:lpstr>
      <vt:lpstr>客户／服务器结构的优点</vt:lpstr>
      <vt:lpstr>客户／服务器结构的缺点</vt:lpstr>
      <vt:lpstr>浏览器/应用服务器/数据库服务器结构</vt:lpstr>
      <vt:lpstr>小结</vt:lpstr>
      <vt:lpstr>小结(续)</vt:lpstr>
    </vt:vector>
  </TitlesOfParts>
  <Company>cmtcs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xhx</dc:creator>
  <cp:lastModifiedBy>rany xie</cp:lastModifiedBy>
  <cp:revision>85</cp:revision>
  <dcterms:created xsi:type="dcterms:W3CDTF">2004-09-15T02:48:17Z</dcterms:created>
  <dcterms:modified xsi:type="dcterms:W3CDTF">2019-02-27T00:57:39Z</dcterms:modified>
</cp:coreProperties>
</file>