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4"/>
  </p:notesMasterIdLst>
  <p:sldIdLst>
    <p:sldId id="257" r:id="rId2"/>
    <p:sldId id="258" r:id="rId3"/>
    <p:sldId id="266" r:id="rId4"/>
    <p:sldId id="259" r:id="rId5"/>
    <p:sldId id="260" r:id="rId6"/>
    <p:sldId id="410" r:id="rId7"/>
    <p:sldId id="267" r:id="rId8"/>
    <p:sldId id="261" r:id="rId9"/>
    <p:sldId id="268" r:id="rId10"/>
    <p:sldId id="293" r:id="rId11"/>
    <p:sldId id="294" r:id="rId12"/>
    <p:sldId id="297" r:id="rId13"/>
    <p:sldId id="269" r:id="rId14"/>
    <p:sldId id="295" r:id="rId15"/>
    <p:sldId id="296" r:id="rId16"/>
    <p:sldId id="262" r:id="rId17"/>
    <p:sldId id="270" r:id="rId18"/>
    <p:sldId id="271" r:id="rId19"/>
    <p:sldId id="452" r:id="rId20"/>
    <p:sldId id="409" r:id="rId21"/>
    <p:sldId id="412" r:id="rId22"/>
    <p:sldId id="414" r:id="rId23"/>
    <p:sldId id="413" r:id="rId24"/>
    <p:sldId id="415" r:id="rId25"/>
    <p:sldId id="263" r:id="rId26"/>
    <p:sldId id="417" r:id="rId27"/>
    <p:sldId id="416" r:id="rId28"/>
    <p:sldId id="264" r:id="rId29"/>
    <p:sldId id="359" r:id="rId30"/>
    <p:sldId id="360" r:id="rId31"/>
    <p:sldId id="265" r:id="rId32"/>
    <p:sldId id="298" r:id="rId33"/>
    <p:sldId id="341" r:id="rId34"/>
    <p:sldId id="299" r:id="rId35"/>
    <p:sldId id="361" r:id="rId36"/>
    <p:sldId id="418" r:id="rId37"/>
    <p:sldId id="300" r:id="rId38"/>
    <p:sldId id="319" r:id="rId39"/>
    <p:sldId id="320" r:id="rId40"/>
    <p:sldId id="321" r:id="rId41"/>
    <p:sldId id="347" r:id="rId42"/>
    <p:sldId id="420" r:id="rId43"/>
    <p:sldId id="301" r:id="rId44"/>
    <p:sldId id="432" r:id="rId45"/>
    <p:sldId id="434" r:id="rId46"/>
    <p:sldId id="422" r:id="rId47"/>
    <p:sldId id="327" r:id="rId48"/>
    <p:sldId id="411" r:id="rId49"/>
    <p:sldId id="302" r:id="rId50"/>
    <p:sldId id="328" r:id="rId51"/>
    <p:sldId id="329" r:id="rId52"/>
    <p:sldId id="346" r:id="rId53"/>
    <p:sldId id="330" r:id="rId54"/>
    <p:sldId id="304" r:id="rId55"/>
    <p:sldId id="437" r:id="rId56"/>
    <p:sldId id="438" r:id="rId57"/>
    <p:sldId id="331" r:id="rId58"/>
    <p:sldId id="332" r:id="rId59"/>
    <p:sldId id="436" r:id="rId60"/>
    <p:sldId id="425" r:id="rId61"/>
    <p:sldId id="307" r:id="rId62"/>
    <p:sldId id="353" r:id="rId63"/>
    <p:sldId id="340" r:id="rId64"/>
    <p:sldId id="419" r:id="rId65"/>
    <p:sldId id="354" r:id="rId66"/>
    <p:sldId id="355" r:id="rId67"/>
    <p:sldId id="356" r:id="rId68"/>
    <p:sldId id="446" r:id="rId69"/>
    <p:sldId id="431" r:id="rId70"/>
    <p:sldId id="439" r:id="rId71"/>
    <p:sldId id="357" r:id="rId72"/>
    <p:sldId id="440" r:id="rId73"/>
    <p:sldId id="358" r:id="rId74"/>
    <p:sldId id="441" r:id="rId75"/>
    <p:sldId id="333" r:id="rId76"/>
    <p:sldId id="426" r:id="rId77"/>
    <p:sldId id="325" r:id="rId78"/>
    <p:sldId id="334" r:id="rId79"/>
    <p:sldId id="458" r:id="rId80"/>
    <p:sldId id="457" r:id="rId81"/>
    <p:sldId id="335" r:id="rId82"/>
    <p:sldId id="421" r:id="rId83"/>
    <p:sldId id="362" r:id="rId84"/>
    <p:sldId id="447" r:id="rId85"/>
    <p:sldId id="449" r:id="rId86"/>
    <p:sldId id="456" r:id="rId87"/>
    <p:sldId id="448" r:id="rId88"/>
    <p:sldId id="444" r:id="rId89"/>
    <p:sldId id="427" r:id="rId90"/>
    <p:sldId id="453" r:id="rId91"/>
    <p:sldId id="454" r:id="rId92"/>
    <p:sldId id="455" r:id="rId93"/>
    <p:sldId id="430" r:id="rId94"/>
    <p:sldId id="309" r:id="rId95"/>
    <p:sldId id="349" r:id="rId96"/>
    <p:sldId id="312" r:id="rId97"/>
    <p:sldId id="363" r:id="rId98"/>
    <p:sldId id="459" r:id="rId99"/>
    <p:sldId id="336" r:id="rId100"/>
    <p:sldId id="311" r:id="rId101"/>
    <p:sldId id="442" r:id="rId102"/>
    <p:sldId id="313" r:id="rId103"/>
    <p:sldId id="314" r:id="rId104"/>
    <p:sldId id="364" r:id="rId105"/>
    <p:sldId id="365" r:id="rId106"/>
    <p:sldId id="366" r:id="rId107"/>
    <p:sldId id="367" r:id="rId108"/>
    <p:sldId id="368" r:id="rId109"/>
    <p:sldId id="404" r:id="rId110"/>
    <p:sldId id="405" r:id="rId111"/>
    <p:sldId id="406" r:id="rId112"/>
    <p:sldId id="374" r:id="rId113"/>
    <p:sldId id="375" r:id="rId114"/>
    <p:sldId id="376" r:id="rId115"/>
    <p:sldId id="377" r:id="rId116"/>
    <p:sldId id="378" r:id="rId117"/>
    <p:sldId id="379" r:id="rId118"/>
    <p:sldId id="380" r:id="rId119"/>
    <p:sldId id="381" r:id="rId120"/>
    <p:sldId id="382" r:id="rId121"/>
    <p:sldId id="428" r:id="rId122"/>
    <p:sldId id="429" r:id="rId123"/>
    <p:sldId id="383" r:id="rId124"/>
    <p:sldId id="384" r:id="rId125"/>
    <p:sldId id="385" r:id="rId126"/>
    <p:sldId id="386" r:id="rId127"/>
    <p:sldId id="387" r:id="rId128"/>
    <p:sldId id="388" r:id="rId129"/>
    <p:sldId id="389" r:id="rId130"/>
    <p:sldId id="390" r:id="rId131"/>
    <p:sldId id="392" r:id="rId132"/>
    <p:sldId id="393" r:id="rId133"/>
    <p:sldId id="394" r:id="rId134"/>
    <p:sldId id="451" r:id="rId135"/>
    <p:sldId id="395" r:id="rId136"/>
    <p:sldId id="396" r:id="rId137"/>
    <p:sldId id="399" r:id="rId138"/>
    <p:sldId id="402" r:id="rId139"/>
    <p:sldId id="408" r:id="rId140"/>
    <p:sldId id="345" r:id="rId141"/>
    <p:sldId id="450" r:id="rId142"/>
    <p:sldId id="337" r:id="rId1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9900"/>
    <a:srgbClr val="FFFF66"/>
    <a:srgbClr val="000099"/>
    <a:srgbClr val="0000CC"/>
    <a:srgbClr val="FF3300"/>
    <a:srgbClr val="FFFF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870" autoAdjust="0"/>
  </p:normalViewPr>
  <p:slideViewPr>
    <p:cSldViewPr>
      <p:cViewPr varScale="1">
        <p:scale>
          <a:sx n="81" d="100"/>
          <a:sy n="81" d="100"/>
        </p:scale>
        <p:origin x="72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5FB6387-4382-4ECD-AF50-CA0FE55B2F2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38915" name="Rectangle 3">
            <a:extLst>
              <a:ext uri="{FF2B5EF4-FFF2-40B4-BE49-F238E27FC236}">
                <a16:creationId xmlns:a16="http://schemas.microsoft.com/office/drawing/2014/main" id="{412C5B87-ACFF-4770-9C00-4E1A4C89040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2052" name="Rectangle 4">
            <a:extLst>
              <a:ext uri="{FF2B5EF4-FFF2-40B4-BE49-F238E27FC236}">
                <a16:creationId xmlns:a16="http://schemas.microsoft.com/office/drawing/2014/main" id="{6A6BF42E-31C6-4A73-BADE-EE4B3DF28BD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a:extLst>
              <a:ext uri="{FF2B5EF4-FFF2-40B4-BE49-F238E27FC236}">
                <a16:creationId xmlns:a16="http://schemas.microsoft.com/office/drawing/2014/main" id="{C78D23CB-73AB-4EF7-B6A9-8F7D95C09A5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8" name="Rectangle 6">
            <a:extLst>
              <a:ext uri="{FF2B5EF4-FFF2-40B4-BE49-F238E27FC236}">
                <a16:creationId xmlns:a16="http://schemas.microsoft.com/office/drawing/2014/main" id="{4B711099-CD11-482C-8A0A-9BB04F0BD94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38919" name="Rectangle 7">
            <a:extLst>
              <a:ext uri="{FF2B5EF4-FFF2-40B4-BE49-F238E27FC236}">
                <a16:creationId xmlns:a16="http://schemas.microsoft.com/office/drawing/2014/main" id="{8E810C02-5192-4226-BF24-BB4F47B21E9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0269234F-4CBE-465D-BF0D-697C4D76170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D8D07007-C2C6-42BC-8EEF-64BC0AA40E57}"/>
              </a:ext>
            </a:extLst>
          </p:cNvPr>
          <p:cNvSpPr>
            <a:spLocks noGrp="1" noRot="1" noChangeAspect="1" noChangeArrowheads="1" noTextEdit="1"/>
          </p:cNvSpPr>
          <p:nvPr>
            <p:ph type="sldImg"/>
          </p:nvPr>
        </p:nvSpPr>
        <p:spPr>
          <a:ln/>
        </p:spPr>
      </p:sp>
      <p:sp>
        <p:nvSpPr>
          <p:cNvPr id="4099" name="备注占位符 2">
            <a:extLst>
              <a:ext uri="{FF2B5EF4-FFF2-40B4-BE49-F238E27FC236}">
                <a16:creationId xmlns:a16="http://schemas.microsoft.com/office/drawing/2014/main" id="{4A96BEA3-03DE-4255-B99B-3E41A8BAB4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0" name="灯片编号占位符 3">
            <a:extLst>
              <a:ext uri="{FF2B5EF4-FFF2-40B4-BE49-F238E27FC236}">
                <a16:creationId xmlns:a16="http://schemas.microsoft.com/office/drawing/2014/main" id="{EB5BE941-264C-4BBC-A052-D9B95AE1B2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5578AE-7365-4AD2-980F-4D7356659BD1}" type="slidenum">
              <a:rPr lang="en-US" altLang="zh-CN" smtClean="0">
                <a:latin typeface="Times New Roman" panose="02020603050405020304" pitchFamily="18" charset="0"/>
              </a:rPr>
              <a:pPr/>
              <a:t>1</a:t>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398A92E2-E5C5-4C80-8951-DDB424FD8FAB}"/>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57EAA12E-45E4-4E95-B4BF-01581AB22A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altLang="zh-CN">
                <a:latin typeface="隶书" panose="02010509060101010101" pitchFamily="49" charset="-122"/>
                <a:ea typeface="隶书" panose="02010509060101010101" pitchFamily="49" charset="-122"/>
              </a:rPr>
              <a:t>SELECT S.SNO,S.SNAME,S_C.CNO,S_C.GRADE</a:t>
            </a:r>
          </a:p>
          <a:p>
            <a:pPr>
              <a:spcBef>
                <a:spcPct val="50000"/>
              </a:spcBef>
            </a:pPr>
            <a:r>
              <a:rPr lang="en-US" altLang="zh-CN">
                <a:latin typeface="隶书" panose="02010509060101010101" pitchFamily="49" charset="-122"/>
                <a:ea typeface="隶书" panose="02010509060101010101" pitchFamily="49" charset="-122"/>
              </a:rPr>
              <a:t>FROM S </a:t>
            </a:r>
            <a:r>
              <a:rPr lang="en-US" altLang="zh-CN">
                <a:solidFill>
                  <a:srgbClr val="0000CC"/>
                </a:solidFill>
                <a:latin typeface="隶书" panose="02010509060101010101" pitchFamily="49" charset="-122"/>
                <a:ea typeface="隶书" panose="02010509060101010101" pitchFamily="49" charset="-122"/>
              </a:rPr>
              <a:t>,</a:t>
            </a:r>
            <a:r>
              <a:rPr lang="en-US" altLang="zh-CN">
                <a:latin typeface="隶书" panose="02010509060101010101" pitchFamily="49" charset="-122"/>
                <a:ea typeface="隶书" panose="02010509060101010101" pitchFamily="49" charset="-122"/>
              </a:rPr>
              <a:t>S_C </a:t>
            </a:r>
            <a:r>
              <a:rPr lang="en-US" altLang="zh-CN">
                <a:solidFill>
                  <a:srgbClr val="0000CC"/>
                </a:solidFill>
                <a:latin typeface="隶书" panose="02010509060101010101" pitchFamily="49" charset="-122"/>
                <a:ea typeface="隶书" panose="02010509060101010101" pitchFamily="49" charset="-122"/>
              </a:rPr>
              <a:t>       where </a:t>
            </a:r>
            <a:r>
              <a:rPr lang="en-US" altLang="zh-CN">
                <a:latin typeface="隶书" panose="02010509060101010101" pitchFamily="49" charset="-122"/>
                <a:ea typeface="隶书" panose="02010509060101010101" pitchFamily="49" charset="-122"/>
              </a:rPr>
              <a:t> S.SNO=S_C.SNO</a:t>
            </a:r>
            <a:endParaRPr lang="zh-CN" altLang="en-US"/>
          </a:p>
        </p:txBody>
      </p:sp>
      <p:sp>
        <p:nvSpPr>
          <p:cNvPr id="59396" name="灯片编号占位符 3">
            <a:extLst>
              <a:ext uri="{FF2B5EF4-FFF2-40B4-BE49-F238E27FC236}">
                <a16:creationId xmlns:a16="http://schemas.microsoft.com/office/drawing/2014/main" id="{4DC21B6B-AB51-4145-A0A2-58ECF79289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CA0D10-8539-4712-B0AC-A5C58B61ADD8}" type="slidenum">
              <a:rPr lang="en-US" altLang="zh-CN" smtClean="0"/>
              <a:pPr>
                <a:spcBef>
                  <a:spcPct val="0"/>
                </a:spcBef>
              </a:pPr>
              <a:t>46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C1BF829F-2BE0-4E00-9CB7-9A73F152A185}"/>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EBF8A3AF-5B43-4B09-8F73-BAFA3854A5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灯片编号占位符 3">
            <a:extLst>
              <a:ext uri="{FF2B5EF4-FFF2-40B4-BE49-F238E27FC236}">
                <a16:creationId xmlns:a16="http://schemas.microsoft.com/office/drawing/2014/main" id="{6DA96C8C-D27D-4649-AAA6-9D2A9364EC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DA56B1-1BC8-48A2-8795-67551AAE42DA}" type="slidenum">
              <a:rPr lang="en-US" altLang="zh-CN" smtClean="0"/>
              <a:pPr>
                <a:spcBef>
                  <a:spcPct val="0"/>
                </a:spcBef>
              </a:pPr>
              <a:t>47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559CB089-B3DE-49CA-852E-B141AE2B03D6}"/>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id="{E9A0520F-CC2E-443A-ACE7-653B1DBF9B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2) </a:t>
            </a:r>
            <a:r>
              <a:rPr lang="zh-CN" altLang="en-US" b="1"/>
              <a:t>带有比较运算符的子查询</a:t>
            </a:r>
            <a:r>
              <a:rPr lang="zh-CN" altLang="en-US" b="1">
                <a:solidFill>
                  <a:schemeClr val="accent2"/>
                </a:solidFill>
              </a:rPr>
              <a:t>（子查询</a:t>
            </a:r>
            <a:r>
              <a:rPr lang="zh-CN" altLang="en-US" b="1">
                <a:solidFill>
                  <a:srgbClr val="FF3300"/>
                </a:solidFill>
              </a:rPr>
              <a:t>一定</a:t>
            </a:r>
            <a:r>
              <a:rPr lang="zh-CN" altLang="en-US" b="1">
                <a:solidFill>
                  <a:schemeClr val="accent2"/>
                </a:solidFill>
              </a:rPr>
              <a:t>要跟在</a:t>
            </a:r>
            <a:r>
              <a:rPr lang="zh-CN" altLang="en-US" b="1">
                <a:solidFill>
                  <a:srgbClr val="FF3300"/>
                </a:solidFill>
              </a:rPr>
              <a:t>比较符之后，目前的</a:t>
            </a:r>
            <a:r>
              <a:rPr lang="en-US" altLang="zh-CN" b="1">
                <a:solidFill>
                  <a:srgbClr val="FF3300"/>
                </a:solidFill>
              </a:rPr>
              <a:t>access</a:t>
            </a:r>
            <a:r>
              <a:rPr lang="zh-CN" altLang="en-US" b="1">
                <a:solidFill>
                  <a:srgbClr val="FF3300"/>
                </a:solidFill>
              </a:rPr>
              <a:t>，</a:t>
            </a:r>
            <a:r>
              <a:rPr lang="en-US" altLang="zh-CN" b="1">
                <a:solidFill>
                  <a:srgbClr val="FF3300"/>
                </a:solidFill>
              </a:rPr>
              <a:t>sql server</a:t>
            </a:r>
            <a:r>
              <a:rPr lang="zh-CN" altLang="en-US" b="1">
                <a:solidFill>
                  <a:srgbClr val="FF3300"/>
                </a:solidFill>
              </a:rPr>
              <a:t>等无此限制，子查询在前在后都可以</a:t>
            </a:r>
            <a:r>
              <a:rPr lang="zh-CN" altLang="en-US" b="1">
                <a:solidFill>
                  <a:schemeClr val="accent2"/>
                </a:solidFill>
              </a:rPr>
              <a:t>）</a:t>
            </a:r>
          </a:p>
          <a:p>
            <a:pPr eaLnBrk="1" hangingPunct="1"/>
            <a:r>
              <a:rPr lang="en-US" altLang="zh-CN" b="1"/>
              <a:t>3) </a:t>
            </a:r>
            <a:r>
              <a:rPr lang="zh-CN" altLang="en-US" b="1"/>
              <a:t>带有</a:t>
            </a:r>
            <a:r>
              <a:rPr lang="en-US" altLang="zh-CN" b="1"/>
              <a:t>ANY</a:t>
            </a:r>
            <a:r>
              <a:rPr lang="zh-CN" altLang="en-US" b="1"/>
              <a:t>或</a:t>
            </a:r>
            <a:r>
              <a:rPr lang="en-US" altLang="zh-CN" b="1"/>
              <a:t>ALL</a:t>
            </a:r>
            <a:r>
              <a:rPr lang="zh-CN" altLang="en-US" b="1"/>
              <a:t>谓词的子查询</a:t>
            </a:r>
            <a:r>
              <a:rPr lang="zh-CN" altLang="en-US" b="1">
                <a:solidFill>
                  <a:schemeClr val="accent2"/>
                </a:solidFill>
              </a:rPr>
              <a:t>（使用</a:t>
            </a:r>
            <a:r>
              <a:rPr lang="en-US" altLang="zh-CN" b="1">
                <a:solidFill>
                  <a:schemeClr val="accent2"/>
                </a:solidFill>
              </a:rPr>
              <a:t>ANY</a:t>
            </a:r>
            <a:r>
              <a:rPr lang="zh-CN" altLang="en-US" b="1">
                <a:solidFill>
                  <a:schemeClr val="accent2"/>
                </a:solidFill>
              </a:rPr>
              <a:t>和</a:t>
            </a:r>
            <a:r>
              <a:rPr lang="en-US" altLang="zh-CN" b="1">
                <a:solidFill>
                  <a:schemeClr val="accent2"/>
                </a:solidFill>
              </a:rPr>
              <a:t>ALL</a:t>
            </a:r>
            <a:r>
              <a:rPr lang="zh-CN" altLang="en-US" b="1">
                <a:solidFill>
                  <a:schemeClr val="accent2"/>
                </a:solidFill>
              </a:rPr>
              <a:t>时必须同时使用比较运算符）</a:t>
            </a:r>
          </a:p>
          <a:p>
            <a:pPr eaLnBrk="1" hangingPunct="1"/>
            <a:r>
              <a:rPr lang="en-US" altLang="zh-CN" b="1"/>
              <a:t>4) </a:t>
            </a:r>
            <a:r>
              <a:rPr lang="zh-CN" altLang="en-US" b="1"/>
              <a:t>带有</a:t>
            </a:r>
            <a:r>
              <a:rPr lang="en-US" altLang="zh-CN" b="1"/>
              <a:t>EXISTS</a:t>
            </a:r>
            <a:r>
              <a:rPr lang="zh-CN" altLang="en-US" b="1"/>
              <a:t>谓词的子查询</a:t>
            </a:r>
            <a:r>
              <a:rPr lang="zh-CN" altLang="en-US" b="1">
                <a:solidFill>
                  <a:schemeClr val="accent2"/>
                </a:solidFill>
              </a:rPr>
              <a:t>（查询结果不返回任何数据，只产生逻辑“真”或“假”）</a:t>
            </a:r>
          </a:p>
          <a:p>
            <a:endParaRPr lang="zh-CN" altLang="en-US"/>
          </a:p>
        </p:txBody>
      </p:sp>
      <p:sp>
        <p:nvSpPr>
          <p:cNvPr id="69636" name="灯片编号占位符 3">
            <a:extLst>
              <a:ext uri="{FF2B5EF4-FFF2-40B4-BE49-F238E27FC236}">
                <a16:creationId xmlns:a16="http://schemas.microsoft.com/office/drawing/2014/main" id="{5B05E5AA-19B8-485D-AA13-375B726B33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A17220-8F7F-4C22-83A0-5DA0F1CFA977}" type="slidenum">
              <a:rPr lang="en-US" altLang="zh-CN" smtClean="0">
                <a:latin typeface="Times New Roman" panose="02020603050405020304" pitchFamily="18" charset="0"/>
              </a:rPr>
              <a:pPr/>
              <a:t>54</a:t>
            </a:fld>
            <a:endParaRPr lang="en-US"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52A8CED4-3ACD-418D-A576-D9C81F46D8EC}"/>
              </a:ext>
            </a:extLst>
          </p:cNvPr>
          <p:cNvSpPr>
            <a:spLocks noGrp="1" noRot="1" noChangeAspect="1" noChangeArrowheads="1" noTextEdit="1"/>
          </p:cNvSpPr>
          <p:nvPr>
            <p:ph type="sldImg"/>
          </p:nvPr>
        </p:nvSpPr>
        <p:spPr>
          <a:ln/>
        </p:spPr>
      </p:sp>
      <p:sp>
        <p:nvSpPr>
          <p:cNvPr id="75779" name="备注占位符 2">
            <a:extLst>
              <a:ext uri="{FF2B5EF4-FFF2-40B4-BE49-F238E27FC236}">
                <a16:creationId xmlns:a16="http://schemas.microsoft.com/office/drawing/2014/main" id="{D5627944-E28A-43B6-95F1-FE60F0F534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a:extLst>
              <a:ext uri="{FF2B5EF4-FFF2-40B4-BE49-F238E27FC236}">
                <a16:creationId xmlns:a16="http://schemas.microsoft.com/office/drawing/2014/main" id="{2DD077AD-6A4D-4A6C-9D1B-BE408875F5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F537D2-BACC-46C9-B3CB-08E868435121}" type="slidenum">
              <a:rPr lang="en-US" altLang="zh-CN" smtClean="0">
                <a:latin typeface="Times New Roman" panose="02020603050405020304" pitchFamily="18" charset="0"/>
              </a:rPr>
              <a:pPr/>
              <a:t>59</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D6FB49FC-A981-40B7-BD45-C831AE1524EC}"/>
              </a:ext>
            </a:extLst>
          </p:cNvPr>
          <p:cNvSpPr>
            <a:spLocks noGrp="1" noRot="1" noChangeAspect="1" noChangeArrowheads="1" noTextEdit="1"/>
          </p:cNvSpPr>
          <p:nvPr>
            <p:ph type="sldImg"/>
          </p:nvPr>
        </p:nvSpPr>
        <p:spPr>
          <a:ln/>
        </p:spPr>
      </p:sp>
      <p:sp>
        <p:nvSpPr>
          <p:cNvPr id="90115" name="备注占位符 2">
            <a:extLst>
              <a:ext uri="{FF2B5EF4-FFF2-40B4-BE49-F238E27FC236}">
                <a16:creationId xmlns:a16="http://schemas.microsoft.com/office/drawing/2014/main" id="{475D78FD-84F6-4AE2-91B6-76DFDFEAB2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Select sname</a:t>
            </a:r>
          </a:p>
          <a:p>
            <a:r>
              <a:rPr lang="en-US" altLang="zh-CN"/>
              <a:t>From s</a:t>
            </a:r>
          </a:p>
          <a:p>
            <a:r>
              <a:rPr lang="en-US" altLang="zh-CN"/>
              <a:t>Where not exists(</a:t>
            </a:r>
          </a:p>
          <a:p>
            <a:r>
              <a:rPr lang="en-US" altLang="zh-CN"/>
              <a:t>    select  * </a:t>
            </a:r>
          </a:p>
          <a:p>
            <a:r>
              <a:rPr lang="en-US" altLang="zh-CN"/>
              <a:t>    from c</a:t>
            </a:r>
          </a:p>
          <a:p>
            <a:r>
              <a:rPr lang="en-US" altLang="zh-CN"/>
              <a:t>    where cno in(‘01’,’02’) and cno not in(</a:t>
            </a:r>
          </a:p>
          <a:p>
            <a:r>
              <a:rPr lang="en-US" altLang="zh-CN"/>
              <a:t>          select cno</a:t>
            </a:r>
          </a:p>
          <a:p>
            <a:r>
              <a:rPr lang="en-US" altLang="zh-CN"/>
              <a:t>          from s_c</a:t>
            </a:r>
          </a:p>
          <a:p>
            <a:r>
              <a:rPr lang="en-US" altLang="zh-CN"/>
              <a:t>           where sno=s.sno))      </a:t>
            </a:r>
            <a:endParaRPr lang="zh-CN" altLang="en-US"/>
          </a:p>
          <a:p>
            <a:endParaRPr lang="zh-CN" altLang="en-US"/>
          </a:p>
        </p:txBody>
      </p:sp>
      <p:sp>
        <p:nvSpPr>
          <p:cNvPr id="90116" name="灯片编号占位符 3">
            <a:extLst>
              <a:ext uri="{FF2B5EF4-FFF2-40B4-BE49-F238E27FC236}">
                <a16:creationId xmlns:a16="http://schemas.microsoft.com/office/drawing/2014/main" id="{0F3FCAAA-D27D-4981-A511-A2840FAA50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6DBEE6-9589-4474-AD0A-54358DDB1E19}" type="slidenum">
              <a:rPr lang="en-US" altLang="zh-CN" smtClean="0">
                <a:latin typeface="Times New Roman" panose="02020603050405020304" pitchFamily="18" charset="0"/>
              </a:rPr>
              <a:pPr/>
              <a:t>72</a:t>
            </a:fld>
            <a:endParaRPr lang="en-US"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203AF0E9-92C1-49BE-A383-B8821FA83EC4}"/>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F679DCD8-888D-463C-892A-E03CEB6C00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4" name="灯片编号占位符 3">
            <a:extLst>
              <a:ext uri="{FF2B5EF4-FFF2-40B4-BE49-F238E27FC236}">
                <a16:creationId xmlns:a16="http://schemas.microsoft.com/office/drawing/2014/main" id="{F53D18CD-5088-4658-833E-8F8B09FFB0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94550B-CB89-4899-80B4-73EAC2E917DC}" type="slidenum">
              <a:rPr lang="en-US" altLang="zh-CN" smtClean="0">
                <a:latin typeface="Times New Roman" panose="02020603050405020304" pitchFamily="18" charset="0"/>
              </a:rPr>
              <a:pPr/>
              <a:t>73</a:t>
            </a:fld>
            <a:endParaRPr lang="en-US"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E287B77F-7C68-4031-887D-184AA6BE266A}"/>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739925CB-C183-4CCB-92A9-AF1016E851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Select sname,age</a:t>
            </a:r>
          </a:p>
          <a:p>
            <a:r>
              <a:rPr lang="en-US" altLang="zh-CN"/>
              <a:t>From s</a:t>
            </a:r>
          </a:p>
          <a:p>
            <a:r>
              <a:rPr lang="en-US" altLang="zh-CN"/>
              <a:t>Where age=(select max(age) from s)</a:t>
            </a:r>
          </a:p>
          <a:p>
            <a:r>
              <a:rPr lang="en-US" altLang="zh-CN"/>
              <a:t>Select sname,age</a:t>
            </a:r>
          </a:p>
          <a:p>
            <a:r>
              <a:rPr lang="en-US" altLang="zh-CN"/>
              <a:t>From s</a:t>
            </a:r>
          </a:p>
          <a:p>
            <a:r>
              <a:rPr lang="en-US" altLang="zh-CN"/>
              <a:t>Where age&gt;=all(select age from s)</a:t>
            </a:r>
            <a:endParaRPr lang="zh-CN" altLang="en-US"/>
          </a:p>
        </p:txBody>
      </p:sp>
      <p:sp>
        <p:nvSpPr>
          <p:cNvPr id="98308" name="灯片编号占位符 3">
            <a:extLst>
              <a:ext uri="{FF2B5EF4-FFF2-40B4-BE49-F238E27FC236}">
                <a16:creationId xmlns:a16="http://schemas.microsoft.com/office/drawing/2014/main" id="{74E6D893-D68E-4B32-AD35-1CE00111A3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3CEBF9-0FAB-4E23-A936-65685B8921CA}" type="slidenum">
              <a:rPr lang="en-US" altLang="zh-CN" smtClean="0">
                <a:latin typeface="Times New Roman" panose="02020603050405020304" pitchFamily="18" charset="0"/>
              </a:rPr>
              <a:pPr/>
              <a:t>78</a:t>
            </a:fld>
            <a:endParaRPr lang="en-US"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 </a:t>
            </a:r>
            <a:r>
              <a:rPr lang="en-US" altLang="zh-CN" dirty="0" err="1"/>
              <a:t>sno</a:t>
            </a:r>
            <a:r>
              <a:rPr lang="en-US" altLang="zh-CN" dirty="0"/>
              <a:t> from </a:t>
            </a:r>
            <a:r>
              <a:rPr lang="en-US" altLang="zh-CN" dirty="0" err="1"/>
              <a:t>s_c</a:t>
            </a:r>
            <a:r>
              <a:rPr lang="en-US" altLang="zh-CN" dirty="0"/>
              <a:t> a</a:t>
            </a:r>
          </a:p>
          <a:p>
            <a:r>
              <a:rPr lang="en-US" altLang="zh-CN" dirty="0"/>
              <a:t>where </a:t>
            </a:r>
            <a:r>
              <a:rPr lang="en-US" altLang="zh-CN" dirty="0" err="1"/>
              <a:t>cno</a:t>
            </a:r>
            <a:r>
              <a:rPr lang="en-US" altLang="zh-CN" dirty="0"/>
              <a:t>='01' and </a:t>
            </a:r>
            <a:r>
              <a:rPr lang="en-US" altLang="zh-CN" dirty="0" err="1"/>
              <a:t>sno</a:t>
            </a:r>
            <a:r>
              <a:rPr lang="en-US" altLang="zh-CN" dirty="0"/>
              <a:t> not in(</a:t>
            </a:r>
          </a:p>
          <a:p>
            <a:r>
              <a:rPr lang="en-US" altLang="zh-CN" dirty="0"/>
              <a:t>    Select </a:t>
            </a:r>
            <a:r>
              <a:rPr lang="en-US" altLang="zh-CN" dirty="0" err="1"/>
              <a:t>sno</a:t>
            </a:r>
            <a:endParaRPr lang="en-US" altLang="zh-CN" dirty="0"/>
          </a:p>
          <a:p>
            <a:r>
              <a:rPr lang="en-US" altLang="zh-CN" dirty="0"/>
              <a:t>    From </a:t>
            </a:r>
            <a:r>
              <a:rPr lang="en-US" altLang="zh-CN" dirty="0" err="1"/>
              <a:t>s_c</a:t>
            </a:r>
            <a:endParaRPr lang="en-US" altLang="zh-CN" dirty="0"/>
          </a:p>
          <a:p>
            <a:r>
              <a:rPr lang="en-US" altLang="zh-CN" dirty="0"/>
              <a:t>    where </a:t>
            </a:r>
            <a:r>
              <a:rPr lang="en-US" altLang="zh-CN" dirty="0" err="1"/>
              <a:t>a.cno</a:t>
            </a:r>
            <a:r>
              <a:rPr lang="en-US" altLang="zh-CN" dirty="0"/>
              <a:t>!=</a:t>
            </a:r>
            <a:r>
              <a:rPr lang="en-US" altLang="zh-CN" dirty="0" err="1"/>
              <a:t>cno</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0269234F-4CBE-465D-BF0D-697C4D761706}" type="slidenum">
              <a:rPr lang="en-US" altLang="zh-CN" smtClean="0"/>
              <a:pPr>
                <a:defRPr/>
              </a:pPr>
              <a:t>87</a:t>
            </a:fld>
            <a:endParaRPr lang="en-US" altLang="zh-CN"/>
          </a:p>
        </p:txBody>
      </p:sp>
    </p:spTree>
    <p:extLst>
      <p:ext uri="{BB962C8B-B14F-4D97-AF65-F5344CB8AC3E}">
        <p14:creationId xmlns:p14="http://schemas.microsoft.com/office/powerpoint/2010/main" val="125533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DCACA9FF-562E-4906-A0B8-2D1CC20D98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7CBC36-5E34-45AB-9B2E-A94ED4BBC060}" type="slidenum">
              <a:rPr lang="en-US" altLang="zh-CN" smtClean="0"/>
              <a:pPr>
                <a:spcBef>
                  <a:spcPct val="0"/>
                </a:spcBef>
              </a:pPr>
              <a:t>89</a:t>
            </a:fld>
            <a:endParaRPr lang="en-US" altLang="zh-CN"/>
          </a:p>
        </p:txBody>
      </p:sp>
      <p:sp>
        <p:nvSpPr>
          <p:cNvPr id="107523" name="Rectangle 2">
            <a:extLst>
              <a:ext uri="{FF2B5EF4-FFF2-40B4-BE49-F238E27FC236}">
                <a16:creationId xmlns:a16="http://schemas.microsoft.com/office/drawing/2014/main" id="{61ACE73F-B567-4805-8403-1B2C6BD28797}"/>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3D54315E-A66B-41E7-9F9B-869D896F50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思考题参考答案</a:t>
            </a:r>
          </a:p>
          <a:p>
            <a:pPr eaLnBrk="1" hangingPunct="1"/>
            <a:r>
              <a:rPr lang="en-US" altLang="zh-CN" dirty="0"/>
              <a:t>select distinct top 5  grade</a:t>
            </a:r>
          </a:p>
          <a:p>
            <a:pPr eaLnBrk="1" hangingPunct="1"/>
            <a:r>
              <a:rPr lang="en-US" altLang="zh-CN" dirty="0"/>
              <a:t>from </a:t>
            </a:r>
            <a:r>
              <a:rPr lang="en-US" altLang="zh-CN" dirty="0" err="1"/>
              <a:t>s_c</a:t>
            </a:r>
            <a:endParaRPr lang="en-US" altLang="zh-CN" dirty="0"/>
          </a:p>
          <a:p>
            <a:pPr eaLnBrk="1" hangingPunct="1"/>
            <a:r>
              <a:rPr lang="en-US" altLang="zh-CN" dirty="0"/>
              <a:t>where grade not in</a:t>
            </a:r>
          </a:p>
          <a:p>
            <a:pPr eaLnBrk="1" hangingPunct="1"/>
            <a:r>
              <a:rPr lang="en-US" altLang="zh-CN" dirty="0"/>
              <a:t>(select distinct top 5 grade from </a:t>
            </a:r>
            <a:r>
              <a:rPr lang="en-US" altLang="zh-CN" dirty="0" err="1"/>
              <a:t>s_c</a:t>
            </a:r>
            <a:r>
              <a:rPr lang="en-US" altLang="zh-CN" dirty="0"/>
              <a:t> order by grade </a:t>
            </a:r>
            <a:r>
              <a:rPr lang="en-US" altLang="zh-CN" dirty="0" err="1"/>
              <a:t>desc</a:t>
            </a:r>
            <a:r>
              <a:rPr lang="en-US" altLang="zh-CN" dirty="0"/>
              <a:t>)</a:t>
            </a:r>
          </a:p>
          <a:p>
            <a:pPr eaLnBrk="1" hangingPunct="1"/>
            <a:r>
              <a:rPr lang="en-US" altLang="zh-CN" dirty="0"/>
              <a:t>order by grade </a:t>
            </a:r>
            <a:r>
              <a:rPr lang="en-US" altLang="zh-CN" dirty="0" err="1"/>
              <a:t>desc</a:t>
            </a:r>
            <a:r>
              <a:rPr lang="en-US" altLang="zh-CN" dirty="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139B9387-D69B-4E22-9BF3-5693B1518D6B}"/>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1DF8C273-6B2B-4C78-B957-F4154AD47C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a:extLst>
              <a:ext uri="{FF2B5EF4-FFF2-40B4-BE49-F238E27FC236}">
                <a16:creationId xmlns:a16="http://schemas.microsoft.com/office/drawing/2014/main" id="{6E8BF9F2-02DE-45E9-A9B9-28AA44A016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51B9FF-F0A0-4039-BD5B-BFFADA3AD804}" type="slidenum">
              <a:rPr lang="en-US" altLang="zh-CN" smtClean="0">
                <a:latin typeface="Times New Roman" panose="02020603050405020304" pitchFamily="18" charset="0"/>
              </a:rPr>
              <a:pPr/>
              <a:t>93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7030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BBE4F2B7-2D4B-41B4-87AB-0A95C22780BC}"/>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67DB1A3C-CE03-4CC7-B118-D6F07D98FD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Tmestamp</a:t>
            </a:r>
            <a:r>
              <a:rPr lang="zh-CN" altLang="en-US"/>
              <a:t>存储按机器当前运行时间计算出来的值</a:t>
            </a:r>
          </a:p>
        </p:txBody>
      </p:sp>
      <p:sp>
        <p:nvSpPr>
          <p:cNvPr id="9220" name="灯片编号占位符 3">
            <a:extLst>
              <a:ext uri="{FF2B5EF4-FFF2-40B4-BE49-F238E27FC236}">
                <a16:creationId xmlns:a16="http://schemas.microsoft.com/office/drawing/2014/main" id="{FBF1EE8C-0EA0-4A10-8314-0605A1297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ECC7A0-5F3C-4F43-9E44-DA73518D6CA6}" type="slidenum">
              <a:rPr lang="en-US" altLang="zh-CN" smtClean="0">
                <a:latin typeface="Times New Roman" panose="02020603050405020304" pitchFamily="18" charset="0"/>
              </a:rPr>
              <a:pPr/>
              <a:t>5</a:t>
            </a:fld>
            <a:endParaRPr lang="en-US"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A5C78A2D-6674-404D-9C21-CB89F8115656}"/>
              </a:ext>
            </a:extLst>
          </p:cNvPr>
          <p:cNvSpPr>
            <a:spLocks noGrp="1" noRot="1" noChangeAspect="1" noChangeArrowheads="1" noTextEdit="1"/>
          </p:cNvSpPr>
          <p:nvPr>
            <p:ph type="sldImg"/>
          </p:nvPr>
        </p:nvSpPr>
        <p:spPr>
          <a:ln/>
        </p:spPr>
      </p:sp>
      <p:sp>
        <p:nvSpPr>
          <p:cNvPr id="113667" name="备注占位符 2">
            <a:extLst>
              <a:ext uri="{FF2B5EF4-FFF2-40B4-BE49-F238E27FC236}">
                <a16:creationId xmlns:a16="http://schemas.microsoft.com/office/drawing/2014/main" id="{66F3B126-099A-4ACC-9427-3CF6B2A892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insert into s1(sno,class,sname,sex,age,dept)</a:t>
            </a:r>
          </a:p>
          <a:p>
            <a:r>
              <a:rPr lang="en-US" altLang="zh-CN"/>
              <a:t>select trim(sno)+'01' as sno1,class,sname,sex,age,dept</a:t>
            </a:r>
          </a:p>
          <a:p>
            <a:r>
              <a:rPr lang="en-US" altLang="zh-CN"/>
              <a:t>from s</a:t>
            </a:r>
            <a:endParaRPr lang="zh-CN" altLang="en-US"/>
          </a:p>
        </p:txBody>
      </p:sp>
      <p:sp>
        <p:nvSpPr>
          <p:cNvPr id="113668" name="灯片编号占位符 3">
            <a:extLst>
              <a:ext uri="{FF2B5EF4-FFF2-40B4-BE49-F238E27FC236}">
                <a16:creationId xmlns:a16="http://schemas.microsoft.com/office/drawing/2014/main" id="{702A38C8-36A5-41AC-8708-CCB02FDCED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9E5BD2-22B6-4DD1-9509-29A1BB57FF1D}" type="slidenum">
              <a:rPr lang="en-US" altLang="zh-CN" smtClean="0">
                <a:latin typeface="Times New Roman" panose="02020603050405020304" pitchFamily="18" charset="0"/>
              </a:rPr>
              <a:pPr/>
              <a:t>95</a:t>
            </a:fld>
            <a:endParaRPr lang="en-US"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35AA86AA-13B1-462D-AF1A-788CE749ECA3}"/>
              </a:ext>
            </a:extLst>
          </p:cNvPr>
          <p:cNvSpPr>
            <a:spLocks noGrp="1" noRot="1" noChangeAspect="1" noChangeArrowheads="1" noTextEdit="1"/>
          </p:cNvSpPr>
          <p:nvPr>
            <p:ph type="sldImg"/>
          </p:nvPr>
        </p:nvSpPr>
        <p:spPr>
          <a:ln/>
        </p:spPr>
      </p:sp>
      <p:sp>
        <p:nvSpPr>
          <p:cNvPr id="122883" name="备注占位符 2">
            <a:extLst>
              <a:ext uri="{FF2B5EF4-FFF2-40B4-BE49-F238E27FC236}">
                <a16:creationId xmlns:a16="http://schemas.microsoft.com/office/drawing/2014/main" id="{0B50E54F-0B44-4F85-8DBE-4361274090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在关许数据库中，数据库的重构造往往是不可避免的。重构数据库最常见的是将一个基本表“垂直”地分成多个基本表。</a:t>
            </a:r>
            <a:endParaRPr lang="en-US" altLang="zh-CN" dirty="0"/>
          </a:p>
          <a:p>
            <a:r>
              <a:rPr lang="zh-CN" altLang="en-US" dirty="0"/>
              <a:t>例如：将学生关系</a:t>
            </a:r>
            <a:r>
              <a:rPr lang="en-US" altLang="zh-CN" dirty="0"/>
              <a:t>Student</a:t>
            </a:r>
            <a:r>
              <a:rPr lang="zh-CN" altLang="en-US" dirty="0"/>
              <a:t>（</a:t>
            </a:r>
            <a:r>
              <a:rPr lang="en-US" altLang="zh-CN" dirty="0" err="1"/>
              <a:t>Sno</a:t>
            </a:r>
            <a:r>
              <a:rPr lang="zh-CN" altLang="en-US" dirty="0"/>
              <a:t>，</a:t>
            </a:r>
            <a:r>
              <a:rPr lang="en-US" altLang="zh-CN" dirty="0" err="1"/>
              <a:t>Sname</a:t>
            </a:r>
            <a:r>
              <a:rPr lang="zh-CN" altLang="en-US" dirty="0"/>
              <a:t>，</a:t>
            </a:r>
            <a:r>
              <a:rPr lang="en-US" altLang="zh-CN" dirty="0" err="1"/>
              <a:t>Ssex</a:t>
            </a:r>
            <a:r>
              <a:rPr lang="zh-CN" altLang="en-US" dirty="0"/>
              <a:t>，</a:t>
            </a:r>
            <a:r>
              <a:rPr lang="en-US" altLang="zh-CN" dirty="0"/>
              <a:t>Sage</a:t>
            </a:r>
            <a:r>
              <a:rPr lang="zh-CN" altLang="en-US" dirty="0"/>
              <a:t>，</a:t>
            </a:r>
            <a:r>
              <a:rPr lang="en-US" altLang="zh-CN" dirty="0" err="1"/>
              <a:t>Sdept</a:t>
            </a:r>
            <a:r>
              <a:rPr lang="zh-CN" altLang="en-US" dirty="0"/>
              <a:t>），</a:t>
            </a:r>
            <a:br>
              <a:rPr lang="zh-CN" altLang="en-US" dirty="0"/>
            </a:br>
            <a:r>
              <a:rPr lang="zh-CN" altLang="en-US" dirty="0"/>
              <a:t>分为</a:t>
            </a:r>
            <a:r>
              <a:rPr lang="en-US" altLang="zh-CN" dirty="0"/>
              <a:t>SX</a:t>
            </a:r>
            <a:r>
              <a:rPr lang="zh-CN" altLang="en-US" dirty="0"/>
              <a:t>（</a:t>
            </a:r>
            <a:r>
              <a:rPr lang="en-US" altLang="zh-CN" dirty="0" err="1"/>
              <a:t>Sno</a:t>
            </a:r>
            <a:r>
              <a:rPr lang="zh-CN" altLang="en-US" dirty="0"/>
              <a:t>，</a:t>
            </a:r>
            <a:r>
              <a:rPr lang="en-US" altLang="zh-CN" dirty="0" err="1"/>
              <a:t>Sname</a:t>
            </a:r>
            <a:r>
              <a:rPr lang="zh-CN" altLang="en-US" dirty="0"/>
              <a:t>，</a:t>
            </a:r>
            <a:r>
              <a:rPr lang="en-US" altLang="zh-CN" dirty="0"/>
              <a:t>Sage</a:t>
            </a:r>
            <a:r>
              <a:rPr lang="zh-CN" altLang="en-US" dirty="0"/>
              <a:t>）和</a:t>
            </a:r>
            <a:r>
              <a:rPr lang="en-US" altLang="zh-CN" dirty="0"/>
              <a:t>SY</a:t>
            </a:r>
            <a:r>
              <a:rPr lang="zh-CN" altLang="en-US" dirty="0"/>
              <a:t>（</a:t>
            </a:r>
            <a:r>
              <a:rPr lang="en-US" altLang="zh-CN" dirty="0" err="1"/>
              <a:t>Sno</a:t>
            </a:r>
            <a:r>
              <a:rPr lang="zh-CN" altLang="en-US" dirty="0"/>
              <a:t>，</a:t>
            </a:r>
            <a:r>
              <a:rPr lang="en-US" altLang="zh-CN" dirty="0" err="1"/>
              <a:t>Ssex</a:t>
            </a:r>
            <a:r>
              <a:rPr lang="zh-CN" altLang="en-US" dirty="0"/>
              <a:t>，</a:t>
            </a:r>
            <a:r>
              <a:rPr lang="en-US" altLang="zh-CN" dirty="0" err="1"/>
              <a:t>Sdept</a:t>
            </a:r>
            <a:r>
              <a:rPr lang="zh-CN" altLang="en-US" dirty="0"/>
              <a:t>）两个关系。这时原表</a:t>
            </a:r>
            <a:r>
              <a:rPr lang="en-US" altLang="zh-CN" dirty="0"/>
              <a:t>Student</a:t>
            </a:r>
            <a:r>
              <a:rPr lang="zh-CN" altLang="en-US" dirty="0"/>
              <a:t>为</a:t>
            </a:r>
            <a:r>
              <a:rPr lang="en-US" altLang="zh-CN" dirty="0"/>
              <a:t>SX</a:t>
            </a:r>
            <a:r>
              <a:rPr lang="zh-CN" altLang="en-US" dirty="0"/>
              <a:t>表和</a:t>
            </a:r>
            <a:r>
              <a:rPr lang="en-US" altLang="zh-CN" dirty="0"/>
              <a:t>SY</a:t>
            </a:r>
            <a:r>
              <a:rPr lang="zh-CN" altLang="en-US" dirty="0"/>
              <a:t>表自然连接的结果。如果建立一个视图</a:t>
            </a:r>
            <a:r>
              <a:rPr lang="en-US" altLang="zh-CN" dirty="0"/>
              <a:t>Student</a:t>
            </a:r>
            <a:r>
              <a:rPr lang="zh-CN" altLang="en-US" dirty="0"/>
              <a:t>：</a:t>
            </a:r>
            <a:br>
              <a:rPr lang="zh-CN" altLang="en-US" dirty="0"/>
            </a:br>
            <a:r>
              <a:rPr lang="en-US" altLang="zh-CN" dirty="0"/>
              <a:t>CREATE VIEW Student</a:t>
            </a:r>
            <a:r>
              <a:rPr lang="zh-CN" altLang="en-US" dirty="0"/>
              <a:t>（</a:t>
            </a:r>
            <a:r>
              <a:rPr lang="en-US" altLang="zh-CN" dirty="0" err="1"/>
              <a:t>Sno</a:t>
            </a:r>
            <a:r>
              <a:rPr lang="zh-CN" altLang="en-US" dirty="0"/>
              <a:t>，</a:t>
            </a:r>
            <a:r>
              <a:rPr lang="en-US" altLang="zh-CN" dirty="0" err="1"/>
              <a:t>Sname</a:t>
            </a:r>
            <a:r>
              <a:rPr lang="zh-CN" altLang="en-US" dirty="0"/>
              <a:t>，</a:t>
            </a:r>
            <a:r>
              <a:rPr lang="en-US" altLang="zh-CN" dirty="0" err="1"/>
              <a:t>Ssex</a:t>
            </a:r>
            <a:r>
              <a:rPr lang="zh-CN" altLang="en-US" dirty="0"/>
              <a:t>，</a:t>
            </a:r>
            <a:r>
              <a:rPr lang="en-US" altLang="zh-CN" dirty="0"/>
              <a:t>Sage</a:t>
            </a:r>
            <a:r>
              <a:rPr lang="zh-CN" altLang="en-US" dirty="0"/>
              <a:t>，</a:t>
            </a:r>
            <a:r>
              <a:rPr lang="en-US" altLang="zh-CN" dirty="0" err="1"/>
              <a:t>Sdept</a:t>
            </a:r>
            <a:r>
              <a:rPr lang="zh-CN" altLang="en-US" dirty="0"/>
              <a:t>）</a:t>
            </a:r>
            <a:br>
              <a:rPr lang="zh-CN" altLang="en-US" dirty="0"/>
            </a:br>
            <a:r>
              <a:rPr lang="en-US" altLang="zh-CN" dirty="0"/>
              <a:t>AS</a:t>
            </a:r>
            <a:br>
              <a:rPr lang="en-US" altLang="zh-CN" dirty="0"/>
            </a:br>
            <a:r>
              <a:rPr lang="en-US" altLang="zh-CN" dirty="0"/>
              <a:t>SELECT </a:t>
            </a:r>
            <a:r>
              <a:rPr lang="en-US" altLang="zh-CN" dirty="0" err="1"/>
              <a:t>SX.Sno</a:t>
            </a:r>
            <a:r>
              <a:rPr lang="zh-CN" altLang="en-US" dirty="0"/>
              <a:t>，</a:t>
            </a:r>
            <a:r>
              <a:rPr lang="en-US" altLang="zh-CN" dirty="0" err="1"/>
              <a:t>SX.Sname</a:t>
            </a:r>
            <a:r>
              <a:rPr lang="zh-CN" altLang="en-US" dirty="0"/>
              <a:t>，</a:t>
            </a:r>
            <a:r>
              <a:rPr lang="en-US" altLang="zh-CN" dirty="0" err="1"/>
              <a:t>SY.Ssex</a:t>
            </a:r>
            <a:r>
              <a:rPr lang="zh-CN" altLang="en-US" dirty="0"/>
              <a:t>，</a:t>
            </a:r>
            <a:r>
              <a:rPr lang="en-US" altLang="zh-CN" dirty="0" err="1"/>
              <a:t>SX.Sage</a:t>
            </a:r>
            <a:r>
              <a:rPr lang="zh-CN" altLang="en-US" dirty="0"/>
              <a:t>，</a:t>
            </a:r>
            <a:r>
              <a:rPr lang="en-US" altLang="zh-CN" dirty="0" err="1"/>
              <a:t>SY.Sdept</a:t>
            </a:r>
            <a:br>
              <a:rPr lang="en-US" altLang="zh-CN" dirty="0"/>
            </a:br>
            <a:r>
              <a:rPr lang="en-US" altLang="zh-CN" dirty="0"/>
              <a:t>FROM SX</a:t>
            </a:r>
            <a:r>
              <a:rPr lang="zh-CN" altLang="en-US" dirty="0"/>
              <a:t>，</a:t>
            </a:r>
            <a:r>
              <a:rPr lang="en-US" altLang="zh-CN" dirty="0"/>
              <a:t>SY</a:t>
            </a:r>
            <a:br>
              <a:rPr lang="en-US" altLang="zh-CN" dirty="0"/>
            </a:br>
            <a:r>
              <a:rPr lang="en-US" altLang="zh-CN" dirty="0"/>
              <a:t>WHERE </a:t>
            </a:r>
            <a:r>
              <a:rPr lang="en-US" altLang="zh-CN" dirty="0" err="1"/>
              <a:t>SX.Sno</a:t>
            </a:r>
            <a:r>
              <a:rPr lang="en-US" altLang="zh-CN" dirty="0"/>
              <a:t>=</a:t>
            </a:r>
            <a:r>
              <a:rPr lang="en-US" altLang="zh-CN" dirty="0" err="1"/>
              <a:t>SY.Sno</a:t>
            </a:r>
            <a:r>
              <a:rPr lang="zh-CN" altLang="en-US" dirty="0"/>
              <a:t>；这样尽管数据库的逻辑结构改变了（变为</a:t>
            </a:r>
            <a:r>
              <a:rPr lang="en-US" altLang="zh-CN" dirty="0"/>
              <a:t>SX</a:t>
            </a:r>
            <a:r>
              <a:rPr lang="zh-CN" altLang="en-US" dirty="0"/>
              <a:t>和</a:t>
            </a:r>
            <a:r>
              <a:rPr lang="en-US" altLang="zh-CN" dirty="0"/>
              <a:t>SY</a:t>
            </a:r>
            <a:r>
              <a:rPr lang="zh-CN" altLang="en-US" dirty="0"/>
              <a:t>两个表了），但应用程序不必修改，因为新建立的视图定义为用户原来的关系，使用户的外模式保持不变，用户的应用程序通过视图仍然能够查找数据。</a:t>
            </a:r>
            <a:br>
              <a:rPr lang="zh-CN" altLang="en-US" dirty="0"/>
            </a:br>
            <a:r>
              <a:rPr lang="zh-CN" altLang="en-US" dirty="0"/>
              <a:t>当然，视图只能在一定程度上提供数据的逻辑独立，比如由于视图的更新是有条件的，因此应用程序中修改数据的语句可能仍会因为基本表构造的改变而改变。</a:t>
            </a:r>
          </a:p>
        </p:txBody>
      </p:sp>
      <p:sp>
        <p:nvSpPr>
          <p:cNvPr id="122884" name="灯片编号占位符 3">
            <a:extLst>
              <a:ext uri="{FF2B5EF4-FFF2-40B4-BE49-F238E27FC236}">
                <a16:creationId xmlns:a16="http://schemas.microsoft.com/office/drawing/2014/main" id="{D5884F47-674C-4E04-A0C2-41B6A97280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158436-E9CE-4569-A144-F8E8804B11F6}" type="slidenum">
              <a:rPr lang="en-US" altLang="zh-CN" smtClean="0">
                <a:latin typeface="Times New Roman" panose="02020603050405020304" pitchFamily="18" charset="0"/>
              </a:rPr>
              <a:pPr/>
              <a:t>102</a:t>
            </a:fld>
            <a:endParaRPr lang="en-US"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269234F-4CBE-465D-BF0D-697C4D761706}" type="slidenum">
              <a:rPr lang="en-US" altLang="zh-CN" smtClean="0"/>
              <a:pPr>
                <a:defRPr/>
              </a:pPr>
              <a:t>103</a:t>
            </a:fld>
            <a:endParaRPr lang="en-US" altLang="zh-CN"/>
          </a:p>
        </p:txBody>
      </p:sp>
    </p:spTree>
    <p:extLst>
      <p:ext uri="{BB962C8B-B14F-4D97-AF65-F5344CB8AC3E}">
        <p14:creationId xmlns:p14="http://schemas.microsoft.com/office/powerpoint/2010/main" val="825926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a:extLst>
              <a:ext uri="{FF2B5EF4-FFF2-40B4-BE49-F238E27FC236}">
                <a16:creationId xmlns:a16="http://schemas.microsoft.com/office/drawing/2014/main" id="{712E736D-CE89-4B5D-B128-21A91E2AFCE7}"/>
              </a:ext>
            </a:extLst>
          </p:cNvPr>
          <p:cNvSpPr>
            <a:spLocks noGrp="1" noRot="1" noChangeAspect="1" noChangeArrowheads="1" noTextEdit="1"/>
          </p:cNvSpPr>
          <p:nvPr>
            <p:ph type="sldImg"/>
          </p:nvPr>
        </p:nvSpPr>
        <p:spPr>
          <a:ln/>
        </p:spPr>
      </p:sp>
      <p:sp>
        <p:nvSpPr>
          <p:cNvPr id="132099" name="备注占位符 2">
            <a:extLst>
              <a:ext uri="{FF2B5EF4-FFF2-40B4-BE49-F238E27FC236}">
                <a16:creationId xmlns:a16="http://schemas.microsoft.com/office/drawing/2014/main" id="{5A2DE8FA-592A-4DA4-86F0-D89D18542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In  </a:t>
            </a:r>
            <a:r>
              <a:rPr lang="en-US" altLang="zh-CN" dirty="0" err="1"/>
              <a:t>sqlite</a:t>
            </a:r>
            <a:r>
              <a:rPr lang="en-US" altLang="zh-CN" dirty="0"/>
              <a:t>  </a:t>
            </a:r>
          </a:p>
          <a:p>
            <a:r>
              <a:rPr lang="en-US" altLang="zh-CN" dirty="0"/>
              <a:t>CREATE VIEW [is_student2] AS </a:t>
            </a:r>
          </a:p>
          <a:p>
            <a:r>
              <a:rPr lang="en-US" altLang="zh-CN" dirty="0"/>
              <a:t>select </a:t>
            </a:r>
            <a:r>
              <a:rPr lang="en-US" altLang="zh-CN" dirty="0" err="1"/>
              <a:t>sno,sname,strftime</a:t>
            </a:r>
            <a:r>
              <a:rPr lang="en-US" altLang="zh-CN" dirty="0"/>
              <a:t>(‘%</a:t>
            </a:r>
            <a:r>
              <a:rPr lang="en-US" altLang="zh-CN" dirty="0" err="1"/>
              <a:t>Y','now</a:t>
            </a:r>
            <a:r>
              <a:rPr lang="en-US" altLang="zh-CN" dirty="0"/>
              <a:t>')-age as birth</a:t>
            </a:r>
          </a:p>
          <a:p>
            <a:r>
              <a:rPr lang="en-US" altLang="zh-CN" dirty="0"/>
              <a:t>from s</a:t>
            </a:r>
          </a:p>
          <a:p>
            <a:r>
              <a:rPr lang="en-US" altLang="zh-CN" dirty="0"/>
              <a:t>where dept='</a:t>
            </a:r>
            <a:r>
              <a:rPr lang="zh-CN" altLang="en-US" dirty="0"/>
              <a:t>计算机</a:t>
            </a:r>
            <a:r>
              <a:rPr lang="en-US" altLang="zh-CN" dirty="0"/>
              <a:t>';</a:t>
            </a:r>
            <a:endParaRPr lang="zh-CN" altLang="en-US" dirty="0"/>
          </a:p>
        </p:txBody>
      </p:sp>
      <p:sp>
        <p:nvSpPr>
          <p:cNvPr id="132100" name="灯片编号占位符 3">
            <a:extLst>
              <a:ext uri="{FF2B5EF4-FFF2-40B4-BE49-F238E27FC236}">
                <a16:creationId xmlns:a16="http://schemas.microsoft.com/office/drawing/2014/main" id="{4C82E793-1944-4AE5-930E-FE82034970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E3DF5D-0BCC-4F92-B9F3-543CD69C21DB}" type="slidenum">
              <a:rPr lang="en-US" altLang="zh-CN" smtClean="0">
                <a:latin typeface="Times New Roman" panose="02020603050405020304" pitchFamily="18" charset="0"/>
              </a:rPr>
              <a:pPr/>
              <a:t>110</a:t>
            </a:fld>
            <a:endParaRPr lang="en-US"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CA6A2129-D7EC-4080-A8B2-777BDDA11FF7}"/>
              </a:ext>
            </a:extLst>
          </p:cNvPr>
          <p:cNvSpPr>
            <a:spLocks noGrp="1" noRot="1" noChangeAspect="1" noChangeArrowheads="1" noTextEdit="1"/>
          </p:cNvSpPr>
          <p:nvPr>
            <p:ph type="sldImg"/>
          </p:nvPr>
        </p:nvSpPr>
        <p:spPr>
          <a:ln/>
        </p:spPr>
      </p:sp>
      <p:sp>
        <p:nvSpPr>
          <p:cNvPr id="145411" name="备注占位符 2">
            <a:extLst>
              <a:ext uri="{FF2B5EF4-FFF2-40B4-BE49-F238E27FC236}">
                <a16:creationId xmlns:a16="http://schemas.microsoft.com/office/drawing/2014/main" id="{B0FD43F1-DBBB-45C8-8D84-7776DBA7FB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此类查询应该直接对表进行？</a:t>
            </a:r>
          </a:p>
          <a:p>
            <a:endParaRPr lang="zh-CN" altLang="en-US"/>
          </a:p>
        </p:txBody>
      </p:sp>
      <p:sp>
        <p:nvSpPr>
          <p:cNvPr id="145412" name="灯片编号占位符 3">
            <a:extLst>
              <a:ext uri="{FF2B5EF4-FFF2-40B4-BE49-F238E27FC236}">
                <a16:creationId xmlns:a16="http://schemas.microsoft.com/office/drawing/2014/main" id="{82E7A72F-F6F6-4027-86C6-F8A8522FDC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684965-C28E-41A5-9CF6-B37F222A949D}" type="slidenum">
              <a:rPr lang="en-US" altLang="zh-CN" smtClean="0">
                <a:latin typeface="Times New Roman" panose="02020603050405020304" pitchFamily="18" charset="0"/>
              </a:rPr>
              <a:pPr/>
              <a:t>122</a:t>
            </a:fld>
            <a:endParaRPr lang="en-US"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a:extLst>
              <a:ext uri="{FF2B5EF4-FFF2-40B4-BE49-F238E27FC236}">
                <a16:creationId xmlns:a16="http://schemas.microsoft.com/office/drawing/2014/main" id="{F416ECB1-EDD0-4AF5-BC64-BF6B56022D30}"/>
              </a:ext>
            </a:extLst>
          </p:cNvPr>
          <p:cNvSpPr>
            <a:spLocks noGrp="1" noRot="1" noChangeAspect="1" noChangeArrowheads="1" noTextEdit="1"/>
          </p:cNvSpPr>
          <p:nvPr>
            <p:ph type="sldImg"/>
          </p:nvPr>
        </p:nvSpPr>
        <p:spPr>
          <a:ln/>
        </p:spPr>
      </p:sp>
      <p:sp>
        <p:nvSpPr>
          <p:cNvPr id="157699" name="备注占位符 2">
            <a:extLst>
              <a:ext uri="{FF2B5EF4-FFF2-40B4-BE49-F238E27FC236}">
                <a16:creationId xmlns:a16="http://schemas.microsoft.com/office/drawing/2014/main" id="{6CBF2604-DF49-4428-8285-B9AFBCF2DC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Mysql </a:t>
            </a:r>
            <a:r>
              <a:rPr lang="zh-CN" altLang="en-US"/>
              <a:t>创建用户：</a:t>
            </a:r>
            <a:r>
              <a:rPr lang="en-US" altLang="zh-CN"/>
              <a:t>CREATE USER 'dog'@'localhost' IDENTIFIED BY '123456'; </a:t>
            </a:r>
          </a:p>
          <a:p>
            <a:r>
              <a:rPr lang="en-US" altLang="zh-CN"/>
              <a:t>CREATE USER 'pig'@'192.168.1.101_' IDENDIFIED BY '123456'; </a:t>
            </a:r>
            <a:br>
              <a:rPr lang="en-US" altLang="zh-CN"/>
            </a:br>
            <a:r>
              <a:rPr lang="en-US" altLang="zh-CN"/>
              <a:t>CREATE USER 'pig'@'%' IDENTIFIED BY '123456'; </a:t>
            </a:r>
            <a:br>
              <a:rPr lang="en-US" altLang="zh-CN"/>
            </a:br>
            <a:r>
              <a:rPr lang="en-US" altLang="zh-CN"/>
              <a:t>CREATE USER 'pig'@'%' IDENTIFIED BY ''; </a:t>
            </a:r>
            <a:br>
              <a:rPr lang="en-US" altLang="zh-CN"/>
            </a:br>
            <a:r>
              <a:rPr lang="en-US" altLang="zh-CN"/>
              <a:t>CREATE USER 'pig'@'%'; </a:t>
            </a:r>
            <a:endParaRPr lang="zh-CN" altLang="en-US"/>
          </a:p>
        </p:txBody>
      </p:sp>
      <p:sp>
        <p:nvSpPr>
          <p:cNvPr id="157700" name="灯片编号占位符 3">
            <a:extLst>
              <a:ext uri="{FF2B5EF4-FFF2-40B4-BE49-F238E27FC236}">
                <a16:creationId xmlns:a16="http://schemas.microsoft.com/office/drawing/2014/main" id="{AE8E900F-238C-4046-9D66-3177E43698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F642F5-0C44-4292-AA07-0B2495C3156B}" type="slidenum">
              <a:rPr lang="en-US" altLang="zh-CN" smtClean="0">
                <a:latin typeface="Times New Roman" panose="02020603050405020304" pitchFamily="18" charset="0"/>
              </a:rPr>
              <a:pPr/>
              <a:t>133</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B44119F9-50B0-4770-BBE2-3C00663FAC6F}"/>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D1540766-CAD4-4D4E-8D69-B05AC60A5E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i="1">
                <a:solidFill>
                  <a:srgbClr val="FF3300"/>
                </a:solidFill>
              </a:rPr>
              <a:t>TINY</a:t>
            </a:r>
            <a:r>
              <a:rPr lang="en-US" altLang="zh-CN"/>
              <a:t>INT</a:t>
            </a:r>
            <a:r>
              <a:rPr lang="zh-CN" altLang="en-US"/>
              <a:t>：</a:t>
            </a:r>
            <a:r>
              <a:rPr lang="en-US" altLang="zh-CN"/>
              <a:t>0-255</a:t>
            </a:r>
            <a:r>
              <a:rPr lang="zh-CN" altLang="en-US"/>
              <a:t>之间的整数</a:t>
            </a:r>
          </a:p>
        </p:txBody>
      </p:sp>
      <p:sp>
        <p:nvSpPr>
          <p:cNvPr id="13316" name="灯片编号占位符 3">
            <a:extLst>
              <a:ext uri="{FF2B5EF4-FFF2-40B4-BE49-F238E27FC236}">
                <a16:creationId xmlns:a16="http://schemas.microsoft.com/office/drawing/2014/main" id="{2C698123-BEAA-4EA6-BF5B-5AD0DC7B32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69DE7C-DF9F-48EB-B54C-B8A6CA2CF1B0}" type="slidenum">
              <a:rPr lang="en-US" altLang="zh-CN" smtClean="0"/>
              <a:pPr>
                <a:spcBef>
                  <a:spcPct val="0"/>
                </a:spcBef>
              </a:pPr>
              <a:t>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27F5EDDC-2413-4B57-91CD-A4E2E889EF25}"/>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F600FF03-C201-4474-86B8-C532FE5881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SMALLINT</a:t>
            </a:r>
            <a:r>
              <a:rPr lang="zh-CN" altLang="en-US"/>
              <a:t>整数数据，从 </a:t>
            </a:r>
            <a:r>
              <a:rPr lang="en-US" altLang="zh-CN"/>
              <a:t>–32,768 </a:t>
            </a:r>
            <a:r>
              <a:rPr lang="zh-CN" altLang="en-US"/>
              <a:t>到 </a:t>
            </a:r>
            <a:r>
              <a:rPr lang="en-US" altLang="zh-CN"/>
              <a:t>32,767</a:t>
            </a:r>
            <a:r>
              <a:rPr lang="zh-CN" altLang="en-US"/>
              <a:t>。存储大小为 </a:t>
            </a:r>
            <a:r>
              <a:rPr lang="en-US" altLang="zh-CN"/>
              <a:t>2 </a:t>
            </a:r>
            <a:r>
              <a:rPr lang="zh-CN" altLang="en-US"/>
              <a:t>字节</a:t>
            </a:r>
          </a:p>
        </p:txBody>
      </p:sp>
      <p:sp>
        <p:nvSpPr>
          <p:cNvPr id="20484" name="灯片编号占位符 3">
            <a:extLst>
              <a:ext uri="{FF2B5EF4-FFF2-40B4-BE49-F238E27FC236}">
                <a16:creationId xmlns:a16="http://schemas.microsoft.com/office/drawing/2014/main" id="{1A9D0A58-D120-4390-84C6-CF2130ECDD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D0A8BC-E415-44DB-91EF-B5093000ED7B}" type="slidenum">
              <a:rPr lang="en-US" altLang="zh-CN" smtClean="0"/>
              <a:pPr>
                <a:spcBef>
                  <a:spcPct val="0"/>
                </a:spcBef>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2A738088-D466-417C-859F-2AFF0FBB9420}"/>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A181AC07-A77F-46FC-ADA5-6C967C5775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隶书" panose="02010509060101010101" pitchFamily="49" charset="-122"/>
                <a:ea typeface="隶书" panose="02010509060101010101" pitchFamily="49" charset="-122"/>
              </a:rPr>
              <a:t>注意：若一个属性被说明为</a:t>
            </a:r>
            <a:r>
              <a:rPr lang="en-US" altLang="zh-CN">
                <a:latin typeface="隶书" panose="02010509060101010101" pitchFamily="49" charset="-122"/>
                <a:ea typeface="隶书" panose="02010509060101010101" pitchFamily="49" charset="-122"/>
              </a:rPr>
              <a:t>NOT NULL</a:t>
            </a:r>
            <a:r>
              <a:rPr lang="zh-CN" altLang="en-US">
                <a:latin typeface="隶书" panose="02010509060101010101" pitchFamily="49" charset="-122"/>
                <a:ea typeface="隶书" panose="02010509060101010101" pitchFamily="49" charset="-122"/>
              </a:rPr>
              <a:t>，则不允许修改或删除。</a:t>
            </a:r>
            <a:endParaRPr lang="zh-CN" altLang="en-US"/>
          </a:p>
          <a:p>
            <a:endParaRPr lang="zh-CN" altLang="en-US"/>
          </a:p>
        </p:txBody>
      </p:sp>
      <p:sp>
        <p:nvSpPr>
          <p:cNvPr id="23556" name="灯片编号占位符 3">
            <a:extLst>
              <a:ext uri="{FF2B5EF4-FFF2-40B4-BE49-F238E27FC236}">
                <a16:creationId xmlns:a16="http://schemas.microsoft.com/office/drawing/2014/main" id="{4F2C5A3F-CE85-43C0-ABAA-0D2C34129D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6CD8A1-DA03-42A5-ABE1-07EB3C94341B}" type="slidenum">
              <a:rPr lang="en-US" altLang="zh-CN" smtClean="0">
                <a:latin typeface="Times New Roman" panose="02020603050405020304" pitchFamily="18" charset="0"/>
              </a:rPr>
              <a:pPr/>
              <a:t>16</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8FA03E39-B55B-453F-BAFD-8ACBC4B5E7A6}"/>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87E93B10-BC02-4465-99C0-C92249C6FC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隶书" panose="02010509060101010101" pitchFamily="49" charset="-122"/>
                <a:ea typeface="隶书" panose="02010509060101010101" pitchFamily="49" charset="-122"/>
              </a:rPr>
              <a:t>ALTER  TABLE  S  DROP  </a:t>
            </a:r>
            <a:r>
              <a:rPr lang="en-US" altLang="zh-CN">
                <a:solidFill>
                  <a:srgbClr val="FF3300"/>
                </a:solidFill>
                <a:latin typeface="隶书" panose="02010509060101010101" pitchFamily="49" charset="-122"/>
                <a:ea typeface="隶书" panose="02010509060101010101" pitchFamily="49" charset="-122"/>
              </a:rPr>
              <a:t>COLUMN</a:t>
            </a:r>
            <a:r>
              <a:rPr lang="en-US" altLang="zh-CN">
                <a:latin typeface="隶书" panose="02010509060101010101" pitchFamily="49" charset="-122"/>
                <a:ea typeface="隶书" panose="02010509060101010101" pitchFamily="49" charset="-122"/>
              </a:rPr>
              <a:t> AGE;</a:t>
            </a:r>
          </a:p>
          <a:p>
            <a:r>
              <a:rPr lang="en-US" altLang="zh-CN"/>
              <a:t>Column</a:t>
            </a:r>
            <a:r>
              <a:rPr lang="zh-CN" altLang="en-US"/>
              <a:t>在有些版本中需要，有些版本中不是必须的比如</a:t>
            </a:r>
            <a:r>
              <a:rPr lang="en-US" altLang="zh-CN"/>
              <a:t>access2013</a:t>
            </a:r>
            <a:endParaRPr lang="zh-CN" altLang="en-US"/>
          </a:p>
        </p:txBody>
      </p:sp>
      <p:sp>
        <p:nvSpPr>
          <p:cNvPr id="25604" name="灯片编号占位符 3">
            <a:extLst>
              <a:ext uri="{FF2B5EF4-FFF2-40B4-BE49-F238E27FC236}">
                <a16:creationId xmlns:a16="http://schemas.microsoft.com/office/drawing/2014/main" id="{0B342EE2-2DE0-449D-BE87-667DFF55D0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5F9E4C-1B13-44CA-83EE-B9B397E46F20}" type="slidenum">
              <a:rPr lang="en-US" altLang="zh-CN" smtClean="0">
                <a:latin typeface="Times New Roman" panose="02020603050405020304" pitchFamily="18" charset="0"/>
              </a:rPr>
              <a:pPr/>
              <a:t>17</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5F611E84-4ADD-420E-8F72-3AAAE3442C3A}"/>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5FA94F1E-02E7-46FC-9DFB-7E6CA142DA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Check</a:t>
            </a:r>
            <a:r>
              <a:rPr lang="zh-CN" altLang="en-US"/>
              <a:t>约束在</a:t>
            </a:r>
            <a:r>
              <a:rPr lang="en-US" altLang="zh-CN"/>
              <a:t>mysql</a:t>
            </a:r>
            <a:r>
              <a:rPr lang="zh-CN" altLang="en-US"/>
              <a:t>中只做形式上的检查，实际并不支持，需要通过</a:t>
            </a:r>
            <a:r>
              <a:rPr lang="en-US" altLang="zh-CN"/>
              <a:t>trigger</a:t>
            </a:r>
            <a:r>
              <a:rPr lang="zh-CN" altLang="en-US"/>
              <a:t>来实现</a:t>
            </a:r>
          </a:p>
        </p:txBody>
      </p:sp>
      <p:sp>
        <p:nvSpPr>
          <p:cNvPr id="29700" name="灯片编号占位符 3">
            <a:extLst>
              <a:ext uri="{FF2B5EF4-FFF2-40B4-BE49-F238E27FC236}">
                <a16:creationId xmlns:a16="http://schemas.microsoft.com/office/drawing/2014/main" id="{85C79E80-0600-404D-8809-4E99E174B0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CC19B5-18BA-4216-A837-840C0094C1B0}" type="slidenum">
              <a:rPr lang="en-US" altLang="zh-CN" smtClean="0">
                <a:latin typeface="Times New Roman" panose="02020603050405020304" pitchFamily="18" charset="0"/>
              </a:rPr>
              <a:pPr/>
              <a:t>20</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4FB83F10-D943-4D00-915F-B59410F85D90}"/>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B7A79AF2-F974-42C4-ABF3-BBF4BA1DC7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SELECT  strftime(‘%Y’,‘now’)-age as birthyear,sno –SQLite</a:t>
            </a:r>
            <a:r>
              <a:rPr lang="zh-CN" altLang="en-US"/>
              <a:t>中这里的大写</a:t>
            </a:r>
            <a:r>
              <a:rPr lang="en-US" altLang="zh-CN"/>
              <a:t>Y</a:t>
            </a:r>
            <a:r>
              <a:rPr lang="zh-CN" altLang="en-US"/>
              <a:t>不可以换成小写</a:t>
            </a:r>
            <a:endParaRPr lang="en-US" altLang="zh-CN"/>
          </a:p>
          <a:p>
            <a:r>
              <a:rPr lang="en-US" altLang="zh-CN"/>
              <a:t>from s</a:t>
            </a:r>
          </a:p>
          <a:p>
            <a:r>
              <a:rPr lang="en-US" altLang="zh-CN"/>
              <a:t>where dept='</a:t>
            </a:r>
            <a:r>
              <a:rPr lang="zh-CN" altLang="en-US"/>
              <a:t>计算机</a:t>
            </a:r>
            <a:r>
              <a:rPr lang="en-US" altLang="zh-CN"/>
              <a:t>'</a:t>
            </a:r>
            <a:endParaRPr lang="zh-CN" altLang="en-US"/>
          </a:p>
        </p:txBody>
      </p:sp>
      <p:sp>
        <p:nvSpPr>
          <p:cNvPr id="52228" name="灯片编号占位符 3">
            <a:extLst>
              <a:ext uri="{FF2B5EF4-FFF2-40B4-BE49-F238E27FC236}">
                <a16:creationId xmlns:a16="http://schemas.microsoft.com/office/drawing/2014/main" id="{23B47F41-D2AA-4CC5-84B7-8DBA2F549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B18E5D-1CF5-4FCD-B47B-4B00E424C65B}" type="slidenum">
              <a:rPr lang="en-US" altLang="zh-CN" smtClean="0">
                <a:latin typeface="Times New Roman" panose="02020603050405020304" pitchFamily="18" charset="0"/>
              </a:rPr>
              <a:pPr/>
              <a:t>41</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D6B39F0A-DCBF-46A3-8649-369B88EA2A3D}"/>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B4FC800A-CDC9-4697-972F-DD49200956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altLang="zh-CN">
                <a:latin typeface="隶书" panose="02010509060101010101" pitchFamily="49" charset="-122"/>
                <a:ea typeface="隶书" panose="02010509060101010101" pitchFamily="49" charset="-122"/>
              </a:rPr>
              <a:t>SELECT S.SNO,S.SNAME,S_C.CNO,S_C.GRADE</a:t>
            </a:r>
          </a:p>
          <a:p>
            <a:pPr>
              <a:spcBef>
                <a:spcPct val="50000"/>
              </a:spcBef>
            </a:pPr>
            <a:r>
              <a:rPr lang="en-US" altLang="zh-CN">
                <a:latin typeface="隶书" panose="02010509060101010101" pitchFamily="49" charset="-122"/>
                <a:ea typeface="隶书" panose="02010509060101010101" pitchFamily="49" charset="-122"/>
              </a:rPr>
              <a:t>FROM S </a:t>
            </a:r>
            <a:r>
              <a:rPr lang="en-US" altLang="zh-CN">
                <a:solidFill>
                  <a:srgbClr val="0000CC"/>
                </a:solidFill>
                <a:latin typeface="隶书" panose="02010509060101010101" pitchFamily="49" charset="-122"/>
                <a:ea typeface="隶书" panose="02010509060101010101" pitchFamily="49" charset="-122"/>
              </a:rPr>
              <a:t>,</a:t>
            </a:r>
            <a:r>
              <a:rPr lang="en-US" altLang="zh-CN">
                <a:latin typeface="隶书" panose="02010509060101010101" pitchFamily="49" charset="-122"/>
                <a:ea typeface="隶书" panose="02010509060101010101" pitchFamily="49" charset="-122"/>
              </a:rPr>
              <a:t>S_C </a:t>
            </a:r>
            <a:r>
              <a:rPr lang="en-US" altLang="zh-CN">
                <a:solidFill>
                  <a:srgbClr val="0000CC"/>
                </a:solidFill>
                <a:latin typeface="隶书" panose="02010509060101010101" pitchFamily="49" charset="-122"/>
                <a:ea typeface="隶书" panose="02010509060101010101" pitchFamily="49" charset="-122"/>
              </a:rPr>
              <a:t>       where </a:t>
            </a:r>
            <a:r>
              <a:rPr lang="en-US" altLang="zh-CN">
                <a:latin typeface="隶书" panose="02010509060101010101" pitchFamily="49" charset="-122"/>
                <a:ea typeface="隶书" panose="02010509060101010101" pitchFamily="49" charset="-122"/>
              </a:rPr>
              <a:t> S.SNO=S_C.SNO</a:t>
            </a:r>
            <a:endParaRPr lang="zh-CN" altLang="en-US"/>
          </a:p>
        </p:txBody>
      </p:sp>
      <p:sp>
        <p:nvSpPr>
          <p:cNvPr id="57348" name="灯片编号占位符 3">
            <a:extLst>
              <a:ext uri="{FF2B5EF4-FFF2-40B4-BE49-F238E27FC236}">
                <a16:creationId xmlns:a16="http://schemas.microsoft.com/office/drawing/2014/main" id="{A2F418FB-9333-40AD-B02E-1BA488DA21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F38D57-772E-4D69-AC70-0220CC0BCADF}" type="slidenum">
              <a:rPr lang="en-US" altLang="zh-CN" smtClean="0"/>
              <a:pPr>
                <a:spcBef>
                  <a:spcPct val="0"/>
                </a:spcBef>
              </a:pPr>
              <a:t>45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D85B576-55C5-41BA-BF32-AB16C9AF481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EA0CDF-C06D-48D2-91A7-9A1D2DD5DD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879C8B6-283D-40E0-9B87-BA01031BA655}"/>
              </a:ext>
            </a:extLst>
          </p:cNvPr>
          <p:cNvSpPr>
            <a:spLocks noGrp="1" noChangeArrowheads="1"/>
          </p:cNvSpPr>
          <p:nvPr>
            <p:ph type="sldNum" sz="quarter" idx="12"/>
          </p:nvPr>
        </p:nvSpPr>
        <p:spPr>
          <a:ln/>
        </p:spPr>
        <p:txBody>
          <a:bodyPr/>
          <a:lstStyle>
            <a:lvl1pPr>
              <a:defRPr/>
            </a:lvl1pPr>
          </a:lstStyle>
          <a:p>
            <a:pPr>
              <a:defRPr/>
            </a:pPr>
            <a:fld id="{D997BCBE-9748-4C32-AA7F-85862BBAE474}" type="slidenum">
              <a:rPr lang="en-US" altLang="zh-CN"/>
              <a:pPr>
                <a:defRPr/>
              </a:pPr>
              <a:t>‹#›</a:t>
            </a:fld>
            <a:endParaRPr lang="en-US" altLang="zh-CN"/>
          </a:p>
        </p:txBody>
      </p:sp>
    </p:spTree>
    <p:extLst>
      <p:ext uri="{BB962C8B-B14F-4D97-AF65-F5344CB8AC3E}">
        <p14:creationId xmlns:p14="http://schemas.microsoft.com/office/powerpoint/2010/main" val="4019062098"/>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F2AC5AE-C056-4CE8-8299-B69BEF3478E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2159086-6E90-4E96-9C03-4D71560FC2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2DEBAAB-CFC9-4BE1-8073-559CF80B8F8F}"/>
              </a:ext>
            </a:extLst>
          </p:cNvPr>
          <p:cNvSpPr>
            <a:spLocks noGrp="1" noChangeArrowheads="1"/>
          </p:cNvSpPr>
          <p:nvPr>
            <p:ph type="sldNum" sz="quarter" idx="12"/>
          </p:nvPr>
        </p:nvSpPr>
        <p:spPr>
          <a:ln/>
        </p:spPr>
        <p:txBody>
          <a:bodyPr/>
          <a:lstStyle>
            <a:lvl1pPr>
              <a:defRPr/>
            </a:lvl1pPr>
          </a:lstStyle>
          <a:p>
            <a:pPr>
              <a:defRPr/>
            </a:pPr>
            <a:fld id="{98F440E4-3108-4800-9CB6-591865D6D442}" type="slidenum">
              <a:rPr lang="en-US" altLang="zh-CN"/>
              <a:pPr>
                <a:defRPr/>
              </a:pPr>
              <a:t>‹#›</a:t>
            </a:fld>
            <a:endParaRPr lang="en-US" altLang="zh-CN"/>
          </a:p>
        </p:txBody>
      </p:sp>
    </p:spTree>
    <p:extLst>
      <p:ext uri="{BB962C8B-B14F-4D97-AF65-F5344CB8AC3E}">
        <p14:creationId xmlns:p14="http://schemas.microsoft.com/office/powerpoint/2010/main" val="1447076292"/>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47626DE-177C-4861-A4C2-B30ED2356B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CCA9792-E7D7-41CB-9C1E-2AF56EB63F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F878A73-8941-4DDD-8D41-DA3EEF67179E}"/>
              </a:ext>
            </a:extLst>
          </p:cNvPr>
          <p:cNvSpPr>
            <a:spLocks noGrp="1" noChangeArrowheads="1"/>
          </p:cNvSpPr>
          <p:nvPr>
            <p:ph type="sldNum" sz="quarter" idx="12"/>
          </p:nvPr>
        </p:nvSpPr>
        <p:spPr>
          <a:ln/>
        </p:spPr>
        <p:txBody>
          <a:bodyPr/>
          <a:lstStyle>
            <a:lvl1pPr>
              <a:defRPr/>
            </a:lvl1pPr>
          </a:lstStyle>
          <a:p>
            <a:pPr>
              <a:defRPr/>
            </a:pPr>
            <a:fld id="{A95849E1-965A-48B0-B2DD-D7BB87B6CD8D}" type="slidenum">
              <a:rPr lang="en-US" altLang="zh-CN"/>
              <a:pPr>
                <a:defRPr/>
              </a:pPr>
              <a:t>‹#›</a:t>
            </a:fld>
            <a:endParaRPr lang="en-US" altLang="zh-CN"/>
          </a:p>
        </p:txBody>
      </p:sp>
    </p:spTree>
    <p:extLst>
      <p:ext uri="{BB962C8B-B14F-4D97-AF65-F5344CB8AC3E}">
        <p14:creationId xmlns:p14="http://schemas.microsoft.com/office/powerpoint/2010/main" val="1766920099"/>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1C7A3FAC-958D-47DB-A2AB-06436E309E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DDAC570-C144-41A6-A69B-1A4467DBA0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E0AD750-50ED-45CB-820A-B7A7C0F915DF}"/>
              </a:ext>
            </a:extLst>
          </p:cNvPr>
          <p:cNvSpPr>
            <a:spLocks noGrp="1" noChangeArrowheads="1"/>
          </p:cNvSpPr>
          <p:nvPr>
            <p:ph type="sldNum" sz="quarter" idx="12"/>
          </p:nvPr>
        </p:nvSpPr>
        <p:spPr>
          <a:ln/>
        </p:spPr>
        <p:txBody>
          <a:bodyPr/>
          <a:lstStyle>
            <a:lvl1pPr>
              <a:defRPr/>
            </a:lvl1pPr>
          </a:lstStyle>
          <a:p>
            <a:pPr>
              <a:defRPr/>
            </a:pPr>
            <a:fld id="{E2F763F6-A909-42A3-9DE0-EB2F694F92AB}" type="slidenum">
              <a:rPr lang="en-US" altLang="zh-CN"/>
              <a:pPr>
                <a:defRPr/>
              </a:pPr>
              <a:t>‹#›</a:t>
            </a:fld>
            <a:endParaRPr lang="en-US" altLang="zh-CN"/>
          </a:p>
        </p:txBody>
      </p:sp>
    </p:spTree>
    <p:extLst>
      <p:ext uri="{BB962C8B-B14F-4D97-AF65-F5344CB8AC3E}">
        <p14:creationId xmlns:p14="http://schemas.microsoft.com/office/powerpoint/2010/main" val="1396179181"/>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B62A3CA-0A9F-4B60-942B-E65CB1DD7C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FA18E4F-4A75-4D8F-934D-1A8F59E6EB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3BBDBDB-B1CC-44EE-B078-55DD8BC35713}"/>
              </a:ext>
            </a:extLst>
          </p:cNvPr>
          <p:cNvSpPr>
            <a:spLocks noGrp="1" noChangeArrowheads="1"/>
          </p:cNvSpPr>
          <p:nvPr>
            <p:ph type="sldNum" sz="quarter" idx="12"/>
          </p:nvPr>
        </p:nvSpPr>
        <p:spPr>
          <a:ln/>
        </p:spPr>
        <p:txBody>
          <a:bodyPr/>
          <a:lstStyle>
            <a:lvl1pPr>
              <a:defRPr/>
            </a:lvl1pPr>
          </a:lstStyle>
          <a:p>
            <a:pPr>
              <a:defRPr/>
            </a:pPr>
            <a:fld id="{74B252B9-9A46-4347-B493-9953A855713C}" type="slidenum">
              <a:rPr lang="en-US" altLang="zh-CN"/>
              <a:pPr>
                <a:defRPr/>
              </a:pPr>
              <a:t>‹#›</a:t>
            </a:fld>
            <a:endParaRPr lang="en-US" altLang="zh-CN"/>
          </a:p>
        </p:txBody>
      </p:sp>
    </p:spTree>
    <p:extLst>
      <p:ext uri="{BB962C8B-B14F-4D97-AF65-F5344CB8AC3E}">
        <p14:creationId xmlns:p14="http://schemas.microsoft.com/office/powerpoint/2010/main" val="3910362132"/>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8FCB351-3EB3-4FBF-8AC8-8B781DECC2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F0BC8E4-A0D7-4BB4-815D-B4AA71CCB3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AA30050-79D1-49A9-836B-F8ADD839903D}"/>
              </a:ext>
            </a:extLst>
          </p:cNvPr>
          <p:cNvSpPr>
            <a:spLocks noGrp="1" noChangeArrowheads="1"/>
          </p:cNvSpPr>
          <p:nvPr>
            <p:ph type="sldNum" sz="quarter" idx="12"/>
          </p:nvPr>
        </p:nvSpPr>
        <p:spPr>
          <a:ln/>
        </p:spPr>
        <p:txBody>
          <a:bodyPr/>
          <a:lstStyle>
            <a:lvl1pPr>
              <a:defRPr/>
            </a:lvl1pPr>
          </a:lstStyle>
          <a:p>
            <a:pPr>
              <a:defRPr/>
            </a:pPr>
            <a:fld id="{95A7EC60-FBCE-4274-8A75-CDF84B093942}" type="slidenum">
              <a:rPr lang="en-US" altLang="zh-CN"/>
              <a:pPr>
                <a:defRPr/>
              </a:pPr>
              <a:t>‹#›</a:t>
            </a:fld>
            <a:endParaRPr lang="en-US" altLang="zh-CN"/>
          </a:p>
        </p:txBody>
      </p:sp>
    </p:spTree>
    <p:extLst>
      <p:ext uri="{BB962C8B-B14F-4D97-AF65-F5344CB8AC3E}">
        <p14:creationId xmlns:p14="http://schemas.microsoft.com/office/powerpoint/2010/main" val="2966123864"/>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60825DD-4D59-4049-AD3B-EDE6C70050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055DC95-CB62-4F53-A5AF-8FC43BDDA0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E49AE8E-C07E-46F1-92D7-6E62A0388F6E}"/>
              </a:ext>
            </a:extLst>
          </p:cNvPr>
          <p:cNvSpPr>
            <a:spLocks noGrp="1" noChangeArrowheads="1"/>
          </p:cNvSpPr>
          <p:nvPr>
            <p:ph type="sldNum" sz="quarter" idx="12"/>
          </p:nvPr>
        </p:nvSpPr>
        <p:spPr>
          <a:ln/>
        </p:spPr>
        <p:txBody>
          <a:bodyPr/>
          <a:lstStyle>
            <a:lvl1pPr>
              <a:defRPr/>
            </a:lvl1pPr>
          </a:lstStyle>
          <a:p>
            <a:pPr>
              <a:defRPr/>
            </a:pPr>
            <a:fld id="{FF1B5139-7C37-4534-9773-218446B3A813}" type="slidenum">
              <a:rPr lang="en-US" altLang="zh-CN"/>
              <a:pPr>
                <a:defRPr/>
              </a:pPr>
              <a:t>‹#›</a:t>
            </a:fld>
            <a:endParaRPr lang="en-US" altLang="zh-CN"/>
          </a:p>
        </p:txBody>
      </p:sp>
    </p:spTree>
    <p:extLst>
      <p:ext uri="{BB962C8B-B14F-4D97-AF65-F5344CB8AC3E}">
        <p14:creationId xmlns:p14="http://schemas.microsoft.com/office/powerpoint/2010/main" val="19300120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782E95A-41FA-44D1-9DFB-2F16D3AA7C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B885CF5-9DD1-4ABD-BD00-8A9714DF1C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43255F2-A30F-4596-A7B8-86DDAD170FD2}"/>
              </a:ext>
            </a:extLst>
          </p:cNvPr>
          <p:cNvSpPr>
            <a:spLocks noGrp="1" noChangeArrowheads="1"/>
          </p:cNvSpPr>
          <p:nvPr>
            <p:ph type="sldNum" sz="quarter" idx="12"/>
          </p:nvPr>
        </p:nvSpPr>
        <p:spPr>
          <a:ln/>
        </p:spPr>
        <p:txBody>
          <a:bodyPr/>
          <a:lstStyle>
            <a:lvl1pPr>
              <a:defRPr/>
            </a:lvl1pPr>
          </a:lstStyle>
          <a:p>
            <a:pPr>
              <a:defRPr/>
            </a:pPr>
            <a:fld id="{6F34AC38-F8E5-4031-8516-534EAA874C7D}" type="slidenum">
              <a:rPr lang="en-US" altLang="zh-CN"/>
              <a:pPr>
                <a:defRPr/>
              </a:pPr>
              <a:t>‹#›</a:t>
            </a:fld>
            <a:endParaRPr lang="en-US" altLang="zh-CN"/>
          </a:p>
        </p:txBody>
      </p:sp>
    </p:spTree>
    <p:extLst>
      <p:ext uri="{BB962C8B-B14F-4D97-AF65-F5344CB8AC3E}">
        <p14:creationId xmlns:p14="http://schemas.microsoft.com/office/powerpoint/2010/main" val="3035789203"/>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A46A39D-DC1D-4D2E-ADD4-52575FFC33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38B3751-BCC5-44EC-91B7-567F95D9BB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9109416-3E00-42BE-A909-80C4A94C5194}"/>
              </a:ext>
            </a:extLst>
          </p:cNvPr>
          <p:cNvSpPr>
            <a:spLocks noGrp="1" noChangeArrowheads="1"/>
          </p:cNvSpPr>
          <p:nvPr>
            <p:ph type="sldNum" sz="quarter" idx="12"/>
          </p:nvPr>
        </p:nvSpPr>
        <p:spPr>
          <a:ln/>
        </p:spPr>
        <p:txBody>
          <a:bodyPr/>
          <a:lstStyle>
            <a:lvl1pPr>
              <a:defRPr/>
            </a:lvl1pPr>
          </a:lstStyle>
          <a:p>
            <a:pPr>
              <a:defRPr/>
            </a:pPr>
            <a:fld id="{8361B995-F164-490E-84CF-5A58C720038F}" type="slidenum">
              <a:rPr lang="en-US" altLang="zh-CN"/>
              <a:pPr>
                <a:defRPr/>
              </a:pPr>
              <a:t>‹#›</a:t>
            </a:fld>
            <a:endParaRPr lang="en-US" altLang="zh-CN"/>
          </a:p>
        </p:txBody>
      </p:sp>
    </p:spTree>
    <p:extLst>
      <p:ext uri="{BB962C8B-B14F-4D97-AF65-F5344CB8AC3E}">
        <p14:creationId xmlns:p14="http://schemas.microsoft.com/office/powerpoint/2010/main" val="2393421744"/>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85E46E1-55CC-41E3-8759-A8A3404A1D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11AD3BE-59ED-4440-87BA-9454CC93C4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1D020D0-37A5-49A7-867C-E2A2AA5A86C2}"/>
              </a:ext>
            </a:extLst>
          </p:cNvPr>
          <p:cNvSpPr>
            <a:spLocks noGrp="1" noChangeArrowheads="1"/>
          </p:cNvSpPr>
          <p:nvPr>
            <p:ph type="sldNum" sz="quarter" idx="12"/>
          </p:nvPr>
        </p:nvSpPr>
        <p:spPr>
          <a:ln/>
        </p:spPr>
        <p:txBody>
          <a:bodyPr/>
          <a:lstStyle>
            <a:lvl1pPr>
              <a:defRPr/>
            </a:lvl1pPr>
          </a:lstStyle>
          <a:p>
            <a:pPr>
              <a:defRPr/>
            </a:pPr>
            <a:fld id="{257862AA-EA90-4915-908F-6F418E7235C5}" type="slidenum">
              <a:rPr lang="en-US" altLang="zh-CN"/>
              <a:pPr>
                <a:defRPr/>
              </a:pPr>
              <a:t>‹#›</a:t>
            </a:fld>
            <a:endParaRPr lang="en-US" altLang="zh-CN"/>
          </a:p>
        </p:txBody>
      </p:sp>
    </p:spTree>
    <p:extLst>
      <p:ext uri="{BB962C8B-B14F-4D97-AF65-F5344CB8AC3E}">
        <p14:creationId xmlns:p14="http://schemas.microsoft.com/office/powerpoint/2010/main" val="187534830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02CAC27-E5D6-4690-B62D-8BBA6A47CE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04E8E45-B3F7-42E9-92CB-EFD3F6352D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B3706A2-140A-49C9-9C10-D159FE0609F5}"/>
              </a:ext>
            </a:extLst>
          </p:cNvPr>
          <p:cNvSpPr>
            <a:spLocks noGrp="1" noChangeArrowheads="1"/>
          </p:cNvSpPr>
          <p:nvPr>
            <p:ph type="sldNum" sz="quarter" idx="12"/>
          </p:nvPr>
        </p:nvSpPr>
        <p:spPr>
          <a:ln/>
        </p:spPr>
        <p:txBody>
          <a:bodyPr/>
          <a:lstStyle>
            <a:lvl1pPr>
              <a:defRPr/>
            </a:lvl1pPr>
          </a:lstStyle>
          <a:p>
            <a:pPr>
              <a:defRPr/>
            </a:pPr>
            <a:fld id="{F9FF139F-7784-45B0-9D99-FA46DD10E2EC}" type="slidenum">
              <a:rPr lang="en-US" altLang="zh-CN"/>
              <a:pPr>
                <a:defRPr/>
              </a:pPr>
              <a:t>‹#›</a:t>
            </a:fld>
            <a:endParaRPr lang="en-US" altLang="zh-CN"/>
          </a:p>
        </p:txBody>
      </p:sp>
    </p:spTree>
    <p:extLst>
      <p:ext uri="{BB962C8B-B14F-4D97-AF65-F5344CB8AC3E}">
        <p14:creationId xmlns:p14="http://schemas.microsoft.com/office/powerpoint/2010/main" val="1641942339"/>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721EE7C-A649-4CC4-BAA2-90AAE03280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D66FB88-78F2-4F5E-B0A2-9D71550754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8296232-EC50-4ADD-8EC6-A3A02B971D26}"/>
              </a:ext>
            </a:extLst>
          </p:cNvPr>
          <p:cNvSpPr>
            <a:spLocks noGrp="1" noChangeArrowheads="1"/>
          </p:cNvSpPr>
          <p:nvPr>
            <p:ph type="sldNum" sz="quarter" idx="12"/>
          </p:nvPr>
        </p:nvSpPr>
        <p:spPr>
          <a:ln/>
        </p:spPr>
        <p:txBody>
          <a:bodyPr/>
          <a:lstStyle>
            <a:lvl1pPr>
              <a:defRPr/>
            </a:lvl1pPr>
          </a:lstStyle>
          <a:p>
            <a:pPr>
              <a:defRPr/>
            </a:pPr>
            <a:fld id="{B7884FE1-DB22-4820-A40B-103E6616BCE9}" type="slidenum">
              <a:rPr lang="en-US" altLang="zh-CN"/>
              <a:pPr>
                <a:defRPr/>
              </a:pPr>
              <a:t>‹#›</a:t>
            </a:fld>
            <a:endParaRPr lang="en-US" altLang="zh-CN"/>
          </a:p>
        </p:txBody>
      </p:sp>
    </p:spTree>
    <p:extLst>
      <p:ext uri="{BB962C8B-B14F-4D97-AF65-F5344CB8AC3E}">
        <p14:creationId xmlns:p14="http://schemas.microsoft.com/office/powerpoint/2010/main" val="1101248021"/>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1B0FFB8-BEBF-4504-817B-C029BB68C7B3}"/>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39F1A03-7038-4B06-93DB-1B700CC8A4C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8116" name="Rectangle 4">
            <a:extLst>
              <a:ext uri="{FF2B5EF4-FFF2-40B4-BE49-F238E27FC236}">
                <a16:creationId xmlns:a16="http://schemas.microsoft.com/office/drawing/2014/main" id="{41FEC4A7-4C82-4543-98E1-C62E0311B34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218117" name="Rectangle 5">
            <a:extLst>
              <a:ext uri="{FF2B5EF4-FFF2-40B4-BE49-F238E27FC236}">
                <a16:creationId xmlns:a16="http://schemas.microsoft.com/office/drawing/2014/main" id="{9057BF81-B544-40EC-821A-B3FBE5ED106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218118" name="Rectangle 6">
            <a:extLst>
              <a:ext uri="{FF2B5EF4-FFF2-40B4-BE49-F238E27FC236}">
                <a16:creationId xmlns:a16="http://schemas.microsoft.com/office/drawing/2014/main" id="{BB8136A7-1CFE-4D9A-9402-1B9060F78AC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27C87D4-0CA7-4E5C-B6B0-E51D8423C43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rand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B6BCB9D-50B2-435B-B1DB-9FE0952826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3F45D2-3588-4378-8637-3310F285D9A8}" type="slidenum">
              <a:rPr lang="en-US" altLang="zh-CN" sz="1400" smtClean="0"/>
              <a:pPr>
                <a:spcBef>
                  <a:spcPct val="0"/>
                </a:spcBef>
                <a:buFontTx/>
                <a:buNone/>
              </a:pPr>
              <a:t>1</a:t>
            </a:fld>
            <a:endParaRPr lang="en-US" altLang="zh-CN" sz="1400"/>
          </a:p>
        </p:txBody>
      </p:sp>
      <p:sp>
        <p:nvSpPr>
          <p:cNvPr id="3075" name="Rectangle 2">
            <a:extLst>
              <a:ext uri="{FF2B5EF4-FFF2-40B4-BE49-F238E27FC236}">
                <a16:creationId xmlns:a16="http://schemas.microsoft.com/office/drawing/2014/main" id="{30E6D43F-16A1-4696-B576-9F039A8ED66C}"/>
              </a:ext>
            </a:extLst>
          </p:cNvPr>
          <p:cNvSpPr>
            <a:spLocks noGrp="1" noChangeArrowheads="1"/>
          </p:cNvSpPr>
          <p:nvPr>
            <p:ph type="title"/>
          </p:nvPr>
        </p:nvSpPr>
        <p:spPr>
          <a:xfrm>
            <a:off x="250825" y="152400"/>
            <a:ext cx="8207375" cy="1371600"/>
          </a:xfrm>
        </p:spPr>
        <p:txBody>
          <a:bodyPr/>
          <a:lstStyle/>
          <a:p>
            <a:pPr eaLnBrk="1" hangingPunct="1"/>
            <a:r>
              <a:rPr lang="zh-CN" altLang="en-US" sz="4000" b="1">
                <a:solidFill>
                  <a:srgbClr val="FF3300"/>
                </a:solidFill>
              </a:rPr>
              <a:t>第</a:t>
            </a:r>
            <a:r>
              <a:rPr lang="en-US" altLang="zh-CN" sz="4000" b="1">
                <a:solidFill>
                  <a:srgbClr val="FF3300"/>
                </a:solidFill>
              </a:rPr>
              <a:t>3</a:t>
            </a:r>
            <a:r>
              <a:rPr lang="zh-CN" altLang="en-US" sz="4000" b="1">
                <a:solidFill>
                  <a:srgbClr val="FF3300"/>
                </a:solidFill>
              </a:rPr>
              <a:t>章    关系数据库标准语言</a:t>
            </a:r>
            <a:r>
              <a:rPr lang="en-US" altLang="zh-CN" sz="4000" b="1">
                <a:solidFill>
                  <a:srgbClr val="FF3300"/>
                </a:solidFill>
              </a:rPr>
              <a:t>SQL</a:t>
            </a:r>
          </a:p>
        </p:txBody>
      </p:sp>
      <p:sp>
        <p:nvSpPr>
          <p:cNvPr id="2" name="Rectangle 3">
            <a:extLst>
              <a:ext uri="{FF2B5EF4-FFF2-40B4-BE49-F238E27FC236}">
                <a16:creationId xmlns:a16="http://schemas.microsoft.com/office/drawing/2014/main" id="{9CFF1E5C-3F82-46E5-9FA5-7E8D98ECCD18}"/>
              </a:ext>
            </a:extLst>
          </p:cNvPr>
          <p:cNvSpPr>
            <a:spLocks noGrp="1" noChangeArrowheads="1"/>
          </p:cNvSpPr>
          <p:nvPr>
            <p:ph type="body" idx="1"/>
          </p:nvPr>
        </p:nvSpPr>
        <p:spPr>
          <a:xfrm>
            <a:off x="228600" y="1447800"/>
            <a:ext cx="8458200" cy="914400"/>
          </a:xfrm>
        </p:spPr>
        <p:txBody>
          <a:bodyPr/>
          <a:lstStyle/>
          <a:p>
            <a:pPr eaLnBrk="1" hangingPunct="1">
              <a:buFontTx/>
              <a:buNone/>
            </a:pPr>
            <a:r>
              <a:rPr lang="en-US" altLang="zh-CN" sz="4800"/>
              <a:t>    </a:t>
            </a:r>
            <a:r>
              <a:rPr lang="en-US" altLang="zh-CN" sz="4400"/>
              <a:t>Structured  Query  language</a:t>
            </a:r>
          </a:p>
        </p:txBody>
      </p:sp>
      <p:sp>
        <p:nvSpPr>
          <p:cNvPr id="3077" name="Text Box 4">
            <a:extLst>
              <a:ext uri="{FF2B5EF4-FFF2-40B4-BE49-F238E27FC236}">
                <a16:creationId xmlns:a16="http://schemas.microsoft.com/office/drawing/2014/main" id="{FCF9F2B1-6739-4555-B0D3-FA92069A8DDE}"/>
              </a:ext>
            </a:extLst>
          </p:cNvPr>
          <p:cNvSpPr txBox="1">
            <a:spLocks noChangeArrowheads="1"/>
          </p:cNvSpPr>
          <p:nvPr/>
        </p:nvSpPr>
        <p:spPr bwMode="auto">
          <a:xfrm>
            <a:off x="2819400" y="2600325"/>
            <a:ext cx="3840163"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4000">
                <a:latin typeface="方正舒体" panose="02010601030101010101" pitchFamily="2" charset="-122"/>
                <a:ea typeface="方正舒体" panose="02010601030101010101" pitchFamily="2" charset="-122"/>
              </a:rPr>
              <a:t>  </a:t>
            </a:r>
            <a:r>
              <a:rPr kumimoji="1" lang="zh-CN" altLang="en-US" sz="5400" b="1">
                <a:solidFill>
                  <a:srgbClr val="990099"/>
                </a:solidFill>
                <a:latin typeface="方正舒体" panose="02010601030101010101" pitchFamily="2" charset="-122"/>
                <a:ea typeface="方正舒体" panose="02010601030101010101" pitchFamily="2" charset="-122"/>
              </a:rPr>
              <a:t>数据定义  </a:t>
            </a:r>
          </a:p>
          <a:p>
            <a:pPr eaLnBrk="1" hangingPunct="1">
              <a:buFontTx/>
              <a:buNone/>
            </a:pPr>
            <a:r>
              <a:rPr kumimoji="1" lang="zh-CN" altLang="en-US" sz="5400" b="1">
                <a:solidFill>
                  <a:srgbClr val="990099"/>
                </a:solidFill>
                <a:latin typeface="方正舒体" panose="02010601030101010101" pitchFamily="2" charset="-122"/>
                <a:ea typeface="方正舒体" panose="02010601030101010101" pitchFamily="2" charset="-122"/>
              </a:rPr>
              <a:t>  数据操纵</a:t>
            </a:r>
          </a:p>
          <a:p>
            <a:pPr eaLnBrk="1" hangingPunct="1">
              <a:buFontTx/>
              <a:buNone/>
            </a:pPr>
            <a:r>
              <a:rPr kumimoji="1" lang="zh-CN" altLang="en-US" sz="5400" b="1">
                <a:solidFill>
                  <a:srgbClr val="990099"/>
                </a:solidFill>
                <a:latin typeface="方正舒体" panose="02010601030101010101" pitchFamily="2" charset="-122"/>
                <a:ea typeface="方正舒体" panose="02010601030101010101" pitchFamily="2" charset="-122"/>
              </a:rPr>
              <a:t>  数据控制</a:t>
            </a:r>
          </a:p>
          <a:p>
            <a:pPr eaLnBrk="1" hangingPunct="1">
              <a:buFontTx/>
              <a:buNone/>
            </a:pPr>
            <a:r>
              <a:rPr kumimoji="1" lang="zh-CN" altLang="en-US" sz="5400" b="1">
                <a:solidFill>
                  <a:srgbClr val="990099"/>
                </a:solidFill>
                <a:latin typeface="方正舒体" panose="02010601030101010101" pitchFamily="2" charset="-122"/>
                <a:ea typeface="方正舒体" panose="02010601030101010101" pitchFamily="2" charset="-122"/>
              </a:rPr>
              <a:t>  数据约束</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Righ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1156E144-C61A-4010-AE2B-D2909B4F64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EB77F3-B119-43E0-A3A5-3A878B7908A6}" type="slidenum">
              <a:rPr lang="en-US" altLang="zh-CN" sz="1400" smtClean="0"/>
              <a:pPr>
                <a:spcBef>
                  <a:spcPct val="0"/>
                </a:spcBef>
                <a:buFontTx/>
                <a:buNone/>
              </a:pPr>
              <a:t>10</a:t>
            </a:fld>
            <a:endParaRPr lang="en-US" altLang="zh-CN" sz="1400"/>
          </a:p>
        </p:txBody>
      </p:sp>
      <p:sp>
        <p:nvSpPr>
          <p:cNvPr id="40962" name="Rectangle 1026">
            <a:extLst>
              <a:ext uri="{FF2B5EF4-FFF2-40B4-BE49-F238E27FC236}">
                <a16:creationId xmlns:a16="http://schemas.microsoft.com/office/drawing/2014/main" id="{15D17FE5-10E8-4AFF-BB92-BE84DEC348B8}"/>
              </a:ext>
            </a:extLst>
          </p:cNvPr>
          <p:cNvSpPr>
            <a:spLocks noGrp="1" noChangeArrowheads="1"/>
          </p:cNvSpPr>
          <p:nvPr>
            <p:ph type="body" idx="1"/>
          </p:nvPr>
        </p:nvSpPr>
        <p:spPr>
          <a:xfrm>
            <a:off x="457200" y="838200"/>
            <a:ext cx="8305800" cy="4876800"/>
          </a:xfrm>
          <a:solidFill>
            <a:schemeClr val="bg1"/>
          </a:solidFill>
          <a:ln w="38100">
            <a:solidFill>
              <a:srgbClr val="FF00FF"/>
            </a:solidFill>
            <a:miter lim="800000"/>
            <a:headEnd/>
            <a:tailEnd/>
          </a:ln>
        </p:spPr>
        <p:txBody>
          <a:bodyPr/>
          <a:lstStyle/>
          <a:p>
            <a:pPr eaLnBrk="1" hangingPunct="1">
              <a:buFontTx/>
              <a:buNone/>
            </a:pPr>
            <a:r>
              <a:rPr lang="en-US" altLang="zh-CN" sz="4000"/>
              <a:t>CREATE  TABLE  S</a:t>
            </a:r>
          </a:p>
          <a:p>
            <a:pPr eaLnBrk="1" hangingPunct="1">
              <a:buFontTx/>
              <a:buNone/>
            </a:pPr>
            <a:r>
              <a:rPr lang="en-US" altLang="zh-CN" sz="4000"/>
              <a:t>  ( SNO  CHAR(8)   </a:t>
            </a:r>
            <a:r>
              <a:rPr lang="en-US" altLang="zh-CN" sz="4000">
                <a:solidFill>
                  <a:srgbClr val="FF3300"/>
                </a:solidFill>
              </a:rPr>
              <a:t>PRIMARY KEY</a:t>
            </a:r>
            <a:r>
              <a:rPr lang="en-US" altLang="zh-CN" sz="4000"/>
              <a:t>,</a:t>
            </a:r>
          </a:p>
          <a:p>
            <a:pPr eaLnBrk="1" hangingPunct="1">
              <a:buFontTx/>
              <a:buNone/>
            </a:pPr>
            <a:r>
              <a:rPr lang="en-US" altLang="zh-CN" sz="4000"/>
              <a:t>     SNAME  CHAR(4),</a:t>
            </a:r>
          </a:p>
          <a:p>
            <a:pPr eaLnBrk="1" hangingPunct="1">
              <a:buFontTx/>
              <a:buNone/>
            </a:pPr>
            <a:r>
              <a:rPr lang="en-US" altLang="zh-CN" sz="4000"/>
              <a:t>     SEX  CHAR(1),</a:t>
            </a:r>
          </a:p>
          <a:p>
            <a:pPr eaLnBrk="1" hangingPunct="1">
              <a:buFontTx/>
              <a:buNone/>
            </a:pPr>
            <a:r>
              <a:rPr lang="en-US" altLang="zh-CN" sz="4000"/>
              <a:t>     AGE   INT,</a:t>
            </a:r>
          </a:p>
          <a:p>
            <a:pPr eaLnBrk="1" hangingPunct="1">
              <a:buFontTx/>
              <a:buNone/>
            </a:pPr>
            <a:r>
              <a:rPr lang="en-US" altLang="zh-CN" sz="4000"/>
              <a:t>     DEPT    CHAR(15));</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slide(fromRight)">
                                      <p:cBhvr>
                                        <p:cTn id="7" dur="500"/>
                                        <p:tgtEl>
                                          <p:spTgt spid="40962">
                                            <p:txEl>
                                              <p:pRg st="0" end="0"/>
                                            </p:txEl>
                                          </p:spTgt>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animEffect transition="in" filter="slide(fromRight)">
                                      <p:cBhvr>
                                        <p:cTn id="11" dur="500"/>
                                        <p:tgtEl>
                                          <p:spTgt spid="40962">
                                            <p:txEl>
                                              <p:pRg st="1" end="1"/>
                                            </p:txEl>
                                          </p:spTgt>
                                        </p:tgtEl>
                                      </p:cBhvr>
                                    </p:animEffect>
                                  </p:childTnLst>
                                </p:cTn>
                              </p:par>
                            </p:childTnLst>
                          </p:cTn>
                        </p:par>
                        <p:par>
                          <p:cTn id="12" fill="hold" nodeType="afterGroup">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animEffect transition="in" filter="slide(fromRight)">
                                      <p:cBhvr>
                                        <p:cTn id="15" dur="500"/>
                                        <p:tgtEl>
                                          <p:spTgt spid="40962">
                                            <p:txEl>
                                              <p:pRg st="2" end="2"/>
                                            </p:txEl>
                                          </p:spTgt>
                                        </p:tgtEl>
                                      </p:cBhvr>
                                    </p:animEffect>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animEffect transition="in" filter="slide(fromRight)">
                                      <p:cBhvr>
                                        <p:cTn id="19" dur="500"/>
                                        <p:tgtEl>
                                          <p:spTgt spid="40962">
                                            <p:txEl>
                                              <p:pRg st="3" end="3"/>
                                            </p:txEl>
                                          </p:spTgt>
                                        </p:tgtEl>
                                      </p:cBhvr>
                                    </p:animEffect>
                                  </p:childTnLst>
                                </p:cTn>
                              </p:par>
                            </p:childTnLst>
                          </p:cTn>
                        </p:par>
                        <p:par>
                          <p:cTn id="20" fill="hold" nodeType="afterGroup">
                            <p:stCondLst>
                              <p:cond delay="2000"/>
                            </p:stCondLst>
                            <p:childTnLst>
                              <p:par>
                                <p:cTn id="21" presetID="12" presetClass="entr" presetSubtype="2" fill="hold" grpId="0" nodeType="afterEffect">
                                  <p:stCondLst>
                                    <p:cond delay="0"/>
                                  </p:stCondLst>
                                  <p:childTnLst>
                                    <p:set>
                                      <p:cBhvr>
                                        <p:cTn id="22" dur="1" fill="hold">
                                          <p:stCondLst>
                                            <p:cond delay="0"/>
                                          </p:stCondLst>
                                        </p:cTn>
                                        <p:tgtEl>
                                          <p:spTgt spid="40962">
                                            <p:txEl>
                                              <p:pRg st="4" end="4"/>
                                            </p:txEl>
                                          </p:spTgt>
                                        </p:tgtEl>
                                        <p:attrNameLst>
                                          <p:attrName>style.visibility</p:attrName>
                                        </p:attrNameLst>
                                      </p:cBhvr>
                                      <p:to>
                                        <p:strVal val="visible"/>
                                      </p:to>
                                    </p:set>
                                    <p:animEffect transition="in" filter="slide(fromRight)">
                                      <p:cBhvr>
                                        <p:cTn id="23" dur="500"/>
                                        <p:tgtEl>
                                          <p:spTgt spid="40962">
                                            <p:txEl>
                                              <p:pRg st="4" end="4"/>
                                            </p:txEl>
                                          </p:spTgt>
                                        </p:tgtEl>
                                      </p:cBhvr>
                                    </p:animEffect>
                                  </p:childTnLst>
                                </p:cTn>
                              </p:par>
                            </p:childTnLst>
                          </p:cTn>
                        </p:par>
                        <p:par>
                          <p:cTn id="24" fill="hold" nodeType="afterGroup">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40962">
                                            <p:txEl>
                                              <p:pRg st="5" end="5"/>
                                            </p:txEl>
                                          </p:spTgt>
                                        </p:tgtEl>
                                        <p:attrNameLst>
                                          <p:attrName>style.visibility</p:attrName>
                                        </p:attrNameLst>
                                      </p:cBhvr>
                                      <p:to>
                                        <p:strVal val="visible"/>
                                      </p:to>
                                    </p:set>
                                    <p:animEffect transition="in" filter="slide(fromRight)">
                                      <p:cBhvr>
                                        <p:cTn id="27" dur="500"/>
                                        <p:tgtEl>
                                          <p:spTgt spid="409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advAuto="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灯片编号占位符 5">
            <a:extLst>
              <a:ext uri="{FF2B5EF4-FFF2-40B4-BE49-F238E27FC236}">
                <a16:creationId xmlns:a16="http://schemas.microsoft.com/office/drawing/2014/main" id="{DD4612D3-F65D-45DC-B506-0E09C822AD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86B265-9AB1-4C5F-A176-69609D48586B}" type="slidenum">
              <a:rPr lang="en-US" altLang="zh-CN" sz="1400" smtClean="0"/>
              <a:pPr>
                <a:spcBef>
                  <a:spcPct val="0"/>
                </a:spcBef>
                <a:buFontTx/>
                <a:buNone/>
              </a:pPr>
              <a:t>100</a:t>
            </a:fld>
            <a:endParaRPr lang="en-US" altLang="zh-CN" sz="1400"/>
          </a:p>
        </p:txBody>
      </p:sp>
      <p:sp>
        <p:nvSpPr>
          <p:cNvPr id="60418" name="Rectangle 2">
            <a:extLst>
              <a:ext uri="{FF2B5EF4-FFF2-40B4-BE49-F238E27FC236}">
                <a16:creationId xmlns:a16="http://schemas.microsoft.com/office/drawing/2014/main" id="{68CCAF8B-1A21-4740-8716-2AF6CC59AE11}"/>
              </a:ext>
            </a:extLst>
          </p:cNvPr>
          <p:cNvSpPr>
            <a:spLocks noGrp="1" noChangeArrowheads="1"/>
          </p:cNvSpPr>
          <p:nvPr>
            <p:ph type="body" idx="1"/>
          </p:nvPr>
        </p:nvSpPr>
        <p:spPr>
          <a:xfrm>
            <a:off x="381000" y="1981200"/>
            <a:ext cx="8534400" cy="4572000"/>
          </a:xfrm>
          <a:solidFill>
            <a:srgbClr val="FFFFCC"/>
          </a:solidFill>
          <a:ln w="38100">
            <a:solidFill>
              <a:srgbClr val="FFA1FF"/>
            </a:solidFill>
            <a:miter lim="800000"/>
            <a:headEnd/>
            <a:tailEnd/>
          </a:ln>
        </p:spPr>
        <p:txBody>
          <a:bodyPr/>
          <a:lstStyle/>
          <a:p>
            <a:pPr eaLnBrk="1" hangingPunct="1">
              <a:buFontTx/>
              <a:buNone/>
            </a:pPr>
            <a:r>
              <a:rPr lang="en-US" altLang="zh-CN" sz="4000"/>
              <a:t>   UPDATE   S_C</a:t>
            </a:r>
          </a:p>
          <a:p>
            <a:pPr eaLnBrk="1" hangingPunct="1">
              <a:buFontTx/>
              <a:buNone/>
            </a:pPr>
            <a:r>
              <a:rPr lang="en-US" altLang="zh-CN" sz="4000"/>
              <a:t>   SET  Grade =0</a:t>
            </a:r>
          </a:p>
          <a:p>
            <a:pPr eaLnBrk="1" hangingPunct="1">
              <a:buFontTx/>
              <a:buNone/>
            </a:pPr>
            <a:r>
              <a:rPr lang="en-US" altLang="zh-CN" sz="4000"/>
              <a:t>   WHERE  ‘</a:t>
            </a:r>
            <a:r>
              <a:rPr lang="zh-CN" altLang="en-US" sz="4000"/>
              <a:t>计算机’</a:t>
            </a:r>
            <a:r>
              <a:rPr lang="en-US" altLang="zh-CN" sz="4000"/>
              <a:t>=</a:t>
            </a:r>
          </a:p>
          <a:p>
            <a:pPr eaLnBrk="1" hangingPunct="1">
              <a:buFontTx/>
              <a:buNone/>
            </a:pPr>
            <a:r>
              <a:rPr lang="en-US" altLang="zh-CN" sz="4000"/>
              <a:t>    (SELECT  DEPT</a:t>
            </a:r>
          </a:p>
          <a:p>
            <a:pPr eaLnBrk="1" hangingPunct="1">
              <a:buFontTx/>
              <a:buNone/>
            </a:pPr>
            <a:r>
              <a:rPr lang="en-US" altLang="zh-CN" sz="4000"/>
              <a:t>      FROM    </a:t>
            </a:r>
            <a:r>
              <a:rPr lang="en-US" altLang="zh-CN" sz="3600"/>
              <a:t>S</a:t>
            </a:r>
            <a:endParaRPr lang="en-US" altLang="zh-CN" sz="4000"/>
          </a:p>
          <a:p>
            <a:pPr eaLnBrk="1" hangingPunct="1">
              <a:buFontTx/>
              <a:buNone/>
            </a:pPr>
            <a:r>
              <a:rPr lang="en-US" altLang="zh-CN" sz="4000"/>
              <a:t>      WHERE S</a:t>
            </a:r>
            <a:r>
              <a:rPr lang="en-US" altLang="zh-CN"/>
              <a:t>.SNO=S_C.SNO)</a:t>
            </a:r>
            <a:r>
              <a:rPr lang="en-US" altLang="zh-CN" sz="4000"/>
              <a:t>;</a:t>
            </a:r>
          </a:p>
        </p:txBody>
      </p:sp>
      <p:sp>
        <p:nvSpPr>
          <p:cNvPr id="60419" name="Text Box 3">
            <a:extLst>
              <a:ext uri="{FF2B5EF4-FFF2-40B4-BE49-F238E27FC236}">
                <a16:creationId xmlns:a16="http://schemas.microsoft.com/office/drawing/2014/main" id="{15DEE823-415B-48CD-9904-B21E370B05CB}"/>
              </a:ext>
            </a:extLst>
          </p:cNvPr>
          <p:cNvSpPr txBox="1">
            <a:spLocks noChangeArrowheads="1"/>
          </p:cNvSpPr>
          <p:nvPr/>
        </p:nvSpPr>
        <p:spPr bwMode="auto">
          <a:xfrm>
            <a:off x="395288" y="333375"/>
            <a:ext cx="6553200" cy="1338263"/>
          </a:xfrm>
          <a:prstGeom prst="rect">
            <a:avLst/>
          </a:prstGeom>
          <a:solidFill>
            <a:srgbClr val="FFA1FF"/>
          </a:solidFill>
          <a:ln w="38100">
            <a:solidFill>
              <a:srgbClr val="FFFF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600">
                <a:latin typeface="Times New Roman" panose="02020603050405020304" pitchFamily="18" charset="0"/>
              </a:rPr>
              <a:t>      UPDATE   S</a:t>
            </a:r>
          </a:p>
          <a:p>
            <a:pPr eaLnBrk="1" hangingPunct="1">
              <a:buFontTx/>
              <a:buNone/>
            </a:pPr>
            <a:r>
              <a:rPr kumimoji="1" lang="en-US" altLang="zh-CN" sz="3600">
                <a:latin typeface="Times New Roman" panose="02020603050405020304" pitchFamily="18" charset="0"/>
              </a:rPr>
              <a:t>       SET  AGE=AGE+1</a:t>
            </a:r>
            <a:endParaRPr kumimoji="1" lang="en-US" altLang="zh-CN" sz="2400">
              <a:latin typeface="Times New Roman" panose="02020603050405020304" pitchFamily="18" charset="0"/>
            </a:endParaRPr>
          </a:p>
        </p:txBody>
      </p:sp>
      <p:sp>
        <p:nvSpPr>
          <p:cNvPr id="60422" name="Text Box 6">
            <a:extLst>
              <a:ext uri="{FF2B5EF4-FFF2-40B4-BE49-F238E27FC236}">
                <a16:creationId xmlns:a16="http://schemas.microsoft.com/office/drawing/2014/main" id="{8D68AA3B-A78E-4AAB-BE85-68A2F84B7E7A}"/>
              </a:ext>
            </a:extLst>
          </p:cNvPr>
          <p:cNvSpPr txBox="1">
            <a:spLocks noChangeArrowheads="1"/>
          </p:cNvSpPr>
          <p:nvPr/>
        </p:nvSpPr>
        <p:spPr bwMode="auto">
          <a:xfrm>
            <a:off x="5364163" y="2205038"/>
            <a:ext cx="3311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000099"/>
                </a:solidFill>
                <a:latin typeface="Times New Roman" panose="02020603050405020304" pitchFamily="18" charset="0"/>
              </a:rPr>
              <a:t>将计算机系学生的成绩置为</a:t>
            </a:r>
            <a:r>
              <a:rPr kumimoji="1" lang="en-US" altLang="zh-CN" b="1">
                <a:solidFill>
                  <a:srgbClr val="000099"/>
                </a:solidFill>
                <a:latin typeface="Times New Roman" panose="02020603050405020304" pitchFamily="18" charset="0"/>
              </a:rPr>
              <a:t>0</a:t>
            </a:r>
            <a:r>
              <a:rPr kumimoji="1" lang="zh-CN" altLang="en-US" b="1">
                <a:solidFill>
                  <a:srgbClr val="000099"/>
                </a:solidFill>
                <a:latin typeface="Times New Roman" panose="02020603050405020304" pitchFamily="18" charset="0"/>
              </a:rPr>
              <a:t>分</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checkerboard(across)">
                                      <p:cBhvr>
                                        <p:cTn id="7" dur="500"/>
                                        <p:tgtEl>
                                          <p:spTgt spid="60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 calcmode="lin" valueType="num">
                                      <p:cBhvr>
                                        <p:cTn id="12" dur="500" fill="hold"/>
                                        <p:tgtEl>
                                          <p:spTgt spid="60422"/>
                                        </p:tgtEl>
                                        <p:attrNameLst>
                                          <p:attrName>ppt_w</p:attrName>
                                        </p:attrNameLst>
                                      </p:cBhvr>
                                      <p:tavLst>
                                        <p:tav tm="0">
                                          <p:val>
                                            <p:fltVal val="0"/>
                                          </p:val>
                                        </p:tav>
                                        <p:tav tm="100000">
                                          <p:val>
                                            <p:strVal val="#ppt_w"/>
                                          </p:val>
                                        </p:tav>
                                      </p:tavLst>
                                    </p:anim>
                                    <p:anim calcmode="lin" valueType="num">
                                      <p:cBhvr>
                                        <p:cTn id="13" dur="500" fill="hold"/>
                                        <p:tgtEl>
                                          <p:spTgt spid="60422"/>
                                        </p:tgtEl>
                                        <p:attrNameLst>
                                          <p:attrName>ppt_h</p:attrName>
                                        </p:attrNameLst>
                                      </p:cBhvr>
                                      <p:tavLst>
                                        <p:tav tm="0">
                                          <p:val>
                                            <p:fltVal val="0"/>
                                          </p:val>
                                        </p:tav>
                                        <p:tav tm="100000">
                                          <p:val>
                                            <p:strVal val="#ppt_h"/>
                                          </p:val>
                                        </p:tav>
                                      </p:tavLst>
                                    </p:anim>
                                    <p:animEffect transition="in" filter="fade">
                                      <p:cBhvr>
                                        <p:cTn id="14" dur="500"/>
                                        <p:tgtEl>
                                          <p:spTgt spid="604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60418">
                                            <p:txEl>
                                              <p:charRg st="4294967295" end="4294967295"/>
                                            </p:txEl>
                                          </p:spTgt>
                                        </p:tgtEl>
                                        <p:attrNameLst>
                                          <p:attrName>style.visibility</p:attrName>
                                        </p:attrNameLst>
                                      </p:cBhvr>
                                      <p:to>
                                        <p:strVal val="visible"/>
                                      </p:to>
                                    </p:set>
                                    <p:animEffect transition="in" filter="strips(upRight)">
                                      <p:cBhvr>
                                        <p:cTn id="19" dur="500"/>
                                        <p:tgtEl>
                                          <p:spTgt spid="60418">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nimBg="1" autoUpdateAnimBg="0"/>
      <p:bldP spid="6042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B1630EAE-F763-4BE3-B42A-127D65811CA5}"/>
              </a:ext>
            </a:extLst>
          </p:cNvPr>
          <p:cNvSpPr>
            <a:spLocks noGrp="1" noChangeArrowheads="1"/>
          </p:cNvSpPr>
          <p:nvPr>
            <p:ph type="title"/>
          </p:nvPr>
        </p:nvSpPr>
        <p:spPr>
          <a:xfrm>
            <a:off x="755650" y="2349500"/>
            <a:ext cx="8229600" cy="1143000"/>
          </a:xfrm>
        </p:spPr>
        <p:txBody>
          <a:bodyPr/>
          <a:lstStyle/>
          <a:p>
            <a:r>
              <a:rPr lang="en-US" altLang="zh-CN" dirty="0"/>
              <a:t>nist.cumt.edu.cn</a:t>
            </a:r>
            <a:br>
              <a:rPr lang="en-US" altLang="zh-CN" dirty="0"/>
            </a:br>
            <a:r>
              <a:rPr lang="zh-CN" altLang="en-US" dirty="0"/>
              <a:t>下载正版微软软件</a:t>
            </a:r>
          </a:p>
        </p:txBody>
      </p:sp>
      <p:sp>
        <p:nvSpPr>
          <p:cNvPr id="120835" name="灯片编号占位符 2">
            <a:extLst>
              <a:ext uri="{FF2B5EF4-FFF2-40B4-BE49-F238E27FC236}">
                <a16:creationId xmlns:a16="http://schemas.microsoft.com/office/drawing/2014/main" id="{01B570AB-337A-429D-9AD6-FD01BB6FF4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E28F3F-0F4F-4C7E-A8C5-D639AF2DCA30}" type="slidenum">
              <a:rPr lang="en-US" altLang="zh-CN" sz="1400" smtClean="0"/>
              <a:pPr>
                <a:spcBef>
                  <a:spcPct val="0"/>
                </a:spcBef>
                <a:buFontTx/>
                <a:buNone/>
              </a:pPr>
              <a:t>101</a:t>
            </a:fld>
            <a:endParaRPr lang="en-US" altLang="zh-CN" sz="1400"/>
          </a:p>
        </p:txBody>
      </p:sp>
    </p:spTree>
  </p:cSld>
  <p:clrMapOvr>
    <a:masterClrMapping/>
  </p:clrMapOvr>
  <p:transition spd="med">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8480AD87-7DEB-4EC7-A6BA-5E29481E38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05F4E84-B010-4F85-9E0A-84FA6A7FE9DE}" type="slidenum">
              <a:rPr lang="en-US" altLang="zh-CN" sz="1400" smtClean="0"/>
              <a:pPr>
                <a:spcBef>
                  <a:spcPct val="0"/>
                </a:spcBef>
                <a:buFontTx/>
                <a:buNone/>
              </a:pPr>
              <a:t>102</a:t>
            </a:fld>
            <a:endParaRPr lang="en-US" altLang="zh-CN" sz="1400"/>
          </a:p>
        </p:txBody>
      </p:sp>
      <p:sp>
        <p:nvSpPr>
          <p:cNvPr id="121859" name="Rectangle 3">
            <a:extLst>
              <a:ext uri="{FF2B5EF4-FFF2-40B4-BE49-F238E27FC236}">
                <a16:creationId xmlns:a16="http://schemas.microsoft.com/office/drawing/2014/main" id="{FC2379B7-ECA5-4290-AC76-5F6BB3319E9B}"/>
              </a:ext>
            </a:extLst>
          </p:cNvPr>
          <p:cNvSpPr>
            <a:spLocks noGrp="1" noChangeArrowheads="1"/>
          </p:cNvSpPr>
          <p:nvPr>
            <p:ph type="body" idx="1"/>
          </p:nvPr>
        </p:nvSpPr>
        <p:spPr>
          <a:xfrm>
            <a:off x="107950" y="1703388"/>
            <a:ext cx="8893175" cy="4548187"/>
          </a:xfrm>
          <a:solidFill>
            <a:srgbClr val="E2E2F8"/>
          </a:solidFill>
          <a:ln w="38100">
            <a:solidFill>
              <a:srgbClr val="FFFF00"/>
            </a:solidFill>
            <a:miter lim="800000"/>
            <a:headEnd/>
            <a:tailEnd/>
          </a:ln>
        </p:spPr>
        <p:txBody>
          <a:bodyPr/>
          <a:lstStyle/>
          <a:p>
            <a:pPr eaLnBrk="1" hangingPunct="1">
              <a:buFontTx/>
              <a:buNone/>
            </a:pPr>
            <a:r>
              <a:rPr lang="zh-CN" altLang="en-US" sz="4400" b="1" i="1" dirty="0">
                <a:solidFill>
                  <a:srgbClr val="FF3300"/>
                </a:solidFill>
              </a:rPr>
              <a:t>视图：</a:t>
            </a:r>
            <a:r>
              <a:rPr lang="zh-CN" altLang="en-US" sz="2800" dirty="0"/>
              <a:t>从一个或几个基本表（或视图）导出的表。</a:t>
            </a:r>
          </a:p>
          <a:p>
            <a:pPr eaLnBrk="1" hangingPunct="1">
              <a:buFontTx/>
              <a:buNone/>
            </a:pPr>
            <a:r>
              <a:rPr lang="zh-CN" altLang="en-US" sz="4400" b="1" dirty="0">
                <a:solidFill>
                  <a:srgbClr val="9900CC"/>
                </a:solidFill>
              </a:rPr>
              <a:t>一、建立视图的优点</a:t>
            </a:r>
          </a:p>
          <a:p>
            <a:pPr eaLnBrk="1" hangingPunct="1">
              <a:buFontTx/>
              <a:buNone/>
            </a:pPr>
            <a:r>
              <a:rPr lang="zh-CN" altLang="en-US" sz="3600" dirty="0"/>
              <a:t>    </a:t>
            </a:r>
            <a:r>
              <a:rPr lang="en-US" altLang="zh-CN" sz="3600" dirty="0"/>
              <a:t>1</a:t>
            </a:r>
            <a:r>
              <a:rPr lang="zh-CN" altLang="en-US" sz="3600" dirty="0"/>
              <a:t>、简化用户的操作</a:t>
            </a:r>
          </a:p>
          <a:p>
            <a:pPr eaLnBrk="1" hangingPunct="1">
              <a:buFontTx/>
              <a:buNone/>
            </a:pPr>
            <a:r>
              <a:rPr lang="zh-CN" altLang="en-US" sz="3600" dirty="0"/>
              <a:t>    </a:t>
            </a:r>
            <a:r>
              <a:rPr lang="en-US" altLang="zh-CN" sz="3600" dirty="0"/>
              <a:t>2</a:t>
            </a:r>
            <a:r>
              <a:rPr lang="zh-CN" altLang="en-US" sz="3600" dirty="0"/>
              <a:t>、灵活</a:t>
            </a:r>
          </a:p>
          <a:p>
            <a:pPr eaLnBrk="1" hangingPunct="1">
              <a:buFontTx/>
              <a:buNone/>
            </a:pPr>
            <a:r>
              <a:rPr lang="zh-CN" altLang="en-US" sz="3600" dirty="0"/>
              <a:t>    </a:t>
            </a:r>
            <a:r>
              <a:rPr lang="en-US" altLang="zh-CN" sz="3600" dirty="0"/>
              <a:t>3</a:t>
            </a:r>
            <a:r>
              <a:rPr lang="zh-CN" altLang="en-US" sz="3600" dirty="0"/>
              <a:t>、提供一定程度的逻辑独立性</a:t>
            </a:r>
          </a:p>
          <a:p>
            <a:pPr eaLnBrk="1" hangingPunct="1">
              <a:buFontTx/>
              <a:buNone/>
            </a:pPr>
            <a:r>
              <a:rPr lang="zh-CN" altLang="en-US" sz="3600" dirty="0"/>
              <a:t>    </a:t>
            </a:r>
            <a:r>
              <a:rPr lang="en-US" altLang="zh-CN" sz="3600" dirty="0"/>
              <a:t>4</a:t>
            </a:r>
            <a:r>
              <a:rPr lang="zh-CN" altLang="en-US" sz="3600" dirty="0"/>
              <a:t>、提供安全保护</a:t>
            </a:r>
          </a:p>
        </p:txBody>
      </p:sp>
      <p:sp>
        <p:nvSpPr>
          <p:cNvPr id="121860" name="WordArt 4">
            <a:extLst>
              <a:ext uri="{FF2B5EF4-FFF2-40B4-BE49-F238E27FC236}">
                <a16:creationId xmlns:a16="http://schemas.microsoft.com/office/drawing/2014/main" id="{5A071FA9-6F1B-4804-B55C-757A901DBB23}"/>
              </a:ext>
            </a:extLst>
          </p:cNvPr>
          <p:cNvSpPr>
            <a:spLocks noChangeArrowheads="1" noChangeShapeType="1" noTextEdit="1"/>
          </p:cNvSpPr>
          <p:nvPr/>
        </p:nvSpPr>
        <p:spPr bwMode="auto">
          <a:xfrm>
            <a:off x="1219200" y="304800"/>
            <a:ext cx="3733800" cy="990600"/>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华文新魏" panose="02010800040101010101" pitchFamily="2" charset="-122"/>
                <a:ea typeface="华文新魏" panose="02010800040101010101" pitchFamily="2" charset="-122"/>
              </a:rPr>
              <a:t>第六节    视图</a:t>
            </a:r>
          </a:p>
        </p:txBody>
      </p:sp>
    </p:spTree>
  </p:cSld>
  <p:clrMapOvr>
    <a:masterClrMapping/>
  </p:clrMapOvr>
  <p:transition spd="med">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a:extLst>
              <a:ext uri="{FF2B5EF4-FFF2-40B4-BE49-F238E27FC236}">
                <a16:creationId xmlns:a16="http://schemas.microsoft.com/office/drawing/2014/main" id="{64F05CF7-B9F7-4DA0-875E-4D1184B4C3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1E70E0-3671-4DB0-BD8B-1B239C42C393}" type="slidenum">
              <a:rPr lang="en-US" altLang="zh-CN" sz="1400" smtClean="0"/>
              <a:pPr>
                <a:spcBef>
                  <a:spcPct val="0"/>
                </a:spcBef>
                <a:buFontTx/>
                <a:buNone/>
              </a:pPr>
              <a:t>103</a:t>
            </a:fld>
            <a:endParaRPr lang="en-US" altLang="zh-CN" sz="1400"/>
          </a:p>
        </p:txBody>
      </p:sp>
      <p:sp>
        <p:nvSpPr>
          <p:cNvPr id="123907" name="Rectangle 2">
            <a:extLst>
              <a:ext uri="{FF2B5EF4-FFF2-40B4-BE49-F238E27FC236}">
                <a16:creationId xmlns:a16="http://schemas.microsoft.com/office/drawing/2014/main" id="{C4543BC8-12C0-419C-93E3-EF045DCD50AD}"/>
              </a:ext>
            </a:extLst>
          </p:cNvPr>
          <p:cNvSpPr>
            <a:spLocks noGrp="1" noChangeArrowheads="1"/>
          </p:cNvSpPr>
          <p:nvPr>
            <p:ph type="body" idx="1"/>
          </p:nvPr>
        </p:nvSpPr>
        <p:spPr>
          <a:xfrm>
            <a:off x="990600" y="228600"/>
            <a:ext cx="7391400" cy="6096000"/>
          </a:xfrm>
        </p:spPr>
        <p:txBody>
          <a:bodyPr/>
          <a:lstStyle/>
          <a:p>
            <a:pPr eaLnBrk="1" hangingPunct="1">
              <a:lnSpc>
                <a:spcPct val="90000"/>
              </a:lnSpc>
              <a:buFontTx/>
              <a:buNone/>
            </a:pPr>
            <a:r>
              <a:rPr lang="zh-CN" altLang="en-US" sz="4000" b="1" dirty="0">
                <a:solidFill>
                  <a:srgbClr val="9900CC"/>
                </a:solidFill>
                <a:latin typeface="隶书" panose="02010509060101010101" pitchFamily="49" charset="-122"/>
                <a:ea typeface="隶书" panose="02010509060101010101" pitchFamily="49" charset="-122"/>
              </a:rPr>
              <a:t>二、定义视图</a:t>
            </a:r>
          </a:p>
          <a:p>
            <a:pPr eaLnBrk="1" hangingPunct="1">
              <a:lnSpc>
                <a:spcPct val="90000"/>
              </a:lnSpc>
              <a:buFontTx/>
              <a:buNone/>
            </a:pPr>
            <a:r>
              <a:rPr lang="en-US" altLang="zh-CN" sz="3600" dirty="0">
                <a:latin typeface="隶书" panose="02010509060101010101" pitchFamily="49" charset="-122"/>
                <a:ea typeface="隶书" panose="02010509060101010101" pitchFamily="49" charset="-122"/>
              </a:rPr>
              <a:t>1</a:t>
            </a:r>
            <a:r>
              <a:rPr lang="zh-CN" altLang="en-US" sz="3600" dirty="0">
                <a:latin typeface="隶书" panose="02010509060101010101" pitchFamily="49" charset="-122"/>
                <a:ea typeface="隶书" panose="02010509060101010101" pitchFamily="49" charset="-122"/>
              </a:rPr>
              <a:t>、建立视图</a:t>
            </a:r>
          </a:p>
          <a:p>
            <a:pPr eaLnBrk="1" hangingPunct="1">
              <a:lnSpc>
                <a:spcPct val="90000"/>
              </a:lnSpc>
              <a:buFontTx/>
              <a:buNone/>
            </a:pPr>
            <a:r>
              <a:rPr lang="zh-CN" altLang="en-US" sz="3600" dirty="0">
                <a:latin typeface="隶书" panose="02010509060101010101" pitchFamily="49" charset="-122"/>
                <a:ea typeface="隶书" panose="02010509060101010101" pitchFamily="49" charset="-122"/>
              </a:rPr>
              <a:t> </a:t>
            </a:r>
            <a:r>
              <a:rPr lang="en-US" altLang="zh-CN" sz="3600" dirty="0">
                <a:latin typeface="隶书" panose="02010509060101010101" pitchFamily="49" charset="-122"/>
                <a:ea typeface="隶书" panose="02010509060101010101" pitchFamily="49" charset="-122"/>
              </a:rPr>
              <a:t>CREATE  VIEW  &lt; </a:t>
            </a:r>
            <a:r>
              <a:rPr lang="zh-CN" altLang="en-US" sz="3600" dirty="0">
                <a:latin typeface="隶书" panose="02010509060101010101" pitchFamily="49" charset="-122"/>
                <a:ea typeface="隶书" panose="02010509060101010101" pitchFamily="49" charset="-122"/>
              </a:rPr>
              <a:t>视图名</a:t>
            </a:r>
            <a:r>
              <a:rPr lang="en-US" altLang="zh-CN" sz="3600" dirty="0">
                <a:latin typeface="隶书" panose="02010509060101010101" pitchFamily="49" charset="-122"/>
                <a:ea typeface="隶书" panose="02010509060101010101" pitchFamily="49" charset="-122"/>
              </a:rPr>
              <a:t>&gt;[(&lt;</a:t>
            </a:r>
            <a:r>
              <a:rPr lang="zh-CN" altLang="en-US" sz="3600" dirty="0">
                <a:latin typeface="隶书" panose="02010509060101010101" pitchFamily="49" charset="-122"/>
                <a:ea typeface="隶书" panose="02010509060101010101" pitchFamily="49" charset="-122"/>
              </a:rPr>
              <a:t>列名</a:t>
            </a:r>
            <a:r>
              <a:rPr lang="en-US" altLang="zh-CN" sz="3600" dirty="0">
                <a:latin typeface="隶书" panose="02010509060101010101" pitchFamily="49" charset="-122"/>
                <a:ea typeface="隶书" panose="02010509060101010101" pitchFamily="49" charset="-122"/>
              </a:rPr>
              <a:t>&gt;[,&lt;</a:t>
            </a:r>
            <a:r>
              <a:rPr lang="zh-CN" altLang="en-US" sz="3600" dirty="0">
                <a:latin typeface="隶书" panose="02010509060101010101" pitchFamily="49" charset="-122"/>
                <a:ea typeface="隶书" panose="02010509060101010101" pitchFamily="49" charset="-122"/>
              </a:rPr>
              <a:t>列名</a:t>
            </a:r>
            <a:r>
              <a:rPr lang="en-US" altLang="zh-CN" sz="3600" dirty="0">
                <a:latin typeface="隶书" panose="02010509060101010101" pitchFamily="49" charset="-122"/>
                <a:ea typeface="隶书" panose="02010509060101010101" pitchFamily="49" charset="-122"/>
              </a:rPr>
              <a:t>&gt;]</a:t>
            </a:r>
            <a:r>
              <a:rPr lang="en-US" altLang="zh-CN" sz="3600" dirty="0">
                <a:ea typeface="隶书" panose="02010509060101010101" pitchFamily="49" charset="-122"/>
              </a:rPr>
              <a:t>…</a:t>
            </a:r>
            <a:r>
              <a:rPr lang="en-US" altLang="zh-CN" sz="3600" dirty="0">
                <a:latin typeface="隶书" panose="02010509060101010101" pitchFamily="49" charset="-122"/>
                <a:ea typeface="隶书" panose="02010509060101010101" pitchFamily="49" charset="-122"/>
              </a:rPr>
              <a:t>)]</a:t>
            </a:r>
          </a:p>
          <a:p>
            <a:pPr eaLnBrk="1" hangingPunct="1">
              <a:lnSpc>
                <a:spcPct val="90000"/>
              </a:lnSpc>
              <a:buFontTx/>
              <a:buNone/>
            </a:pPr>
            <a:r>
              <a:rPr lang="en-US" altLang="zh-CN" sz="3600" dirty="0">
                <a:latin typeface="隶书" panose="02010509060101010101" pitchFamily="49" charset="-122"/>
                <a:ea typeface="隶书" panose="02010509060101010101" pitchFamily="49" charset="-122"/>
              </a:rPr>
              <a:t> AS  &lt;</a:t>
            </a:r>
            <a:r>
              <a:rPr lang="zh-CN" altLang="en-US" sz="3600" dirty="0">
                <a:latin typeface="隶书" panose="02010509060101010101" pitchFamily="49" charset="-122"/>
                <a:ea typeface="隶书" panose="02010509060101010101" pitchFamily="49" charset="-122"/>
              </a:rPr>
              <a:t>子查询</a:t>
            </a:r>
            <a:r>
              <a:rPr lang="en-US" altLang="zh-CN" sz="3600" dirty="0">
                <a:latin typeface="隶书" panose="02010509060101010101" pitchFamily="49" charset="-122"/>
                <a:ea typeface="隶书" panose="02010509060101010101" pitchFamily="49" charset="-122"/>
              </a:rPr>
              <a:t>&gt;</a:t>
            </a:r>
          </a:p>
          <a:p>
            <a:pPr eaLnBrk="1" hangingPunct="1">
              <a:lnSpc>
                <a:spcPct val="90000"/>
              </a:lnSpc>
              <a:buFontTx/>
              <a:buNone/>
            </a:pPr>
            <a:r>
              <a:rPr lang="en-US" altLang="zh-CN" sz="3600" dirty="0">
                <a:latin typeface="隶书" panose="02010509060101010101" pitchFamily="49" charset="-122"/>
                <a:ea typeface="隶书" panose="02010509060101010101" pitchFamily="49" charset="-122"/>
              </a:rPr>
              <a:t> [WITH  CHECK  OPTION];</a:t>
            </a:r>
          </a:p>
          <a:p>
            <a:pPr eaLnBrk="1" hangingPunct="1">
              <a:lnSpc>
                <a:spcPct val="90000"/>
              </a:lnSpc>
              <a:buFontTx/>
              <a:buNone/>
            </a:pPr>
            <a:r>
              <a:rPr lang="en-US" altLang="zh-CN" sz="3600" dirty="0">
                <a:latin typeface="隶书" panose="02010509060101010101" pitchFamily="49" charset="-122"/>
                <a:ea typeface="隶书" panose="02010509060101010101" pitchFamily="49" charset="-122"/>
              </a:rPr>
              <a:t>2</a:t>
            </a:r>
            <a:r>
              <a:rPr lang="zh-CN" altLang="en-US" sz="3600" dirty="0">
                <a:latin typeface="隶书" panose="02010509060101010101" pitchFamily="49" charset="-122"/>
                <a:ea typeface="隶书" panose="02010509060101010101" pitchFamily="49" charset="-122"/>
              </a:rPr>
              <a:t>、删除视图</a:t>
            </a:r>
          </a:p>
          <a:p>
            <a:pPr eaLnBrk="1" hangingPunct="1">
              <a:lnSpc>
                <a:spcPct val="90000"/>
              </a:lnSpc>
              <a:buFontTx/>
              <a:buNone/>
            </a:pPr>
            <a:r>
              <a:rPr lang="zh-CN" altLang="en-US" sz="3600" dirty="0">
                <a:latin typeface="隶书" panose="02010509060101010101" pitchFamily="49" charset="-122"/>
                <a:ea typeface="隶书" panose="02010509060101010101" pitchFamily="49" charset="-122"/>
              </a:rPr>
              <a:t>  </a:t>
            </a:r>
            <a:r>
              <a:rPr lang="en-US" altLang="zh-CN" sz="3600" dirty="0">
                <a:latin typeface="隶书" panose="02010509060101010101" pitchFamily="49" charset="-122"/>
                <a:ea typeface="隶书" panose="02010509060101010101" pitchFamily="49" charset="-122"/>
              </a:rPr>
              <a:t>DROP  VIEW  &lt;</a:t>
            </a:r>
            <a:r>
              <a:rPr lang="zh-CN" altLang="en-US" sz="3600" dirty="0">
                <a:latin typeface="隶书" panose="02010509060101010101" pitchFamily="49" charset="-122"/>
                <a:ea typeface="隶书" panose="02010509060101010101" pitchFamily="49" charset="-122"/>
              </a:rPr>
              <a:t>视图名</a:t>
            </a:r>
            <a:r>
              <a:rPr lang="en-US" altLang="zh-CN" sz="3600" dirty="0">
                <a:latin typeface="隶书" panose="02010509060101010101" pitchFamily="49" charset="-122"/>
                <a:ea typeface="隶书" panose="02010509060101010101" pitchFamily="49" charset="-122"/>
              </a:rPr>
              <a:t>&gt;</a:t>
            </a:r>
          </a:p>
          <a:p>
            <a:pPr eaLnBrk="1" hangingPunct="1">
              <a:lnSpc>
                <a:spcPct val="90000"/>
              </a:lnSpc>
              <a:buFontTx/>
              <a:buNone/>
            </a:pPr>
            <a:r>
              <a:rPr lang="zh-CN" altLang="en-US" sz="3600" dirty="0">
                <a:latin typeface="隶书" panose="02010509060101010101" pitchFamily="49" charset="-122"/>
                <a:ea typeface="隶书" panose="02010509060101010101" pitchFamily="49" charset="-122"/>
              </a:rPr>
              <a:t>三、查询视图 </a:t>
            </a:r>
            <a:r>
              <a:rPr lang="en-US" altLang="zh-CN" sz="3600" dirty="0">
                <a:latin typeface="隶书" panose="02010509060101010101" pitchFamily="49" charset="-122"/>
                <a:ea typeface="隶书" panose="02010509060101010101" pitchFamily="49" charset="-122"/>
              </a:rPr>
              <a:t>(</a:t>
            </a:r>
            <a:r>
              <a:rPr lang="zh-CN" altLang="en-US" sz="3600" dirty="0">
                <a:latin typeface="隶书" panose="02010509060101010101" pitchFamily="49" charset="-122"/>
                <a:ea typeface="隶书" panose="02010509060101010101" pitchFamily="49" charset="-122"/>
              </a:rPr>
              <a:t>同表查询一样）</a:t>
            </a:r>
          </a:p>
          <a:p>
            <a:pPr eaLnBrk="1" hangingPunct="1">
              <a:lnSpc>
                <a:spcPct val="90000"/>
              </a:lnSpc>
              <a:buFontTx/>
              <a:buNone/>
            </a:pPr>
            <a:r>
              <a:rPr lang="zh-CN" altLang="en-US" sz="3600" dirty="0">
                <a:latin typeface="隶书" panose="02010509060101010101" pitchFamily="49" charset="-122"/>
                <a:ea typeface="隶书" panose="02010509060101010101" pitchFamily="49" charset="-122"/>
              </a:rPr>
              <a:t>四、更新视图 </a:t>
            </a:r>
            <a:r>
              <a:rPr lang="en-US" altLang="zh-CN" sz="3600" dirty="0">
                <a:latin typeface="隶书" panose="02010509060101010101" pitchFamily="49" charset="-122"/>
                <a:ea typeface="隶书" panose="02010509060101010101" pitchFamily="49" charset="-122"/>
              </a:rPr>
              <a:t>(</a:t>
            </a:r>
            <a:r>
              <a:rPr lang="zh-CN" altLang="en-US" sz="3600" dirty="0">
                <a:latin typeface="隶书" panose="02010509060101010101" pitchFamily="49" charset="-122"/>
                <a:ea typeface="隶书" panose="02010509060101010101" pitchFamily="49" charset="-122"/>
              </a:rPr>
              <a:t>同表更新一样）</a:t>
            </a:r>
          </a:p>
        </p:txBody>
      </p:sp>
    </p:spTree>
  </p:cSld>
  <p:clrMapOvr>
    <a:masterClrMapping/>
  </p:clrMapOvr>
  <p:transition spd="med">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32AC6F78-81D5-4065-B4B3-FD42E017A0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4D2FA05-E811-4160-AD36-68533DEBA9D9}" type="slidenum">
              <a:rPr lang="en-US" altLang="zh-CN" sz="1400" smtClean="0"/>
              <a:pPr>
                <a:spcBef>
                  <a:spcPct val="0"/>
                </a:spcBef>
                <a:buFontTx/>
                <a:buNone/>
              </a:pPr>
              <a:t>104</a:t>
            </a:fld>
            <a:endParaRPr lang="en-US" altLang="zh-CN" sz="1400"/>
          </a:p>
        </p:txBody>
      </p:sp>
      <p:sp>
        <p:nvSpPr>
          <p:cNvPr id="124931" name="Rectangle 3">
            <a:extLst>
              <a:ext uri="{FF2B5EF4-FFF2-40B4-BE49-F238E27FC236}">
                <a16:creationId xmlns:a16="http://schemas.microsoft.com/office/drawing/2014/main" id="{FF0C65E6-0760-468F-AD9E-464028F9C163}"/>
              </a:ext>
            </a:extLst>
          </p:cNvPr>
          <p:cNvSpPr>
            <a:spLocks noGrp="1" noChangeArrowheads="1"/>
          </p:cNvSpPr>
          <p:nvPr>
            <p:ph type="body" idx="1"/>
          </p:nvPr>
        </p:nvSpPr>
        <p:spPr>
          <a:xfrm>
            <a:off x="107950" y="404813"/>
            <a:ext cx="8785225" cy="5976937"/>
          </a:xfrm>
          <a:solidFill>
            <a:srgbClr val="FFFFCC"/>
          </a:solidFill>
          <a:ln>
            <a:solidFill>
              <a:srgbClr val="A50021"/>
            </a:solidFill>
            <a:miter lim="800000"/>
            <a:headEnd/>
            <a:tailEnd/>
          </a:ln>
        </p:spPr>
        <p:txBody>
          <a:bodyPr/>
          <a:lstStyle/>
          <a:p>
            <a:pPr eaLnBrk="1" hangingPunct="1">
              <a:lnSpc>
                <a:spcPct val="90000"/>
              </a:lnSpc>
            </a:pPr>
            <a:r>
              <a:rPr lang="zh-CN" altLang="en-US" dirty="0">
                <a:solidFill>
                  <a:srgbClr val="000080"/>
                </a:solidFill>
                <a:latin typeface="华文中宋" panose="02010600040101010101" pitchFamily="2" charset="-122"/>
                <a:ea typeface="华文中宋" panose="02010600040101010101" pitchFamily="2" charset="-122"/>
              </a:rPr>
              <a:t>如果</a:t>
            </a:r>
            <a:r>
              <a:rPr lang="en-US" altLang="zh-CN" dirty="0">
                <a:solidFill>
                  <a:srgbClr val="000080"/>
                </a:solidFill>
                <a:latin typeface="华文中宋" panose="02010600040101010101" pitchFamily="2" charset="-122"/>
                <a:ea typeface="华文中宋" panose="02010600040101010101" pitchFamily="2" charset="-122"/>
              </a:rPr>
              <a:t>CREATE VIEW</a:t>
            </a:r>
            <a:r>
              <a:rPr lang="zh-CN" altLang="en-US" dirty="0">
                <a:solidFill>
                  <a:srgbClr val="000080"/>
                </a:solidFill>
                <a:latin typeface="华文中宋" panose="02010600040101010101" pitchFamily="2" charset="-122"/>
                <a:ea typeface="华文中宋" panose="02010600040101010101" pitchFamily="2" charset="-122"/>
              </a:rPr>
              <a:t>语句仅指定了视图名，省略了组成视图的各个属性列名，则隐含该视图由子查询中</a:t>
            </a:r>
            <a:r>
              <a:rPr lang="en-US" altLang="zh-CN" dirty="0">
                <a:solidFill>
                  <a:srgbClr val="000080"/>
                </a:solidFill>
                <a:latin typeface="华文中宋" panose="02010600040101010101" pitchFamily="2" charset="-122"/>
                <a:ea typeface="华文中宋" panose="02010600040101010101" pitchFamily="2" charset="-122"/>
              </a:rPr>
              <a:t>SELECT</a:t>
            </a:r>
            <a:r>
              <a:rPr lang="zh-CN" altLang="en-US" dirty="0">
                <a:solidFill>
                  <a:srgbClr val="000080"/>
                </a:solidFill>
                <a:latin typeface="华文中宋" panose="02010600040101010101" pitchFamily="2" charset="-122"/>
                <a:ea typeface="华文中宋" panose="02010600040101010101" pitchFamily="2" charset="-122"/>
              </a:rPr>
              <a:t>子句目标列中的诸字段组成。</a:t>
            </a:r>
          </a:p>
          <a:p>
            <a:pPr eaLnBrk="1" hangingPunct="1">
              <a:lnSpc>
                <a:spcPct val="90000"/>
              </a:lnSpc>
            </a:pPr>
            <a:r>
              <a:rPr lang="zh-CN" altLang="en-US" dirty="0">
                <a:solidFill>
                  <a:srgbClr val="000080"/>
                </a:solidFill>
                <a:latin typeface="华文中宋" panose="02010600040101010101" pitchFamily="2" charset="-122"/>
                <a:ea typeface="华文中宋" panose="02010600040101010101" pitchFamily="2" charset="-122"/>
              </a:rPr>
              <a:t>在下列</a:t>
            </a:r>
            <a:r>
              <a:rPr lang="zh-CN" altLang="en-US" b="1" dirty="0">
                <a:solidFill>
                  <a:srgbClr val="FF3300"/>
                </a:solidFill>
                <a:latin typeface="华文中宋" panose="02010600040101010101" pitchFamily="2" charset="-122"/>
                <a:ea typeface="华文中宋" panose="02010600040101010101" pitchFamily="2" charset="-122"/>
              </a:rPr>
              <a:t>三种情况</a:t>
            </a:r>
            <a:r>
              <a:rPr lang="zh-CN" altLang="en-US" dirty="0">
                <a:solidFill>
                  <a:srgbClr val="000080"/>
                </a:solidFill>
                <a:latin typeface="华文中宋" panose="02010600040101010101" pitchFamily="2" charset="-122"/>
                <a:ea typeface="华文中宋" panose="02010600040101010101" pitchFamily="2" charset="-122"/>
              </a:rPr>
              <a:t>下必须明确指定组成视图的所有列名： </a:t>
            </a:r>
          </a:p>
          <a:p>
            <a:pPr lvl="1" eaLnBrk="1" hangingPunct="1">
              <a:lnSpc>
                <a:spcPct val="90000"/>
              </a:lnSpc>
            </a:pPr>
            <a:r>
              <a:rPr lang="zh-CN" altLang="en-US" sz="3200" dirty="0">
                <a:latin typeface="华文新魏" panose="02010800040101010101" pitchFamily="2" charset="-122"/>
                <a:ea typeface="华文新魏" panose="02010800040101010101" pitchFamily="2" charset="-122"/>
              </a:rPr>
              <a:t>其中某个目标列不是单纯的属性名，而是集函数或列表达式 　　</a:t>
            </a:r>
          </a:p>
          <a:p>
            <a:pPr lvl="1" eaLnBrk="1" hangingPunct="1">
              <a:lnSpc>
                <a:spcPct val="90000"/>
              </a:lnSpc>
            </a:pPr>
            <a:r>
              <a:rPr lang="zh-CN" altLang="en-US" sz="3200" dirty="0">
                <a:latin typeface="华文新魏" panose="02010800040101010101" pitchFamily="2" charset="-122"/>
                <a:ea typeface="华文新魏" panose="02010800040101010101" pitchFamily="2" charset="-122"/>
              </a:rPr>
              <a:t>多表连接时选出了几个同名列作为视图的字段 </a:t>
            </a:r>
          </a:p>
          <a:p>
            <a:pPr lvl="1" eaLnBrk="1" hangingPunct="1">
              <a:lnSpc>
                <a:spcPct val="90000"/>
              </a:lnSpc>
            </a:pPr>
            <a:r>
              <a:rPr lang="zh-CN" altLang="en-US" sz="3200" dirty="0">
                <a:latin typeface="华文新魏" panose="02010800040101010101" pitchFamily="2" charset="-122"/>
                <a:ea typeface="华文新魏" panose="02010800040101010101" pitchFamily="2" charset="-122"/>
              </a:rPr>
              <a:t>需要在视图中为某个列启用新的更合适的名称</a:t>
            </a:r>
            <a:endParaRPr lang="zh-CN" altLang="en-US" dirty="0"/>
          </a:p>
        </p:txBody>
      </p:sp>
    </p:spTree>
  </p:cSld>
  <p:clrMapOvr>
    <a:masterClrMapping/>
  </p:clrMapOvr>
  <p:transition spd="med">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70602FF9-6838-4F2D-89A2-922A5F8EE1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A96131-FCB6-46DC-9E61-2C1BC5C8D2CD}" type="slidenum">
              <a:rPr lang="en-US" altLang="zh-CN" sz="1400" smtClean="0"/>
              <a:pPr>
                <a:spcBef>
                  <a:spcPct val="0"/>
                </a:spcBef>
                <a:buFontTx/>
                <a:buNone/>
              </a:pPr>
              <a:t>105</a:t>
            </a:fld>
            <a:endParaRPr lang="en-US" altLang="zh-CN" sz="1400"/>
          </a:p>
        </p:txBody>
      </p:sp>
      <p:sp>
        <p:nvSpPr>
          <p:cNvPr id="130051" name="Rectangle 3">
            <a:extLst>
              <a:ext uri="{FF2B5EF4-FFF2-40B4-BE49-F238E27FC236}">
                <a16:creationId xmlns:a16="http://schemas.microsoft.com/office/drawing/2014/main" id="{53614904-8788-489F-B1E7-8A791C1BC273}"/>
              </a:ext>
            </a:extLst>
          </p:cNvPr>
          <p:cNvSpPr>
            <a:spLocks noGrp="1" noChangeArrowheads="1"/>
          </p:cNvSpPr>
          <p:nvPr>
            <p:ph type="body" idx="1"/>
          </p:nvPr>
        </p:nvSpPr>
        <p:spPr>
          <a:xfrm>
            <a:off x="611188" y="2133600"/>
            <a:ext cx="7920037" cy="3313113"/>
          </a:xfrm>
          <a:gradFill rotWithShape="1">
            <a:gsLst>
              <a:gs pos="0">
                <a:schemeClr val="bg1"/>
              </a:gs>
              <a:gs pos="100000">
                <a:schemeClr val="accent1"/>
              </a:gs>
            </a:gsLst>
            <a:lin ang="5400000" scaled="1"/>
          </a:gradFill>
          <a:ln>
            <a:solidFill>
              <a:srgbClr val="A50021"/>
            </a:solidFill>
            <a:miter lim="800000"/>
            <a:headEnd/>
            <a:tailEnd/>
          </a:ln>
        </p:spPr>
        <p:txBody>
          <a:bodyPr/>
          <a:lstStyle/>
          <a:p>
            <a:pPr eaLnBrk="1" hangingPunct="1">
              <a:buFontTx/>
              <a:buNone/>
            </a:pPr>
            <a:r>
              <a:rPr lang="zh-CN" altLang="en-US" b="1">
                <a:solidFill>
                  <a:srgbClr val="000099"/>
                </a:solidFill>
                <a:latin typeface="华文仿宋" panose="02010600040101010101" pitchFamily="2" charset="-122"/>
                <a:ea typeface="华文仿宋" panose="02010600040101010101" pitchFamily="2" charset="-122"/>
              </a:rPr>
              <a:t>例</a:t>
            </a:r>
            <a:r>
              <a:rPr lang="en-US" altLang="zh-CN" b="1">
                <a:solidFill>
                  <a:srgbClr val="000099"/>
                </a:solidFill>
                <a:latin typeface="华文仿宋" panose="02010600040101010101" pitchFamily="2" charset="-122"/>
                <a:ea typeface="华文仿宋" panose="02010600040101010101" pitchFamily="2" charset="-122"/>
              </a:rPr>
              <a:t>1   </a:t>
            </a:r>
            <a:r>
              <a:rPr lang="zh-CN" altLang="en-US" b="1">
                <a:solidFill>
                  <a:srgbClr val="000099"/>
                </a:solidFill>
                <a:latin typeface="华文仿宋" panose="02010600040101010101" pitchFamily="2" charset="-122"/>
                <a:ea typeface="华文仿宋" panose="02010600040101010101" pitchFamily="2" charset="-122"/>
              </a:rPr>
              <a:t>建立计算机系学生的视图。</a:t>
            </a:r>
          </a:p>
          <a:p>
            <a:pPr eaLnBrk="1" hangingPunct="1">
              <a:buFontTx/>
              <a:buNone/>
            </a:pPr>
            <a:r>
              <a:rPr lang="zh-CN" altLang="en-US" b="1"/>
              <a:t>		</a:t>
            </a:r>
            <a:r>
              <a:rPr lang="en-US" altLang="zh-CN" b="1"/>
              <a:t>CREATE VIEW IS_Student </a:t>
            </a:r>
            <a:br>
              <a:rPr lang="en-US" altLang="zh-CN" b="1"/>
            </a:br>
            <a:r>
              <a:rPr lang="en-US" altLang="zh-CN" b="1"/>
              <a:t>       AS </a:t>
            </a:r>
            <a:br>
              <a:rPr lang="en-US" altLang="zh-CN" b="1"/>
            </a:br>
            <a:r>
              <a:rPr lang="en-US" altLang="zh-CN" b="1"/>
              <a:t>       SELECT Sno, Sname, age </a:t>
            </a:r>
            <a:br>
              <a:rPr lang="en-US" altLang="zh-CN" b="1"/>
            </a:br>
            <a:r>
              <a:rPr lang="en-US" altLang="zh-CN" b="1"/>
              <a:t>       FROM S </a:t>
            </a:r>
            <a:br>
              <a:rPr lang="en-US" altLang="zh-CN" b="1"/>
            </a:br>
            <a:r>
              <a:rPr lang="en-US" altLang="zh-CN" b="1"/>
              <a:t>       WHERE dept=‘</a:t>
            </a:r>
            <a:r>
              <a:rPr lang="zh-CN" altLang="en-US" b="1"/>
              <a:t>计算机</a:t>
            </a:r>
            <a:r>
              <a:rPr lang="en-US" altLang="zh-CN" b="1"/>
              <a:t>';</a:t>
            </a:r>
          </a:p>
        </p:txBody>
      </p:sp>
      <p:sp>
        <p:nvSpPr>
          <p:cNvPr id="125956" name="Rectangle 4">
            <a:extLst>
              <a:ext uri="{FF2B5EF4-FFF2-40B4-BE49-F238E27FC236}">
                <a16:creationId xmlns:a16="http://schemas.microsoft.com/office/drawing/2014/main" id="{72C4361E-8A40-41DF-9492-7E6FC9DECE05}"/>
              </a:ext>
            </a:extLst>
          </p:cNvPr>
          <p:cNvSpPr>
            <a:spLocks noChangeArrowheads="1"/>
          </p:cNvSpPr>
          <p:nvPr/>
        </p:nvSpPr>
        <p:spPr bwMode="auto">
          <a:xfrm>
            <a:off x="228600" y="152400"/>
            <a:ext cx="8591550" cy="1692275"/>
          </a:xfrm>
          <a:prstGeom prst="rect">
            <a:avLst/>
          </a:prstGeom>
          <a:solidFill>
            <a:schemeClr val="bg1"/>
          </a:solidFill>
          <a:ln w="9525">
            <a:solidFill>
              <a:srgbClr val="000099"/>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3600" b="1">
                <a:solidFill>
                  <a:srgbClr val="FF3300"/>
                </a:solidFill>
                <a:ea typeface="黑体" panose="02010609060101010101" pitchFamily="49" charset="-122"/>
              </a:rPr>
              <a:t>  </a:t>
            </a:r>
            <a:r>
              <a:rPr lang="zh-CN" altLang="en-US" sz="3600" b="1">
                <a:solidFill>
                  <a:srgbClr val="FF3300"/>
                </a:solidFill>
                <a:ea typeface="黑体" panose="02010609060101010101" pitchFamily="49" charset="-122"/>
              </a:rPr>
              <a:t>行列子集视图</a:t>
            </a:r>
            <a:r>
              <a:rPr lang="zh-CN" altLang="en-US">
                <a:ea typeface="黑体" panose="02010609060101010101" pitchFamily="49" charset="-122"/>
              </a:rPr>
              <a:t>：视图是从单个基本表导出的，并且只是去掉了基本表的某些行和某些列，但保留了码。</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 calcmode="lin" valueType="num">
                                      <p:cBhvr>
                                        <p:cTn id="7" dur="500" fill="hold"/>
                                        <p:tgtEl>
                                          <p:spTgt spid="13005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3005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30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4">
            <a:extLst>
              <a:ext uri="{FF2B5EF4-FFF2-40B4-BE49-F238E27FC236}">
                <a16:creationId xmlns:a16="http://schemas.microsoft.com/office/drawing/2014/main" id="{E3B20408-B881-400C-9181-F790255CA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C9A9C3C-A082-409C-B4B6-2B0716A42F45}" type="slidenum">
              <a:rPr lang="en-US" altLang="zh-CN" sz="1400" smtClean="0"/>
              <a:pPr>
                <a:spcBef>
                  <a:spcPct val="0"/>
                </a:spcBef>
                <a:buFontTx/>
                <a:buNone/>
              </a:pPr>
              <a:t>106</a:t>
            </a:fld>
            <a:endParaRPr lang="en-US" altLang="zh-CN" sz="1400"/>
          </a:p>
        </p:txBody>
      </p:sp>
      <p:sp>
        <p:nvSpPr>
          <p:cNvPr id="131078" name="Rectangle 6">
            <a:extLst>
              <a:ext uri="{FF2B5EF4-FFF2-40B4-BE49-F238E27FC236}">
                <a16:creationId xmlns:a16="http://schemas.microsoft.com/office/drawing/2014/main" id="{3D3AD78C-1906-4266-A709-F612530DBB97}"/>
              </a:ext>
            </a:extLst>
          </p:cNvPr>
          <p:cNvSpPr>
            <a:spLocks noChangeArrowheads="1"/>
          </p:cNvSpPr>
          <p:nvPr/>
        </p:nvSpPr>
        <p:spPr bwMode="auto">
          <a:xfrm>
            <a:off x="84138" y="1341438"/>
            <a:ext cx="8893175" cy="4244975"/>
          </a:xfrm>
          <a:prstGeom prst="rect">
            <a:avLst/>
          </a:prstGeom>
          <a:solidFill>
            <a:srgbClr val="FFFFCC"/>
          </a:solidFill>
          <a:ln w="9525">
            <a:solidFill>
              <a:srgbClr val="0000CC"/>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000099"/>
                </a:solidFill>
                <a:latin typeface="华文仿宋" panose="02010600040101010101" pitchFamily="2" charset="-122"/>
                <a:ea typeface="华文仿宋" panose="02010600040101010101" pitchFamily="2" charset="-122"/>
              </a:rPr>
              <a:t>例</a:t>
            </a:r>
            <a:r>
              <a:rPr kumimoji="1" lang="en-US" altLang="zh-CN" b="1">
                <a:solidFill>
                  <a:srgbClr val="000099"/>
                </a:solidFill>
                <a:latin typeface="华文仿宋" panose="02010600040101010101" pitchFamily="2" charset="-122"/>
                <a:ea typeface="华文仿宋" panose="02010600040101010101" pitchFamily="2" charset="-122"/>
              </a:rPr>
              <a:t>2  </a:t>
            </a:r>
            <a:r>
              <a:rPr kumimoji="1" lang="zh-CN" altLang="en-US" b="1">
                <a:solidFill>
                  <a:srgbClr val="000099"/>
                </a:solidFill>
                <a:latin typeface="华文仿宋" panose="02010600040101010101" pitchFamily="2" charset="-122"/>
                <a:ea typeface="华文仿宋" panose="02010600040101010101" pitchFamily="2" charset="-122"/>
              </a:rPr>
              <a:t>建立信息系学生的视图，并要求进行修改和插入操作时仍须保证该视图只有信息系的学生</a:t>
            </a:r>
          </a:p>
          <a:p>
            <a:pPr eaLnBrk="1" hangingPunct="1">
              <a:spcBef>
                <a:spcPct val="50000"/>
              </a:spcBef>
              <a:buFontTx/>
              <a:buNone/>
            </a:pPr>
            <a:r>
              <a:rPr kumimoji="1" lang="zh-CN" altLang="en-US">
                <a:latin typeface="Times New Roman" panose="02020603050405020304" pitchFamily="18" charset="0"/>
              </a:rPr>
              <a:t>	</a:t>
            </a:r>
            <a:r>
              <a:rPr kumimoji="1" lang="en-US" altLang="zh-CN">
                <a:latin typeface="Times New Roman" panose="02020603050405020304" pitchFamily="18" charset="0"/>
              </a:rPr>
              <a:t>CREATE VIEW IS_Student</a:t>
            </a:r>
            <a:br>
              <a:rPr kumimoji="1" lang="en-US" altLang="zh-CN">
                <a:latin typeface="Times New Roman" panose="02020603050405020304" pitchFamily="18" charset="0"/>
              </a:rPr>
            </a:br>
            <a:r>
              <a:rPr kumimoji="1" lang="en-US" altLang="zh-CN">
                <a:latin typeface="Times New Roman" panose="02020603050405020304" pitchFamily="18" charset="0"/>
              </a:rPr>
              <a:t>       		AS </a:t>
            </a:r>
            <a:br>
              <a:rPr kumimoji="1" lang="en-US" altLang="zh-CN">
                <a:latin typeface="Times New Roman" panose="02020603050405020304" pitchFamily="18" charset="0"/>
              </a:rPr>
            </a:br>
            <a:r>
              <a:rPr kumimoji="1" lang="en-US" altLang="zh-CN">
                <a:latin typeface="Times New Roman" panose="02020603050405020304" pitchFamily="18" charset="0"/>
              </a:rPr>
              <a:t>       		SELECT Sno, Sname, age </a:t>
            </a:r>
            <a:br>
              <a:rPr kumimoji="1" lang="en-US" altLang="zh-CN">
                <a:latin typeface="Times New Roman" panose="02020603050405020304" pitchFamily="18" charset="0"/>
              </a:rPr>
            </a:br>
            <a:r>
              <a:rPr kumimoji="1" lang="en-US" altLang="zh-CN">
                <a:latin typeface="Times New Roman" panose="02020603050405020304" pitchFamily="18" charset="0"/>
              </a:rPr>
              <a:t>       		FROM S </a:t>
            </a:r>
            <a:br>
              <a:rPr kumimoji="1" lang="en-US" altLang="zh-CN">
                <a:latin typeface="Times New Roman" panose="02020603050405020304" pitchFamily="18" charset="0"/>
              </a:rPr>
            </a:br>
            <a:r>
              <a:rPr kumimoji="1" lang="en-US" altLang="zh-CN">
                <a:latin typeface="Times New Roman" panose="02020603050405020304" pitchFamily="18" charset="0"/>
              </a:rPr>
              <a:t>       		WHERE dept=‘</a:t>
            </a:r>
            <a:r>
              <a:rPr kumimoji="1" lang="zh-CN" altLang="en-US">
                <a:latin typeface="Times New Roman" panose="02020603050405020304" pitchFamily="18" charset="0"/>
              </a:rPr>
              <a:t>计算机</a:t>
            </a:r>
            <a:r>
              <a:rPr kumimoji="1" lang="en-US" altLang="zh-CN">
                <a:latin typeface="Times New Roman" panose="02020603050405020304" pitchFamily="18" charset="0"/>
              </a:rPr>
              <a:t>' </a:t>
            </a:r>
            <a:br>
              <a:rPr kumimoji="1" lang="en-US" altLang="zh-CN">
                <a:latin typeface="Times New Roman" panose="02020603050405020304" pitchFamily="18" charset="0"/>
              </a:rPr>
            </a:br>
            <a:r>
              <a:rPr kumimoji="1" lang="en-US" altLang="zh-CN">
                <a:latin typeface="Times New Roman" panose="02020603050405020304" pitchFamily="18" charset="0"/>
              </a:rPr>
              <a:t>       		WITH CHECK OPTION;</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31078">
                                            <p:txEl>
                                              <p:pRg st="1" end="1"/>
                                            </p:txEl>
                                          </p:spTgt>
                                        </p:tgtEl>
                                        <p:attrNameLst>
                                          <p:attrName>style.visibility</p:attrName>
                                        </p:attrNameLst>
                                      </p:cBhvr>
                                      <p:to>
                                        <p:strVal val="visible"/>
                                      </p:to>
                                    </p:set>
                                    <p:animEffect transition="in" filter="wedge">
                                      <p:cBhvr>
                                        <p:cTn id="7" dur="2000"/>
                                        <p:tgtEl>
                                          <p:spTgt spid="1310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a:extLst>
              <a:ext uri="{FF2B5EF4-FFF2-40B4-BE49-F238E27FC236}">
                <a16:creationId xmlns:a16="http://schemas.microsoft.com/office/drawing/2014/main" id="{DEACACB7-1365-4202-8E27-30D22AE330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9BC7B9-2D73-40A2-B203-1A136A1B206E}" type="slidenum">
              <a:rPr lang="en-US" altLang="zh-CN" sz="1400" smtClean="0"/>
              <a:pPr>
                <a:spcBef>
                  <a:spcPct val="0"/>
                </a:spcBef>
                <a:buFontTx/>
                <a:buNone/>
              </a:pPr>
              <a:t>107</a:t>
            </a:fld>
            <a:endParaRPr lang="en-US" altLang="zh-CN" sz="1400"/>
          </a:p>
        </p:txBody>
      </p:sp>
      <p:sp>
        <p:nvSpPr>
          <p:cNvPr id="128003" name="Rectangle 4">
            <a:extLst>
              <a:ext uri="{FF2B5EF4-FFF2-40B4-BE49-F238E27FC236}">
                <a16:creationId xmlns:a16="http://schemas.microsoft.com/office/drawing/2014/main" id="{207D6158-3960-4247-9A25-03701402C8F6}"/>
              </a:ext>
            </a:extLst>
          </p:cNvPr>
          <p:cNvSpPr>
            <a:spLocks noChangeArrowheads="1"/>
          </p:cNvSpPr>
          <p:nvPr/>
        </p:nvSpPr>
        <p:spPr bwMode="auto">
          <a:xfrm>
            <a:off x="304800" y="260648"/>
            <a:ext cx="8458200" cy="1066800"/>
          </a:xfrm>
          <a:prstGeom prst="rect">
            <a:avLst/>
          </a:prstGeom>
          <a:solidFill>
            <a:schemeClr val="bg1"/>
          </a:solidFill>
          <a:ln w="9525">
            <a:solidFill>
              <a:srgbClr val="000099"/>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a:ea typeface="黑体" panose="02010609060101010101" pitchFamily="49" charset="-122"/>
              </a:rPr>
              <a:t>视图不仅可以建立在单个基本表上，也可以建立在多个基本表上。</a:t>
            </a:r>
          </a:p>
        </p:txBody>
      </p:sp>
      <p:sp>
        <p:nvSpPr>
          <p:cNvPr id="132101" name="Rectangle 5">
            <a:extLst>
              <a:ext uri="{FF2B5EF4-FFF2-40B4-BE49-F238E27FC236}">
                <a16:creationId xmlns:a16="http://schemas.microsoft.com/office/drawing/2014/main" id="{B7FB97B0-350A-4AAD-8FC5-254C3351BF77}"/>
              </a:ext>
            </a:extLst>
          </p:cNvPr>
          <p:cNvSpPr>
            <a:spLocks noChangeArrowheads="1"/>
          </p:cNvSpPr>
          <p:nvPr/>
        </p:nvSpPr>
        <p:spPr bwMode="auto">
          <a:xfrm>
            <a:off x="304800" y="1447800"/>
            <a:ext cx="8534400" cy="4229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b="1">
                <a:solidFill>
                  <a:srgbClr val="000099"/>
                </a:solidFill>
                <a:latin typeface="华文仿宋" panose="02010600040101010101" pitchFamily="2" charset="-122"/>
                <a:ea typeface="华文仿宋" panose="02010600040101010101" pitchFamily="2" charset="-122"/>
              </a:rPr>
              <a:t>例</a:t>
            </a:r>
            <a:r>
              <a:rPr kumimoji="1" lang="en-US" altLang="zh-CN" b="1">
                <a:solidFill>
                  <a:srgbClr val="000099"/>
                </a:solidFill>
                <a:latin typeface="华文仿宋" panose="02010600040101010101" pitchFamily="2" charset="-122"/>
                <a:ea typeface="华文仿宋" panose="02010600040101010101" pitchFamily="2" charset="-122"/>
              </a:rPr>
              <a:t>3</a:t>
            </a:r>
            <a:r>
              <a:rPr kumimoji="1" lang="zh-CN" altLang="en-US" b="1">
                <a:solidFill>
                  <a:srgbClr val="000099"/>
                </a:solidFill>
                <a:latin typeface="华文仿宋" panose="02010600040101010101" pitchFamily="2" charset="-122"/>
                <a:ea typeface="华文仿宋" panose="02010600040101010101" pitchFamily="2" charset="-122"/>
              </a:rPr>
              <a:t>建立信息系选修了</a:t>
            </a:r>
            <a:r>
              <a:rPr kumimoji="1" lang="en-US" altLang="zh-CN" b="1">
                <a:solidFill>
                  <a:srgbClr val="000099"/>
                </a:solidFill>
                <a:latin typeface="华文仿宋" panose="02010600040101010101" pitchFamily="2" charset="-122"/>
                <a:ea typeface="华文仿宋" panose="02010600040101010101" pitchFamily="2" charset="-122"/>
              </a:rPr>
              <a:t>1</a:t>
            </a:r>
            <a:r>
              <a:rPr kumimoji="1" lang="zh-CN" altLang="en-US" b="1">
                <a:solidFill>
                  <a:srgbClr val="000099"/>
                </a:solidFill>
                <a:latin typeface="华文仿宋" panose="02010600040101010101" pitchFamily="2" charset="-122"/>
                <a:ea typeface="华文仿宋" panose="02010600040101010101" pitchFamily="2" charset="-122"/>
              </a:rPr>
              <a:t>号课程的学生的视图</a:t>
            </a:r>
          </a:p>
          <a:p>
            <a:pPr eaLnBrk="1" hangingPunct="1">
              <a:buFontTx/>
              <a:buNone/>
            </a:pPr>
            <a:endParaRPr kumimoji="1" lang="zh-CN" altLang="en-US">
              <a:latin typeface="Times New Roman" panose="02020603050405020304" pitchFamily="18" charset="0"/>
            </a:endParaRPr>
          </a:p>
          <a:p>
            <a:pPr eaLnBrk="1" hangingPunct="1">
              <a:buFontTx/>
              <a:buNone/>
            </a:pPr>
            <a:r>
              <a:rPr kumimoji="1" lang="zh-CN" altLang="en-US">
                <a:solidFill>
                  <a:schemeClr val="accent2"/>
                </a:solidFill>
                <a:latin typeface="Times New Roman" panose="02020603050405020304" pitchFamily="18" charset="0"/>
              </a:rPr>
              <a:t>       </a:t>
            </a:r>
            <a:r>
              <a:rPr kumimoji="1" lang="en-US" altLang="zh-CN">
                <a:solidFill>
                  <a:schemeClr val="accent2"/>
                </a:solidFill>
                <a:latin typeface="Times New Roman" panose="02020603050405020304" pitchFamily="18" charset="0"/>
              </a:rPr>
              <a:t>CREATE VIEW IS_S1(Sno, Sname, Grade) </a:t>
            </a:r>
            <a:br>
              <a:rPr kumimoji="1" lang="en-US" altLang="zh-CN">
                <a:solidFill>
                  <a:schemeClr val="accent2"/>
                </a:solidFill>
                <a:latin typeface="Times New Roman" panose="02020603050405020304" pitchFamily="18" charset="0"/>
              </a:rPr>
            </a:br>
            <a:r>
              <a:rPr kumimoji="1" lang="en-US" altLang="zh-CN">
                <a:solidFill>
                  <a:schemeClr val="accent2"/>
                </a:solidFill>
                <a:latin typeface="Times New Roman" panose="02020603050405020304" pitchFamily="18" charset="0"/>
              </a:rPr>
              <a:t>       AS </a:t>
            </a:r>
            <a:br>
              <a:rPr kumimoji="1" lang="en-US" altLang="zh-CN">
                <a:solidFill>
                  <a:schemeClr val="accent2"/>
                </a:solidFill>
                <a:latin typeface="Times New Roman" panose="02020603050405020304" pitchFamily="18" charset="0"/>
              </a:rPr>
            </a:br>
            <a:r>
              <a:rPr kumimoji="1" lang="en-US" altLang="zh-CN">
                <a:solidFill>
                  <a:schemeClr val="accent2"/>
                </a:solidFill>
                <a:latin typeface="Times New Roman" panose="02020603050405020304" pitchFamily="18" charset="0"/>
              </a:rPr>
              <a:t>       SELECT S.Sno, Sname, Grade </a:t>
            </a:r>
            <a:br>
              <a:rPr kumimoji="1" lang="en-US" altLang="zh-CN">
                <a:solidFill>
                  <a:schemeClr val="accent2"/>
                </a:solidFill>
                <a:latin typeface="Times New Roman" panose="02020603050405020304" pitchFamily="18" charset="0"/>
              </a:rPr>
            </a:br>
            <a:r>
              <a:rPr kumimoji="1" lang="en-US" altLang="zh-CN">
                <a:solidFill>
                  <a:schemeClr val="accent2"/>
                </a:solidFill>
                <a:latin typeface="Times New Roman" panose="02020603050405020304" pitchFamily="18" charset="0"/>
              </a:rPr>
              <a:t>       FROM S, SC </a:t>
            </a:r>
            <a:br>
              <a:rPr kumimoji="1" lang="en-US" altLang="zh-CN">
                <a:solidFill>
                  <a:schemeClr val="accent2"/>
                </a:solidFill>
                <a:latin typeface="Times New Roman" panose="02020603050405020304" pitchFamily="18" charset="0"/>
              </a:rPr>
            </a:br>
            <a:r>
              <a:rPr kumimoji="1" lang="en-US" altLang="zh-CN">
                <a:solidFill>
                  <a:schemeClr val="accent2"/>
                </a:solidFill>
                <a:latin typeface="Times New Roman" panose="02020603050405020304" pitchFamily="18" charset="0"/>
              </a:rPr>
              <a:t>       WHERE dept=‘</a:t>
            </a:r>
            <a:r>
              <a:rPr kumimoji="1" lang="zh-CN" altLang="en-US">
                <a:solidFill>
                  <a:schemeClr val="accent2"/>
                </a:solidFill>
                <a:latin typeface="Times New Roman" panose="02020603050405020304" pitchFamily="18" charset="0"/>
              </a:rPr>
              <a:t>计算机</a:t>
            </a:r>
            <a:r>
              <a:rPr kumimoji="1" lang="en-US" altLang="zh-CN">
                <a:solidFill>
                  <a:schemeClr val="accent2"/>
                </a:solidFill>
                <a:latin typeface="Times New Roman" panose="02020603050405020304" pitchFamily="18" charset="0"/>
              </a:rPr>
              <a:t>' 	AND</a:t>
            </a:r>
            <a:br>
              <a:rPr kumimoji="1" lang="en-US" altLang="zh-CN">
                <a:solidFill>
                  <a:schemeClr val="accent2"/>
                </a:solidFill>
                <a:latin typeface="Times New Roman" panose="02020603050405020304" pitchFamily="18" charset="0"/>
              </a:rPr>
            </a:br>
            <a:r>
              <a:rPr kumimoji="1" lang="en-US" altLang="zh-CN">
                <a:solidFill>
                  <a:schemeClr val="accent2"/>
                </a:solidFill>
                <a:latin typeface="Times New Roman" panose="02020603050405020304" pitchFamily="18" charset="0"/>
              </a:rPr>
              <a:t>       S.Sno=SC.Sno 	AND        SC.Cno=‘01';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2101">
                                            <p:txEl>
                                              <p:pRg st="2" end="2"/>
                                            </p:txEl>
                                          </p:spTgt>
                                        </p:tgtEl>
                                        <p:attrNameLst>
                                          <p:attrName>style.visibility</p:attrName>
                                        </p:attrNameLst>
                                      </p:cBhvr>
                                      <p:to>
                                        <p:strVal val="visible"/>
                                      </p:to>
                                    </p:set>
                                    <p:animEffect transition="in" filter="diamond(in)">
                                      <p:cBhvr>
                                        <p:cTn id="7" dur="2000"/>
                                        <p:tgtEl>
                                          <p:spTgt spid="132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a:extLst>
              <a:ext uri="{FF2B5EF4-FFF2-40B4-BE49-F238E27FC236}">
                <a16:creationId xmlns:a16="http://schemas.microsoft.com/office/drawing/2014/main" id="{B41DF256-7993-44D4-9839-300B6B3349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ACBCF70-3EFB-445E-AD9F-806087D969D8}" type="slidenum">
              <a:rPr lang="en-US" altLang="zh-CN" sz="1400" smtClean="0"/>
              <a:pPr>
                <a:spcBef>
                  <a:spcPct val="0"/>
                </a:spcBef>
                <a:buFontTx/>
                <a:buNone/>
              </a:pPr>
              <a:t>108</a:t>
            </a:fld>
            <a:endParaRPr lang="en-US" altLang="zh-CN" sz="1400"/>
          </a:p>
        </p:txBody>
      </p:sp>
      <p:sp>
        <p:nvSpPr>
          <p:cNvPr id="129027" name="Rectangle 4">
            <a:extLst>
              <a:ext uri="{FF2B5EF4-FFF2-40B4-BE49-F238E27FC236}">
                <a16:creationId xmlns:a16="http://schemas.microsoft.com/office/drawing/2014/main" id="{BE207327-1DEC-418D-BCEA-EB11542473C3}"/>
              </a:ext>
            </a:extLst>
          </p:cNvPr>
          <p:cNvSpPr>
            <a:spLocks noChangeArrowheads="1"/>
          </p:cNvSpPr>
          <p:nvPr/>
        </p:nvSpPr>
        <p:spPr bwMode="auto">
          <a:xfrm>
            <a:off x="228600" y="381000"/>
            <a:ext cx="8534400" cy="1600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视图不仅可以建立在一个或多个基本表上也可以建立在一个或多个已定义好的视图上，或同时建立在基本表与视图上。</a:t>
            </a:r>
            <a:endParaRPr lang="zh-CN" altLang="en-US">
              <a:solidFill>
                <a:srgbClr val="000080"/>
              </a:solidFill>
              <a:latin typeface="黑体" panose="02010609060101010101" pitchFamily="49" charset="-122"/>
              <a:ea typeface="黑体" panose="02010609060101010101" pitchFamily="49" charset="-122"/>
            </a:endParaRPr>
          </a:p>
        </p:txBody>
      </p:sp>
      <p:sp>
        <p:nvSpPr>
          <p:cNvPr id="134149" name="Rectangle 5">
            <a:extLst>
              <a:ext uri="{FF2B5EF4-FFF2-40B4-BE49-F238E27FC236}">
                <a16:creationId xmlns:a16="http://schemas.microsoft.com/office/drawing/2014/main" id="{D3E3111F-DE90-4066-B90F-961255245205}"/>
              </a:ext>
            </a:extLst>
          </p:cNvPr>
          <p:cNvSpPr>
            <a:spLocks noChangeArrowheads="1"/>
          </p:cNvSpPr>
          <p:nvPr/>
        </p:nvSpPr>
        <p:spPr bwMode="auto">
          <a:xfrm>
            <a:off x="457200" y="2286000"/>
            <a:ext cx="8077200" cy="37480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000099"/>
                </a:solidFill>
                <a:latin typeface="华文仿宋" panose="02010600040101010101" pitchFamily="2" charset="-122"/>
                <a:ea typeface="华文仿宋" panose="02010600040101010101" pitchFamily="2" charset="-122"/>
              </a:rPr>
              <a:t>例</a:t>
            </a:r>
            <a:r>
              <a:rPr kumimoji="1" lang="en-US" altLang="zh-CN" b="1">
                <a:solidFill>
                  <a:srgbClr val="000099"/>
                </a:solidFill>
                <a:latin typeface="华文仿宋" panose="02010600040101010101" pitchFamily="2" charset="-122"/>
                <a:ea typeface="华文仿宋" panose="02010600040101010101" pitchFamily="2" charset="-122"/>
              </a:rPr>
              <a:t>4</a:t>
            </a:r>
            <a:r>
              <a:rPr kumimoji="1" lang="zh-CN" altLang="en-US" b="1">
                <a:solidFill>
                  <a:srgbClr val="000099"/>
                </a:solidFill>
                <a:latin typeface="华文仿宋" panose="02010600040101010101" pitchFamily="2" charset="-122"/>
                <a:ea typeface="华文仿宋" panose="02010600040101010101" pitchFamily="2" charset="-122"/>
              </a:rPr>
              <a:t>建立信息系选修了</a:t>
            </a:r>
            <a:r>
              <a:rPr kumimoji="1" lang="en-US" altLang="zh-CN" b="1">
                <a:solidFill>
                  <a:srgbClr val="000099"/>
                </a:solidFill>
                <a:latin typeface="华文仿宋" panose="02010600040101010101" pitchFamily="2" charset="-122"/>
                <a:ea typeface="华文仿宋" panose="02010600040101010101" pitchFamily="2" charset="-122"/>
              </a:rPr>
              <a:t>1</a:t>
            </a:r>
            <a:r>
              <a:rPr kumimoji="1" lang="zh-CN" altLang="en-US" b="1">
                <a:solidFill>
                  <a:srgbClr val="000099"/>
                </a:solidFill>
                <a:latin typeface="华文仿宋" panose="02010600040101010101" pitchFamily="2" charset="-122"/>
                <a:ea typeface="华文仿宋" panose="02010600040101010101" pitchFamily="2" charset="-122"/>
              </a:rPr>
              <a:t>号课程且成绩在</a:t>
            </a:r>
            <a:r>
              <a:rPr kumimoji="1" lang="en-US" altLang="zh-CN" b="1">
                <a:solidFill>
                  <a:srgbClr val="000099"/>
                </a:solidFill>
                <a:latin typeface="华文仿宋" panose="02010600040101010101" pitchFamily="2" charset="-122"/>
                <a:ea typeface="华文仿宋" panose="02010600040101010101" pitchFamily="2" charset="-122"/>
              </a:rPr>
              <a:t>90</a:t>
            </a:r>
            <a:r>
              <a:rPr kumimoji="1" lang="zh-CN" altLang="en-US" b="1">
                <a:solidFill>
                  <a:srgbClr val="000099"/>
                </a:solidFill>
                <a:latin typeface="华文仿宋" panose="02010600040101010101" pitchFamily="2" charset="-122"/>
                <a:ea typeface="华文仿宋" panose="02010600040101010101" pitchFamily="2" charset="-122"/>
              </a:rPr>
              <a:t>分以上的学生的视图</a:t>
            </a:r>
          </a:p>
          <a:p>
            <a:pPr eaLnBrk="1" hangingPunct="1">
              <a:spcBef>
                <a:spcPct val="50000"/>
              </a:spcBef>
              <a:buFontTx/>
              <a:buNone/>
            </a:pPr>
            <a:r>
              <a:rPr kumimoji="1" lang="en-US" altLang="zh-CN">
                <a:latin typeface="Times New Roman" panose="02020603050405020304" pitchFamily="18" charset="0"/>
              </a:rPr>
              <a:t>CREATE VIEW IS_S2 </a:t>
            </a:r>
            <a:br>
              <a:rPr kumimoji="1" lang="en-US" altLang="zh-CN">
                <a:latin typeface="Times New Roman" panose="02020603050405020304" pitchFamily="18" charset="0"/>
              </a:rPr>
            </a:br>
            <a:r>
              <a:rPr kumimoji="1" lang="en-US" altLang="zh-CN">
                <a:latin typeface="Times New Roman" panose="02020603050405020304" pitchFamily="18" charset="0"/>
              </a:rPr>
              <a:t>       AS </a:t>
            </a:r>
            <a:br>
              <a:rPr kumimoji="1" lang="en-US" altLang="zh-CN">
                <a:latin typeface="Times New Roman" panose="02020603050405020304" pitchFamily="18" charset="0"/>
              </a:rPr>
            </a:br>
            <a:r>
              <a:rPr kumimoji="1" lang="en-US" altLang="zh-CN">
                <a:latin typeface="Times New Roman" panose="02020603050405020304" pitchFamily="18" charset="0"/>
              </a:rPr>
              <a:t>       SELECT Sno, Sname, Grade </a:t>
            </a:r>
            <a:br>
              <a:rPr kumimoji="1" lang="en-US" altLang="zh-CN">
                <a:latin typeface="Times New Roman" panose="02020603050405020304" pitchFamily="18" charset="0"/>
              </a:rPr>
            </a:br>
            <a:r>
              <a:rPr kumimoji="1" lang="en-US" altLang="zh-CN">
                <a:latin typeface="Times New Roman" panose="02020603050405020304" pitchFamily="18" charset="0"/>
              </a:rPr>
              <a:t>       FROM IS_S1 </a:t>
            </a:r>
            <a:br>
              <a:rPr kumimoji="1" lang="en-US" altLang="zh-CN">
                <a:latin typeface="Times New Roman" panose="02020603050405020304" pitchFamily="18" charset="0"/>
              </a:rPr>
            </a:br>
            <a:r>
              <a:rPr kumimoji="1" lang="en-US" altLang="zh-CN">
                <a:latin typeface="Times New Roman" panose="02020603050405020304" pitchFamily="18" charset="0"/>
              </a:rPr>
              <a:t>       WHERE Grade&gt;=90;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49">
                                            <p:txEl>
                                              <p:pRg st="1" end="1"/>
                                            </p:txEl>
                                          </p:spTgt>
                                        </p:tgtEl>
                                        <p:attrNameLst>
                                          <p:attrName>style.visibility</p:attrName>
                                        </p:attrNameLst>
                                      </p:cBhvr>
                                      <p:to>
                                        <p:strVal val="visible"/>
                                      </p:to>
                                    </p:set>
                                    <p:anim calcmode="lin" valueType="num">
                                      <p:cBhvr additive="base">
                                        <p:cTn id="7" dur="2000" fill="hold"/>
                                        <p:tgtEl>
                                          <p:spTgt spid="134149">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3414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8345FE10-491E-4C32-A122-B8064CBDDA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D6CF40-3D4C-4ADC-AD75-168BC399EF20}" type="slidenum">
              <a:rPr lang="en-US" altLang="zh-CN" sz="1400" smtClean="0"/>
              <a:pPr>
                <a:spcBef>
                  <a:spcPct val="0"/>
                </a:spcBef>
                <a:buFontTx/>
                <a:buNone/>
              </a:pPr>
              <a:t>109</a:t>
            </a:fld>
            <a:endParaRPr lang="en-US" altLang="zh-CN" sz="1400"/>
          </a:p>
        </p:txBody>
      </p:sp>
      <p:sp>
        <p:nvSpPr>
          <p:cNvPr id="171010" name="Rectangle 2">
            <a:extLst>
              <a:ext uri="{FF2B5EF4-FFF2-40B4-BE49-F238E27FC236}">
                <a16:creationId xmlns:a16="http://schemas.microsoft.com/office/drawing/2014/main" id="{E705CDFF-96AA-4ED5-B27B-0E352E73D5E0}"/>
              </a:ext>
            </a:extLst>
          </p:cNvPr>
          <p:cNvSpPr>
            <a:spLocks noGrp="1" noChangeArrowheads="1"/>
          </p:cNvSpPr>
          <p:nvPr>
            <p:ph type="body" idx="1"/>
          </p:nvPr>
        </p:nvSpPr>
        <p:spPr>
          <a:xfrm>
            <a:off x="250825" y="765175"/>
            <a:ext cx="8583613" cy="4967288"/>
          </a:xfrm>
          <a:solidFill>
            <a:srgbClr val="FFFFCC"/>
          </a:solidFill>
        </p:spPr>
        <p:txBody>
          <a:bodyPr/>
          <a:lstStyle/>
          <a:p>
            <a:pPr eaLnBrk="1" hangingPunct="1"/>
            <a:r>
              <a:rPr lang="zh-CN" altLang="en-US" dirty="0">
                <a:solidFill>
                  <a:srgbClr val="000099"/>
                </a:solidFill>
                <a:ea typeface="华文细黑" panose="02010600040101010101" pitchFamily="2" charset="-122"/>
              </a:rPr>
              <a:t>定义基本表时，为了减少数据库中的冗余数据，表中只存放基本数据，由基本数据经过各种计算派生出的数据一般是不存储的。</a:t>
            </a:r>
          </a:p>
          <a:p>
            <a:pPr eaLnBrk="1" hangingPunct="1"/>
            <a:r>
              <a:rPr lang="zh-CN" altLang="en-US" b="1" dirty="0">
                <a:solidFill>
                  <a:srgbClr val="FF3300"/>
                </a:solidFill>
                <a:ea typeface="华文中宋" panose="02010600040101010101" pitchFamily="2" charset="-122"/>
              </a:rPr>
              <a:t>但由于视图中的数据并不实际存储，所以定义视图时可以根据应用的需要，设置一些派生属性列。</a:t>
            </a:r>
          </a:p>
          <a:p>
            <a:pPr eaLnBrk="1" hangingPunct="1"/>
            <a:r>
              <a:rPr lang="zh-CN" altLang="en-US" dirty="0">
                <a:solidFill>
                  <a:srgbClr val="000099"/>
                </a:solidFill>
                <a:ea typeface="华文细黑" panose="02010600040101010101" pitchFamily="2" charset="-122"/>
              </a:rPr>
              <a:t>这些派生属性由于在基本表中并不实际存在，所以有时也称他们为</a:t>
            </a:r>
            <a:r>
              <a:rPr lang="zh-CN" altLang="en-US" b="1" i="1" dirty="0">
                <a:ea typeface="华文细黑" panose="02010600040101010101" pitchFamily="2" charset="-122"/>
              </a:rPr>
              <a:t>虚拟列</a:t>
            </a:r>
            <a:r>
              <a:rPr lang="zh-CN" altLang="en-US" dirty="0">
                <a:solidFill>
                  <a:srgbClr val="000099"/>
                </a:solidFill>
                <a:ea typeface="华文细黑" panose="02010600040101010101" pitchFamily="2" charset="-122"/>
              </a:rPr>
              <a:t>。</a:t>
            </a:r>
          </a:p>
          <a:p>
            <a:pPr eaLnBrk="1" hangingPunct="1"/>
            <a:r>
              <a:rPr lang="zh-CN" altLang="en-US" dirty="0">
                <a:solidFill>
                  <a:srgbClr val="000099"/>
                </a:solidFill>
                <a:ea typeface="华文细黑" panose="02010600040101010101" pitchFamily="2" charset="-122"/>
              </a:rPr>
              <a:t>带虚拟列的视图我们称为带</a:t>
            </a:r>
            <a:r>
              <a:rPr lang="zh-CN" altLang="en-US" b="1" i="1" dirty="0">
                <a:ea typeface="华文细黑" panose="02010600040101010101" pitchFamily="2" charset="-122"/>
              </a:rPr>
              <a:t>表达式的视图</a:t>
            </a:r>
            <a:r>
              <a:rPr lang="zh-CN" altLang="en-US" dirty="0">
                <a:solidFill>
                  <a:srgbClr val="000099"/>
                </a:solidFill>
                <a:ea typeface="华文细黑" panose="02010600040101010101" pitchFamily="2" charset="-122"/>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0">
                                            <p:bg/>
                                          </p:spTgt>
                                        </p:tgtEl>
                                        <p:attrNameLst>
                                          <p:attrName>style.visibility</p:attrName>
                                        </p:attrNameLst>
                                      </p:cBhvr>
                                      <p:to>
                                        <p:strVal val="visible"/>
                                      </p:to>
                                    </p:set>
                                    <p:anim calcmode="lin" valueType="num">
                                      <p:cBhvr additive="base">
                                        <p:cTn id="7" dur="2000" fill="hold"/>
                                        <p:tgtEl>
                                          <p:spTgt spid="171010">
                                            <p:bg/>
                                          </p:spTgt>
                                        </p:tgtEl>
                                        <p:attrNameLst>
                                          <p:attrName>ppt_x</p:attrName>
                                        </p:attrNameLst>
                                      </p:cBhvr>
                                      <p:tavLst>
                                        <p:tav tm="0">
                                          <p:val>
                                            <p:strVal val="#ppt_x"/>
                                          </p:val>
                                        </p:tav>
                                        <p:tav tm="100000">
                                          <p:val>
                                            <p:strVal val="#ppt_x"/>
                                          </p:val>
                                        </p:tav>
                                      </p:tavLst>
                                    </p:anim>
                                    <p:anim calcmode="lin" valueType="num">
                                      <p:cBhvr additive="base">
                                        <p:cTn id="8" dur="2000" fill="hold"/>
                                        <p:tgtEl>
                                          <p:spTgt spid="171010">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0">
                                            <p:txEl>
                                              <p:pRg st="0" end="0"/>
                                            </p:txEl>
                                          </p:spTgt>
                                        </p:tgtEl>
                                        <p:attrNameLst>
                                          <p:attrName>style.visibility</p:attrName>
                                        </p:attrNameLst>
                                      </p:cBhvr>
                                      <p:to>
                                        <p:strVal val="visible"/>
                                      </p:to>
                                    </p:set>
                                    <p:anim calcmode="lin" valueType="num">
                                      <p:cBhvr additive="base">
                                        <p:cTn id="13" dur="2000" fill="hold"/>
                                        <p:tgtEl>
                                          <p:spTgt spid="171010">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710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0">
                                            <p:txEl>
                                              <p:pRg st="1" end="1"/>
                                            </p:txEl>
                                          </p:spTgt>
                                        </p:tgtEl>
                                        <p:attrNameLst>
                                          <p:attrName>style.visibility</p:attrName>
                                        </p:attrNameLst>
                                      </p:cBhvr>
                                      <p:to>
                                        <p:strVal val="visible"/>
                                      </p:to>
                                    </p:set>
                                    <p:anim calcmode="lin" valueType="num">
                                      <p:cBhvr additive="base">
                                        <p:cTn id="19" dur="2000" fill="hold"/>
                                        <p:tgtEl>
                                          <p:spTgt spid="171010">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710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1010">
                                            <p:txEl>
                                              <p:pRg st="2" end="2"/>
                                            </p:txEl>
                                          </p:spTgt>
                                        </p:tgtEl>
                                        <p:attrNameLst>
                                          <p:attrName>style.visibility</p:attrName>
                                        </p:attrNameLst>
                                      </p:cBhvr>
                                      <p:to>
                                        <p:strVal val="visible"/>
                                      </p:to>
                                    </p:set>
                                    <p:anim calcmode="lin" valueType="num">
                                      <p:cBhvr additive="base">
                                        <p:cTn id="25" dur="2000" fill="hold"/>
                                        <p:tgtEl>
                                          <p:spTgt spid="171010">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710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1010">
                                            <p:txEl>
                                              <p:pRg st="3" end="3"/>
                                            </p:txEl>
                                          </p:spTgt>
                                        </p:tgtEl>
                                        <p:attrNameLst>
                                          <p:attrName>style.visibility</p:attrName>
                                        </p:attrNameLst>
                                      </p:cBhvr>
                                      <p:to>
                                        <p:strVal val="visible"/>
                                      </p:to>
                                    </p:set>
                                    <p:anim calcmode="lin" valueType="num">
                                      <p:cBhvr additive="base">
                                        <p:cTn id="31" dur="2000" fill="hold"/>
                                        <p:tgtEl>
                                          <p:spTgt spid="171010">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710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05AB41D-A7DA-4701-B87E-837C39B9E6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5BB612-536C-4923-B9AD-4913DD67CB23}" type="slidenum">
              <a:rPr lang="en-US" altLang="zh-CN" sz="1400" smtClean="0"/>
              <a:pPr>
                <a:spcBef>
                  <a:spcPct val="0"/>
                </a:spcBef>
                <a:buFontTx/>
                <a:buNone/>
              </a:pPr>
              <a:t>11</a:t>
            </a:fld>
            <a:endParaRPr lang="en-US" altLang="zh-CN" sz="1400"/>
          </a:p>
        </p:txBody>
      </p:sp>
      <p:sp>
        <p:nvSpPr>
          <p:cNvPr id="41986" name="Rectangle 2">
            <a:extLst>
              <a:ext uri="{FF2B5EF4-FFF2-40B4-BE49-F238E27FC236}">
                <a16:creationId xmlns:a16="http://schemas.microsoft.com/office/drawing/2014/main" id="{7DE2831E-C9AD-4508-A06D-0E133B1BC09C}"/>
              </a:ext>
            </a:extLst>
          </p:cNvPr>
          <p:cNvSpPr>
            <a:spLocks noGrp="1" noChangeArrowheads="1"/>
          </p:cNvSpPr>
          <p:nvPr>
            <p:ph type="body" idx="1"/>
          </p:nvPr>
        </p:nvSpPr>
        <p:spPr>
          <a:xfrm>
            <a:off x="457200" y="838200"/>
            <a:ext cx="8305800" cy="4876800"/>
          </a:xfrm>
          <a:solidFill>
            <a:schemeClr val="bg1"/>
          </a:solidFill>
          <a:ln w="38100">
            <a:solidFill>
              <a:srgbClr val="FF00FF"/>
            </a:solidFill>
            <a:miter lim="800000"/>
            <a:headEnd/>
            <a:tailEnd/>
          </a:ln>
        </p:spPr>
        <p:txBody>
          <a:bodyPr/>
          <a:lstStyle/>
          <a:p>
            <a:pPr eaLnBrk="1" hangingPunct="1">
              <a:lnSpc>
                <a:spcPct val="90000"/>
              </a:lnSpc>
              <a:buFontTx/>
              <a:buNone/>
            </a:pPr>
            <a:r>
              <a:rPr lang="en-US" altLang="zh-CN" sz="4000"/>
              <a:t>CREATE  TABLE  S</a:t>
            </a:r>
          </a:p>
          <a:p>
            <a:pPr eaLnBrk="1" hangingPunct="1">
              <a:lnSpc>
                <a:spcPct val="90000"/>
              </a:lnSpc>
              <a:buFontTx/>
              <a:buNone/>
            </a:pPr>
            <a:r>
              <a:rPr lang="en-US" altLang="zh-CN" sz="4000"/>
              <a:t>  ( SNO  CHAR(8) ,</a:t>
            </a:r>
          </a:p>
          <a:p>
            <a:pPr eaLnBrk="1" hangingPunct="1">
              <a:lnSpc>
                <a:spcPct val="90000"/>
              </a:lnSpc>
              <a:buFontTx/>
              <a:buNone/>
            </a:pPr>
            <a:r>
              <a:rPr lang="en-US" altLang="zh-CN" sz="4000"/>
              <a:t>     SNAME  CHAR(4),</a:t>
            </a:r>
          </a:p>
          <a:p>
            <a:pPr eaLnBrk="1" hangingPunct="1">
              <a:lnSpc>
                <a:spcPct val="90000"/>
              </a:lnSpc>
              <a:buFontTx/>
              <a:buNone/>
            </a:pPr>
            <a:r>
              <a:rPr lang="en-US" altLang="zh-CN" sz="4000"/>
              <a:t>     SEX  CHAR(1),</a:t>
            </a:r>
          </a:p>
          <a:p>
            <a:pPr eaLnBrk="1" hangingPunct="1">
              <a:lnSpc>
                <a:spcPct val="90000"/>
              </a:lnSpc>
              <a:buFontTx/>
              <a:buNone/>
            </a:pPr>
            <a:r>
              <a:rPr lang="en-US" altLang="zh-CN" sz="4000"/>
              <a:t>     AGE   INT,</a:t>
            </a:r>
          </a:p>
          <a:p>
            <a:pPr eaLnBrk="1" hangingPunct="1">
              <a:lnSpc>
                <a:spcPct val="90000"/>
              </a:lnSpc>
              <a:buFontTx/>
              <a:buNone/>
            </a:pPr>
            <a:r>
              <a:rPr lang="en-US" altLang="zh-CN" sz="4000"/>
              <a:t>     DEPT    CHAR(15),</a:t>
            </a:r>
          </a:p>
          <a:p>
            <a:pPr eaLnBrk="1" hangingPunct="1">
              <a:lnSpc>
                <a:spcPct val="90000"/>
              </a:lnSpc>
              <a:buFontTx/>
              <a:buNone/>
            </a:pPr>
            <a:r>
              <a:rPr lang="en-US" altLang="zh-CN" sz="4000"/>
              <a:t>    </a:t>
            </a:r>
            <a:r>
              <a:rPr lang="en-US" altLang="zh-CN" sz="4000">
                <a:solidFill>
                  <a:srgbClr val="FF3300"/>
                </a:solidFill>
              </a:rPr>
              <a:t>PRIMARY KEY (SNO)</a:t>
            </a:r>
            <a:r>
              <a:rPr lang="en-US" altLang="zh-CN" sz="400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box(in)">
                                      <p:cBhvr>
                                        <p:cTn id="7" dur="500"/>
                                        <p:tgtEl>
                                          <p:spTgt spid="41986">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animEffect transition="in" filter="box(in)">
                                      <p:cBhvr>
                                        <p:cTn id="11" dur="500"/>
                                        <p:tgtEl>
                                          <p:spTgt spid="41986">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animEffect transition="in" filter="box(in)">
                                      <p:cBhvr>
                                        <p:cTn id="15" dur="500"/>
                                        <p:tgtEl>
                                          <p:spTgt spid="41986">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1986">
                                            <p:txEl>
                                              <p:pRg st="3" end="3"/>
                                            </p:txEl>
                                          </p:spTgt>
                                        </p:tgtEl>
                                        <p:attrNameLst>
                                          <p:attrName>style.visibility</p:attrName>
                                        </p:attrNameLst>
                                      </p:cBhvr>
                                      <p:to>
                                        <p:strVal val="visible"/>
                                      </p:to>
                                    </p:set>
                                    <p:animEffect transition="in" filter="box(in)">
                                      <p:cBhvr>
                                        <p:cTn id="19" dur="500"/>
                                        <p:tgtEl>
                                          <p:spTgt spid="41986">
                                            <p:txEl>
                                              <p:pRg st="3" end="3"/>
                                            </p:txEl>
                                          </p:spTgt>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41986">
                                            <p:txEl>
                                              <p:pRg st="4" end="4"/>
                                            </p:txEl>
                                          </p:spTgt>
                                        </p:tgtEl>
                                        <p:attrNameLst>
                                          <p:attrName>style.visibility</p:attrName>
                                        </p:attrNameLst>
                                      </p:cBhvr>
                                      <p:to>
                                        <p:strVal val="visible"/>
                                      </p:to>
                                    </p:set>
                                    <p:animEffect transition="in" filter="box(in)">
                                      <p:cBhvr>
                                        <p:cTn id="23" dur="500"/>
                                        <p:tgtEl>
                                          <p:spTgt spid="41986">
                                            <p:txEl>
                                              <p:pRg st="4" end="4"/>
                                            </p:txEl>
                                          </p:spTgt>
                                        </p:tgtEl>
                                      </p:cBhvr>
                                    </p:animEffec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41986">
                                            <p:txEl>
                                              <p:pRg st="5" end="5"/>
                                            </p:txEl>
                                          </p:spTgt>
                                        </p:tgtEl>
                                        <p:attrNameLst>
                                          <p:attrName>style.visibility</p:attrName>
                                        </p:attrNameLst>
                                      </p:cBhvr>
                                      <p:to>
                                        <p:strVal val="visible"/>
                                      </p:to>
                                    </p:set>
                                    <p:animEffect transition="in" filter="box(in)">
                                      <p:cBhvr>
                                        <p:cTn id="27" dur="500"/>
                                        <p:tgtEl>
                                          <p:spTgt spid="41986">
                                            <p:txEl>
                                              <p:pRg st="5" end="5"/>
                                            </p:txEl>
                                          </p:spTgt>
                                        </p:tgtEl>
                                      </p:cBhvr>
                                    </p:animEffect>
                                  </p:childTnLst>
                                </p:cTn>
                              </p:par>
                            </p:childTnLst>
                          </p:cTn>
                        </p:par>
                        <p:par>
                          <p:cTn id="28" fill="hold" nodeType="afterGroup">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41986">
                                            <p:txEl>
                                              <p:pRg st="6" end="6"/>
                                            </p:txEl>
                                          </p:spTgt>
                                        </p:tgtEl>
                                        <p:attrNameLst>
                                          <p:attrName>style.visibility</p:attrName>
                                        </p:attrNameLst>
                                      </p:cBhvr>
                                      <p:to>
                                        <p:strVal val="visible"/>
                                      </p:to>
                                    </p:set>
                                    <p:animEffect transition="in" filter="box(in)">
                                      <p:cBhvr>
                                        <p:cTn id="31" dur="500"/>
                                        <p:tgtEl>
                                          <p:spTgt spid="419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autoUpdateAnimBg="0" advAuto="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9630A57B-853E-4535-87E0-927C9532E0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4D29FF-7EBD-4796-88E4-6A7EB12D83EB}" type="slidenum">
              <a:rPr lang="en-US" altLang="zh-CN" sz="1400" smtClean="0"/>
              <a:pPr>
                <a:spcBef>
                  <a:spcPct val="0"/>
                </a:spcBef>
                <a:buFontTx/>
                <a:buNone/>
              </a:pPr>
              <a:t>110</a:t>
            </a:fld>
            <a:endParaRPr lang="en-US" altLang="zh-CN" sz="1400"/>
          </a:p>
        </p:txBody>
      </p:sp>
      <p:sp>
        <p:nvSpPr>
          <p:cNvPr id="172034" name="Rectangle 2">
            <a:extLst>
              <a:ext uri="{FF2B5EF4-FFF2-40B4-BE49-F238E27FC236}">
                <a16:creationId xmlns:a16="http://schemas.microsoft.com/office/drawing/2014/main" id="{27F6979F-4D16-426D-8157-521FC48A60FA}"/>
              </a:ext>
            </a:extLst>
          </p:cNvPr>
          <p:cNvSpPr>
            <a:spLocks noGrp="1" noChangeArrowheads="1"/>
          </p:cNvSpPr>
          <p:nvPr>
            <p:ph type="body" idx="1"/>
          </p:nvPr>
        </p:nvSpPr>
        <p:spPr>
          <a:xfrm>
            <a:off x="395288" y="2349500"/>
            <a:ext cx="8497887" cy="3816350"/>
          </a:xfrm>
          <a:solidFill>
            <a:srgbClr val="FFFFCC"/>
          </a:solidFill>
        </p:spPr>
        <p:txBody>
          <a:bodyPr/>
          <a:lstStyle/>
          <a:p>
            <a:pPr eaLnBrk="1" hangingPunct="1">
              <a:lnSpc>
                <a:spcPct val="90000"/>
              </a:lnSpc>
              <a:buFontTx/>
              <a:buNone/>
            </a:pPr>
            <a:r>
              <a:rPr lang="zh-CN" altLang="en-US" b="1">
                <a:solidFill>
                  <a:srgbClr val="000099"/>
                </a:solidFill>
                <a:latin typeface="华文仿宋" panose="02010600040101010101" pitchFamily="2" charset="-122"/>
                <a:ea typeface="华文仿宋" panose="02010600040101010101" pitchFamily="2" charset="-122"/>
              </a:rPr>
              <a:t>例</a:t>
            </a:r>
            <a:r>
              <a:rPr lang="en-US" altLang="zh-CN" b="1">
                <a:solidFill>
                  <a:srgbClr val="000099"/>
                </a:solidFill>
                <a:latin typeface="华文仿宋" panose="02010600040101010101" pitchFamily="2" charset="-122"/>
                <a:ea typeface="华文仿宋" panose="02010600040101010101" pitchFamily="2" charset="-122"/>
              </a:rPr>
              <a:t>5</a:t>
            </a:r>
            <a:r>
              <a:rPr lang="zh-CN" altLang="en-US" b="1">
                <a:solidFill>
                  <a:srgbClr val="000099"/>
                </a:solidFill>
                <a:latin typeface="华文仿宋" panose="02010600040101010101" pitchFamily="2" charset="-122"/>
                <a:ea typeface="华文仿宋" panose="02010600040101010101" pitchFamily="2" charset="-122"/>
              </a:rPr>
              <a:t>定义一个反映学生出生年份的视图</a:t>
            </a:r>
          </a:p>
          <a:p>
            <a:pPr eaLnBrk="1" hangingPunct="1">
              <a:lnSpc>
                <a:spcPct val="90000"/>
              </a:lnSpc>
              <a:buFontTx/>
              <a:buNone/>
            </a:pPr>
            <a:endParaRPr lang="zh-CN" altLang="en-US" b="1">
              <a:solidFill>
                <a:srgbClr val="000099"/>
              </a:solidFill>
              <a:latin typeface="华文仿宋" panose="02010600040101010101" pitchFamily="2" charset="-122"/>
              <a:ea typeface="华文仿宋" panose="02010600040101010101" pitchFamily="2" charset="-122"/>
            </a:endParaRPr>
          </a:p>
          <a:p>
            <a:pPr eaLnBrk="1" hangingPunct="1">
              <a:lnSpc>
                <a:spcPct val="90000"/>
              </a:lnSpc>
              <a:buFontTx/>
              <a:buNone/>
            </a:pPr>
            <a:r>
              <a:rPr lang="en-US" altLang="zh-CN"/>
              <a:t>CREATE VIEW BT_S(Sno, Sname, Sbirth)</a:t>
            </a:r>
          </a:p>
          <a:p>
            <a:pPr eaLnBrk="1" hangingPunct="1">
              <a:lnSpc>
                <a:spcPct val="90000"/>
              </a:lnSpc>
              <a:buFontTx/>
              <a:buNone/>
            </a:pPr>
            <a:r>
              <a:rPr lang="en-US" altLang="zh-CN"/>
              <a:t>AS </a:t>
            </a:r>
          </a:p>
          <a:p>
            <a:pPr eaLnBrk="1" hangingPunct="1">
              <a:lnSpc>
                <a:spcPct val="90000"/>
              </a:lnSpc>
              <a:buFontTx/>
              <a:buNone/>
            </a:pPr>
            <a:r>
              <a:rPr lang="en-US" altLang="zh-CN"/>
              <a:t>		SELECT Sno, Sname, Year(now())-age </a:t>
            </a:r>
            <a:br>
              <a:rPr lang="en-US" altLang="zh-CN"/>
            </a:br>
            <a:r>
              <a:rPr lang="en-US" altLang="zh-CN"/>
              <a:t>     	FROM S;</a:t>
            </a:r>
          </a:p>
        </p:txBody>
      </p:sp>
      <p:sp>
        <p:nvSpPr>
          <p:cNvPr id="131076" name="Rectangle 3">
            <a:extLst>
              <a:ext uri="{FF2B5EF4-FFF2-40B4-BE49-F238E27FC236}">
                <a16:creationId xmlns:a16="http://schemas.microsoft.com/office/drawing/2014/main" id="{020B1079-B2EF-4F29-A955-5046C58888B2}"/>
              </a:ext>
            </a:extLst>
          </p:cNvPr>
          <p:cNvSpPr>
            <a:spLocks noChangeArrowheads="1"/>
          </p:cNvSpPr>
          <p:nvPr/>
        </p:nvSpPr>
        <p:spPr bwMode="auto">
          <a:xfrm>
            <a:off x="1042988" y="765175"/>
            <a:ext cx="5041900" cy="711200"/>
          </a:xfrm>
          <a:prstGeom prst="rect">
            <a:avLst/>
          </a:prstGeom>
          <a:gradFill rotWithShape="1">
            <a:gsLst>
              <a:gs pos="0">
                <a:srgbClr val="FFFFFF"/>
              </a:gs>
              <a:gs pos="50000">
                <a:srgbClr val="FFCCCC"/>
              </a:gs>
              <a:gs pos="100000">
                <a:srgbClr val="FFFFFF"/>
              </a:gs>
            </a:gsLst>
            <a:lin ang="5400000" scaled="1"/>
          </a:gradFill>
          <a:ln w="9525">
            <a:solidFill>
              <a:srgbClr val="0000CC"/>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zh-CN" altLang="en-US" sz="4000">
                <a:latin typeface="华文新魏" panose="02010800040101010101" pitchFamily="2" charset="-122"/>
                <a:ea typeface="华文新魏" panose="02010800040101010101" pitchFamily="2" charset="-122"/>
              </a:rPr>
              <a:t>带表达式的视图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2034">
                                            <p:txEl>
                                              <p:pRg st="2" end="2"/>
                                            </p:txEl>
                                          </p:spTgt>
                                        </p:tgtEl>
                                        <p:attrNameLst>
                                          <p:attrName>style.visibility</p:attrName>
                                        </p:attrNameLst>
                                      </p:cBhvr>
                                      <p:to>
                                        <p:strVal val="visible"/>
                                      </p:to>
                                    </p:set>
                                    <p:animEffect transition="in" filter="checkerboard(across)">
                                      <p:cBhvr>
                                        <p:cTn id="7" dur="500"/>
                                        <p:tgtEl>
                                          <p:spTgt spid="17203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2034">
                                            <p:txEl>
                                              <p:pRg st="3" end="3"/>
                                            </p:txEl>
                                          </p:spTgt>
                                        </p:tgtEl>
                                        <p:attrNameLst>
                                          <p:attrName>style.visibility</p:attrName>
                                        </p:attrNameLst>
                                      </p:cBhvr>
                                      <p:to>
                                        <p:strVal val="visible"/>
                                      </p:to>
                                    </p:set>
                                    <p:animEffect transition="in" filter="checkerboard(across)">
                                      <p:cBhvr>
                                        <p:cTn id="12" dur="500"/>
                                        <p:tgtEl>
                                          <p:spTgt spid="172034">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72034">
                                            <p:txEl>
                                              <p:pRg st="4" end="4"/>
                                            </p:txEl>
                                          </p:spTgt>
                                        </p:tgtEl>
                                        <p:attrNameLst>
                                          <p:attrName>style.visibility</p:attrName>
                                        </p:attrNameLst>
                                      </p:cBhvr>
                                      <p:to>
                                        <p:strVal val="visible"/>
                                      </p:to>
                                    </p:set>
                                    <p:animEffect transition="in" filter="checkerboard(across)">
                                      <p:cBhvr>
                                        <p:cTn id="15" dur="500"/>
                                        <p:tgtEl>
                                          <p:spTgt spid="1720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01F7FED6-6AC1-410E-963D-1FD66E4372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2265E2-2D44-4AB5-AF8F-70EEC1739A7A}" type="slidenum">
              <a:rPr lang="en-US" altLang="zh-CN" sz="1400" smtClean="0"/>
              <a:pPr>
                <a:spcBef>
                  <a:spcPct val="0"/>
                </a:spcBef>
                <a:buFontTx/>
                <a:buNone/>
              </a:pPr>
              <a:t>111</a:t>
            </a:fld>
            <a:endParaRPr lang="en-US" altLang="zh-CN" sz="1400"/>
          </a:p>
        </p:txBody>
      </p:sp>
      <p:sp>
        <p:nvSpPr>
          <p:cNvPr id="133123" name="Rectangle 2">
            <a:extLst>
              <a:ext uri="{FF2B5EF4-FFF2-40B4-BE49-F238E27FC236}">
                <a16:creationId xmlns:a16="http://schemas.microsoft.com/office/drawing/2014/main" id="{67049600-D779-4B08-BD7B-B81C20289A1F}"/>
              </a:ext>
            </a:extLst>
          </p:cNvPr>
          <p:cNvSpPr>
            <a:spLocks noGrp="1" noChangeArrowheads="1"/>
          </p:cNvSpPr>
          <p:nvPr>
            <p:ph type="body" idx="1"/>
          </p:nvPr>
        </p:nvSpPr>
        <p:spPr>
          <a:xfrm>
            <a:off x="228600" y="381000"/>
            <a:ext cx="7924800" cy="1143000"/>
          </a:xfrm>
          <a:ln>
            <a:solidFill>
              <a:srgbClr val="0000CC"/>
            </a:solidFill>
            <a:miter lim="800000"/>
            <a:headEnd/>
            <a:tailEnd/>
          </a:ln>
        </p:spPr>
        <p:txBody>
          <a:bodyPr/>
          <a:lstStyle/>
          <a:p>
            <a:pPr algn="ctr" eaLnBrk="1" hangingPunct="1">
              <a:buFontTx/>
              <a:buNone/>
            </a:pPr>
            <a:r>
              <a:rPr lang="zh-CN" altLang="en-US">
                <a:latin typeface="黑体" panose="02010609060101010101" pitchFamily="49" charset="-122"/>
                <a:ea typeface="黑体" panose="02010609060101010101" pitchFamily="49" charset="-122"/>
              </a:rPr>
              <a:t>还可以用带有集函数和</a:t>
            </a:r>
            <a:r>
              <a:rPr lang="en-US" altLang="zh-CN">
                <a:latin typeface="黑体" panose="02010609060101010101" pitchFamily="49" charset="-122"/>
                <a:ea typeface="黑体" panose="02010609060101010101" pitchFamily="49" charset="-122"/>
              </a:rPr>
              <a:t>GROUP BY</a:t>
            </a:r>
            <a:r>
              <a:rPr lang="zh-CN" altLang="en-US">
                <a:latin typeface="黑体" panose="02010609060101010101" pitchFamily="49" charset="-122"/>
                <a:ea typeface="黑体" panose="02010609060101010101" pitchFamily="49" charset="-122"/>
              </a:rPr>
              <a:t>子句的查询来定义视图。这种视图称为</a:t>
            </a:r>
            <a:r>
              <a:rPr lang="zh-CN" altLang="en-US" b="1" i="1">
                <a:solidFill>
                  <a:srgbClr val="FF3300"/>
                </a:solidFill>
                <a:latin typeface="黑体" panose="02010609060101010101" pitchFamily="49" charset="-122"/>
                <a:ea typeface="黑体" panose="02010609060101010101" pitchFamily="49" charset="-122"/>
              </a:rPr>
              <a:t>分组视图</a:t>
            </a:r>
            <a:r>
              <a:rPr lang="zh-CN" altLang="en-US">
                <a:latin typeface="黑体" panose="02010609060101010101" pitchFamily="49" charset="-122"/>
                <a:ea typeface="黑体" panose="02010609060101010101" pitchFamily="49" charset="-122"/>
              </a:rPr>
              <a:t>。</a:t>
            </a:r>
          </a:p>
        </p:txBody>
      </p:sp>
      <p:sp>
        <p:nvSpPr>
          <p:cNvPr id="173059" name="Rectangle 3">
            <a:extLst>
              <a:ext uri="{FF2B5EF4-FFF2-40B4-BE49-F238E27FC236}">
                <a16:creationId xmlns:a16="http://schemas.microsoft.com/office/drawing/2014/main" id="{459E3119-431A-4D1C-9E97-91CEE218D7E1}"/>
              </a:ext>
            </a:extLst>
          </p:cNvPr>
          <p:cNvSpPr>
            <a:spLocks noChangeArrowheads="1"/>
          </p:cNvSpPr>
          <p:nvPr/>
        </p:nvSpPr>
        <p:spPr bwMode="auto">
          <a:xfrm>
            <a:off x="457200" y="1905000"/>
            <a:ext cx="8153400" cy="36877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kumimoji="1" lang="zh-CN" altLang="en-US" b="1">
                <a:solidFill>
                  <a:srgbClr val="000099"/>
                </a:solidFill>
                <a:latin typeface="华文仿宋" panose="02010600040101010101" pitchFamily="2" charset="-122"/>
                <a:ea typeface="华文仿宋" panose="02010600040101010101" pitchFamily="2" charset="-122"/>
              </a:rPr>
              <a:t>例</a:t>
            </a:r>
            <a:r>
              <a:rPr kumimoji="1" lang="en-US" altLang="zh-CN" b="1">
                <a:solidFill>
                  <a:srgbClr val="000099"/>
                </a:solidFill>
                <a:latin typeface="华文仿宋" panose="02010600040101010101" pitchFamily="2" charset="-122"/>
                <a:ea typeface="华文仿宋" panose="02010600040101010101" pitchFamily="2" charset="-122"/>
              </a:rPr>
              <a:t>6 </a:t>
            </a:r>
            <a:r>
              <a:rPr kumimoji="1" lang="zh-CN" altLang="en-US" b="1">
                <a:solidFill>
                  <a:srgbClr val="000099"/>
                </a:solidFill>
                <a:latin typeface="华文仿宋" panose="02010600040101010101" pitchFamily="2" charset="-122"/>
                <a:ea typeface="华文仿宋" panose="02010600040101010101" pitchFamily="2" charset="-122"/>
              </a:rPr>
              <a:t>将学生的学号及他的平均成绩定义为一个视图</a:t>
            </a:r>
          </a:p>
          <a:p>
            <a:pPr eaLnBrk="1" hangingPunct="1">
              <a:lnSpc>
                <a:spcPct val="90000"/>
              </a:lnSpc>
              <a:spcBef>
                <a:spcPct val="50000"/>
              </a:spcBef>
              <a:buFontTx/>
              <a:buNone/>
            </a:pPr>
            <a:r>
              <a:rPr kumimoji="1" lang="zh-CN" altLang="en-US">
                <a:latin typeface="Times New Roman" panose="02020603050405020304" pitchFamily="18" charset="0"/>
              </a:rPr>
              <a:t>      </a:t>
            </a:r>
            <a:r>
              <a:rPr kumimoji="1" lang="en-US" altLang="zh-CN">
                <a:latin typeface="Times New Roman" panose="02020603050405020304" pitchFamily="18" charset="0"/>
              </a:rPr>
              <a:t>CREATE VIEW S_G(Sno, Gavg) </a:t>
            </a:r>
            <a:br>
              <a:rPr kumimoji="1" lang="en-US" altLang="zh-CN">
                <a:latin typeface="Times New Roman" panose="02020603050405020304" pitchFamily="18" charset="0"/>
              </a:rPr>
            </a:br>
            <a:r>
              <a:rPr kumimoji="1" lang="en-US" altLang="zh-CN">
                <a:latin typeface="Times New Roman" panose="02020603050405020304" pitchFamily="18" charset="0"/>
              </a:rPr>
              <a:t>      AS </a:t>
            </a:r>
          </a:p>
          <a:p>
            <a:pPr eaLnBrk="1" hangingPunct="1">
              <a:lnSpc>
                <a:spcPct val="90000"/>
              </a:lnSpc>
              <a:spcBef>
                <a:spcPct val="50000"/>
              </a:spcBef>
              <a:buFontTx/>
              <a:buNone/>
            </a:pPr>
            <a:r>
              <a:rPr kumimoji="1" lang="en-US" altLang="zh-CN">
                <a:latin typeface="Times New Roman" panose="02020603050405020304" pitchFamily="18" charset="0"/>
              </a:rPr>
              <a:t>	SELECT Sno, AVG(Grade) </a:t>
            </a:r>
            <a:br>
              <a:rPr kumimoji="1" lang="en-US" altLang="zh-CN">
                <a:latin typeface="Times New Roman" panose="02020603050405020304" pitchFamily="18" charset="0"/>
              </a:rPr>
            </a:br>
            <a:r>
              <a:rPr kumimoji="1" lang="en-US" altLang="zh-CN">
                <a:latin typeface="Times New Roman" panose="02020603050405020304" pitchFamily="18" charset="0"/>
              </a:rPr>
              <a:t>         FROM SC </a:t>
            </a:r>
            <a:br>
              <a:rPr kumimoji="1" lang="en-US" altLang="zh-CN">
                <a:latin typeface="Times New Roman" panose="02020603050405020304" pitchFamily="18" charset="0"/>
              </a:rPr>
            </a:br>
            <a:r>
              <a:rPr kumimoji="1" lang="en-US" altLang="zh-CN">
                <a:latin typeface="Times New Roman" panose="02020603050405020304" pitchFamily="18" charset="0"/>
              </a:rPr>
              <a:t>         GROUP BY Sno;</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checkerboard(across)">
                                      <p:cBhvr>
                                        <p:cTn id="7" dur="500"/>
                                        <p:tgtEl>
                                          <p:spTgt spid="17305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3059">
                                            <p:txEl>
                                              <p:pRg st="2" end="2"/>
                                            </p:txEl>
                                          </p:spTgt>
                                        </p:tgtEl>
                                        <p:attrNameLst>
                                          <p:attrName>style.visibility</p:attrName>
                                        </p:attrNameLst>
                                      </p:cBhvr>
                                      <p:to>
                                        <p:strVal val="visible"/>
                                      </p:to>
                                    </p:set>
                                    <p:animEffect transition="in" filter="checkerboard(across)">
                                      <p:cBhvr>
                                        <p:cTn id="10" dur="500"/>
                                        <p:tgtEl>
                                          <p:spTgt spid="173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D60A254A-A64E-44D0-9649-329DA687D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3091FC-562E-4056-A18F-065E52857112}" type="slidenum">
              <a:rPr lang="en-US" altLang="zh-CN" sz="1400" smtClean="0"/>
              <a:pPr>
                <a:spcBef>
                  <a:spcPct val="0"/>
                </a:spcBef>
                <a:buFontTx/>
                <a:buNone/>
              </a:pPr>
              <a:t>112</a:t>
            </a:fld>
            <a:endParaRPr lang="en-US" altLang="zh-CN" sz="1400"/>
          </a:p>
        </p:txBody>
      </p:sp>
      <p:sp>
        <p:nvSpPr>
          <p:cNvPr id="140290" name="Rectangle 2">
            <a:extLst>
              <a:ext uri="{FF2B5EF4-FFF2-40B4-BE49-F238E27FC236}">
                <a16:creationId xmlns:a16="http://schemas.microsoft.com/office/drawing/2014/main" id="{BE7CC297-C2A8-47C0-A7F5-550542FB2C36}"/>
              </a:ext>
            </a:extLst>
          </p:cNvPr>
          <p:cNvSpPr>
            <a:spLocks noGrp="1" noChangeArrowheads="1"/>
          </p:cNvSpPr>
          <p:nvPr>
            <p:ph type="body" idx="1"/>
          </p:nvPr>
        </p:nvSpPr>
        <p:spPr>
          <a:xfrm>
            <a:off x="179388" y="404813"/>
            <a:ext cx="8839200" cy="3124200"/>
          </a:xfrm>
          <a:solidFill>
            <a:srgbClr val="FFFFCC"/>
          </a:solidFill>
        </p:spPr>
        <p:txBody>
          <a:bodyPr/>
          <a:lstStyle/>
          <a:p>
            <a:pPr eaLnBrk="1" hangingPunct="1">
              <a:lnSpc>
                <a:spcPct val="90000"/>
              </a:lnSpc>
              <a:buFontTx/>
              <a:buNone/>
            </a:pPr>
            <a:r>
              <a:rPr lang="zh-CN" altLang="en-US" b="1">
                <a:solidFill>
                  <a:srgbClr val="000099"/>
                </a:solidFill>
                <a:latin typeface="华文仿宋" panose="02010600040101010101" pitchFamily="2" charset="-122"/>
                <a:ea typeface="华文仿宋" panose="02010600040101010101" pitchFamily="2" charset="-122"/>
              </a:rPr>
              <a:t>例</a:t>
            </a:r>
            <a:r>
              <a:rPr lang="en-US" altLang="zh-CN" b="1">
                <a:solidFill>
                  <a:srgbClr val="000099"/>
                </a:solidFill>
                <a:latin typeface="华文仿宋" panose="02010600040101010101" pitchFamily="2" charset="-122"/>
                <a:ea typeface="华文仿宋" panose="02010600040101010101" pitchFamily="2" charset="-122"/>
              </a:rPr>
              <a:t>7</a:t>
            </a:r>
            <a:r>
              <a:rPr lang="zh-CN" altLang="en-US" b="1">
                <a:solidFill>
                  <a:srgbClr val="000099"/>
                </a:solidFill>
                <a:latin typeface="华文仿宋" panose="02010600040101010101" pitchFamily="2" charset="-122"/>
                <a:ea typeface="华文仿宋" panose="02010600040101010101" pitchFamily="2" charset="-122"/>
              </a:rPr>
              <a:t>将</a:t>
            </a:r>
            <a:r>
              <a:rPr lang="en-US" altLang="zh-CN" b="1">
                <a:solidFill>
                  <a:srgbClr val="000099"/>
                </a:solidFill>
                <a:latin typeface="华文仿宋" panose="02010600040101010101" pitchFamily="2" charset="-122"/>
                <a:ea typeface="华文仿宋" panose="02010600040101010101" pitchFamily="2" charset="-122"/>
              </a:rPr>
              <a:t>S</a:t>
            </a:r>
            <a:r>
              <a:rPr lang="zh-CN" altLang="en-US" b="1">
                <a:solidFill>
                  <a:srgbClr val="000099"/>
                </a:solidFill>
                <a:latin typeface="华文仿宋" panose="02010600040101010101" pitchFamily="2" charset="-122"/>
                <a:ea typeface="华文仿宋" panose="02010600040101010101" pitchFamily="2" charset="-122"/>
              </a:rPr>
              <a:t>表中所有女生记录定义为一个视图</a:t>
            </a:r>
          </a:p>
          <a:p>
            <a:pPr eaLnBrk="1" hangingPunct="1">
              <a:lnSpc>
                <a:spcPct val="90000"/>
              </a:lnSpc>
              <a:buFontTx/>
              <a:buNone/>
            </a:pPr>
            <a:r>
              <a:rPr lang="en-US" altLang="zh-CN">
                <a:solidFill>
                  <a:srgbClr val="000080"/>
                </a:solidFill>
              </a:rPr>
              <a:t>CREATE VIEW F_Student(stdnum,name,sex,age,dept) </a:t>
            </a:r>
            <a:br>
              <a:rPr lang="en-US" altLang="zh-CN">
                <a:solidFill>
                  <a:srgbClr val="000080"/>
                </a:solidFill>
              </a:rPr>
            </a:br>
            <a:r>
              <a:rPr lang="en-US" altLang="zh-CN">
                <a:solidFill>
                  <a:srgbClr val="000080"/>
                </a:solidFill>
              </a:rPr>
              <a:t>       AS </a:t>
            </a:r>
          </a:p>
          <a:p>
            <a:pPr eaLnBrk="1" hangingPunct="1">
              <a:lnSpc>
                <a:spcPct val="90000"/>
              </a:lnSpc>
              <a:buFontTx/>
              <a:buNone/>
            </a:pPr>
            <a:r>
              <a:rPr lang="en-US" altLang="zh-CN">
                <a:solidFill>
                  <a:srgbClr val="000080"/>
                </a:solidFill>
              </a:rPr>
              <a:t>			SELECT  *      	FROM    S </a:t>
            </a:r>
            <a:br>
              <a:rPr lang="en-US" altLang="zh-CN">
                <a:solidFill>
                  <a:srgbClr val="000080"/>
                </a:solidFill>
              </a:rPr>
            </a:br>
            <a:r>
              <a:rPr lang="en-US" altLang="zh-CN">
                <a:solidFill>
                  <a:srgbClr val="000080"/>
                </a:solidFill>
              </a:rPr>
              <a:t>       	WHERE sex=‘</a:t>
            </a:r>
            <a:r>
              <a:rPr lang="zh-CN" altLang="en-US">
                <a:solidFill>
                  <a:srgbClr val="000080"/>
                </a:solidFill>
              </a:rPr>
              <a:t>女’</a:t>
            </a:r>
            <a:r>
              <a:rPr lang="en-US" altLang="zh-CN">
                <a:solidFill>
                  <a:srgbClr val="000080"/>
                </a:solidFill>
              </a:rPr>
              <a:t>;</a:t>
            </a:r>
          </a:p>
        </p:txBody>
      </p:sp>
      <p:sp>
        <p:nvSpPr>
          <p:cNvPr id="140291" name="Rectangle 3">
            <a:extLst>
              <a:ext uri="{FF2B5EF4-FFF2-40B4-BE49-F238E27FC236}">
                <a16:creationId xmlns:a16="http://schemas.microsoft.com/office/drawing/2014/main" id="{793A8C87-0AC3-4C0F-81CA-DF5616D0B414}"/>
              </a:ext>
            </a:extLst>
          </p:cNvPr>
          <p:cNvSpPr>
            <a:spLocks noChangeArrowheads="1"/>
          </p:cNvSpPr>
          <p:nvPr/>
        </p:nvSpPr>
        <p:spPr bwMode="auto">
          <a:xfrm>
            <a:off x="250825" y="3644900"/>
            <a:ext cx="8642350" cy="2730500"/>
          </a:xfrm>
          <a:prstGeom prst="rect">
            <a:avLst/>
          </a:prstGeom>
          <a:gradFill rotWithShape="1">
            <a:gsLst>
              <a:gs pos="0">
                <a:srgbClr val="FFCCCC"/>
              </a:gs>
              <a:gs pos="100000">
                <a:srgbClr val="FFFFFF"/>
              </a:gs>
            </a:gsLst>
            <a:lin ang="5400000" scaled="1"/>
          </a:gradFill>
          <a:ln w="9525">
            <a:solidFill>
              <a:srgbClr val="0000CC"/>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kumimoji="1" lang="zh-CN" altLang="en-US">
                <a:latin typeface="华文新魏" panose="02010800040101010101" pitchFamily="2" charset="-122"/>
                <a:ea typeface="华文新魏" panose="02010800040101010101" pitchFamily="2" charset="-122"/>
              </a:rPr>
              <a:t>这里视图</a:t>
            </a:r>
            <a:r>
              <a:rPr kumimoji="1" lang="en-US" altLang="zh-CN">
                <a:latin typeface="华文新魏" panose="02010800040101010101" pitchFamily="2" charset="-122"/>
                <a:ea typeface="华文新魏" panose="02010800040101010101" pitchFamily="2" charset="-122"/>
              </a:rPr>
              <a:t>F_Student</a:t>
            </a:r>
            <a:r>
              <a:rPr kumimoji="1" lang="zh-CN" altLang="en-US">
                <a:latin typeface="华文新魏" panose="02010800040101010101" pitchFamily="2" charset="-122"/>
                <a:ea typeface="华文新魏" panose="02010800040101010101" pitchFamily="2" charset="-122"/>
              </a:rPr>
              <a:t>是由子查询</a:t>
            </a:r>
            <a:r>
              <a:rPr kumimoji="1" lang="zh-CN" altLang="en-US">
                <a:latin typeface="Times New Roman" panose="02020603050405020304" pitchFamily="18" charset="0"/>
                <a:ea typeface="华文新魏" panose="02010800040101010101" pitchFamily="2" charset="-122"/>
              </a:rPr>
              <a:t>“</a:t>
            </a:r>
            <a:r>
              <a:rPr kumimoji="1" lang="en-US" altLang="zh-CN">
                <a:latin typeface="华文新魏" panose="02010800040101010101" pitchFamily="2" charset="-122"/>
                <a:ea typeface="华文新魏" panose="02010800040101010101" pitchFamily="2" charset="-122"/>
              </a:rPr>
              <a:t>SELECT *"</a:t>
            </a:r>
            <a:r>
              <a:rPr kumimoji="1" lang="zh-CN" altLang="en-US">
                <a:latin typeface="华文新魏" panose="02010800040101010101" pitchFamily="2" charset="-122"/>
                <a:ea typeface="华文新魏" panose="02010800040101010101" pitchFamily="2" charset="-122"/>
              </a:rPr>
              <a:t>建立的。由于该视图一旦建立后，</a:t>
            </a:r>
            <a:r>
              <a:rPr kumimoji="1" lang="en-US" altLang="zh-CN">
                <a:latin typeface="华文新魏" panose="02010800040101010101" pitchFamily="2" charset="-122"/>
                <a:ea typeface="华文新魏" panose="02010800040101010101" pitchFamily="2" charset="-122"/>
              </a:rPr>
              <a:t>S</a:t>
            </a:r>
            <a:r>
              <a:rPr kumimoji="1" lang="zh-CN" altLang="en-US">
                <a:latin typeface="华文新魏" panose="02010800040101010101" pitchFamily="2" charset="-122"/>
                <a:ea typeface="华文新魏" panose="02010800040101010101" pitchFamily="2" charset="-122"/>
              </a:rPr>
              <a:t>表就构成了视图定义的一部分，如果以后修改了基本表</a:t>
            </a:r>
            <a:r>
              <a:rPr kumimoji="1" lang="en-US" altLang="zh-CN">
                <a:latin typeface="华文新魏" panose="02010800040101010101" pitchFamily="2" charset="-122"/>
                <a:ea typeface="华文新魏" panose="02010800040101010101" pitchFamily="2" charset="-122"/>
              </a:rPr>
              <a:t>S</a:t>
            </a:r>
            <a:r>
              <a:rPr kumimoji="1" lang="zh-CN" altLang="en-US">
                <a:latin typeface="华文新魏" panose="02010800040101010101" pitchFamily="2" charset="-122"/>
                <a:ea typeface="华文新魏" panose="02010800040101010101" pitchFamily="2" charset="-122"/>
              </a:rPr>
              <a:t>的结构，则</a:t>
            </a:r>
            <a:r>
              <a:rPr kumimoji="1" lang="en-US" altLang="zh-CN">
                <a:latin typeface="华文新魏" panose="02010800040101010101" pitchFamily="2" charset="-122"/>
                <a:ea typeface="华文新魏" panose="02010800040101010101" pitchFamily="2" charset="-122"/>
              </a:rPr>
              <a:t>S</a:t>
            </a:r>
            <a:r>
              <a:rPr kumimoji="1" lang="zh-CN" altLang="en-US">
                <a:latin typeface="华文新魏" panose="02010800040101010101" pitchFamily="2" charset="-122"/>
                <a:ea typeface="华文新魏" panose="02010800040101010101" pitchFamily="2" charset="-122"/>
              </a:rPr>
              <a:t>表与</a:t>
            </a:r>
            <a:r>
              <a:rPr kumimoji="1" lang="en-US" altLang="zh-CN">
                <a:latin typeface="华文新魏" panose="02010800040101010101" pitchFamily="2" charset="-122"/>
                <a:ea typeface="华文新魏" panose="02010800040101010101" pitchFamily="2" charset="-122"/>
              </a:rPr>
              <a:t>F_Student</a:t>
            </a:r>
            <a:r>
              <a:rPr kumimoji="1" lang="zh-CN" altLang="en-US">
                <a:latin typeface="华文新魏" panose="02010800040101010101" pitchFamily="2" charset="-122"/>
                <a:ea typeface="华文新魏" panose="02010800040101010101" pitchFamily="2" charset="-122"/>
              </a:rPr>
              <a:t>视图的映像关系受到破坏，因而该视图就不能正确工作了。为避免出现这类问题，可以采用下列两种方法：</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0290">
                                            <p:txEl>
                                              <p:pRg st="1" end="1"/>
                                            </p:txEl>
                                          </p:spTgt>
                                        </p:tgtEl>
                                        <p:attrNameLst>
                                          <p:attrName>style.visibility</p:attrName>
                                        </p:attrNameLst>
                                      </p:cBhvr>
                                      <p:to>
                                        <p:strVal val="visible"/>
                                      </p:to>
                                    </p:set>
                                    <p:animEffect transition="in" filter="checkerboard(across)">
                                      <p:cBhvr>
                                        <p:cTn id="7" dur="500"/>
                                        <p:tgtEl>
                                          <p:spTgt spid="14029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0290">
                                            <p:txEl>
                                              <p:pRg st="2" end="2"/>
                                            </p:txEl>
                                          </p:spTgt>
                                        </p:tgtEl>
                                        <p:attrNameLst>
                                          <p:attrName>style.visibility</p:attrName>
                                        </p:attrNameLst>
                                      </p:cBhvr>
                                      <p:to>
                                        <p:strVal val="visible"/>
                                      </p:to>
                                    </p:set>
                                    <p:animEffect transition="in" filter="checkerboard(across)">
                                      <p:cBhvr>
                                        <p:cTn id="10" dur="500"/>
                                        <p:tgtEl>
                                          <p:spTgt spid="14029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40291"/>
                                        </p:tgtEl>
                                        <p:attrNameLst>
                                          <p:attrName>style.visibility</p:attrName>
                                        </p:attrNameLst>
                                      </p:cBhvr>
                                      <p:to>
                                        <p:strVal val="visible"/>
                                      </p:to>
                                    </p:set>
                                    <p:animEffect transition="in" filter="box(in)">
                                      <p:cBhvr>
                                        <p:cTn id="15" dur="20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a:extLst>
              <a:ext uri="{FF2B5EF4-FFF2-40B4-BE49-F238E27FC236}">
                <a16:creationId xmlns:a16="http://schemas.microsoft.com/office/drawing/2014/main" id="{3850B4EC-20F5-49CF-85C3-49628E39B4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32FB394-224C-449D-BCC0-9942D0D65DE6}" type="slidenum">
              <a:rPr lang="en-US" altLang="zh-CN" sz="1400" smtClean="0"/>
              <a:pPr>
                <a:spcBef>
                  <a:spcPct val="0"/>
                </a:spcBef>
                <a:buFontTx/>
                <a:buNone/>
              </a:pPr>
              <a:t>113</a:t>
            </a:fld>
            <a:endParaRPr lang="en-US" altLang="zh-CN" sz="1400"/>
          </a:p>
        </p:txBody>
      </p:sp>
      <p:sp>
        <p:nvSpPr>
          <p:cNvPr id="141314" name="Rectangle 2">
            <a:extLst>
              <a:ext uri="{FF2B5EF4-FFF2-40B4-BE49-F238E27FC236}">
                <a16:creationId xmlns:a16="http://schemas.microsoft.com/office/drawing/2014/main" id="{48B58240-3BC0-453B-A445-4C758CCCA800}"/>
              </a:ext>
            </a:extLst>
          </p:cNvPr>
          <p:cNvSpPr>
            <a:spLocks noGrp="1" noChangeArrowheads="1"/>
          </p:cNvSpPr>
          <p:nvPr>
            <p:ph type="body" idx="1"/>
          </p:nvPr>
        </p:nvSpPr>
        <p:spPr>
          <a:xfrm>
            <a:off x="179388" y="549275"/>
            <a:ext cx="8763000" cy="5424488"/>
          </a:xfrm>
          <a:solidFill>
            <a:srgbClr val="FFFFCC"/>
          </a:solidFill>
        </p:spPr>
        <p:txBody>
          <a:bodyPr/>
          <a:lstStyle/>
          <a:p>
            <a:pPr marL="609600" indent="-609600" eaLnBrk="1" hangingPunct="1">
              <a:lnSpc>
                <a:spcPct val="90000"/>
              </a:lnSpc>
              <a:buFontTx/>
              <a:buAutoNum type="arabicPeriod"/>
            </a:pPr>
            <a:r>
              <a:rPr lang="zh-CN" altLang="en-US" sz="3600">
                <a:latin typeface="华文细黑" panose="02010600040101010101" pitchFamily="2" charset="-122"/>
                <a:ea typeface="华文细黑" panose="02010600040101010101" pitchFamily="2" charset="-122"/>
              </a:rPr>
              <a:t>建立视图时明确指明属性列名，而不是简单地用</a:t>
            </a:r>
            <a:r>
              <a:rPr lang="en-US" altLang="zh-CN" sz="3600">
                <a:latin typeface="华文细黑" panose="02010600040101010101" pitchFamily="2" charset="-122"/>
                <a:ea typeface="华文细黑" panose="02010600040101010101" pitchFamily="2" charset="-122"/>
              </a:rPr>
              <a:t>SELECT *</a:t>
            </a:r>
            <a:r>
              <a:rPr lang="zh-CN" altLang="en-US" sz="3600">
                <a:latin typeface="华文细黑" panose="02010600040101010101" pitchFamily="2" charset="-122"/>
                <a:ea typeface="华文细黑" panose="02010600040101010101" pitchFamily="2" charset="-122"/>
              </a:rPr>
              <a:t>。即：</a:t>
            </a:r>
            <a:br>
              <a:rPr lang="zh-CN" altLang="en-US" sz="3600"/>
            </a:br>
            <a:r>
              <a:rPr lang="en-US" altLang="zh-CN" sz="3600">
                <a:solidFill>
                  <a:schemeClr val="accent2"/>
                </a:solidFill>
              </a:rPr>
              <a:t>CREATE VIEW F_Student(stdnum,name,sex,age,dept) </a:t>
            </a:r>
            <a:br>
              <a:rPr lang="en-US" altLang="zh-CN" sz="3600">
                <a:solidFill>
                  <a:schemeClr val="accent2"/>
                </a:solidFill>
              </a:rPr>
            </a:br>
            <a:r>
              <a:rPr lang="en-US" altLang="zh-CN" sz="3600">
                <a:solidFill>
                  <a:schemeClr val="accent2"/>
                </a:solidFill>
              </a:rPr>
              <a:t>AS </a:t>
            </a:r>
          </a:p>
          <a:p>
            <a:pPr marL="609600" indent="-609600" eaLnBrk="1" hangingPunct="1">
              <a:lnSpc>
                <a:spcPct val="90000"/>
              </a:lnSpc>
              <a:buFontTx/>
              <a:buNone/>
            </a:pPr>
            <a:r>
              <a:rPr lang="en-US" altLang="zh-CN" sz="3600">
                <a:solidFill>
                  <a:schemeClr val="accent2"/>
                </a:solidFill>
              </a:rPr>
              <a:t>		SELECT Sno, Sname, sex, age, dept </a:t>
            </a:r>
            <a:br>
              <a:rPr lang="en-US" altLang="zh-CN" sz="3600">
                <a:solidFill>
                  <a:schemeClr val="accent2"/>
                </a:solidFill>
              </a:rPr>
            </a:br>
            <a:r>
              <a:rPr lang="en-US" altLang="zh-CN" sz="3600">
                <a:solidFill>
                  <a:schemeClr val="accent2"/>
                </a:solidFill>
              </a:rPr>
              <a:t>      FROM S </a:t>
            </a:r>
            <a:br>
              <a:rPr lang="en-US" altLang="zh-CN" sz="3600">
                <a:solidFill>
                  <a:schemeClr val="accent2"/>
                </a:solidFill>
              </a:rPr>
            </a:br>
            <a:r>
              <a:rPr lang="en-US" altLang="zh-CN" sz="3600">
                <a:solidFill>
                  <a:schemeClr val="accent2"/>
                </a:solidFill>
              </a:rPr>
              <a:t>      WHERE Ssex=‘</a:t>
            </a:r>
            <a:r>
              <a:rPr lang="zh-CN" altLang="en-US" sz="3600">
                <a:solidFill>
                  <a:schemeClr val="accent2"/>
                </a:solidFill>
              </a:rPr>
              <a:t>女</a:t>
            </a:r>
            <a:r>
              <a:rPr lang="en-US" altLang="zh-CN" sz="3600">
                <a:solidFill>
                  <a:schemeClr val="accent2"/>
                </a:solidFill>
              </a:rPr>
              <a:t>’;</a:t>
            </a:r>
          </a:p>
          <a:p>
            <a:pPr marL="609600" indent="-609600" eaLnBrk="1" hangingPunct="1">
              <a:lnSpc>
                <a:spcPct val="90000"/>
              </a:lnSpc>
              <a:buFontTx/>
              <a:buAutoNum type="arabicPeriod" startAt="2"/>
            </a:pPr>
            <a:r>
              <a:rPr lang="zh-CN" altLang="en-US" sz="3600">
                <a:ea typeface="华文细黑" panose="02010600040101010101" pitchFamily="2" charset="-122"/>
              </a:rPr>
              <a:t>在修改基本表之后删除原来的视图，然后重建视图。这是最保险的方法。</a:t>
            </a:r>
            <a:r>
              <a:rPr lang="zh-CN" altLang="en-US" sz="360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1314">
                                            <p:bg/>
                                          </p:spTgt>
                                        </p:tgtEl>
                                        <p:attrNameLst>
                                          <p:attrName>style.visibility</p:attrName>
                                        </p:attrNameLst>
                                      </p:cBhvr>
                                      <p:to>
                                        <p:strVal val="visible"/>
                                      </p:to>
                                    </p:set>
                                    <p:animEffect transition="in" filter="box(in)">
                                      <p:cBhvr>
                                        <p:cTn id="7" dur="500"/>
                                        <p:tgtEl>
                                          <p:spTgt spid="14131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1314">
                                            <p:txEl>
                                              <p:pRg st="0" end="0"/>
                                            </p:txEl>
                                          </p:spTgt>
                                        </p:tgtEl>
                                        <p:attrNameLst>
                                          <p:attrName>style.visibility</p:attrName>
                                        </p:attrNameLst>
                                      </p:cBhvr>
                                      <p:to>
                                        <p:strVal val="visible"/>
                                      </p:to>
                                    </p:set>
                                    <p:animEffect transition="in" filter="box(in)">
                                      <p:cBhvr>
                                        <p:cTn id="12" dur="500"/>
                                        <p:tgtEl>
                                          <p:spTgt spid="1413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1314">
                                            <p:txEl>
                                              <p:pRg st="1" end="1"/>
                                            </p:txEl>
                                          </p:spTgt>
                                        </p:tgtEl>
                                        <p:attrNameLst>
                                          <p:attrName>style.visibility</p:attrName>
                                        </p:attrNameLst>
                                      </p:cBhvr>
                                      <p:to>
                                        <p:strVal val="visible"/>
                                      </p:to>
                                    </p:set>
                                    <p:animEffect transition="in" filter="box(in)">
                                      <p:cBhvr>
                                        <p:cTn id="17" dur="500"/>
                                        <p:tgtEl>
                                          <p:spTgt spid="14131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1314">
                                            <p:txEl>
                                              <p:pRg st="2" end="2"/>
                                            </p:txEl>
                                          </p:spTgt>
                                        </p:tgtEl>
                                        <p:attrNameLst>
                                          <p:attrName>style.visibility</p:attrName>
                                        </p:attrNameLst>
                                      </p:cBhvr>
                                      <p:to>
                                        <p:strVal val="visible"/>
                                      </p:to>
                                    </p:set>
                                    <p:animEffect transition="in" filter="box(in)">
                                      <p:cBhvr>
                                        <p:cTn id="22" dur="500"/>
                                        <p:tgtEl>
                                          <p:spTgt spid="141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a:extLst>
              <a:ext uri="{FF2B5EF4-FFF2-40B4-BE49-F238E27FC236}">
                <a16:creationId xmlns:a16="http://schemas.microsoft.com/office/drawing/2014/main" id="{24FF26D1-4965-4C21-9D7A-F0B08CA923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90FB99-EDF1-469F-A2EF-CF83B2489B3F}" type="slidenum">
              <a:rPr lang="en-US" altLang="zh-CN" sz="1400" smtClean="0"/>
              <a:pPr>
                <a:spcBef>
                  <a:spcPct val="0"/>
                </a:spcBef>
                <a:buFontTx/>
                <a:buNone/>
              </a:pPr>
              <a:t>114</a:t>
            </a:fld>
            <a:endParaRPr lang="en-US" altLang="zh-CN" sz="1400"/>
          </a:p>
        </p:txBody>
      </p:sp>
      <p:sp>
        <p:nvSpPr>
          <p:cNvPr id="136195" name="Rectangle 2">
            <a:extLst>
              <a:ext uri="{FF2B5EF4-FFF2-40B4-BE49-F238E27FC236}">
                <a16:creationId xmlns:a16="http://schemas.microsoft.com/office/drawing/2014/main" id="{203DB794-CF43-4644-B338-901EC95C498F}"/>
              </a:ext>
            </a:extLst>
          </p:cNvPr>
          <p:cNvSpPr>
            <a:spLocks noGrp="1" noChangeArrowheads="1"/>
          </p:cNvSpPr>
          <p:nvPr>
            <p:ph type="body" idx="1"/>
          </p:nvPr>
        </p:nvSpPr>
        <p:spPr>
          <a:xfrm>
            <a:off x="304800" y="1219200"/>
            <a:ext cx="8305800" cy="4267200"/>
          </a:xfrm>
          <a:solidFill>
            <a:schemeClr val="bg1"/>
          </a:solidFill>
          <a:ln w="28575">
            <a:solidFill>
              <a:srgbClr val="000099"/>
            </a:solidFill>
            <a:miter lim="800000"/>
            <a:headEnd/>
            <a:tailEnd/>
          </a:ln>
        </p:spPr>
        <p:txBody>
          <a:bodyPr/>
          <a:lstStyle/>
          <a:p>
            <a:pPr eaLnBrk="1" hangingPunct="1">
              <a:buFontTx/>
              <a:buNone/>
            </a:pPr>
            <a:r>
              <a:rPr lang="en-US" altLang="zh-CN">
                <a:latin typeface="隶书" panose="02010509060101010101" pitchFamily="49" charset="-122"/>
                <a:ea typeface="隶书" panose="02010509060101010101" pitchFamily="49" charset="-122"/>
              </a:rPr>
              <a:t>2</a:t>
            </a:r>
            <a:r>
              <a:rPr lang="zh-CN" altLang="en-US">
                <a:latin typeface="隶书" panose="02010509060101010101" pitchFamily="49" charset="-122"/>
                <a:ea typeface="隶书" panose="02010509060101010101" pitchFamily="49" charset="-122"/>
              </a:rPr>
              <a:t>、删除视图</a:t>
            </a:r>
          </a:p>
          <a:p>
            <a:pPr eaLnBrk="1" hangingPunct="1">
              <a:buFontTx/>
              <a:buNone/>
            </a:pPr>
            <a:r>
              <a:rPr lang="zh-CN" altLang="en-US">
                <a:latin typeface="隶书" panose="02010509060101010101" pitchFamily="49" charset="-122"/>
                <a:ea typeface="隶书" panose="02010509060101010101" pitchFamily="49" charset="-122"/>
              </a:rPr>
              <a:t>语句的格式为：</a:t>
            </a:r>
            <a:br>
              <a:rPr lang="zh-CN" altLang="en-US">
                <a:latin typeface="隶书" panose="02010509060101010101" pitchFamily="49" charset="-122"/>
                <a:ea typeface="隶书" panose="02010509060101010101" pitchFamily="49" charset="-122"/>
              </a:rPr>
            </a:br>
            <a:br>
              <a:rPr lang="zh-CN" altLang="en-US">
                <a:latin typeface="隶书" panose="02010509060101010101" pitchFamily="49" charset="-122"/>
                <a:ea typeface="隶书" panose="02010509060101010101" pitchFamily="49" charset="-122"/>
              </a:rPr>
            </a:br>
            <a:r>
              <a:rPr lang="en-US" altLang="zh-CN">
                <a:latin typeface="隶书" panose="02010509060101010101" pitchFamily="49" charset="-122"/>
                <a:ea typeface="隶书" panose="02010509060101010101" pitchFamily="49" charset="-122"/>
              </a:rPr>
              <a:t>DROP VIEW &lt;</a:t>
            </a:r>
            <a:r>
              <a:rPr lang="zh-CN" altLang="en-US">
                <a:latin typeface="隶书" panose="02010509060101010101" pitchFamily="49" charset="-122"/>
                <a:ea typeface="隶书" panose="02010509060101010101" pitchFamily="49" charset="-122"/>
              </a:rPr>
              <a:t>视图名</a:t>
            </a:r>
            <a:r>
              <a:rPr lang="en-US" altLang="zh-CN">
                <a:latin typeface="隶书" panose="02010509060101010101" pitchFamily="49" charset="-122"/>
                <a:ea typeface="隶书" panose="02010509060101010101" pitchFamily="49" charset="-122"/>
              </a:rPr>
              <a:t>&gt;;</a:t>
            </a:r>
            <a:br>
              <a:rPr lang="en-US" altLang="zh-CN">
                <a:latin typeface="隶书" panose="02010509060101010101" pitchFamily="49" charset="-122"/>
                <a:ea typeface="隶书" panose="02010509060101010101" pitchFamily="49" charset="-122"/>
              </a:rPr>
            </a:br>
            <a:br>
              <a:rPr lang="en-US" altLang="zh-CN">
                <a:latin typeface="隶书" panose="02010509060101010101" pitchFamily="49" charset="-122"/>
                <a:ea typeface="隶书" panose="02010509060101010101" pitchFamily="49" charset="-122"/>
              </a:rPr>
            </a:br>
            <a:r>
              <a:rPr lang="zh-CN" altLang="en-US">
                <a:latin typeface="隶书" panose="02010509060101010101" pitchFamily="49" charset="-122"/>
                <a:ea typeface="隶书" panose="02010509060101010101" pitchFamily="49" charset="-122"/>
              </a:rPr>
              <a:t>一个视图被删除后，由此视图导出的其他视图也将失效，用户应该使用</a:t>
            </a:r>
            <a:r>
              <a:rPr lang="en-US" altLang="zh-CN">
                <a:latin typeface="隶书" panose="02010509060101010101" pitchFamily="49" charset="-122"/>
                <a:ea typeface="隶书" panose="02010509060101010101" pitchFamily="49" charset="-122"/>
              </a:rPr>
              <a:t>DROP VIEW</a:t>
            </a:r>
            <a:r>
              <a:rPr lang="zh-CN" altLang="en-US">
                <a:latin typeface="隶书" panose="02010509060101010101" pitchFamily="49" charset="-122"/>
                <a:ea typeface="隶书" panose="02010509060101010101" pitchFamily="49" charset="-122"/>
              </a:rPr>
              <a:t>语句将他们一一删除。</a:t>
            </a:r>
          </a:p>
        </p:txBody>
      </p:sp>
    </p:spTree>
  </p:cSld>
  <p:clrMapOvr>
    <a:masterClrMapping/>
  </p:clrMapOvr>
  <p:transition spd="med">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0D83275E-E110-454D-A2E3-171DD67024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EDA484-3403-4339-BCD2-206E8B0C59C4}" type="slidenum">
              <a:rPr lang="en-US" altLang="zh-CN" sz="1400" smtClean="0"/>
              <a:pPr>
                <a:spcBef>
                  <a:spcPct val="0"/>
                </a:spcBef>
                <a:buFontTx/>
                <a:buNone/>
              </a:pPr>
              <a:t>115</a:t>
            </a:fld>
            <a:endParaRPr lang="en-US" altLang="zh-CN" sz="1400"/>
          </a:p>
        </p:txBody>
      </p:sp>
      <p:sp>
        <p:nvSpPr>
          <p:cNvPr id="137219" name="Rectangle 2">
            <a:extLst>
              <a:ext uri="{FF2B5EF4-FFF2-40B4-BE49-F238E27FC236}">
                <a16:creationId xmlns:a16="http://schemas.microsoft.com/office/drawing/2014/main" id="{876F0C09-C104-48F3-82A7-DD04D78EF648}"/>
              </a:ext>
            </a:extLst>
          </p:cNvPr>
          <p:cNvSpPr>
            <a:spLocks noGrp="1" noChangeArrowheads="1"/>
          </p:cNvSpPr>
          <p:nvPr>
            <p:ph type="body" idx="1"/>
          </p:nvPr>
        </p:nvSpPr>
        <p:spPr>
          <a:xfrm>
            <a:off x="395288" y="1484313"/>
            <a:ext cx="8280400" cy="4105275"/>
          </a:xfrm>
          <a:solidFill>
            <a:srgbClr val="FFFF99"/>
          </a:solidFill>
          <a:ln>
            <a:solidFill>
              <a:srgbClr val="FF3300"/>
            </a:solidFill>
            <a:miter lim="800000"/>
            <a:headEnd/>
            <a:tailEnd/>
          </a:ln>
        </p:spPr>
        <p:txBody>
          <a:bodyPr/>
          <a:lstStyle/>
          <a:p>
            <a:pPr eaLnBrk="1" hangingPunct="1">
              <a:lnSpc>
                <a:spcPct val="90000"/>
              </a:lnSpc>
            </a:pPr>
            <a:r>
              <a:rPr lang="zh-CN" altLang="en-US" b="1">
                <a:solidFill>
                  <a:srgbClr val="000099"/>
                </a:solidFill>
                <a:latin typeface="华文仿宋" panose="02010600040101010101" pitchFamily="2" charset="-122"/>
                <a:ea typeface="华文仿宋" panose="02010600040101010101" pitchFamily="2" charset="-122"/>
              </a:rPr>
              <a:t>例</a:t>
            </a:r>
            <a:r>
              <a:rPr lang="en-US" altLang="zh-CN" b="1">
                <a:solidFill>
                  <a:srgbClr val="000099"/>
                </a:solidFill>
                <a:latin typeface="华文仿宋" panose="02010600040101010101" pitchFamily="2" charset="-122"/>
                <a:ea typeface="华文仿宋" panose="02010600040101010101" pitchFamily="2" charset="-122"/>
              </a:rPr>
              <a:t>8</a:t>
            </a:r>
            <a:r>
              <a:rPr lang="zh-CN" altLang="en-US" b="1">
                <a:solidFill>
                  <a:srgbClr val="000099"/>
                </a:solidFill>
                <a:latin typeface="华文仿宋" panose="02010600040101010101" pitchFamily="2" charset="-122"/>
                <a:ea typeface="华文仿宋" panose="02010600040101010101" pitchFamily="2" charset="-122"/>
              </a:rPr>
              <a:t>删除视图</a:t>
            </a:r>
            <a:r>
              <a:rPr lang="en-US" altLang="zh-CN" b="1">
                <a:solidFill>
                  <a:srgbClr val="000099"/>
                </a:solidFill>
                <a:latin typeface="华文仿宋" panose="02010600040101010101" pitchFamily="2" charset="-122"/>
                <a:ea typeface="华文仿宋" panose="02010600040101010101" pitchFamily="2" charset="-122"/>
              </a:rPr>
              <a:t>IS_S1</a:t>
            </a:r>
          </a:p>
          <a:p>
            <a:pPr eaLnBrk="1" hangingPunct="1">
              <a:lnSpc>
                <a:spcPct val="90000"/>
              </a:lnSpc>
            </a:pPr>
            <a:endParaRPr lang="en-US" altLang="zh-CN" b="1">
              <a:solidFill>
                <a:srgbClr val="000099"/>
              </a:solidFill>
              <a:latin typeface="华文仿宋" panose="02010600040101010101" pitchFamily="2" charset="-122"/>
              <a:ea typeface="华文仿宋" panose="02010600040101010101" pitchFamily="2" charset="-122"/>
            </a:endParaRPr>
          </a:p>
          <a:p>
            <a:pPr eaLnBrk="1" hangingPunct="1">
              <a:lnSpc>
                <a:spcPct val="90000"/>
              </a:lnSpc>
              <a:buFontTx/>
              <a:buNone/>
            </a:pPr>
            <a:r>
              <a:rPr lang="en-US" altLang="zh-CN">
                <a:solidFill>
                  <a:srgbClr val="000080"/>
                </a:solidFill>
              </a:rPr>
              <a:t>	DROP VIEW IS_S1;</a:t>
            </a:r>
          </a:p>
          <a:p>
            <a:pPr eaLnBrk="1" hangingPunct="1">
              <a:lnSpc>
                <a:spcPct val="90000"/>
              </a:lnSpc>
              <a:buFontTx/>
              <a:buNone/>
            </a:pPr>
            <a:endParaRPr lang="en-US" altLang="zh-CN">
              <a:solidFill>
                <a:srgbClr val="000080"/>
              </a:solidFill>
            </a:endParaRPr>
          </a:p>
          <a:p>
            <a:pPr eaLnBrk="1" hangingPunct="1">
              <a:lnSpc>
                <a:spcPct val="90000"/>
              </a:lnSpc>
            </a:pPr>
            <a:r>
              <a:rPr lang="zh-CN" altLang="en-US">
                <a:latin typeface="华文细黑" panose="02010600040101010101" pitchFamily="2" charset="-122"/>
                <a:ea typeface="华文细黑" panose="02010600040101010101" pitchFamily="2" charset="-122"/>
              </a:rPr>
              <a:t>执行此语句后，</a:t>
            </a:r>
            <a:r>
              <a:rPr lang="en-US" altLang="zh-CN">
                <a:latin typeface="华文细黑" panose="02010600040101010101" pitchFamily="2" charset="-122"/>
                <a:ea typeface="华文细黑" panose="02010600040101010101" pitchFamily="2" charset="-122"/>
              </a:rPr>
              <a:t>IS_S1</a:t>
            </a:r>
            <a:r>
              <a:rPr lang="zh-CN" altLang="en-US">
                <a:latin typeface="华文细黑" panose="02010600040101010101" pitchFamily="2" charset="-122"/>
                <a:ea typeface="华文细黑" panose="02010600040101010101" pitchFamily="2" charset="-122"/>
              </a:rPr>
              <a:t>视图的定义将从数据字典中删除。由</a:t>
            </a:r>
            <a:r>
              <a:rPr lang="en-US" altLang="zh-CN">
                <a:latin typeface="华文细黑" panose="02010600040101010101" pitchFamily="2" charset="-122"/>
                <a:ea typeface="华文细黑" panose="02010600040101010101" pitchFamily="2" charset="-122"/>
              </a:rPr>
              <a:t>IS_S1</a:t>
            </a:r>
            <a:r>
              <a:rPr lang="zh-CN" altLang="en-US">
                <a:latin typeface="华文细黑" panose="02010600040101010101" pitchFamily="2" charset="-122"/>
                <a:ea typeface="华文细黑" panose="02010600040101010101" pitchFamily="2" charset="-122"/>
              </a:rPr>
              <a:t>视图导出的</a:t>
            </a:r>
            <a:r>
              <a:rPr lang="en-US" altLang="zh-CN">
                <a:latin typeface="华文细黑" panose="02010600040101010101" pitchFamily="2" charset="-122"/>
                <a:ea typeface="华文细黑" panose="02010600040101010101" pitchFamily="2" charset="-122"/>
              </a:rPr>
              <a:t>IS_S2</a:t>
            </a:r>
            <a:r>
              <a:rPr lang="zh-CN" altLang="en-US">
                <a:latin typeface="华文细黑" panose="02010600040101010101" pitchFamily="2" charset="-122"/>
                <a:ea typeface="华文细黑" panose="02010600040101010101" pitchFamily="2" charset="-122"/>
              </a:rPr>
              <a:t>视图的定义虽仍在数据字典中，但该视图已无法使用了，因此应该同时删除。</a:t>
            </a:r>
          </a:p>
        </p:txBody>
      </p:sp>
    </p:spTree>
  </p:cSld>
  <p:clrMapOvr>
    <a:masterClrMapping/>
  </p:clrMapOvr>
  <p:transition spd="med">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97A5E4FB-5DF8-4B90-A682-D0CD99D132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D294E04-CC24-4E95-AA71-5AE8680872CF}" type="slidenum">
              <a:rPr lang="en-US" altLang="zh-CN" sz="1400" smtClean="0"/>
              <a:pPr>
                <a:spcBef>
                  <a:spcPct val="0"/>
                </a:spcBef>
                <a:buFontTx/>
                <a:buNone/>
              </a:pPr>
              <a:t>116</a:t>
            </a:fld>
            <a:endParaRPr lang="en-US" altLang="zh-CN" sz="1400"/>
          </a:p>
        </p:txBody>
      </p:sp>
      <p:sp>
        <p:nvSpPr>
          <p:cNvPr id="138243" name="Rectangle 2">
            <a:extLst>
              <a:ext uri="{FF2B5EF4-FFF2-40B4-BE49-F238E27FC236}">
                <a16:creationId xmlns:a16="http://schemas.microsoft.com/office/drawing/2014/main" id="{120EC3F3-323B-416F-A7B6-0621DBE68E72}"/>
              </a:ext>
            </a:extLst>
          </p:cNvPr>
          <p:cNvSpPr>
            <a:spLocks noGrp="1" noChangeArrowheads="1"/>
          </p:cNvSpPr>
          <p:nvPr>
            <p:ph type="title"/>
          </p:nvPr>
        </p:nvSpPr>
        <p:spPr>
          <a:xfrm>
            <a:off x="609600" y="228600"/>
            <a:ext cx="7772400" cy="1143000"/>
          </a:xfrm>
        </p:spPr>
        <p:txBody>
          <a:bodyPr/>
          <a:lstStyle/>
          <a:p>
            <a:pPr eaLnBrk="1" hangingPunct="1"/>
            <a:r>
              <a:rPr lang="zh-CN" altLang="en-US"/>
              <a:t>三、查询视图</a:t>
            </a:r>
          </a:p>
        </p:txBody>
      </p:sp>
      <p:sp>
        <p:nvSpPr>
          <p:cNvPr id="144387" name="Rectangle 3">
            <a:extLst>
              <a:ext uri="{FF2B5EF4-FFF2-40B4-BE49-F238E27FC236}">
                <a16:creationId xmlns:a16="http://schemas.microsoft.com/office/drawing/2014/main" id="{7A5A70AB-7305-4835-854D-CFE4B871E94C}"/>
              </a:ext>
            </a:extLst>
          </p:cNvPr>
          <p:cNvSpPr>
            <a:spLocks noGrp="1" noChangeArrowheads="1"/>
          </p:cNvSpPr>
          <p:nvPr>
            <p:ph type="body" idx="1"/>
          </p:nvPr>
        </p:nvSpPr>
        <p:spPr>
          <a:xfrm>
            <a:off x="381000" y="1447800"/>
            <a:ext cx="8439150" cy="4800600"/>
          </a:xfrm>
          <a:gradFill rotWithShape="1">
            <a:gsLst>
              <a:gs pos="0">
                <a:schemeClr val="bg1"/>
              </a:gs>
              <a:gs pos="50000">
                <a:srgbClr val="FFCCCC"/>
              </a:gs>
              <a:gs pos="100000">
                <a:schemeClr val="bg1"/>
              </a:gs>
            </a:gsLst>
            <a:lin ang="18900000" scaled="1"/>
          </a:gradFill>
          <a:ln>
            <a:solidFill>
              <a:srgbClr val="0000CC"/>
            </a:solidFill>
          </a:ln>
        </p:spPr>
        <p:txBody>
          <a:bodyPr/>
          <a:lstStyle/>
          <a:p>
            <a:pPr eaLnBrk="1" hangingPunct="1">
              <a:defRPr/>
            </a:pPr>
            <a:r>
              <a:rPr lang="en-US" altLang="zh-CN" b="1" dirty="0">
                <a:latin typeface="华文仿宋" pitchFamily="2" charset="-122"/>
                <a:ea typeface="华文仿宋" pitchFamily="2" charset="-122"/>
              </a:rPr>
              <a:t>DBMS</a:t>
            </a:r>
            <a:r>
              <a:rPr lang="zh-CN" altLang="en-US" b="1" dirty="0">
                <a:latin typeface="华文仿宋" pitchFamily="2" charset="-122"/>
                <a:ea typeface="华文仿宋" pitchFamily="2" charset="-122"/>
              </a:rPr>
              <a:t>执行对视图的查询时，首先进行有效性检查，检查查询涉及的表、视图等是否在数据库中存在，如果存在，则从数据字典中取出查询涉及的视图的定义，把定义中的子查询和用户对视图的查询结合起来，转换成对基本表的查询，然后再执行这个经过修正的查询。</a:t>
            </a:r>
          </a:p>
          <a:p>
            <a:pPr eaLnBrk="1" hangingPunct="1">
              <a:defRPr/>
            </a:pPr>
            <a:r>
              <a:rPr lang="zh-CN" altLang="en-US" dirty="0">
                <a:latin typeface="华文细黑" pitchFamily="2" charset="-122"/>
                <a:ea typeface="华文细黑" pitchFamily="2" charset="-122"/>
              </a:rPr>
              <a:t>将对视图的查询转换为对基本表的查询的过程称为</a:t>
            </a:r>
            <a:r>
              <a:rPr lang="zh-CN" altLang="en-US" b="1" u="sng" dirty="0">
                <a:solidFill>
                  <a:srgbClr val="A50021"/>
                </a:solidFill>
                <a:latin typeface="华文细黑" pitchFamily="2" charset="-122"/>
                <a:ea typeface="华文细黑" pitchFamily="2" charset="-122"/>
              </a:rPr>
              <a:t>视图的消解</a:t>
            </a:r>
            <a:r>
              <a:rPr lang="zh-CN" altLang="en-US" dirty="0">
                <a:latin typeface="华文细黑" pitchFamily="2" charset="-122"/>
                <a:ea typeface="华文细黑" pitchFamily="2" charset="-122"/>
              </a:rPr>
              <a:t>（</a:t>
            </a:r>
            <a:r>
              <a:rPr lang="en-US" altLang="zh-CN" dirty="0">
                <a:latin typeface="华文细黑" pitchFamily="2" charset="-122"/>
                <a:ea typeface="华文细黑" pitchFamily="2" charset="-122"/>
              </a:rPr>
              <a:t>View Resolution</a:t>
            </a:r>
            <a:r>
              <a:rPr lang="zh-CN" altLang="en-US" dirty="0">
                <a:latin typeface="华文细黑" pitchFamily="2" charset="-122"/>
                <a:ea typeface="华文细黑" pitchFamily="2" charset="-122"/>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4387">
                                            <p:bg/>
                                          </p:spTgt>
                                        </p:tgtEl>
                                        <p:attrNameLst>
                                          <p:attrName>style.visibility</p:attrName>
                                        </p:attrNameLst>
                                      </p:cBhvr>
                                      <p:to>
                                        <p:strVal val="visible"/>
                                      </p:to>
                                    </p:set>
                                    <p:animEffect transition="in" filter="diamond(in)">
                                      <p:cBhvr>
                                        <p:cTn id="7" dur="2000"/>
                                        <p:tgtEl>
                                          <p:spTgt spid="14438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4387">
                                            <p:txEl>
                                              <p:pRg st="0" end="0"/>
                                            </p:txEl>
                                          </p:spTgt>
                                        </p:tgtEl>
                                        <p:attrNameLst>
                                          <p:attrName>style.visibility</p:attrName>
                                        </p:attrNameLst>
                                      </p:cBhvr>
                                      <p:to>
                                        <p:strVal val="visible"/>
                                      </p:to>
                                    </p:set>
                                    <p:animEffect transition="in" filter="diamond(in)">
                                      <p:cBhvr>
                                        <p:cTn id="12" dur="2000"/>
                                        <p:tgtEl>
                                          <p:spTgt spid="144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44387">
                                            <p:txEl>
                                              <p:pRg st="1" end="1"/>
                                            </p:txEl>
                                          </p:spTgt>
                                        </p:tgtEl>
                                        <p:attrNameLst>
                                          <p:attrName>style.visibility</p:attrName>
                                        </p:attrNameLst>
                                      </p:cBhvr>
                                      <p:to>
                                        <p:strVal val="visible"/>
                                      </p:to>
                                    </p:set>
                                    <p:animEffect transition="in" filter="diamond(in)">
                                      <p:cBhvr>
                                        <p:cTn id="17" dur="2000"/>
                                        <p:tgtEl>
                                          <p:spTgt spid="144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4EF1E736-C9A7-4667-8EDB-8A37F45385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0F0168-D286-4F62-ADF8-09AF322227C7}" type="slidenum">
              <a:rPr lang="en-US" altLang="zh-CN" sz="1400" smtClean="0"/>
              <a:pPr>
                <a:spcBef>
                  <a:spcPct val="0"/>
                </a:spcBef>
                <a:buFontTx/>
                <a:buNone/>
              </a:pPr>
              <a:t>117</a:t>
            </a:fld>
            <a:endParaRPr lang="en-US" altLang="zh-CN" sz="1400"/>
          </a:p>
        </p:txBody>
      </p:sp>
      <p:sp>
        <p:nvSpPr>
          <p:cNvPr id="145410" name="Rectangle 2">
            <a:extLst>
              <a:ext uri="{FF2B5EF4-FFF2-40B4-BE49-F238E27FC236}">
                <a16:creationId xmlns:a16="http://schemas.microsoft.com/office/drawing/2014/main" id="{A3A0113C-D98D-43D3-B672-DD2C1F031362}"/>
              </a:ext>
            </a:extLst>
          </p:cNvPr>
          <p:cNvSpPr>
            <a:spLocks noGrp="1" noChangeArrowheads="1"/>
          </p:cNvSpPr>
          <p:nvPr>
            <p:ph type="body" idx="1"/>
          </p:nvPr>
        </p:nvSpPr>
        <p:spPr>
          <a:xfrm>
            <a:off x="304800" y="228600"/>
            <a:ext cx="8610600" cy="6172200"/>
          </a:xfrm>
          <a:gradFill rotWithShape="1">
            <a:gsLst>
              <a:gs pos="0">
                <a:srgbClr val="FFFF99"/>
              </a:gs>
              <a:gs pos="100000">
                <a:schemeClr val="bg1"/>
              </a:gs>
            </a:gsLst>
            <a:lin ang="2700000" scaled="1"/>
          </a:gradFill>
          <a:ln>
            <a:solidFill>
              <a:srgbClr val="FF3300"/>
            </a:solidFill>
            <a:miter lim="800000"/>
            <a:headEnd/>
            <a:tailEnd/>
          </a:ln>
        </p:spPr>
        <p:txBody>
          <a:bodyPr/>
          <a:lstStyle/>
          <a:p>
            <a:pPr eaLnBrk="1" hangingPunct="1"/>
            <a:r>
              <a:rPr lang="zh-CN" altLang="en-US">
                <a:latin typeface="华文中宋" panose="02010600040101010101" pitchFamily="2" charset="-122"/>
                <a:ea typeface="华文中宋" panose="02010600040101010101" pitchFamily="2" charset="-122"/>
              </a:rPr>
              <a:t>例</a:t>
            </a:r>
            <a:r>
              <a:rPr lang="en-US" altLang="zh-CN">
                <a:latin typeface="华文中宋" panose="02010600040101010101" pitchFamily="2" charset="-122"/>
                <a:ea typeface="华文中宋" panose="02010600040101010101" pitchFamily="2" charset="-122"/>
              </a:rPr>
              <a:t>1</a:t>
            </a:r>
            <a:r>
              <a:rPr lang="zh-CN" altLang="en-US">
                <a:latin typeface="华文中宋" panose="02010600040101010101" pitchFamily="2" charset="-122"/>
                <a:ea typeface="华文中宋" panose="02010600040101010101" pitchFamily="2" charset="-122"/>
              </a:rPr>
              <a:t>在信息系学生的视图中找出年龄小于</a:t>
            </a:r>
            <a:r>
              <a:rPr lang="en-US" altLang="zh-CN">
                <a:latin typeface="华文中宋" panose="02010600040101010101" pitchFamily="2" charset="-122"/>
                <a:ea typeface="华文中宋" panose="02010600040101010101" pitchFamily="2" charset="-122"/>
              </a:rPr>
              <a:t>20</a:t>
            </a:r>
            <a:r>
              <a:rPr lang="zh-CN" altLang="en-US">
                <a:latin typeface="华文中宋" panose="02010600040101010101" pitchFamily="2" charset="-122"/>
                <a:ea typeface="华文中宋" panose="02010600040101010101" pitchFamily="2" charset="-122"/>
              </a:rPr>
              <a:t>岁的学生</a:t>
            </a:r>
          </a:p>
          <a:p>
            <a:pPr eaLnBrk="1" hangingPunct="1">
              <a:buFontTx/>
              <a:buNone/>
            </a:pPr>
            <a:r>
              <a:rPr lang="zh-CN" altLang="en-US">
                <a:solidFill>
                  <a:srgbClr val="000080"/>
                </a:solidFill>
              </a:rPr>
              <a:t>		</a:t>
            </a:r>
            <a:r>
              <a:rPr lang="en-US" altLang="zh-CN">
                <a:solidFill>
                  <a:srgbClr val="000080"/>
                </a:solidFill>
              </a:rPr>
              <a:t>SELECT Sno, age</a:t>
            </a:r>
            <a:br>
              <a:rPr lang="en-US" altLang="zh-CN">
                <a:solidFill>
                  <a:srgbClr val="000080"/>
                </a:solidFill>
              </a:rPr>
            </a:br>
            <a:r>
              <a:rPr lang="en-US" altLang="zh-CN">
                <a:solidFill>
                  <a:srgbClr val="000080"/>
                </a:solidFill>
              </a:rPr>
              <a:t>	FROM IS_Student </a:t>
            </a:r>
            <a:br>
              <a:rPr lang="en-US" altLang="zh-CN">
                <a:solidFill>
                  <a:srgbClr val="000080"/>
                </a:solidFill>
              </a:rPr>
            </a:br>
            <a:r>
              <a:rPr lang="en-US" altLang="zh-CN">
                <a:solidFill>
                  <a:srgbClr val="000080"/>
                </a:solidFill>
              </a:rPr>
              <a:t>	WHERE age&lt;20;</a:t>
            </a:r>
          </a:p>
          <a:p>
            <a:pPr eaLnBrk="1" hangingPunct="1"/>
            <a:r>
              <a:rPr lang="en-US" altLang="zh-CN">
                <a:latin typeface="华文中宋" panose="02010600040101010101" pitchFamily="2" charset="-122"/>
                <a:ea typeface="华文中宋" panose="02010600040101010101" pitchFamily="2" charset="-122"/>
              </a:rPr>
              <a:t>DBMS</a:t>
            </a:r>
            <a:r>
              <a:rPr lang="zh-CN" altLang="en-US">
                <a:latin typeface="华文中宋" panose="02010600040101010101" pitchFamily="2" charset="-122"/>
                <a:ea typeface="华文中宋" panose="02010600040101010101" pitchFamily="2" charset="-122"/>
              </a:rPr>
              <a:t>执行此查询时，将其与</a:t>
            </a:r>
            <a:r>
              <a:rPr lang="en-US" altLang="zh-CN">
                <a:latin typeface="华文中宋" panose="02010600040101010101" pitchFamily="2" charset="-122"/>
                <a:ea typeface="华文中宋" panose="02010600040101010101" pitchFamily="2" charset="-122"/>
              </a:rPr>
              <a:t>IS_Student</a:t>
            </a:r>
            <a:r>
              <a:rPr lang="zh-CN" altLang="en-US">
                <a:latin typeface="华文中宋" panose="02010600040101010101" pitchFamily="2" charset="-122"/>
                <a:ea typeface="华文中宋" panose="02010600040101010101" pitchFamily="2" charset="-122"/>
              </a:rPr>
              <a:t>视图定义中的子查询 </a:t>
            </a:r>
            <a:br>
              <a:rPr lang="zh-CN" altLang="en-US">
                <a:latin typeface="华文中宋" panose="02010600040101010101" pitchFamily="2" charset="-122"/>
                <a:ea typeface="华文中宋" panose="02010600040101010101" pitchFamily="2" charset="-122"/>
              </a:rPr>
            </a:br>
            <a:r>
              <a:rPr lang="zh-CN" altLang="en-US">
                <a:solidFill>
                  <a:srgbClr val="000080"/>
                </a:solidFill>
              </a:rPr>
              <a:t>	</a:t>
            </a:r>
            <a:r>
              <a:rPr lang="en-US" altLang="zh-CN">
                <a:solidFill>
                  <a:srgbClr val="000080"/>
                </a:solidFill>
              </a:rPr>
              <a:t>SELECT Sno, Sname, age </a:t>
            </a:r>
            <a:r>
              <a:rPr lang="zh-CN" altLang="en-US">
                <a:solidFill>
                  <a:srgbClr val="000080"/>
                </a:solidFill>
              </a:rPr>
              <a:t>　　　</a:t>
            </a:r>
            <a:br>
              <a:rPr lang="zh-CN" altLang="en-US">
                <a:solidFill>
                  <a:srgbClr val="000080"/>
                </a:solidFill>
              </a:rPr>
            </a:br>
            <a:r>
              <a:rPr lang="zh-CN" altLang="en-US">
                <a:solidFill>
                  <a:srgbClr val="000080"/>
                </a:solidFill>
              </a:rPr>
              <a:t>	</a:t>
            </a:r>
            <a:r>
              <a:rPr lang="en-US" altLang="zh-CN">
                <a:solidFill>
                  <a:srgbClr val="000080"/>
                </a:solidFill>
              </a:rPr>
              <a:t>FROM S </a:t>
            </a:r>
            <a:br>
              <a:rPr lang="en-US" altLang="zh-CN">
                <a:solidFill>
                  <a:srgbClr val="000080"/>
                </a:solidFill>
              </a:rPr>
            </a:br>
            <a:r>
              <a:rPr lang="en-US" altLang="zh-CN">
                <a:solidFill>
                  <a:srgbClr val="000080"/>
                </a:solidFill>
              </a:rPr>
              <a:t>	WHERE dept="IS" ; </a:t>
            </a:r>
            <a:br>
              <a:rPr lang="en-US" altLang="zh-CN">
                <a:solidFill>
                  <a:srgbClr val="000080"/>
                </a:solidFill>
              </a:rPr>
            </a:br>
            <a:r>
              <a:rPr lang="zh-CN" altLang="en-US">
                <a:latin typeface="华文中宋" panose="02010600040101010101" pitchFamily="2" charset="-122"/>
                <a:ea typeface="华文中宋" panose="02010600040101010101" pitchFamily="2" charset="-122"/>
              </a:rPr>
              <a:t>结合起来，转换成对基本表</a:t>
            </a:r>
            <a:r>
              <a:rPr lang="en-US" altLang="zh-CN">
                <a:latin typeface="华文中宋" panose="02010600040101010101" pitchFamily="2" charset="-122"/>
                <a:ea typeface="华文中宋" panose="02010600040101010101" pitchFamily="2" charset="-122"/>
              </a:rPr>
              <a:t>S</a:t>
            </a:r>
            <a:r>
              <a:rPr lang="zh-CN" altLang="en-US">
                <a:latin typeface="华文中宋" panose="02010600040101010101" pitchFamily="2" charset="-122"/>
                <a:ea typeface="华文中宋" panose="02010600040101010101" pitchFamily="2" charset="-122"/>
              </a:rPr>
              <a:t>的查询，修正后的查询语句为</a:t>
            </a:r>
            <a:r>
              <a:rPr lang="zh-CN" altLang="en-US"/>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145410">
                                            <p:txEl>
                                              <p:pRg st="1" end="1"/>
                                            </p:txEl>
                                          </p:spTgt>
                                        </p:tgtEl>
                                        <p:attrNameLst>
                                          <p:attrName>style.visibility</p:attrName>
                                        </p:attrNameLst>
                                      </p:cBhvr>
                                      <p:to>
                                        <p:strVal val="visible"/>
                                      </p:to>
                                    </p:set>
                                    <p:animEffect transition="in" filter="fade">
                                      <p:cBhvr>
                                        <p:cTn id="7" dur="1000"/>
                                        <p:tgtEl>
                                          <p:spTgt spid="145410">
                                            <p:txEl>
                                              <p:pRg st="1" end="1"/>
                                            </p:txEl>
                                          </p:spTgt>
                                        </p:tgtEl>
                                      </p:cBhvr>
                                    </p:animEffect>
                                    <p:anim calcmode="lin" valueType="num">
                                      <p:cBhvr>
                                        <p:cTn id="8" dur="1000" fill="hold"/>
                                        <p:tgtEl>
                                          <p:spTgt spid="145410">
                                            <p:txEl>
                                              <p:pRg st="1" end="1"/>
                                            </p:txEl>
                                          </p:spTgt>
                                        </p:tgtEl>
                                        <p:attrNameLst>
                                          <p:attrName>ppt_w</p:attrName>
                                        </p:attrNameLst>
                                      </p:cBhvr>
                                      <p:tavLst>
                                        <p:tav tm="0" fmla="#ppt_w*sin(2.5*pi*$)">
                                          <p:val>
                                            <p:fltVal val="0"/>
                                          </p:val>
                                        </p:tav>
                                        <p:tav tm="100000">
                                          <p:val>
                                            <p:fltVal val="1"/>
                                          </p:val>
                                        </p:tav>
                                      </p:tavLst>
                                    </p:anim>
                                    <p:anim calcmode="lin" valueType="num">
                                      <p:cBhvr>
                                        <p:cTn id="9" dur="1000" fill="hold"/>
                                        <p:tgtEl>
                                          <p:spTgt spid="145410">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nodeType="clickEffect">
                                  <p:stCondLst>
                                    <p:cond delay="0"/>
                                  </p:stCondLst>
                                  <p:childTnLst>
                                    <p:set>
                                      <p:cBhvr>
                                        <p:cTn id="13" dur="1" fill="hold">
                                          <p:stCondLst>
                                            <p:cond delay="0"/>
                                          </p:stCondLst>
                                        </p:cTn>
                                        <p:tgtEl>
                                          <p:spTgt spid="145410">
                                            <p:txEl>
                                              <p:pRg st="2" end="2"/>
                                            </p:txEl>
                                          </p:spTgt>
                                        </p:tgtEl>
                                        <p:attrNameLst>
                                          <p:attrName>style.visibility</p:attrName>
                                        </p:attrNameLst>
                                      </p:cBhvr>
                                      <p:to>
                                        <p:strVal val="visible"/>
                                      </p:to>
                                    </p:set>
                                    <p:animEffect transition="in" filter="box(in)">
                                      <p:cBhvr>
                                        <p:cTn id="14" dur="500"/>
                                        <p:tgtEl>
                                          <p:spTgt spid="145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70AE61E0-E711-411E-83AB-F98C2487FE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E34CD4-676A-4628-B786-A56179ABDFDA}" type="slidenum">
              <a:rPr lang="en-US" altLang="zh-CN" sz="1400" smtClean="0"/>
              <a:pPr>
                <a:spcBef>
                  <a:spcPct val="0"/>
                </a:spcBef>
                <a:buFontTx/>
                <a:buNone/>
              </a:pPr>
              <a:t>118</a:t>
            </a:fld>
            <a:endParaRPr lang="en-US" altLang="zh-CN" sz="1400"/>
          </a:p>
        </p:txBody>
      </p:sp>
      <p:sp>
        <p:nvSpPr>
          <p:cNvPr id="140291" name="Rectangle 3">
            <a:extLst>
              <a:ext uri="{FF2B5EF4-FFF2-40B4-BE49-F238E27FC236}">
                <a16:creationId xmlns:a16="http://schemas.microsoft.com/office/drawing/2014/main" id="{4D2A308A-A7D4-420D-8627-992F17645349}"/>
              </a:ext>
            </a:extLst>
          </p:cNvPr>
          <p:cNvSpPr>
            <a:spLocks noGrp="1" noChangeArrowheads="1"/>
          </p:cNvSpPr>
          <p:nvPr>
            <p:ph type="body" idx="1"/>
          </p:nvPr>
        </p:nvSpPr>
        <p:spPr>
          <a:xfrm>
            <a:off x="684213" y="1484313"/>
            <a:ext cx="7772400" cy="4114800"/>
          </a:xfrm>
        </p:spPr>
        <p:txBody>
          <a:bodyPr/>
          <a:lstStyle/>
          <a:p>
            <a:pPr eaLnBrk="1" hangingPunct="1"/>
            <a:r>
              <a:rPr lang="en-US" altLang="zh-CN">
                <a:solidFill>
                  <a:srgbClr val="000080"/>
                </a:solidFill>
              </a:rPr>
              <a:t>SELECT Sno, Sage </a:t>
            </a:r>
            <a:br>
              <a:rPr lang="en-US" altLang="zh-CN">
                <a:solidFill>
                  <a:srgbClr val="000080"/>
                </a:solidFill>
              </a:rPr>
            </a:br>
            <a:r>
              <a:rPr lang="en-US" altLang="zh-CN">
                <a:solidFill>
                  <a:srgbClr val="000080"/>
                </a:solidFill>
              </a:rPr>
              <a:t>FROM Student </a:t>
            </a:r>
            <a:br>
              <a:rPr lang="en-US" altLang="zh-CN">
                <a:solidFill>
                  <a:srgbClr val="000080"/>
                </a:solidFill>
              </a:rPr>
            </a:br>
            <a:r>
              <a:rPr lang="en-US" altLang="zh-CN">
                <a:solidFill>
                  <a:srgbClr val="000080"/>
                </a:solidFill>
              </a:rPr>
              <a:t>WHERE Sdept="IS" AND Sage&lt;20;</a:t>
            </a:r>
            <a:br>
              <a:rPr lang="en-US" altLang="zh-CN">
                <a:solidFill>
                  <a:srgbClr val="000080"/>
                </a:solidFill>
              </a:rPr>
            </a:br>
            <a:endParaRPr lang="en-US" altLang="zh-CN"/>
          </a:p>
          <a:p>
            <a:pPr eaLnBrk="1" hangingPunct="1">
              <a:buFontTx/>
              <a:buNone/>
            </a:pPr>
            <a:endParaRPr lang="en-US" altLang="zh-CN"/>
          </a:p>
        </p:txBody>
      </p:sp>
    </p:spTree>
  </p:cSld>
  <p:clrMapOvr>
    <a:masterClrMapping/>
  </p:clrMapOvr>
  <p:transition spd="med">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1AA2899A-3727-4B1C-AF57-1E04012761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5C367A-D0D4-47B6-AF94-994988B71490}" type="slidenum">
              <a:rPr lang="en-US" altLang="zh-CN" sz="1400" smtClean="0"/>
              <a:pPr>
                <a:spcBef>
                  <a:spcPct val="0"/>
                </a:spcBef>
                <a:buFontTx/>
                <a:buNone/>
              </a:pPr>
              <a:t>119</a:t>
            </a:fld>
            <a:endParaRPr lang="en-US" altLang="zh-CN" sz="1400"/>
          </a:p>
        </p:txBody>
      </p:sp>
      <p:sp>
        <p:nvSpPr>
          <p:cNvPr id="141315" name="Rectangle 2">
            <a:extLst>
              <a:ext uri="{FF2B5EF4-FFF2-40B4-BE49-F238E27FC236}">
                <a16:creationId xmlns:a16="http://schemas.microsoft.com/office/drawing/2014/main" id="{21F683C1-FDC6-49A3-AB7C-D677AFBFF327}"/>
              </a:ext>
            </a:extLst>
          </p:cNvPr>
          <p:cNvSpPr>
            <a:spLocks noGrp="1" noChangeArrowheads="1"/>
          </p:cNvSpPr>
          <p:nvPr>
            <p:ph type="title"/>
          </p:nvPr>
        </p:nvSpPr>
        <p:spPr/>
        <p:txBody>
          <a:bodyPr/>
          <a:lstStyle/>
          <a:p>
            <a:pPr eaLnBrk="1" hangingPunct="1"/>
            <a:endParaRPr lang="zh-CN" altLang="zh-CN"/>
          </a:p>
        </p:txBody>
      </p:sp>
      <p:sp>
        <p:nvSpPr>
          <p:cNvPr id="141316" name="Rectangle 3">
            <a:extLst>
              <a:ext uri="{FF2B5EF4-FFF2-40B4-BE49-F238E27FC236}">
                <a16:creationId xmlns:a16="http://schemas.microsoft.com/office/drawing/2014/main" id="{48740BF9-0B4A-4933-8949-95E685BD033C}"/>
              </a:ext>
            </a:extLst>
          </p:cNvPr>
          <p:cNvSpPr>
            <a:spLocks noGrp="1" noChangeArrowheads="1"/>
          </p:cNvSpPr>
          <p:nvPr>
            <p:ph type="body" idx="1"/>
          </p:nvPr>
        </p:nvSpPr>
        <p:spPr>
          <a:xfrm>
            <a:off x="539750" y="1989138"/>
            <a:ext cx="7777163" cy="3455987"/>
          </a:xfrm>
          <a:ln>
            <a:solidFill>
              <a:srgbClr val="FF3300"/>
            </a:solidFill>
            <a:miter lim="800000"/>
            <a:headEnd/>
            <a:tailEnd/>
          </a:ln>
        </p:spPr>
        <p:txBody>
          <a:bodyPr/>
          <a:lstStyle/>
          <a:p>
            <a:pPr eaLnBrk="1" hangingPunct="1">
              <a:lnSpc>
                <a:spcPct val="120000"/>
              </a:lnSpc>
              <a:buFontTx/>
              <a:buNone/>
            </a:pPr>
            <a:r>
              <a:rPr lang="en-US" altLang="zh-CN">
                <a:latin typeface="华文细黑" panose="02010600040101010101" pitchFamily="2" charset="-122"/>
                <a:ea typeface="华文细黑" panose="02010600040101010101" pitchFamily="2" charset="-122"/>
              </a:rPr>
              <a:t>  </a:t>
            </a:r>
            <a:r>
              <a:rPr lang="zh-CN" altLang="en-US">
                <a:latin typeface="华文细黑" panose="02010600040101010101" pitchFamily="2" charset="-122"/>
                <a:ea typeface="华文细黑" panose="02010600040101010101" pitchFamily="2" charset="-122"/>
              </a:rPr>
              <a:t>视图是定义在基本表上的虚表，它可以和其他基本表一起使用，实现连接查询或嵌套查询。这也就是说，在关系数据库的三级模式结构中，外模式不仅包括视图，而且还可以包括一些基本表。</a:t>
            </a: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DEA84462-44A9-4192-BD1D-7127B65D88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D0A5F41-17DB-4DF5-A1D7-646D4F750CD7}" type="slidenum">
              <a:rPr lang="en-US" altLang="zh-CN" sz="1400" smtClean="0"/>
              <a:pPr>
                <a:spcBef>
                  <a:spcPct val="0"/>
                </a:spcBef>
                <a:buFontTx/>
                <a:buNone/>
              </a:pPr>
              <a:t>12</a:t>
            </a:fld>
            <a:endParaRPr lang="en-US" altLang="zh-CN" sz="1400"/>
          </a:p>
        </p:txBody>
      </p:sp>
      <p:sp>
        <p:nvSpPr>
          <p:cNvPr id="45058" name="Rectangle 2">
            <a:extLst>
              <a:ext uri="{FF2B5EF4-FFF2-40B4-BE49-F238E27FC236}">
                <a16:creationId xmlns:a16="http://schemas.microsoft.com/office/drawing/2014/main" id="{BFA0DA6D-DACC-467A-8B25-0327B9A28722}"/>
              </a:ext>
            </a:extLst>
          </p:cNvPr>
          <p:cNvSpPr>
            <a:spLocks noGrp="1" noChangeArrowheads="1"/>
          </p:cNvSpPr>
          <p:nvPr>
            <p:ph type="body" idx="1"/>
          </p:nvPr>
        </p:nvSpPr>
        <p:spPr>
          <a:xfrm>
            <a:off x="533400" y="304800"/>
            <a:ext cx="8077200" cy="2895600"/>
          </a:xfrm>
          <a:ln w="38100">
            <a:solidFill>
              <a:srgbClr val="000099"/>
            </a:solidFill>
            <a:miter lim="800000"/>
            <a:headEnd/>
            <a:tailEnd/>
          </a:ln>
        </p:spPr>
        <p:txBody>
          <a:bodyPr/>
          <a:lstStyle/>
          <a:p>
            <a:pPr eaLnBrk="1" hangingPunct="1">
              <a:lnSpc>
                <a:spcPct val="90000"/>
              </a:lnSpc>
              <a:buFontTx/>
              <a:buNone/>
            </a:pPr>
            <a:r>
              <a:rPr lang="en-US" altLang="zh-CN" sz="2800"/>
              <a:t>CREATE  TABLE  C</a:t>
            </a:r>
          </a:p>
          <a:p>
            <a:pPr eaLnBrk="1" hangingPunct="1">
              <a:lnSpc>
                <a:spcPct val="90000"/>
              </a:lnSpc>
              <a:buFontTx/>
              <a:buNone/>
            </a:pPr>
            <a:r>
              <a:rPr lang="en-US" altLang="zh-CN" sz="2800"/>
              <a:t>  ( CNO  CHAR(4)  NOT   NULL  UNIQUE ,</a:t>
            </a:r>
          </a:p>
          <a:p>
            <a:pPr eaLnBrk="1" hangingPunct="1">
              <a:lnSpc>
                <a:spcPct val="90000"/>
              </a:lnSpc>
              <a:buFontTx/>
              <a:buNone/>
            </a:pPr>
            <a:r>
              <a:rPr lang="en-US" altLang="zh-CN" sz="2800"/>
              <a:t>     CNAME  CHAR(15),</a:t>
            </a:r>
          </a:p>
          <a:p>
            <a:pPr eaLnBrk="1" hangingPunct="1">
              <a:lnSpc>
                <a:spcPct val="90000"/>
              </a:lnSpc>
              <a:buFontTx/>
              <a:buNone/>
            </a:pPr>
            <a:r>
              <a:rPr lang="en-US" altLang="zh-CN" sz="2800"/>
              <a:t>     CREDIT   INT,</a:t>
            </a:r>
          </a:p>
          <a:p>
            <a:pPr eaLnBrk="1" hangingPunct="1">
              <a:lnSpc>
                <a:spcPct val="90000"/>
              </a:lnSpc>
              <a:buFontTx/>
              <a:buNone/>
            </a:pPr>
            <a:r>
              <a:rPr lang="en-US" altLang="zh-CN" sz="2800"/>
              <a:t>    PRE_CNO CHAR(4),</a:t>
            </a:r>
          </a:p>
          <a:p>
            <a:pPr eaLnBrk="1" hangingPunct="1">
              <a:lnSpc>
                <a:spcPct val="90000"/>
              </a:lnSpc>
              <a:buFontTx/>
              <a:buNone/>
            </a:pPr>
            <a:r>
              <a:rPr lang="en-US" altLang="zh-CN" sz="2800"/>
              <a:t>   </a:t>
            </a:r>
            <a:r>
              <a:rPr lang="en-US" altLang="zh-CN" sz="2800">
                <a:solidFill>
                  <a:srgbClr val="000099"/>
                </a:solidFill>
              </a:rPr>
              <a:t>PRIMARY KEY (CNO)</a:t>
            </a:r>
            <a:r>
              <a:rPr lang="en-US" altLang="zh-CN" sz="2800"/>
              <a:t>);</a:t>
            </a:r>
          </a:p>
        </p:txBody>
      </p:sp>
      <p:sp>
        <p:nvSpPr>
          <p:cNvPr id="45059" name="Rectangle 3">
            <a:extLst>
              <a:ext uri="{FF2B5EF4-FFF2-40B4-BE49-F238E27FC236}">
                <a16:creationId xmlns:a16="http://schemas.microsoft.com/office/drawing/2014/main" id="{C9E2240F-FC92-4F9B-A5E1-A258F57D16AD}"/>
              </a:ext>
            </a:extLst>
          </p:cNvPr>
          <p:cNvSpPr>
            <a:spLocks noChangeArrowheads="1"/>
          </p:cNvSpPr>
          <p:nvPr/>
        </p:nvSpPr>
        <p:spPr bwMode="auto">
          <a:xfrm>
            <a:off x="533400" y="3505200"/>
            <a:ext cx="8077200" cy="3048000"/>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a:latin typeface="Times New Roman" panose="02020603050405020304" pitchFamily="18" charset="0"/>
              </a:rPr>
              <a:t>CREATE  TABLE  S_C</a:t>
            </a:r>
          </a:p>
          <a:p>
            <a:pPr eaLnBrk="1" hangingPunct="1">
              <a:buFontTx/>
              <a:buNone/>
            </a:pPr>
            <a:r>
              <a:rPr kumimoji="1" lang="en-US" altLang="zh-CN">
                <a:latin typeface="Times New Roman" panose="02020603050405020304" pitchFamily="18" charset="0"/>
              </a:rPr>
              <a:t>  (  SNO  CHAR(8) ,</a:t>
            </a:r>
          </a:p>
          <a:p>
            <a:pPr eaLnBrk="1" hangingPunct="1">
              <a:buFontTx/>
              <a:buNone/>
            </a:pPr>
            <a:r>
              <a:rPr kumimoji="1" lang="en-US" altLang="zh-CN">
                <a:latin typeface="Times New Roman" panose="02020603050405020304" pitchFamily="18" charset="0"/>
              </a:rPr>
              <a:t>     CNO CHAR(4),</a:t>
            </a:r>
          </a:p>
          <a:p>
            <a:pPr eaLnBrk="1" hangingPunct="1">
              <a:buFontTx/>
              <a:buNone/>
            </a:pPr>
            <a:r>
              <a:rPr kumimoji="1" lang="en-US" altLang="zh-CN">
                <a:latin typeface="Times New Roman" panose="02020603050405020304" pitchFamily="18" charset="0"/>
              </a:rPr>
              <a:t>     GRADE   SMALLINT,</a:t>
            </a:r>
          </a:p>
          <a:p>
            <a:pPr eaLnBrk="1" hangingPunct="1">
              <a:buFontTx/>
              <a:buNone/>
            </a:pPr>
            <a:r>
              <a:rPr kumimoji="1" lang="en-US" altLang="zh-CN">
                <a:latin typeface="Times New Roman" panose="02020603050405020304" pitchFamily="18" charset="0"/>
              </a:rPr>
              <a:t>  </a:t>
            </a:r>
            <a:r>
              <a:rPr kumimoji="1" lang="en-US" altLang="zh-CN">
                <a:solidFill>
                  <a:srgbClr val="000099"/>
                </a:solidFill>
                <a:latin typeface="Times New Roman" panose="02020603050405020304" pitchFamily="18" charset="0"/>
              </a:rPr>
              <a:t>PRIMARY KEY (SNO,CNO)</a:t>
            </a:r>
            <a:r>
              <a:rPr kumimoji="1" lang="en-US" altLang="zh-CN">
                <a:latin typeface="Times New Roman" panose="02020603050405020304" pitchFamily="18"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ox(in)">
                                      <p:cBhvr>
                                        <p:cTn id="7" dur="500"/>
                                        <p:tgtEl>
                                          <p:spTgt spid="45058">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animEffect transition="in" filter="box(in)">
                                      <p:cBhvr>
                                        <p:cTn id="11" dur="500"/>
                                        <p:tgtEl>
                                          <p:spTgt spid="45058">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animEffect transition="in" filter="box(in)">
                                      <p:cBhvr>
                                        <p:cTn id="15" dur="500"/>
                                        <p:tgtEl>
                                          <p:spTgt spid="45058">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5058">
                                            <p:txEl>
                                              <p:pRg st="3" end="3"/>
                                            </p:txEl>
                                          </p:spTgt>
                                        </p:tgtEl>
                                        <p:attrNameLst>
                                          <p:attrName>style.visibility</p:attrName>
                                        </p:attrNameLst>
                                      </p:cBhvr>
                                      <p:to>
                                        <p:strVal val="visible"/>
                                      </p:to>
                                    </p:set>
                                    <p:animEffect transition="in" filter="box(in)">
                                      <p:cBhvr>
                                        <p:cTn id="19" dur="500"/>
                                        <p:tgtEl>
                                          <p:spTgt spid="45058">
                                            <p:txEl>
                                              <p:pRg st="3" end="3"/>
                                            </p:txEl>
                                          </p:spTgt>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45058">
                                            <p:txEl>
                                              <p:pRg st="4" end="4"/>
                                            </p:txEl>
                                          </p:spTgt>
                                        </p:tgtEl>
                                        <p:attrNameLst>
                                          <p:attrName>style.visibility</p:attrName>
                                        </p:attrNameLst>
                                      </p:cBhvr>
                                      <p:to>
                                        <p:strVal val="visible"/>
                                      </p:to>
                                    </p:set>
                                    <p:animEffect transition="in" filter="box(in)">
                                      <p:cBhvr>
                                        <p:cTn id="23" dur="500"/>
                                        <p:tgtEl>
                                          <p:spTgt spid="45058">
                                            <p:txEl>
                                              <p:pRg st="4" end="4"/>
                                            </p:txEl>
                                          </p:spTgt>
                                        </p:tgtEl>
                                      </p:cBhvr>
                                    </p:animEffec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45058">
                                            <p:txEl>
                                              <p:pRg st="5" end="5"/>
                                            </p:txEl>
                                          </p:spTgt>
                                        </p:tgtEl>
                                        <p:attrNameLst>
                                          <p:attrName>style.visibility</p:attrName>
                                        </p:attrNameLst>
                                      </p:cBhvr>
                                      <p:to>
                                        <p:strVal val="visible"/>
                                      </p:to>
                                    </p:set>
                                    <p:animEffect transition="in" filter="box(in)">
                                      <p:cBhvr>
                                        <p:cTn id="27" dur="500"/>
                                        <p:tgtEl>
                                          <p:spTgt spid="45058">
                                            <p:txEl>
                                              <p:pRg st="5" end="5"/>
                                            </p:txEl>
                                          </p:spTgt>
                                        </p:tgtEl>
                                      </p:cBhvr>
                                    </p:animEffect>
                                  </p:childTnLst>
                                </p:cTn>
                              </p:par>
                            </p:childTnLst>
                          </p:cTn>
                        </p:par>
                        <p:par>
                          <p:cTn id="28" fill="hold" nodeType="afterGroup">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45059"/>
                                        </p:tgtEl>
                                        <p:attrNameLst>
                                          <p:attrName>style.visibility</p:attrName>
                                        </p:attrNameLst>
                                      </p:cBhvr>
                                      <p:to>
                                        <p:strVal val="visible"/>
                                      </p:to>
                                    </p:set>
                                    <p:animEffect transition="in" filter="slide(fromBottom)">
                                      <p:cBhvr>
                                        <p:cTn id="31"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autoUpdateAnimBg="0" advAuto="0"/>
      <p:bldP spid="45059"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B1E7370B-07C4-4801-A92C-3126469DDF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DDE612-B3DE-4331-ADEF-07A642A69A5F}" type="slidenum">
              <a:rPr lang="en-US" altLang="zh-CN" sz="1400" smtClean="0"/>
              <a:pPr>
                <a:spcBef>
                  <a:spcPct val="0"/>
                </a:spcBef>
                <a:buFontTx/>
                <a:buNone/>
              </a:pPr>
              <a:t>120</a:t>
            </a:fld>
            <a:endParaRPr lang="en-US" altLang="zh-CN" sz="1400"/>
          </a:p>
        </p:txBody>
      </p:sp>
      <p:sp>
        <p:nvSpPr>
          <p:cNvPr id="148483" name="Rectangle 3">
            <a:extLst>
              <a:ext uri="{FF2B5EF4-FFF2-40B4-BE49-F238E27FC236}">
                <a16:creationId xmlns:a16="http://schemas.microsoft.com/office/drawing/2014/main" id="{81812384-22D1-4838-826F-860E02F037DE}"/>
              </a:ext>
            </a:extLst>
          </p:cNvPr>
          <p:cNvSpPr>
            <a:spLocks noGrp="1" noChangeArrowheads="1"/>
          </p:cNvSpPr>
          <p:nvPr>
            <p:ph type="body" idx="1"/>
          </p:nvPr>
        </p:nvSpPr>
        <p:spPr>
          <a:xfrm>
            <a:off x="395288" y="908050"/>
            <a:ext cx="8281987" cy="4608513"/>
          </a:xfrm>
          <a:ln>
            <a:solidFill>
              <a:srgbClr val="FF3300"/>
            </a:solidFill>
            <a:miter lim="800000"/>
            <a:headEnd/>
            <a:tailEnd/>
          </a:ln>
        </p:spPr>
        <p:txBody>
          <a:bodyPr/>
          <a:lstStyle/>
          <a:p>
            <a:pPr eaLnBrk="1" hangingPunct="1"/>
            <a:r>
              <a:rPr lang="zh-CN" altLang="en-US" b="1">
                <a:latin typeface="华文中宋" panose="02010600040101010101" pitchFamily="2" charset="-122"/>
                <a:ea typeface="华文中宋" panose="02010600040101010101" pitchFamily="2" charset="-122"/>
              </a:rPr>
              <a:t>例</a:t>
            </a:r>
            <a:r>
              <a:rPr lang="en-US" altLang="zh-CN" b="1">
                <a:latin typeface="华文中宋" panose="02010600040101010101" pitchFamily="2" charset="-122"/>
                <a:ea typeface="华文中宋" panose="02010600040101010101" pitchFamily="2" charset="-122"/>
              </a:rPr>
              <a:t>2</a:t>
            </a:r>
            <a:r>
              <a:rPr lang="zh-CN" altLang="en-US" b="1">
                <a:latin typeface="华文中宋" panose="02010600040101010101" pitchFamily="2" charset="-122"/>
                <a:ea typeface="华文中宋" panose="02010600040101010101" pitchFamily="2" charset="-122"/>
              </a:rPr>
              <a:t>查询信息系选修了</a:t>
            </a:r>
            <a:r>
              <a:rPr lang="en-US" altLang="zh-CN" b="1">
                <a:latin typeface="华文中宋" panose="02010600040101010101" pitchFamily="2" charset="-122"/>
                <a:ea typeface="华文中宋" panose="02010600040101010101" pitchFamily="2" charset="-122"/>
              </a:rPr>
              <a:t>1</a:t>
            </a:r>
            <a:r>
              <a:rPr lang="zh-CN" altLang="en-US" b="1">
                <a:latin typeface="华文中宋" panose="02010600040101010101" pitchFamily="2" charset="-122"/>
                <a:ea typeface="华文中宋" panose="02010600040101010101" pitchFamily="2" charset="-122"/>
              </a:rPr>
              <a:t>号课程的学生</a:t>
            </a:r>
          </a:p>
          <a:p>
            <a:pPr eaLnBrk="1" hangingPunct="1">
              <a:lnSpc>
                <a:spcPct val="110000"/>
              </a:lnSpc>
              <a:buFontTx/>
              <a:buNone/>
            </a:pPr>
            <a:r>
              <a:rPr lang="zh-CN" altLang="en-US">
                <a:solidFill>
                  <a:srgbClr val="000080"/>
                </a:solidFill>
              </a:rPr>
              <a:t>		</a:t>
            </a:r>
            <a:r>
              <a:rPr lang="en-US" altLang="zh-CN">
                <a:solidFill>
                  <a:srgbClr val="000080"/>
                </a:solidFill>
              </a:rPr>
              <a:t>SELECT Sno, Sname </a:t>
            </a:r>
            <a:br>
              <a:rPr lang="en-US" altLang="zh-CN">
                <a:solidFill>
                  <a:srgbClr val="000080"/>
                </a:solidFill>
              </a:rPr>
            </a:br>
            <a:r>
              <a:rPr lang="en-US" altLang="zh-CN">
                <a:solidFill>
                  <a:srgbClr val="000080"/>
                </a:solidFill>
              </a:rPr>
              <a:t>	FROM IS_Student, SC</a:t>
            </a:r>
            <a:br>
              <a:rPr lang="en-US" altLang="zh-CN">
                <a:solidFill>
                  <a:srgbClr val="000080"/>
                </a:solidFill>
              </a:rPr>
            </a:br>
            <a:r>
              <a:rPr lang="en-US" altLang="zh-CN">
                <a:solidFill>
                  <a:srgbClr val="000080"/>
                </a:solidFill>
              </a:rPr>
              <a:t>	WHERE IS_Student.Sno=SC.Sno AND </a:t>
            </a:r>
            <a:br>
              <a:rPr lang="en-US" altLang="zh-CN">
                <a:solidFill>
                  <a:srgbClr val="000080"/>
                </a:solidFill>
              </a:rPr>
            </a:br>
            <a:r>
              <a:rPr lang="en-US" altLang="zh-CN">
                <a:solidFill>
                  <a:srgbClr val="000080"/>
                </a:solidFill>
              </a:rPr>
              <a:t>     			 SC.Cno=‘01’; </a:t>
            </a:r>
            <a:br>
              <a:rPr lang="en-US" altLang="zh-CN">
                <a:solidFill>
                  <a:srgbClr val="000080"/>
                </a:solidFill>
              </a:rPr>
            </a:br>
            <a:br>
              <a:rPr lang="en-US" altLang="zh-CN">
                <a:solidFill>
                  <a:srgbClr val="000080"/>
                </a:solidFill>
              </a:rPr>
            </a:br>
            <a:r>
              <a:rPr lang="zh-CN" altLang="en-US" b="1">
                <a:latin typeface="华文中宋" panose="02010600040101010101" pitchFamily="2" charset="-122"/>
                <a:ea typeface="华文中宋" panose="02010600040101010101" pitchFamily="2" charset="-122"/>
              </a:rPr>
              <a:t>本查询涉及虚表</a:t>
            </a:r>
            <a:r>
              <a:rPr lang="en-US" altLang="zh-CN" b="1">
                <a:latin typeface="华文中宋" panose="02010600040101010101" pitchFamily="2" charset="-122"/>
                <a:ea typeface="华文中宋" panose="02010600040101010101" pitchFamily="2" charset="-122"/>
              </a:rPr>
              <a:t>IS_Student</a:t>
            </a:r>
            <a:r>
              <a:rPr lang="zh-CN" altLang="en-US" b="1">
                <a:latin typeface="华文中宋" panose="02010600040101010101" pitchFamily="2" charset="-122"/>
                <a:ea typeface="华文中宋" panose="02010600040101010101" pitchFamily="2" charset="-122"/>
              </a:rPr>
              <a:t>和基本表</a:t>
            </a:r>
            <a:r>
              <a:rPr lang="en-US" altLang="zh-CN" b="1">
                <a:latin typeface="华文中宋" panose="02010600040101010101" pitchFamily="2" charset="-122"/>
                <a:ea typeface="华文中宋" panose="02010600040101010101" pitchFamily="2" charset="-122"/>
              </a:rPr>
              <a:t>SC</a:t>
            </a:r>
            <a:r>
              <a:rPr lang="zh-CN" altLang="en-US" b="1">
                <a:latin typeface="华文中宋" panose="02010600040101010101" pitchFamily="2" charset="-122"/>
                <a:ea typeface="华文中宋" panose="02010600040101010101" pitchFamily="2" charset="-122"/>
              </a:rPr>
              <a:t>，通过这两个表的连接来完成用户请求。</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 calcmode="lin" valueType="num">
                                      <p:cBhvr>
                                        <p:cTn id="7" dur="500" fill="hold"/>
                                        <p:tgtEl>
                                          <p:spTgt spid="14848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4848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48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CE93B4BF-170E-43F2-AB91-A329AD9E58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B1A6482-BB2A-4DB5-944C-3A3E0A8B1E5E}" type="slidenum">
              <a:rPr lang="en-US" altLang="zh-CN" sz="1400" smtClean="0"/>
              <a:pPr>
                <a:spcBef>
                  <a:spcPct val="0"/>
                </a:spcBef>
                <a:buFontTx/>
                <a:buNone/>
              </a:pPr>
              <a:t>121</a:t>
            </a:fld>
            <a:endParaRPr lang="en-US" altLang="zh-CN" sz="1400"/>
          </a:p>
        </p:txBody>
      </p:sp>
      <p:sp>
        <p:nvSpPr>
          <p:cNvPr id="143363" name="Rectangle 2">
            <a:extLst>
              <a:ext uri="{FF2B5EF4-FFF2-40B4-BE49-F238E27FC236}">
                <a16:creationId xmlns:a16="http://schemas.microsoft.com/office/drawing/2014/main" id="{BB22CB67-2732-4267-BED4-4E9478B523D2}"/>
              </a:ext>
            </a:extLst>
          </p:cNvPr>
          <p:cNvSpPr>
            <a:spLocks noGrp="1" noChangeArrowheads="1"/>
          </p:cNvSpPr>
          <p:nvPr>
            <p:ph type="title"/>
          </p:nvPr>
        </p:nvSpPr>
        <p:spPr>
          <a:xfrm>
            <a:off x="539750" y="188913"/>
            <a:ext cx="7777163" cy="1511300"/>
          </a:xfrm>
          <a:solidFill>
            <a:schemeClr val="bg1"/>
          </a:solidFill>
          <a:ln>
            <a:solidFill>
              <a:srgbClr val="000099"/>
            </a:solidFill>
            <a:miter lim="800000"/>
            <a:headEnd/>
            <a:tailEnd/>
          </a:ln>
        </p:spPr>
        <p:txBody>
          <a:bodyPr/>
          <a:lstStyle/>
          <a:p>
            <a:pPr algn="l" eaLnBrk="1" hangingPunct="1"/>
            <a:r>
              <a:rPr lang="zh-CN" altLang="en-US" sz="3200" b="1"/>
              <a:t>在一般情况下，视图查询的转换是直截了当的。但有些情况下，这种转换不能直接进行，查询时就会出问题</a:t>
            </a:r>
          </a:p>
        </p:txBody>
      </p:sp>
      <p:sp>
        <p:nvSpPr>
          <p:cNvPr id="212995" name="Rectangle 3">
            <a:extLst>
              <a:ext uri="{FF2B5EF4-FFF2-40B4-BE49-F238E27FC236}">
                <a16:creationId xmlns:a16="http://schemas.microsoft.com/office/drawing/2014/main" id="{70E63DDA-591C-4C4F-BFA9-8E079A9A5366}"/>
              </a:ext>
            </a:extLst>
          </p:cNvPr>
          <p:cNvSpPr>
            <a:spLocks noGrp="1" noChangeArrowheads="1"/>
          </p:cNvSpPr>
          <p:nvPr>
            <p:ph type="body" idx="1"/>
          </p:nvPr>
        </p:nvSpPr>
        <p:spPr>
          <a:xfrm>
            <a:off x="468313" y="1989138"/>
            <a:ext cx="8229600" cy="4525962"/>
          </a:xfrm>
          <a:solidFill>
            <a:srgbClr val="FFFFCC"/>
          </a:solidFill>
          <a:ln>
            <a:solidFill>
              <a:srgbClr val="000099"/>
            </a:solidFill>
            <a:miter lim="800000"/>
            <a:headEnd/>
            <a:tailEnd/>
          </a:ln>
        </p:spPr>
        <p:txBody>
          <a:bodyPr/>
          <a:lstStyle/>
          <a:p>
            <a:pPr eaLnBrk="1" hangingPunct="1"/>
            <a:r>
              <a:rPr lang="zh-CN" altLang="en-US"/>
              <a:t>在</a:t>
            </a:r>
            <a:r>
              <a:rPr lang="en-US" altLang="zh-CN"/>
              <a:t>S_G</a:t>
            </a:r>
            <a:r>
              <a:rPr lang="zh-CN" altLang="en-US"/>
              <a:t>视图中查询平均成绩在</a:t>
            </a:r>
            <a:r>
              <a:rPr lang="en-US" altLang="zh-CN"/>
              <a:t>90</a:t>
            </a:r>
            <a:r>
              <a:rPr lang="zh-CN" altLang="en-US"/>
              <a:t>分以上的学生学号和平均成绩</a:t>
            </a:r>
          </a:p>
          <a:p>
            <a:pPr eaLnBrk="1" hangingPunct="1"/>
            <a:r>
              <a:rPr lang="en-US" altLang="zh-CN"/>
              <a:t>Select * from S_G where gavg&gt;=90</a:t>
            </a:r>
          </a:p>
          <a:p>
            <a:pPr eaLnBrk="1" hangingPunct="1"/>
            <a:r>
              <a:rPr lang="en-US" altLang="zh-CN"/>
              <a:t>S_G</a:t>
            </a:r>
            <a:r>
              <a:rPr lang="zh-CN" altLang="en-US"/>
              <a:t>的定义为</a:t>
            </a:r>
          </a:p>
          <a:p>
            <a:pPr eaLnBrk="1" hangingPunct="1"/>
            <a:r>
              <a:rPr lang="en-US" altLang="zh-CN"/>
              <a:t>Select sno,avg(grade) from s_c group by sno</a:t>
            </a:r>
          </a:p>
          <a:p>
            <a:pPr eaLnBrk="1" hangingPunct="1"/>
            <a:r>
              <a:rPr lang="zh-CN" altLang="en-US"/>
              <a:t>该转换后得到：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2995">
                                            <p:bg/>
                                          </p:spTgt>
                                        </p:tgtEl>
                                        <p:attrNameLst>
                                          <p:attrName>style.visibility</p:attrName>
                                        </p:attrNameLst>
                                      </p:cBhvr>
                                      <p:to>
                                        <p:strVal val="visible"/>
                                      </p:to>
                                    </p:set>
                                    <p:animEffect transition="in" filter="diamond(in)">
                                      <p:cBhvr>
                                        <p:cTn id="7" dur="2000"/>
                                        <p:tgtEl>
                                          <p:spTgt spid="21299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2995">
                                            <p:txEl>
                                              <p:pRg st="0" end="0"/>
                                            </p:txEl>
                                          </p:spTgt>
                                        </p:tgtEl>
                                        <p:attrNameLst>
                                          <p:attrName>style.visibility</p:attrName>
                                        </p:attrNameLst>
                                      </p:cBhvr>
                                      <p:to>
                                        <p:strVal val="visible"/>
                                      </p:to>
                                    </p:set>
                                    <p:animEffect transition="in" filter="diamond(in)">
                                      <p:cBhvr>
                                        <p:cTn id="12" dur="2000"/>
                                        <p:tgtEl>
                                          <p:spTgt spid="212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2995">
                                            <p:txEl>
                                              <p:pRg st="1" end="1"/>
                                            </p:txEl>
                                          </p:spTgt>
                                        </p:tgtEl>
                                        <p:attrNameLst>
                                          <p:attrName>style.visibility</p:attrName>
                                        </p:attrNameLst>
                                      </p:cBhvr>
                                      <p:to>
                                        <p:strVal val="visible"/>
                                      </p:to>
                                    </p:set>
                                    <p:animEffect transition="in" filter="diamond(in)">
                                      <p:cBhvr>
                                        <p:cTn id="17" dur="2000"/>
                                        <p:tgtEl>
                                          <p:spTgt spid="212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12995">
                                            <p:txEl>
                                              <p:pRg st="2" end="2"/>
                                            </p:txEl>
                                          </p:spTgt>
                                        </p:tgtEl>
                                        <p:attrNameLst>
                                          <p:attrName>style.visibility</p:attrName>
                                        </p:attrNameLst>
                                      </p:cBhvr>
                                      <p:to>
                                        <p:strVal val="visible"/>
                                      </p:to>
                                    </p:set>
                                    <p:animEffect transition="in" filter="diamond(in)">
                                      <p:cBhvr>
                                        <p:cTn id="22" dur="2000"/>
                                        <p:tgtEl>
                                          <p:spTgt spid="212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12995">
                                            <p:txEl>
                                              <p:pRg st="3" end="3"/>
                                            </p:txEl>
                                          </p:spTgt>
                                        </p:tgtEl>
                                        <p:attrNameLst>
                                          <p:attrName>style.visibility</p:attrName>
                                        </p:attrNameLst>
                                      </p:cBhvr>
                                      <p:to>
                                        <p:strVal val="visible"/>
                                      </p:to>
                                    </p:set>
                                    <p:animEffect transition="in" filter="diamond(in)">
                                      <p:cBhvr>
                                        <p:cTn id="27" dur="2000"/>
                                        <p:tgtEl>
                                          <p:spTgt spid="212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12995">
                                            <p:txEl>
                                              <p:pRg st="4" end="4"/>
                                            </p:txEl>
                                          </p:spTgt>
                                        </p:tgtEl>
                                        <p:attrNameLst>
                                          <p:attrName>style.visibility</p:attrName>
                                        </p:attrNameLst>
                                      </p:cBhvr>
                                      <p:to>
                                        <p:strVal val="visible"/>
                                      </p:to>
                                    </p:set>
                                    <p:animEffect transition="in" filter="diamond(in)">
                                      <p:cBhvr>
                                        <p:cTn id="32" dur="20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DDE93C44-E5A3-455E-ABF3-897B75FBB4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1321CA-E439-4233-BC9C-6C0DAE766808}" type="slidenum">
              <a:rPr lang="en-US" altLang="zh-CN" sz="1400" smtClean="0"/>
              <a:pPr>
                <a:spcBef>
                  <a:spcPct val="0"/>
                </a:spcBef>
                <a:buFontTx/>
                <a:buNone/>
              </a:pPr>
              <a:t>122</a:t>
            </a:fld>
            <a:endParaRPr lang="en-US" altLang="zh-CN" sz="1400"/>
          </a:p>
        </p:txBody>
      </p:sp>
      <p:sp>
        <p:nvSpPr>
          <p:cNvPr id="144387" name="Rectangle 2">
            <a:extLst>
              <a:ext uri="{FF2B5EF4-FFF2-40B4-BE49-F238E27FC236}">
                <a16:creationId xmlns:a16="http://schemas.microsoft.com/office/drawing/2014/main" id="{1BD7BE52-E529-4B7B-B0BD-154EF820AB48}"/>
              </a:ext>
            </a:extLst>
          </p:cNvPr>
          <p:cNvSpPr>
            <a:spLocks noGrp="1" noChangeArrowheads="1"/>
          </p:cNvSpPr>
          <p:nvPr>
            <p:ph type="title"/>
          </p:nvPr>
        </p:nvSpPr>
        <p:spPr>
          <a:xfrm>
            <a:off x="539750" y="0"/>
            <a:ext cx="7772400" cy="1143000"/>
          </a:xfrm>
        </p:spPr>
        <p:txBody>
          <a:bodyPr/>
          <a:lstStyle/>
          <a:p>
            <a:pPr eaLnBrk="1" hangingPunct="1"/>
            <a:r>
              <a:rPr lang="zh-CN" altLang="en-US">
                <a:solidFill>
                  <a:schemeClr val="tx1"/>
                </a:solidFill>
              </a:rPr>
              <a:t>该</a:t>
            </a:r>
            <a:r>
              <a:rPr lang="zh-CN" altLang="en-US"/>
              <a:t>查询</a:t>
            </a:r>
            <a:r>
              <a:rPr lang="zh-CN" altLang="en-US">
                <a:solidFill>
                  <a:schemeClr val="tx1"/>
                </a:solidFill>
              </a:rPr>
              <a:t>转换后得到</a:t>
            </a:r>
          </a:p>
        </p:txBody>
      </p:sp>
      <p:sp>
        <p:nvSpPr>
          <p:cNvPr id="144388" name="Rectangle 3">
            <a:extLst>
              <a:ext uri="{FF2B5EF4-FFF2-40B4-BE49-F238E27FC236}">
                <a16:creationId xmlns:a16="http://schemas.microsoft.com/office/drawing/2014/main" id="{9A8C583D-0B95-4FD4-BF46-BA6721AB7802}"/>
              </a:ext>
            </a:extLst>
          </p:cNvPr>
          <p:cNvSpPr>
            <a:spLocks noGrp="1" noChangeArrowheads="1"/>
          </p:cNvSpPr>
          <p:nvPr>
            <p:ph type="body" idx="1"/>
          </p:nvPr>
        </p:nvSpPr>
        <p:spPr>
          <a:xfrm>
            <a:off x="395288" y="1268413"/>
            <a:ext cx="7848600" cy="2376487"/>
          </a:xfrm>
        </p:spPr>
        <p:txBody>
          <a:bodyPr/>
          <a:lstStyle/>
          <a:p>
            <a:pPr eaLnBrk="1" hangingPunct="1">
              <a:buFontTx/>
              <a:buNone/>
            </a:pPr>
            <a:r>
              <a:rPr lang="en-US" altLang="zh-CN"/>
              <a:t>SELECT SNO,AVG(GRADE)</a:t>
            </a:r>
          </a:p>
          <a:p>
            <a:pPr eaLnBrk="1" hangingPunct="1">
              <a:buFontTx/>
              <a:buNone/>
            </a:pPr>
            <a:r>
              <a:rPr lang="en-US" altLang="zh-CN"/>
              <a:t>FROM S_C</a:t>
            </a:r>
          </a:p>
          <a:p>
            <a:pPr eaLnBrk="1" hangingPunct="1">
              <a:buFontTx/>
              <a:buNone/>
            </a:pPr>
            <a:r>
              <a:rPr lang="en-US" altLang="zh-CN"/>
              <a:t>WHERE AVG(GRADE)&gt;=90</a:t>
            </a:r>
          </a:p>
          <a:p>
            <a:pPr eaLnBrk="1" hangingPunct="1"/>
            <a:r>
              <a:rPr lang="zh-CN" altLang="en-US" b="1">
                <a:solidFill>
                  <a:srgbClr val="FF3300"/>
                </a:solidFill>
              </a:rPr>
              <a:t>这是错误的！！！</a:t>
            </a:r>
          </a:p>
        </p:txBody>
      </p:sp>
      <p:sp>
        <p:nvSpPr>
          <p:cNvPr id="214021" name="Rectangle 5">
            <a:extLst>
              <a:ext uri="{FF2B5EF4-FFF2-40B4-BE49-F238E27FC236}">
                <a16:creationId xmlns:a16="http://schemas.microsoft.com/office/drawing/2014/main" id="{FBCCC2F5-8544-4A52-899D-0F1049989CD9}"/>
              </a:ext>
            </a:extLst>
          </p:cNvPr>
          <p:cNvSpPr>
            <a:spLocks noChangeArrowheads="1"/>
          </p:cNvSpPr>
          <p:nvPr/>
        </p:nvSpPr>
        <p:spPr bwMode="auto">
          <a:xfrm>
            <a:off x="468313" y="3716338"/>
            <a:ext cx="813593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a:t>正确的查询应该是</a:t>
            </a:r>
          </a:p>
          <a:p>
            <a:pPr eaLnBrk="1" hangingPunct="1">
              <a:buFontTx/>
              <a:buNone/>
            </a:pPr>
            <a:r>
              <a:rPr lang="en-US" altLang="zh-CN"/>
              <a:t>SELECT SNO,AVG(GRADE)</a:t>
            </a:r>
          </a:p>
          <a:p>
            <a:pPr eaLnBrk="1" hangingPunct="1">
              <a:buFontTx/>
              <a:buNone/>
            </a:pPr>
            <a:r>
              <a:rPr lang="en-US" altLang="zh-CN"/>
              <a:t>FROM S_C</a:t>
            </a:r>
          </a:p>
          <a:p>
            <a:pPr eaLnBrk="1" hangingPunct="1">
              <a:buFontTx/>
              <a:buNone/>
            </a:pPr>
            <a:r>
              <a:rPr lang="en-US" altLang="zh-CN"/>
              <a:t>GROUP BY SNO</a:t>
            </a:r>
          </a:p>
          <a:p>
            <a:pPr eaLnBrk="1" hangingPunct="1">
              <a:buFontTx/>
              <a:buNone/>
            </a:pPr>
            <a:r>
              <a:rPr lang="en-US" altLang="zh-CN"/>
              <a:t>HAVING AVG(GRADE)&gt;=90</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021"/>
                                        </p:tgtEl>
                                        <p:attrNameLst>
                                          <p:attrName>style.visibility</p:attrName>
                                        </p:attrNameLst>
                                      </p:cBhvr>
                                      <p:to>
                                        <p:strVal val="visible"/>
                                      </p:to>
                                    </p:set>
                                    <p:animEffect transition="in" filter="slide(fromBottom)">
                                      <p:cBhvr>
                                        <p:cTn id="7" dur="500"/>
                                        <p:tgtEl>
                                          <p:spTgt spid="214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24FFF5FA-18C9-412F-A8C8-E229C2C34F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5F7ED8-480A-4A4F-996B-DC84B58FE2DD}" type="slidenum">
              <a:rPr lang="en-US" altLang="zh-CN" sz="1400" smtClean="0"/>
              <a:pPr>
                <a:spcBef>
                  <a:spcPct val="0"/>
                </a:spcBef>
                <a:buFontTx/>
                <a:buNone/>
              </a:pPr>
              <a:t>123</a:t>
            </a:fld>
            <a:endParaRPr lang="en-US" altLang="zh-CN" sz="1400"/>
          </a:p>
        </p:txBody>
      </p:sp>
      <p:sp>
        <p:nvSpPr>
          <p:cNvPr id="146435" name="Rectangle 2">
            <a:extLst>
              <a:ext uri="{FF2B5EF4-FFF2-40B4-BE49-F238E27FC236}">
                <a16:creationId xmlns:a16="http://schemas.microsoft.com/office/drawing/2014/main" id="{8D8B64A5-98D8-4AD0-9A93-E327565F39DC}"/>
              </a:ext>
            </a:extLst>
          </p:cNvPr>
          <p:cNvSpPr>
            <a:spLocks noGrp="1" noChangeArrowheads="1"/>
          </p:cNvSpPr>
          <p:nvPr>
            <p:ph type="title"/>
          </p:nvPr>
        </p:nvSpPr>
        <p:spPr>
          <a:xfrm>
            <a:off x="609600" y="0"/>
            <a:ext cx="7772400" cy="765175"/>
          </a:xfrm>
        </p:spPr>
        <p:txBody>
          <a:bodyPr/>
          <a:lstStyle/>
          <a:p>
            <a:pPr eaLnBrk="1" hangingPunct="1"/>
            <a:r>
              <a:rPr lang="zh-CN" altLang="en-US"/>
              <a:t>四、更新视图</a:t>
            </a:r>
          </a:p>
        </p:txBody>
      </p:sp>
      <p:sp>
        <p:nvSpPr>
          <p:cNvPr id="149507" name="Rectangle 3">
            <a:extLst>
              <a:ext uri="{FF2B5EF4-FFF2-40B4-BE49-F238E27FC236}">
                <a16:creationId xmlns:a16="http://schemas.microsoft.com/office/drawing/2014/main" id="{F3252CB0-CF1A-4AA1-BC21-8C4B23082349}"/>
              </a:ext>
            </a:extLst>
          </p:cNvPr>
          <p:cNvSpPr>
            <a:spLocks noGrp="1" noChangeArrowheads="1"/>
          </p:cNvSpPr>
          <p:nvPr>
            <p:ph type="body" idx="1"/>
          </p:nvPr>
        </p:nvSpPr>
        <p:spPr>
          <a:xfrm>
            <a:off x="179388" y="908050"/>
            <a:ext cx="8785225" cy="5616575"/>
          </a:xfrm>
          <a:ln>
            <a:solidFill>
              <a:srgbClr val="FF3300"/>
            </a:solidFill>
            <a:miter lim="800000"/>
            <a:headEnd/>
            <a:tailEnd/>
          </a:ln>
        </p:spPr>
        <p:txBody>
          <a:bodyPr/>
          <a:lstStyle/>
          <a:p>
            <a:pPr eaLnBrk="1" hangingPunct="1"/>
            <a:r>
              <a:rPr lang="zh-CN" altLang="en-US">
                <a:latin typeface="华文中宋" panose="02010600040101010101" pitchFamily="2" charset="-122"/>
                <a:ea typeface="华文中宋" panose="02010600040101010101" pitchFamily="2" charset="-122"/>
              </a:rPr>
              <a:t>更新视图包括插入（</a:t>
            </a:r>
            <a:r>
              <a:rPr lang="en-US" altLang="zh-CN">
                <a:latin typeface="华文中宋" panose="02010600040101010101" pitchFamily="2" charset="-122"/>
                <a:ea typeface="华文中宋" panose="02010600040101010101" pitchFamily="2" charset="-122"/>
              </a:rPr>
              <a:t>INSERT</a:t>
            </a:r>
            <a:r>
              <a:rPr lang="zh-CN" altLang="en-US">
                <a:latin typeface="华文中宋" panose="02010600040101010101" pitchFamily="2" charset="-122"/>
                <a:ea typeface="华文中宋" panose="02010600040101010101" pitchFamily="2" charset="-122"/>
              </a:rPr>
              <a:t>）、删除（</a:t>
            </a:r>
            <a:r>
              <a:rPr lang="en-US" altLang="zh-CN">
                <a:latin typeface="华文中宋" panose="02010600040101010101" pitchFamily="2" charset="-122"/>
                <a:ea typeface="华文中宋" panose="02010600040101010101" pitchFamily="2" charset="-122"/>
              </a:rPr>
              <a:t>DELETE</a:t>
            </a:r>
            <a:r>
              <a:rPr lang="zh-CN" altLang="en-US">
                <a:latin typeface="华文中宋" panose="02010600040101010101" pitchFamily="2" charset="-122"/>
                <a:ea typeface="华文中宋" panose="02010600040101010101" pitchFamily="2" charset="-122"/>
              </a:rPr>
              <a:t>）和修改（</a:t>
            </a:r>
            <a:r>
              <a:rPr lang="en-US" altLang="zh-CN">
                <a:latin typeface="华文中宋" panose="02010600040101010101" pitchFamily="2" charset="-122"/>
                <a:ea typeface="华文中宋" panose="02010600040101010101" pitchFamily="2" charset="-122"/>
              </a:rPr>
              <a:t>UPDATE</a:t>
            </a:r>
            <a:r>
              <a:rPr lang="zh-CN" altLang="en-US">
                <a:latin typeface="华文中宋" panose="02010600040101010101" pitchFamily="2" charset="-122"/>
                <a:ea typeface="华文中宋" panose="02010600040101010101" pitchFamily="2" charset="-122"/>
              </a:rPr>
              <a:t>）三类操作。</a:t>
            </a:r>
          </a:p>
          <a:p>
            <a:pPr eaLnBrk="1" hangingPunct="1"/>
            <a:r>
              <a:rPr lang="zh-CN" altLang="en-US">
                <a:solidFill>
                  <a:srgbClr val="FF3300"/>
                </a:solidFill>
                <a:ea typeface="华文细黑" panose="02010600040101010101" pitchFamily="2" charset="-122"/>
              </a:rPr>
              <a:t>由于视图是不实际存储数据的虚表，因此对视图的更新，最终要转换为对基本表的更新。</a:t>
            </a:r>
          </a:p>
          <a:p>
            <a:pPr eaLnBrk="1" hangingPunct="1"/>
            <a:r>
              <a:rPr lang="zh-CN" altLang="en-US">
                <a:solidFill>
                  <a:srgbClr val="000099"/>
                </a:solidFill>
                <a:latin typeface="华文新魏" panose="02010800040101010101" pitchFamily="2" charset="-122"/>
                <a:ea typeface="华文新魏" panose="02010800040101010101" pitchFamily="2" charset="-122"/>
              </a:rPr>
              <a:t>为防止用户通过视图对数据进行增删改时，无意或故意操作不属于视图范围内的基本表数据，可在定义视图时加上</a:t>
            </a:r>
            <a:r>
              <a:rPr lang="en-US" altLang="zh-CN">
                <a:solidFill>
                  <a:srgbClr val="000099"/>
                </a:solidFill>
                <a:latin typeface="华文新魏" panose="02010800040101010101" pitchFamily="2" charset="-122"/>
                <a:ea typeface="华文新魏" panose="02010800040101010101" pitchFamily="2" charset="-122"/>
              </a:rPr>
              <a:t>WITH CHECK OPTION</a:t>
            </a:r>
            <a:r>
              <a:rPr lang="zh-CN" altLang="en-US">
                <a:solidFill>
                  <a:srgbClr val="000099"/>
                </a:solidFill>
                <a:latin typeface="华文新魏" panose="02010800040101010101" pitchFamily="2" charset="-122"/>
                <a:ea typeface="华文新魏" panose="02010800040101010101" pitchFamily="2" charset="-122"/>
              </a:rPr>
              <a:t>子句，这样在视图上增删改数据时，</a:t>
            </a:r>
            <a:r>
              <a:rPr lang="en-US" altLang="zh-CN">
                <a:solidFill>
                  <a:srgbClr val="000099"/>
                </a:solidFill>
                <a:latin typeface="华文新魏" panose="02010800040101010101" pitchFamily="2" charset="-122"/>
                <a:ea typeface="华文新魏" panose="02010800040101010101" pitchFamily="2" charset="-122"/>
              </a:rPr>
              <a:t>DBMS</a:t>
            </a:r>
            <a:r>
              <a:rPr lang="zh-CN" altLang="en-US">
                <a:solidFill>
                  <a:srgbClr val="000099"/>
                </a:solidFill>
                <a:latin typeface="华文新魏" panose="02010800040101010101" pitchFamily="2" charset="-122"/>
                <a:ea typeface="华文新魏" panose="02010800040101010101" pitchFamily="2" charset="-122"/>
              </a:rPr>
              <a:t>会进一步检查视图定义中的条件，若不满足条件，则拒绝执行该操作。</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9507">
                                            <p:bg/>
                                          </p:spTgt>
                                        </p:tgtEl>
                                        <p:attrNameLst>
                                          <p:attrName>style.visibility</p:attrName>
                                        </p:attrNameLst>
                                      </p:cBhvr>
                                      <p:to>
                                        <p:strVal val="visible"/>
                                      </p:to>
                                    </p:set>
                                    <p:animEffect transition="in" filter="checkerboard(across)">
                                      <p:cBhvr>
                                        <p:cTn id="7" dur="2000"/>
                                        <p:tgtEl>
                                          <p:spTgt spid="14950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9507">
                                            <p:txEl>
                                              <p:pRg st="0" end="0"/>
                                            </p:txEl>
                                          </p:spTgt>
                                        </p:tgtEl>
                                        <p:attrNameLst>
                                          <p:attrName>style.visibility</p:attrName>
                                        </p:attrNameLst>
                                      </p:cBhvr>
                                      <p:to>
                                        <p:strVal val="visible"/>
                                      </p:to>
                                    </p:set>
                                    <p:animEffect transition="in" filter="checkerboard(across)">
                                      <p:cBhvr>
                                        <p:cTn id="12" dur="2000"/>
                                        <p:tgtEl>
                                          <p:spTgt spid="149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9507">
                                            <p:txEl>
                                              <p:pRg st="1" end="1"/>
                                            </p:txEl>
                                          </p:spTgt>
                                        </p:tgtEl>
                                        <p:attrNameLst>
                                          <p:attrName>style.visibility</p:attrName>
                                        </p:attrNameLst>
                                      </p:cBhvr>
                                      <p:to>
                                        <p:strVal val="visible"/>
                                      </p:to>
                                    </p:set>
                                    <p:animEffect transition="in" filter="checkerboard(across)">
                                      <p:cBhvr>
                                        <p:cTn id="17" dur="2000"/>
                                        <p:tgtEl>
                                          <p:spTgt spid="149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9507">
                                            <p:txEl>
                                              <p:pRg st="2" end="2"/>
                                            </p:txEl>
                                          </p:spTgt>
                                        </p:tgtEl>
                                        <p:attrNameLst>
                                          <p:attrName>style.visibility</p:attrName>
                                        </p:attrNameLst>
                                      </p:cBhvr>
                                      <p:to>
                                        <p:strVal val="visible"/>
                                      </p:to>
                                    </p:set>
                                    <p:animEffect transition="in" filter="checkerboard(across)">
                                      <p:cBhvr>
                                        <p:cTn id="22" dur="2000"/>
                                        <p:tgtEl>
                                          <p:spTgt spid="149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B6F124B3-E3E4-4C1E-9818-D028C79DA4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310AC29-81A2-4229-A630-FE2C80646A5C}" type="slidenum">
              <a:rPr lang="en-US" altLang="zh-CN" sz="1400" smtClean="0"/>
              <a:pPr>
                <a:spcBef>
                  <a:spcPct val="0"/>
                </a:spcBef>
                <a:buFontTx/>
                <a:buNone/>
              </a:pPr>
              <a:t>124</a:t>
            </a:fld>
            <a:endParaRPr lang="en-US" altLang="zh-CN" sz="1400"/>
          </a:p>
        </p:txBody>
      </p:sp>
      <p:sp>
        <p:nvSpPr>
          <p:cNvPr id="147459" name="Rectangle 2">
            <a:extLst>
              <a:ext uri="{FF2B5EF4-FFF2-40B4-BE49-F238E27FC236}">
                <a16:creationId xmlns:a16="http://schemas.microsoft.com/office/drawing/2014/main" id="{B1CB323D-3E6C-4797-A0C5-81C5F7F8DAA1}"/>
              </a:ext>
            </a:extLst>
          </p:cNvPr>
          <p:cNvSpPr>
            <a:spLocks noGrp="1" noChangeArrowheads="1"/>
          </p:cNvSpPr>
          <p:nvPr>
            <p:ph type="body" idx="1"/>
          </p:nvPr>
        </p:nvSpPr>
        <p:spPr>
          <a:xfrm>
            <a:off x="395288" y="1989138"/>
            <a:ext cx="8154987" cy="3048000"/>
          </a:xfrm>
          <a:solidFill>
            <a:srgbClr val="FFFFCC"/>
          </a:solidFill>
          <a:ln>
            <a:solidFill>
              <a:srgbClr val="0000CC"/>
            </a:solidFill>
            <a:miter lim="800000"/>
            <a:headEnd/>
            <a:tailEnd/>
          </a:ln>
        </p:spPr>
        <p:txBody>
          <a:bodyPr/>
          <a:lstStyle/>
          <a:p>
            <a:pPr eaLnBrk="1" hangingPunct="1"/>
            <a:r>
              <a:rPr lang="zh-CN" altLang="en-US" b="1">
                <a:latin typeface="华文中宋" panose="02010600040101010101" pitchFamily="2" charset="-122"/>
                <a:ea typeface="华文中宋" panose="02010600040101010101" pitchFamily="2" charset="-122"/>
              </a:rPr>
              <a:t>例</a:t>
            </a:r>
            <a:r>
              <a:rPr lang="en-US" altLang="zh-CN" b="1">
                <a:latin typeface="华文中宋" panose="02010600040101010101" pitchFamily="2" charset="-122"/>
                <a:ea typeface="华文中宋" panose="02010600040101010101" pitchFamily="2" charset="-122"/>
              </a:rPr>
              <a:t>1</a:t>
            </a:r>
            <a:r>
              <a:rPr lang="zh-CN" altLang="en-US" b="1">
                <a:latin typeface="华文中宋" panose="02010600040101010101" pitchFamily="2" charset="-122"/>
                <a:ea typeface="华文中宋" panose="02010600040101010101" pitchFamily="2" charset="-122"/>
              </a:rPr>
              <a:t>将信息系学生视图</a:t>
            </a:r>
            <a:r>
              <a:rPr lang="en-US" altLang="zh-CN" b="1">
                <a:latin typeface="华文中宋" panose="02010600040101010101" pitchFamily="2" charset="-122"/>
                <a:ea typeface="华文中宋" panose="02010600040101010101" pitchFamily="2" charset="-122"/>
              </a:rPr>
              <a:t>IS_Student</a:t>
            </a:r>
            <a:r>
              <a:rPr lang="zh-CN" altLang="en-US" b="1">
                <a:latin typeface="华文中宋" panose="02010600040101010101" pitchFamily="2" charset="-122"/>
                <a:ea typeface="华文中宋" panose="02010600040101010101" pitchFamily="2" charset="-122"/>
              </a:rPr>
              <a:t>中学号为</a:t>
            </a:r>
            <a:r>
              <a:rPr lang="en-US" altLang="zh-CN" b="1">
                <a:latin typeface="华文中宋" panose="02010600040101010101" pitchFamily="2" charset="-122"/>
                <a:ea typeface="华文中宋" panose="02010600040101010101" pitchFamily="2" charset="-122"/>
              </a:rPr>
              <a:t>95002</a:t>
            </a:r>
            <a:r>
              <a:rPr lang="zh-CN" altLang="en-US" b="1">
                <a:latin typeface="华文中宋" panose="02010600040101010101" pitchFamily="2" charset="-122"/>
                <a:ea typeface="华文中宋" panose="02010600040101010101" pitchFamily="2" charset="-122"/>
              </a:rPr>
              <a:t>的学生姓名改为“刘辰”</a:t>
            </a:r>
          </a:p>
          <a:p>
            <a:pPr eaLnBrk="1" hangingPunct="1"/>
            <a:r>
              <a:rPr lang="en-US" altLang="zh-CN">
                <a:solidFill>
                  <a:srgbClr val="000080"/>
                </a:solidFill>
              </a:rPr>
              <a:t>UPDATE IS_Student</a:t>
            </a:r>
            <a:br>
              <a:rPr lang="en-US" altLang="zh-CN">
                <a:solidFill>
                  <a:srgbClr val="000080"/>
                </a:solidFill>
              </a:rPr>
            </a:br>
            <a:r>
              <a:rPr lang="en-US" altLang="zh-CN">
                <a:solidFill>
                  <a:srgbClr val="000080"/>
                </a:solidFill>
              </a:rPr>
              <a:t>SET Sname='</a:t>
            </a:r>
            <a:r>
              <a:rPr lang="zh-CN" altLang="en-US">
                <a:solidFill>
                  <a:srgbClr val="000080"/>
                </a:solidFill>
              </a:rPr>
              <a:t>刘辰</a:t>
            </a:r>
            <a:r>
              <a:rPr lang="en-US" altLang="zh-CN">
                <a:solidFill>
                  <a:srgbClr val="000080"/>
                </a:solidFill>
              </a:rPr>
              <a:t>'</a:t>
            </a:r>
            <a:br>
              <a:rPr lang="en-US" altLang="zh-CN">
                <a:solidFill>
                  <a:srgbClr val="000080"/>
                </a:solidFill>
              </a:rPr>
            </a:br>
            <a:r>
              <a:rPr lang="en-US" altLang="zh-CN">
                <a:solidFill>
                  <a:srgbClr val="000080"/>
                </a:solidFill>
              </a:rPr>
              <a:t>WHERE Sno='95002';</a:t>
            </a:r>
            <a:endParaRPr lang="en-US" altLang="zh-CN"/>
          </a:p>
        </p:txBody>
      </p:sp>
      <p:sp>
        <p:nvSpPr>
          <p:cNvPr id="147460" name="Rectangle 3">
            <a:extLst>
              <a:ext uri="{FF2B5EF4-FFF2-40B4-BE49-F238E27FC236}">
                <a16:creationId xmlns:a16="http://schemas.microsoft.com/office/drawing/2014/main" id="{3332A98F-E06B-49F1-94AD-BFAE15EA9DA1}"/>
              </a:ext>
            </a:extLst>
          </p:cNvPr>
          <p:cNvSpPr>
            <a:spLocks noChangeArrowheads="1"/>
          </p:cNvSpPr>
          <p:nvPr/>
        </p:nvSpPr>
        <p:spPr bwMode="auto">
          <a:xfrm>
            <a:off x="468313" y="620713"/>
            <a:ext cx="7777162" cy="719137"/>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en-US" altLang="zh-CN" sz="3600" b="1">
                <a:latin typeface="华文中宋" panose="02010600040101010101" pitchFamily="2" charset="-122"/>
                <a:ea typeface="华文中宋" panose="02010600040101010101" pitchFamily="2" charset="-122"/>
              </a:rPr>
              <a:t>  </a:t>
            </a:r>
            <a:r>
              <a:rPr lang="zh-CN" altLang="en-US" sz="3600" b="1">
                <a:latin typeface="华文中宋" panose="02010600040101010101" pitchFamily="2" charset="-122"/>
                <a:ea typeface="华文中宋" panose="02010600040101010101" pitchFamily="2" charset="-122"/>
              </a:rPr>
              <a:t>一般行列子集视图都是可更新视图</a:t>
            </a:r>
          </a:p>
        </p:txBody>
      </p:sp>
    </p:spTree>
  </p:cSld>
  <p:clrMapOvr>
    <a:masterClrMapping/>
  </p:clrMapOvr>
  <p:transition spd="med">
    <p:rand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6B9B5333-13C9-47DA-BA20-B92214E3D7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4A472C-B116-45D1-82C6-C1248BE01BC0}" type="slidenum">
              <a:rPr lang="en-US" altLang="zh-CN" sz="1400" smtClean="0"/>
              <a:pPr>
                <a:spcBef>
                  <a:spcPct val="0"/>
                </a:spcBef>
                <a:buFontTx/>
                <a:buNone/>
              </a:pPr>
              <a:t>125</a:t>
            </a:fld>
            <a:endParaRPr lang="en-US" altLang="zh-CN" sz="1400"/>
          </a:p>
        </p:txBody>
      </p:sp>
      <p:sp>
        <p:nvSpPr>
          <p:cNvPr id="151555" name="Rectangle 3">
            <a:extLst>
              <a:ext uri="{FF2B5EF4-FFF2-40B4-BE49-F238E27FC236}">
                <a16:creationId xmlns:a16="http://schemas.microsoft.com/office/drawing/2014/main" id="{753ED43B-626C-4C64-B59D-5BB682F0AD41}"/>
              </a:ext>
            </a:extLst>
          </p:cNvPr>
          <p:cNvSpPr>
            <a:spLocks noGrp="1" noChangeArrowheads="1"/>
          </p:cNvSpPr>
          <p:nvPr>
            <p:ph type="body" idx="1"/>
          </p:nvPr>
        </p:nvSpPr>
        <p:spPr>
          <a:xfrm>
            <a:off x="395288" y="549275"/>
            <a:ext cx="8064500" cy="5759450"/>
          </a:xfrm>
          <a:solidFill>
            <a:srgbClr val="FFFFCC"/>
          </a:solidFill>
          <a:ln>
            <a:solidFill>
              <a:srgbClr val="0000CC"/>
            </a:solidFill>
            <a:miter lim="800000"/>
            <a:headEnd/>
            <a:tailEnd/>
          </a:ln>
        </p:spPr>
        <p:txBody>
          <a:bodyPr/>
          <a:lstStyle/>
          <a:p>
            <a:pPr eaLnBrk="1" hangingPunct="1">
              <a:lnSpc>
                <a:spcPct val="90000"/>
              </a:lnSpc>
            </a:pPr>
            <a:r>
              <a:rPr lang="zh-CN" altLang="en-US">
                <a:latin typeface="华文细黑" panose="02010600040101010101" pitchFamily="2" charset="-122"/>
                <a:ea typeface="华文细黑" panose="02010600040101010101" pitchFamily="2" charset="-122"/>
              </a:rPr>
              <a:t>与查询视图类似，</a:t>
            </a:r>
            <a:r>
              <a:rPr lang="en-US" altLang="zh-CN">
                <a:latin typeface="华文细黑" panose="02010600040101010101" pitchFamily="2" charset="-122"/>
                <a:ea typeface="华文细黑" panose="02010600040101010101" pitchFamily="2" charset="-122"/>
              </a:rPr>
              <a:t>DBMS</a:t>
            </a:r>
            <a:r>
              <a:rPr lang="zh-CN" altLang="en-US">
                <a:latin typeface="华文细黑" panose="02010600040101010101" pitchFamily="2" charset="-122"/>
                <a:ea typeface="华文细黑" panose="02010600040101010101" pitchFamily="2" charset="-122"/>
              </a:rPr>
              <a:t>执行此语句时，首先进行有效性检查，检查所涉及的表、视图等是否在数据库中存在</a:t>
            </a:r>
          </a:p>
          <a:p>
            <a:pPr eaLnBrk="1" hangingPunct="1">
              <a:lnSpc>
                <a:spcPct val="90000"/>
              </a:lnSpc>
            </a:pPr>
            <a:r>
              <a:rPr lang="zh-CN" altLang="en-US">
                <a:latin typeface="华文细黑" panose="02010600040101010101" pitchFamily="2" charset="-122"/>
                <a:ea typeface="华文细黑" panose="02010600040101010101" pitchFamily="2" charset="-122"/>
              </a:rPr>
              <a:t>如果存在，则从数据字典中取出该语句涉及的视图的定义，把定义中的子查询和用户对视图的更新操作结合起来，转换成对基本表的更新</a:t>
            </a:r>
          </a:p>
          <a:p>
            <a:pPr eaLnBrk="1" hangingPunct="1">
              <a:lnSpc>
                <a:spcPct val="90000"/>
              </a:lnSpc>
            </a:pPr>
            <a:r>
              <a:rPr lang="zh-CN" altLang="en-US">
                <a:latin typeface="华文细黑" panose="02010600040101010101" pitchFamily="2" charset="-122"/>
                <a:ea typeface="华文细黑" panose="02010600040101010101" pitchFamily="2" charset="-122"/>
              </a:rPr>
              <a:t>执行经过修正的更新操作。转换后的更新语句为：</a:t>
            </a:r>
          </a:p>
          <a:p>
            <a:pPr eaLnBrk="1" hangingPunct="1">
              <a:lnSpc>
                <a:spcPct val="90000"/>
              </a:lnSpc>
              <a:buFontTx/>
              <a:buNone/>
            </a:pPr>
            <a:r>
              <a:rPr lang="zh-CN" altLang="en-US">
                <a:solidFill>
                  <a:srgbClr val="0000CC"/>
                </a:solidFill>
              </a:rPr>
              <a:t>	</a:t>
            </a:r>
            <a:r>
              <a:rPr lang="en-US" altLang="zh-CN">
                <a:solidFill>
                  <a:srgbClr val="0000CC"/>
                </a:solidFill>
              </a:rPr>
              <a:t>UPDATE   S</a:t>
            </a:r>
          </a:p>
          <a:p>
            <a:pPr eaLnBrk="1" hangingPunct="1">
              <a:lnSpc>
                <a:spcPct val="90000"/>
              </a:lnSpc>
              <a:buFontTx/>
              <a:buNone/>
            </a:pPr>
            <a:r>
              <a:rPr lang="en-US" altLang="zh-CN">
                <a:solidFill>
                  <a:srgbClr val="0000CC"/>
                </a:solidFill>
              </a:rPr>
              <a:t>   SET Sname='</a:t>
            </a:r>
            <a:r>
              <a:rPr lang="zh-CN" altLang="en-US">
                <a:solidFill>
                  <a:srgbClr val="0000CC"/>
                </a:solidFill>
              </a:rPr>
              <a:t>刘辰</a:t>
            </a:r>
            <a:r>
              <a:rPr lang="en-US" altLang="zh-CN">
                <a:solidFill>
                  <a:srgbClr val="0000CC"/>
                </a:solidFill>
              </a:rPr>
              <a:t>' </a:t>
            </a:r>
            <a:br>
              <a:rPr lang="en-US" altLang="zh-CN">
                <a:solidFill>
                  <a:srgbClr val="0000CC"/>
                </a:solidFill>
              </a:rPr>
            </a:br>
            <a:r>
              <a:rPr lang="en-US" altLang="zh-CN">
                <a:solidFill>
                  <a:srgbClr val="0000CC"/>
                </a:solidFill>
              </a:rPr>
              <a:t>WHERE Sno='95002' AND dept='IS';</a:t>
            </a:r>
            <a:r>
              <a:rPr lang="en-US" altLang="zh-CN"/>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5">
                                            <p:bg/>
                                          </p:spTgt>
                                        </p:tgtEl>
                                        <p:attrNameLst>
                                          <p:attrName>style.visibility</p:attrName>
                                        </p:attrNameLst>
                                      </p:cBhvr>
                                      <p:to>
                                        <p:strVal val="visible"/>
                                      </p:to>
                                    </p:set>
                                    <p:anim calcmode="lin" valueType="num">
                                      <p:cBhvr additive="base">
                                        <p:cTn id="7" dur="1000" fill="hold"/>
                                        <p:tgtEl>
                                          <p:spTgt spid="151555">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151555">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555">
                                            <p:txEl>
                                              <p:pRg st="0" end="0"/>
                                            </p:txEl>
                                          </p:spTgt>
                                        </p:tgtEl>
                                        <p:attrNameLst>
                                          <p:attrName>style.visibility</p:attrName>
                                        </p:attrNameLst>
                                      </p:cBhvr>
                                      <p:to>
                                        <p:strVal val="visible"/>
                                      </p:to>
                                    </p:set>
                                    <p:anim calcmode="lin" valueType="num">
                                      <p:cBhvr additive="base">
                                        <p:cTn id="13" dur="10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1555">
                                            <p:txEl>
                                              <p:pRg st="1" end="1"/>
                                            </p:txEl>
                                          </p:spTgt>
                                        </p:tgtEl>
                                        <p:attrNameLst>
                                          <p:attrName>style.visibility</p:attrName>
                                        </p:attrNameLst>
                                      </p:cBhvr>
                                      <p:to>
                                        <p:strVal val="visible"/>
                                      </p:to>
                                    </p:set>
                                    <p:anim calcmode="lin" valueType="num">
                                      <p:cBhvr additive="base">
                                        <p:cTn id="19" dur="10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51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1555">
                                            <p:txEl>
                                              <p:pRg st="2" end="2"/>
                                            </p:txEl>
                                          </p:spTgt>
                                        </p:tgtEl>
                                        <p:attrNameLst>
                                          <p:attrName>style.visibility</p:attrName>
                                        </p:attrNameLst>
                                      </p:cBhvr>
                                      <p:to>
                                        <p:strVal val="visible"/>
                                      </p:to>
                                    </p:set>
                                    <p:anim calcmode="lin" valueType="num">
                                      <p:cBhvr additive="base">
                                        <p:cTn id="25" dur="10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51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1555">
                                            <p:txEl>
                                              <p:pRg st="3" end="3"/>
                                            </p:txEl>
                                          </p:spTgt>
                                        </p:tgtEl>
                                        <p:attrNameLst>
                                          <p:attrName>style.visibility</p:attrName>
                                        </p:attrNameLst>
                                      </p:cBhvr>
                                      <p:to>
                                        <p:strVal val="visible"/>
                                      </p:to>
                                    </p:set>
                                    <p:anim calcmode="lin" valueType="num">
                                      <p:cBhvr additive="base">
                                        <p:cTn id="31" dur="10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51555">
                                            <p:txEl>
                                              <p:pRg st="3" end="3"/>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151555">
                                            <p:txEl>
                                              <p:pRg st="4" end="4"/>
                                            </p:txEl>
                                          </p:spTgt>
                                        </p:tgtEl>
                                        <p:attrNameLst>
                                          <p:attrName>style.visibility</p:attrName>
                                        </p:attrNameLst>
                                      </p:cBhvr>
                                      <p:to>
                                        <p:strVal val="visible"/>
                                      </p:to>
                                    </p:set>
                                    <p:anim calcmode="lin" valueType="num">
                                      <p:cBhvr additive="base">
                                        <p:cTn id="36" dur="10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151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AE20F0CA-91FB-4096-84EA-444E677084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8D7563-3D84-48C5-A406-81C9F7C849F9}" type="slidenum">
              <a:rPr lang="en-US" altLang="zh-CN" sz="1400" smtClean="0"/>
              <a:pPr>
                <a:spcBef>
                  <a:spcPct val="0"/>
                </a:spcBef>
                <a:buFontTx/>
                <a:buNone/>
              </a:pPr>
              <a:t>126</a:t>
            </a:fld>
            <a:endParaRPr lang="en-US" altLang="zh-CN" sz="1400"/>
          </a:p>
        </p:txBody>
      </p:sp>
      <p:sp>
        <p:nvSpPr>
          <p:cNvPr id="152578" name="Rectangle 2">
            <a:extLst>
              <a:ext uri="{FF2B5EF4-FFF2-40B4-BE49-F238E27FC236}">
                <a16:creationId xmlns:a16="http://schemas.microsoft.com/office/drawing/2014/main" id="{EBB3DDB3-2CF2-43D6-AADC-49596F8F8618}"/>
              </a:ext>
            </a:extLst>
          </p:cNvPr>
          <p:cNvSpPr>
            <a:spLocks noGrp="1" noChangeArrowheads="1"/>
          </p:cNvSpPr>
          <p:nvPr>
            <p:ph type="body" idx="1"/>
          </p:nvPr>
        </p:nvSpPr>
        <p:spPr>
          <a:xfrm>
            <a:off x="250825" y="73025"/>
            <a:ext cx="8686800" cy="6172200"/>
          </a:xfrm>
          <a:ln>
            <a:solidFill>
              <a:srgbClr val="FF3300"/>
            </a:solidFill>
            <a:miter lim="800000"/>
            <a:headEnd/>
            <a:tailEnd/>
          </a:ln>
        </p:spPr>
        <p:txBody>
          <a:bodyPr/>
          <a:lstStyle/>
          <a:p>
            <a:pPr eaLnBrk="1" hangingPunct="1">
              <a:lnSpc>
                <a:spcPct val="90000"/>
              </a:lnSpc>
            </a:pPr>
            <a:r>
              <a:rPr lang="zh-CN" altLang="en-US">
                <a:latin typeface="华文中宋" panose="02010600040101010101" pitchFamily="2" charset="-122"/>
                <a:ea typeface="华文中宋" panose="02010600040101010101" pitchFamily="2" charset="-122"/>
              </a:rPr>
              <a:t>例</a:t>
            </a:r>
            <a:r>
              <a:rPr lang="en-US" altLang="zh-CN">
                <a:latin typeface="华文中宋" panose="02010600040101010101" pitchFamily="2" charset="-122"/>
                <a:ea typeface="华文中宋" panose="02010600040101010101" pitchFamily="2" charset="-122"/>
              </a:rPr>
              <a:t>2</a:t>
            </a:r>
            <a:r>
              <a:rPr lang="zh-CN" altLang="en-US">
                <a:latin typeface="华文中宋" panose="02010600040101010101" pitchFamily="2" charset="-122"/>
                <a:ea typeface="华文中宋" panose="02010600040101010101" pitchFamily="2" charset="-122"/>
              </a:rPr>
              <a:t>向信息系学生视图</a:t>
            </a:r>
            <a:r>
              <a:rPr lang="en-US" altLang="zh-CN">
                <a:latin typeface="华文中宋" panose="02010600040101010101" pitchFamily="2" charset="-122"/>
                <a:ea typeface="华文中宋" panose="02010600040101010101" pitchFamily="2" charset="-122"/>
              </a:rPr>
              <a:t>IS_S</a:t>
            </a:r>
            <a:r>
              <a:rPr lang="zh-CN" altLang="en-US">
                <a:latin typeface="华文中宋" panose="02010600040101010101" pitchFamily="2" charset="-122"/>
                <a:ea typeface="华文中宋" panose="02010600040101010101" pitchFamily="2" charset="-122"/>
              </a:rPr>
              <a:t>中插入一个新的学生记录，其中学号为</a:t>
            </a:r>
            <a:r>
              <a:rPr lang="en-US" altLang="zh-CN">
                <a:latin typeface="华文中宋" panose="02010600040101010101" pitchFamily="2" charset="-122"/>
                <a:ea typeface="华文中宋" panose="02010600040101010101" pitchFamily="2" charset="-122"/>
              </a:rPr>
              <a:t>95029</a:t>
            </a:r>
            <a:r>
              <a:rPr lang="zh-CN" altLang="en-US">
                <a:latin typeface="华文中宋" panose="02010600040101010101" pitchFamily="2" charset="-122"/>
                <a:ea typeface="华文中宋" panose="02010600040101010101" pitchFamily="2" charset="-122"/>
              </a:rPr>
              <a:t>，姓名为赵新，年龄为</a:t>
            </a:r>
            <a:r>
              <a:rPr lang="en-US" altLang="zh-CN">
                <a:latin typeface="华文中宋" panose="02010600040101010101" pitchFamily="2" charset="-122"/>
                <a:ea typeface="华文中宋" panose="02010600040101010101" pitchFamily="2" charset="-122"/>
              </a:rPr>
              <a:t>20</a:t>
            </a:r>
            <a:r>
              <a:rPr lang="zh-CN" altLang="en-US">
                <a:latin typeface="华文中宋" panose="02010600040101010101" pitchFamily="2" charset="-122"/>
                <a:ea typeface="华文中宋" panose="02010600040101010101" pitchFamily="2" charset="-122"/>
              </a:rPr>
              <a:t>岁</a:t>
            </a:r>
          </a:p>
          <a:p>
            <a:pPr eaLnBrk="1" hangingPunct="1">
              <a:lnSpc>
                <a:spcPct val="90000"/>
              </a:lnSpc>
              <a:buFontTx/>
              <a:buNone/>
            </a:pPr>
            <a:r>
              <a:rPr lang="zh-CN" altLang="en-US">
                <a:solidFill>
                  <a:srgbClr val="000080"/>
                </a:solidFill>
              </a:rPr>
              <a:t>	</a:t>
            </a:r>
            <a:r>
              <a:rPr lang="en-US" altLang="zh-CN">
                <a:solidFill>
                  <a:srgbClr val="000080"/>
                </a:solidFill>
              </a:rPr>
              <a:t>INSERT</a:t>
            </a:r>
            <a:br>
              <a:rPr lang="en-US" altLang="zh-CN">
                <a:solidFill>
                  <a:srgbClr val="000080"/>
                </a:solidFill>
              </a:rPr>
            </a:br>
            <a:r>
              <a:rPr lang="en-US" altLang="zh-CN">
                <a:solidFill>
                  <a:srgbClr val="000080"/>
                </a:solidFill>
              </a:rPr>
              <a:t>INTO IS_Student</a:t>
            </a:r>
            <a:br>
              <a:rPr lang="en-US" altLang="zh-CN">
                <a:solidFill>
                  <a:srgbClr val="000080"/>
                </a:solidFill>
              </a:rPr>
            </a:br>
            <a:r>
              <a:rPr lang="en-US" altLang="zh-CN">
                <a:solidFill>
                  <a:srgbClr val="000080"/>
                </a:solidFill>
              </a:rPr>
              <a:t>VALUES(‘95029’, ‘</a:t>
            </a:r>
            <a:r>
              <a:rPr lang="zh-CN" altLang="en-US">
                <a:solidFill>
                  <a:srgbClr val="000080"/>
                </a:solidFill>
              </a:rPr>
              <a:t>赵新</a:t>
            </a:r>
            <a:r>
              <a:rPr lang="en-US" altLang="zh-CN">
                <a:solidFill>
                  <a:srgbClr val="000080"/>
                </a:solidFill>
              </a:rPr>
              <a:t>’, 20);</a:t>
            </a:r>
            <a:br>
              <a:rPr lang="en-US" altLang="zh-CN">
                <a:solidFill>
                  <a:srgbClr val="000080"/>
                </a:solidFill>
              </a:rPr>
            </a:br>
            <a:endParaRPr lang="en-US" altLang="zh-CN">
              <a:solidFill>
                <a:srgbClr val="000080"/>
              </a:solidFill>
            </a:endParaRPr>
          </a:p>
          <a:p>
            <a:pPr eaLnBrk="1" hangingPunct="1">
              <a:lnSpc>
                <a:spcPct val="90000"/>
              </a:lnSpc>
              <a:buFontTx/>
              <a:buNone/>
            </a:pPr>
            <a:r>
              <a:rPr lang="zh-CN" altLang="en-US">
                <a:solidFill>
                  <a:srgbClr val="000080"/>
                </a:solidFill>
              </a:rPr>
              <a:t>有的</a:t>
            </a:r>
            <a:r>
              <a:rPr lang="en-US" altLang="zh-CN">
                <a:latin typeface="华文中宋" panose="02010600040101010101" pitchFamily="2" charset="-122"/>
                <a:ea typeface="华文中宋" panose="02010600040101010101" pitchFamily="2" charset="-122"/>
              </a:rPr>
              <a:t>DBMS</a:t>
            </a:r>
            <a:r>
              <a:rPr lang="zh-CN" altLang="en-US">
                <a:latin typeface="华文中宋" panose="02010600040101010101" pitchFamily="2" charset="-122"/>
                <a:ea typeface="华文中宋" panose="02010600040101010101" pitchFamily="2" charset="-122"/>
              </a:rPr>
              <a:t>将其转换为对基本表的更新：</a:t>
            </a:r>
            <a:br>
              <a:rPr lang="zh-CN" altLang="en-US">
                <a:solidFill>
                  <a:srgbClr val="000080"/>
                </a:solidFill>
              </a:rPr>
            </a:br>
            <a:r>
              <a:rPr lang="en-US" altLang="zh-CN">
                <a:solidFill>
                  <a:srgbClr val="000080"/>
                </a:solidFill>
              </a:rPr>
              <a:t>INSERT </a:t>
            </a:r>
            <a:br>
              <a:rPr lang="en-US" altLang="zh-CN">
                <a:solidFill>
                  <a:srgbClr val="000080"/>
                </a:solidFill>
              </a:rPr>
            </a:br>
            <a:r>
              <a:rPr lang="en-US" altLang="zh-CN">
                <a:solidFill>
                  <a:srgbClr val="000080"/>
                </a:solidFill>
              </a:rPr>
              <a:t>INTO S (Sno,Sname,age,dept)</a:t>
            </a:r>
            <a:br>
              <a:rPr lang="en-US" altLang="zh-CN">
                <a:solidFill>
                  <a:srgbClr val="000080"/>
                </a:solidFill>
              </a:rPr>
            </a:br>
            <a:r>
              <a:rPr lang="en-US" altLang="zh-CN">
                <a:solidFill>
                  <a:srgbClr val="000080"/>
                </a:solidFill>
              </a:rPr>
              <a:t>VALUES('95029', '</a:t>
            </a:r>
            <a:r>
              <a:rPr lang="zh-CN" altLang="en-US">
                <a:solidFill>
                  <a:srgbClr val="000080"/>
                </a:solidFill>
              </a:rPr>
              <a:t>赵新</a:t>
            </a:r>
            <a:r>
              <a:rPr lang="en-US" altLang="zh-CN">
                <a:solidFill>
                  <a:srgbClr val="000080"/>
                </a:solidFill>
              </a:rPr>
              <a:t>', 20, 'IS'); </a:t>
            </a:r>
          </a:p>
          <a:p>
            <a:pPr eaLnBrk="1" hangingPunct="1">
              <a:lnSpc>
                <a:spcPct val="90000"/>
              </a:lnSpc>
              <a:buFontTx/>
              <a:buNone/>
            </a:pPr>
            <a:r>
              <a:rPr lang="zh-CN" altLang="en-US">
                <a:latin typeface="华文中宋" panose="02010600040101010101" pitchFamily="2" charset="-122"/>
                <a:ea typeface="华文中宋" panose="02010600040101010101" pitchFamily="2" charset="-122"/>
              </a:rPr>
              <a:t>这里系统自动将系名</a:t>
            </a:r>
            <a:r>
              <a:rPr lang="en-US" altLang="zh-CN">
                <a:latin typeface="华文中宋" panose="02010600040101010101" pitchFamily="2" charset="-122"/>
                <a:ea typeface="华文中宋" panose="02010600040101010101" pitchFamily="2" charset="-122"/>
              </a:rPr>
              <a:t>'IS'</a:t>
            </a:r>
            <a:r>
              <a:rPr lang="zh-CN" altLang="en-US">
                <a:latin typeface="华文中宋" panose="02010600040101010101" pitchFamily="2" charset="-122"/>
                <a:ea typeface="华文中宋" panose="02010600040101010101" pitchFamily="2" charset="-122"/>
              </a:rPr>
              <a:t>放入</a:t>
            </a:r>
            <a:r>
              <a:rPr lang="en-US" altLang="zh-CN">
                <a:latin typeface="华文中宋" panose="02010600040101010101" pitchFamily="2" charset="-122"/>
                <a:ea typeface="华文中宋" panose="02010600040101010101" pitchFamily="2" charset="-122"/>
              </a:rPr>
              <a:t>VALUES</a:t>
            </a:r>
            <a:r>
              <a:rPr lang="zh-CN" altLang="en-US">
                <a:latin typeface="华文中宋" panose="02010600040101010101" pitchFamily="2" charset="-122"/>
                <a:ea typeface="华文中宋" panose="02010600040101010101" pitchFamily="2" charset="-122"/>
              </a:rPr>
              <a:t>子句中</a:t>
            </a:r>
            <a:r>
              <a:rPr lang="zh-CN" altLang="en-US">
                <a:solidFill>
                  <a:srgbClr val="000080"/>
                </a:solidFill>
                <a:latin typeface="华文中宋" panose="02010600040101010101" pitchFamily="2" charset="-122"/>
                <a:ea typeface="华文中宋" panose="02010600040101010101" pitchFamily="2" charset="-122"/>
              </a:rPr>
              <a:t>。</a:t>
            </a:r>
            <a:endParaRPr lang="en-US" altLang="zh-CN">
              <a:solidFill>
                <a:srgbClr val="000080"/>
              </a:solidFill>
              <a:latin typeface="华文中宋" panose="02010600040101010101" pitchFamily="2" charset="-122"/>
              <a:ea typeface="华文中宋" panose="02010600040101010101" pitchFamily="2" charset="-122"/>
            </a:endParaRPr>
          </a:p>
          <a:p>
            <a:pPr eaLnBrk="1" hangingPunct="1">
              <a:lnSpc>
                <a:spcPct val="90000"/>
              </a:lnSpc>
              <a:buFontTx/>
              <a:buNone/>
            </a:pPr>
            <a:r>
              <a:rPr lang="zh-CN" altLang="en-US">
                <a:solidFill>
                  <a:srgbClr val="000080"/>
                </a:solidFill>
                <a:latin typeface="华文中宋" panose="02010600040101010101" pitchFamily="2" charset="-122"/>
                <a:ea typeface="华文中宋" panose="02010600040101010101" pitchFamily="2" charset="-122"/>
              </a:rPr>
              <a:t>有的</a:t>
            </a:r>
            <a:r>
              <a:rPr lang="en-US" altLang="zh-CN">
                <a:solidFill>
                  <a:srgbClr val="000080"/>
                </a:solidFill>
                <a:latin typeface="华文中宋" panose="02010600040101010101" pitchFamily="2" charset="-122"/>
                <a:ea typeface="华文中宋" panose="02010600040101010101" pitchFamily="2" charset="-122"/>
              </a:rPr>
              <a:t>DBMS</a:t>
            </a:r>
            <a:r>
              <a:rPr lang="zh-CN" altLang="en-US">
                <a:solidFill>
                  <a:srgbClr val="000080"/>
                </a:solidFill>
                <a:latin typeface="华文中宋" panose="02010600040101010101" pitchFamily="2" charset="-122"/>
                <a:ea typeface="华文中宋" panose="02010600040101010101" pitchFamily="2" charset="-122"/>
              </a:rPr>
              <a:t>则不允许插入</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2578">
                                            <p:bg/>
                                          </p:spTgt>
                                        </p:tgtEl>
                                        <p:attrNameLst>
                                          <p:attrName>style.visibility</p:attrName>
                                        </p:attrNameLst>
                                      </p:cBhvr>
                                      <p:to>
                                        <p:strVal val="visible"/>
                                      </p:to>
                                    </p:set>
                                    <p:anim calcmode="lin" valueType="num">
                                      <p:cBhvr additive="base">
                                        <p:cTn id="7" dur="500" fill="hold"/>
                                        <p:tgtEl>
                                          <p:spTgt spid="152578">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52578">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2578">
                                            <p:txEl>
                                              <p:pRg st="0" end="0"/>
                                            </p:txEl>
                                          </p:spTgt>
                                        </p:tgtEl>
                                        <p:attrNameLst>
                                          <p:attrName>style.visibility</p:attrName>
                                        </p:attrNameLst>
                                      </p:cBhvr>
                                      <p:to>
                                        <p:strVal val="visible"/>
                                      </p:to>
                                    </p:set>
                                    <p:anim calcmode="lin" valueType="num">
                                      <p:cBhvr additive="base">
                                        <p:cTn id="13" dur="500" fill="hold"/>
                                        <p:tgtEl>
                                          <p:spTgt spid="15257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25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2578">
                                            <p:txEl>
                                              <p:pRg st="1" end="1"/>
                                            </p:txEl>
                                          </p:spTgt>
                                        </p:tgtEl>
                                        <p:attrNameLst>
                                          <p:attrName>style.visibility</p:attrName>
                                        </p:attrNameLst>
                                      </p:cBhvr>
                                      <p:to>
                                        <p:strVal val="visible"/>
                                      </p:to>
                                    </p:set>
                                    <p:anim calcmode="lin" valueType="num">
                                      <p:cBhvr additive="base">
                                        <p:cTn id="19" dur="500" fill="hold"/>
                                        <p:tgtEl>
                                          <p:spTgt spid="15257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25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2578">
                                            <p:txEl>
                                              <p:pRg st="2" end="2"/>
                                            </p:txEl>
                                          </p:spTgt>
                                        </p:tgtEl>
                                        <p:attrNameLst>
                                          <p:attrName>style.visibility</p:attrName>
                                        </p:attrNameLst>
                                      </p:cBhvr>
                                      <p:to>
                                        <p:strVal val="visible"/>
                                      </p:to>
                                    </p:set>
                                    <p:anim calcmode="lin" valueType="num">
                                      <p:cBhvr additive="base">
                                        <p:cTn id="25" dur="500" fill="hold"/>
                                        <p:tgtEl>
                                          <p:spTgt spid="15257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25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2578">
                                            <p:txEl>
                                              <p:pRg st="3" end="3"/>
                                            </p:txEl>
                                          </p:spTgt>
                                        </p:tgtEl>
                                        <p:attrNameLst>
                                          <p:attrName>style.visibility</p:attrName>
                                        </p:attrNameLst>
                                      </p:cBhvr>
                                      <p:to>
                                        <p:strVal val="visible"/>
                                      </p:to>
                                    </p:set>
                                    <p:anim calcmode="lin" valueType="num">
                                      <p:cBhvr additive="base">
                                        <p:cTn id="31" dur="500" fill="hold"/>
                                        <p:tgtEl>
                                          <p:spTgt spid="15257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25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2578">
                                            <p:txEl>
                                              <p:pRg st="4" end="4"/>
                                            </p:txEl>
                                          </p:spTgt>
                                        </p:tgtEl>
                                        <p:attrNameLst>
                                          <p:attrName>style.visibility</p:attrName>
                                        </p:attrNameLst>
                                      </p:cBhvr>
                                      <p:to>
                                        <p:strVal val="visible"/>
                                      </p:to>
                                    </p:set>
                                    <p:anim calcmode="lin" valueType="num">
                                      <p:cBhvr additive="base">
                                        <p:cTn id="37" dur="500" fill="hold"/>
                                        <p:tgtEl>
                                          <p:spTgt spid="152578">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257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21E6C1C8-6E3D-4E0C-84DC-731B24DF95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E54991-E392-4875-AD34-95EEE4334A5D}" type="slidenum">
              <a:rPr lang="en-US" altLang="zh-CN" sz="1400" smtClean="0"/>
              <a:pPr>
                <a:spcBef>
                  <a:spcPct val="0"/>
                </a:spcBef>
                <a:buFontTx/>
                <a:buNone/>
              </a:pPr>
              <a:t>127</a:t>
            </a:fld>
            <a:endParaRPr lang="en-US" altLang="zh-CN" sz="1400"/>
          </a:p>
        </p:txBody>
      </p:sp>
      <p:sp>
        <p:nvSpPr>
          <p:cNvPr id="153602" name="Rectangle 2">
            <a:extLst>
              <a:ext uri="{FF2B5EF4-FFF2-40B4-BE49-F238E27FC236}">
                <a16:creationId xmlns:a16="http://schemas.microsoft.com/office/drawing/2014/main" id="{E9A86945-C8C3-4974-8A6B-B8DC99076B8C}"/>
              </a:ext>
            </a:extLst>
          </p:cNvPr>
          <p:cNvSpPr>
            <a:spLocks noGrp="1" noChangeArrowheads="1"/>
          </p:cNvSpPr>
          <p:nvPr>
            <p:ph type="body" idx="1"/>
          </p:nvPr>
        </p:nvSpPr>
        <p:spPr>
          <a:xfrm>
            <a:off x="277813" y="476250"/>
            <a:ext cx="8686800" cy="5792788"/>
          </a:xfrm>
          <a:ln>
            <a:solidFill>
              <a:srgbClr val="0000CC"/>
            </a:solidFill>
            <a:miter lim="800000"/>
            <a:headEnd/>
            <a:tailEnd/>
          </a:ln>
        </p:spPr>
        <p:txBody>
          <a:bodyPr/>
          <a:lstStyle/>
          <a:p>
            <a:pPr eaLnBrk="1" hangingPunct="1"/>
            <a:r>
              <a:rPr lang="zh-CN" altLang="en-US">
                <a:latin typeface="华文中宋" panose="02010600040101010101" pitchFamily="2" charset="-122"/>
                <a:ea typeface="华文中宋" panose="02010600040101010101" pitchFamily="2" charset="-122"/>
              </a:rPr>
              <a:t>例</a:t>
            </a:r>
            <a:r>
              <a:rPr lang="en-US" altLang="zh-CN">
                <a:latin typeface="华文中宋" panose="02010600040101010101" pitchFamily="2" charset="-122"/>
                <a:ea typeface="华文中宋" panose="02010600040101010101" pitchFamily="2" charset="-122"/>
              </a:rPr>
              <a:t>3</a:t>
            </a:r>
            <a:r>
              <a:rPr lang="zh-CN" altLang="en-US">
                <a:latin typeface="华文中宋" panose="02010600040101010101" pitchFamily="2" charset="-122"/>
                <a:ea typeface="华文中宋" panose="02010600040101010101" pitchFamily="2" charset="-122"/>
              </a:rPr>
              <a:t>删除计算机系学生视图</a:t>
            </a:r>
            <a:r>
              <a:rPr lang="en-US" altLang="zh-CN">
                <a:latin typeface="华文中宋" panose="02010600040101010101" pitchFamily="2" charset="-122"/>
                <a:ea typeface="华文中宋" panose="02010600040101010101" pitchFamily="2" charset="-122"/>
              </a:rPr>
              <a:t>CS_S</a:t>
            </a:r>
            <a:r>
              <a:rPr lang="zh-CN" altLang="en-US">
                <a:latin typeface="华文中宋" panose="02010600040101010101" pitchFamily="2" charset="-122"/>
                <a:ea typeface="华文中宋" panose="02010600040101010101" pitchFamily="2" charset="-122"/>
              </a:rPr>
              <a:t>中学号为</a:t>
            </a:r>
            <a:r>
              <a:rPr lang="en-US" altLang="zh-CN">
                <a:latin typeface="华文中宋" panose="02010600040101010101" pitchFamily="2" charset="-122"/>
                <a:ea typeface="华文中宋" panose="02010600040101010101" pitchFamily="2" charset="-122"/>
              </a:rPr>
              <a:t>95029</a:t>
            </a:r>
            <a:r>
              <a:rPr lang="zh-CN" altLang="en-US">
                <a:latin typeface="华文中宋" panose="02010600040101010101" pitchFamily="2" charset="-122"/>
                <a:ea typeface="华文中宋" panose="02010600040101010101" pitchFamily="2" charset="-122"/>
              </a:rPr>
              <a:t>的记录</a:t>
            </a:r>
          </a:p>
          <a:p>
            <a:pPr eaLnBrk="1" hangingPunct="1">
              <a:buFontTx/>
              <a:buNone/>
            </a:pPr>
            <a:r>
              <a:rPr lang="zh-CN" altLang="en-US">
                <a:solidFill>
                  <a:srgbClr val="000080"/>
                </a:solidFill>
              </a:rPr>
              <a:t>	</a:t>
            </a:r>
            <a:r>
              <a:rPr lang="en-US" altLang="zh-CN">
                <a:solidFill>
                  <a:srgbClr val="000080"/>
                </a:solidFill>
              </a:rPr>
              <a:t>DELETE</a:t>
            </a:r>
            <a:br>
              <a:rPr lang="en-US" altLang="zh-CN">
                <a:solidFill>
                  <a:srgbClr val="000080"/>
                </a:solidFill>
              </a:rPr>
            </a:br>
            <a:r>
              <a:rPr lang="en-US" altLang="zh-CN">
                <a:solidFill>
                  <a:srgbClr val="000080"/>
                </a:solidFill>
              </a:rPr>
              <a:t>FROM IS_Student</a:t>
            </a:r>
            <a:br>
              <a:rPr lang="en-US" altLang="zh-CN">
                <a:solidFill>
                  <a:srgbClr val="000080"/>
                </a:solidFill>
              </a:rPr>
            </a:br>
            <a:r>
              <a:rPr lang="en-US" altLang="zh-CN">
                <a:solidFill>
                  <a:srgbClr val="000080"/>
                </a:solidFill>
              </a:rPr>
              <a:t>WHERE Sno='95029'; </a:t>
            </a:r>
            <a:br>
              <a:rPr lang="en-US" altLang="zh-CN">
                <a:solidFill>
                  <a:srgbClr val="000080"/>
                </a:solidFill>
              </a:rPr>
            </a:br>
            <a:br>
              <a:rPr lang="en-US" altLang="zh-CN">
                <a:solidFill>
                  <a:srgbClr val="000080"/>
                </a:solidFill>
              </a:rPr>
            </a:br>
            <a:r>
              <a:rPr lang="en-US" altLang="zh-CN">
                <a:latin typeface="华文中宋" panose="02010600040101010101" pitchFamily="2" charset="-122"/>
                <a:ea typeface="华文中宋" panose="02010600040101010101" pitchFamily="2" charset="-122"/>
              </a:rPr>
              <a:t>DBMS</a:t>
            </a:r>
            <a:r>
              <a:rPr lang="zh-CN" altLang="en-US">
                <a:latin typeface="华文中宋" panose="02010600040101010101" pitchFamily="2" charset="-122"/>
                <a:ea typeface="华文中宋" panose="02010600040101010101" pitchFamily="2" charset="-122"/>
              </a:rPr>
              <a:t>将其转换为对基本表的更新：</a:t>
            </a:r>
            <a:r>
              <a:rPr lang="zh-CN" altLang="en-US">
                <a:solidFill>
                  <a:srgbClr val="000080"/>
                </a:solidFill>
              </a:rPr>
              <a:t> </a:t>
            </a:r>
            <a:br>
              <a:rPr lang="zh-CN" altLang="en-US">
                <a:solidFill>
                  <a:srgbClr val="000080"/>
                </a:solidFill>
              </a:rPr>
            </a:br>
            <a:br>
              <a:rPr lang="zh-CN" altLang="en-US">
                <a:solidFill>
                  <a:srgbClr val="000080"/>
                </a:solidFill>
              </a:rPr>
            </a:br>
            <a:r>
              <a:rPr lang="en-US" altLang="zh-CN">
                <a:solidFill>
                  <a:srgbClr val="000080"/>
                </a:solidFill>
              </a:rPr>
              <a:t>DELETE </a:t>
            </a:r>
            <a:br>
              <a:rPr lang="en-US" altLang="zh-CN">
                <a:solidFill>
                  <a:srgbClr val="000080"/>
                </a:solidFill>
              </a:rPr>
            </a:br>
            <a:r>
              <a:rPr lang="en-US" altLang="zh-CN">
                <a:solidFill>
                  <a:srgbClr val="000080"/>
                </a:solidFill>
              </a:rPr>
              <a:t>FROM S</a:t>
            </a:r>
            <a:br>
              <a:rPr lang="en-US" altLang="zh-CN">
                <a:solidFill>
                  <a:srgbClr val="000080"/>
                </a:solidFill>
              </a:rPr>
            </a:br>
            <a:r>
              <a:rPr lang="en-US" altLang="zh-CN">
                <a:solidFill>
                  <a:srgbClr val="000080"/>
                </a:solidFill>
              </a:rPr>
              <a:t>WHERE Sno='95029' AND dept='IS';</a:t>
            </a:r>
            <a:r>
              <a:rPr lang="en-US" altLang="zh-CN"/>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02">
                                            <p:bg/>
                                          </p:spTgt>
                                        </p:tgtEl>
                                        <p:attrNameLst>
                                          <p:attrName>style.visibility</p:attrName>
                                        </p:attrNameLst>
                                      </p:cBhvr>
                                      <p:to>
                                        <p:strVal val="visible"/>
                                      </p:to>
                                    </p:set>
                                    <p:animEffect transition="in" filter="diamond(in)">
                                      <p:cBhvr>
                                        <p:cTn id="7" dur="2000"/>
                                        <p:tgtEl>
                                          <p:spTgt spid="15360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3602">
                                            <p:txEl>
                                              <p:pRg st="0" end="0"/>
                                            </p:txEl>
                                          </p:spTgt>
                                        </p:tgtEl>
                                        <p:attrNameLst>
                                          <p:attrName>style.visibility</p:attrName>
                                        </p:attrNameLst>
                                      </p:cBhvr>
                                      <p:to>
                                        <p:strVal val="visible"/>
                                      </p:to>
                                    </p:set>
                                    <p:animEffect transition="in" filter="diamond(in)">
                                      <p:cBhvr>
                                        <p:cTn id="12" dur="2000"/>
                                        <p:tgtEl>
                                          <p:spTgt spid="1536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53602">
                                            <p:txEl>
                                              <p:pRg st="1" end="1"/>
                                            </p:txEl>
                                          </p:spTgt>
                                        </p:tgtEl>
                                        <p:attrNameLst>
                                          <p:attrName>style.visibility</p:attrName>
                                        </p:attrNameLst>
                                      </p:cBhvr>
                                      <p:to>
                                        <p:strVal val="visible"/>
                                      </p:to>
                                    </p:set>
                                    <p:animEffect transition="in" filter="diamond(in)">
                                      <p:cBhvr>
                                        <p:cTn id="17" dur="2000"/>
                                        <p:tgtEl>
                                          <p:spTgt spid="1536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5E6EEF0C-D582-45EC-9B18-DC05E23E2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F188A63-23A8-470C-A5B9-BB550662ADD5}" type="slidenum">
              <a:rPr lang="en-US" altLang="zh-CN" sz="1400" smtClean="0"/>
              <a:pPr>
                <a:spcBef>
                  <a:spcPct val="0"/>
                </a:spcBef>
                <a:buFontTx/>
                <a:buNone/>
              </a:pPr>
              <a:t>128</a:t>
            </a:fld>
            <a:endParaRPr lang="en-US" altLang="zh-CN" sz="1400"/>
          </a:p>
        </p:txBody>
      </p:sp>
      <p:sp>
        <p:nvSpPr>
          <p:cNvPr id="151555" name="Rectangle 2">
            <a:extLst>
              <a:ext uri="{FF2B5EF4-FFF2-40B4-BE49-F238E27FC236}">
                <a16:creationId xmlns:a16="http://schemas.microsoft.com/office/drawing/2014/main" id="{D1151D4D-0ABC-4E2D-9122-B4E9B75F01C6}"/>
              </a:ext>
            </a:extLst>
          </p:cNvPr>
          <p:cNvSpPr>
            <a:spLocks noGrp="1" noChangeArrowheads="1"/>
          </p:cNvSpPr>
          <p:nvPr>
            <p:ph type="title"/>
          </p:nvPr>
        </p:nvSpPr>
        <p:spPr>
          <a:xfrm>
            <a:off x="395288" y="476250"/>
            <a:ext cx="7772400" cy="1143000"/>
          </a:xfrm>
        </p:spPr>
        <p:txBody>
          <a:bodyPr/>
          <a:lstStyle/>
          <a:p>
            <a:pPr eaLnBrk="1" hangingPunct="1"/>
            <a:r>
              <a:rPr lang="zh-CN" altLang="en-US">
                <a:ea typeface="华文细黑" panose="02010600040101010101" pitchFamily="2" charset="-122"/>
              </a:rPr>
              <a:t>更新的限制</a:t>
            </a:r>
          </a:p>
        </p:txBody>
      </p:sp>
      <p:sp>
        <p:nvSpPr>
          <p:cNvPr id="151556" name="Rectangle 3">
            <a:extLst>
              <a:ext uri="{FF2B5EF4-FFF2-40B4-BE49-F238E27FC236}">
                <a16:creationId xmlns:a16="http://schemas.microsoft.com/office/drawing/2014/main" id="{62EBE15A-1EBD-4E9E-80DE-EBE87154F557}"/>
              </a:ext>
            </a:extLst>
          </p:cNvPr>
          <p:cNvSpPr>
            <a:spLocks noGrp="1" noChangeArrowheads="1"/>
          </p:cNvSpPr>
          <p:nvPr>
            <p:ph type="body" idx="1"/>
          </p:nvPr>
        </p:nvSpPr>
        <p:spPr>
          <a:xfrm>
            <a:off x="539750" y="2420938"/>
            <a:ext cx="7991475" cy="3025775"/>
          </a:xfrm>
          <a:ln>
            <a:solidFill>
              <a:srgbClr val="0000CC"/>
            </a:solidFill>
            <a:miter lim="800000"/>
            <a:headEnd/>
            <a:tailEnd/>
          </a:ln>
        </p:spPr>
        <p:txBody>
          <a:bodyPr/>
          <a:lstStyle/>
          <a:p>
            <a:pPr eaLnBrk="1" hangingPunct="1">
              <a:lnSpc>
                <a:spcPct val="110000"/>
              </a:lnSpc>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在关系数据库中，并不是所有的视图都是可更新的，因为有些视图的更新不能唯一地有意义地转换成对相应基本表的更新。</a:t>
            </a:r>
          </a:p>
        </p:txBody>
      </p:sp>
    </p:spTree>
  </p:cSld>
  <p:clrMapOvr>
    <a:masterClrMapping/>
  </p:clrMapOvr>
  <p:transition spd="med">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6CE623D6-F558-4FD7-9348-A8D84B2C5C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B224E2-B133-4020-9349-920F26677AF6}" type="slidenum">
              <a:rPr lang="en-US" altLang="zh-CN" sz="1400" smtClean="0"/>
              <a:pPr>
                <a:spcBef>
                  <a:spcPct val="0"/>
                </a:spcBef>
                <a:buFontTx/>
                <a:buNone/>
              </a:pPr>
              <a:t>129</a:t>
            </a:fld>
            <a:endParaRPr lang="en-US" altLang="zh-CN" sz="1400"/>
          </a:p>
        </p:txBody>
      </p:sp>
      <p:sp>
        <p:nvSpPr>
          <p:cNvPr id="152579" name="Rectangle 2">
            <a:extLst>
              <a:ext uri="{FF2B5EF4-FFF2-40B4-BE49-F238E27FC236}">
                <a16:creationId xmlns:a16="http://schemas.microsoft.com/office/drawing/2014/main" id="{35299D0F-0F79-4638-A5B5-30136258F5DA}"/>
              </a:ext>
            </a:extLst>
          </p:cNvPr>
          <p:cNvSpPr>
            <a:spLocks noGrp="1" noChangeArrowheads="1"/>
          </p:cNvSpPr>
          <p:nvPr>
            <p:ph type="title"/>
          </p:nvPr>
        </p:nvSpPr>
        <p:spPr>
          <a:xfrm>
            <a:off x="609600" y="0"/>
            <a:ext cx="7772400" cy="1143000"/>
          </a:xfrm>
        </p:spPr>
        <p:txBody>
          <a:bodyPr/>
          <a:lstStyle/>
          <a:p>
            <a:pPr eaLnBrk="1" hangingPunct="1"/>
            <a:r>
              <a:rPr lang="en-US" altLang="zh-CN">
                <a:solidFill>
                  <a:srgbClr val="000080"/>
                </a:solidFill>
              </a:rPr>
              <a:t>DB2</a:t>
            </a:r>
            <a:r>
              <a:rPr lang="zh-CN" altLang="en-US">
                <a:solidFill>
                  <a:srgbClr val="000080"/>
                </a:solidFill>
              </a:rPr>
              <a:t>规定：</a:t>
            </a:r>
          </a:p>
        </p:txBody>
      </p:sp>
      <p:sp>
        <p:nvSpPr>
          <p:cNvPr id="155651" name="Rectangle 3">
            <a:extLst>
              <a:ext uri="{FF2B5EF4-FFF2-40B4-BE49-F238E27FC236}">
                <a16:creationId xmlns:a16="http://schemas.microsoft.com/office/drawing/2014/main" id="{8DB917DD-A810-42B1-9914-C27E58D3E304}"/>
              </a:ext>
            </a:extLst>
          </p:cNvPr>
          <p:cNvSpPr>
            <a:spLocks noGrp="1" noChangeArrowheads="1"/>
          </p:cNvSpPr>
          <p:nvPr>
            <p:ph type="body" idx="1"/>
          </p:nvPr>
        </p:nvSpPr>
        <p:spPr>
          <a:xfrm>
            <a:off x="533400" y="1066800"/>
            <a:ext cx="8382000" cy="5562600"/>
          </a:xfrm>
        </p:spPr>
        <p:txBody>
          <a:bodyPr/>
          <a:lstStyle/>
          <a:p>
            <a:pPr eaLnBrk="1" hangingPunct="1">
              <a:lnSpc>
                <a:spcPct val="90000"/>
              </a:lnSpc>
              <a:buFontTx/>
              <a:buNone/>
            </a:pPr>
            <a:r>
              <a:rPr lang="en-US" altLang="zh-CN" b="1">
                <a:latin typeface="华文仿宋" panose="02010600040101010101" pitchFamily="2" charset="-122"/>
                <a:ea typeface="华文仿宋" panose="02010600040101010101" pitchFamily="2" charset="-122"/>
              </a:rPr>
              <a:t>1. </a:t>
            </a:r>
            <a:r>
              <a:rPr lang="zh-CN" altLang="en-US" b="1">
                <a:latin typeface="华文仿宋" panose="02010600040101010101" pitchFamily="2" charset="-122"/>
                <a:ea typeface="华文仿宋" panose="02010600040101010101" pitchFamily="2" charset="-122"/>
              </a:rPr>
              <a:t>若视图是由两个以上基本表导出的，则此视图不允许更新。 </a:t>
            </a:r>
          </a:p>
          <a:p>
            <a:pPr eaLnBrk="1" hangingPunct="1">
              <a:lnSpc>
                <a:spcPct val="90000"/>
              </a:lnSpc>
              <a:buFontTx/>
              <a:buNone/>
            </a:pPr>
            <a:r>
              <a:rPr lang="en-US" altLang="zh-CN" b="1">
                <a:latin typeface="华文仿宋" panose="02010600040101010101" pitchFamily="2" charset="-122"/>
                <a:ea typeface="华文仿宋" panose="02010600040101010101" pitchFamily="2" charset="-122"/>
              </a:rPr>
              <a:t>2. </a:t>
            </a:r>
            <a:r>
              <a:rPr lang="zh-CN" altLang="en-US" b="1">
                <a:latin typeface="华文仿宋" panose="02010600040101010101" pitchFamily="2" charset="-122"/>
                <a:ea typeface="华文仿宋" panose="02010600040101010101" pitchFamily="2" charset="-122"/>
              </a:rPr>
              <a:t>若视图的字段来自字段表达式或常数，则不允许对此视图执行</a:t>
            </a:r>
            <a:r>
              <a:rPr lang="en-US" altLang="zh-CN" b="1">
                <a:latin typeface="华文仿宋" panose="02010600040101010101" pitchFamily="2" charset="-122"/>
                <a:ea typeface="华文仿宋" panose="02010600040101010101" pitchFamily="2" charset="-122"/>
              </a:rPr>
              <a:t>INSERT</a:t>
            </a:r>
            <a:r>
              <a:rPr lang="zh-CN" altLang="en-US" b="1">
                <a:latin typeface="华文仿宋" panose="02010600040101010101" pitchFamily="2" charset="-122"/>
                <a:ea typeface="华文仿宋" panose="02010600040101010101" pitchFamily="2" charset="-122"/>
              </a:rPr>
              <a:t>和</a:t>
            </a:r>
            <a:r>
              <a:rPr lang="en-US" altLang="zh-CN" b="1">
                <a:latin typeface="华文仿宋" panose="02010600040101010101" pitchFamily="2" charset="-122"/>
                <a:ea typeface="华文仿宋" panose="02010600040101010101" pitchFamily="2" charset="-122"/>
              </a:rPr>
              <a:t>UPDATE</a:t>
            </a:r>
            <a:r>
              <a:rPr lang="zh-CN" altLang="en-US" b="1">
                <a:latin typeface="华文仿宋" panose="02010600040101010101" pitchFamily="2" charset="-122"/>
                <a:ea typeface="华文仿宋" panose="02010600040101010101" pitchFamily="2" charset="-122"/>
              </a:rPr>
              <a:t>操作，但允许执行</a:t>
            </a:r>
            <a:r>
              <a:rPr lang="en-US" altLang="zh-CN" b="1">
                <a:latin typeface="华文仿宋" panose="02010600040101010101" pitchFamily="2" charset="-122"/>
                <a:ea typeface="华文仿宋" panose="02010600040101010101" pitchFamily="2" charset="-122"/>
              </a:rPr>
              <a:t>DELETE</a:t>
            </a:r>
            <a:r>
              <a:rPr lang="zh-CN" altLang="en-US" b="1">
                <a:latin typeface="华文仿宋" panose="02010600040101010101" pitchFamily="2" charset="-122"/>
                <a:ea typeface="华文仿宋" panose="02010600040101010101" pitchFamily="2" charset="-122"/>
              </a:rPr>
              <a:t>操作。 </a:t>
            </a:r>
          </a:p>
          <a:p>
            <a:pPr eaLnBrk="1" hangingPunct="1">
              <a:lnSpc>
                <a:spcPct val="90000"/>
              </a:lnSpc>
              <a:buFontTx/>
              <a:buNone/>
            </a:pPr>
            <a:r>
              <a:rPr lang="en-US" altLang="zh-CN" b="1">
                <a:latin typeface="华文仿宋" panose="02010600040101010101" pitchFamily="2" charset="-122"/>
                <a:ea typeface="华文仿宋" panose="02010600040101010101" pitchFamily="2" charset="-122"/>
              </a:rPr>
              <a:t>3. </a:t>
            </a:r>
            <a:r>
              <a:rPr lang="zh-CN" altLang="en-US" b="1">
                <a:latin typeface="华文仿宋" panose="02010600040101010101" pitchFamily="2" charset="-122"/>
                <a:ea typeface="华文仿宋" panose="02010600040101010101" pitchFamily="2" charset="-122"/>
              </a:rPr>
              <a:t>若视图的字段来自集函数，则此视图不允许更新。 </a:t>
            </a:r>
          </a:p>
          <a:p>
            <a:pPr eaLnBrk="1" hangingPunct="1">
              <a:lnSpc>
                <a:spcPct val="90000"/>
              </a:lnSpc>
              <a:buFontTx/>
              <a:buNone/>
            </a:pPr>
            <a:r>
              <a:rPr lang="en-US" altLang="zh-CN" b="1">
                <a:latin typeface="华文仿宋" panose="02010600040101010101" pitchFamily="2" charset="-122"/>
                <a:ea typeface="华文仿宋" panose="02010600040101010101" pitchFamily="2" charset="-122"/>
              </a:rPr>
              <a:t>4. </a:t>
            </a:r>
            <a:r>
              <a:rPr lang="zh-CN" altLang="en-US" b="1">
                <a:latin typeface="华文仿宋" panose="02010600040101010101" pitchFamily="2" charset="-122"/>
                <a:ea typeface="华文仿宋" panose="02010600040101010101" pitchFamily="2" charset="-122"/>
              </a:rPr>
              <a:t>若视图定义中含有</a:t>
            </a:r>
            <a:r>
              <a:rPr lang="en-US" altLang="zh-CN" b="1">
                <a:latin typeface="华文仿宋" panose="02010600040101010101" pitchFamily="2" charset="-122"/>
                <a:ea typeface="华文仿宋" panose="02010600040101010101" pitchFamily="2" charset="-122"/>
              </a:rPr>
              <a:t>GROUP BY</a:t>
            </a:r>
            <a:r>
              <a:rPr lang="zh-CN" altLang="en-US" b="1">
                <a:latin typeface="华文仿宋" panose="02010600040101010101" pitchFamily="2" charset="-122"/>
                <a:ea typeface="华文仿宋" panose="02010600040101010101" pitchFamily="2" charset="-122"/>
              </a:rPr>
              <a:t>子句，则此视图不允许更新。 </a:t>
            </a:r>
          </a:p>
          <a:p>
            <a:pPr eaLnBrk="1" hangingPunct="1">
              <a:lnSpc>
                <a:spcPct val="90000"/>
              </a:lnSpc>
              <a:buFontTx/>
              <a:buNone/>
            </a:pPr>
            <a:r>
              <a:rPr lang="en-US" altLang="zh-CN" b="1">
                <a:latin typeface="华文仿宋" panose="02010600040101010101" pitchFamily="2" charset="-122"/>
                <a:ea typeface="华文仿宋" panose="02010600040101010101" pitchFamily="2" charset="-122"/>
              </a:rPr>
              <a:t>5. </a:t>
            </a:r>
            <a:r>
              <a:rPr lang="zh-CN" altLang="en-US" b="1">
                <a:latin typeface="华文仿宋" panose="02010600040101010101" pitchFamily="2" charset="-122"/>
                <a:ea typeface="华文仿宋" panose="02010600040101010101" pitchFamily="2" charset="-122"/>
              </a:rPr>
              <a:t>若视图定义中含有</a:t>
            </a:r>
            <a:r>
              <a:rPr lang="en-US" altLang="zh-CN" b="1">
                <a:latin typeface="华文仿宋" panose="02010600040101010101" pitchFamily="2" charset="-122"/>
                <a:ea typeface="华文仿宋" panose="02010600040101010101" pitchFamily="2" charset="-122"/>
              </a:rPr>
              <a:t>DISTINCT</a:t>
            </a:r>
            <a:r>
              <a:rPr lang="zh-CN" altLang="en-US" b="1">
                <a:latin typeface="华文仿宋" panose="02010600040101010101" pitchFamily="2" charset="-122"/>
                <a:ea typeface="华文仿宋" panose="02010600040101010101" pitchFamily="2" charset="-122"/>
              </a:rPr>
              <a:t>短语，则此视图不允许更新。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ox(in)">
                                      <p:cBhvr>
                                        <p:cTn id="7" dur="20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box(in)">
                                      <p:cBhvr>
                                        <p:cTn id="12" dur="2000"/>
                                        <p:tgtEl>
                                          <p:spTgt spid="15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box(in)">
                                      <p:cBhvr>
                                        <p:cTn id="17" dur="2000"/>
                                        <p:tgtEl>
                                          <p:spTgt spid="155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box(in)">
                                      <p:cBhvr>
                                        <p:cTn id="22" dur="2000"/>
                                        <p:tgtEl>
                                          <p:spTgt spid="155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5651">
                                            <p:txEl>
                                              <p:pRg st="4" end="4"/>
                                            </p:txEl>
                                          </p:spTgt>
                                        </p:tgtEl>
                                        <p:attrNameLst>
                                          <p:attrName>style.visibility</p:attrName>
                                        </p:attrNameLst>
                                      </p:cBhvr>
                                      <p:to>
                                        <p:strVal val="visible"/>
                                      </p:to>
                                    </p:set>
                                    <p:animEffect transition="in" filter="box(in)">
                                      <p:cBhvr>
                                        <p:cTn id="27" dur="2000"/>
                                        <p:tgtEl>
                                          <p:spTgt spid="155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1EC131F9-A0C3-4CF0-AEF9-E4D41A407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A3FC130-F640-4DEC-A675-B95C2FF09CBB}" type="slidenum">
              <a:rPr lang="en-US" altLang="zh-CN" sz="1400" smtClean="0"/>
              <a:pPr>
                <a:spcBef>
                  <a:spcPct val="0"/>
                </a:spcBef>
                <a:buFontTx/>
                <a:buNone/>
              </a:pPr>
              <a:t>13</a:t>
            </a:fld>
            <a:endParaRPr lang="en-US" altLang="zh-CN" sz="1400"/>
          </a:p>
        </p:txBody>
      </p:sp>
      <p:pic>
        <p:nvPicPr>
          <p:cNvPr id="18435" name="Picture 3" descr="check2">
            <a:extLst>
              <a:ext uri="{FF2B5EF4-FFF2-40B4-BE49-F238E27FC236}">
                <a16:creationId xmlns:a16="http://schemas.microsoft.com/office/drawing/2014/main" id="{554D42E5-E2DA-4234-8D8E-8A620B356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533400"/>
            <a:ext cx="1017588"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a:extLst>
              <a:ext uri="{FF2B5EF4-FFF2-40B4-BE49-F238E27FC236}">
                <a16:creationId xmlns:a16="http://schemas.microsoft.com/office/drawing/2014/main" id="{E0FAE33E-EB41-4447-93F2-F4A061197BF9}"/>
              </a:ext>
            </a:extLst>
          </p:cNvPr>
          <p:cNvSpPr>
            <a:spLocks noGrp="1" noChangeArrowheads="1"/>
          </p:cNvSpPr>
          <p:nvPr>
            <p:ph type="body" idx="1"/>
          </p:nvPr>
        </p:nvSpPr>
        <p:spPr>
          <a:xfrm>
            <a:off x="304800" y="533400"/>
            <a:ext cx="8458200" cy="5257800"/>
          </a:xfrm>
          <a:solidFill>
            <a:schemeClr val="bg1"/>
          </a:solidFill>
          <a:ln w="38100">
            <a:solidFill>
              <a:srgbClr val="FF00FF"/>
            </a:solidFill>
            <a:miter lim="800000"/>
            <a:headEnd/>
            <a:tailEnd/>
          </a:ln>
        </p:spPr>
        <p:txBody>
          <a:bodyPr/>
          <a:lstStyle/>
          <a:p>
            <a:pPr eaLnBrk="1" hangingPunct="1">
              <a:buFontTx/>
              <a:buNone/>
            </a:pPr>
            <a:r>
              <a:rPr lang="en-US" altLang="zh-CN" sz="4000" b="1">
                <a:solidFill>
                  <a:schemeClr val="accent2"/>
                </a:solidFill>
                <a:latin typeface="隶书" panose="02010509060101010101" pitchFamily="49" charset="-122"/>
                <a:ea typeface="隶书" panose="02010509060101010101" pitchFamily="49" charset="-122"/>
              </a:rPr>
              <a:t>4</a:t>
            </a:r>
            <a:r>
              <a:rPr lang="zh-CN" altLang="en-US" sz="4000" b="1">
                <a:solidFill>
                  <a:schemeClr val="accent2"/>
                </a:solidFill>
                <a:latin typeface="隶书" panose="02010509060101010101" pitchFamily="49" charset="-122"/>
                <a:ea typeface="隶书" panose="02010509060101010101" pitchFamily="49" charset="-122"/>
              </a:rPr>
              <a:t>、外部关键字的定义</a:t>
            </a:r>
          </a:p>
          <a:p>
            <a:pPr eaLnBrk="1" hangingPunct="1">
              <a:buFontTx/>
              <a:buNone/>
            </a:pPr>
            <a:r>
              <a:rPr lang="en-US" altLang="zh-CN" b="1">
                <a:latin typeface="隶书" panose="02010509060101010101" pitchFamily="49" charset="-122"/>
                <a:ea typeface="隶书" panose="02010509060101010101" pitchFamily="49" charset="-122"/>
              </a:rPr>
              <a:t>1</a:t>
            </a:r>
            <a:r>
              <a:rPr lang="zh-CN" altLang="en-US" b="1">
                <a:latin typeface="隶书" panose="02010509060101010101" pitchFamily="49" charset="-122"/>
                <a:ea typeface="隶书" panose="02010509060101010101" pitchFamily="49" charset="-122"/>
              </a:rPr>
              <a:t>）</a:t>
            </a:r>
            <a:r>
              <a:rPr lang="zh-CN" altLang="en-US" b="1"/>
              <a:t>如果外部关键字只有一个属性，可以在它的属性名和类型后面直接用“</a:t>
            </a:r>
            <a:r>
              <a:rPr lang="en-US" altLang="zh-CN" b="1">
                <a:solidFill>
                  <a:srgbClr val="FF0000"/>
                </a:solidFill>
                <a:latin typeface="隶书" panose="02010509060101010101" pitchFamily="49" charset="-122"/>
              </a:rPr>
              <a:t>REFERENCES</a:t>
            </a:r>
            <a:r>
              <a:rPr lang="en-US" altLang="zh-CN" b="1"/>
              <a:t>”</a:t>
            </a:r>
            <a:r>
              <a:rPr lang="zh-CN" altLang="en-US" b="1"/>
              <a:t>说明它参照了某个表的某些属性，其格式为：</a:t>
            </a:r>
          </a:p>
          <a:p>
            <a:pPr eaLnBrk="1" hangingPunct="1">
              <a:buFontTx/>
              <a:buNone/>
            </a:pPr>
            <a:r>
              <a:rPr lang="zh-CN" altLang="en-US" b="1">
                <a:latin typeface="隶书" panose="02010509060101010101" pitchFamily="49" charset="-122"/>
              </a:rPr>
              <a:t>  </a:t>
            </a:r>
            <a:r>
              <a:rPr lang="en-US" altLang="zh-CN" b="1">
                <a:solidFill>
                  <a:srgbClr val="FF0000"/>
                </a:solidFill>
                <a:latin typeface="隶书" panose="02010509060101010101" pitchFamily="49" charset="-122"/>
              </a:rPr>
              <a:t>REFERENCES &lt;</a:t>
            </a:r>
            <a:r>
              <a:rPr lang="zh-CN" altLang="en-US" b="1">
                <a:solidFill>
                  <a:srgbClr val="FF0000"/>
                </a:solidFill>
              </a:rPr>
              <a:t>表名</a:t>
            </a:r>
            <a:r>
              <a:rPr lang="en-US" altLang="zh-CN" b="1">
                <a:solidFill>
                  <a:srgbClr val="FF0000"/>
                </a:solidFill>
                <a:latin typeface="隶书" panose="02010509060101010101" pitchFamily="49" charset="-122"/>
              </a:rPr>
              <a:t>&gt;</a:t>
            </a:r>
            <a:r>
              <a:rPr lang="zh-CN" altLang="en-US" b="1">
                <a:solidFill>
                  <a:srgbClr val="FF0000"/>
                </a:solidFill>
              </a:rPr>
              <a:t>（</a:t>
            </a:r>
            <a:r>
              <a:rPr lang="en-US" altLang="zh-CN" b="1">
                <a:solidFill>
                  <a:srgbClr val="FF0000"/>
                </a:solidFill>
                <a:latin typeface="隶书" panose="02010509060101010101" pitchFamily="49" charset="-122"/>
              </a:rPr>
              <a:t>&lt;</a:t>
            </a:r>
            <a:r>
              <a:rPr lang="zh-CN" altLang="en-US" b="1">
                <a:solidFill>
                  <a:srgbClr val="FF0000"/>
                </a:solidFill>
              </a:rPr>
              <a:t>属性</a:t>
            </a:r>
            <a:r>
              <a:rPr lang="en-US" altLang="zh-CN" b="1">
                <a:solidFill>
                  <a:srgbClr val="FF0000"/>
                </a:solidFill>
                <a:latin typeface="隶书" panose="02010509060101010101" pitchFamily="49" charset="-122"/>
              </a:rPr>
              <a:t>&gt;</a:t>
            </a:r>
            <a:r>
              <a:rPr lang="zh-CN" altLang="en-US" b="1">
                <a:solidFill>
                  <a:srgbClr val="FF0000"/>
                </a:solidFill>
              </a:rPr>
              <a:t>）</a:t>
            </a:r>
            <a:endParaRPr lang="zh-CN" altLang="en-US" b="1">
              <a:solidFill>
                <a:srgbClr val="FF0000"/>
              </a:solidFill>
              <a:latin typeface="隶书" panose="02010509060101010101" pitchFamily="49" charset="-122"/>
            </a:endParaRPr>
          </a:p>
          <a:p>
            <a:pPr eaLnBrk="1" hangingPunct="1">
              <a:buFontTx/>
              <a:buNone/>
            </a:pPr>
            <a:r>
              <a:rPr lang="en-US" altLang="zh-CN" b="1">
                <a:latin typeface="隶书" panose="02010509060101010101" pitchFamily="49" charset="-122"/>
              </a:rPr>
              <a:t>2</a:t>
            </a:r>
            <a:r>
              <a:rPr lang="zh-CN" altLang="en-US" b="1">
                <a:latin typeface="隶书" panose="02010509060101010101" pitchFamily="49" charset="-122"/>
              </a:rPr>
              <a:t>）</a:t>
            </a:r>
            <a:r>
              <a:rPr lang="zh-CN" altLang="en-US" b="1"/>
              <a:t>在</a:t>
            </a:r>
            <a:r>
              <a:rPr lang="en-US" altLang="zh-CN" b="1">
                <a:latin typeface="隶书" panose="02010509060101010101" pitchFamily="49" charset="-122"/>
              </a:rPr>
              <a:t>CREATE TABLE</a:t>
            </a:r>
            <a:r>
              <a:rPr lang="zh-CN" altLang="en-US" b="1"/>
              <a:t>语句的属性列表后面增加一个或几个外部关键字说明，其格式为：</a:t>
            </a:r>
            <a:endParaRPr lang="zh-CN" altLang="en-US" b="1">
              <a:latin typeface="隶书" panose="02010509060101010101" pitchFamily="49" charset="-122"/>
            </a:endParaRPr>
          </a:p>
          <a:p>
            <a:pPr algn="just" eaLnBrk="1" hangingPunct="1">
              <a:buFontTx/>
              <a:buNone/>
            </a:pPr>
            <a:r>
              <a:rPr lang="en-US" altLang="zh-CN" b="1">
                <a:latin typeface="隶书" panose="02010509060101010101" pitchFamily="49" charset="-122"/>
              </a:rPr>
              <a:t>FOREIGN KEY </a:t>
            </a:r>
            <a:r>
              <a:rPr lang="en-US" altLang="zh-CN" b="1">
                <a:solidFill>
                  <a:srgbClr val="FF3300"/>
                </a:solidFill>
                <a:latin typeface="隶书" panose="02010509060101010101" pitchFamily="49" charset="-122"/>
              </a:rPr>
              <a:t>(</a:t>
            </a:r>
            <a:r>
              <a:rPr lang="en-US" altLang="zh-CN" b="1">
                <a:latin typeface="隶书" panose="02010509060101010101" pitchFamily="49" charset="-122"/>
              </a:rPr>
              <a:t>&lt;</a:t>
            </a:r>
            <a:r>
              <a:rPr lang="zh-CN" altLang="en-US" b="1"/>
              <a:t>属性</a:t>
            </a:r>
            <a:r>
              <a:rPr lang="en-US" altLang="zh-CN" b="1">
                <a:latin typeface="隶书" panose="02010509060101010101" pitchFamily="49" charset="-122"/>
              </a:rPr>
              <a:t>&gt;</a:t>
            </a:r>
            <a:r>
              <a:rPr lang="en-US" altLang="zh-CN" b="1">
                <a:solidFill>
                  <a:srgbClr val="FF3300"/>
                </a:solidFill>
                <a:latin typeface="隶书" panose="02010509060101010101" pitchFamily="49" charset="-122"/>
              </a:rPr>
              <a:t>)</a:t>
            </a:r>
            <a:r>
              <a:rPr lang="en-US" altLang="zh-CN" b="1">
                <a:latin typeface="隶书" panose="02010509060101010101" pitchFamily="49" charset="-122"/>
              </a:rPr>
              <a:t> REFERENCES &lt;</a:t>
            </a:r>
            <a:r>
              <a:rPr lang="zh-CN" altLang="en-US" b="1"/>
              <a:t>表名</a:t>
            </a:r>
            <a:r>
              <a:rPr lang="en-US" altLang="zh-CN" b="1">
                <a:latin typeface="隶书" panose="02010509060101010101" pitchFamily="49" charset="-122"/>
              </a:rPr>
              <a:t>&gt;</a:t>
            </a:r>
            <a:r>
              <a:rPr lang="zh-CN" altLang="en-US" b="1"/>
              <a:t>（</a:t>
            </a:r>
            <a:r>
              <a:rPr lang="en-US" altLang="zh-CN" b="1">
                <a:latin typeface="隶书" panose="02010509060101010101" pitchFamily="49" charset="-122"/>
              </a:rPr>
              <a:t>&lt;</a:t>
            </a:r>
            <a:r>
              <a:rPr lang="zh-CN" altLang="en-US" b="1"/>
              <a:t>属性</a:t>
            </a:r>
            <a:r>
              <a:rPr lang="en-US" altLang="zh-CN" b="1">
                <a:latin typeface="隶书" panose="02010509060101010101" pitchFamily="49" charset="-122"/>
              </a:rPr>
              <a:t>&gt;</a:t>
            </a:r>
            <a:r>
              <a:rPr lang="zh-CN" altLang="en-US" b="1"/>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strips(downRight)">
                                      <p:cBhvr>
                                        <p:cTn id="7" dur="500"/>
                                        <p:tgtEl>
                                          <p:spTgt spid="15362">
                                            <p:txEl>
                                              <p:pRg st="0" end="0"/>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strips(downRight)">
                                      <p:cBhvr>
                                        <p:cTn id="11" dur="500"/>
                                        <p:tgtEl>
                                          <p:spTgt spid="15362">
                                            <p:txEl>
                                              <p:pRg st="1" end="1"/>
                                            </p:txEl>
                                          </p:spTgt>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strips(downRight)">
                                      <p:cBhvr>
                                        <p:cTn id="15" dur="500"/>
                                        <p:tgtEl>
                                          <p:spTgt spid="1536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5362">
                                            <p:txEl>
                                              <p:pRg st="3" end="3"/>
                                            </p:txEl>
                                          </p:spTgt>
                                        </p:tgtEl>
                                        <p:attrNameLst>
                                          <p:attrName>style.visibility</p:attrName>
                                        </p:attrNameLst>
                                      </p:cBhvr>
                                      <p:to>
                                        <p:strVal val="visible"/>
                                      </p:to>
                                    </p:set>
                                    <p:animEffect transition="in" filter="strips(downRight)">
                                      <p:cBhvr>
                                        <p:cTn id="20" dur="500"/>
                                        <p:tgtEl>
                                          <p:spTgt spid="15362">
                                            <p:txEl>
                                              <p:pRg st="3" end="3"/>
                                            </p:txEl>
                                          </p:spTgt>
                                        </p:tgtEl>
                                      </p:cBhvr>
                                    </p:animEffect>
                                  </p:childTnLst>
                                </p:cTn>
                              </p:par>
                            </p:childTnLst>
                          </p:cTn>
                        </p:par>
                        <p:par>
                          <p:cTn id="21" fill="hold" nodeType="afterGroup">
                            <p:stCondLst>
                              <p:cond delay="500"/>
                            </p:stCondLst>
                            <p:childTnLst>
                              <p:par>
                                <p:cTn id="22" presetID="18" presetClass="entr" presetSubtype="6" fill="hold" grpId="0" nodeType="afterEffect">
                                  <p:stCondLst>
                                    <p:cond delay="0"/>
                                  </p:stCondLst>
                                  <p:childTnLst>
                                    <p:set>
                                      <p:cBhvr>
                                        <p:cTn id="23" dur="1" fill="hold">
                                          <p:stCondLst>
                                            <p:cond delay="0"/>
                                          </p:stCondLst>
                                        </p:cTn>
                                        <p:tgtEl>
                                          <p:spTgt spid="15362">
                                            <p:txEl>
                                              <p:pRg st="4" end="4"/>
                                            </p:txEl>
                                          </p:spTgt>
                                        </p:tgtEl>
                                        <p:attrNameLst>
                                          <p:attrName>style.visibility</p:attrName>
                                        </p:attrNameLst>
                                      </p:cBhvr>
                                      <p:to>
                                        <p:strVal val="visible"/>
                                      </p:to>
                                    </p:set>
                                    <p:animEffect transition="in" filter="strips(downRight)">
                                      <p:cBhvr>
                                        <p:cTn id="24" dur="50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F8EF49AD-7CA8-432D-BEEE-47F274D606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556707-3543-4A01-AE7F-5A33C9FD5D00}" type="slidenum">
              <a:rPr lang="en-US" altLang="zh-CN" sz="1400" smtClean="0"/>
              <a:pPr>
                <a:spcBef>
                  <a:spcPct val="0"/>
                </a:spcBef>
                <a:buFontTx/>
                <a:buNone/>
              </a:pPr>
              <a:t>130</a:t>
            </a:fld>
            <a:endParaRPr lang="en-US" altLang="zh-CN" sz="1400"/>
          </a:p>
        </p:txBody>
      </p:sp>
      <p:sp>
        <p:nvSpPr>
          <p:cNvPr id="156674" name="Rectangle 2">
            <a:extLst>
              <a:ext uri="{FF2B5EF4-FFF2-40B4-BE49-F238E27FC236}">
                <a16:creationId xmlns:a16="http://schemas.microsoft.com/office/drawing/2014/main" id="{32EA7654-3749-4210-9376-7CCA054860BF}"/>
              </a:ext>
            </a:extLst>
          </p:cNvPr>
          <p:cNvSpPr>
            <a:spLocks noGrp="1" noChangeArrowheads="1"/>
          </p:cNvSpPr>
          <p:nvPr>
            <p:ph type="body" idx="1"/>
          </p:nvPr>
        </p:nvSpPr>
        <p:spPr>
          <a:xfrm>
            <a:off x="250825" y="476250"/>
            <a:ext cx="8736013" cy="5792788"/>
          </a:xfrm>
          <a:solidFill>
            <a:srgbClr val="FFFFCC"/>
          </a:solidFill>
          <a:ln>
            <a:solidFill>
              <a:srgbClr val="0000CC"/>
            </a:solidFill>
            <a:miter lim="800000"/>
            <a:headEnd/>
            <a:tailEnd/>
          </a:ln>
        </p:spPr>
        <p:txBody>
          <a:bodyPr/>
          <a:lstStyle/>
          <a:p>
            <a:pPr eaLnBrk="1" hangingPunct="1">
              <a:lnSpc>
                <a:spcPct val="90000"/>
              </a:lnSpc>
              <a:buFontTx/>
              <a:buNone/>
            </a:pPr>
            <a:r>
              <a:rPr lang="en-US" altLang="zh-CN" b="1">
                <a:latin typeface="华文仿宋" panose="02010600040101010101" pitchFamily="2" charset="-122"/>
                <a:ea typeface="华文仿宋" panose="02010600040101010101" pitchFamily="2" charset="-122"/>
              </a:rPr>
              <a:t>6. </a:t>
            </a:r>
            <a:r>
              <a:rPr lang="zh-CN" altLang="en-US" b="1">
                <a:latin typeface="华文仿宋" panose="02010600040101010101" pitchFamily="2" charset="-122"/>
                <a:ea typeface="华文仿宋" panose="02010600040101010101" pitchFamily="2" charset="-122"/>
              </a:rPr>
              <a:t>若视图定义中有嵌套查询，并且内层查询的</a:t>
            </a:r>
            <a:r>
              <a:rPr lang="en-US" altLang="zh-CN" b="1">
                <a:latin typeface="华文仿宋" panose="02010600040101010101" pitchFamily="2" charset="-122"/>
                <a:ea typeface="华文仿宋" panose="02010600040101010101" pitchFamily="2" charset="-122"/>
              </a:rPr>
              <a:t>FROM</a:t>
            </a:r>
            <a:r>
              <a:rPr lang="zh-CN" altLang="en-US" b="1">
                <a:latin typeface="华文仿宋" panose="02010600040101010101" pitchFamily="2" charset="-122"/>
                <a:ea typeface="华文仿宋" panose="02010600040101010101" pitchFamily="2" charset="-122"/>
              </a:rPr>
              <a:t>子句中涉及的表也是导出该视图的基本表，则此视图不允许更新。</a:t>
            </a:r>
          </a:p>
          <a:p>
            <a:pPr lvl="1" eaLnBrk="1" hangingPunct="1">
              <a:lnSpc>
                <a:spcPct val="90000"/>
              </a:lnSpc>
            </a:pPr>
            <a:r>
              <a:rPr lang="zh-CN" altLang="en-US">
                <a:solidFill>
                  <a:srgbClr val="000080"/>
                </a:solidFill>
              </a:rPr>
              <a:t>例如将成绩在平均成绩之上的元组定义成一个视图</a:t>
            </a:r>
            <a:r>
              <a:rPr lang="en-US" altLang="zh-CN">
                <a:solidFill>
                  <a:srgbClr val="000080"/>
                </a:solidFill>
              </a:rPr>
              <a:t>GOOD_SC</a:t>
            </a:r>
            <a:r>
              <a:rPr lang="zh-CN" altLang="en-US">
                <a:solidFill>
                  <a:srgbClr val="000080"/>
                </a:solidFill>
              </a:rPr>
              <a:t>：</a:t>
            </a:r>
          </a:p>
          <a:p>
            <a:pPr lvl="1" eaLnBrk="1" hangingPunct="1">
              <a:lnSpc>
                <a:spcPct val="90000"/>
              </a:lnSpc>
            </a:pPr>
            <a:r>
              <a:rPr lang="zh-CN" altLang="en-US">
                <a:solidFill>
                  <a:srgbClr val="000080"/>
                </a:solidFill>
              </a:rPr>
              <a:t> </a:t>
            </a:r>
            <a:r>
              <a:rPr lang="en-US" altLang="zh-CN">
                <a:solidFill>
                  <a:srgbClr val="000080"/>
                </a:solidFill>
              </a:rPr>
              <a:t>CREATE VIEW GOOD_SC AS SELECT Sno, Cno, Grade FROM SC WHERE Grade &gt; (SELECT AVG(Grade) FROM SC); </a:t>
            </a:r>
            <a:r>
              <a:rPr lang="zh-CN" altLang="en-US">
                <a:solidFill>
                  <a:srgbClr val="000080"/>
                </a:solidFill>
              </a:rPr>
              <a:t>　　</a:t>
            </a:r>
          </a:p>
          <a:p>
            <a:pPr lvl="1" eaLnBrk="1" hangingPunct="1">
              <a:lnSpc>
                <a:spcPct val="90000"/>
              </a:lnSpc>
            </a:pPr>
            <a:r>
              <a:rPr lang="zh-CN" altLang="en-US">
                <a:solidFill>
                  <a:srgbClr val="000080"/>
                </a:solidFill>
              </a:rPr>
              <a:t>导出视图</a:t>
            </a:r>
            <a:r>
              <a:rPr lang="en-US" altLang="zh-CN">
                <a:solidFill>
                  <a:srgbClr val="000080"/>
                </a:solidFill>
              </a:rPr>
              <a:t>GOOD_SC</a:t>
            </a:r>
            <a:r>
              <a:rPr lang="zh-CN" altLang="en-US">
                <a:solidFill>
                  <a:srgbClr val="000080"/>
                </a:solidFill>
              </a:rPr>
              <a:t>的基本表是</a:t>
            </a:r>
            <a:r>
              <a:rPr lang="en-US" altLang="zh-CN">
                <a:solidFill>
                  <a:srgbClr val="000080"/>
                </a:solidFill>
              </a:rPr>
              <a:t>SC</a:t>
            </a:r>
            <a:r>
              <a:rPr lang="zh-CN" altLang="en-US">
                <a:solidFill>
                  <a:srgbClr val="000080"/>
                </a:solidFill>
              </a:rPr>
              <a:t>，内层查询中涉及的表也是</a:t>
            </a:r>
            <a:r>
              <a:rPr lang="en-US" altLang="zh-CN">
                <a:solidFill>
                  <a:srgbClr val="000080"/>
                </a:solidFill>
              </a:rPr>
              <a:t>SC</a:t>
            </a:r>
            <a:r>
              <a:rPr lang="zh-CN" altLang="en-US">
                <a:solidFill>
                  <a:srgbClr val="000080"/>
                </a:solidFill>
              </a:rPr>
              <a:t>，所以视图</a:t>
            </a:r>
            <a:r>
              <a:rPr lang="en-US" altLang="zh-CN">
                <a:solidFill>
                  <a:srgbClr val="000080"/>
                </a:solidFill>
              </a:rPr>
              <a:t>GOOD_SC</a:t>
            </a:r>
            <a:r>
              <a:rPr lang="zh-CN" altLang="en-US">
                <a:solidFill>
                  <a:srgbClr val="000080"/>
                </a:solidFill>
              </a:rPr>
              <a:t>是不允许更新的。</a:t>
            </a:r>
          </a:p>
          <a:p>
            <a:pPr eaLnBrk="1" hangingPunct="1">
              <a:lnSpc>
                <a:spcPct val="90000"/>
              </a:lnSpc>
              <a:buFontTx/>
              <a:buNone/>
            </a:pPr>
            <a:r>
              <a:rPr lang="zh-CN" altLang="en-US" b="1">
                <a:latin typeface="华文仿宋" panose="02010600040101010101" pitchFamily="2" charset="-122"/>
                <a:ea typeface="华文仿宋" panose="02010600040101010101" pitchFamily="2" charset="-122"/>
              </a:rPr>
              <a:t> </a:t>
            </a:r>
            <a:r>
              <a:rPr lang="en-US" altLang="zh-CN" b="1">
                <a:latin typeface="华文仿宋" panose="02010600040101010101" pitchFamily="2" charset="-122"/>
                <a:ea typeface="华文仿宋" panose="02010600040101010101" pitchFamily="2" charset="-122"/>
              </a:rPr>
              <a:t>7. </a:t>
            </a:r>
            <a:r>
              <a:rPr lang="zh-CN" altLang="en-US" b="1">
                <a:latin typeface="华文仿宋" panose="02010600040101010101" pitchFamily="2" charset="-122"/>
                <a:ea typeface="华文仿宋" panose="02010600040101010101" pitchFamily="2" charset="-122"/>
              </a:rPr>
              <a:t>一个不允许更新的视图上定义的视图也不允许更新。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6674">
                                            <p:bg/>
                                          </p:spTgt>
                                        </p:tgtEl>
                                        <p:attrNameLst>
                                          <p:attrName>style.visibility</p:attrName>
                                        </p:attrNameLst>
                                      </p:cBhvr>
                                      <p:to>
                                        <p:strVal val="visible"/>
                                      </p:to>
                                    </p:set>
                                    <p:animEffect transition="in" filter="diamond(in)">
                                      <p:cBhvr>
                                        <p:cTn id="7" dur="2000"/>
                                        <p:tgtEl>
                                          <p:spTgt spid="15667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6674">
                                            <p:txEl>
                                              <p:pRg st="0" end="0"/>
                                            </p:txEl>
                                          </p:spTgt>
                                        </p:tgtEl>
                                        <p:attrNameLst>
                                          <p:attrName>style.visibility</p:attrName>
                                        </p:attrNameLst>
                                      </p:cBhvr>
                                      <p:to>
                                        <p:strVal val="visible"/>
                                      </p:to>
                                    </p:set>
                                    <p:animEffect transition="in" filter="diamond(in)">
                                      <p:cBhvr>
                                        <p:cTn id="12" dur="2000"/>
                                        <p:tgtEl>
                                          <p:spTgt spid="156674">
                                            <p:txEl>
                                              <p:pRg st="0" end="0"/>
                                            </p:tx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56674">
                                            <p:txEl>
                                              <p:pRg st="1" end="1"/>
                                            </p:txEl>
                                          </p:spTgt>
                                        </p:tgtEl>
                                        <p:attrNameLst>
                                          <p:attrName>style.visibility</p:attrName>
                                        </p:attrNameLst>
                                      </p:cBhvr>
                                      <p:to>
                                        <p:strVal val="visible"/>
                                      </p:to>
                                    </p:set>
                                    <p:animEffect transition="in" filter="diamond(in)">
                                      <p:cBhvr>
                                        <p:cTn id="15" dur="2000"/>
                                        <p:tgtEl>
                                          <p:spTgt spid="156674">
                                            <p:txEl>
                                              <p:pRg st="1" end="1"/>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56674">
                                            <p:txEl>
                                              <p:pRg st="2" end="2"/>
                                            </p:txEl>
                                          </p:spTgt>
                                        </p:tgtEl>
                                        <p:attrNameLst>
                                          <p:attrName>style.visibility</p:attrName>
                                        </p:attrNameLst>
                                      </p:cBhvr>
                                      <p:to>
                                        <p:strVal val="visible"/>
                                      </p:to>
                                    </p:set>
                                    <p:animEffect transition="in" filter="diamond(in)">
                                      <p:cBhvr>
                                        <p:cTn id="18" dur="2000"/>
                                        <p:tgtEl>
                                          <p:spTgt spid="156674">
                                            <p:txEl>
                                              <p:pRg st="2" end="2"/>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56674">
                                            <p:txEl>
                                              <p:pRg st="3" end="3"/>
                                            </p:txEl>
                                          </p:spTgt>
                                        </p:tgtEl>
                                        <p:attrNameLst>
                                          <p:attrName>style.visibility</p:attrName>
                                        </p:attrNameLst>
                                      </p:cBhvr>
                                      <p:to>
                                        <p:strVal val="visible"/>
                                      </p:to>
                                    </p:set>
                                    <p:animEffect transition="in" filter="diamond(in)">
                                      <p:cBhvr>
                                        <p:cTn id="21" dur="2000"/>
                                        <p:tgtEl>
                                          <p:spTgt spid="156674">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156674">
                                            <p:txEl>
                                              <p:pRg st="4" end="4"/>
                                            </p:txEl>
                                          </p:spTgt>
                                        </p:tgtEl>
                                        <p:attrNameLst>
                                          <p:attrName>style.visibility</p:attrName>
                                        </p:attrNameLst>
                                      </p:cBhvr>
                                      <p:to>
                                        <p:strVal val="visible"/>
                                      </p:to>
                                    </p:set>
                                    <p:animEffect transition="in" filter="diamond(in)">
                                      <p:cBhvr>
                                        <p:cTn id="26" dur="2000"/>
                                        <p:tgtEl>
                                          <p:spTgt spid="156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7CE0A08C-CB2F-4385-9CA8-19D6BB08B4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50CF72-143C-4EF6-B5FF-1D5B24D5889C}" type="slidenum">
              <a:rPr lang="en-US" altLang="zh-CN" sz="1400" smtClean="0"/>
              <a:pPr>
                <a:spcBef>
                  <a:spcPct val="0"/>
                </a:spcBef>
                <a:buFontTx/>
                <a:buNone/>
              </a:pPr>
              <a:t>131</a:t>
            </a:fld>
            <a:endParaRPr lang="en-US" altLang="zh-CN" sz="1400"/>
          </a:p>
        </p:txBody>
      </p:sp>
      <p:sp>
        <p:nvSpPr>
          <p:cNvPr id="154627" name="Rectangle 2">
            <a:extLst>
              <a:ext uri="{FF2B5EF4-FFF2-40B4-BE49-F238E27FC236}">
                <a16:creationId xmlns:a16="http://schemas.microsoft.com/office/drawing/2014/main" id="{2B9FE93E-4883-4BDF-AB25-74735657A17A}"/>
              </a:ext>
            </a:extLst>
          </p:cNvPr>
          <p:cNvSpPr>
            <a:spLocks noGrp="1" noChangeArrowheads="1"/>
          </p:cNvSpPr>
          <p:nvPr>
            <p:ph type="title"/>
          </p:nvPr>
        </p:nvSpPr>
        <p:spPr>
          <a:xfrm>
            <a:off x="1066800" y="228600"/>
            <a:ext cx="3200400" cy="914400"/>
          </a:xfrm>
        </p:spPr>
        <p:txBody>
          <a:bodyPr/>
          <a:lstStyle/>
          <a:p>
            <a:pPr eaLnBrk="1" hangingPunct="1"/>
            <a:r>
              <a:rPr lang="zh-CN" altLang="en-US" sz="5400">
                <a:solidFill>
                  <a:srgbClr val="FF3300"/>
                </a:solidFill>
                <a:ea typeface="方正舒体" panose="02010601030101010101" pitchFamily="2" charset="-122"/>
              </a:rPr>
              <a:t>数据控制</a:t>
            </a:r>
          </a:p>
        </p:txBody>
      </p:sp>
      <p:sp>
        <p:nvSpPr>
          <p:cNvPr id="154628" name="Rectangle 3">
            <a:extLst>
              <a:ext uri="{FF2B5EF4-FFF2-40B4-BE49-F238E27FC236}">
                <a16:creationId xmlns:a16="http://schemas.microsoft.com/office/drawing/2014/main" id="{F8C0E675-26CB-42B5-9F05-C11D827ED89E}"/>
              </a:ext>
            </a:extLst>
          </p:cNvPr>
          <p:cNvSpPr>
            <a:spLocks noChangeArrowheads="1"/>
          </p:cNvSpPr>
          <p:nvPr/>
        </p:nvSpPr>
        <p:spPr bwMode="auto">
          <a:xfrm>
            <a:off x="250825" y="1825625"/>
            <a:ext cx="47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29" name="Rectangle 4">
            <a:extLst>
              <a:ext uri="{FF2B5EF4-FFF2-40B4-BE49-F238E27FC236}">
                <a16:creationId xmlns:a16="http://schemas.microsoft.com/office/drawing/2014/main" id="{98408031-8D92-4BDA-9DE5-2F5F0405362C}"/>
              </a:ext>
            </a:extLst>
          </p:cNvPr>
          <p:cNvSpPr>
            <a:spLocks noChangeArrowheads="1"/>
          </p:cNvSpPr>
          <p:nvPr/>
        </p:nvSpPr>
        <p:spPr bwMode="auto">
          <a:xfrm>
            <a:off x="250825" y="1825625"/>
            <a:ext cx="47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0" name="Rectangle 5">
            <a:extLst>
              <a:ext uri="{FF2B5EF4-FFF2-40B4-BE49-F238E27FC236}">
                <a16:creationId xmlns:a16="http://schemas.microsoft.com/office/drawing/2014/main" id="{28434688-D58B-4B04-BA01-5EC391571FB6}"/>
              </a:ext>
            </a:extLst>
          </p:cNvPr>
          <p:cNvSpPr>
            <a:spLocks noChangeArrowheads="1"/>
          </p:cNvSpPr>
          <p:nvPr/>
        </p:nvSpPr>
        <p:spPr bwMode="auto">
          <a:xfrm>
            <a:off x="255588" y="1825625"/>
            <a:ext cx="14668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1" name="Rectangle 6">
            <a:extLst>
              <a:ext uri="{FF2B5EF4-FFF2-40B4-BE49-F238E27FC236}">
                <a16:creationId xmlns:a16="http://schemas.microsoft.com/office/drawing/2014/main" id="{C2735CD8-9126-4139-BFCF-1B5DB11C01F0}"/>
              </a:ext>
            </a:extLst>
          </p:cNvPr>
          <p:cNvSpPr>
            <a:spLocks noChangeArrowheads="1"/>
          </p:cNvSpPr>
          <p:nvPr/>
        </p:nvSpPr>
        <p:spPr bwMode="auto">
          <a:xfrm>
            <a:off x="1722438" y="1830388"/>
            <a:ext cx="635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2" name="Rectangle 7">
            <a:extLst>
              <a:ext uri="{FF2B5EF4-FFF2-40B4-BE49-F238E27FC236}">
                <a16:creationId xmlns:a16="http://schemas.microsoft.com/office/drawing/2014/main" id="{97F795DC-5A31-47A2-81FF-5EC1569FC517}"/>
              </a:ext>
            </a:extLst>
          </p:cNvPr>
          <p:cNvSpPr>
            <a:spLocks noChangeArrowheads="1"/>
          </p:cNvSpPr>
          <p:nvPr/>
        </p:nvSpPr>
        <p:spPr bwMode="auto">
          <a:xfrm>
            <a:off x="1722438" y="1825625"/>
            <a:ext cx="63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3" name="Rectangle 8">
            <a:extLst>
              <a:ext uri="{FF2B5EF4-FFF2-40B4-BE49-F238E27FC236}">
                <a16:creationId xmlns:a16="http://schemas.microsoft.com/office/drawing/2014/main" id="{20ADCB6C-606C-458D-B471-F25307CF2F94}"/>
              </a:ext>
            </a:extLst>
          </p:cNvPr>
          <p:cNvSpPr>
            <a:spLocks noChangeArrowheads="1"/>
          </p:cNvSpPr>
          <p:nvPr/>
        </p:nvSpPr>
        <p:spPr bwMode="auto">
          <a:xfrm>
            <a:off x="1728788" y="1825625"/>
            <a:ext cx="1833562"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4" name="Rectangle 9">
            <a:extLst>
              <a:ext uri="{FF2B5EF4-FFF2-40B4-BE49-F238E27FC236}">
                <a16:creationId xmlns:a16="http://schemas.microsoft.com/office/drawing/2014/main" id="{D529E7A8-D8FD-434B-811C-07AC1D787834}"/>
              </a:ext>
            </a:extLst>
          </p:cNvPr>
          <p:cNvSpPr>
            <a:spLocks noChangeArrowheads="1"/>
          </p:cNvSpPr>
          <p:nvPr/>
        </p:nvSpPr>
        <p:spPr bwMode="auto">
          <a:xfrm>
            <a:off x="3562350" y="1830388"/>
            <a:ext cx="635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5" name="Rectangle 10">
            <a:extLst>
              <a:ext uri="{FF2B5EF4-FFF2-40B4-BE49-F238E27FC236}">
                <a16:creationId xmlns:a16="http://schemas.microsoft.com/office/drawing/2014/main" id="{1DCB9B1A-4775-4CE6-B0CD-7AFCE67D8DF6}"/>
              </a:ext>
            </a:extLst>
          </p:cNvPr>
          <p:cNvSpPr>
            <a:spLocks noChangeArrowheads="1"/>
          </p:cNvSpPr>
          <p:nvPr/>
        </p:nvSpPr>
        <p:spPr bwMode="auto">
          <a:xfrm>
            <a:off x="3562350" y="1825625"/>
            <a:ext cx="63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6" name="Rectangle 11">
            <a:extLst>
              <a:ext uri="{FF2B5EF4-FFF2-40B4-BE49-F238E27FC236}">
                <a16:creationId xmlns:a16="http://schemas.microsoft.com/office/drawing/2014/main" id="{902C6992-1BEB-4651-9C3F-ABC9CAC95BA2}"/>
              </a:ext>
            </a:extLst>
          </p:cNvPr>
          <p:cNvSpPr>
            <a:spLocks noChangeArrowheads="1"/>
          </p:cNvSpPr>
          <p:nvPr/>
        </p:nvSpPr>
        <p:spPr bwMode="auto">
          <a:xfrm>
            <a:off x="3568700" y="1825625"/>
            <a:ext cx="5284788"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7" name="Rectangle 12">
            <a:extLst>
              <a:ext uri="{FF2B5EF4-FFF2-40B4-BE49-F238E27FC236}">
                <a16:creationId xmlns:a16="http://schemas.microsoft.com/office/drawing/2014/main" id="{483E5794-8BC8-461F-9F55-DAF8005934C0}"/>
              </a:ext>
            </a:extLst>
          </p:cNvPr>
          <p:cNvSpPr>
            <a:spLocks noChangeArrowheads="1"/>
          </p:cNvSpPr>
          <p:nvPr/>
        </p:nvSpPr>
        <p:spPr bwMode="auto">
          <a:xfrm>
            <a:off x="8853488" y="1825625"/>
            <a:ext cx="4762"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8" name="Rectangle 13">
            <a:extLst>
              <a:ext uri="{FF2B5EF4-FFF2-40B4-BE49-F238E27FC236}">
                <a16:creationId xmlns:a16="http://schemas.microsoft.com/office/drawing/2014/main" id="{A1591DA5-9AFD-43CE-9E96-3C5A4769A449}"/>
              </a:ext>
            </a:extLst>
          </p:cNvPr>
          <p:cNvSpPr>
            <a:spLocks noChangeArrowheads="1"/>
          </p:cNvSpPr>
          <p:nvPr/>
        </p:nvSpPr>
        <p:spPr bwMode="auto">
          <a:xfrm>
            <a:off x="8853488" y="1825625"/>
            <a:ext cx="4762"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39" name="Rectangle 14">
            <a:extLst>
              <a:ext uri="{FF2B5EF4-FFF2-40B4-BE49-F238E27FC236}">
                <a16:creationId xmlns:a16="http://schemas.microsoft.com/office/drawing/2014/main" id="{15509A47-338D-4641-8CC3-DD7DAF1F2B80}"/>
              </a:ext>
            </a:extLst>
          </p:cNvPr>
          <p:cNvSpPr>
            <a:spLocks noChangeArrowheads="1"/>
          </p:cNvSpPr>
          <p:nvPr/>
        </p:nvSpPr>
        <p:spPr bwMode="auto">
          <a:xfrm>
            <a:off x="3562350" y="2560638"/>
            <a:ext cx="6350" cy="7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0" name="Rectangle 15">
            <a:extLst>
              <a:ext uri="{FF2B5EF4-FFF2-40B4-BE49-F238E27FC236}">
                <a16:creationId xmlns:a16="http://schemas.microsoft.com/office/drawing/2014/main" id="{ADF088B1-4D30-49DA-9933-1A45DE32DCB1}"/>
              </a:ext>
            </a:extLst>
          </p:cNvPr>
          <p:cNvSpPr>
            <a:spLocks noChangeArrowheads="1"/>
          </p:cNvSpPr>
          <p:nvPr/>
        </p:nvSpPr>
        <p:spPr bwMode="auto">
          <a:xfrm>
            <a:off x="250825" y="3482975"/>
            <a:ext cx="47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1" name="Rectangle 17">
            <a:extLst>
              <a:ext uri="{FF2B5EF4-FFF2-40B4-BE49-F238E27FC236}">
                <a16:creationId xmlns:a16="http://schemas.microsoft.com/office/drawing/2014/main" id="{A825FD2A-C92F-464E-A454-F18B70B4136C}"/>
              </a:ext>
            </a:extLst>
          </p:cNvPr>
          <p:cNvSpPr>
            <a:spLocks noChangeArrowheads="1"/>
          </p:cNvSpPr>
          <p:nvPr/>
        </p:nvSpPr>
        <p:spPr bwMode="auto">
          <a:xfrm>
            <a:off x="1722438" y="3482975"/>
            <a:ext cx="6350"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2" name="Rectangle 20">
            <a:extLst>
              <a:ext uri="{FF2B5EF4-FFF2-40B4-BE49-F238E27FC236}">
                <a16:creationId xmlns:a16="http://schemas.microsoft.com/office/drawing/2014/main" id="{F8101EB2-5078-4BD7-937B-CB63C08F6B73}"/>
              </a:ext>
            </a:extLst>
          </p:cNvPr>
          <p:cNvSpPr>
            <a:spLocks noChangeArrowheads="1"/>
          </p:cNvSpPr>
          <p:nvPr/>
        </p:nvSpPr>
        <p:spPr bwMode="auto">
          <a:xfrm>
            <a:off x="255588" y="4406900"/>
            <a:ext cx="14668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3" name="Rectangle 21">
            <a:extLst>
              <a:ext uri="{FF2B5EF4-FFF2-40B4-BE49-F238E27FC236}">
                <a16:creationId xmlns:a16="http://schemas.microsoft.com/office/drawing/2014/main" id="{98BFF764-6AB7-47F9-AA24-190C07B151AF}"/>
              </a:ext>
            </a:extLst>
          </p:cNvPr>
          <p:cNvSpPr>
            <a:spLocks noChangeArrowheads="1"/>
          </p:cNvSpPr>
          <p:nvPr/>
        </p:nvSpPr>
        <p:spPr bwMode="auto">
          <a:xfrm>
            <a:off x="1728788" y="4406900"/>
            <a:ext cx="1833562"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4" name="Rectangle 22">
            <a:extLst>
              <a:ext uri="{FF2B5EF4-FFF2-40B4-BE49-F238E27FC236}">
                <a16:creationId xmlns:a16="http://schemas.microsoft.com/office/drawing/2014/main" id="{CB877D9F-7398-4432-8FDC-A084C7AEF2A4}"/>
              </a:ext>
            </a:extLst>
          </p:cNvPr>
          <p:cNvSpPr>
            <a:spLocks noChangeArrowheads="1"/>
          </p:cNvSpPr>
          <p:nvPr/>
        </p:nvSpPr>
        <p:spPr bwMode="auto">
          <a:xfrm>
            <a:off x="3562350" y="4406900"/>
            <a:ext cx="6350"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5" name="Rectangle 23">
            <a:extLst>
              <a:ext uri="{FF2B5EF4-FFF2-40B4-BE49-F238E27FC236}">
                <a16:creationId xmlns:a16="http://schemas.microsoft.com/office/drawing/2014/main" id="{264151D8-8089-4E9F-AF8A-7EC998C86AB0}"/>
              </a:ext>
            </a:extLst>
          </p:cNvPr>
          <p:cNvSpPr>
            <a:spLocks noChangeArrowheads="1"/>
          </p:cNvSpPr>
          <p:nvPr/>
        </p:nvSpPr>
        <p:spPr bwMode="auto">
          <a:xfrm>
            <a:off x="3568700" y="4406900"/>
            <a:ext cx="5284788"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6" name="Rectangle 24">
            <a:extLst>
              <a:ext uri="{FF2B5EF4-FFF2-40B4-BE49-F238E27FC236}">
                <a16:creationId xmlns:a16="http://schemas.microsoft.com/office/drawing/2014/main" id="{17A0EA9F-58F5-43E6-9152-4AB9EC017867}"/>
              </a:ext>
            </a:extLst>
          </p:cNvPr>
          <p:cNvSpPr>
            <a:spLocks noChangeArrowheads="1"/>
          </p:cNvSpPr>
          <p:nvPr/>
        </p:nvSpPr>
        <p:spPr bwMode="auto">
          <a:xfrm>
            <a:off x="255588" y="5786438"/>
            <a:ext cx="1466850" cy="4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7" name="Rectangle 25">
            <a:extLst>
              <a:ext uri="{FF2B5EF4-FFF2-40B4-BE49-F238E27FC236}">
                <a16:creationId xmlns:a16="http://schemas.microsoft.com/office/drawing/2014/main" id="{70D4583A-D921-47F6-B662-289AFCDB21E2}"/>
              </a:ext>
            </a:extLst>
          </p:cNvPr>
          <p:cNvSpPr>
            <a:spLocks noChangeArrowheads="1"/>
          </p:cNvSpPr>
          <p:nvPr/>
        </p:nvSpPr>
        <p:spPr bwMode="auto">
          <a:xfrm>
            <a:off x="1728788" y="5786438"/>
            <a:ext cx="1833562" cy="4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8" name="Rectangle 26">
            <a:extLst>
              <a:ext uri="{FF2B5EF4-FFF2-40B4-BE49-F238E27FC236}">
                <a16:creationId xmlns:a16="http://schemas.microsoft.com/office/drawing/2014/main" id="{D80AA48D-1D94-41A5-978F-ECCD1E9A13D8}"/>
              </a:ext>
            </a:extLst>
          </p:cNvPr>
          <p:cNvSpPr>
            <a:spLocks noChangeArrowheads="1"/>
          </p:cNvSpPr>
          <p:nvPr/>
        </p:nvSpPr>
        <p:spPr bwMode="auto">
          <a:xfrm>
            <a:off x="3562350" y="5786438"/>
            <a:ext cx="6350" cy="7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49" name="Rectangle 27">
            <a:extLst>
              <a:ext uri="{FF2B5EF4-FFF2-40B4-BE49-F238E27FC236}">
                <a16:creationId xmlns:a16="http://schemas.microsoft.com/office/drawing/2014/main" id="{706D3259-1244-48A0-ABE4-FB69CABD9806}"/>
              </a:ext>
            </a:extLst>
          </p:cNvPr>
          <p:cNvSpPr>
            <a:spLocks noChangeArrowheads="1"/>
          </p:cNvSpPr>
          <p:nvPr/>
        </p:nvSpPr>
        <p:spPr bwMode="auto">
          <a:xfrm>
            <a:off x="3568700" y="5786438"/>
            <a:ext cx="5284788" cy="4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50" name="Rectangle 28">
            <a:extLst>
              <a:ext uri="{FF2B5EF4-FFF2-40B4-BE49-F238E27FC236}">
                <a16:creationId xmlns:a16="http://schemas.microsoft.com/office/drawing/2014/main" id="{5D033031-786A-45B9-B170-82EC06BEB435}"/>
              </a:ext>
            </a:extLst>
          </p:cNvPr>
          <p:cNvSpPr>
            <a:spLocks noChangeArrowheads="1"/>
          </p:cNvSpPr>
          <p:nvPr/>
        </p:nvSpPr>
        <p:spPr bwMode="auto">
          <a:xfrm>
            <a:off x="250825" y="6708775"/>
            <a:ext cx="47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51" name="Rectangle 29">
            <a:extLst>
              <a:ext uri="{FF2B5EF4-FFF2-40B4-BE49-F238E27FC236}">
                <a16:creationId xmlns:a16="http://schemas.microsoft.com/office/drawing/2014/main" id="{4E9B0E40-B7A4-497F-A99F-3C9014488E56}"/>
              </a:ext>
            </a:extLst>
          </p:cNvPr>
          <p:cNvSpPr>
            <a:spLocks noChangeArrowheads="1"/>
          </p:cNvSpPr>
          <p:nvPr/>
        </p:nvSpPr>
        <p:spPr bwMode="auto">
          <a:xfrm>
            <a:off x="250825" y="6708775"/>
            <a:ext cx="47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52" name="Rectangle 30">
            <a:extLst>
              <a:ext uri="{FF2B5EF4-FFF2-40B4-BE49-F238E27FC236}">
                <a16:creationId xmlns:a16="http://schemas.microsoft.com/office/drawing/2014/main" id="{077C12F0-1C69-4126-B467-466BF00B6368}"/>
              </a:ext>
            </a:extLst>
          </p:cNvPr>
          <p:cNvSpPr>
            <a:spLocks noChangeArrowheads="1"/>
          </p:cNvSpPr>
          <p:nvPr/>
        </p:nvSpPr>
        <p:spPr bwMode="auto">
          <a:xfrm>
            <a:off x="1722438" y="6708775"/>
            <a:ext cx="63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53" name="Rectangle 31">
            <a:extLst>
              <a:ext uri="{FF2B5EF4-FFF2-40B4-BE49-F238E27FC236}">
                <a16:creationId xmlns:a16="http://schemas.microsoft.com/office/drawing/2014/main" id="{E401FE1E-7A1C-44FA-8076-2FA268364E0C}"/>
              </a:ext>
            </a:extLst>
          </p:cNvPr>
          <p:cNvSpPr>
            <a:spLocks noChangeArrowheads="1"/>
          </p:cNvSpPr>
          <p:nvPr/>
        </p:nvSpPr>
        <p:spPr bwMode="auto">
          <a:xfrm>
            <a:off x="2667000" y="3124200"/>
            <a:ext cx="317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00">
                <a:latin typeface="Times New Roman" panose="02020603050405020304" pitchFamily="18" charset="0"/>
              </a:rPr>
              <a:t> </a:t>
            </a:r>
            <a:endParaRPr kumimoji="1" lang="en-US" altLang="zh-CN" sz="2400">
              <a:latin typeface="Times New Roman" panose="02020603050405020304" pitchFamily="18" charset="0"/>
            </a:endParaRPr>
          </a:p>
        </p:txBody>
      </p:sp>
      <p:grpSp>
        <p:nvGrpSpPr>
          <p:cNvPr id="154654" name="Group 32">
            <a:extLst>
              <a:ext uri="{FF2B5EF4-FFF2-40B4-BE49-F238E27FC236}">
                <a16:creationId xmlns:a16="http://schemas.microsoft.com/office/drawing/2014/main" id="{5109F302-5C18-4F20-A49D-78F56131AA2D}"/>
              </a:ext>
            </a:extLst>
          </p:cNvPr>
          <p:cNvGrpSpPr>
            <a:grpSpLocks/>
          </p:cNvGrpSpPr>
          <p:nvPr/>
        </p:nvGrpSpPr>
        <p:grpSpPr bwMode="auto">
          <a:xfrm>
            <a:off x="250825" y="1341438"/>
            <a:ext cx="8648700" cy="5257800"/>
            <a:chOff x="132" y="1150"/>
            <a:chExt cx="5448" cy="3312"/>
          </a:xfrm>
        </p:grpSpPr>
        <p:sp>
          <p:nvSpPr>
            <p:cNvPr id="154655" name="Rectangle 33">
              <a:extLst>
                <a:ext uri="{FF2B5EF4-FFF2-40B4-BE49-F238E27FC236}">
                  <a16:creationId xmlns:a16="http://schemas.microsoft.com/office/drawing/2014/main" id="{2E3FA8EA-1D03-4524-819B-17695E9D1C25}"/>
                </a:ext>
              </a:extLst>
            </p:cNvPr>
            <p:cNvSpPr>
              <a:spLocks noChangeArrowheads="1"/>
            </p:cNvSpPr>
            <p:nvPr/>
          </p:nvSpPr>
          <p:spPr bwMode="auto">
            <a:xfrm>
              <a:off x="203" y="1258"/>
              <a:ext cx="49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100">
                  <a:latin typeface="宋体" panose="02010600030101010101" pitchFamily="2" charset="-122"/>
                </a:rPr>
                <a:t>对象</a:t>
              </a:r>
              <a:endParaRPr kumimoji="1" lang="zh-CN" altLang="en-US" sz="2400">
                <a:latin typeface="Times New Roman" panose="02020603050405020304" pitchFamily="18" charset="0"/>
              </a:endParaRPr>
            </a:p>
          </p:txBody>
        </p:sp>
        <p:sp>
          <p:nvSpPr>
            <p:cNvPr id="154656" name="Rectangle 34">
              <a:extLst>
                <a:ext uri="{FF2B5EF4-FFF2-40B4-BE49-F238E27FC236}">
                  <a16:creationId xmlns:a16="http://schemas.microsoft.com/office/drawing/2014/main" id="{C3C30994-B8F3-45D1-9891-B8201C08D357}"/>
                </a:ext>
              </a:extLst>
            </p:cNvPr>
            <p:cNvSpPr>
              <a:spLocks noChangeArrowheads="1"/>
            </p:cNvSpPr>
            <p:nvPr/>
          </p:nvSpPr>
          <p:spPr bwMode="auto">
            <a:xfrm>
              <a:off x="718" y="1250"/>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57" name="Rectangle 35">
              <a:extLst>
                <a:ext uri="{FF2B5EF4-FFF2-40B4-BE49-F238E27FC236}">
                  <a16:creationId xmlns:a16="http://schemas.microsoft.com/office/drawing/2014/main" id="{9D2EAA58-D3C4-4F45-8D81-759E28E3A66C}"/>
                </a:ext>
              </a:extLst>
            </p:cNvPr>
            <p:cNvSpPr>
              <a:spLocks noChangeArrowheads="1"/>
            </p:cNvSpPr>
            <p:nvPr/>
          </p:nvSpPr>
          <p:spPr bwMode="auto">
            <a:xfrm>
              <a:off x="1130" y="1258"/>
              <a:ext cx="99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100">
                  <a:latin typeface="宋体" panose="02010600030101010101" pitchFamily="2" charset="-122"/>
                </a:rPr>
                <a:t>对象类型</a:t>
              </a:r>
              <a:endParaRPr kumimoji="1" lang="zh-CN" altLang="en-US" sz="2400">
                <a:latin typeface="Times New Roman" panose="02020603050405020304" pitchFamily="18" charset="0"/>
              </a:endParaRPr>
            </a:p>
          </p:txBody>
        </p:sp>
        <p:sp>
          <p:nvSpPr>
            <p:cNvPr id="154658" name="Rectangle 36">
              <a:extLst>
                <a:ext uri="{FF2B5EF4-FFF2-40B4-BE49-F238E27FC236}">
                  <a16:creationId xmlns:a16="http://schemas.microsoft.com/office/drawing/2014/main" id="{1A8B307D-C1E1-4780-83C4-53202718F2A3}"/>
                </a:ext>
              </a:extLst>
            </p:cNvPr>
            <p:cNvSpPr>
              <a:spLocks noChangeArrowheads="1"/>
            </p:cNvSpPr>
            <p:nvPr/>
          </p:nvSpPr>
          <p:spPr bwMode="auto">
            <a:xfrm>
              <a:off x="2161" y="1250"/>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59" name="Rectangle 37">
              <a:extLst>
                <a:ext uri="{FF2B5EF4-FFF2-40B4-BE49-F238E27FC236}">
                  <a16:creationId xmlns:a16="http://schemas.microsoft.com/office/drawing/2014/main" id="{E4794F16-D011-4D40-9237-395F3A4D9FF9}"/>
                </a:ext>
              </a:extLst>
            </p:cNvPr>
            <p:cNvSpPr>
              <a:spLocks noChangeArrowheads="1"/>
            </p:cNvSpPr>
            <p:nvPr/>
          </p:nvSpPr>
          <p:spPr bwMode="auto">
            <a:xfrm>
              <a:off x="2290" y="1250"/>
              <a:ext cx="43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60" name="Rectangle 38">
              <a:extLst>
                <a:ext uri="{FF2B5EF4-FFF2-40B4-BE49-F238E27FC236}">
                  <a16:creationId xmlns:a16="http://schemas.microsoft.com/office/drawing/2014/main" id="{F8383917-AF05-4AC0-9A9F-6E3FCBC27392}"/>
                </a:ext>
              </a:extLst>
            </p:cNvPr>
            <p:cNvSpPr>
              <a:spLocks noChangeArrowheads="1"/>
            </p:cNvSpPr>
            <p:nvPr/>
          </p:nvSpPr>
          <p:spPr bwMode="auto">
            <a:xfrm>
              <a:off x="3191" y="1258"/>
              <a:ext cx="99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100">
                  <a:latin typeface="宋体" panose="02010600030101010101" pitchFamily="2" charset="-122"/>
                </a:rPr>
                <a:t>操作权限</a:t>
              </a:r>
              <a:endParaRPr kumimoji="1" lang="zh-CN" altLang="en-US" sz="2400">
                <a:latin typeface="Times New Roman" panose="02020603050405020304" pitchFamily="18" charset="0"/>
              </a:endParaRPr>
            </a:p>
          </p:txBody>
        </p:sp>
        <p:sp>
          <p:nvSpPr>
            <p:cNvPr id="154661" name="Rectangle 39">
              <a:extLst>
                <a:ext uri="{FF2B5EF4-FFF2-40B4-BE49-F238E27FC236}">
                  <a16:creationId xmlns:a16="http://schemas.microsoft.com/office/drawing/2014/main" id="{BFC8119C-39BA-427B-A6B8-7B53ED434444}"/>
                </a:ext>
              </a:extLst>
            </p:cNvPr>
            <p:cNvSpPr>
              <a:spLocks noChangeArrowheads="1"/>
            </p:cNvSpPr>
            <p:nvPr/>
          </p:nvSpPr>
          <p:spPr bwMode="auto">
            <a:xfrm>
              <a:off x="4221" y="1250"/>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62" name="Line 40">
              <a:extLst>
                <a:ext uri="{FF2B5EF4-FFF2-40B4-BE49-F238E27FC236}">
                  <a16:creationId xmlns:a16="http://schemas.microsoft.com/office/drawing/2014/main" id="{6D3618B6-ADF7-4FAF-9CC3-39FF946F5495}"/>
                </a:ext>
              </a:extLst>
            </p:cNvPr>
            <p:cNvSpPr>
              <a:spLocks noChangeShapeType="1"/>
            </p:cNvSpPr>
            <p:nvPr/>
          </p:nvSpPr>
          <p:spPr bwMode="auto">
            <a:xfrm>
              <a:off x="158" y="1150"/>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3" name="Line 41">
              <a:extLst>
                <a:ext uri="{FF2B5EF4-FFF2-40B4-BE49-F238E27FC236}">
                  <a16:creationId xmlns:a16="http://schemas.microsoft.com/office/drawing/2014/main" id="{B053B498-4B10-4F2A-9BE1-55230E722911}"/>
                </a:ext>
              </a:extLst>
            </p:cNvPr>
            <p:cNvSpPr>
              <a:spLocks noChangeShapeType="1"/>
            </p:cNvSpPr>
            <p:nvPr/>
          </p:nvSpPr>
          <p:spPr bwMode="auto">
            <a:xfrm>
              <a:off x="158" y="1150"/>
              <a:ext cx="3"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4" name="Line 42">
              <a:extLst>
                <a:ext uri="{FF2B5EF4-FFF2-40B4-BE49-F238E27FC236}">
                  <a16:creationId xmlns:a16="http://schemas.microsoft.com/office/drawing/2014/main" id="{6251A326-0329-498F-8EAE-D5875E1DD018}"/>
                </a:ext>
              </a:extLst>
            </p:cNvPr>
            <p:cNvSpPr>
              <a:spLocks noChangeShapeType="1"/>
            </p:cNvSpPr>
            <p:nvPr/>
          </p:nvSpPr>
          <p:spPr bwMode="auto">
            <a:xfrm>
              <a:off x="158" y="1150"/>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5" name="Line 43">
              <a:extLst>
                <a:ext uri="{FF2B5EF4-FFF2-40B4-BE49-F238E27FC236}">
                  <a16:creationId xmlns:a16="http://schemas.microsoft.com/office/drawing/2014/main" id="{D4ECFA3F-5BC4-4918-81EB-18378F507C2B}"/>
                </a:ext>
              </a:extLst>
            </p:cNvPr>
            <p:cNvSpPr>
              <a:spLocks noChangeShapeType="1"/>
            </p:cNvSpPr>
            <p:nvPr/>
          </p:nvSpPr>
          <p:spPr bwMode="auto">
            <a:xfrm>
              <a:off x="1085" y="1153"/>
              <a:ext cx="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6" name="Line 44">
              <a:extLst>
                <a:ext uri="{FF2B5EF4-FFF2-40B4-BE49-F238E27FC236}">
                  <a16:creationId xmlns:a16="http://schemas.microsoft.com/office/drawing/2014/main" id="{17BA72C7-ED92-4822-BD70-12C8AE3F05E4}"/>
                </a:ext>
              </a:extLst>
            </p:cNvPr>
            <p:cNvSpPr>
              <a:spLocks noChangeShapeType="1"/>
            </p:cNvSpPr>
            <p:nvPr/>
          </p:nvSpPr>
          <p:spPr bwMode="auto">
            <a:xfrm>
              <a:off x="1085" y="1150"/>
              <a:ext cx="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7" name="Line 45">
              <a:extLst>
                <a:ext uri="{FF2B5EF4-FFF2-40B4-BE49-F238E27FC236}">
                  <a16:creationId xmlns:a16="http://schemas.microsoft.com/office/drawing/2014/main" id="{B545A2AF-6786-4D0A-BCA2-FEEDA0EBA577}"/>
                </a:ext>
              </a:extLst>
            </p:cNvPr>
            <p:cNvSpPr>
              <a:spLocks noChangeShapeType="1"/>
            </p:cNvSpPr>
            <p:nvPr/>
          </p:nvSpPr>
          <p:spPr bwMode="auto">
            <a:xfrm>
              <a:off x="1085" y="1150"/>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8" name="Line 46">
              <a:extLst>
                <a:ext uri="{FF2B5EF4-FFF2-40B4-BE49-F238E27FC236}">
                  <a16:creationId xmlns:a16="http://schemas.microsoft.com/office/drawing/2014/main" id="{B017A4CA-071B-463B-8AB5-A27A275B100C}"/>
                </a:ext>
              </a:extLst>
            </p:cNvPr>
            <p:cNvSpPr>
              <a:spLocks noChangeShapeType="1"/>
            </p:cNvSpPr>
            <p:nvPr/>
          </p:nvSpPr>
          <p:spPr bwMode="auto">
            <a:xfrm>
              <a:off x="2244" y="1153"/>
              <a:ext cx="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9" name="Line 47">
              <a:extLst>
                <a:ext uri="{FF2B5EF4-FFF2-40B4-BE49-F238E27FC236}">
                  <a16:creationId xmlns:a16="http://schemas.microsoft.com/office/drawing/2014/main" id="{B1C5ABB4-AE70-4EC1-90F5-EB51B15B44BF}"/>
                </a:ext>
              </a:extLst>
            </p:cNvPr>
            <p:cNvSpPr>
              <a:spLocks noChangeShapeType="1"/>
            </p:cNvSpPr>
            <p:nvPr/>
          </p:nvSpPr>
          <p:spPr bwMode="auto">
            <a:xfrm>
              <a:off x="2244" y="1150"/>
              <a:ext cx="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0" name="Line 48">
              <a:extLst>
                <a:ext uri="{FF2B5EF4-FFF2-40B4-BE49-F238E27FC236}">
                  <a16:creationId xmlns:a16="http://schemas.microsoft.com/office/drawing/2014/main" id="{2AEB3908-0712-43A9-B0CF-D9587345FEE1}"/>
                </a:ext>
              </a:extLst>
            </p:cNvPr>
            <p:cNvSpPr>
              <a:spLocks noChangeShapeType="1"/>
            </p:cNvSpPr>
            <p:nvPr/>
          </p:nvSpPr>
          <p:spPr bwMode="auto">
            <a:xfrm>
              <a:off x="2244" y="1150"/>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1" name="Line 49">
              <a:extLst>
                <a:ext uri="{FF2B5EF4-FFF2-40B4-BE49-F238E27FC236}">
                  <a16:creationId xmlns:a16="http://schemas.microsoft.com/office/drawing/2014/main" id="{2EEC9494-B862-4AB4-B875-C46563F92A7E}"/>
                </a:ext>
              </a:extLst>
            </p:cNvPr>
            <p:cNvSpPr>
              <a:spLocks noChangeShapeType="1"/>
            </p:cNvSpPr>
            <p:nvPr/>
          </p:nvSpPr>
          <p:spPr bwMode="auto">
            <a:xfrm>
              <a:off x="5577" y="1150"/>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2" name="Line 50">
              <a:extLst>
                <a:ext uri="{FF2B5EF4-FFF2-40B4-BE49-F238E27FC236}">
                  <a16:creationId xmlns:a16="http://schemas.microsoft.com/office/drawing/2014/main" id="{937E9361-E618-44FC-B0B5-F0F2FC1553EC}"/>
                </a:ext>
              </a:extLst>
            </p:cNvPr>
            <p:cNvSpPr>
              <a:spLocks noChangeShapeType="1"/>
            </p:cNvSpPr>
            <p:nvPr/>
          </p:nvSpPr>
          <p:spPr bwMode="auto">
            <a:xfrm>
              <a:off x="5577" y="1150"/>
              <a:ext cx="3"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3" name="Line 51">
              <a:extLst>
                <a:ext uri="{FF2B5EF4-FFF2-40B4-BE49-F238E27FC236}">
                  <a16:creationId xmlns:a16="http://schemas.microsoft.com/office/drawing/2014/main" id="{F2FC6D6F-92E8-4CAD-847F-DDBD8314456A}"/>
                </a:ext>
              </a:extLst>
            </p:cNvPr>
            <p:cNvSpPr>
              <a:spLocks noChangeShapeType="1"/>
            </p:cNvSpPr>
            <p:nvPr/>
          </p:nvSpPr>
          <p:spPr bwMode="auto">
            <a:xfrm>
              <a:off x="5577" y="1150"/>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4" name="Rectangle 52">
              <a:extLst>
                <a:ext uri="{FF2B5EF4-FFF2-40B4-BE49-F238E27FC236}">
                  <a16:creationId xmlns:a16="http://schemas.microsoft.com/office/drawing/2014/main" id="{8CF4B685-E414-4224-A006-58698B2081C9}"/>
                </a:ext>
              </a:extLst>
            </p:cNvPr>
            <p:cNvSpPr>
              <a:spLocks noChangeArrowheads="1"/>
            </p:cNvSpPr>
            <p:nvPr/>
          </p:nvSpPr>
          <p:spPr bwMode="auto">
            <a:xfrm>
              <a:off x="203" y="1779"/>
              <a:ext cx="74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100">
                  <a:latin typeface="宋体" panose="02010600030101010101" pitchFamily="2" charset="-122"/>
                </a:rPr>
                <a:t>属性列</a:t>
              </a:r>
              <a:endParaRPr kumimoji="1" lang="zh-CN" altLang="en-US" sz="2400">
                <a:latin typeface="Times New Roman" panose="02020603050405020304" pitchFamily="18" charset="0"/>
              </a:endParaRPr>
            </a:p>
          </p:txBody>
        </p:sp>
        <p:sp>
          <p:nvSpPr>
            <p:cNvPr id="154675" name="Rectangle 53">
              <a:extLst>
                <a:ext uri="{FF2B5EF4-FFF2-40B4-BE49-F238E27FC236}">
                  <a16:creationId xmlns:a16="http://schemas.microsoft.com/office/drawing/2014/main" id="{547F80BD-D6BD-4983-9985-DCBA5A2796C9}"/>
                </a:ext>
              </a:extLst>
            </p:cNvPr>
            <p:cNvSpPr>
              <a:spLocks noChangeArrowheads="1"/>
            </p:cNvSpPr>
            <p:nvPr/>
          </p:nvSpPr>
          <p:spPr bwMode="auto">
            <a:xfrm>
              <a:off x="976" y="1771"/>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76" name="Rectangle 54">
              <a:extLst>
                <a:ext uri="{FF2B5EF4-FFF2-40B4-BE49-F238E27FC236}">
                  <a16:creationId xmlns:a16="http://schemas.microsoft.com/office/drawing/2014/main" id="{14EE759B-D2E5-4067-9F50-9681049C8C03}"/>
                </a:ext>
              </a:extLst>
            </p:cNvPr>
            <p:cNvSpPr>
              <a:spLocks noChangeArrowheads="1"/>
            </p:cNvSpPr>
            <p:nvPr/>
          </p:nvSpPr>
          <p:spPr bwMode="auto">
            <a:xfrm>
              <a:off x="1130" y="1767"/>
              <a:ext cx="79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TABLE</a:t>
              </a:r>
              <a:endParaRPr kumimoji="1" lang="en-US" altLang="zh-CN" sz="2400">
                <a:latin typeface="Times New Roman" panose="02020603050405020304" pitchFamily="18" charset="0"/>
              </a:endParaRPr>
            </a:p>
          </p:txBody>
        </p:sp>
        <p:sp>
          <p:nvSpPr>
            <p:cNvPr id="154677" name="Rectangle 55">
              <a:extLst>
                <a:ext uri="{FF2B5EF4-FFF2-40B4-BE49-F238E27FC236}">
                  <a16:creationId xmlns:a16="http://schemas.microsoft.com/office/drawing/2014/main" id="{3163E5EA-7296-47AF-9090-BE40FC6B3861}"/>
                </a:ext>
              </a:extLst>
            </p:cNvPr>
            <p:cNvSpPr>
              <a:spLocks noChangeArrowheads="1"/>
            </p:cNvSpPr>
            <p:nvPr/>
          </p:nvSpPr>
          <p:spPr bwMode="auto">
            <a:xfrm>
              <a:off x="1942" y="1767"/>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78" name="Rectangle 56">
              <a:extLst>
                <a:ext uri="{FF2B5EF4-FFF2-40B4-BE49-F238E27FC236}">
                  <a16:creationId xmlns:a16="http://schemas.microsoft.com/office/drawing/2014/main" id="{C6300E1E-94E5-4B4B-8EC6-51739DC644B8}"/>
                </a:ext>
              </a:extLst>
            </p:cNvPr>
            <p:cNvSpPr>
              <a:spLocks noChangeArrowheads="1"/>
            </p:cNvSpPr>
            <p:nvPr/>
          </p:nvSpPr>
          <p:spPr bwMode="auto">
            <a:xfrm>
              <a:off x="2290" y="1624"/>
              <a:ext cx="299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SELECT, INSERT, UPDATE, DELETE, ALL PRIVILEGES</a:t>
              </a:r>
            </a:p>
          </p:txBody>
        </p:sp>
        <p:sp>
          <p:nvSpPr>
            <p:cNvPr id="154679" name="Rectangle 57">
              <a:extLst>
                <a:ext uri="{FF2B5EF4-FFF2-40B4-BE49-F238E27FC236}">
                  <a16:creationId xmlns:a16="http://schemas.microsoft.com/office/drawing/2014/main" id="{9F2D0214-9C0E-496A-A223-F58E6E365551}"/>
                </a:ext>
              </a:extLst>
            </p:cNvPr>
            <p:cNvSpPr>
              <a:spLocks noChangeArrowheads="1"/>
            </p:cNvSpPr>
            <p:nvPr/>
          </p:nvSpPr>
          <p:spPr bwMode="auto">
            <a:xfrm>
              <a:off x="5397" y="1624"/>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80" name="Rectangle 58">
              <a:extLst>
                <a:ext uri="{FF2B5EF4-FFF2-40B4-BE49-F238E27FC236}">
                  <a16:creationId xmlns:a16="http://schemas.microsoft.com/office/drawing/2014/main" id="{360D5184-AFFD-4A51-8D17-19E6BF24D15D}"/>
                </a:ext>
              </a:extLst>
            </p:cNvPr>
            <p:cNvSpPr>
              <a:spLocks noChangeArrowheads="1"/>
            </p:cNvSpPr>
            <p:nvPr/>
          </p:nvSpPr>
          <p:spPr bwMode="auto">
            <a:xfrm>
              <a:off x="5413" y="1913"/>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81" name="Rectangle 59">
              <a:extLst>
                <a:ext uri="{FF2B5EF4-FFF2-40B4-BE49-F238E27FC236}">
                  <a16:creationId xmlns:a16="http://schemas.microsoft.com/office/drawing/2014/main" id="{2ACFDC7D-EDC6-4F10-B300-E9B3B461BC86}"/>
                </a:ext>
              </a:extLst>
            </p:cNvPr>
            <p:cNvSpPr>
              <a:spLocks noChangeArrowheads="1"/>
            </p:cNvSpPr>
            <p:nvPr/>
          </p:nvSpPr>
          <p:spPr bwMode="auto">
            <a:xfrm>
              <a:off x="158" y="1613"/>
              <a:ext cx="3"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82" name="Line 60">
              <a:extLst>
                <a:ext uri="{FF2B5EF4-FFF2-40B4-BE49-F238E27FC236}">
                  <a16:creationId xmlns:a16="http://schemas.microsoft.com/office/drawing/2014/main" id="{303EE16D-AF7D-4C6B-B13F-368787063872}"/>
                </a:ext>
              </a:extLst>
            </p:cNvPr>
            <p:cNvSpPr>
              <a:spLocks noChangeShapeType="1"/>
            </p:cNvSpPr>
            <p:nvPr/>
          </p:nvSpPr>
          <p:spPr bwMode="auto">
            <a:xfrm>
              <a:off x="158" y="1613"/>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83" name="Rectangle 61">
              <a:extLst>
                <a:ext uri="{FF2B5EF4-FFF2-40B4-BE49-F238E27FC236}">
                  <a16:creationId xmlns:a16="http://schemas.microsoft.com/office/drawing/2014/main" id="{8F8F6CFE-D08D-46CB-92F2-3ECFF0F7AF48}"/>
                </a:ext>
              </a:extLst>
            </p:cNvPr>
            <p:cNvSpPr>
              <a:spLocks noChangeArrowheads="1"/>
            </p:cNvSpPr>
            <p:nvPr/>
          </p:nvSpPr>
          <p:spPr bwMode="auto">
            <a:xfrm>
              <a:off x="1085" y="1613"/>
              <a:ext cx="4"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84" name="Line 62">
              <a:extLst>
                <a:ext uri="{FF2B5EF4-FFF2-40B4-BE49-F238E27FC236}">
                  <a16:creationId xmlns:a16="http://schemas.microsoft.com/office/drawing/2014/main" id="{AFAFB843-9256-4944-AA9D-69EBE368F879}"/>
                </a:ext>
              </a:extLst>
            </p:cNvPr>
            <p:cNvSpPr>
              <a:spLocks noChangeShapeType="1"/>
            </p:cNvSpPr>
            <p:nvPr/>
          </p:nvSpPr>
          <p:spPr bwMode="auto">
            <a:xfrm>
              <a:off x="1085" y="1613"/>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85" name="Line 63">
              <a:extLst>
                <a:ext uri="{FF2B5EF4-FFF2-40B4-BE49-F238E27FC236}">
                  <a16:creationId xmlns:a16="http://schemas.microsoft.com/office/drawing/2014/main" id="{0A6EBEFF-91B1-4E7A-BA8F-C52A9C0DA03C}"/>
                </a:ext>
              </a:extLst>
            </p:cNvPr>
            <p:cNvSpPr>
              <a:spLocks noChangeShapeType="1"/>
            </p:cNvSpPr>
            <p:nvPr/>
          </p:nvSpPr>
          <p:spPr bwMode="auto">
            <a:xfrm>
              <a:off x="2244" y="1613"/>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86" name="Rectangle 64">
              <a:extLst>
                <a:ext uri="{FF2B5EF4-FFF2-40B4-BE49-F238E27FC236}">
                  <a16:creationId xmlns:a16="http://schemas.microsoft.com/office/drawing/2014/main" id="{3140421E-6B96-4436-90E5-DDA3623737B1}"/>
                </a:ext>
              </a:extLst>
            </p:cNvPr>
            <p:cNvSpPr>
              <a:spLocks noChangeArrowheads="1"/>
            </p:cNvSpPr>
            <p:nvPr/>
          </p:nvSpPr>
          <p:spPr bwMode="auto">
            <a:xfrm>
              <a:off x="5577" y="1613"/>
              <a:ext cx="3"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687" name="Line 65">
              <a:extLst>
                <a:ext uri="{FF2B5EF4-FFF2-40B4-BE49-F238E27FC236}">
                  <a16:creationId xmlns:a16="http://schemas.microsoft.com/office/drawing/2014/main" id="{67C608CC-1CA1-4E37-B6F0-C16986A6C1C3}"/>
                </a:ext>
              </a:extLst>
            </p:cNvPr>
            <p:cNvSpPr>
              <a:spLocks noChangeShapeType="1"/>
            </p:cNvSpPr>
            <p:nvPr/>
          </p:nvSpPr>
          <p:spPr bwMode="auto">
            <a:xfrm>
              <a:off x="5577" y="1613"/>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88" name="Rectangle 66">
              <a:extLst>
                <a:ext uri="{FF2B5EF4-FFF2-40B4-BE49-F238E27FC236}">
                  <a16:creationId xmlns:a16="http://schemas.microsoft.com/office/drawing/2014/main" id="{ADB144E2-DB86-4104-839B-60BBA926C528}"/>
                </a:ext>
              </a:extLst>
            </p:cNvPr>
            <p:cNvSpPr>
              <a:spLocks noChangeArrowheads="1"/>
            </p:cNvSpPr>
            <p:nvPr/>
          </p:nvSpPr>
          <p:spPr bwMode="auto">
            <a:xfrm>
              <a:off x="203" y="2360"/>
              <a:ext cx="74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100">
                  <a:latin typeface="宋体" panose="02010600030101010101" pitchFamily="2" charset="-122"/>
                </a:rPr>
                <a:t>视  图</a:t>
              </a:r>
              <a:endParaRPr kumimoji="1" lang="zh-CN" altLang="en-US" sz="2400">
                <a:latin typeface="Times New Roman" panose="02020603050405020304" pitchFamily="18" charset="0"/>
              </a:endParaRPr>
            </a:p>
          </p:txBody>
        </p:sp>
        <p:sp>
          <p:nvSpPr>
            <p:cNvPr id="154689" name="Rectangle 67">
              <a:extLst>
                <a:ext uri="{FF2B5EF4-FFF2-40B4-BE49-F238E27FC236}">
                  <a16:creationId xmlns:a16="http://schemas.microsoft.com/office/drawing/2014/main" id="{93742332-89E9-49F1-89FD-0D2FF10032E7}"/>
                </a:ext>
              </a:extLst>
            </p:cNvPr>
            <p:cNvSpPr>
              <a:spLocks noChangeArrowheads="1"/>
            </p:cNvSpPr>
            <p:nvPr/>
          </p:nvSpPr>
          <p:spPr bwMode="auto">
            <a:xfrm>
              <a:off x="718" y="2352"/>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90" name="Rectangle 68">
              <a:extLst>
                <a:ext uri="{FF2B5EF4-FFF2-40B4-BE49-F238E27FC236}">
                  <a16:creationId xmlns:a16="http://schemas.microsoft.com/office/drawing/2014/main" id="{386F26C8-85DE-4610-AE61-99DF868DB782}"/>
                </a:ext>
              </a:extLst>
            </p:cNvPr>
            <p:cNvSpPr>
              <a:spLocks noChangeArrowheads="1"/>
            </p:cNvSpPr>
            <p:nvPr/>
          </p:nvSpPr>
          <p:spPr bwMode="auto">
            <a:xfrm>
              <a:off x="1130" y="2347"/>
              <a:ext cx="79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TABLE</a:t>
              </a:r>
              <a:endParaRPr kumimoji="1" lang="en-US" altLang="zh-CN" sz="2400">
                <a:latin typeface="Times New Roman" panose="02020603050405020304" pitchFamily="18" charset="0"/>
              </a:endParaRPr>
            </a:p>
          </p:txBody>
        </p:sp>
        <p:sp>
          <p:nvSpPr>
            <p:cNvPr id="154691" name="Rectangle 69">
              <a:extLst>
                <a:ext uri="{FF2B5EF4-FFF2-40B4-BE49-F238E27FC236}">
                  <a16:creationId xmlns:a16="http://schemas.microsoft.com/office/drawing/2014/main" id="{1ACAF955-925A-49D7-BDD6-46FCED60D44A}"/>
                </a:ext>
              </a:extLst>
            </p:cNvPr>
            <p:cNvSpPr>
              <a:spLocks noChangeArrowheads="1"/>
            </p:cNvSpPr>
            <p:nvPr/>
          </p:nvSpPr>
          <p:spPr bwMode="auto">
            <a:xfrm>
              <a:off x="1942" y="2347"/>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92" name="Rectangle 70">
              <a:extLst>
                <a:ext uri="{FF2B5EF4-FFF2-40B4-BE49-F238E27FC236}">
                  <a16:creationId xmlns:a16="http://schemas.microsoft.com/office/drawing/2014/main" id="{A782AD4E-6410-4221-B004-367AFDB5522C}"/>
                </a:ext>
              </a:extLst>
            </p:cNvPr>
            <p:cNvSpPr>
              <a:spLocks noChangeArrowheads="1"/>
            </p:cNvSpPr>
            <p:nvPr/>
          </p:nvSpPr>
          <p:spPr bwMode="auto">
            <a:xfrm>
              <a:off x="2290" y="2246"/>
              <a:ext cx="299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SELECT, INSERT, UPDATE, DELETE, ALL PRIVILEGES</a:t>
              </a:r>
            </a:p>
          </p:txBody>
        </p:sp>
        <p:sp>
          <p:nvSpPr>
            <p:cNvPr id="154693" name="Rectangle 71">
              <a:extLst>
                <a:ext uri="{FF2B5EF4-FFF2-40B4-BE49-F238E27FC236}">
                  <a16:creationId xmlns:a16="http://schemas.microsoft.com/office/drawing/2014/main" id="{F604CC08-2118-4CF7-9641-3386189BB6CD}"/>
                </a:ext>
              </a:extLst>
            </p:cNvPr>
            <p:cNvSpPr>
              <a:spLocks noChangeArrowheads="1"/>
            </p:cNvSpPr>
            <p:nvPr/>
          </p:nvSpPr>
          <p:spPr bwMode="auto">
            <a:xfrm>
              <a:off x="5397" y="2205"/>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94" name="Rectangle 72">
              <a:extLst>
                <a:ext uri="{FF2B5EF4-FFF2-40B4-BE49-F238E27FC236}">
                  <a16:creationId xmlns:a16="http://schemas.microsoft.com/office/drawing/2014/main" id="{A628145C-8D56-4461-A819-CFB055E46D93}"/>
                </a:ext>
              </a:extLst>
            </p:cNvPr>
            <p:cNvSpPr>
              <a:spLocks noChangeArrowheads="1"/>
            </p:cNvSpPr>
            <p:nvPr/>
          </p:nvSpPr>
          <p:spPr bwMode="auto">
            <a:xfrm>
              <a:off x="5413" y="2493"/>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695" name="Line 73">
              <a:extLst>
                <a:ext uri="{FF2B5EF4-FFF2-40B4-BE49-F238E27FC236}">
                  <a16:creationId xmlns:a16="http://schemas.microsoft.com/office/drawing/2014/main" id="{65B2CBF2-8B2C-4F6F-B54B-9DDE14109DE3}"/>
                </a:ext>
              </a:extLst>
            </p:cNvPr>
            <p:cNvSpPr>
              <a:spLocks noChangeShapeType="1"/>
            </p:cNvSpPr>
            <p:nvPr/>
          </p:nvSpPr>
          <p:spPr bwMode="auto">
            <a:xfrm>
              <a:off x="158" y="2194"/>
              <a:ext cx="1" cy="4"/>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96" name="Line 74">
              <a:extLst>
                <a:ext uri="{FF2B5EF4-FFF2-40B4-BE49-F238E27FC236}">
                  <a16:creationId xmlns:a16="http://schemas.microsoft.com/office/drawing/2014/main" id="{066CF34E-8F63-4F0B-BB78-198DAA6E2320}"/>
                </a:ext>
              </a:extLst>
            </p:cNvPr>
            <p:cNvSpPr>
              <a:spLocks noChangeShapeType="1"/>
            </p:cNvSpPr>
            <p:nvPr/>
          </p:nvSpPr>
          <p:spPr bwMode="auto">
            <a:xfrm>
              <a:off x="1085" y="2194"/>
              <a:ext cx="1" cy="4"/>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97" name="Line 75">
              <a:extLst>
                <a:ext uri="{FF2B5EF4-FFF2-40B4-BE49-F238E27FC236}">
                  <a16:creationId xmlns:a16="http://schemas.microsoft.com/office/drawing/2014/main" id="{38B021BF-6FBC-4B0E-9A45-5B4326721090}"/>
                </a:ext>
              </a:extLst>
            </p:cNvPr>
            <p:cNvSpPr>
              <a:spLocks noChangeShapeType="1"/>
            </p:cNvSpPr>
            <p:nvPr/>
          </p:nvSpPr>
          <p:spPr bwMode="auto">
            <a:xfrm>
              <a:off x="2244" y="2194"/>
              <a:ext cx="1" cy="4"/>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98" name="Line 76">
              <a:extLst>
                <a:ext uri="{FF2B5EF4-FFF2-40B4-BE49-F238E27FC236}">
                  <a16:creationId xmlns:a16="http://schemas.microsoft.com/office/drawing/2014/main" id="{30346F7F-F155-476D-98C8-23107BEF827F}"/>
                </a:ext>
              </a:extLst>
            </p:cNvPr>
            <p:cNvSpPr>
              <a:spLocks noChangeShapeType="1"/>
            </p:cNvSpPr>
            <p:nvPr/>
          </p:nvSpPr>
          <p:spPr bwMode="auto">
            <a:xfrm>
              <a:off x="5577" y="2194"/>
              <a:ext cx="1" cy="4"/>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99" name="Rectangle 77">
              <a:extLst>
                <a:ext uri="{FF2B5EF4-FFF2-40B4-BE49-F238E27FC236}">
                  <a16:creationId xmlns:a16="http://schemas.microsoft.com/office/drawing/2014/main" id="{C0F70D7B-C899-45A5-AC3F-140CECF5D57F}"/>
                </a:ext>
              </a:extLst>
            </p:cNvPr>
            <p:cNvSpPr>
              <a:spLocks noChangeArrowheads="1"/>
            </p:cNvSpPr>
            <p:nvPr/>
          </p:nvSpPr>
          <p:spPr bwMode="auto">
            <a:xfrm>
              <a:off x="203" y="3087"/>
              <a:ext cx="74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100">
                  <a:latin typeface="宋体" panose="02010600030101010101" pitchFamily="2" charset="-122"/>
                </a:rPr>
                <a:t>基本表</a:t>
              </a:r>
              <a:endParaRPr kumimoji="1" lang="zh-CN" altLang="en-US" sz="2400">
                <a:latin typeface="Times New Roman" panose="02020603050405020304" pitchFamily="18" charset="0"/>
              </a:endParaRPr>
            </a:p>
          </p:txBody>
        </p:sp>
        <p:sp>
          <p:nvSpPr>
            <p:cNvPr id="154700" name="Rectangle 78">
              <a:extLst>
                <a:ext uri="{FF2B5EF4-FFF2-40B4-BE49-F238E27FC236}">
                  <a16:creationId xmlns:a16="http://schemas.microsoft.com/office/drawing/2014/main" id="{FD08B2E8-BDBD-425A-BB79-1D9A602E0147}"/>
                </a:ext>
              </a:extLst>
            </p:cNvPr>
            <p:cNvSpPr>
              <a:spLocks noChangeArrowheads="1"/>
            </p:cNvSpPr>
            <p:nvPr/>
          </p:nvSpPr>
          <p:spPr bwMode="auto">
            <a:xfrm>
              <a:off x="976" y="3079"/>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01" name="Rectangle 79">
              <a:extLst>
                <a:ext uri="{FF2B5EF4-FFF2-40B4-BE49-F238E27FC236}">
                  <a16:creationId xmlns:a16="http://schemas.microsoft.com/office/drawing/2014/main" id="{D0EB360F-E8C7-493C-A48C-91FB257BE9D4}"/>
                </a:ext>
              </a:extLst>
            </p:cNvPr>
            <p:cNvSpPr>
              <a:spLocks noChangeArrowheads="1"/>
            </p:cNvSpPr>
            <p:nvPr/>
          </p:nvSpPr>
          <p:spPr bwMode="auto">
            <a:xfrm>
              <a:off x="1130" y="3074"/>
              <a:ext cx="79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TABLE</a:t>
              </a:r>
              <a:endParaRPr kumimoji="1" lang="en-US" altLang="zh-CN" sz="2400">
                <a:latin typeface="Times New Roman" panose="02020603050405020304" pitchFamily="18" charset="0"/>
              </a:endParaRPr>
            </a:p>
          </p:txBody>
        </p:sp>
        <p:sp>
          <p:nvSpPr>
            <p:cNvPr id="154702" name="Rectangle 80">
              <a:extLst>
                <a:ext uri="{FF2B5EF4-FFF2-40B4-BE49-F238E27FC236}">
                  <a16:creationId xmlns:a16="http://schemas.microsoft.com/office/drawing/2014/main" id="{B7055A0A-B163-43BC-AA01-C899169CA13A}"/>
                </a:ext>
              </a:extLst>
            </p:cNvPr>
            <p:cNvSpPr>
              <a:spLocks noChangeArrowheads="1"/>
            </p:cNvSpPr>
            <p:nvPr/>
          </p:nvSpPr>
          <p:spPr bwMode="auto">
            <a:xfrm>
              <a:off x="1942" y="3074"/>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03" name="Rectangle 81">
              <a:extLst>
                <a:ext uri="{FF2B5EF4-FFF2-40B4-BE49-F238E27FC236}">
                  <a16:creationId xmlns:a16="http://schemas.microsoft.com/office/drawing/2014/main" id="{BD0B6914-5EE8-48A2-9DB0-40E10FCAA9F2}"/>
                </a:ext>
              </a:extLst>
            </p:cNvPr>
            <p:cNvSpPr>
              <a:spLocks noChangeArrowheads="1"/>
            </p:cNvSpPr>
            <p:nvPr/>
          </p:nvSpPr>
          <p:spPr bwMode="auto">
            <a:xfrm>
              <a:off x="2290" y="2787"/>
              <a:ext cx="2942"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SELECT, INSERT, UPDATE, DELETE, ALTER, INDEX, ALL   PRIVILEGES</a:t>
              </a:r>
            </a:p>
          </p:txBody>
        </p:sp>
        <p:sp>
          <p:nvSpPr>
            <p:cNvPr id="154704" name="Rectangle 82">
              <a:extLst>
                <a:ext uri="{FF2B5EF4-FFF2-40B4-BE49-F238E27FC236}">
                  <a16:creationId xmlns:a16="http://schemas.microsoft.com/office/drawing/2014/main" id="{CD1938E2-7505-4D9F-8989-276B10EE501D}"/>
                </a:ext>
              </a:extLst>
            </p:cNvPr>
            <p:cNvSpPr>
              <a:spLocks noChangeArrowheads="1"/>
            </p:cNvSpPr>
            <p:nvPr/>
          </p:nvSpPr>
          <p:spPr bwMode="auto">
            <a:xfrm>
              <a:off x="5397" y="2787"/>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05" name="Rectangle 83">
              <a:extLst>
                <a:ext uri="{FF2B5EF4-FFF2-40B4-BE49-F238E27FC236}">
                  <a16:creationId xmlns:a16="http://schemas.microsoft.com/office/drawing/2014/main" id="{56237B72-A907-4E3D-9952-0BE895613457}"/>
                </a:ext>
              </a:extLst>
            </p:cNvPr>
            <p:cNvSpPr>
              <a:spLocks noChangeArrowheads="1"/>
            </p:cNvSpPr>
            <p:nvPr/>
          </p:nvSpPr>
          <p:spPr bwMode="auto">
            <a:xfrm>
              <a:off x="4323" y="3363"/>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06" name="Rectangle 84">
              <a:extLst>
                <a:ext uri="{FF2B5EF4-FFF2-40B4-BE49-F238E27FC236}">
                  <a16:creationId xmlns:a16="http://schemas.microsoft.com/office/drawing/2014/main" id="{D37C1624-19E2-40AA-B062-8FD114F5DF1F}"/>
                </a:ext>
              </a:extLst>
            </p:cNvPr>
            <p:cNvSpPr>
              <a:spLocks noChangeArrowheads="1"/>
            </p:cNvSpPr>
            <p:nvPr/>
          </p:nvSpPr>
          <p:spPr bwMode="auto">
            <a:xfrm>
              <a:off x="158" y="2776"/>
              <a:ext cx="3"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707" name="Line 85">
              <a:extLst>
                <a:ext uri="{FF2B5EF4-FFF2-40B4-BE49-F238E27FC236}">
                  <a16:creationId xmlns:a16="http://schemas.microsoft.com/office/drawing/2014/main" id="{A8DA1062-5EA2-41E6-B66D-87E53E9CA54F}"/>
                </a:ext>
              </a:extLst>
            </p:cNvPr>
            <p:cNvSpPr>
              <a:spLocks noChangeShapeType="1"/>
            </p:cNvSpPr>
            <p:nvPr/>
          </p:nvSpPr>
          <p:spPr bwMode="auto">
            <a:xfrm>
              <a:off x="158" y="2776"/>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08" name="Rectangle 86">
              <a:extLst>
                <a:ext uri="{FF2B5EF4-FFF2-40B4-BE49-F238E27FC236}">
                  <a16:creationId xmlns:a16="http://schemas.microsoft.com/office/drawing/2014/main" id="{0EF9B74F-6836-4DFE-9261-87BB9A6318AB}"/>
                </a:ext>
              </a:extLst>
            </p:cNvPr>
            <p:cNvSpPr>
              <a:spLocks noChangeArrowheads="1"/>
            </p:cNvSpPr>
            <p:nvPr/>
          </p:nvSpPr>
          <p:spPr bwMode="auto">
            <a:xfrm>
              <a:off x="1085" y="2776"/>
              <a:ext cx="4"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709" name="Line 87">
              <a:extLst>
                <a:ext uri="{FF2B5EF4-FFF2-40B4-BE49-F238E27FC236}">
                  <a16:creationId xmlns:a16="http://schemas.microsoft.com/office/drawing/2014/main" id="{FFCC3049-FDAE-43AF-811B-12F95F0F5E33}"/>
                </a:ext>
              </a:extLst>
            </p:cNvPr>
            <p:cNvSpPr>
              <a:spLocks noChangeShapeType="1"/>
            </p:cNvSpPr>
            <p:nvPr/>
          </p:nvSpPr>
          <p:spPr bwMode="auto">
            <a:xfrm>
              <a:off x="1085" y="2776"/>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10" name="Line 88">
              <a:extLst>
                <a:ext uri="{FF2B5EF4-FFF2-40B4-BE49-F238E27FC236}">
                  <a16:creationId xmlns:a16="http://schemas.microsoft.com/office/drawing/2014/main" id="{3847FD1C-C092-424C-9C4F-952FF2835BB0}"/>
                </a:ext>
              </a:extLst>
            </p:cNvPr>
            <p:cNvSpPr>
              <a:spLocks noChangeShapeType="1"/>
            </p:cNvSpPr>
            <p:nvPr/>
          </p:nvSpPr>
          <p:spPr bwMode="auto">
            <a:xfrm>
              <a:off x="2244" y="2776"/>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11" name="Rectangle 89">
              <a:extLst>
                <a:ext uri="{FF2B5EF4-FFF2-40B4-BE49-F238E27FC236}">
                  <a16:creationId xmlns:a16="http://schemas.microsoft.com/office/drawing/2014/main" id="{664F080C-924C-4A7D-89CF-1AE343956C41}"/>
                </a:ext>
              </a:extLst>
            </p:cNvPr>
            <p:cNvSpPr>
              <a:spLocks noChangeArrowheads="1"/>
            </p:cNvSpPr>
            <p:nvPr/>
          </p:nvSpPr>
          <p:spPr bwMode="auto">
            <a:xfrm>
              <a:off x="5577" y="2776"/>
              <a:ext cx="3"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712" name="Line 90">
              <a:extLst>
                <a:ext uri="{FF2B5EF4-FFF2-40B4-BE49-F238E27FC236}">
                  <a16:creationId xmlns:a16="http://schemas.microsoft.com/office/drawing/2014/main" id="{D06BAE00-9248-4899-A030-869F63114E5A}"/>
                </a:ext>
              </a:extLst>
            </p:cNvPr>
            <p:cNvSpPr>
              <a:spLocks noChangeShapeType="1"/>
            </p:cNvSpPr>
            <p:nvPr/>
          </p:nvSpPr>
          <p:spPr bwMode="auto">
            <a:xfrm>
              <a:off x="5577" y="2776"/>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13" name="Rectangle 91">
              <a:extLst>
                <a:ext uri="{FF2B5EF4-FFF2-40B4-BE49-F238E27FC236}">
                  <a16:creationId xmlns:a16="http://schemas.microsoft.com/office/drawing/2014/main" id="{98D1DFD7-8343-4519-A1AE-31BA48741A0C}"/>
                </a:ext>
              </a:extLst>
            </p:cNvPr>
            <p:cNvSpPr>
              <a:spLocks noChangeArrowheads="1"/>
            </p:cNvSpPr>
            <p:nvPr/>
          </p:nvSpPr>
          <p:spPr bwMode="auto">
            <a:xfrm>
              <a:off x="203" y="3812"/>
              <a:ext cx="74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100">
                  <a:latin typeface="宋体" panose="02010600030101010101" pitchFamily="2" charset="-122"/>
                </a:rPr>
                <a:t>数据库</a:t>
              </a:r>
              <a:endParaRPr kumimoji="1" lang="zh-CN" altLang="en-US" sz="2400">
                <a:latin typeface="Times New Roman" panose="02020603050405020304" pitchFamily="18" charset="0"/>
              </a:endParaRPr>
            </a:p>
          </p:txBody>
        </p:sp>
        <p:sp>
          <p:nvSpPr>
            <p:cNvPr id="154714" name="Rectangle 92">
              <a:extLst>
                <a:ext uri="{FF2B5EF4-FFF2-40B4-BE49-F238E27FC236}">
                  <a16:creationId xmlns:a16="http://schemas.microsoft.com/office/drawing/2014/main" id="{0F7DD09B-58C3-4023-B8F3-3F9CD77527B7}"/>
                </a:ext>
              </a:extLst>
            </p:cNvPr>
            <p:cNvSpPr>
              <a:spLocks noChangeArrowheads="1"/>
            </p:cNvSpPr>
            <p:nvPr/>
          </p:nvSpPr>
          <p:spPr bwMode="auto">
            <a:xfrm>
              <a:off x="976" y="3804"/>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15" name="Rectangle 93">
              <a:extLst>
                <a:ext uri="{FF2B5EF4-FFF2-40B4-BE49-F238E27FC236}">
                  <a16:creationId xmlns:a16="http://schemas.microsoft.com/office/drawing/2014/main" id="{633C7779-F6D8-4F23-AE39-B627F56BE685}"/>
                </a:ext>
              </a:extLst>
            </p:cNvPr>
            <p:cNvSpPr>
              <a:spLocks noChangeArrowheads="1"/>
            </p:cNvSpPr>
            <p:nvPr/>
          </p:nvSpPr>
          <p:spPr bwMode="auto">
            <a:xfrm>
              <a:off x="1056" y="3888"/>
              <a:ext cx="107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DATA BASE</a:t>
              </a:r>
            </a:p>
          </p:txBody>
        </p:sp>
        <p:sp>
          <p:nvSpPr>
            <p:cNvPr id="154716" name="Rectangle 94">
              <a:extLst>
                <a:ext uri="{FF2B5EF4-FFF2-40B4-BE49-F238E27FC236}">
                  <a16:creationId xmlns:a16="http://schemas.microsoft.com/office/drawing/2014/main" id="{F22AF562-87DC-484C-9B99-ADA2B6217B7F}"/>
                </a:ext>
              </a:extLst>
            </p:cNvPr>
            <p:cNvSpPr>
              <a:spLocks noChangeArrowheads="1"/>
            </p:cNvSpPr>
            <p:nvPr/>
          </p:nvSpPr>
          <p:spPr bwMode="auto">
            <a:xfrm>
              <a:off x="1798" y="3656"/>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17" name="Rectangle 95">
              <a:extLst>
                <a:ext uri="{FF2B5EF4-FFF2-40B4-BE49-F238E27FC236}">
                  <a16:creationId xmlns:a16="http://schemas.microsoft.com/office/drawing/2014/main" id="{419BDBEE-7EC8-43F6-B3BC-3B5D0423B31E}"/>
                </a:ext>
              </a:extLst>
            </p:cNvPr>
            <p:cNvSpPr>
              <a:spLocks noChangeArrowheads="1"/>
            </p:cNvSpPr>
            <p:nvPr/>
          </p:nvSpPr>
          <p:spPr bwMode="auto">
            <a:xfrm>
              <a:off x="1790" y="3944"/>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18" name="Rectangle 96">
              <a:extLst>
                <a:ext uri="{FF2B5EF4-FFF2-40B4-BE49-F238E27FC236}">
                  <a16:creationId xmlns:a16="http://schemas.microsoft.com/office/drawing/2014/main" id="{EF39B612-B5AA-41BD-8399-E3E92E8A15C7}"/>
                </a:ext>
              </a:extLst>
            </p:cNvPr>
            <p:cNvSpPr>
              <a:spLocks noChangeArrowheads="1"/>
            </p:cNvSpPr>
            <p:nvPr/>
          </p:nvSpPr>
          <p:spPr bwMode="auto">
            <a:xfrm>
              <a:off x="2290" y="3799"/>
              <a:ext cx="320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CREATE TABLE</a:t>
              </a:r>
              <a:r>
                <a:rPr kumimoji="1" lang="zh-CN" altLang="en-US" sz="2800">
                  <a:latin typeface="Times New Roman" panose="02020603050405020304" pitchFamily="18" charset="0"/>
                </a:rPr>
                <a:t>，</a:t>
              </a:r>
              <a:r>
                <a:rPr kumimoji="1" lang="en-US" altLang="zh-CN" sz="2400">
                  <a:latin typeface="Times New Roman" panose="02020603050405020304" pitchFamily="18" charset="0"/>
                </a:rPr>
                <a:t>ALTER TABLE </a:t>
              </a:r>
            </a:p>
          </p:txBody>
        </p:sp>
        <p:sp>
          <p:nvSpPr>
            <p:cNvPr id="154719" name="Rectangle 97">
              <a:extLst>
                <a:ext uri="{FF2B5EF4-FFF2-40B4-BE49-F238E27FC236}">
                  <a16:creationId xmlns:a16="http://schemas.microsoft.com/office/drawing/2014/main" id="{E50E1E0F-EF5C-4A45-B324-4FD5585143F9}"/>
                </a:ext>
              </a:extLst>
            </p:cNvPr>
            <p:cNvSpPr>
              <a:spLocks noChangeArrowheads="1"/>
            </p:cNvSpPr>
            <p:nvPr/>
          </p:nvSpPr>
          <p:spPr bwMode="auto">
            <a:xfrm>
              <a:off x="3761" y="3799"/>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20" name="Rectangle 98">
              <a:extLst>
                <a:ext uri="{FF2B5EF4-FFF2-40B4-BE49-F238E27FC236}">
                  <a16:creationId xmlns:a16="http://schemas.microsoft.com/office/drawing/2014/main" id="{45AC9EEF-18F4-44E8-A0B4-41DBD863CE01}"/>
                </a:ext>
              </a:extLst>
            </p:cNvPr>
            <p:cNvSpPr>
              <a:spLocks noChangeArrowheads="1"/>
            </p:cNvSpPr>
            <p:nvPr/>
          </p:nvSpPr>
          <p:spPr bwMode="auto">
            <a:xfrm>
              <a:off x="158" y="3645"/>
              <a:ext cx="3"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721" name="Line 99">
              <a:extLst>
                <a:ext uri="{FF2B5EF4-FFF2-40B4-BE49-F238E27FC236}">
                  <a16:creationId xmlns:a16="http://schemas.microsoft.com/office/drawing/2014/main" id="{2D4624D9-2AF7-4AC7-8723-89ACA40E9750}"/>
                </a:ext>
              </a:extLst>
            </p:cNvPr>
            <p:cNvSpPr>
              <a:spLocks noChangeShapeType="1"/>
            </p:cNvSpPr>
            <p:nvPr/>
          </p:nvSpPr>
          <p:spPr bwMode="auto">
            <a:xfrm>
              <a:off x="158" y="3645"/>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2" name="Rectangle 100">
              <a:extLst>
                <a:ext uri="{FF2B5EF4-FFF2-40B4-BE49-F238E27FC236}">
                  <a16:creationId xmlns:a16="http://schemas.microsoft.com/office/drawing/2014/main" id="{26973112-A985-4C7D-8CC3-EED7FBF65DE7}"/>
                </a:ext>
              </a:extLst>
            </p:cNvPr>
            <p:cNvSpPr>
              <a:spLocks noChangeArrowheads="1"/>
            </p:cNvSpPr>
            <p:nvPr/>
          </p:nvSpPr>
          <p:spPr bwMode="auto">
            <a:xfrm>
              <a:off x="1085" y="3645"/>
              <a:ext cx="4"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723" name="Line 101">
              <a:extLst>
                <a:ext uri="{FF2B5EF4-FFF2-40B4-BE49-F238E27FC236}">
                  <a16:creationId xmlns:a16="http://schemas.microsoft.com/office/drawing/2014/main" id="{8AF3921E-28A9-4522-9199-F7F4C6AD9DA8}"/>
                </a:ext>
              </a:extLst>
            </p:cNvPr>
            <p:cNvSpPr>
              <a:spLocks noChangeShapeType="1"/>
            </p:cNvSpPr>
            <p:nvPr/>
          </p:nvSpPr>
          <p:spPr bwMode="auto">
            <a:xfrm>
              <a:off x="1085" y="3645"/>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4" name="Line 102">
              <a:extLst>
                <a:ext uri="{FF2B5EF4-FFF2-40B4-BE49-F238E27FC236}">
                  <a16:creationId xmlns:a16="http://schemas.microsoft.com/office/drawing/2014/main" id="{5B9E955B-B4E6-4840-BA6A-B0A956E9B35A}"/>
                </a:ext>
              </a:extLst>
            </p:cNvPr>
            <p:cNvSpPr>
              <a:spLocks noChangeShapeType="1"/>
            </p:cNvSpPr>
            <p:nvPr/>
          </p:nvSpPr>
          <p:spPr bwMode="auto">
            <a:xfrm>
              <a:off x="2244" y="3645"/>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5" name="Rectangle 103">
              <a:extLst>
                <a:ext uri="{FF2B5EF4-FFF2-40B4-BE49-F238E27FC236}">
                  <a16:creationId xmlns:a16="http://schemas.microsoft.com/office/drawing/2014/main" id="{0C9E88DA-950E-4C37-AB1B-DBE2ED4DEC13}"/>
                </a:ext>
              </a:extLst>
            </p:cNvPr>
            <p:cNvSpPr>
              <a:spLocks noChangeArrowheads="1"/>
            </p:cNvSpPr>
            <p:nvPr/>
          </p:nvSpPr>
          <p:spPr bwMode="auto">
            <a:xfrm>
              <a:off x="5577" y="3645"/>
              <a:ext cx="3"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726" name="Line 104">
              <a:extLst>
                <a:ext uri="{FF2B5EF4-FFF2-40B4-BE49-F238E27FC236}">
                  <a16:creationId xmlns:a16="http://schemas.microsoft.com/office/drawing/2014/main" id="{6EEE91AD-BB44-4528-8CAC-EAA7710B2BBC}"/>
                </a:ext>
              </a:extLst>
            </p:cNvPr>
            <p:cNvSpPr>
              <a:spLocks noChangeShapeType="1"/>
            </p:cNvSpPr>
            <p:nvPr/>
          </p:nvSpPr>
          <p:spPr bwMode="auto">
            <a:xfrm>
              <a:off x="5577" y="3645"/>
              <a:ext cx="1" cy="5"/>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7" name="Line 105">
              <a:extLst>
                <a:ext uri="{FF2B5EF4-FFF2-40B4-BE49-F238E27FC236}">
                  <a16:creationId xmlns:a16="http://schemas.microsoft.com/office/drawing/2014/main" id="{CC4267C8-A7A6-4283-A8FB-9010A931E254}"/>
                </a:ext>
              </a:extLst>
            </p:cNvPr>
            <p:cNvSpPr>
              <a:spLocks noChangeShapeType="1"/>
            </p:cNvSpPr>
            <p:nvPr/>
          </p:nvSpPr>
          <p:spPr bwMode="auto">
            <a:xfrm>
              <a:off x="158" y="4226"/>
              <a:ext cx="3"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8" name="Line 106">
              <a:extLst>
                <a:ext uri="{FF2B5EF4-FFF2-40B4-BE49-F238E27FC236}">
                  <a16:creationId xmlns:a16="http://schemas.microsoft.com/office/drawing/2014/main" id="{C9386B2E-477F-49E0-823A-08E8859B8B84}"/>
                </a:ext>
              </a:extLst>
            </p:cNvPr>
            <p:cNvSpPr>
              <a:spLocks noChangeShapeType="1"/>
            </p:cNvSpPr>
            <p:nvPr/>
          </p:nvSpPr>
          <p:spPr bwMode="auto">
            <a:xfrm>
              <a:off x="158" y="4226"/>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9" name="Line 107">
              <a:extLst>
                <a:ext uri="{FF2B5EF4-FFF2-40B4-BE49-F238E27FC236}">
                  <a16:creationId xmlns:a16="http://schemas.microsoft.com/office/drawing/2014/main" id="{3C191E44-E68A-467E-A11C-872C89599213}"/>
                </a:ext>
              </a:extLst>
            </p:cNvPr>
            <p:cNvSpPr>
              <a:spLocks noChangeShapeType="1"/>
            </p:cNvSpPr>
            <p:nvPr/>
          </p:nvSpPr>
          <p:spPr bwMode="auto">
            <a:xfrm>
              <a:off x="158" y="4226"/>
              <a:ext cx="3"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0" name="Line 108">
              <a:extLst>
                <a:ext uri="{FF2B5EF4-FFF2-40B4-BE49-F238E27FC236}">
                  <a16:creationId xmlns:a16="http://schemas.microsoft.com/office/drawing/2014/main" id="{2996B310-290B-4892-B723-AA2EB99E140B}"/>
                </a:ext>
              </a:extLst>
            </p:cNvPr>
            <p:cNvSpPr>
              <a:spLocks noChangeShapeType="1"/>
            </p:cNvSpPr>
            <p:nvPr/>
          </p:nvSpPr>
          <p:spPr bwMode="auto">
            <a:xfrm>
              <a:off x="158" y="4226"/>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1" name="Line 109">
              <a:extLst>
                <a:ext uri="{FF2B5EF4-FFF2-40B4-BE49-F238E27FC236}">
                  <a16:creationId xmlns:a16="http://schemas.microsoft.com/office/drawing/2014/main" id="{0E953FC5-7C59-40ED-9A9F-854DDF5DD69C}"/>
                </a:ext>
              </a:extLst>
            </p:cNvPr>
            <p:cNvSpPr>
              <a:spLocks noChangeShapeType="1"/>
            </p:cNvSpPr>
            <p:nvPr/>
          </p:nvSpPr>
          <p:spPr bwMode="auto">
            <a:xfrm>
              <a:off x="1085" y="4226"/>
              <a:ext cx="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2" name="Line 110">
              <a:extLst>
                <a:ext uri="{FF2B5EF4-FFF2-40B4-BE49-F238E27FC236}">
                  <a16:creationId xmlns:a16="http://schemas.microsoft.com/office/drawing/2014/main" id="{B3831F12-47D6-4CBF-AB1B-6413B104F36C}"/>
                </a:ext>
              </a:extLst>
            </p:cNvPr>
            <p:cNvSpPr>
              <a:spLocks noChangeShapeType="1"/>
            </p:cNvSpPr>
            <p:nvPr/>
          </p:nvSpPr>
          <p:spPr bwMode="auto">
            <a:xfrm>
              <a:off x="1085" y="4226"/>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3" name="Line 111">
              <a:extLst>
                <a:ext uri="{FF2B5EF4-FFF2-40B4-BE49-F238E27FC236}">
                  <a16:creationId xmlns:a16="http://schemas.microsoft.com/office/drawing/2014/main" id="{22640725-E084-417B-8E32-10C6BF01DB7E}"/>
                </a:ext>
              </a:extLst>
            </p:cNvPr>
            <p:cNvSpPr>
              <a:spLocks noChangeShapeType="1"/>
            </p:cNvSpPr>
            <p:nvPr/>
          </p:nvSpPr>
          <p:spPr bwMode="auto">
            <a:xfrm>
              <a:off x="2244" y="4226"/>
              <a:ext cx="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4" name="Line 112">
              <a:extLst>
                <a:ext uri="{FF2B5EF4-FFF2-40B4-BE49-F238E27FC236}">
                  <a16:creationId xmlns:a16="http://schemas.microsoft.com/office/drawing/2014/main" id="{B0342E7D-39F7-4CE0-B830-4D2AF507D9EB}"/>
                </a:ext>
              </a:extLst>
            </p:cNvPr>
            <p:cNvSpPr>
              <a:spLocks noChangeShapeType="1"/>
            </p:cNvSpPr>
            <p:nvPr/>
          </p:nvSpPr>
          <p:spPr bwMode="auto">
            <a:xfrm>
              <a:off x="2244" y="4226"/>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5" name="Line 113">
              <a:extLst>
                <a:ext uri="{FF2B5EF4-FFF2-40B4-BE49-F238E27FC236}">
                  <a16:creationId xmlns:a16="http://schemas.microsoft.com/office/drawing/2014/main" id="{C65AA9FD-21E9-4A30-8830-233D71AFB1ED}"/>
                </a:ext>
              </a:extLst>
            </p:cNvPr>
            <p:cNvSpPr>
              <a:spLocks noChangeShapeType="1"/>
            </p:cNvSpPr>
            <p:nvPr/>
          </p:nvSpPr>
          <p:spPr bwMode="auto">
            <a:xfrm>
              <a:off x="5577" y="4226"/>
              <a:ext cx="3"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6" name="Line 114">
              <a:extLst>
                <a:ext uri="{FF2B5EF4-FFF2-40B4-BE49-F238E27FC236}">
                  <a16:creationId xmlns:a16="http://schemas.microsoft.com/office/drawing/2014/main" id="{7FC665A7-561F-4773-A46B-B0C457BC34AC}"/>
                </a:ext>
              </a:extLst>
            </p:cNvPr>
            <p:cNvSpPr>
              <a:spLocks noChangeShapeType="1"/>
            </p:cNvSpPr>
            <p:nvPr/>
          </p:nvSpPr>
          <p:spPr bwMode="auto">
            <a:xfrm>
              <a:off x="5577" y="4226"/>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7" name="Line 115">
              <a:extLst>
                <a:ext uri="{FF2B5EF4-FFF2-40B4-BE49-F238E27FC236}">
                  <a16:creationId xmlns:a16="http://schemas.microsoft.com/office/drawing/2014/main" id="{93CBC5C0-DFCD-4B7F-B5D2-E195B0D93A29}"/>
                </a:ext>
              </a:extLst>
            </p:cNvPr>
            <p:cNvSpPr>
              <a:spLocks noChangeShapeType="1"/>
            </p:cNvSpPr>
            <p:nvPr/>
          </p:nvSpPr>
          <p:spPr bwMode="auto">
            <a:xfrm>
              <a:off x="5577" y="4226"/>
              <a:ext cx="3"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8" name="Line 116">
              <a:extLst>
                <a:ext uri="{FF2B5EF4-FFF2-40B4-BE49-F238E27FC236}">
                  <a16:creationId xmlns:a16="http://schemas.microsoft.com/office/drawing/2014/main" id="{A7D2C75C-85FC-45F9-ACD1-F515AD57BD8C}"/>
                </a:ext>
              </a:extLst>
            </p:cNvPr>
            <p:cNvSpPr>
              <a:spLocks noChangeShapeType="1"/>
            </p:cNvSpPr>
            <p:nvPr/>
          </p:nvSpPr>
          <p:spPr bwMode="auto">
            <a:xfrm>
              <a:off x="5577" y="4226"/>
              <a:ext cx="1" cy="3"/>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9" name="Rectangle 117">
              <a:extLst>
                <a:ext uri="{FF2B5EF4-FFF2-40B4-BE49-F238E27FC236}">
                  <a16:creationId xmlns:a16="http://schemas.microsoft.com/office/drawing/2014/main" id="{B4465245-87A7-4412-877C-94269AB51963}"/>
                </a:ext>
              </a:extLst>
            </p:cNvPr>
            <p:cNvSpPr>
              <a:spLocks noChangeArrowheads="1"/>
            </p:cNvSpPr>
            <p:nvPr/>
          </p:nvSpPr>
          <p:spPr bwMode="auto">
            <a:xfrm>
              <a:off x="145" y="4366"/>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000">
                  <a:latin typeface="Times New Roman" panose="02020603050405020304" pitchFamily="18" charset="0"/>
                </a:rPr>
                <a:t> </a:t>
              </a:r>
              <a:endParaRPr kumimoji="1" lang="en-US" altLang="zh-CN" sz="2400">
                <a:latin typeface="Times New Roman" panose="02020603050405020304" pitchFamily="18" charset="0"/>
              </a:endParaRPr>
            </a:p>
          </p:txBody>
        </p:sp>
        <p:sp>
          <p:nvSpPr>
            <p:cNvPr id="154740" name="Line 118">
              <a:extLst>
                <a:ext uri="{FF2B5EF4-FFF2-40B4-BE49-F238E27FC236}">
                  <a16:creationId xmlns:a16="http://schemas.microsoft.com/office/drawing/2014/main" id="{37A8287C-430F-42D9-857D-573241295CE9}"/>
                </a:ext>
              </a:extLst>
            </p:cNvPr>
            <p:cNvSpPr>
              <a:spLocks noChangeShapeType="1"/>
            </p:cNvSpPr>
            <p:nvPr/>
          </p:nvSpPr>
          <p:spPr bwMode="auto">
            <a:xfrm>
              <a:off x="144" y="1152"/>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1" name="Line 119">
              <a:extLst>
                <a:ext uri="{FF2B5EF4-FFF2-40B4-BE49-F238E27FC236}">
                  <a16:creationId xmlns:a16="http://schemas.microsoft.com/office/drawing/2014/main" id="{920C7502-DD4D-4CCD-9D84-7F809B9124CE}"/>
                </a:ext>
              </a:extLst>
            </p:cNvPr>
            <p:cNvSpPr>
              <a:spLocks noChangeShapeType="1"/>
            </p:cNvSpPr>
            <p:nvPr/>
          </p:nvSpPr>
          <p:spPr bwMode="auto">
            <a:xfrm>
              <a:off x="144" y="1152"/>
              <a:ext cx="0" cy="30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2" name="Line 120">
              <a:extLst>
                <a:ext uri="{FF2B5EF4-FFF2-40B4-BE49-F238E27FC236}">
                  <a16:creationId xmlns:a16="http://schemas.microsoft.com/office/drawing/2014/main" id="{1E10B3B8-AFE1-45CC-AF68-38E2E3ED0756}"/>
                </a:ext>
              </a:extLst>
            </p:cNvPr>
            <p:cNvSpPr>
              <a:spLocks noChangeShapeType="1"/>
            </p:cNvSpPr>
            <p:nvPr/>
          </p:nvSpPr>
          <p:spPr bwMode="auto">
            <a:xfrm>
              <a:off x="144" y="4224"/>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3" name="Line 121">
              <a:extLst>
                <a:ext uri="{FF2B5EF4-FFF2-40B4-BE49-F238E27FC236}">
                  <a16:creationId xmlns:a16="http://schemas.microsoft.com/office/drawing/2014/main" id="{9FDAA380-BF58-4604-B405-49AF7FA4449C}"/>
                </a:ext>
              </a:extLst>
            </p:cNvPr>
            <p:cNvSpPr>
              <a:spLocks noChangeShapeType="1"/>
            </p:cNvSpPr>
            <p:nvPr/>
          </p:nvSpPr>
          <p:spPr bwMode="auto">
            <a:xfrm>
              <a:off x="5520" y="1152"/>
              <a:ext cx="0" cy="30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4" name="Line 122">
              <a:extLst>
                <a:ext uri="{FF2B5EF4-FFF2-40B4-BE49-F238E27FC236}">
                  <a16:creationId xmlns:a16="http://schemas.microsoft.com/office/drawing/2014/main" id="{BAD5FDA8-32A3-4067-BD6C-DB95E5D96F77}"/>
                </a:ext>
              </a:extLst>
            </p:cNvPr>
            <p:cNvSpPr>
              <a:spLocks noChangeShapeType="1"/>
            </p:cNvSpPr>
            <p:nvPr/>
          </p:nvSpPr>
          <p:spPr bwMode="auto">
            <a:xfrm>
              <a:off x="144" y="1632"/>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5" name="Line 123">
              <a:extLst>
                <a:ext uri="{FF2B5EF4-FFF2-40B4-BE49-F238E27FC236}">
                  <a16:creationId xmlns:a16="http://schemas.microsoft.com/office/drawing/2014/main" id="{66883D75-A482-4A5C-BEFE-9EEA7D4366B5}"/>
                </a:ext>
              </a:extLst>
            </p:cNvPr>
            <p:cNvSpPr>
              <a:spLocks noChangeShapeType="1"/>
            </p:cNvSpPr>
            <p:nvPr/>
          </p:nvSpPr>
          <p:spPr bwMode="auto">
            <a:xfrm>
              <a:off x="144" y="2256"/>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6" name="Line 124">
              <a:extLst>
                <a:ext uri="{FF2B5EF4-FFF2-40B4-BE49-F238E27FC236}">
                  <a16:creationId xmlns:a16="http://schemas.microsoft.com/office/drawing/2014/main" id="{C58DBF28-DBF4-440A-9E92-0B5D9F91CA2A}"/>
                </a:ext>
              </a:extLst>
            </p:cNvPr>
            <p:cNvSpPr>
              <a:spLocks noChangeShapeType="1"/>
            </p:cNvSpPr>
            <p:nvPr/>
          </p:nvSpPr>
          <p:spPr bwMode="auto">
            <a:xfrm>
              <a:off x="132" y="2784"/>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7" name="Line 125">
              <a:extLst>
                <a:ext uri="{FF2B5EF4-FFF2-40B4-BE49-F238E27FC236}">
                  <a16:creationId xmlns:a16="http://schemas.microsoft.com/office/drawing/2014/main" id="{1158F7F2-9F95-4D1B-8BE8-3F441AAACB17}"/>
                </a:ext>
              </a:extLst>
            </p:cNvPr>
            <p:cNvSpPr>
              <a:spLocks noChangeShapeType="1"/>
            </p:cNvSpPr>
            <p:nvPr/>
          </p:nvSpPr>
          <p:spPr bwMode="auto">
            <a:xfrm>
              <a:off x="144" y="3696"/>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8" name="Line 126">
              <a:extLst>
                <a:ext uri="{FF2B5EF4-FFF2-40B4-BE49-F238E27FC236}">
                  <a16:creationId xmlns:a16="http://schemas.microsoft.com/office/drawing/2014/main" id="{9C4CF970-9AD4-43E9-A631-CE124B5C6962}"/>
                </a:ext>
              </a:extLst>
            </p:cNvPr>
            <p:cNvSpPr>
              <a:spLocks noChangeShapeType="1"/>
            </p:cNvSpPr>
            <p:nvPr/>
          </p:nvSpPr>
          <p:spPr bwMode="auto">
            <a:xfrm>
              <a:off x="1008" y="1152"/>
              <a:ext cx="0" cy="30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9" name="Line 127">
              <a:extLst>
                <a:ext uri="{FF2B5EF4-FFF2-40B4-BE49-F238E27FC236}">
                  <a16:creationId xmlns:a16="http://schemas.microsoft.com/office/drawing/2014/main" id="{1599A523-94DF-486F-AF8C-A09B334C1075}"/>
                </a:ext>
              </a:extLst>
            </p:cNvPr>
            <p:cNvSpPr>
              <a:spLocks noChangeShapeType="1"/>
            </p:cNvSpPr>
            <p:nvPr/>
          </p:nvSpPr>
          <p:spPr bwMode="auto">
            <a:xfrm>
              <a:off x="2220" y="1152"/>
              <a:ext cx="0" cy="30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rand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33E82F98-B0F5-402F-94E4-77B8DB403C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6708C8-22F2-4EF0-8989-7AA0617F0C58}" type="slidenum">
              <a:rPr lang="en-US" altLang="zh-CN" sz="1400" smtClean="0"/>
              <a:pPr>
                <a:spcBef>
                  <a:spcPct val="0"/>
                </a:spcBef>
                <a:buFontTx/>
                <a:buNone/>
              </a:pPr>
              <a:t>132</a:t>
            </a:fld>
            <a:endParaRPr lang="en-US" altLang="zh-CN" sz="1400"/>
          </a:p>
        </p:txBody>
      </p:sp>
      <p:sp>
        <p:nvSpPr>
          <p:cNvPr id="155651" name="Rectangle 2">
            <a:extLst>
              <a:ext uri="{FF2B5EF4-FFF2-40B4-BE49-F238E27FC236}">
                <a16:creationId xmlns:a16="http://schemas.microsoft.com/office/drawing/2014/main" id="{70F92F05-9675-47EE-BCE5-24F68C2C3642}"/>
              </a:ext>
            </a:extLst>
          </p:cNvPr>
          <p:cNvSpPr>
            <a:spLocks noGrp="1" noChangeArrowheads="1"/>
          </p:cNvSpPr>
          <p:nvPr>
            <p:ph type="body" idx="1"/>
          </p:nvPr>
        </p:nvSpPr>
        <p:spPr>
          <a:xfrm>
            <a:off x="685800" y="381000"/>
            <a:ext cx="7772400" cy="5943600"/>
          </a:xfrm>
        </p:spPr>
        <p:txBody>
          <a:bodyPr/>
          <a:lstStyle/>
          <a:p>
            <a:pPr eaLnBrk="1" hangingPunct="1">
              <a:buFontTx/>
              <a:buNone/>
            </a:pPr>
            <a:r>
              <a:rPr lang="zh-CN" altLang="en-US" sz="3600">
                <a:latin typeface="隶书" panose="02010509060101010101" pitchFamily="49" charset="-122"/>
                <a:ea typeface="隶书" panose="02010509060101010101" pitchFamily="49" charset="-122"/>
              </a:rPr>
              <a:t>一、授权</a:t>
            </a:r>
          </a:p>
          <a:p>
            <a:pPr eaLnBrk="1" hangingPunct="1">
              <a:buFontTx/>
              <a:buNone/>
            </a:pPr>
            <a:r>
              <a:rPr lang="en-US" altLang="zh-CN" sz="3600">
                <a:latin typeface="隶书" panose="02010509060101010101" pitchFamily="49" charset="-122"/>
                <a:ea typeface="隶书" panose="02010509060101010101" pitchFamily="49" charset="-122"/>
              </a:rPr>
              <a:t>GRANT &lt;</a:t>
            </a:r>
            <a:r>
              <a:rPr lang="zh-CN" altLang="en-US" sz="3600">
                <a:latin typeface="隶书" panose="02010509060101010101" pitchFamily="49" charset="-122"/>
                <a:ea typeface="隶书" panose="02010509060101010101" pitchFamily="49" charset="-122"/>
              </a:rPr>
              <a:t>权限</a:t>
            </a:r>
            <a:r>
              <a:rPr lang="en-US" altLang="zh-CN" sz="3600">
                <a:latin typeface="隶书" panose="02010509060101010101" pitchFamily="49" charset="-122"/>
                <a:ea typeface="隶书" panose="02010509060101010101" pitchFamily="49" charset="-122"/>
              </a:rPr>
              <a:t>&gt;[,&lt;</a:t>
            </a:r>
            <a:r>
              <a:rPr lang="zh-CN" altLang="en-US" sz="3600">
                <a:latin typeface="隶书" panose="02010509060101010101" pitchFamily="49" charset="-122"/>
                <a:ea typeface="隶书" panose="02010509060101010101" pitchFamily="49" charset="-122"/>
              </a:rPr>
              <a:t>权限</a:t>
            </a:r>
            <a:r>
              <a:rPr lang="en-US" altLang="zh-CN" sz="3600">
                <a:latin typeface="隶书" panose="02010509060101010101" pitchFamily="49" charset="-122"/>
                <a:ea typeface="隶书" panose="02010509060101010101" pitchFamily="49" charset="-122"/>
              </a:rPr>
              <a:t>&gt;]</a:t>
            </a:r>
            <a:r>
              <a:rPr lang="en-US" altLang="zh-CN" sz="3600">
                <a:ea typeface="隶书" panose="02010509060101010101" pitchFamily="49" charset="-122"/>
              </a:rPr>
              <a:t>…</a:t>
            </a:r>
            <a:endParaRPr lang="en-US" altLang="zh-CN" sz="3600">
              <a:latin typeface="隶书" panose="02010509060101010101" pitchFamily="49" charset="-122"/>
              <a:ea typeface="隶书" panose="02010509060101010101" pitchFamily="49" charset="-122"/>
            </a:endParaRPr>
          </a:p>
          <a:p>
            <a:pPr eaLnBrk="1" hangingPunct="1">
              <a:buFontTx/>
              <a:buNone/>
            </a:pPr>
            <a:r>
              <a:rPr lang="en-US" altLang="zh-CN" sz="3600">
                <a:latin typeface="隶书" panose="02010509060101010101" pitchFamily="49" charset="-122"/>
                <a:ea typeface="隶书" panose="02010509060101010101" pitchFamily="49" charset="-122"/>
              </a:rPr>
              <a:t>      [ON &lt;</a:t>
            </a:r>
            <a:r>
              <a:rPr lang="zh-CN" altLang="en-US" sz="3600">
                <a:latin typeface="隶书" panose="02010509060101010101" pitchFamily="49" charset="-122"/>
                <a:ea typeface="隶书" panose="02010509060101010101" pitchFamily="49" charset="-122"/>
              </a:rPr>
              <a:t>对象类型</a:t>
            </a:r>
            <a:r>
              <a:rPr lang="en-US" altLang="zh-CN" sz="3600">
                <a:latin typeface="隶书" panose="02010509060101010101" pitchFamily="49" charset="-122"/>
                <a:ea typeface="隶书" panose="02010509060101010101" pitchFamily="49" charset="-122"/>
              </a:rPr>
              <a:t>&gt; &lt;</a:t>
            </a:r>
            <a:r>
              <a:rPr lang="zh-CN" altLang="en-US" sz="3600">
                <a:latin typeface="隶书" panose="02010509060101010101" pitchFamily="49" charset="-122"/>
                <a:ea typeface="隶书" panose="02010509060101010101" pitchFamily="49" charset="-122"/>
              </a:rPr>
              <a:t>对象名</a:t>
            </a:r>
            <a:r>
              <a:rPr lang="en-US" altLang="zh-CN" sz="3600">
                <a:latin typeface="隶书" panose="02010509060101010101" pitchFamily="49" charset="-122"/>
                <a:ea typeface="隶书" panose="02010509060101010101" pitchFamily="49" charset="-122"/>
              </a:rPr>
              <a:t>&gt;]</a:t>
            </a:r>
          </a:p>
          <a:p>
            <a:pPr eaLnBrk="1" hangingPunct="1">
              <a:buFontTx/>
              <a:buNone/>
            </a:pPr>
            <a:r>
              <a:rPr lang="en-US" altLang="zh-CN" sz="3600">
                <a:latin typeface="隶书" panose="02010509060101010101" pitchFamily="49" charset="-122"/>
                <a:ea typeface="隶书" panose="02010509060101010101" pitchFamily="49" charset="-122"/>
              </a:rPr>
              <a:t>       TO &lt;</a:t>
            </a:r>
            <a:r>
              <a:rPr lang="zh-CN" altLang="en-US" sz="3600">
                <a:latin typeface="隶书" panose="02010509060101010101" pitchFamily="49" charset="-122"/>
                <a:ea typeface="隶书" panose="02010509060101010101" pitchFamily="49" charset="-122"/>
              </a:rPr>
              <a:t>用户</a:t>
            </a:r>
            <a:r>
              <a:rPr lang="en-US" altLang="zh-CN" sz="3600">
                <a:latin typeface="隶书" panose="02010509060101010101" pitchFamily="49" charset="-122"/>
                <a:ea typeface="隶书" panose="02010509060101010101" pitchFamily="49" charset="-122"/>
              </a:rPr>
              <a:t>&gt;[,&lt;</a:t>
            </a:r>
            <a:r>
              <a:rPr lang="zh-CN" altLang="en-US" sz="3600">
                <a:latin typeface="隶书" panose="02010509060101010101" pitchFamily="49" charset="-122"/>
                <a:ea typeface="隶书" panose="02010509060101010101" pitchFamily="49" charset="-122"/>
              </a:rPr>
              <a:t>用户</a:t>
            </a:r>
            <a:r>
              <a:rPr lang="en-US" altLang="zh-CN" sz="3600">
                <a:latin typeface="隶书" panose="02010509060101010101" pitchFamily="49" charset="-122"/>
                <a:ea typeface="隶书" panose="02010509060101010101" pitchFamily="49" charset="-122"/>
              </a:rPr>
              <a:t>&gt;]</a:t>
            </a:r>
            <a:r>
              <a:rPr lang="en-US" altLang="zh-CN" sz="3600">
                <a:ea typeface="隶书" panose="02010509060101010101" pitchFamily="49" charset="-122"/>
              </a:rPr>
              <a:t>…</a:t>
            </a:r>
            <a:endParaRPr lang="en-US" altLang="zh-CN" sz="3600">
              <a:latin typeface="隶书" panose="02010509060101010101" pitchFamily="49" charset="-122"/>
              <a:ea typeface="隶书" panose="02010509060101010101" pitchFamily="49" charset="-122"/>
            </a:endParaRPr>
          </a:p>
          <a:p>
            <a:pPr eaLnBrk="1" hangingPunct="1">
              <a:buFontTx/>
              <a:buNone/>
            </a:pPr>
            <a:r>
              <a:rPr lang="en-US" altLang="zh-CN" sz="3600">
                <a:latin typeface="隶书" panose="02010509060101010101" pitchFamily="49" charset="-122"/>
                <a:ea typeface="隶书" panose="02010509060101010101" pitchFamily="49" charset="-122"/>
              </a:rPr>
              <a:t>      [WITH GRANT OPTION];</a:t>
            </a:r>
          </a:p>
          <a:p>
            <a:pPr eaLnBrk="1" hangingPunct="1">
              <a:buFontTx/>
              <a:buNone/>
            </a:pPr>
            <a:r>
              <a:rPr lang="zh-CN" altLang="en-US" sz="3600">
                <a:latin typeface="隶书" panose="02010509060101010101" pitchFamily="49" charset="-122"/>
                <a:ea typeface="隶书" panose="02010509060101010101" pitchFamily="49" charset="-122"/>
              </a:rPr>
              <a:t>二、收回权限</a:t>
            </a:r>
          </a:p>
          <a:p>
            <a:pPr eaLnBrk="1" hangingPunct="1">
              <a:buFontTx/>
              <a:buNone/>
            </a:pPr>
            <a:r>
              <a:rPr lang="en-US" altLang="zh-CN" sz="3600">
                <a:latin typeface="隶书" panose="02010509060101010101" pitchFamily="49" charset="-122"/>
                <a:ea typeface="隶书" panose="02010509060101010101" pitchFamily="49" charset="-122"/>
              </a:rPr>
              <a:t>REVOKE &lt;</a:t>
            </a:r>
            <a:r>
              <a:rPr lang="zh-CN" altLang="en-US" sz="3600">
                <a:latin typeface="隶书" panose="02010509060101010101" pitchFamily="49" charset="-122"/>
                <a:ea typeface="隶书" panose="02010509060101010101" pitchFamily="49" charset="-122"/>
              </a:rPr>
              <a:t>权限</a:t>
            </a:r>
            <a:r>
              <a:rPr lang="en-US" altLang="zh-CN" sz="3600">
                <a:latin typeface="隶书" panose="02010509060101010101" pitchFamily="49" charset="-122"/>
                <a:ea typeface="隶书" panose="02010509060101010101" pitchFamily="49" charset="-122"/>
              </a:rPr>
              <a:t>&gt;[,&lt;</a:t>
            </a:r>
            <a:r>
              <a:rPr lang="zh-CN" altLang="en-US" sz="3600">
                <a:latin typeface="隶书" panose="02010509060101010101" pitchFamily="49" charset="-122"/>
                <a:ea typeface="隶书" panose="02010509060101010101" pitchFamily="49" charset="-122"/>
              </a:rPr>
              <a:t>权限</a:t>
            </a:r>
            <a:r>
              <a:rPr lang="en-US" altLang="zh-CN" sz="3600">
                <a:latin typeface="隶书" panose="02010509060101010101" pitchFamily="49" charset="-122"/>
                <a:ea typeface="隶书" panose="02010509060101010101" pitchFamily="49" charset="-122"/>
              </a:rPr>
              <a:t>&gt;]</a:t>
            </a:r>
            <a:r>
              <a:rPr lang="en-US" altLang="zh-CN" sz="3600">
                <a:ea typeface="隶书" panose="02010509060101010101" pitchFamily="49" charset="-122"/>
              </a:rPr>
              <a:t>…</a:t>
            </a:r>
            <a:endParaRPr lang="en-US" altLang="zh-CN" sz="3600">
              <a:latin typeface="隶书" panose="02010509060101010101" pitchFamily="49" charset="-122"/>
              <a:ea typeface="隶书" panose="02010509060101010101" pitchFamily="49" charset="-122"/>
            </a:endParaRPr>
          </a:p>
          <a:p>
            <a:pPr eaLnBrk="1" hangingPunct="1">
              <a:buFontTx/>
              <a:buNone/>
            </a:pPr>
            <a:r>
              <a:rPr lang="en-US" altLang="zh-CN" sz="3600">
                <a:latin typeface="隶书" panose="02010509060101010101" pitchFamily="49" charset="-122"/>
                <a:ea typeface="隶书" panose="02010509060101010101" pitchFamily="49" charset="-122"/>
              </a:rPr>
              <a:t>       [ON &lt;</a:t>
            </a:r>
            <a:r>
              <a:rPr lang="zh-CN" altLang="en-US" sz="3600">
                <a:latin typeface="隶书" panose="02010509060101010101" pitchFamily="49" charset="-122"/>
                <a:ea typeface="隶书" panose="02010509060101010101" pitchFamily="49" charset="-122"/>
              </a:rPr>
              <a:t>对象类型</a:t>
            </a:r>
            <a:r>
              <a:rPr lang="en-US" altLang="zh-CN" sz="3600">
                <a:latin typeface="隶书" panose="02010509060101010101" pitchFamily="49" charset="-122"/>
                <a:ea typeface="隶书" panose="02010509060101010101" pitchFamily="49" charset="-122"/>
              </a:rPr>
              <a:t>&gt; &lt;</a:t>
            </a:r>
            <a:r>
              <a:rPr lang="zh-CN" altLang="en-US" sz="3600">
                <a:latin typeface="隶书" panose="02010509060101010101" pitchFamily="49" charset="-122"/>
                <a:ea typeface="隶书" panose="02010509060101010101" pitchFamily="49" charset="-122"/>
              </a:rPr>
              <a:t>对象名</a:t>
            </a:r>
            <a:r>
              <a:rPr lang="en-US" altLang="zh-CN" sz="3600">
                <a:latin typeface="隶书" panose="02010509060101010101" pitchFamily="49" charset="-122"/>
                <a:ea typeface="隶书" panose="02010509060101010101" pitchFamily="49" charset="-122"/>
              </a:rPr>
              <a:t>&gt;]</a:t>
            </a:r>
          </a:p>
          <a:p>
            <a:pPr eaLnBrk="1" hangingPunct="1">
              <a:buFontTx/>
              <a:buNone/>
            </a:pPr>
            <a:r>
              <a:rPr lang="en-US" altLang="zh-CN" sz="3600">
                <a:latin typeface="隶书" panose="02010509060101010101" pitchFamily="49" charset="-122"/>
                <a:ea typeface="隶书" panose="02010509060101010101" pitchFamily="49" charset="-122"/>
              </a:rPr>
              <a:t>       FROM &lt;</a:t>
            </a:r>
            <a:r>
              <a:rPr lang="zh-CN" altLang="en-US" sz="3600">
                <a:latin typeface="隶书" panose="02010509060101010101" pitchFamily="49" charset="-122"/>
                <a:ea typeface="隶书" panose="02010509060101010101" pitchFamily="49" charset="-122"/>
              </a:rPr>
              <a:t>用户</a:t>
            </a:r>
            <a:r>
              <a:rPr lang="en-US" altLang="zh-CN" sz="3600">
                <a:latin typeface="隶书" panose="02010509060101010101" pitchFamily="49" charset="-122"/>
                <a:ea typeface="隶书" panose="02010509060101010101" pitchFamily="49" charset="-122"/>
              </a:rPr>
              <a:t>&gt;[,&lt;</a:t>
            </a:r>
            <a:r>
              <a:rPr lang="zh-CN" altLang="en-US" sz="3600">
                <a:latin typeface="隶书" panose="02010509060101010101" pitchFamily="49" charset="-122"/>
                <a:ea typeface="隶书" panose="02010509060101010101" pitchFamily="49" charset="-122"/>
              </a:rPr>
              <a:t>用户</a:t>
            </a:r>
            <a:r>
              <a:rPr lang="en-US" altLang="zh-CN" sz="3600">
                <a:latin typeface="隶书" panose="02010509060101010101" pitchFamily="49" charset="-122"/>
                <a:ea typeface="隶书" panose="02010509060101010101" pitchFamily="49" charset="-122"/>
              </a:rPr>
              <a:t>&gt;]</a:t>
            </a:r>
            <a:r>
              <a:rPr lang="en-US" altLang="zh-CN" sz="3600">
                <a:ea typeface="隶书" panose="02010509060101010101" pitchFamily="49" charset="-122"/>
              </a:rPr>
              <a:t>…</a:t>
            </a:r>
            <a:endParaRPr lang="en-US" altLang="zh-CN" sz="3600">
              <a:latin typeface="隶书" panose="02010509060101010101" pitchFamily="49" charset="-122"/>
              <a:ea typeface="隶书" panose="02010509060101010101" pitchFamily="49" charset="-122"/>
            </a:endParaRPr>
          </a:p>
        </p:txBody>
      </p:sp>
    </p:spTree>
  </p:cSld>
  <p:clrMapOvr>
    <a:masterClrMapping/>
  </p:clrMapOvr>
  <p:transition spd="med">
    <p:rand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a:extLst>
              <a:ext uri="{FF2B5EF4-FFF2-40B4-BE49-F238E27FC236}">
                <a16:creationId xmlns:a16="http://schemas.microsoft.com/office/drawing/2014/main" id="{26D39EA3-B0F3-4CAD-AB4D-A3E38841B3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54EBF4-74B9-4893-AF69-B715039A1B67}" type="slidenum">
              <a:rPr lang="en-US" altLang="zh-CN" sz="1400" smtClean="0"/>
              <a:pPr>
                <a:spcBef>
                  <a:spcPct val="0"/>
                </a:spcBef>
                <a:buFontTx/>
                <a:buNone/>
              </a:pPr>
              <a:t>133</a:t>
            </a:fld>
            <a:endParaRPr lang="en-US" altLang="zh-CN" sz="1400"/>
          </a:p>
        </p:txBody>
      </p:sp>
      <p:sp>
        <p:nvSpPr>
          <p:cNvPr id="160770" name="Rectangle 2">
            <a:extLst>
              <a:ext uri="{FF2B5EF4-FFF2-40B4-BE49-F238E27FC236}">
                <a16:creationId xmlns:a16="http://schemas.microsoft.com/office/drawing/2014/main" id="{2B52B95E-9570-4FD3-9232-B714FEB199D6}"/>
              </a:ext>
            </a:extLst>
          </p:cNvPr>
          <p:cNvSpPr>
            <a:spLocks noGrp="1" noChangeArrowheads="1"/>
          </p:cNvSpPr>
          <p:nvPr>
            <p:ph type="body" idx="1"/>
          </p:nvPr>
        </p:nvSpPr>
        <p:spPr>
          <a:xfrm>
            <a:off x="457200" y="457200"/>
            <a:ext cx="8077200" cy="5486400"/>
          </a:xfrm>
        </p:spPr>
        <p:txBody>
          <a:bodyPr/>
          <a:lstStyle/>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1</a:t>
            </a:r>
            <a:r>
              <a:rPr lang="zh-CN" altLang="en-US" b="1">
                <a:latin typeface="华文仿宋" panose="02010600040101010101" pitchFamily="2" charset="-122"/>
                <a:ea typeface="华文仿宋" panose="02010600040101010101" pitchFamily="2" charset="-122"/>
              </a:rPr>
              <a:t>把查询</a:t>
            </a:r>
            <a:r>
              <a:rPr lang="en-US" altLang="zh-CN" b="1">
                <a:latin typeface="华文仿宋" panose="02010600040101010101" pitchFamily="2" charset="-122"/>
                <a:ea typeface="华文仿宋" panose="02010600040101010101" pitchFamily="2" charset="-122"/>
              </a:rPr>
              <a:t>S </a:t>
            </a:r>
            <a:r>
              <a:rPr lang="zh-CN" altLang="en-US" b="1">
                <a:latin typeface="华文仿宋" panose="02010600040101010101" pitchFamily="2" charset="-122"/>
                <a:ea typeface="华文仿宋" panose="02010600040101010101" pitchFamily="2" charset="-122"/>
              </a:rPr>
              <a:t>表权限授给用户</a:t>
            </a:r>
            <a:r>
              <a:rPr lang="en-US" altLang="zh-CN" b="1">
                <a:latin typeface="华文仿宋" panose="02010600040101010101" pitchFamily="2" charset="-122"/>
                <a:ea typeface="华文仿宋" panose="02010600040101010101" pitchFamily="2" charset="-122"/>
              </a:rPr>
              <a:t>U1</a:t>
            </a:r>
          </a:p>
          <a:p>
            <a:pPr eaLnBrk="1" hangingPunct="1">
              <a:buFontTx/>
              <a:buNone/>
            </a:pPr>
            <a:r>
              <a:rPr lang="en-US" altLang="zh-CN">
                <a:solidFill>
                  <a:srgbClr val="000080"/>
                </a:solidFill>
              </a:rPr>
              <a:t>  GRANT SELECT ON </a:t>
            </a:r>
            <a:r>
              <a:rPr lang="en-US" altLang="zh-CN" i="1">
                <a:solidFill>
                  <a:srgbClr val="FF3300"/>
                </a:solidFill>
              </a:rPr>
              <a:t>TABLE</a:t>
            </a:r>
            <a:r>
              <a:rPr lang="en-US" altLang="zh-CN">
                <a:solidFill>
                  <a:srgbClr val="000080"/>
                </a:solidFill>
              </a:rPr>
              <a:t> S  TO U1;</a:t>
            </a:r>
            <a:r>
              <a:rPr lang="en-US" altLang="zh-CN"/>
              <a:t> </a:t>
            </a:r>
          </a:p>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2</a:t>
            </a:r>
            <a:r>
              <a:rPr lang="zh-CN" altLang="en-US" b="1">
                <a:latin typeface="华文仿宋" panose="02010600040101010101" pitchFamily="2" charset="-122"/>
                <a:ea typeface="华文仿宋" panose="02010600040101010101" pitchFamily="2" charset="-122"/>
              </a:rPr>
              <a:t>把对</a:t>
            </a:r>
            <a:r>
              <a:rPr lang="en-US" altLang="zh-CN" b="1">
                <a:latin typeface="华文仿宋" panose="02010600040101010101" pitchFamily="2" charset="-122"/>
                <a:ea typeface="华文仿宋" panose="02010600040101010101" pitchFamily="2" charset="-122"/>
              </a:rPr>
              <a:t>S</a:t>
            </a:r>
            <a:r>
              <a:rPr lang="zh-CN" altLang="en-US" b="1">
                <a:latin typeface="华文仿宋" panose="02010600040101010101" pitchFamily="2" charset="-122"/>
                <a:ea typeface="华文仿宋" panose="02010600040101010101" pitchFamily="2" charset="-122"/>
              </a:rPr>
              <a:t>表和</a:t>
            </a:r>
            <a:r>
              <a:rPr lang="en-US" altLang="zh-CN" b="1">
                <a:latin typeface="华文仿宋" panose="02010600040101010101" pitchFamily="2" charset="-122"/>
                <a:ea typeface="华文仿宋" panose="02010600040101010101" pitchFamily="2" charset="-122"/>
              </a:rPr>
              <a:t>C</a:t>
            </a:r>
            <a:r>
              <a:rPr lang="zh-CN" altLang="en-US" b="1">
                <a:latin typeface="华文仿宋" panose="02010600040101010101" pitchFamily="2" charset="-122"/>
                <a:ea typeface="华文仿宋" panose="02010600040101010101" pitchFamily="2" charset="-122"/>
              </a:rPr>
              <a:t>表的全部权限授予用户</a:t>
            </a:r>
            <a:r>
              <a:rPr lang="en-US" altLang="zh-CN" b="1">
                <a:latin typeface="华文仿宋" panose="02010600040101010101" pitchFamily="2" charset="-122"/>
                <a:ea typeface="华文仿宋" panose="02010600040101010101" pitchFamily="2" charset="-122"/>
              </a:rPr>
              <a:t>U2</a:t>
            </a:r>
            <a:r>
              <a:rPr lang="zh-CN" altLang="en-US" b="1">
                <a:latin typeface="华文仿宋" panose="02010600040101010101" pitchFamily="2" charset="-122"/>
                <a:ea typeface="华文仿宋" panose="02010600040101010101" pitchFamily="2" charset="-122"/>
              </a:rPr>
              <a:t>和</a:t>
            </a:r>
            <a:r>
              <a:rPr lang="en-US" altLang="zh-CN" b="1">
                <a:latin typeface="华文仿宋" panose="02010600040101010101" pitchFamily="2" charset="-122"/>
                <a:ea typeface="华文仿宋" panose="02010600040101010101" pitchFamily="2" charset="-122"/>
              </a:rPr>
              <a:t>U3</a:t>
            </a:r>
          </a:p>
          <a:p>
            <a:pPr eaLnBrk="1" hangingPunct="1">
              <a:buFontTx/>
              <a:buNone/>
            </a:pPr>
            <a:r>
              <a:rPr lang="en-US" altLang="zh-CN">
                <a:solidFill>
                  <a:srgbClr val="000080"/>
                </a:solidFill>
              </a:rPr>
              <a:t>   GRANT ALL PRIVILEGES ON </a:t>
            </a:r>
            <a:r>
              <a:rPr lang="en-US" altLang="zh-CN" i="1">
                <a:solidFill>
                  <a:srgbClr val="FF3300"/>
                </a:solidFill>
              </a:rPr>
              <a:t>TABLE</a:t>
            </a:r>
            <a:r>
              <a:rPr lang="en-US" altLang="zh-CN">
                <a:solidFill>
                  <a:srgbClr val="000080"/>
                </a:solidFill>
              </a:rPr>
              <a:t> S , C  TO U2, U3;</a:t>
            </a:r>
            <a:r>
              <a:rPr lang="en-US" altLang="zh-CN"/>
              <a:t> </a:t>
            </a:r>
          </a:p>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3</a:t>
            </a:r>
            <a:r>
              <a:rPr lang="zh-CN" altLang="en-US" b="1">
                <a:latin typeface="华文仿宋" panose="02010600040101010101" pitchFamily="2" charset="-122"/>
                <a:ea typeface="华文仿宋" panose="02010600040101010101" pitchFamily="2" charset="-122"/>
              </a:rPr>
              <a:t>把对表</a:t>
            </a:r>
            <a:r>
              <a:rPr lang="en-US" altLang="zh-CN" b="1">
                <a:latin typeface="华文仿宋" panose="02010600040101010101" pitchFamily="2" charset="-122"/>
                <a:ea typeface="华文仿宋" panose="02010600040101010101" pitchFamily="2" charset="-122"/>
              </a:rPr>
              <a:t>SC</a:t>
            </a:r>
            <a:r>
              <a:rPr lang="zh-CN" altLang="en-US" b="1">
                <a:latin typeface="华文仿宋" panose="02010600040101010101" pitchFamily="2" charset="-122"/>
                <a:ea typeface="华文仿宋" panose="02010600040101010101" pitchFamily="2" charset="-122"/>
              </a:rPr>
              <a:t>的查询权限授予所有用户</a:t>
            </a:r>
          </a:p>
          <a:p>
            <a:pPr eaLnBrk="1" hangingPunct="1">
              <a:buFontTx/>
              <a:buNone/>
            </a:pPr>
            <a:r>
              <a:rPr lang="zh-CN" altLang="en-US">
                <a:solidFill>
                  <a:srgbClr val="000080"/>
                </a:solidFill>
              </a:rPr>
              <a:t>   </a:t>
            </a:r>
            <a:r>
              <a:rPr lang="en-US" altLang="zh-CN">
                <a:solidFill>
                  <a:srgbClr val="000080"/>
                </a:solidFill>
              </a:rPr>
              <a:t>GRANT SELECT ON </a:t>
            </a:r>
            <a:r>
              <a:rPr lang="en-US" altLang="zh-CN" i="1">
                <a:solidFill>
                  <a:srgbClr val="FF3300"/>
                </a:solidFill>
              </a:rPr>
              <a:t>TABLE</a:t>
            </a:r>
            <a:r>
              <a:rPr lang="en-US" altLang="zh-CN">
                <a:solidFill>
                  <a:srgbClr val="000080"/>
                </a:solidFill>
              </a:rPr>
              <a:t> SC TO PUBLIC;</a:t>
            </a:r>
            <a:r>
              <a:rPr lang="en-US" altLang="zh-CN"/>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0770">
                                            <p:txEl>
                                              <p:pRg st="1" end="1"/>
                                            </p:txEl>
                                          </p:spTgt>
                                        </p:tgtEl>
                                        <p:attrNameLst>
                                          <p:attrName>style.visibility</p:attrName>
                                        </p:attrNameLst>
                                      </p:cBhvr>
                                      <p:to>
                                        <p:strVal val="visible"/>
                                      </p:to>
                                    </p:set>
                                    <p:animEffect transition="in" filter="blinds(horizontal)">
                                      <p:cBhvr>
                                        <p:cTn id="7" dur="1000"/>
                                        <p:tgtEl>
                                          <p:spTgt spid="1607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160770">
                                            <p:txEl>
                                              <p:pRg st="2" end="2"/>
                                            </p:txEl>
                                          </p:spTgt>
                                        </p:tgtEl>
                                        <p:attrNameLst>
                                          <p:attrName>style.visibility</p:attrName>
                                        </p:attrNameLst>
                                      </p:cBhvr>
                                      <p:to>
                                        <p:strVal val="visible"/>
                                      </p:to>
                                    </p:set>
                                    <p:anim calcmode="lin" valueType="num">
                                      <p:cBhvr additive="base">
                                        <p:cTn id="12" dur="1000" fill="hold"/>
                                        <p:tgtEl>
                                          <p:spTgt spid="160770">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6077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60770">
                                            <p:txEl>
                                              <p:pRg st="3" end="3"/>
                                            </p:txEl>
                                          </p:spTgt>
                                        </p:tgtEl>
                                        <p:attrNameLst>
                                          <p:attrName>style.visibility</p:attrName>
                                        </p:attrNameLst>
                                      </p:cBhvr>
                                      <p:to>
                                        <p:strVal val="visible"/>
                                      </p:to>
                                    </p:set>
                                    <p:anim calcmode="lin" valueType="num">
                                      <p:cBhvr additive="base">
                                        <p:cTn id="18" dur="1000" fill="hold"/>
                                        <p:tgtEl>
                                          <p:spTgt spid="160770">
                                            <p:txEl>
                                              <p:pRg st="3" end="3"/>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1607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60770">
                                            <p:txEl>
                                              <p:pRg st="4" end="4"/>
                                            </p:txEl>
                                          </p:spTgt>
                                        </p:tgtEl>
                                        <p:attrNameLst>
                                          <p:attrName>style.visibility</p:attrName>
                                        </p:attrNameLst>
                                      </p:cBhvr>
                                      <p:to>
                                        <p:strVal val="visible"/>
                                      </p:to>
                                    </p:set>
                                    <p:anim calcmode="lin" valueType="num">
                                      <p:cBhvr additive="base">
                                        <p:cTn id="24" dur="1000" fill="hold"/>
                                        <p:tgtEl>
                                          <p:spTgt spid="160770">
                                            <p:txEl>
                                              <p:pRg st="4" end="4"/>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1607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160770">
                                            <p:txEl>
                                              <p:pRg st="5" end="5"/>
                                            </p:txEl>
                                          </p:spTgt>
                                        </p:tgtEl>
                                        <p:attrNameLst>
                                          <p:attrName>style.visibility</p:attrName>
                                        </p:attrNameLst>
                                      </p:cBhvr>
                                      <p:to>
                                        <p:strVal val="visible"/>
                                      </p:to>
                                    </p:set>
                                    <p:anim calcmode="lin" valueType="num">
                                      <p:cBhvr>
                                        <p:cTn id="30" dur="500" fill="hold"/>
                                        <p:tgtEl>
                                          <p:spTgt spid="160770">
                                            <p:txEl>
                                              <p:pRg st="5" end="5"/>
                                            </p:txEl>
                                          </p:spTgt>
                                        </p:tgtEl>
                                        <p:attrNameLst>
                                          <p:attrName>ppt_w</p:attrName>
                                        </p:attrNameLst>
                                      </p:cBhvr>
                                      <p:tavLst>
                                        <p:tav tm="0">
                                          <p:val>
                                            <p:fltVal val="0"/>
                                          </p:val>
                                        </p:tav>
                                        <p:tav tm="100000">
                                          <p:val>
                                            <p:strVal val="#ppt_w"/>
                                          </p:val>
                                        </p:tav>
                                      </p:tavLst>
                                    </p:anim>
                                    <p:anim calcmode="lin" valueType="num">
                                      <p:cBhvr>
                                        <p:cTn id="31" dur="500" fill="hold"/>
                                        <p:tgtEl>
                                          <p:spTgt spid="160770">
                                            <p:txEl>
                                              <p:pRg st="5" end="5"/>
                                            </p:txEl>
                                          </p:spTgt>
                                        </p:tgtEl>
                                        <p:attrNameLst>
                                          <p:attrName>ppt_h</p:attrName>
                                        </p:attrNameLst>
                                      </p:cBhvr>
                                      <p:tavLst>
                                        <p:tav tm="0">
                                          <p:val>
                                            <p:fltVal val="0"/>
                                          </p:val>
                                        </p:tav>
                                        <p:tav tm="100000">
                                          <p:val>
                                            <p:strVal val="#ppt_h"/>
                                          </p:val>
                                        </p:tav>
                                      </p:tavLst>
                                    </p:anim>
                                    <p:animEffect transition="in" filter="fade">
                                      <p:cBhvr>
                                        <p:cTn id="32" dur="500"/>
                                        <p:tgtEl>
                                          <p:spTgt spid="1607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025B71CF-CBC1-40A6-B696-34403816FCDE}"/>
              </a:ext>
            </a:extLst>
          </p:cNvPr>
          <p:cNvSpPr>
            <a:spLocks noGrp="1" noChangeArrowheads="1"/>
          </p:cNvSpPr>
          <p:nvPr>
            <p:ph type="title"/>
          </p:nvPr>
        </p:nvSpPr>
        <p:spPr/>
        <p:txBody>
          <a:bodyPr/>
          <a:lstStyle/>
          <a:p>
            <a:r>
              <a:rPr lang="en-US" altLang="zh-CN"/>
              <a:t>IN MySQL</a:t>
            </a:r>
            <a:endParaRPr lang="zh-CN" altLang="en-US"/>
          </a:p>
        </p:txBody>
      </p:sp>
      <p:sp>
        <p:nvSpPr>
          <p:cNvPr id="158723" name="灯片编号占位符 3">
            <a:extLst>
              <a:ext uri="{FF2B5EF4-FFF2-40B4-BE49-F238E27FC236}">
                <a16:creationId xmlns:a16="http://schemas.microsoft.com/office/drawing/2014/main" id="{6188A28C-6460-4538-981E-17AA68FF56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096DA93-0C79-4B76-8BB8-69167BEF8789}" type="slidenum">
              <a:rPr lang="en-US" altLang="zh-CN" sz="1400" smtClean="0"/>
              <a:pPr>
                <a:spcBef>
                  <a:spcPct val="0"/>
                </a:spcBef>
                <a:buFontTx/>
                <a:buNone/>
              </a:pPr>
              <a:t>134</a:t>
            </a:fld>
            <a:endParaRPr lang="en-US" altLang="zh-CN" sz="1400"/>
          </a:p>
        </p:txBody>
      </p:sp>
      <p:sp>
        <p:nvSpPr>
          <p:cNvPr id="5" name="Rectangle 1">
            <a:extLst>
              <a:ext uri="{FF2B5EF4-FFF2-40B4-BE49-F238E27FC236}">
                <a16:creationId xmlns:a16="http://schemas.microsoft.com/office/drawing/2014/main" id="{0BBD00BE-AFAA-4AA3-8E78-9583FD022556}"/>
              </a:ext>
            </a:extLst>
          </p:cNvPr>
          <p:cNvSpPr>
            <a:spLocks noGrp="1" noChangeArrowheads="1"/>
          </p:cNvSpPr>
          <p:nvPr>
            <p:ph idx="1"/>
          </p:nvPr>
        </p:nvSpPr>
        <p:spPr>
          <a:xfrm>
            <a:off x="457200" y="2201863"/>
            <a:ext cx="7931150" cy="3322637"/>
          </a:xfrm>
          <a:solidFill>
            <a:srgbClr val="FFFFCC"/>
          </a:solidFill>
        </p:spPr>
        <p:txBody>
          <a:bodyPr anchor="ctr">
            <a:spAutoFit/>
          </a:bodyPr>
          <a:lstStyle/>
          <a:p>
            <a:pPr marL="0" indent="0">
              <a:lnSpc>
                <a:spcPct val="150000"/>
              </a:lnSpc>
              <a:spcBef>
                <a:spcPct val="0"/>
              </a:spcBef>
              <a:buFontTx/>
              <a:buNone/>
            </a:pPr>
            <a:r>
              <a:rPr lang="en-US" altLang="zh-CN" sz="2800"/>
              <a:t>CREATE USER 'jeffrey'@'localhost' </a:t>
            </a:r>
          </a:p>
          <a:p>
            <a:pPr marL="0" indent="0">
              <a:lnSpc>
                <a:spcPct val="150000"/>
              </a:lnSpc>
              <a:spcBef>
                <a:spcPct val="0"/>
              </a:spcBef>
              <a:buFontTx/>
              <a:buNone/>
            </a:pPr>
            <a:r>
              <a:rPr lang="en-US" altLang="zh-CN" sz="2800"/>
              <a:t>                       IDENTIFIED BY 'mypass';</a:t>
            </a:r>
          </a:p>
          <a:p>
            <a:pPr marL="0" indent="0">
              <a:lnSpc>
                <a:spcPct val="150000"/>
              </a:lnSpc>
              <a:spcBef>
                <a:spcPct val="0"/>
              </a:spcBef>
              <a:buFontTx/>
              <a:buNone/>
            </a:pPr>
            <a:r>
              <a:rPr lang="en-US" altLang="zh-CN" sz="2800"/>
              <a:t>GRANT ALL ON s.* TO 'jeffrey'@'localhost';</a:t>
            </a:r>
          </a:p>
          <a:p>
            <a:pPr marL="0" indent="0">
              <a:lnSpc>
                <a:spcPct val="150000"/>
              </a:lnSpc>
              <a:spcBef>
                <a:spcPct val="0"/>
              </a:spcBef>
              <a:buFontTx/>
              <a:buNone/>
            </a:pPr>
            <a:r>
              <a:rPr lang="en-US" altLang="zh-CN" sz="2800"/>
              <a:t>GRANT SELECT ON stu.* </a:t>
            </a:r>
          </a:p>
          <a:p>
            <a:pPr marL="0" indent="0">
              <a:lnSpc>
                <a:spcPct val="150000"/>
              </a:lnSpc>
              <a:spcBef>
                <a:spcPct val="0"/>
              </a:spcBef>
              <a:buFontTx/>
              <a:buNone/>
            </a:pPr>
            <a:r>
              <a:rPr lang="en-US" altLang="zh-CN" sz="2800"/>
              <a:t>                                  TO 'jeffrey'@'localhost';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F0B4EEFB-440F-4A76-9173-2E07FE194F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880E92-E9E2-41EB-8F6F-82A0A7D9C72A}" type="slidenum">
              <a:rPr lang="en-US" altLang="zh-CN" sz="1400" smtClean="0"/>
              <a:pPr>
                <a:spcBef>
                  <a:spcPct val="0"/>
                </a:spcBef>
                <a:buFontTx/>
                <a:buNone/>
              </a:pPr>
              <a:t>135</a:t>
            </a:fld>
            <a:endParaRPr lang="en-US" altLang="zh-CN" sz="1400"/>
          </a:p>
        </p:txBody>
      </p:sp>
      <p:sp>
        <p:nvSpPr>
          <p:cNvPr id="161795" name="Rectangle 3">
            <a:extLst>
              <a:ext uri="{FF2B5EF4-FFF2-40B4-BE49-F238E27FC236}">
                <a16:creationId xmlns:a16="http://schemas.microsoft.com/office/drawing/2014/main" id="{552B616C-9F01-40BD-8582-27D494AD90FD}"/>
              </a:ext>
            </a:extLst>
          </p:cNvPr>
          <p:cNvSpPr>
            <a:spLocks noGrp="1" noChangeArrowheads="1"/>
          </p:cNvSpPr>
          <p:nvPr>
            <p:ph type="body" idx="1"/>
          </p:nvPr>
        </p:nvSpPr>
        <p:spPr>
          <a:xfrm>
            <a:off x="539750" y="981075"/>
            <a:ext cx="8064500" cy="5111750"/>
          </a:xfrm>
          <a:solidFill>
            <a:srgbClr val="FFFFCC"/>
          </a:solidFill>
          <a:ln>
            <a:solidFill>
              <a:srgbClr val="0000CC"/>
            </a:solidFill>
            <a:miter lim="800000"/>
            <a:headEnd/>
            <a:tailEnd/>
          </a:ln>
        </p:spPr>
        <p:txBody>
          <a:bodyPr/>
          <a:lstStyle/>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4</a:t>
            </a:r>
            <a:r>
              <a:rPr lang="zh-CN" altLang="en-US" b="1">
                <a:latin typeface="华文仿宋" panose="02010600040101010101" pitchFamily="2" charset="-122"/>
                <a:ea typeface="华文仿宋" panose="02010600040101010101" pitchFamily="2" charset="-122"/>
              </a:rPr>
              <a:t>把查询</a:t>
            </a:r>
            <a:r>
              <a:rPr lang="en-US" altLang="zh-CN" b="1">
                <a:latin typeface="华文仿宋" panose="02010600040101010101" pitchFamily="2" charset="-122"/>
                <a:ea typeface="华文仿宋" panose="02010600040101010101" pitchFamily="2" charset="-122"/>
              </a:rPr>
              <a:t>S </a:t>
            </a:r>
            <a:r>
              <a:rPr lang="zh-CN" altLang="en-US" b="1">
                <a:latin typeface="华文仿宋" panose="02010600040101010101" pitchFamily="2" charset="-122"/>
                <a:ea typeface="华文仿宋" panose="02010600040101010101" pitchFamily="2" charset="-122"/>
              </a:rPr>
              <a:t>表和修改学生学号的权限授给用户</a:t>
            </a:r>
            <a:r>
              <a:rPr lang="en-US" altLang="zh-CN" b="1">
                <a:latin typeface="华文仿宋" panose="02010600040101010101" pitchFamily="2" charset="-122"/>
                <a:ea typeface="华文仿宋" panose="02010600040101010101" pitchFamily="2" charset="-122"/>
              </a:rPr>
              <a:t>U4</a:t>
            </a:r>
          </a:p>
          <a:p>
            <a:pPr eaLnBrk="1" hangingPunct="1"/>
            <a:r>
              <a:rPr lang="zh-CN" altLang="en-US">
                <a:latin typeface="华文中宋" panose="02010600040101010101" pitchFamily="2" charset="-122"/>
                <a:ea typeface="华文中宋" panose="02010600040101010101" pitchFamily="2" charset="-122"/>
              </a:rPr>
              <a:t>这里实际上要授予</a:t>
            </a:r>
            <a:r>
              <a:rPr lang="en-US" altLang="zh-CN">
                <a:latin typeface="华文中宋" panose="02010600040101010101" pitchFamily="2" charset="-122"/>
                <a:ea typeface="华文中宋" panose="02010600040101010101" pitchFamily="2" charset="-122"/>
              </a:rPr>
              <a:t>U4</a:t>
            </a:r>
            <a:r>
              <a:rPr lang="zh-CN" altLang="en-US">
                <a:latin typeface="华文中宋" panose="02010600040101010101" pitchFamily="2" charset="-122"/>
                <a:ea typeface="华文中宋" panose="02010600040101010101" pitchFamily="2" charset="-122"/>
              </a:rPr>
              <a:t>用户的是对基本表</a:t>
            </a:r>
            <a:r>
              <a:rPr lang="en-US" altLang="zh-CN">
                <a:latin typeface="华文中宋" panose="02010600040101010101" pitchFamily="2" charset="-122"/>
                <a:ea typeface="华文中宋" panose="02010600040101010101" pitchFamily="2" charset="-122"/>
              </a:rPr>
              <a:t>S </a:t>
            </a:r>
            <a:r>
              <a:rPr lang="zh-CN" altLang="en-US">
                <a:latin typeface="华文中宋" panose="02010600040101010101" pitchFamily="2" charset="-122"/>
                <a:ea typeface="华文中宋" panose="02010600040101010101" pitchFamily="2" charset="-122"/>
              </a:rPr>
              <a:t>的</a:t>
            </a:r>
            <a:r>
              <a:rPr lang="en-US" altLang="zh-CN">
                <a:latin typeface="华文中宋" panose="02010600040101010101" pitchFamily="2" charset="-122"/>
                <a:ea typeface="华文中宋" panose="02010600040101010101" pitchFamily="2" charset="-122"/>
              </a:rPr>
              <a:t>SELECT</a:t>
            </a:r>
            <a:r>
              <a:rPr lang="zh-CN" altLang="en-US">
                <a:latin typeface="华文中宋" panose="02010600040101010101" pitchFamily="2" charset="-122"/>
                <a:ea typeface="华文中宋" panose="02010600040101010101" pitchFamily="2" charset="-122"/>
              </a:rPr>
              <a:t>权限和对属性列</a:t>
            </a:r>
            <a:r>
              <a:rPr lang="en-US" altLang="zh-CN">
                <a:latin typeface="华文中宋" panose="02010600040101010101" pitchFamily="2" charset="-122"/>
                <a:ea typeface="华文中宋" panose="02010600040101010101" pitchFamily="2" charset="-122"/>
              </a:rPr>
              <a:t>Sno</a:t>
            </a:r>
            <a:r>
              <a:rPr lang="zh-CN" altLang="en-US">
                <a:latin typeface="华文中宋" panose="02010600040101010101" pitchFamily="2" charset="-122"/>
                <a:ea typeface="华文中宋" panose="02010600040101010101" pitchFamily="2" charset="-122"/>
              </a:rPr>
              <a:t>的</a:t>
            </a:r>
            <a:r>
              <a:rPr lang="en-US" altLang="zh-CN">
                <a:latin typeface="华文中宋" panose="02010600040101010101" pitchFamily="2" charset="-122"/>
                <a:ea typeface="华文中宋" panose="02010600040101010101" pitchFamily="2" charset="-122"/>
              </a:rPr>
              <a:t>UPDATE</a:t>
            </a:r>
            <a:r>
              <a:rPr lang="zh-CN" altLang="en-US">
                <a:latin typeface="华文中宋" panose="02010600040101010101" pitchFamily="2" charset="-122"/>
                <a:ea typeface="华文中宋" panose="02010600040101010101" pitchFamily="2" charset="-122"/>
              </a:rPr>
              <a:t>权限。授予关于属性列的权限时必须明确指出相应属性列名。</a:t>
            </a:r>
          </a:p>
          <a:p>
            <a:pPr eaLnBrk="1" hangingPunct="1"/>
            <a:r>
              <a:rPr lang="zh-CN" altLang="en-US">
                <a:latin typeface="华文中宋" panose="02010600040101010101" pitchFamily="2" charset="-122"/>
                <a:ea typeface="华文中宋" panose="02010600040101010101" pitchFamily="2" charset="-122"/>
              </a:rPr>
              <a:t>完成本授权操作的</a:t>
            </a:r>
            <a:r>
              <a:rPr lang="en-US" altLang="zh-CN">
                <a:latin typeface="华文中宋" panose="02010600040101010101" pitchFamily="2" charset="-122"/>
                <a:ea typeface="华文中宋" panose="02010600040101010101" pitchFamily="2" charset="-122"/>
              </a:rPr>
              <a:t>SQL</a:t>
            </a:r>
            <a:r>
              <a:rPr lang="zh-CN" altLang="en-US">
                <a:latin typeface="华文中宋" panose="02010600040101010101" pitchFamily="2" charset="-122"/>
                <a:ea typeface="华文中宋" panose="02010600040101010101" pitchFamily="2" charset="-122"/>
              </a:rPr>
              <a:t>语句为：</a:t>
            </a:r>
            <a:br>
              <a:rPr lang="zh-CN" altLang="en-US"/>
            </a:br>
            <a:r>
              <a:rPr lang="en-US" altLang="zh-CN"/>
              <a:t>GRANT UPDATE(Sno), SELECT ON </a:t>
            </a:r>
            <a:r>
              <a:rPr lang="en-US" altLang="zh-CN" i="1">
                <a:solidFill>
                  <a:srgbClr val="FF3300"/>
                </a:solidFill>
              </a:rPr>
              <a:t>TABLE</a:t>
            </a:r>
            <a:r>
              <a:rPr lang="en-US" altLang="zh-CN"/>
              <a:t> S TO U4;</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 calcmode="lin" valueType="num">
                                      <p:cBhvr additive="base">
                                        <p:cTn id="13" dur="5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D61E51DB-F58F-464B-A396-30D6A8BEAF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A9A4BB-2FD4-4BA9-9819-D129D09A4036}" type="slidenum">
              <a:rPr lang="en-US" altLang="zh-CN" sz="1400" smtClean="0"/>
              <a:pPr>
                <a:spcBef>
                  <a:spcPct val="0"/>
                </a:spcBef>
                <a:buFontTx/>
                <a:buNone/>
              </a:pPr>
              <a:t>136</a:t>
            </a:fld>
            <a:endParaRPr lang="en-US" altLang="zh-CN" sz="1400"/>
          </a:p>
        </p:txBody>
      </p:sp>
      <p:sp>
        <p:nvSpPr>
          <p:cNvPr id="162818" name="Rectangle 2">
            <a:extLst>
              <a:ext uri="{FF2B5EF4-FFF2-40B4-BE49-F238E27FC236}">
                <a16:creationId xmlns:a16="http://schemas.microsoft.com/office/drawing/2014/main" id="{6FB17827-FA00-42CF-9007-CDE44C337CF5}"/>
              </a:ext>
            </a:extLst>
          </p:cNvPr>
          <p:cNvSpPr>
            <a:spLocks noGrp="1" noChangeArrowheads="1"/>
          </p:cNvSpPr>
          <p:nvPr>
            <p:ph type="body" idx="1"/>
          </p:nvPr>
        </p:nvSpPr>
        <p:spPr>
          <a:xfrm>
            <a:off x="163513" y="592138"/>
            <a:ext cx="8729662" cy="5716587"/>
          </a:xfrm>
          <a:gradFill rotWithShape="1">
            <a:gsLst>
              <a:gs pos="0">
                <a:schemeClr val="bg1"/>
              </a:gs>
              <a:gs pos="100000">
                <a:srgbClr val="FFFFCC"/>
              </a:gs>
            </a:gsLst>
            <a:lin ang="5400000" scaled="1"/>
          </a:gradFill>
          <a:ln cap="flat">
            <a:solidFill>
              <a:srgbClr val="0000CC"/>
            </a:solidFill>
            <a:miter lim="800000"/>
            <a:headEnd/>
            <a:tailEnd/>
          </a:ln>
        </p:spPr>
        <p:txBody>
          <a:bodyPr lIns="90000" tIns="46800" rIns="90000" bIns="46800"/>
          <a:lstStyle/>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5</a:t>
            </a:r>
            <a:r>
              <a:rPr lang="zh-CN" altLang="en-US" b="1">
                <a:latin typeface="华文仿宋" panose="02010600040101010101" pitchFamily="2" charset="-122"/>
                <a:ea typeface="华文仿宋" panose="02010600040101010101" pitchFamily="2" charset="-122"/>
              </a:rPr>
              <a:t>把对表</a:t>
            </a:r>
            <a:r>
              <a:rPr lang="en-US" altLang="zh-CN" b="1">
                <a:latin typeface="华文仿宋" panose="02010600040101010101" pitchFamily="2" charset="-122"/>
                <a:ea typeface="华文仿宋" panose="02010600040101010101" pitchFamily="2" charset="-122"/>
              </a:rPr>
              <a:t>SC</a:t>
            </a:r>
            <a:r>
              <a:rPr lang="zh-CN" altLang="en-US" b="1">
                <a:latin typeface="华文仿宋" panose="02010600040101010101" pitchFamily="2" charset="-122"/>
                <a:ea typeface="华文仿宋" panose="02010600040101010101" pitchFamily="2" charset="-122"/>
              </a:rPr>
              <a:t>的</a:t>
            </a:r>
            <a:r>
              <a:rPr lang="en-US" altLang="zh-CN" b="1">
                <a:latin typeface="华文仿宋" panose="02010600040101010101" pitchFamily="2" charset="-122"/>
                <a:ea typeface="华文仿宋" panose="02010600040101010101" pitchFamily="2" charset="-122"/>
              </a:rPr>
              <a:t>INSERT</a:t>
            </a:r>
            <a:r>
              <a:rPr lang="zh-CN" altLang="en-US" b="1">
                <a:latin typeface="华文仿宋" panose="02010600040101010101" pitchFamily="2" charset="-122"/>
                <a:ea typeface="华文仿宋" panose="02010600040101010101" pitchFamily="2" charset="-122"/>
              </a:rPr>
              <a:t>权限授予</a:t>
            </a:r>
            <a:r>
              <a:rPr lang="en-US" altLang="zh-CN" b="1">
                <a:latin typeface="华文仿宋" panose="02010600040101010101" pitchFamily="2" charset="-122"/>
                <a:ea typeface="华文仿宋" panose="02010600040101010101" pitchFamily="2" charset="-122"/>
              </a:rPr>
              <a:t>U5</a:t>
            </a:r>
            <a:r>
              <a:rPr lang="zh-CN" altLang="en-US" b="1">
                <a:latin typeface="华文仿宋" panose="02010600040101010101" pitchFamily="2" charset="-122"/>
                <a:ea typeface="华文仿宋" panose="02010600040101010101" pitchFamily="2" charset="-122"/>
              </a:rPr>
              <a:t>用户，并允许他再将此权限授予其他用户</a:t>
            </a:r>
          </a:p>
          <a:p>
            <a:pPr eaLnBrk="1" hangingPunct="1">
              <a:buFontTx/>
              <a:buNone/>
            </a:pPr>
            <a:r>
              <a:rPr lang="zh-CN" altLang="en-US">
                <a:solidFill>
                  <a:srgbClr val="000080"/>
                </a:solidFill>
              </a:rPr>
              <a:t>    </a:t>
            </a:r>
            <a:r>
              <a:rPr lang="en-US" altLang="zh-CN">
                <a:solidFill>
                  <a:srgbClr val="000080"/>
                </a:solidFill>
              </a:rPr>
              <a:t>GRANT INSERT ON </a:t>
            </a:r>
            <a:r>
              <a:rPr lang="en-US" altLang="zh-CN" i="1">
                <a:solidFill>
                  <a:srgbClr val="FF3300"/>
                </a:solidFill>
              </a:rPr>
              <a:t>TABLE</a:t>
            </a:r>
            <a:r>
              <a:rPr lang="en-US" altLang="zh-CN">
                <a:solidFill>
                  <a:srgbClr val="000080"/>
                </a:solidFill>
              </a:rPr>
              <a:t> SC TO U5 WITH GRANT OPTION;</a:t>
            </a:r>
          </a:p>
          <a:p>
            <a:pPr eaLnBrk="1" hangingPunct="1">
              <a:lnSpc>
                <a:spcPct val="120000"/>
              </a:lnSpc>
            </a:pPr>
            <a:r>
              <a:rPr lang="en-US" altLang="zh-CN" b="1">
                <a:latin typeface="华文仿宋" panose="02010600040101010101" pitchFamily="2" charset="-122"/>
                <a:ea typeface="华文仿宋" panose="02010600040101010101" pitchFamily="2" charset="-122"/>
              </a:rPr>
              <a:t>U5</a:t>
            </a:r>
            <a:r>
              <a:rPr lang="zh-CN" altLang="en-US" b="1">
                <a:latin typeface="华文仿宋" panose="02010600040101010101" pitchFamily="2" charset="-122"/>
                <a:ea typeface="华文仿宋" panose="02010600040101010101" pitchFamily="2" charset="-122"/>
              </a:rPr>
              <a:t>可以将此权限授予</a:t>
            </a:r>
            <a:r>
              <a:rPr lang="en-US" altLang="zh-CN" b="1">
                <a:latin typeface="华文仿宋" panose="02010600040101010101" pitchFamily="2" charset="-122"/>
                <a:ea typeface="华文仿宋" panose="02010600040101010101" pitchFamily="2" charset="-122"/>
              </a:rPr>
              <a:t>U6</a:t>
            </a:r>
            <a:r>
              <a:rPr lang="zh-CN" altLang="en-US" sz="3600">
                <a:latin typeface="华文中宋" panose="02010600040101010101" pitchFamily="2" charset="-122"/>
                <a:ea typeface="华文中宋" panose="02010600040101010101" pitchFamily="2" charset="-122"/>
              </a:rPr>
              <a:t>：</a:t>
            </a:r>
            <a:br>
              <a:rPr lang="zh-CN" altLang="en-US">
                <a:solidFill>
                  <a:srgbClr val="000080"/>
                </a:solidFill>
              </a:rPr>
            </a:br>
            <a:r>
              <a:rPr lang="en-US" altLang="zh-CN">
                <a:solidFill>
                  <a:srgbClr val="000080"/>
                </a:solidFill>
              </a:rPr>
              <a:t>GRANT INSERT ON </a:t>
            </a:r>
            <a:r>
              <a:rPr lang="en-US" altLang="zh-CN" i="1">
                <a:solidFill>
                  <a:srgbClr val="FF3300"/>
                </a:solidFill>
              </a:rPr>
              <a:t>TABLE</a:t>
            </a:r>
            <a:r>
              <a:rPr lang="en-US" altLang="zh-CN">
                <a:solidFill>
                  <a:srgbClr val="000080"/>
                </a:solidFill>
              </a:rPr>
              <a:t> SC TO U6 WITH GRANT OPTION;</a:t>
            </a:r>
            <a:br>
              <a:rPr lang="en-US" altLang="zh-CN">
                <a:solidFill>
                  <a:srgbClr val="000080"/>
                </a:solidFill>
              </a:rPr>
            </a:br>
            <a:r>
              <a:rPr lang="zh-CN" altLang="en-US" b="1">
                <a:latin typeface="华文仿宋" panose="02010600040101010101" pitchFamily="2" charset="-122"/>
                <a:ea typeface="华文仿宋" panose="02010600040101010101" pitchFamily="2" charset="-122"/>
              </a:rPr>
              <a:t>同样，</a:t>
            </a:r>
            <a:r>
              <a:rPr lang="en-US" altLang="zh-CN" b="1">
                <a:latin typeface="华文仿宋" panose="02010600040101010101" pitchFamily="2" charset="-122"/>
                <a:ea typeface="华文仿宋" panose="02010600040101010101" pitchFamily="2" charset="-122"/>
              </a:rPr>
              <a:t>U6</a:t>
            </a:r>
            <a:r>
              <a:rPr lang="zh-CN" altLang="en-US" b="1">
                <a:latin typeface="华文仿宋" panose="02010600040101010101" pitchFamily="2" charset="-122"/>
                <a:ea typeface="华文仿宋" panose="02010600040101010101" pitchFamily="2" charset="-122"/>
              </a:rPr>
              <a:t>还可以将此权限授予</a:t>
            </a:r>
            <a:r>
              <a:rPr lang="en-US" altLang="zh-CN" b="1">
                <a:latin typeface="华文仿宋" panose="02010600040101010101" pitchFamily="2" charset="-122"/>
                <a:ea typeface="华文仿宋" panose="02010600040101010101" pitchFamily="2" charset="-122"/>
              </a:rPr>
              <a:t>U7</a:t>
            </a:r>
            <a:r>
              <a:rPr lang="zh-CN" altLang="en-US" sz="3600">
                <a:latin typeface="华文中宋" panose="02010600040101010101" pitchFamily="2" charset="-122"/>
                <a:ea typeface="华文中宋" panose="02010600040101010101" pitchFamily="2" charset="-122"/>
              </a:rPr>
              <a:t>：</a:t>
            </a:r>
            <a:br>
              <a:rPr lang="zh-CN" altLang="en-US">
                <a:solidFill>
                  <a:srgbClr val="000080"/>
                </a:solidFill>
              </a:rPr>
            </a:br>
            <a:r>
              <a:rPr lang="en-US" altLang="zh-CN">
                <a:solidFill>
                  <a:srgbClr val="000080"/>
                </a:solidFill>
              </a:rPr>
              <a:t>GRANT INSERT ON </a:t>
            </a:r>
            <a:r>
              <a:rPr lang="en-US" altLang="zh-CN" i="1">
                <a:solidFill>
                  <a:srgbClr val="FF3300"/>
                </a:solidFill>
              </a:rPr>
              <a:t>TABLE</a:t>
            </a:r>
            <a:r>
              <a:rPr lang="en-US" altLang="zh-CN">
                <a:solidFill>
                  <a:srgbClr val="000080"/>
                </a:solidFill>
              </a:rPr>
              <a:t> SC TO U7;</a:t>
            </a:r>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2818">
                                            <p:bg/>
                                          </p:spTgt>
                                        </p:tgtEl>
                                        <p:attrNameLst>
                                          <p:attrName>style.visibility</p:attrName>
                                        </p:attrNameLst>
                                      </p:cBhvr>
                                      <p:to>
                                        <p:strVal val="visible"/>
                                      </p:to>
                                    </p:set>
                                    <p:anim calcmode="lin" valueType="num">
                                      <p:cBhvr additive="base">
                                        <p:cTn id="7" dur="1000" fill="hold"/>
                                        <p:tgtEl>
                                          <p:spTgt spid="162818">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2818">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62818">
                                            <p:txEl>
                                              <p:pRg st="0" end="0"/>
                                            </p:txEl>
                                          </p:spTgt>
                                        </p:tgtEl>
                                        <p:attrNameLst>
                                          <p:attrName>style.visibility</p:attrName>
                                        </p:attrNameLst>
                                      </p:cBhvr>
                                      <p:to>
                                        <p:strVal val="visible"/>
                                      </p:to>
                                    </p:set>
                                    <p:anim calcmode="lin" valueType="num">
                                      <p:cBhvr additive="base">
                                        <p:cTn id="13" dur="1000" fill="hold"/>
                                        <p:tgtEl>
                                          <p:spTgt spid="162818">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62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162818">
                                            <p:txEl>
                                              <p:pRg st="1" end="1"/>
                                            </p:txEl>
                                          </p:spTgt>
                                        </p:tgtEl>
                                        <p:attrNameLst>
                                          <p:attrName>style.visibility</p:attrName>
                                        </p:attrNameLst>
                                      </p:cBhvr>
                                      <p:to>
                                        <p:strVal val="visible"/>
                                      </p:to>
                                    </p:set>
                                    <p:anim calcmode="lin" valueType="num">
                                      <p:cBhvr additive="base">
                                        <p:cTn id="19" dur="1000" fill="hold"/>
                                        <p:tgtEl>
                                          <p:spTgt spid="162818">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62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62818">
                                            <p:txEl>
                                              <p:pRg st="2" end="2"/>
                                            </p:txEl>
                                          </p:spTgt>
                                        </p:tgtEl>
                                        <p:attrNameLst>
                                          <p:attrName>style.visibility</p:attrName>
                                        </p:attrNameLst>
                                      </p:cBhvr>
                                      <p:to>
                                        <p:strVal val="visible"/>
                                      </p:to>
                                    </p:set>
                                    <p:anim calcmode="lin" valueType="num">
                                      <p:cBhvr additive="base">
                                        <p:cTn id="25" dur="1000" fill="hold"/>
                                        <p:tgtEl>
                                          <p:spTgt spid="162818">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628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bldLvl="5"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6CB2AC89-43F4-4347-8321-C512BE97CE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30F505-7FFB-4DAD-8B1F-38635402774A}" type="slidenum">
              <a:rPr lang="en-US" altLang="zh-CN" sz="1400" smtClean="0"/>
              <a:pPr>
                <a:spcBef>
                  <a:spcPct val="0"/>
                </a:spcBef>
                <a:buFontTx/>
                <a:buNone/>
              </a:pPr>
              <a:t>137</a:t>
            </a:fld>
            <a:endParaRPr lang="en-US" altLang="zh-CN" sz="1400"/>
          </a:p>
        </p:txBody>
      </p:sp>
      <p:sp>
        <p:nvSpPr>
          <p:cNvPr id="165890" name="Rectangle 2">
            <a:extLst>
              <a:ext uri="{FF2B5EF4-FFF2-40B4-BE49-F238E27FC236}">
                <a16:creationId xmlns:a16="http://schemas.microsoft.com/office/drawing/2014/main" id="{DA4C8804-EF3B-4164-99E0-86F32576E920}"/>
              </a:ext>
            </a:extLst>
          </p:cNvPr>
          <p:cNvSpPr>
            <a:spLocks noGrp="1" noChangeArrowheads="1"/>
          </p:cNvSpPr>
          <p:nvPr>
            <p:ph type="body" idx="1"/>
          </p:nvPr>
        </p:nvSpPr>
        <p:spPr>
          <a:xfrm>
            <a:off x="395288" y="549275"/>
            <a:ext cx="8497887" cy="5903913"/>
          </a:xfrm>
          <a:solidFill>
            <a:srgbClr val="FFFFCC"/>
          </a:solidFill>
          <a:ln>
            <a:solidFill>
              <a:srgbClr val="0000CC"/>
            </a:solidFill>
            <a:miter lim="800000"/>
            <a:headEnd/>
            <a:tailEnd/>
          </a:ln>
        </p:spPr>
        <p:txBody>
          <a:bodyPr/>
          <a:lstStyle/>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6DBA</a:t>
            </a:r>
            <a:r>
              <a:rPr lang="zh-CN" altLang="en-US" b="1">
                <a:latin typeface="华文仿宋" panose="02010600040101010101" pitchFamily="2" charset="-122"/>
                <a:ea typeface="华文仿宋" panose="02010600040101010101" pitchFamily="2" charset="-122"/>
              </a:rPr>
              <a:t>把在数据库</a:t>
            </a:r>
            <a:r>
              <a:rPr lang="en-US" altLang="zh-CN" b="1">
                <a:latin typeface="华文仿宋" panose="02010600040101010101" pitchFamily="2" charset="-122"/>
                <a:ea typeface="华文仿宋" panose="02010600040101010101" pitchFamily="2" charset="-122"/>
              </a:rPr>
              <a:t>S_C</a:t>
            </a:r>
            <a:r>
              <a:rPr lang="zh-CN" altLang="en-US" b="1">
                <a:latin typeface="华文仿宋" panose="02010600040101010101" pitchFamily="2" charset="-122"/>
                <a:ea typeface="华文仿宋" panose="02010600040101010101" pitchFamily="2" charset="-122"/>
              </a:rPr>
              <a:t>中建立表的权限授予用户</a:t>
            </a:r>
            <a:r>
              <a:rPr lang="en-US" altLang="zh-CN" b="1">
                <a:latin typeface="华文仿宋" panose="02010600040101010101" pitchFamily="2" charset="-122"/>
                <a:ea typeface="华文仿宋" panose="02010600040101010101" pitchFamily="2" charset="-122"/>
              </a:rPr>
              <a:t>U8</a:t>
            </a:r>
          </a:p>
          <a:p>
            <a:pPr eaLnBrk="1" hangingPunct="1">
              <a:buFontTx/>
              <a:buNone/>
            </a:pPr>
            <a:r>
              <a:rPr lang="en-US" altLang="zh-CN" sz="2800">
                <a:solidFill>
                  <a:srgbClr val="000080"/>
                </a:solidFill>
              </a:rPr>
              <a:t>	GRANT CREATE TABLE </a:t>
            </a:r>
            <a:r>
              <a:rPr lang="en-US" altLang="zh-CN" sz="2800" i="1">
                <a:solidFill>
                  <a:srgbClr val="FF3300"/>
                </a:solidFill>
              </a:rPr>
              <a:t>ON</a:t>
            </a:r>
            <a:r>
              <a:rPr lang="en-US" altLang="zh-CN" sz="2800">
                <a:solidFill>
                  <a:srgbClr val="000080"/>
                </a:solidFill>
              </a:rPr>
              <a:t> </a:t>
            </a:r>
            <a:r>
              <a:rPr lang="en-US" altLang="zh-CN" sz="2800" i="1">
                <a:solidFill>
                  <a:srgbClr val="FF3300"/>
                </a:solidFill>
              </a:rPr>
              <a:t>DATABASE</a:t>
            </a:r>
            <a:r>
              <a:rPr lang="en-US" altLang="zh-CN" sz="2800">
                <a:solidFill>
                  <a:srgbClr val="000080"/>
                </a:solidFill>
              </a:rPr>
              <a:t> STU TO U8;</a:t>
            </a:r>
          </a:p>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7</a:t>
            </a:r>
            <a:r>
              <a:rPr lang="zh-CN" altLang="en-US" b="1">
                <a:latin typeface="华文仿宋" panose="02010600040101010101" pitchFamily="2" charset="-122"/>
                <a:ea typeface="华文仿宋" panose="02010600040101010101" pitchFamily="2" charset="-122"/>
              </a:rPr>
              <a:t>把用户</a:t>
            </a:r>
            <a:r>
              <a:rPr lang="en-US" altLang="zh-CN" b="1">
                <a:latin typeface="华文仿宋" panose="02010600040101010101" pitchFamily="2" charset="-122"/>
                <a:ea typeface="华文仿宋" panose="02010600040101010101" pitchFamily="2" charset="-122"/>
              </a:rPr>
              <a:t>U4</a:t>
            </a:r>
            <a:r>
              <a:rPr lang="zh-CN" altLang="en-US" b="1">
                <a:latin typeface="华文仿宋" panose="02010600040101010101" pitchFamily="2" charset="-122"/>
                <a:ea typeface="华文仿宋" panose="02010600040101010101" pitchFamily="2" charset="-122"/>
              </a:rPr>
              <a:t>修改学生学号的权限收回</a:t>
            </a:r>
          </a:p>
          <a:p>
            <a:pPr eaLnBrk="1" hangingPunct="1">
              <a:buFontTx/>
              <a:buNone/>
            </a:pPr>
            <a:r>
              <a:rPr lang="zh-CN" altLang="en-US" sz="2800">
                <a:solidFill>
                  <a:srgbClr val="000080"/>
                </a:solidFill>
              </a:rPr>
              <a:t>	</a:t>
            </a:r>
            <a:r>
              <a:rPr lang="en-US" altLang="zh-CN" sz="2800">
                <a:solidFill>
                  <a:srgbClr val="000080"/>
                </a:solidFill>
              </a:rPr>
              <a:t>REVOKE UPDATE(Sno) ON</a:t>
            </a:r>
            <a:r>
              <a:rPr lang="en-US" altLang="zh-CN" sz="2800" i="1">
                <a:solidFill>
                  <a:srgbClr val="FF3300"/>
                </a:solidFill>
              </a:rPr>
              <a:t> TABLE</a:t>
            </a:r>
            <a:r>
              <a:rPr lang="en-US" altLang="zh-CN" sz="2800">
                <a:solidFill>
                  <a:srgbClr val="000080"/>
                </a:solidFill>
              </a:rPr>
              <a:t> S FROM U4;</a:t>
            </a:r>
            <a:r>
              <a:rPr lang="en-US" altLang="zh-CN" sz="2800"/>
              <a:t> </a:t>
            </a:r>
          </a:p>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8</a:t>
            </a:r>
            <a:r>
              <a:rPr lang="zh-CN" altLang="en-US" b="1">
                <a:latin typeface="华文仿宋" panose="02010600040101010101" pitchFamily="2" charset="-122"/>
                <a:ea typeface="华文仿宋" panose="02010600040101010101" pitchFamily="2" charset="-122"/>
              </a:rPr>
              <a:t>收回所有用户对表</a:t>
            </a:r>
            <a:r>
              <a:rPr lang="en-US" altLang="zh-CN" b="1">
                <a:latin typeface="华文仿宋" panose="02010600040101010101" pitchFamily="2" charset="-122"/>
                <a:ea typeface="华文仿宋" panose="02010600040101010101" pitchFamily="2" charset="-122"/>
              </a:rPr>
              <a:t>SC</a:t>
            </a:r>
            <a:r>
              <a:rPr lang="zh-CN" altLang="en-US" b="1">
                <a:latin typeface="华文仿宋" panose="02010600040101010101" pitchFamily="2" charset="-122"/>
                <a:ea typeface="华文仿宋" panose="02010600040101010101" pitchFamily="2" charset="-122"/>
              </a:rPr>
              <a:t>的查询权限</a:t>
            </a:r>
          </a:p>
          <a:p>
            <a:pPr eaLnBrk="1" hangingPunct="1">
              <a:buFontTx/>
              <a:buNone/>
            </a:pPr>
            <a:r>
              <a:rPr lang="zh-CN" altLang="en-US" sz="2800">
                <a:solidFill>
                  <a:srgbClr val="000080"/>
                </a:solidFill>
              </a:rPr>
              <a:t>	</a:t>
            </a:r>
            <a:r>
              <a:rPr lang="en-US" altLang="zh-CN" sz="2800">
                <a:solidFill>
                  <a:srgbClr val="000080"/>
                </a:solidFill>
              </a:rPr>
              <a:t>REVOKE SELECT ON</a:t>
            </a:r>
            <a:r>
              <a:rPr lang="en-US" altLang="zh-CN" sz="2800" i="1">
                <a:solidFill>
                  <a:srgbClr val="FF3300"/>
                </a:solidFill>
              </a:rPr>
              <a:t> TABLE</a:t>
            </a:r>
            <a:r>
              <a:rPr lang="en-US" altLang="zh-CN" sz="2800">
                <a:solidFill>
                  <a:srgbClr val="000080"/>
                </a:solidFill>
              </a:rPr>
              <a:t> SC FROM PUBLIC;</a:t>
            </a:r>
            <a:r>
              <a:rPr lang="en-US" altLang="zh-CN" sz="2800"/>
              <a:t> </a:t>
            </a:r>
          </a:p>
          <a:p>
            <a:pPr eaLnBrk="1" hangingPunct="1"/>
            <a:r>
              <a:rPr lang="zh-CN" altLang="en-US" b="1">
                <a:latin typeface="华文仿宋" panose="02010600040101010101" pitchFamily="2" charset="-122"/>
                <a:ea typeface="华文仿宋" panose="02010600040101010101" pitchFamily="2" charset="-122"/>
              </a:rPr>
              <a:t>例</a:t>
            </a:r>
            <a:r>
              <a:rPr lang="en-US" altLang="zh-CN" b="1">
                <a:latin typeface="华文仿宋" panose="02010600040101010101" pitchFamily="2" charset="-122"/>
                <a:ea typeface="华文仿宋" panose="02010600040101010101" pitchFamily="2" charset="-122"/>
              </a:rPr>
              <a:t>9</a:t>
            </a:r>
            <a:r>
              <a:rPr lang="zh-CN" altLang="en-US" b="1">
                <a:latin typeface="华文仿宋" panose="02010600040101010101" pitchFamily="2" charset="-122"/>
                <a:ea typeface="华文仿宋" panose="02010600040101010101" pitchFamily="2" charset="-122"/>
              </a:rPr>
              <a:t>把用户</a:t>
            </a:r>
            <a:r>
              <a:rPr lang="en-US" altLang="zh-CN" b="1">
                <a:latin typeface="华文仿宋" panose="02010600040101010101" pitchFamily="2" charset="-122"/>
                <a:ea typeface="华文仿宋" panose="02010600040101010101" pitchFamily="2" charset="-122"/>
              </a:rPr>
              <a:t>U5</a:t>
            </a:r>
            <a:r>
              <a:rPr lang="zh-CN" altLang="en-US" b="1">
                <a:latin typeface="华文仿宋" panose="02010600040101010101" pitchFamily="2" charset="-122"/>
                <a:ea typeface="华文仿宋" panose="02010600040101010101" pitchFamily="2" charset="-122"/>
              </a:rPr>
              <a:t>对</a:t>
            </a:r>
            <a:r>
              <a:rPr lang="en-US" altLang="zh-CN" b="1">
                <a:latin typeface="华文仿宋" panose="02010600040101010101" pitchFamily="2" charset="-122"/>
                <a:ea typeface="华文仿宋" panose="02010600040101010101" pitchFamily="2" charset="-122"/>
              </a:rPr>
              <a:t>SC</a:t>
            </a:r>
            <a:r>
              <a:rPr lang="zh-CN" altLang="en-US" b="1">
                <a:latin typeface="华文仿宋" panose="02010600040101010101" pitchFamily="2" charset="-122"/>
                <a:ea typeface="华文仿宋" panose="02010600040101010101" pitchFamily="2" charset="-122"/>
              </a:rPr>
              <a:t>表的</a:t>
            </a:r>
            <a:r>
              <a:rPr lang="en-US" altLang="zh-CN" b="1">
                <a:latin typeface="华文仿宋" panose="02010600040101010101" pitchFamily="2" charset="-122"/>
                <a:ea typeface="华文仿宋" panose="02010600040101010101" pitchFamily="2" charset="-122"/>
              </a:rPr>
              <a:t>INSERT</a:t>
            </a:r>
            <a:r>
              <a:rPr lang="zh-CN" altLang="en-US" b="1">
                <a:latin typeface="华文仿宋" panose="02010600040101010101" pitchFamily="2" charset="-122"/>
                <a:ea typeface="华文仿宋" panose="02010600040101010101" pitchFamily="2" charset="-122"/>
              </a:rPr>
              <a:t>权限收回</a:t>
            </a:r>
          </a:p>
          <a:p>
            <a:pPr eaLnBrk="1" hangingPunct="1">
              <a:buFontTx/>
              <a:buNone/>
            </a:pPr>
            <a:r>
              <a:rPr lang="zh-CN" altLang="en-US" sz="2800">
                <a:solidFill>
                  <a:srgbClr val="000080"/>
                </a:solidFill>
              </a:rPr>
              <a:t>	</a:t>
            </a:r>
            <a:r>
              <a:rPr lang="en-US" altLang="zh-CN" sz="2800">
                <a:solidFill>
                  <a:srgbClr val="000080"/>
                </a:solidFill>
              </a:rPr>
              <a:t>REVOKE INSERT ON </a:t>
            </a:r>
            <a:r>
              <a:rPr lang="en-US" altLang="zh-CN" sz="2800" i="1">
                <a:solidFill>
                  <a:srgbClr val="FF3300"/>
                </a:solidFill>
              </a:rPr>
              <a:t>TABLE</a:t>
            </a:r>
            <a:r>
              <a:rPr lang="en-US" altLang="zh-CN" sz="2800">
                <a:solidFill>
                  <a:srgbClr val="000080"/>
                </a:solidFill>
              </a:rPr>
              <a:t> SC FROM U5;</a:t>
            </a:r>
            <a:r>
              <a:rPr lang="en-US" altLang="zh-CN" sz="280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0">
                                            <p:bg/>
                                          </p:spTgt>
                                        </p:tgtEl>
                                        <p:attrNameLst>
                                          <p:attrName>style.visibility</p:attrName>
                                        </p:attrNameLst>
                                      </p:cBhvr>
                                      <p:to>
                                        <p:strVal val="visible"/>
                                      </p:to>
                                    </p:set>
                                    <p:animEffect transition="in" filter="blinds(horizontal)">
                                      <p:cBhvr>
                                        <p:cTn id="7" dur="500"/>
                                        <p:tgtEl>
                                          <p:spTgt spid="16589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0">
                                            <p:txEl>
                                              <p:pRg st="0" end="0"/>
                                            </p:txEl>
                                          </p:spTgt>
                                        </p:tgtEl>
                                        <p:attrNameLst>
                                          <p:attrName>style.visibility</p:attrName>
                                        </p:attrNameLst>
                                      </p:cBhvr>
                                      <p:to>
                                        <p:strVal val="visible"/>
                                      </p:to>
                                    </p:set>
                                    <p:animEffect transition="in" filter="blinds(horizontal)">
                                      <p:cBhvr>
                                        <p:cTn id="12" dur="500"/>
                                        <p:tgtEl>
                                          <p:spTgt spid="16589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5890">
                                            <p:txEl>
                                              <p:pRg st="1" end="1"/>
                                            </p:txEl>
                                          </p:spTgt>
                                        </p:tgtEl>
                                        <p:attrNameLst>
                                          <p:attrName>style.visibility</p:attrName>
                                        </p:attrNameLst>
                                      </p:cBhvr>
                                      <p:to>
                                        <p:strVal val="visible"/>
                                      </p:to>
                                    </p:set>
                                    <p:animEffect transition="in" filter="blinds(horizontal)">
                                      <p:cBhvr>
                                        <p:cTn id="17" dur="500"/>
                                        <p:tgtEl>
                                          <p:spTgt spid="16589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5890">
                                            <p:txEl>
                                              <p:pRg st="2" end="2"/>
                                            </p:txEl>
                                          </p:spTgt>
                                        </p:tgtEl>
                                        <p:attrNameLst>
                                          <p:attrName>style.visibility</p:attrName>
                                        </p:attrNameLst>
                                      </p:cBhvr>
                                      <p:to>
                                        <p:strVal val="visible"/>
                                      </p:to>
                                    </p:set>
                                    <p:animEffect transition="in" filter="blinds(horizontal)">
                                      <p:cBhvr>
                                        <p:cTn id="22" dur="500"/>
                                        <p:tgtEl>
                                          <p:spTgt spid="16589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5890">
                                            <p:txEl>
                                              <p:pRg st="3" end="3"/>
                                            </p:txEl>
                                          </p:spTgt>
                                        </p:tgtEl>
                                        <p:attrNameLst>
                                          <p:attrName>style.visibility</p:attrName>
                                        </p:attrNameLst>
                                      </p:cBhvr>
                                      <p:to>
                                        <p:strVal val="visible"/>
                                      </p:to>
                                    </p:set>
                                    <p:animEffect transition="in" filter="blinds(horizontal)">
                                      <p:cBhvr>
                                        <p:cTn id="27" dur="500"/>
                                        <p:tgtEl>
                                          <p:spTgt spid="16589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5890">
                                            <p:txEl>
                                              <p:pRg st="4" end="4"/>
                                            </p:txEl>
                                          </p:spTgt>
                                        </p:tgtEl>
                                        <p:attrNameLst>
                                          <p:attrName>style.visibility</p:attrName>
                                        </p:attrNameLst>
                                      </p:cBhvr>
                                      <p:to>
                                        <p:strVal val="visible"/>
                                      </p:to>
                                    </p:set>
                                    <p:animEffect transition="in" filter="blinds(horizontal)">
                                      <p:cBhvr>
                                        <p:cTn id="32" dur="500"/>
                                        <p:tgtEl>
                                          <p:spTgt spid="16589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5890">
                                            <p:txEl>
                                              <p:pRg st="5" end="5"/>
                                            </p:txEl>
                                          </p:spTgt>
                                        </p:tgtEl>
                                        <p:attrNameLst>
                                          <p:attrName>style.visibility</p:attrName>
                                        </p:attrNameLst>
                                      </p:cBhvr>
                                      <p:to>
                                        <p:strVal val="visible"/>
                                      </p:to>
                                    </p:set>
                                    <p:animEffect transition="in" filter="blinds(horizontal)">
                                      <p:cBhvr>
                                        <p:cTn id="37" dur="500"/>
                                        <p:tgtEl>
                                          <p:spTgt spid="165890">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5890">
                                            <p:txEl>
                                              <p:pRg st="6" end="6"/>
                                            </p:txEl>
                                          </p:spTgt>
                                        </p:tgtEl>
                                        <p:attrNameLst>
                                          <p:attrName>style.visibility</p:attrName>
                                        </p:attrNameLst>
                                      </p:cBhvr>
                                      <p:to>
                                        <p:strVal val="visible"/>
                                      </p:to>
                                    </p:set>
                                    <p:animEffect transition="in" filter="blinds(horizontal)">
                                      <p:cBhvr>
                                        <p:cTn id="42" dur="500"/>
                                        <p:tgtEl>
                                          <p:spTgt spid="165890">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5890">
                                            <p:txEl>
                                              <p:pRg st="7" end="7"/>
                                            </p:txEl>
                                          </p:spTgt>
                                        </p:tgtEl>
                                        <p:attrNameLst>
                                          <p:attrName>style.visibility</p:attrName>
                                        </p:attrNameLst>
                                      </p:cBhvr>
                                      <p:to>
                                        <p:strVal val="visible"/>
                                      </p:to>
                                    </p:set>
                                    <p:animEffect transition="in" filter="blinds(horizontal)">
                                      <p:cBhvr>
                                        <p:cTn id="47" dur="500"/>
                                        <p:tgtEl>
                                          <p:spTgt spid="1658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1C834F17-F46C-402F-B4F9-F3BB45672C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0605AD-12E9-41A7-A3C2-BAC9CF63C004}" type="slidenum">
              <a:rPr lang="en-US" altLang="zh-CN" sz="1400" smtClean="0"/>
              <a:pPr>
                <a:spcBef>
                  <a:spcPct val="0"/>
                </a:spcBef>
                <a:buFontTx/>
                <a:buNone/>
              </a:pPr>
              <a:t>138</a:t>
            </a:fld>
            <a:endParaRPr lang="en-US" altLang="zh-CN" sz="1400"/>
          </a:p>
        </p:txBody>
      </p:sp>
      <p:sp>
        <p:nvSpPr>
          <p:cNvPr id="162819" name="Rectangle 2">
            <a:extLst>
              <a:ext uri="{FF2B5EF4-FFF2-40B4-BE49-F238E27FC236}">
                <a16:creationId xmlns:a16="http://schemas.microsoft.com/office/drawing/2014/main" id="{D43D6089-DC7A-410A-8D1D-3A8545E27517}"/>
              </a:ext>
            </a:extLst>
          </p:cNvPr>
          <p:cNvSpPr>
            <a:spLocks noGrp="1" noChangeArrowheads="1"/>
          </p:cNvSpPr>
          <p:nvPr>
            <p:ph type="title"/>
          </p:nvPr>
        </p:nvSpPr>
        <p:spPr>
          <a:xfrm>
            <a:off x="685800" y="228600"/>
            <a:ext cx="4495800" cy="914400"/>
          </a:xfrm>
        </p:spPr>
        <p:txBody>
          <a:bodyPr/>
          <a:lstStyle/>
          <a:p>
            <a:pPr eaLnBrk="1" hangingPunct="1"/>
            <a:r>
              <a:rPr lang="zh-CN" altLang="en-US" sz="6000">
                <a:solidFill>
                  <a:srgbClr val="FF3300"/>
                </a:solidFill>
                <a:latin typeface="方正舒体" panose="02010601030101010101" pitchFamily="2" charset="-122"/>
                <a:ea typeface="方正舒体" panose="02010601030101010101" pitchFamily="2" charset="-122"/>
              </a:rPr>
              <a:t>嵌入式</a:t>
            </a:r>
            <a:r>
              <a:rPr lang="en-US" altLang="zh-CN" sz="6000">
                <a:solidFill>
                  <a:srgbClr val="FF3300"/>
                </a:solidFill>
                <a:latin typeface="方正舒体" panose="02010601030101010101" pitchFamily="2" charset="-122"/>
                <a:ea typeface="方正舒体" panose="02010601030101010101" pitchFamily="2" charset="-122"/>
              </a:rPr>
              <a:t>SQL</a:t>
            </a:r>
          </a:p>
        </p:txBody>
      </p:sp>
      <p:sp>
        <p:nvSpPr>
          <p:cNvPr id="162820" name="Rectangle 3">
            <a:extLst>
              <a:ext uri="{FF2B5EF4-FFF2-40B4-BE49-F238E27FC236}">
                <a16:creationId xmlns:a16="http://schemas.microsoft.com/office/drawing/2014/main" id="{3948B94C-0037-47C5-AF10-11247F765915}"/>
              </a:ext>
            </a:extLst>
          </p:cNvPr>
          <p:cNvSpPr>
            <a:spLocks noGrp="1" noChangeArrowheads="1"/>
          </p:cNvSpPr>
          <p:nvPr>
            <p:ph type="body" idx="1"/>
          </p:nvPr>
        </p:nvSpPr>
        <p:spPr>
          <a:xfrm>
            <a:off x="304800" y="1600200"/>
            <a:ext cx="8153400" cy="609600"/>
          </a:xfrm>
        </p:spPr>
        <p:txBody>
          <a:bodyPr/>
          <a:lstStyle/>
          <a:p>
            <a:pPr eaLnBrk="1" hangingPunct="1">
              <a:lnSpc>
                <a:spcPct val="90000"/>
              </a:lnSpc>
              <a:buFontTx/>
              <a:buNone/>
            </a:pPr>
            <a:r>
              <a:rPr lang="zh-CN" altLang="en-US" sz="3600" b="1"/>
              <a:t>一般形式：</a:t>
            </a:r>
            <a:r>
              <a:rPr lang="zh-CN" altLang="en-US" b="1"/>
              <a:t>  </a:t>
            </a:r>
            <a:r>
              <a:rPr lang="en-US" altLang="zh-CN" sz="3600" b="1"/>
              <a:t>EXEC   SQL    &lt;SQL</a:t>
            </a:r>
            <a:r>
              <a:rPr lang="zh-CN" altLang="en-US" sz="3600" b="1"/>
              <a:t>语句</a:t>
            </a:r>
            <a:r>
              <a:rPr lang="en-US" altLang="zh-CN" sz="3600" b="1"/>
              <a:t>&gt;</a:t>
            </a:r>
            <a:r>
              <a:rPr lang="zh-CN" altLang="en-US" b="1"/>
              <a:t>；</a:t>
            </a:r>
          </a:p>
        </p:txBody>
      </p:sp>
      <p:grpSp>
        <p:nvGrpSpPr>
          <p:cNvPr id="162821" name="Group 4">
            <a:extLst>
              <a:ext uri="{FF2B5EF4-FFF2-40B4-BE49-F238E27FC236}">
                <a16:creationId xmlns:a16="http://schemas.microsoft.com/office/drawing/2014/main" id="{CC7E186A-CE91-413C-9173-2A1784204864}"/>
              </a:ext>
            </a:extLst>
          </p:cNvPr>
          <p:cNvGrpSpPr>
            <a:grpSpLocks/>
          </p:cNvGrpSpPr>
          <p:nvPr/>
        </p:nvGrpSpPr>
        <p:grpSpPr bwMode="auto">
          <a:xfrm>
            <a:off x="685800" y="2438400"/>
            <a:ext cx="7772400" cy="3460750"/>
            <a:chOff x="192" y="1536"/>
            <a:chExt cx="4464" cy="2180"/>
          </a:xfrm>
        </p:grpSpPr>
        <p:sp>
          <p:nvSpPr>
            <p:cNvPr id="162822" name="Text Box 5">
              <a:extLst>
                <a:ext uri="{FF2B5EF4-FFF2-40B4-BE49-F238E27FC236}">
                  <a16:creationId xmlns:a16="http://schemas.microsoft.com/office/drawing/2014/main" id="{F423B984-0684-4B5A-906D-7406AC59E4DA}"/>
                </a:ext>
              </a:extLst>
            </p:cNvPr>
            <p:cNvSpPr txBox="1">
              <a:spLocks noChangeArrowheads="1"/>
            </p:cNvSpPr>
            <p:nvPr/>
          </p:nvSpPr>
          <p:spPr bwMode="auto">
            <a:xfrm>
              <a:off x="192" y="2496"/>
              <a:ext cx="12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b="1">
                  <a:latin typeface="Times New Roman" panose="02020603050405020304" pitchFamily="18" charset="0"/>
                </a:rPr>
                <a:t>SQL</a:t>
              </a:r>
              <a:r>
                <a:rPr kumimoji="1" lang="zh-CN" altLang="en-US" sz="3600" b="1">
                  <a:latin typeface="Times New Roman" panose="02020603050405020304" pitchFamily="18" charset="0"/>
                </a:rPr>
                <a:t>语句</a:t>
              </a:r>
            </a:p>
          </p:txBody>
        </p:sp>
        <p:sp>
          <p:nvSpPr>
            <p:cNvPr id="162823" name="Text Box 6">
              <a:extLst>
                <a:ext uri="{FF2B5EF4-FFF2-40B4-BE49-F238E27FC236}">
                  <a16:creationId xmlns:a16="http://schemas.microsoft.com/office/drawing/2014/main" id="{2D9F9892-B988-4FE6-9199-28FA8EB125DB}"/>
                </a:ext>
              </a:extLst>
            </p:cNvPr>
            <p:cNvSpPr txBox="1">
              <a:spLocks noChangeArrowheads="1"/>
            </p:cNvSpPr>
            <p:nvPr/>
          </p:nvSpPr>
          <p:spPr bwMode="auto">
            <a:xfrm>
              <a:off x="1632" y="1968"/>
              <a:ext cx="16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latin typeface="Times New Roman" panose="02020603050405020304" pitchFamily="18" charset="0"/>
                </a:rPr>
                <a:t>可执行语句</a:t>
              </a:r>
            </a:p>
          </p:txBody>
        </p:sp>
        <p:sp>
          <p:nvSpPr>
            <p:cNvPr id="162824" name="Text Box 7">
              <a:extLst>
                <a:ext uri="{FF2B5EF4-FFF2-40B4-BE49-F238E27FC236}">
                  <a16:creationId xmlns:a16="http://schemas.microsoft.com/office/drawing/2014/main" id="{7B8E3FC7-B5C2-48AA-9A81-1F75C7D0E321}"/>
                </a:ext>
              </a:extLst>
            </p:cNvPr>
            <p:cNvSpPr txBox="1">
              <a:spLocks noChangeArrowheads="1"/>
            </p:cNvSpPr>
            <p:nvPr/>
          </p:nvSpPr>
          <p:spPr bwMode="auto">
            <a:xfrm>
              <a:off x="1632" y="3312"/>
              <a:ext cx="16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latin typeface="Times New Roman" panose="02020603050405020304" pitchFamily="18" charset="0"/>
                </a:rPr>
                <a:t>说明性语句</a:t>
              </a:r>
            </a:p>
          </p:txBody>
        </p:sp>
        <p:sp>
          <p:nvSpPr>
            <p:cNvPr id="162825" name="Text Box 8">
              <a:extLst>
                <a:ext uri="{FF2B5EF4-FFF2-40B4-BE49-F238E27FC236}">
                  <a16:creationId xmlns:a16="http://schemas.microsoft.com/office/drawing/2014/main" id="{924BF916-5AB5-4284-89B7-BAD3FF35BF75}"/>
                </a:ext>
              </a:extLst>
            </p:cNvPr>
            <p:cNvSpPr txBox="1">
              <a:spLocks noChangeArrowheads="1"/>
            </p:cNvSpPr>
            <p:nvPr/>
          </p:nvSpPr>
          <p:spPr bwMode="auto">
            <a:xfrm>
              <a:off x="3258" y="1536"/>
              <a:ext cx="13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latin typeface="Times New Roman" panose="02020603050405020304" pitchFamily="18" charset="0"/>
                </a:rPr>
                <a:t>数据定义</a:t>
              </a:r>
            </a:p>
          </p:txBody>
        </p:sp>
        <p:sp>
          <p:nvSpPr>
            <p:cNvPr id="162826" name="Text Box 9">
              <a:extLst>
                <a:ext uri="{FF2B5EF4-FFF2-40B4-BE49-F238E27FC236}">
                  <a16:creationId xmlns:a16="http://schemas.microsoft.com/office/drawing/2014/main" id="{30CB2D25-08F1-4EF7-AEC7-CF19BFB2CA54}"/>
                </a:ext>
              </a:extLst>
            </p:cNvPr>
            <p:cNvSpPr txBox="1">
              <a:spLocks noChangeArrowheads="1"/>
            </p:cNvSpPr>
            <p:nvPr/>
          </p:nvSpPr>
          <p:spPr bwMode="auto">
            <a:xfrm>
              <a:off x="3216" y="2016"/>
              <a:ext cx="13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latin typeface="Times New Roman" panose="02020603050405020304" pitchFamily="18" charset="0"/>
                </a:rPr>
                <a:t>数据控制</a:t>
              </a:r>
            </a:p>
          </p:txBody>
        </p:sp>
        <p:sp>
          <p:nvSpPr>
            <p:cNvPr id="162827" name="Text Box 10">
              <a:extLst>
                <a:ext uri="{FF2B5EF4-FFF2-40B4-BE49-F238E27FC236}">
                  <a16:creationId xmlns:a16="http://schemas.microsoft.com/office/drawing/2014/main" id="{6FF3F19C-A365-436F-8FA6-652940BF8165}"/>
                </a:ext>
              </a:extLst>
            </p:cNvPr>
            <p:cNvSpPr txBox="1">
              <a:spLocks noChangeArrowheads="1"/>
            </p:cNvSpPr>
            <p:nvPr/>
          </p:nvSpPr>
          <p:spPr bwMode="auto">
            <a:xfrm>
              <a:off x="3216" y="2544"/>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latin typeface="Times New Roman" panose="02020603050405020304" pitchFamily="18" charset="0"/>
                </a:rPr>
                <a:t>数据操纵</a:t>
              </a:r>
            </a:p>
          </p:txBody>
        </p:sp>
        <p:sp>
          <p:nvSpPr>
            <p:cNvPr id="162828" name="AutoShape 11">
              <a:extLst>
                <a:ext uri="{FF2B5EF4-FFF2-40B4-BE49-F238E27FC236}">
                  <a16:creationId xmlns:a16="http://schemas.microsoft.com/office/drawing/2014/main" id="{F0DC8AC0-4399-434B-8681-E8FB6EC924AA}"/>
                </a:ext>
              </a:extLst>
            </p:cNvPr>
            <p:cNvSpPr>
              <a:spLocks/>
            </p:cNvSpPr>
            <p:nvPr/>
          </p:nvSpPr>
          <p:spPr bwMode="auto">
            <a:xfrm>
              <a:off x="1536" y="2112"/>
              <a:ext cx="96" cy="1344"/>
            </a:xfrm>
            <a:prstGeom prst="lef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2829" name="AutoShape 12">
              <a:extLst>
                <a:ext uri="{FF2B5EF4-FFF2-40B4-BE49-F238E27FC236}">
                  <a16:creationId xmlns:a16="http://schemas.microsoft.com/office/drawing/2014/main" id="{B090D474-E0B1-4EDD-9AAE-1D561678E571}"/>
                </a:ext>
              </a:extLst>
            </p:cNvPr>
            <p:cNvSpPr>
              <a:spLocks/>
            </p:cNvSpPr>
            <p:nvPr/>
          </p:nvSpPr>
          <p:spPr bwMode="auto">
            <a:xfrm>
              <a:off x="3120" y="1632"/>
              <a:ext cx="144" cy="1200"/>
            </a:xfrm>
            <a:prstGeom prst="leftBrace">
              <a:avLst>
                <a:gd name="adj1" fmla="val 69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transition spd="med">
    <p:random/>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C09F63B2-7971-4823-8F00-59B23DB19E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21A7E56-09EF-4332-B37C-DC00A8036B38}" type="slidenum">
              <a:rPr lang="en-US" altLang="zh-CN" sz="1400" smtClean="0"/>
              <a:pPr>
                <a:spcBef>
                  <a:spcPct val="0"/>
                </a:spcBef>
                <a:buFontTx/>
                <a:buNone/>
              </a:pPr>
              <a:t>139</a:t>
            </a:fld>
            <a:endParaRPr lang="en-US" altLang="zh-CN" sz="1400"/>
          </a:p>
        </p:txBody>
      </p:sp>
      <p:sp>
        <p:nvSpPr>
          <p:cNvPr id="163843" name="Rectangle 3">
            <a:extLst>
              <a:ext uri="{FF2B5EF4-FFF2-40B4-BE49-F238E27FC236}">
                <a16:creationId xmlns:a16="http://schemas.microsoft.com/office/drawing/2014/main" id="{F95BEA97-53CF-422C-87DF-A67052A74B8F}"/>
              </a:ext>
            </a:extLst>
          </p:cNvPr>
          <p:cNvSpPr>
            <a:spLocks noGrp="1" noChangeArrowheads="1"/>
          </p:cNvSpPr>
          <p:nvPr>
            <p:ph type="body" idx="1"/>
          </p:nvPr>
        </p:nvSpPr>
        <p:spPr>
          <a:xfrm>
            <a:off x="323850" y="333375"/>
            <a:ext cx="8351838" cy="6191250"/>
          </a:xfrm>
        </p:spPr>
        <p:txBody>
          <a:bodyPr/>
          <a:lstStyle/>
          <a:p>
            <a:pPr lvl="1" eaLnBrk="1" hangingPunct="1">
              <a:lnSpc>
                <a:spcPct val="120000"/>
              </a:lnSpc>
              <a:buFontTx/>
              <a:buNone/>
            </a:pPr>
            <a:r>
              <a:rPr lang="zh-CN" altLang="en-US">
                <a:latin typeface="宋体" panose="02010600030101010101" pitchFamily="2" charset="-122"/>
              </a:rPr>
              <a:t>例：</a:t>
            </a:r>
            <a:r>
              <a:rPr lang="en-US" altLang="zh-CN">
                <a:latin typeface="宋体" panose="02010600030101010101" pitchFamily="2" charset="-122"/>
              </a:rPr>
              <a:t>C</a:t>
            </a:r>
            <a:r>
              <a:rPr lang="zh-CN" altLang="en-US">
                <a:latin typeface="宋体" panose="02010600030101010101" pitchFamily="2" charset="-122"/>
              </a:rPr>
              <a:t>语言</a:t>
            </a:r>
          </a:p>
          <a:p>
            <a:pPr lvl="1" eaLnBrk="1" hangingPunct="1">
              <a:lnSpc>
                <a:spcPct val="120000"/>
              </a:lnSpc>
              <a:buFontTx/>
              <a:buNone/>
            </a:pPr>
            <a:r>
              <a:rPr lang="en-US" altLang="zh-CN" sz="3200">
                <a:latin typeface="宋体" panose="02010600030101010101" pitchFamily="2" charset="-122"/>
              </a:rPr>
              <a:t>EXEC SQL DROP TABLE Student</a:t>
            </a:r>
            <a:r>
              <a:rPr lang="en-US" altLang="zh-CN" sz="3200">
                <a:solidFill>
                  <a:srgbClr val="E02920"/>
                </a:solidFill>
                <a:latin typeface="宋体" panose="02010600030101010101" pitchFamily="2" charset="-122"/>
              </a:rPr>
              <a:t>;</a:t>
            </a:r>
          </a:p>
          <a:p>
            <a:pPr eaLnBrk="1" hangingPunct="1">
              <a:buFontTx/>
              <a:buNone/>
            </a:pPr>
            <a:r>
              <a:rPr lang="en-US" altLang="zh-CN"/>
              <a:t>EXEC SQL CREATE TABLE Student</a:t>
            </a:r>
          </a:p>
          <a:p>
            <a:pPr eaLnBrk="1" hangingPunct="1">
              <a:buFontTx/>
              <a:buNone/>
            </a:pPr>
            <a:r>
              <a:rPr lang="en-US" altLang="zh-CN"/>
              <a:t>                        (Sno       CHAR(5) NOT NULL UNIQUE,</a:t>
            </a:r>
          </a:p>
          <a:p>
            <a:pPr eaLnBrk="1" hangingPunct="1">
              <a:buFontTx/>
              <a:buNone/>
            </a:pPr>
            <a:r>
              <a:rPr lang="en-US" altLang="zh-CN"/>
              <a:t>                         Sname     CHAR(20),</a:t>
            </a:r>
          </a:p>
          <a:p>
            <a:pPr eaLnBrk="1" hangingPunct="1">
              <a:buFontTx/>
              <a:buNone/>
            </a:pPr>
            <a:r>
              <a:rPr lang="en-US" altLang="zh-CN"/>
              <a:t>                         Ssex      CHAR(1),</a:t>
            </a:r>
          </a:p>
          <a:p>
            <a:pPr eaLnBrk="1" hangingPunct="1">
              <a:buFontTx/>
              <a:buNone/>
            </a:pPr>
            <a:r>
              <a:rPr lang="en-US" altLang="zh-CN"/>
              <a:t>                         Sage      INT,</a:t>
            </a:r>
          </a:p>
          <a:p>
            <a:pPr eaLnBrk="1" hangingPunct="1">
              <a:buFontTx/>
              <a:buNone/>
            </a:pPr>
            <a:r>
              <a:rPr lang="en-US" altLang="zh-CN"/>
              <a:t>                         Sdept     CHAR(15));</a:t>
            </a: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33DCD95C-6A5C-4C2D-A20B-F5C071EA72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842D33F-28C5-4DF7-B8E1-C6FA0CD7E7BA}" type="slidenum">
              <a:rPr lang="en-US" altLang="zh-CN" sz="1400" smtClean="0"/>
              <a:pPr>
                <a:spcBef>
                  <a:spcPct val="0"/>
                </a:spcBef>
                <a:buFontTx/>
                <a:buNone/>
              </a:pPr>
              <a:t>14</a:t>
            </a:fld>
            <a:endParaRPr lang="en-US" altLang="zh-CN" sz="1400"/>
          </a:p>
        </p:txBody>
      </p:sp>
      <p:sp>
        <p:nvSpPr>
          <p:cNvPr id="43010" name="Rectangle 2">
            <a:extLst>
              <a:ext uri="{FF2B5EF4-FFF2-40B4-BE49-F238E27FC236}">
                <a16:creationId xmlns:a16="http://schemas.microsoft.com/office/drawing/2014/main" id="{76F95F24-FB2B-4B4C-A73F-8BD14103DE4F}"/>
              </a:ext>
            </a:extLst>
          </p:cNvPr>
          <p:cNvSpPr>
            <a:spLocks noGrp="1" noChangeArrowheads="1"/>
          </p:cNvSpPr>
          <p:nvPr>
            <p:ph type="body" idx="1"/>
          </p:nvPr>
        </p:nvSpPr>
        <p:spPr>
          <a:xfrm>
            <a:off x="228600" y="838200"/>
            <a:ext cx="8610600" cy="5029200"/>
          </a:xfrm>
          <a:solidFill>
            <a:schemeClr val="bg1"/>
          </a:solidFill>
          <a:ln w="38100">
            <a:solidFill>
              <a:srgbClr val="FF00FF"/>
            </a:solidFill>
            <a:miter lim="800000"/>
            <a:headEnd/>
            <a:tailEnd/>
          </a:ln>
        </p:spPr>
        <p:txBody>
          <a:bodyPr/>
          <a:lstStyle/>
          <a:p>
            <a:pPr eaLnBrk="1" hangingPunct="1">
              <a:lnSpc>
                <a:spcPct val="90000"/>
              </a:lnSpc>
              <a:buFontTx/>
              <a:buNone/>
            </a:pPr>
            <a:r>
              <a:rPr lang="en-US" altLang="zh-CN" sz="4400"/>
              <a:t>CREATE  TABLE  S_C</a:t>
            </a:r>
          </a:p>
          <a:p>
            <a:pPr eaLnBrk="1" hangingPunct="1">
              <a:lnSpc>
                <a:spcPct val="90000"/>
              </a:lnSpc>
              <a:buFontTx/>
              <a:buNone/>
            </a:pPr>
            <a:r>
              <a:rPr lang="en-US" altLang="zh-CN" sz="4400"/>
              <a:t>( SNO  CHAR(8)   </a:t>
            </a:r>
            <a:r>
              <a:rPr lang="en-US" altLang="zh-CN" sz="4400">
                <a:solidFill>
                  <a:srgbClr val="0000CC"/>
                </a:solidFill>
              </a:rPr>
              <a:t>REFERENCES</a:t>
            </a:r>
            <a:r>
              <a:rPr lang="en-US" altLang="zh-CN" sz="4400"/>
              <a:t> S(SNO) ,</a:t>
            </a:r>
          </a:p>
          <a:p>
            <a:pPr eaLnBrk="1" hangingPunct="1">
              <a:lnSpc>
                <a:spcPct val="90000"/>
              </a:lnSpc>
              <a:buFontTx/>
              <a:buNone/>
            </a:pPr>
            <a:r>
              <a:rPr lang="en-US" altLang="zh-CN" sz="4400"/>
              <a:t>   CNO CHAR(4) </a:t>
            </a:r>
            <a:r>
              <a:rPr lang="en-US" altLang="zh-CN" sz="4400">
                <a:solidFill>
                  <a:srgbClr val="0000CC"/>
                </a:solidFill>
              </a:rPr>
              <a:t>REFERENCES</a:t>
            </a:r>
            <a:r>
              <a:rPr lang="en-US" altLang="zh-CN" sz="4400"/>
              <a:t> C(CNO),</a:t>
            </a:r>
          </a:p>
          <a:p>
            <a:pPr eaLnBrk="1" hangingPunct="1">
              <a:lnSpc>
                <a:spcPct val="90000"/>
              </a:lnSpc>
              <a:buFontTx/>
              <a:buNone/>
            </a:pPr>
            <a:r>
              <a:rPr lang="en-US" altLang="zh-CN" sz="4400"/>
              <a:t>  GRADE  SMALLINT,</a:t>
            </a:r>
          </a:p>
          <a:p>
            <a:pPr eaLnBrk="1" hangingPunct="1">
              <a:lnSpc>
                <a:spcPct val="90000"/>
              </a:lnSpc>
              <a:buFontTx/>
              <a:buNone/>
            </a:pPr>
            <a:r>
              <a:rPr lang="en-US" altLang="zh-CN" sz="4400"/>
              <a:t>  PRIMARY KEY (SNO,CNO));</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slide(fromTop)">
                                      <p:cBhvr>
                                        <p:cTn id="7" dur="500"/>
                                        <p:tgtEl>
                                          <p:spTgt spid="43010">
                                            <p:txEl>
                                              <p:pRg st="0" end="0"/>
                                            </p:txEl>
                                          </p:spTgt>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animEffect transition="in" filter="slide(fromTop)">
                                      <p:cBhvr>
                                        <p:cTn id="11" dur="500"/>
                                        <p:tgtEl>
                                          <p:spTgt spid="43010">
                                            <p:txEl>
                                              <p:pRg st="1" end="1"/>
                                            </p:txEl>
                                          </p:spTgt>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animEffect transition="in" filter="slide(fromTop)">
                                      <p:cBhvr>
                                        <p:cTn id="15" dur="500"/>
                                        <p:tgtEl>
                                          <p:spTgt spid="43010">
                                            <p:txEl>
                                              <p:pRg st="2" end="2"/>
                                            </p:txEl>
                                          </p:spTgt>
                                        </p:tgtEl>
                                      </p:cBhvr>
                                    </p:animEffect>
                                  </p:childTnLst>
                                </p:cTn>
                              </p:par>
                            </p:childTnLst>
                          </p:cTn>
                        </p:par>
                        <p:par>
                          <p:cTn id="16" fill="hold" nodeType="afterGroup">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animEffect transition="in" filter="slide(fromTop)">
                                      <p:cBhvr>
                                        <p:cTn id="19" dur="500"/>
                                        <p:tgtEl>
                                          <p:spTgt spid="43010">
                                            <p:txEl>
                                              <p:pRg st="3" end="3"/>
                                            </p:txEl>
                                          </p:spTgt>
                                        </p:tgtEl>
                                      </p:cBhvr>
                                    </p:animEffect>
                                  </p:childTnLst>
                                </p:cTn>
                              </p:par>
                            </p:childTnLst>
                          </p:cTn>
                        </p:par>
                        <p:par>
                          <p:cTn id="20" fill="hold" nodeType="afterGroup">
                            <p:stCondLst>
                              <p:cond delay="2000"/>
                            </p:stCondLst>
                            <p:childTnLst>
                              <p:par>
                                <p:cTn id="21" presetID="12" presetClass="entr" presetSubtype="1" fill="hold" grpId="0" nodeType="afterEffect">
                                  <p:stCondLst>
                                    <p:cond delay="0"/>
                                  </p:stCondLst>
                                  <p:childTnLst>
                                    <p:set>
                                      <p:cBhvr>
                                        <p:cTn id="22" dur="1" fill="hold">
                                          <p:stCondLst>
                                            <p:cond delay="0"/>
                                          </p:stCondLst>
                                        </p:cTn>
                                        <p:tgtEl>
                                          <p:spTgt spid="43010">
                                            <p:txEl>
                                              <p:pRg st="4" end="4"/>
                                            </p:txEl>
                                          </p:spTgt>
                                        </p:tgtEl>
                                        <p:attrNameLst>
                                          <p:attrName>style.visibility</p:attrName>
                                        </p:attrNameLst>
                                      </p:cBhvr>
                                      <p:to>
                                        <p:strVal val="visible"/>
                                      </p:to>
                                    </p:set>
                                    <p:animEffect transition="in" filter="slide(fromTop)">
                                      <p:cBhvr>
                                        <p:cTn id="23" dur="500"/>
                                        <p:tgtEl>
                                          <p:spTgt spid="430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autoUpdateAnimBg="0" advAuto="0"/>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B583DD69-A6BB-4FC1-AF2D-6E2ABCB12BF6}"/>
              </a:ext>
            </a:extLst>
          </p:cNvPr>
          <p:cNvSpPr>
            <a:spLocks noGrp="1" noChangeArrowheads="1"/>
          </p:cNvSpPr>
          <p:nvPr>
            <p:ph type="body" idx="1"/>
          </p:nvPr>
        </p:nvSpPr>
        <p:spPr>
          <a:xfrm>
            <a:off x="366713" y="2205038"/>
            <a:ext cx="8534400" cy="3852862"/>
          </a:xfrm>
        </p:spPr>
        <p:txBody>
          <a:bodyPr/>
          <a:lstStyle/>
          <a:p>
            <a:pPr eaLnBrk="1" hangingPunct="1">
              <a:lnSpc>
                <a:spcPct val="90000"/>
              </a:lnSpc>
              <a:buFontTx/>
              <a:buNone/>
            </a:pPr>
            <a:r>
              <a:rPr lang="en-US" altLang="zh-CN" sz="2800" b="1">
                <a:latin typeface="隶书" panose="02010509060101010101" pitchFamily="49" charset="-122"/>
                <a:ea typeface="隶书" panose="02010509060101010101" pitchFamily="49" charset="-122"/>
              </a:rPr>
              <a:t>1 </a:t>
            </a:r>
            <a:r>
              <a:rPr lang="zh-CN" altLang="en-US" sz="2800" b="1">
                <a:latin typeface="隶书" panose="02010509060101010101" pitchFamily="49" charset="-122"/>
                <a:ea typeface="隶书" panose="02010509060101010101" pitchFamily="49" charset="-122"/>
              </a:rPr>
              <a:t>查询与</a:t>
            </a:r>
            <a:r>
              <a:rPr lang="zh-CN" altLang="en-US" sz="2800" b="1">
                <a:ea typeface="隶书" panose="02010509060101010101" pitchFamily="49" charset="-122"/>
              </a:rPr>
              <a:t>“</a:t>
            </a:r>
            <a:r>
              <a:rPr lang="zh-CN" altLang="en-US" sz="2800" b="1">
                <a:latin typeface="隶书" panose="02010509060101010101" pitchFamily="49" charset="-122"/>
                <a:ea typeface="隶书" panose="02010509060101010101" pitchFamily="49" charset="-122"/>
              </a:rPr>
              <a:t>王英</a:t>
            </a:r>
            <a:r>
              <a:rPr lang="zh-CN" altLang="en-US" sz="2800" b="1">
                <a:ea typeface="隶书" panose="02010509060101010101" pitchFamily="49" charset="-122"/>
              </a:rPr>
              <a:t>”</a:t>
            </a:r>
            <a:r>
              <a:rPr lang="zh-CN" altLang="en-US" sz="2800" b="1">
                <a:latin typeface="隶书" panose="02010509060101010101" pitchFamily="49" charset="-122"/>
                <a:ea typeface="隶书" panose="02010509060101010101" pitchFamily="49" charset="-122"/>
              </a:rPr>
              <a:t>在同一个系学习的学生学号和姓名，请使用自连接查询实现</a:t>
            </a:r>
          </a:p>
          <a:p>
            <a:pPr eaLnBrk="1" hangingPunct="1">
              <a:lnSpc>
                <a:spcPct val="90000"/>
              </a:lnSpc>
              <a:buFontTx/>
              <a:buNone/>
            </a:pPr>
            <a:r>
              <a:rPr lang="en-US" altLang="zh-CN" sz="2800" b="1">
                <a:latin typeface="隶书" panose="02010509060101010101" pitchFamily="49" charset="-122"/>
                <a:ea typeface="隶书" panose="02010509060101010101" pitchFamily="49" charset="-122"/>
              </a:rPr>
              <a:t>2 </a:t>
            </a:r>
            <a:r>
              <a:rPr lang="zh-CN" altLang="en-US" sz="2800" b="1">
                <a:latin typeface="隶书" panose="02010509060101010101" pitchFamily="49" charset="-122"/>
                <a:ea typeface="隶书" panose="02010509060101010101" pitchFamily="49" charset="-122"/>
              </a:rPr>
              <a:t>查询年龄大于</a:t>
            </a:r>
            <a:r>
              <a:rPr lang="en-US" altLang="zh-CN" sz="2800" b="1">
                <a:latin typeface="隶书" panose="02010509060101010101" pitchFamily="49" charset="-122"/>
                <a:ea typeface="隶书" panose="02010509060101010101" pitchFamily="49" charset="-122"/>
              </a:rPr>
              <a:t>23</a:t>
            </a:r>
            <a:r>
              <a:rPr lang="zh-CN" altLang="en-US" sz="2800" b="1">
                <a:latin typeface="隶书" panose="02010509060101010101" pitchFamily="49" charset="-122"/>
                <a:ea typeface="隶书" panose="02010509060101010101" pitchFamily="49" charset="-122"/>
              </a:rPr>
              <a:t>岁的男同学的学号和姓名；</a:t>
            </a:r>
          </a:p>
          <a:p>
            <a:pPr eaLnBrk="1" hangingPunct="1">
              <a:lnSpc>
                <a:spcPct val="90000"/>
              </a:lnSpc>
              <a:buFontTx/>
              <a:buNone/>
            </a:pPr>
            <a:r>
              <a:rPr lang="en-US" altLang="zh-CN" sz="2800" b="1">
                <a:latin typeface="隶书" panose="02010509060101010101" pitchFamily="49" charset="-122"/>
                <a:ea typeface="隶书" panose="02010509060101010101" pitchFamily="49" charset="-122"/>
              </a:rPr>
              <a:t>3 </a:t>
            </a:r>
            <a:r>
              <a:rPr lang="zh-CN" altLang="en-US" sz="2800" b="1">
                <a:latin typeface="隶书" panose="02010509060101010101" pitchFamily="49" charset="-122"/>
                <a:ea typeface="隶书" panose="02010509060101010101" pitchFamily="49" charset="-122"/>
              </a:rPr>
              <a:t>查询</a:t>
            </a:r>
            <a:r>
              <a:rPr lang="en-US" altLang="zh-CN" sz="2800" b="1">
                <a:latin typeface="隶书" panose="02010509060101010101" pitchFamily="49" charset="-122"/>
                <a:ea typeface="隶书" panose="02010509060101010101" pitchFamily="49" charset="-122"/>
              </a:rPr>
              <a:t>0004</a:t>
            </a:r>
            <a:r>
              <a:rPr lang="zh-CN" altLang="en-US" sz="2800" b="1">
                <a:latin typeface="隶书" panose="02010509060101010101" pitchFamily="49" charset="-122"/>
                <a:ea typeface="隶书" panose="02010509060101010101" pitchFamily="49" charset="-122"/>
              </a:rPr>
              <a:t>号学生选修课程的课程号、课程名和任课教师的姓名；</a:t>
            </a:r>
          </a:p>
          <a:p>
            <a:pPr eaLnBrk="1" hangingPunct="1">
              <a:lnSpc>
                <a:spcPct val="90000"/>
              </a:lnSpc>
              <a:buFontTx/>
              <a:buNone/>
            </a:pPr>
            <a:r>
              <a:rPr lang="en-US" altLang="zh-CN" sz="2800" b="1">
                <a:latin typeface="隶书" panose="02010509060101010101" pitchFamily="49" charset="-122"/>
                <a:ea typeface="隶书" panose="02010509060101010101" pitchFamily="49" charset="-122"/>
              </a:rPr>
              <a:t>4 </a:t>
            </a:r>
            <a:r>
              <a:rPr lang="zh-CN" altLang="en-US" sz="2800" b="1">
                <a:latin typeface="隶书" panose="02010509060101010101" pitchFamily="49" charset="-122"/>
                <a:ea typeface="隶书" panose="02010509060101010101" pitchFamily="49" charset="-122"/>
              </a:rPr>
              <a:t>查询</a:t>
            </a:r>
            <a:r>
              <a:rPr lang="zh-CN" altLang="en-US" sz="2800" b="1">
                <a:ea typeface="隶书" panose="02010509060101010101" pitchFamily="49" charset="-122"/>
              </a:rPr>
              <a:t>“</a:t>
            </a:r>
            <a:r>
              <a:rPr lang="zh-CN" altLang="en-US" sz="2800" b="1">
                <a:latin typeface="隶书" panose="02010509060101010101" pitchFamily="49" charset="-122"/>
                <a:ea typeface="隶书" panose="02010509060101010101" pitchFamily="49" charset="-122"/>
              </a:rPr>
              <a:t>张小飞</a:t>
            </a:r>
            <a:r>
              <a:rPr lang="zh-CN" altLang="en-US" sz="2800" b="1">
                <a:ea typeface="隶书" panose="02010509060101010101" pitchFamily="49" charset="-122"/>
              </a:rPr>
              <a:t>”</a:t>
            </a:r>
            <a:r>
              <a:rPr lang="zh-CN" altLang="en-US" sz="2800" b="1">
                <a:latin typeface="隶书" panose="02010509060101010101" pitchFamily="49" charset="-122"/>
                <a:ea typeface="隶书" panose="02010509060101010101" pitchFamily="49" charset="-122"/>
              </a:rPr>
              <a:t>同学没有选修的课程的课程号和课程名；</a:t>
            </a:r>
          </a:p>
          <a:p>
            <a:pPr eaLnBrk="1" hangingPunct="1">
              <a:lnSpc>
                <a:spcPct val="90000"/>
              </a:lnSpc>
              <a:spcBef>
                <a:spcPct val="50000"/>
              </a:spcBef>
              <a:buFontTx/>
              <a:buNone/>
            </a:pPr>
            <a:r>
              <a:rPr lang="en-US" altLang="zh-CN" sz="2800" b="1">
                <a:solidFill>
                  <a:srgbClr val="FF3300"/>
                </a:solidFill>
                <a:latin typeface="华文新魏" panose="02010800040101010101" pitchFamily="2" charset="-122"/>
                <a:ea typeface="华文新魏" panose="02010800040101010101" pitchFamily="2" charset="-122"/>
              </a:rPr>
              <a:t>5 </a:t>
            </a:r>
            <a:r>
              <a:rPr lang="zh-CN" altLang="en-US" sz="2800" b="1">
                <a:solidFill>
                  <a:srgbClr val="FF3300"/>
                </a:solidFill>
                <a:latin typeface="华文新魏" panose="02010800040101010101" pitchFamily="2" charset="-122"/>
                <a:ea typeface="华文新魏" panose="02010800040101010101" pitchFamily="2" charset="-122"/>
              </a:rPr>
              <a:t>找出最大年龄学生的姓名和年龄</a:t>
            </a:r>
            <a:endParaRPr lang="zh-CN" altLang="en-US" sz="2800" b="1">
              <a:solidFill>
                <a:srgbClr val="FF3300"/>
              </a:solidFill>
              <a:latin typeface="隶书" panose="02010509060101010101" pitchFamily="49" charset="-122"/>
              <a:ea typeface="隶书" panose="02010509060101010101" pitchFamily="49" charset="-122"/>
            </a:endParaRPr>
          </a:p>
        </p:txBody>
      </p:sp>
      <p:sp>
        <p:nvSpPr>
          <p:cNvPr id="164867" name="标题 1">
            <a:extLst>
              <a:ext uri="{FF2B5EF4-FFF2-40B4-BE49-F238E27FC236}">
                <a16:creationId xmlns:a16="http://schemas.microsoft.com/office/drawing/2014/main" id="{43E58ADD-9093-489B-AB71-905B29CCA7B0}"/>
              </a:ext>
            </a:extLst>
          </p:cNvPr>
          <p:cNvSpPr>
            <a:spLocks noGrp="1" noChangeArrowheads="1"/>
          </p:cNvSpPr>
          <p:nvPr>
            <p:ph type="title"/>
          </p:nvPr>
        </p:nvSpPr>
        <p:spPr>
          <a:xfrm>
            <a:off x="395288" y="879475"/>
            <a:ext cx="8229600" cy="1325563"/>
          </a:xfrm>
        </p:spPr>
        <p:txBody>
          <a:bodyPr/>
          <a:lstStyle/>
          <a:p>
            <a:pPr algn="l" eaLnBrk="1" hangingPunct="1"/>
            <a:r>
              <a:rPr lang="en-US" altLang="zh-CN" sz="2400" b="1">
                <a:latin typeface="隶书" panose="02010509060101010101" pitchFamily="49" charset="-122"/>
                <a:ea typeface="隶书" panose="02010509060101010101" pitchFamily="49" charset="-122"/>
              </a:rPr>
              <a:t>S</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SNO</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SNAME</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AGE</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SEX</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SDEPT,PRO</a:t>
            </a:r>
            <a:r>
              <a:rPr lang="zh-CN" altLang="en-US" sz="2400" b="1">
                <a:latin typeface="隶书" panose="02010509060101010101" pitchFamily="49" charset="-122"/>
                <a:ea typeface="隶书" panose="02010509060101010101" pitchFamily="49" charset="-122"/>
              </a:rPr>
              <a:t>）</a:t>
            </a:r>
            <a:br>
              <a:rPr lang="zh-CN" altLang="en-US" sz="2400" b="1">
                <a:latin typeface="隶书" panose="02010509060101010101" pitchFamily="49" charset="-122"/>
                <a:ea typeface="隶书" panose="02010509060101010101" pitchFamily="49" charset="-122"/>
              </a:rPr>
            </a:br>
            <a:r>
              <a:rPr lang="en-US" altLang="zh-CN" sz="2400" b="1">
                <a:latin typeface="隶书" panose="02010509060101010101" pitchFamily="49" charset="-122"/>
                <a:ea typeface="隶书" panose="02010509060101010101" pitchFamily="49" charset="-122"/>
              </a:rPr>
              <a:t>C</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CNO</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CNAME</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CREDIT</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TEACHER,PRE_CNO</a:t>
            </a:r>
            <a:r>
              <a:rPr lang="zh-CN" altLang="en-US" sz="2400" b="1">
                <a:latin typeface="隶书" panose="02010509060101010101" pitchFamily="49" charset="-122"/>
                <a:ea typeface="隶书" panose="02010509060101010101" pitchFamily="49" charset="-122"/>
              </a:rPr>
              <a:t>）</a:t>
            </a:r>
            <a:br>
              <a:rPr lang="zh-CN" altLang="en-US" sz="2400" b="1">
                <a:latin typeface="隶书" panose="02010509060101010101" pitchFamily="49" charset="-122"/>
                <a:ea typeface="隶书" panose="02010509060101010101" pitchFamily="49" charset="-122"/>
              </a:rPr>
            </a:br>
            <a:r>
              <a:rPr lang="en-US" altLang="zh-CN" sz="2400" b="1">
                <a:latin typeface="隶书" panose="02010509060101010101" pitchFamily="49" charset="-122"/>
                <a:ea typeface="隶书" panose="02010509060101010101" pitchFamily="49" charset="-122"/>
              </a:rPr>
              <a:t>S_C</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SNO,CNO,GRADE</a:t>
            </a:r>
            <a:r>
              <a:rPr lang="zh-CN" altLang="en-US" sz="2400" b="1">
                <a:latin typeface="隶书" panose="02010509060101010101" pitchFamily="49" charset="-122"/>
                <a:ea typeface="隶书" panose="02010509060101010101" pitchFamily="49" charset="-122"/>
              </a:rPr>
              <a:t>）</a:t>
            </a:r>
            <a:br>
              <a:rPr lang="zh-CN" altLang="en-US" sz="2400" b="1">
                <a:latin typeface="隶书" panose="02010509060101010101" pitchFamily="49" charset="-122"/>
                <a:ea typeface="隶书" panose="02010509060101010101" pitchFamily="49" charset="-122"/>
              </a:rPr>
            </a:br>
            <a:endParaRPr lang="zh-CN" altLang="en-US" sz="2400"/>
          </a:p>
        </p:txBody>
      </p:sp>
      <p:sp>
        <p:nvSpPr>
          <p:cNvPr id="164868" name="矩形 1">
            <a:extLst>
              <a:ext uri="{FF2B5EF4-FFF2-40B4-BE49-F238E27FC236}">
                <a16:creationId xmlns:a16="http://schemas.microsoft.com/office/drawing/2014/main" id="{E340FEE6-52D9-41C1-8C85-758B5E4A4149}"/>
              </a:ext>
            </a:extLst>
          </p:cNvPr>
          <p:cNvSpPr>
            <a:spLocks noChangeArrowheads="1"/>
          </p:cNvSpPr>
          <p:nvPr/>
        </p:nvSpPr>
        <p:spPr bwMode="auto">
          <a:xfrm>
            <a:off x="395288" y="225425"/>
            <a:ext cx="7596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a:solidFill>
                  <a:schemeClr val="accent2"/>
                </a:solidFill>
                <a:latin typeface="隶书" panose="02010509060101010101" pitchFamily="49" charset="-122"/>
                <a:ea typeface="隶书" panose="02010509060101010101" pitchFamily="49" charset="-122"/>
              </a:rPr>
              <a:t>利用如下关系模式完成要求的操作。</a:t>
            </a:r>
          </a:p>
        </p:txBody>
      </p:sp>
    </p:spTree>
  </p:cSld>
  <p:clrMapOvr>
    <a:masterClrMapping/>
  </p:clrMapOvr>
  <p:transition spd="med">
    <p:random/>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a:extLst>
              <a:ext uri="{FF2B5EF4-FFF2-40B4-BE49-F238E27FC236}">
                <a16:creationId xmlns:a16="http://schemas.microsoft.com/office/drawing/2014/main" id="{C79DC911-05EB-45F5-9BB3-B7C364339266}"/>
              </a:ext>
            </a:extLst>
          </p:cNvPr>
          <p:cNvSpPr>
            <a:spLocks noGrp="1" noChangeArrowheads="1"/>
          </p:cNvSpPr>
          <p:nvPr>
            <p:ph type="title"/>
          </p:nvPr>
        </p:nvSpPr>
        <p:spPr>
          <a:xfrm>
            <a:off x="457200" y="274638"/>
            <a:ext cx="8229600" cy="1325562"/>
          </a:xfrm>
        </p:spPr>
        <p:txBody>
          <a:bodyPr/>
          <a:lstStyle/>
          <a:p>
            <a:pPr algn="l" eaLnBrk="1" hangingPunct="1"/>
            <a:r>
              <a:rPr lang="en-US" altLang="zh-CN" sz="2400" b="1">
                <a:latin typeface="隶书" panose="02010509060101010101" pitchFamily="49" charset="-122"/>
                <a:ea typeface="隶书" panose="02010509060101010101" pitchFamily="49" charset="-122"/>
              </a:rPr>
              <a:t>S</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SNO</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SNAME</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AGE</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SEX</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SDEPT,PRO</a:t>
            </a:r>
            <a:r>
              <a:rPr lang="zh-CN" altLang="en-US" sz="2400" b="1">
                <a:latin typeface="隶书" panose="02010509060101010101" pitchFamily="49" charset="-122"/>
                <a:ea typeface="隶书" panose="02010509060101010101" pitchFamily="49" charset="-122"/>
              </a:rPr>
              <a:t>）</a:t>
            </a:r>
            <a:br>
              <a:rPr lang="zh-CN" altLang="en-US" sz="2400" b="1">
                <a:latin typeface="隶书" panose="02010509060101010101" pitchFamily="49" charset="-122"/>
                <a:ea typeface="隶书" panose="02010509060101010101" pitchFamily="49" charset="-122"/>
              </a:rPr>
            </a:br>
            <a:r>
              <a:rPr lang="en-US" altLang="zh-CN" sz="2400" b="1">
                <a:latin typeface="隶书" panose="02010509060101010101" pitchFamily="49" charset="-122"/>
                <a:ea typeface="隶书" panose="02010509060101010101" pitchFamily="49" charset="-122"/>
              </a:rPr>
              <a:t>C</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CNO</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CNAME</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CREDIT</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TEACHER,PRE_CNO</a:t>
            </a:r>
            <a:r>
              <a:rPr lang="zh-CN" altLang="en-US" sz="2400" b="1">
                <a:latin typeface="隶书" panose="02010509060101010101" pitchFamily="49" charset="-122"/>
                <a:ea typeface="隶书" panose="02010509060101010101" pitchFamily="49" charset="-122"/>
              </a:rPr>
              <a:t>）</a:t>
            </a:r>
            <a:br>
              <a:rPr lang="zh-CN" altLang="en-US" sz="2400" b="1">
                <a:latin typeface="隶书" panose="02010509060101010101" pitchFamily="49" charset="-122"/>
                <a:ea typeface="隶书" panose="02010509060101010101" pitchFamily="49" charset="-122"/>
              </a:rPr>
            </a:br>
            <a:r>
              <a:rPr lang="en-US" altLang="zh-CN" sz="2400" b="1">
                <a:latin typeface="隶书" panose="02010509060101010101" pitchFamily="49" charset="-122"/>
                <a:ea typeface="隶书" panose="02010509060101010101" pitchFamily="49" charset="-122"/>
              </a:rPr>
              <a:t>S_C</a:t>
            </a:r>
            <a:r>
              <a:rPr lang="zh-CN" altLang="en-US" sz="2400" b="1">
                <a:latin typeface="隶书" panose="02010509060101010101" pitchFamily="49" charset="-122"/>
                <a:ea typeface="隶书" panose="02010509060101010101" pitchFamily="49" charset="-122"/>
              </a:rPr>
              <a:t>（</a:t>
            </a:r>
            <a:r>
              <a:rPr lang="en-US" altLang="zh-CN" sz="2400" b="1">
                <a:latin typeface="隶书" panose="02010509060101010101" pitchFamily="49" charset="-122"/>
                <a:ea typeface="隶书" panose="02010509060101010101" pitchFamily="49" charset="-122"/>
              </a:rPr>
              <a:t>SNO,CNO,GRADE</a:t>
            </a:r>
            <a:r>
              <a:rPr lang="zh-CN" altLang="en-US" sz="2400" b="1">
                <a:latin typeface="隶书" panose="02010509060101010101" pitchFamily="49" charset="-122"/>
                <a:ea typeface="隶书" panose="02010509060101010101" pitchFamily="49" charset="-122"/>
              </a:rPr>
              <a:t>）</a:t>
            </a:r>
            <a:br>
              <a:rPr lang="zh-CN" altLang="en-US" sz="2400" b="1">
                <a:latin typeface="隶书" panose="02010509060101010101" pitchFamily="49" charset="-122"/>
                <a:ea typeface="隶书" panose="02010509060101010101" pitchFamily="49" charset="-122"/>
              </a:rPr>
            </a:br>
            <a:endParaRPr lang="zh-CN" altLang="en-US" sz="2400"/>
          </a:p>
        </p:txBody>
      </p:sp>
      <p:sp>
        <p:nvSpPr>
          <p:cNvPr id="165891" name="内容占位符 2">
            <a:extLst>
              <a:ext uri="{FF2B5EF4-FFF2-40B4-BE49-F238E27FC236}">
                <a16:creationId xmlns:a16="http://schemas.microsoft.com/office/drawing/2014/main" id="{583FAFD6-CF9F-4EC2-979D-4F038D065199}"/>
              </a:ext>
            </a:extLst>
          </p:cNvPr>
          <p:cNvSpPr>
            <a:spLocks noGrp="1" noChangeArrowheads="1"/>
          </p:cNvSpPr>
          <p:nvPr>
            <p:ph idx="1"/>
          </p:nvPr>
        </p:nvSpPr>
        <p:spPr/>
        <p:txBody>
          <a:bodyPr/>
          <a:lstStyle/>
          <a:p>
            <a:pPr eaLnBrk="1" hangingPunct="1">
              <a:lnSpc>
                <a:spcPct val="90000"/>
              </a:lnSpc>
              <a:buFontTx/>
              <a:buNone/>
            </a:pPr>
            <a:r>
              <a:rPr lang="en-US" altLang="zh-CN" b="1">
                <a:latin typeface="隶书" panose="02010509060101010101" pitchFamily="49" charset="-122"/>
                <a:ea typeface="隶书" panose="02010509060101010101" pitchFamily="49" charset="-122"/>
              </a:rPr>
              <a:t>6 </a:t>
            </a:r>
            <a:r>
              <a:rPr lang="zh-CN" altLang="en-US" b="1">
                <a:latin typeface="隶书" panose="02010509060101010101" pitchFamily="49" charset="-122"/>
                <a:ea typeface="隶书" panose="02010509060101010101" pitchFamily="49" charset="-122"/>
              </a:rPr>
              <a:t>查询至少选修了</a:t>
            </a:r>
            <a:r>
              <a:rPr lang="en-US" altLang="zh-CN" b="1">
                <a:latin typeface="隶书" panose="02010509060101010101" pitchFamily="49" charset="-122"/>
                <a:ea typeface="隶书" panose="02010509060101010101" pitchFamily="49" charset="-122"/>
              </a:rPr>
              <a:t>3</a:t>
            </a:r>
            <a:r>
              <a:rPr lang="zh-CN" altLang="en-US" b="1">
                <a:latin typeface="隶书" panose="02010509060101010101" pitchFamily="49" charset="-122"/>
                <a:ea typeface="隶书" panose="02010509060101010101" pitchFamily="49" charset="-122"/>
              </a:rPr>
              <a:t>门课程的学生的学号和姓名；</a:t>
            </a:r>
          </a:p>
          <a:p>
            <a:pPr eaLnBrk="1" hangingPunct="1">
              <a:lnSpc>
                <a:spcPct val="90000"/>
              </a:lnSpc>
              <a:buFontTx/>
              <a:buNone/>
            </a:pPr>
            <a:r>
              <a:rPr lang="en-US" altLang="zh-CN" b="1">
                <a:solidFill>
                  <a:schemeClr val="accent2"/>
                </a:solidFill>
                <a:latin typeface="隶书" panose="02010509060101010101" pitchFamily="49" charset="-122"/>
                <a:ea typeface="隶书" panose="02010509060101010101" pitchFamily="49" charset="-122"/>
              </a:rPr>
              <a:t>7 </a:t>
            </a:r>
            <a:r>
              <a:rPr lang="zh-CN" altLang="en-US" b="1">
                <a:solidFill>
                  <a:schemeClr val="accent2"/>
                </a:solidFill>
                <a:latin typeface="隶书" panose="02010509060101010101" pitchFamily="49" charset="-122"/>
                <a:ea typeface="隶书" panose="02010509060101010101" pitchFamily="49" charset="-122"/>
              </a:rPr>
              <a:t>查询全部学生都选修了的课程号和课程名；</a:t>
            </a:r>
          </a:p>
          <a:p>
            <a:pPr eaLnBrk="1" hangingPunct="1">
              <a:lnSpc>
                <a:spcPct val="90000"/>
              </a:lnSpc>
              <a:buFontTx/>
              <a:buNone/>
            </a:pPr>
            <a:r>
              <a:rPr lang="en-US" altLang="zh-CN" b="1">
                <a:latin typeface="隶书" panose="02010509060101010101" pitchFamily="49" charset="-122"/>
                <a:ea typeface="隶书" panose="02010509060101010101" pitchFamily="49" charset="-122"/>
              </a:rPr>
              <a:t>8 </a:t>
            </a:r>
            <a:r>
              <a:rPr lang="zh-CN" altLang="en-US" b="1">
                <a:latin typeface="隶书" panose="02010509060101010101" pitchFamily="49" charset="-122"/>
                <a:ea typeface="隶书" panose="02010509060101010101" pitchFamily="49" charset="-122"/>
              </a:rPr>
              <a:t>在学习表中删除没有成绩的选课纪录；</a:t>
            </a:r>
          </a:p>
          <a:p>
            <a:pPr eaLnBrk="1" hangingPunct="1">
              <a:lnSpc>
                <a:spcPct val="90000"/>
              </a:lnSpc>
              <a:buFontTx/>
              <a:buNone/>
            </a:pPr>
            <a:r>
              <a:rPr lang="en-US" altLang="zh-CN" b="1">
                <a:latin typeface="隶书" panose="02010509060101010101" pitchFamily="49" charset="-122"/>
                <a:ea typeface="隶书" panose="02010509060101010101" pitchFamily="49" charset="-122"/>
              </a:rPr>
              <a:t>9 </a:t>
            </a:r>
            <a:r>
              <a:rPr lang="zh-CN" altLang="en-US" b="1">
                <a:latin typeface="隶书" panose="02010509060101010101" pitchFamily="49" charset="-122"/>
                <a:ea typeface="隶书" panose="02010509060101010101" pitchFamily="49" charset="-122"/>
              </a:rPr>
              <a:t>把</a:t>
            </a:r>
            <a:r>
              <a:rPr lang="zh-CN" altLang="en-US" b="1">
                <a:ea typeface="隶书" panose="02010509060101010101" pitchFamily="49" charset="-122"/>
              </a:rPr>
              <a:t>“</a:t>
            </a:r>
            <a:r>
              <a:rPr lang="zh-CN" altLang="en-US" b="1">
                <a:latin typeface="隶书" panose="02010509060101010101" pitchFamily="49" charset="-122"/>
                <a:ea typeface="隶书" panose="02010509060101010101" pitchFamily="49" charset="-122"/>
              </a:rPr>
              <a:t>高等数学</a:t>
            </a:r>
            <a:r>
              <a:rPr lang="zh-CN" altLang="en-US" b="1">
                <a:ea typeface="隶书" panose="02010509060101010101" pitchFamily="49" charset="-122"/>
              </a:rPr>
              <a:t>”</a:t>
            </a:r>
            <a:r>
              <a:rPr lang="zh-CN" altLang="en-US" b="1">
                <a:latin typeface="隶书" panose="02010509060101010101" pitchFamily="49" charset="-122"/>
                <a:ea typeface="隶书" panose="02010509060101010101" pitchFamily="49" charset="-122"/>
              </a:rPr>
              <a:t>的所有不及格成绩都改为</a:t>
            </a:r>
            <a:r>
              <a:rPr lang="en-US" altLang="zh-CN" b="1">
                <a:latin typeface="隶书" panose="02010509060101010101" pitchFamily="49" charset="-122"/>
                <a:ea typeface="隶书" panose="02010509060101010101" pitchFamily="49" charset="-122"/>
              </a:rPr>
              <a:t>60</a:t>
            </a:r>
            <a:r>
              <a:rPr lang="zh-CN" altLang="en-US" b="1">
                <a:latin typeface="隶书" panose="02010509060101010101" pitchFamily="49" charset="-122"/>
                <a:ea typeface="隶书" panose="02010509060101010101" pitchFamily="49" charset="-122"/>
              </a:rPr>
              <a:t>分；</a:t>
            </a:r>
          </a:p>
          <a:p>
            <a:pPr eaLnBrk="1" hangingPunct="1">
              <a:lnSpc>
                <a:spcPct val="90000"/>
              </a:lnSpc>
              <a:buFontTx/>
              <a:buNone/>
            </a:pPr>
            <a:r>
              <a:rPr lang="en-US" altLang="zh-CN" b="1">
                <a:latin typeface="隶书" panose="02010509060101010101" pitchFamily="49" charset="-122"/>
                <a:ea typeface="隶书" panose="02010509060101010101" pitchFamily="49" charset="-122"/>
              </a:rPr>
              <a:t>10 </a:t>
            </a:r>
            <a:r>
              <a:rPr lang="zh-CN" altLang="en-US" b="1">
                <a:latin typeface="隶书" panose="02010509060101010101" pitchFamily="49" charset="-122"/>
                <a:ea typeface="隶书" panose="02010509060101010101" pitchFamily="49" charset="-122"/>
              </a:rPr>
              <a:t>新建一个未选课的学生信息表</a:t>
            </a:r>
            <a:r>
              <a:rPr lang="en-US" altLang="zh-CN" b="1">
                <a:latin typeface="隶书" panose="02010509060101010101" pitchFamily="49" charset="-122"/>
                <a:ea typeface="隶书" panose="02010509060101010101" pitchFamily="49" charset="-122"/>
              </a:rPr>
              <a:t>Stu_Nosel</a:t>
            </a:r>
            <a:r>
              <a:rPr lang="zh-CN" altLang="en-US" b="1">
                <a:latin typeface="隶书" panose="02010509060101010101" pitchFamily="49" charset="-122"/>
                <a:ea typeface="隶书" panose="02010509060101010101" pitchFamily="49" charset="-122"/>
              </a:rPr>
              <a:t>，利用子查询的结果将所有记录批量插入到</a:t>
            </a:r>
            <a:r>
              <a:rPr lang="en-US" altLang="zh-CN" b="1">
                <a:latin typeface="隶书" panose="02010509060101010101" pitchFamily="49" charset="-122"/>
                <a:ea typeface="隶书" panose="02010509060101010101" pitchFamily="49" charset="-122"/>
              </a:rPr>
              <a:t>Stu_Nosel</a:t>
            </a:r>
            <a:r>
              <a:rPr lang="zh-CN" altLang="en-US" b="1">
                <a:latin typeface="隶书" panose="02010509060101010101" pitchFamily="49" charset="-122"/>
                <a:ea typeface="隶书" panose="02010509060101010101" pitchFamily="49" charset="-122"/>
              </a:rPr>
              <a:t>中。</a:t>
            </a:r>
          </a:p>
          <a:p>
            <a:endParaRPr lang="zh-CN" altLang="en-US"/>
          </a:p>
        </p:txBody>
      </p:sp>
      <p:sp>
        <p:nvSpPr>
          <p:cNvPr id="165892" name="灯片编号占位符 3">
            <a:extLst>
              <a:ext uri="{FF2B5EF4-FFF2-40B4-BE49-F238E27FC236}">
                <a16:creationId xmlns:a16="http://schemas.microsoft.com/office/drawing/2014/main" id="{CDF86C6C-4188-4ECE-894F-41AD7103DA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6499CBB-6905-481D-A679-F19BD841BC03}" type="slidenum">
              <a:rPr lang="en-US" altLang="zh-CN" sz="1400" smtClean="0"/>
              <a:pPr>
                <a:spcBef>
                  <a:spcPct val="0"/>
                </a:spcBef>
                <a:buFontTx/>
                <a:buNone/>
              </a:pPr>
              <a:t>141</a:t>
            </a:fld>
            <a:endParaRPr lang="en-US" altLang="zh-CN" sz="1400"/>
          </a:p>
        </p:txBody>
      </p:sp>
    </p:spTree>
  </p:cSld>
  <p:clrMapOvr>
    <a:masterClrMapping/>
  </p:clrMapOvr>
  <p:transition spd="med">
    <p:random/>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D14B70AC-AEF2-4257-A1B3-C4443B7992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B99461-7822-47F3-8901-EBA517265F18}" type="slidenum">
              <a:rPr lang="en-US" altLang="zh-CN" sz="1400" smtClean="0"/>
              <a:pPr>
                <a:spcBef>
                  <a:spcPct val="0"/>
                </a:spcBef>
                <a:buFontTx/>
                <a:buNone/>
              </a:pPr>
              <a:t>142</a:t>
            </a:fld>
            <a:endParaRPr lang="en-US" altLang="zh-CN" sz="1400"/>
          </a:p>
        </p:txBody>
      </p:sp>
      <p:sp>
        <p:nvSpPr>
          <p:cNvPr id="166915" name="Rectangle 2">
            <a:extLst>
              <a:ext uri="{FF2B5EF4-FFF2-40B4-BE49-F238E27FC236}">
                <a16:creationId xmlns:a16="http://schemas.microsoft.com/office/drawing/2014/main" id="{ECF0D6EF-8910-4B6F-A59E-2698038497AE}"/>
              </a:ext>
            </a:extLst>
          </p:cNvPr>
          <p:cNvSpPr>
            <a:spLocks noGrp="1" noChangeArrowheads="1"/>
          </p:cNvSpPr>
          <p:nvPr>
            <p:ph type="title"/>
          </p:nvPr>
        </p:nvSpPr>
        <p:spPr>
          <a:xfrm>
            <a:off x="2057400" y="685800"/>
            <a:ext cx="3886200" cy="1143000"/>
          </a:xfrm>
        </p:spPr>
        <p:txBody>
          <a:bodyPr/>
          <a:lstStyle/>
          <a:p>
            <a:pPr eaLnBrk="1" hangingPunct="1"/>
            <a:r>
              <a:rPr lang="zh-CN" altLang="en-US" sz="7200">
                <a:solidFill>
                  <a:srgbClr val="FF3300"/>
                </a:solidFill>
                <a:ea typeface="方正舒体" panose="02010601030101010101" pitchFamily="2" charset="-122"/>
              </a:rPr>
              <a:t>作业</a:t>
            </a:r>
            <a:r>
              <a:rPr lang="zh-CN" altLang="en-US"/>
              <a:t> </a:t>
            </a:r>
          </a:p>
        </p:txBody>
      </p:sp>
      <p:sp>
        <p:nvSpPr>
          <p:cNvPr id="166916" name="Rectangle 3">
            <a:extLst>
              <a:ext uri="{FF2B5EF4-FFF2-40B4-BE49-F238E27FC236}">
                <a16:creationId xmlns:a16="http://schemas.microsoft.com/office/drawing/2014/main" id="{A5D6799B-F9FA-4A4F-A724-655476F76183}"/>
              </a:ext>
            </a:extLst>
          </p:cNvPr>
          <p:cNvSpPr>
            <a:spLocks noGrp="1" noChangeArrowheads="1"/>
          </p:cNvSpPr>
          <p:nvPr>
            <p:ph type="body" idx="1"/>
          </p:nvPr>
        </p:nvSpPr>
        <p:spPr>
          <a:xfrm>
            <a:off x="698500" y="2773363"/>
            <a:ext cx="7907338" cy="974725"/>
          </a:xfrm>
          <a:solidFill>
            <a:srgbClr val="FFFFCC"/>
          </a:solidFill>
        </p:spPr>
        <p:txBody>
          <a:bodyPr/>
          <a:lstStyle/>
          <a:p>
            <a:pPr eaLnBrk="1" hangingPunct="1">
              <a:buFontTx/>
              <a:buNone/>
            </a:pPr>
            <a:r>
              <a:rPr lang="en-US" altLang="zh-CN" sz="4800" b="1">
                <a:solidFill>
                  <a:schemeClr val="accent2"/>
                </a:solidFill>
                <a:latin typeface="隶书" panose="02010509060101010101" pitchFamily="49" charset="-122"/>
                <a:ea typeface="隶书" panose="02010509060101010101" pitchFamily="49" charset="-122"/>
              </a:rPr>
              <a:t>3.7 3.8</a:t>
            </a:r>
          </a:p>
        </p:txBody>
      </p:sp>
      <p:pic>
        <p:nvPicPr>
          <p:cNvPr id="166917" name="Picture 5" descr="g1">
            <a:extLst>
              <a:ext uri="{FF2B5EF4-FFF2-40B4-BE49-F238E27FC236}">
                <a16:creationId xmlns:a16="http://schemas.microsoft.com/office/drawing/2014/main" id="{A6F8C3CE-1AAB-4C3B-9484-2E85896A6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57225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8" name="Picture 9" descr="tv">
            <a:extLst>
              <a:ext uri="{FF2B5EF4-FFF2-40B4-BE49-F238E27FC236}">
                <a16:creationId xmlns:a16="http://schemas.microsoft.com/office/drawing/2014/main" id="{83EC6FE1-658A-4EFA-912D-F77AD308E71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
            <a:ext cx="12223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48677658-E8EB-4DE3-9CED-9388BCB4BF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96C1A9-BF35-4DD4-9315-EB4FBB693547}" type="slidenum">
              <a:rPr lang="en-US" altLang="zh-CN" sz="1400" smtClean="0"/>
              <a:pPr>
                <a:spcBef>
                  <a:spcPct val="0"/>
                </a:spcBef>
                <a:buFontTx/>
                <a:buNone/>
              </a:pPr>
              <a:t>15</a:t>
            </a:fld>
            <a:endParaRPr lang="en-US" altLang="zh-CN" sz="1400"/>
          </a:p>
        </p:txBody>
      </p:sp>
      <p:sp>
        <p:nvSpPr>
          <p:cNvPr id="44034" name="Rectangle 2">
            <a:extLst>
              <a:ext uri="{FF2B5EF4-FFF2-40B4-BE49-F238E27FC236}">
                <a16:creationId xmlns:a16="http://schemas.microsoft.com/office/drawing/2014/main" id="{3BFBA594-9142-4CE9-B310-1A538BFB908A}"/>
              </a:ext>
            </a:extLst>
          </p:cNvPr>
          <p:cNvSpPr>
            <a:spLocks noGrp="1" noChangeArrowheads="1"/>
          </p:cNvSpPr>
          <p:nvPr>
            <p:ph type="body" idx="1"/>
          </p:nvPr>
        </p:nvSpPr>
        <p:spPr>
          <a:xfrm>
            <a:off x="228600" y="457200"/>
            <a:ext cx="8686800" cy="5867400"/>
          </a:xfrm>
          <a:ln w="38100">
            <a:solidFill>
              <a:srgbClr val="FF00FF"/>
            </a:solidFill>
            <a:miter lim="800000"/>
            <a:headEnd/>
            <a:tailEnd/>
          </a:ln>
        </p:spPr>
        <p:txBody>
          <a:bodyPr/>
          <a:lstStyle/>
          <a:p>
            <a:pPr eaLnBrk="1" hangingPunct="1">
              <a:buFontTx/>
              <a:buNone/>
            </a:pPr>
            <a:r>
              <a:rPr lang="en-US" altLang="zh-CN" sz="3600"/>
              <a:t>CREATE  TABLE  S_C</a:t>
            </a:r>
          </a:p>
          <a:p>
            <a:pPr eaLnBrk="1" hangingPunct="1">
              <a:buFontTx/>
              <a:buNone/>
            </a:pPr>
            <a:r>
              <a:rPr lang="en-US" altLang="zh-CN" sz="3600"/>
              <a:t>  ( SNO  CHAR(8),</a:t>
            </a:r>
          </a:p>
          <a:p>
            <a:pPr eaLnBrk="1" hangingPunct="1">
              <a:buFontTx/>
              <a:buNone/>
            </a:pPr>
            <a:r>
              <a:rPr lang="en-US" altLang="zh-CN" sz="3600"/>
              <a:t>     CNO CHAR(4),</a:t>
            </a:r>
          </a:p>
          <a:p>
            <a:pPr eaLnBrk="1" hangingPunct="1">
              <a:buFontTx/>
              <a:buNone/>
            </a:pPr>
            <a:r>
              <a:rPr lang="en-US" altLang="zh-CN" sz="3600"/>
              <a:t>     GRADE  SMALLINT,</a:t>
            </a:r>
          </a:p>
          <a:p>
            <a:pPr eaLnBrk="1" hangingPunct="1">
              <a:buFontTx/>
              <a:buNone/>
            </a:pPr>
            <a:r>
              <a:rPr lang="en-US" altLang="zh-CN" sz="3600"/>
              <a:t>     PRIMARY KEY (SNO,CNO),</a:t>
            </a:r>
          </a:p>
          <a:p>
            <a:pPr eaLnBrk="1" hangingPunct="1">
              <a:buFontTx/>
              <a:buNone/>
            </a:pPr>
            <a:r>
              <a:rPr lang="en-US" altLang="zh-CN" sz="3600"/>
              <a:t>     </a:t>
            </a:r>
            <a:r>
              <a:rPr lang="en-US" altLang="zh-CN" sz="3600">
                <a:solidFill>
                  <a:srgbClr val="FF3300"/>
                </a:solidFill>
              </a:rPr>
              <a:t>FOREIGN KEY </a:t>
            </a:r>
            <a:r>
              <a:rPr lang="en-US" altLang="zh-CN" sz="3600">
                <a:solidFill>
                  <a:schemeClr val="accent2"/>
                </a:solidFill>
              </a:rPr>
              <a:t>(</a:t>
            </a:r>
            <a:r>
              <a:rPr lang="en-US" altLang="zh-CN" sz="3600">
                <a:solidFill>
                  <a:srgbClr val="FF3300"/>
                </a:solidFill>
              </a:rPr>
              <a:t>SNO</a:t>
            </a:r>
            <a:r>
              <a:rPr lang="en-US" altLang="zh-CN" sz="3600">
                <a:solidFill>
                  <a:schemeClr val="accent2"/>
                </a:solidFill>
              </a:rPr>
              <a:t>)</a:t>
            </a:r>
            <a:r>
              <a:rPr lang="en-US" altLang="zh-CN" sz="3600">
                <a:solidFill>
                  <a:srgbClr val="FF3300"/>
                </a:solidFill>
              </a:rPr>
              <a:t>  REFERENCES S(SNO)</a:t>
            </a:r>
            <a:r>
              <a:rPr lang="en-US" altLang="zh-CN" sz="3600"/>
              <a:t>,</a:t>
            </a:r>
          </a:p>
          <a:p>
            <a:pPr eaLnBrk="1" hangingPunct="1">
              <a:buFontTx/>
              <a:buNone/>
            </a:pPr>
            <a:r>
              <a:rPr lang="en-US" altLang="zh-CN" sz="3600">
                <a:solidFill>
                  <a:srgbClr val="FF3300"/>
                </a:solidFill>
              </a:rPr>
              <a:t>     FOREIGN KEY </a:t>
            </a:r>
            <a:r>
              <a:rPr lang="en-US" altLang="zh-CN" sz="3600">
                <a:solidFill>
                  <a:srgbClr val="000099"/>
                </a:solidFill>
              </a:rPr>
              <a:t>(</a:t>
            </a:r>
            <a:r>
              <a:rPr lang="en-US" altLang="zh-CN" sz="3600">
                <a:solidFill>
                  <a:srgbClr val="FF3300"/>
                </a:solidFill>
              </a:rPr>
              <a:t>CNO</a:t>
            </a:r>
            <a:r>
              <a:rPr lang="en-US" altLang="zh-CN" sz="3600">
                <a:solidFill>
                  <a:srgbClr val="000099"/>
                </a:solidFill>
              </a:rPr>
              <a:t>)</a:t>
            </a:r>
            <a:r>
              <a:rPr lang="en-US" altLang="zh-CN" sz="3600">
                <a:solidFill>
                  <a:srgbClr val="FF3300"/>
                </a:solidFill>
              </a:rPr>
              <a:t>  REFERENCES C(CNO)</a:t>
            </a:r>
            <a:r>
              <a:rPr lang="en-US" altLang="zh-CN" sz="3600"/>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calcmode="lin" valueType="num">
                                      <p:cBhvr>
                                        <p:cTn id="7" dur="1000" fill="hold"/>
                                        <p:tgtEl>
                                          <p:spTgt spid="4403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403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403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403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44034">
                                            <p:txEl>
                                              <p:pRg st="1" end="1"/>
                                            </p:txEl>
                                          </p:spTgt>
                                        </p:tgtEl>
                                        <p:attrNameLst>
                                          <p:attrName>style.visibility</p:attrName>
                                        </p:attrNameLst>
                                      </p:cBhvr>
                                      <p:to>
                                        <p:strVal val="visible"/>
                                      </p:to>
                                    </p:set>
                                    <p:anim calcmode="lin" valueType="num">
                                      <p:cBhvr>
                                        <p:cTn id="14" dur="1000" fill="hold"/>
                                        <p:tgtEl>
                                          <p:spTgt spid="44034">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44034">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4403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44034">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44034">
                                            <p:txEl>
                                              <p:pRg st="2" end="2"/>
                                            </p:txEl>
                                          </p:spTgt>
                                        </p:tgtEl>
                                        <p:attrNameLst>
                                          <p:attrName>style.visibility</p:attrName>
                                        </p:attrNameLst>
                                      </p:cBhvr>
                                      <p:to>
                                        <p:strVal val="visible"/>
                                      </p:to>
                                    </p:set>
                                    <p:anim calcmode="lin" valueType="num">
                                      <p:cBhvr>
                                        <p:cTn id="21" dur="1000" fill="hold"/>
                                        <p:tgtEl>
                                          <p:spTgt spid="44034">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44034">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4403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4034">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44034">
                                            <p:txEl>
                                              <p:pRg st="3" end="3"/>
                                            </p:txEl>
                                          </p:spTgt>
                                        </p:tgtEl>
                                        <p:attrNameLst>
                                          <p:attrName>style.visibility</p:attrName>
                                        </p:attrNameLst>
                                      </p:cBhvr>
                                      <p:to>
                                        <p:strVal val="visible"/>
                                      </p:to>
                                    </p:set>
                                    <p:anim calcmode="lin" valueType="num">
                                      <p:cBhvr>
                                        <p:cTn id="28" dur="1000" fill="hold"/>
                                        <p:tgtEl>
                                          <p:spTgt spid="44034">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44034">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4403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4034">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4000"/>
                            </p:stCondLst>
                            <p:childTnLst>
                              <p:par>
                                <p:cTn id="33" presetID="15" presetClass="entr" presetSubtype="0" fill="hold" grpId="0" nodeType="afterEffect">
                                  <p:stCondLst>
                                    <p:cond delay="0"/>
                                  </p:stCondLst>
                                  <p:childTnLst>
                                    <p:set>
                                      <p:cBhvr>
                                        <p:cTn id="34" dur="1" fill="hold">
                                          <p:stCondLst>
                                            <p:cond delay="0"/>
                                          </p:stCondLst>
                                        </p:cTn>
                                        <p:tgtEl>
                                          <p:spTgt spid="44034">
                                            <p:txEl>
                                              <p:pRg st="4" end="4"/>
                                            </p:txEl>
                                          </p:spTgt>
                                        </p:tgtEl>
                                        <p:attrNameLst>
                                          <p:attrName>style.visibility</p:attrName>
                                        </p:attrNameLst>
                                      </p:cBhvr>
                                      <p:to>
                                        <p:strVal val="visible"/>
                                      </p:to>
                                    </p:set>
                                    <p:anim calcmode="lin" valueType="num">
                                      <p:cBhvr>
                                        <p:cTn id="35" dur="1000" fill="hold"/>
                                        <p:tgtEl>
                                          <p:spTgt spid="44034">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44034">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4403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44034">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39" fill="hold" nodeType="afterGroup">
                            <p:stCondLst>
                              <p:cond delay="5000"/>
                            </p:stCondLst>
                            <p:childTnLst>
                              <p:par>
                                <p:cTn id="40" presetID="15" presetClass="entr" presetSubtype="0" fill="hold" grpId="0" nodeType="afterEffect">
                                  <p:stCondLst>
                                    <p:cond delay="0"/>
                                  </p:stCondLst>
                                  <p:childTnLst>
                                    <p:set>
                                      <p:cBhvr>
                                        <p:cTn id="41" dur="1" fill="hold">
                                          <p:stCondLst>
                                            <p:cond delay="0"/>
                                          </p:stCondLst>
                                        </p:cTn>
                                        <p:tgtEl>
                                          <p:spTgt spid="44034">
                                            <p:txEl>
                                              <p:pRg st="5" end="5"/>
                                            </p:txEl>
                                          </p:spTgt>
                                        </p:tgtEl>
                                        <p:attrNameLst>
                                          <p:attrName>style.visibility</p:attrName>
                                        </p:attrNameLst>
                                      </p:cBhvr>
                                      <p:to>
                                        <p:strVal val="visible"/>
                                      </p:to>
                                    </p:set>
                                    <p:anim calcmode="lin" valueType="num">
                                      <p:cBhvr>
                                        <p:cTn id="42" dur="1000" fill="hold"/>
                                        <p:tgtEl>
                                          <p:spTgt spid="44034">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44034">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4403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44034">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46" fill="hold" nodeType="afterGroup">
                            <p:stCondLst>
                              <p:cond delay="6000"/>
                            </p:stCondLst>
                            <p:childTnLst>
                              <p:par>
                                <p:cTn id="47" presetID="15" presetClass="entr" presetSubtype="0" fill="hold" grpId="0" nodeType="afterEffect">
                                  <p:stCondLst>
                                    <p:cond delay="0"/>
                                  </p:stCondLst>
                                  <p:childTnLst>
                                    <p:set>
                                      <p:cBhvr>
                                        <p:cTn id="48" dur="1" fill="hold">
                                          <p:stCondLst>
                                            <p:cond delay="0"/>
                                          </p:stCondLst>
                                        </p:cTn>
                                        <p:tgtEl>
                                          <p:spTgt spid="44034">
                                            <p:txEl>
                                              <p:pRg st="6" end="6"/>
                                            </p:txEl>
                                          </p:spTgt>
                                        </p:tgtEl>
                                        <p:attrNameLst>
                                          <p:attrName>style.visibility</p:attrName>
                                        </p:attrNameLst>
                                      </p:cBhvr>
                                      <p:to>
                                        <p:strVal val="visible"/>
                                      </p:to>
                                    </p:set>
                                    <p:anim calcmode="lin" valueType="num">
                                      <p:cBhvr>
                                        <p:cTn id="49" dur="1000" fill="hold"/>
                                        <p:tgtEl>
                                          <p:spTgt spid="44034">
                                            <p:txEl>
                                              <p:pRg st="6" end="6"/>
                                            </p:txEl>
                                          </p:spTgt>
                                        </p:tgtEl>
                                        <p:attrNameLst>
                                          <p:attrName>ppt_w</p:attrName>
                                        </p:attrNameLst>
                                      </p:cBhvr>
                                      <p:tavLst>
                                        <p:tav tm="0">
                                          <p:val>
                                            <p:fltVal val="0"/>
                                          </p:val>
                                        </p:tav>
                                        <p:tav tm="100000">
                                          <p:val>
                                            <p:strVal val="#ppt_w"/>
                                          </p:val>
                                        </p:tav>
                                      </p:tavLst>
                                    </p:anim>
                                    <p:anim calcmode="lin" valueType="num">
                                      <p:cBhvr>
                                        <p:cTn id="50" dur="1000" fill="hold"/>
                                        <p:tgtEl>
                                          <p:spTgt spid="44034">
                                            <p:txEl>
                                              <p:pRg st="6" end="6"/>
                                            </p:txEl>
                                          </p:spTgt>
                                        </p:tgtEl>
                                        <p:attrNameLst>
                                          <p:attrName>ppt_h</p:attrName>
                                        </p:attrNameLst>
                                      </p:cBhvr>
                                      <p:tavLst>
                                        <p:tav tm="0">
                                          <p:val>
                                            <p:fltVal val="0"/>
                                          </p:val>
                                        </p:tav>
                                        <p:tav tm="100000">
                                          <p:val>
                                            <p:strVal val="#ppt_h"/>
                                          </p:val>
                                        </p:tav>
                                      </p:tavLst>
                                    </p:anim>
                                    <p:anim calcmode="lin" valueType="num">
                                      <p:cBhvr>
                                        <p:cTn id="51" dur="1000" fill="hold"/>
                                        <p:tgtEl>
                                          <p:spTgt spid="4403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44034">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87B4A873-D696-40C4-A08A-C6F62872E7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863D92-F1F8-42B3-9A28-C60F6EAD0074}" type="slidenum">
              <a:rPr lang="en-US" altLang="zh-CN" sz="1400" smtClean="0"/>
              <a:pPr>
                <a:spcBef>
                  <a:spcPct val="0"/>
                </a:spcBef>
                <a:buFontTx/>
                <a:buNone/>
              </a:pPr>
              <a:t>16</a:t>
            </a:fld>
            <a:endParaRPr lang="en-US" altLang="zh-CN" sz="1400"/>
          </a:p>
        </p:txBody>
      </p:sp>
      <p:sp>
        <p:nvSpPr>
          <p:cNvPr id="8194" name="Rectangle 2">
            <a:extLst>
              <a:ext uri="{FF2B5EF4-FFF2-40B4-BE49-F238E27FC236}">
                <a16:creationId xmlns:a16="http://schemas.microsoft.com/office/drawing/2014/main" id="{B81670A4-D45C-441D-AE7C-CC2BE63EDEC3}"/>
              </a:ext>
            </a:extLst>
          </p:cNvPr>
          <p:cNvSpPr>
            <a:spLocks noGrp="1" noChangeArrowheads="1"/>
          </p:cNvSpPr>
          <p:nvPr>
            <p:ph type="body" idx="1"/>
          </p:nvPr>
        </p:nvSpPr>
        <p:spPr>
          <a:xfrm>
            <a:off x="304800" y="457200"/>
            <a:ext cx="8458200" cy="4987925"/>
          </a:xfrm>
          <a:solidFill>
            <a:schemeClr val="bg1"/>
          </a:solidFill>
          <a:ln>
            <a:solidFill>
              <a:srgbClr val="FF00FF"/>
            </a:solidFill>
            <a:miter lim="800000"/>
            <a:headEnd/>
            <a:tailEnd/>
          </a:ln>
        </p:spPr>
        <p:txBody>
          <a:bodyPr/>
          <a:lstStyle/>
          <a:p>
            <a:pPr eaLnBrk="1" hangingPunct="1">
              <a:lnSpc>
                <a:spcPct val="90000"/>
              </a:lnSpc>
              <a:buFontTx/>
              <a:buNone/>
            </a:pPr>
            <a:r>
              <a:rPr lang="zh-CN" altLang="en-US" sz="4000" b="1">
                <a:solidFill>
                  <a:srgbClr val="FF3300"/>
                </a:solidFill>
                <a:latin typeface="华文行楷" panose="02010800040101010101" pitchFamily="2" charset="-122"/>
                <a:ea typeface="华文行楷" panose="02010800040101010101" pitchFamily="2" charset="-122"/>
              </a:rPr>
              <a:t>二、基本表的修改和删除</a:t>
            </a:r>
            <a:r>
              <a:rPr lang="zh-CN" altLang="en-US" sz="3600" b="1">
                <a:latin typeface="华文行楷" panose="02010800040101010101" pitchFamily="2" charset="-122"/>
                <a:ea typeface="华文行楷" panose="02010800040101010101" pitchFamily="2" charset="-122"/>
              </a:rPr>
              <a:t> </a:t>
            </a:r>
          </a:p>
          <a:p>
            <a:pPr algn="just" eaLnBrk="1" hangingPunct="1">
              <a:lnSpc>
                <a:spcPct val="90000"/>
              </a:lnSpc>
              <a:buFontTx/>
              <a:buNone/>
            </a:pPr>
            <a:r>
              <a:rPr lang="zh-CN" altLang="en-US" sz="4000" b="1">
                <a:ea typeface="隶书" panose="02010509060101010101" pitchFamily="49" charset="-122"/>
              </a:rPr>
              <a:t>  </a:t>
            </a:r>
            <a:r>
              <a:rPr lang="zh-CN" altLang="en-US" sz="3600" b="1" i="1">
                <a:solidFill>
                  <a:srgbClr val="966400"/>
                </a:solidFill>
                <a:ea typeface="隶书" panose="02010509060101010101" pitchFamily="49" charset="-122"/>
              </a:rPr>
              <a:t>增加一个属性的语句是</a:t>
            </a:r>
          </a:p>
          <a:p>
            <a:pPr algn="just" eaLnBrk="1" hangingPunct="1">
              <a:lnSpc>
                <a:spcPct val="90000"/>
              </a:lnSpc>
              <a:buFontTx/>
              <a:buNone/>
            </a:pPr>
            <a:r>
              <a:rPr lang="zh-CN" altLang="en-US" sz="2800" b="1"/>
              <a:t>   </a:t>
            </a:r>
            <a:r>
              <a:rPr lang="en-US" altLang="zh-CN" sz="2800" b="1"/>
              <a:t>ALTER TABLE &lt;</a:t>
            </a:r>
            <a:r>
              <a:rPr lang="zh-CN" altLang="en-US" sz="2800" b="1"/>
              <a:t>表名</a:t>
            </a:r>
            <a:r>
              <a:rPr lang="en-US" altLang="zh-CN" sz="2800" b="1"/>
              <a:t>&gt;  ADD &lt;</a:t>
            </a:r>
            <a:r>
              <a:rPr lang="zh-CN" altLang="en-US" sz="2800" b="1"/>
              <a:t>属性名</a:t>
            </a:r>
            <a:r>
              <a:rPr lang="en-US" altLang="zh-CN" sz="2800" b="1"/>
              <a:t>&gt;&lt;</a:t>
            </a:r>
            <a:r>
              <a:rPr lang="zh-CN" altLang="en-US" sz="2800" b="1"/>
              <a:t>类型</a:t>
            </a:r>
            <a:r>
              <a:rPr lang="en-US" altLang="zh-CN" sz="2800" b="1"/>
              <a:t>&gt;[</a:t>
            </a:r>
            <a:r>
              <a:rPr lang="zh-CN" altLang="en-US" sz="2800" b="1"/>
              <a:t>完整性约束</a:t>
            </a:r>
            <a:r>
              <a:rPr lang="en-US" altLang="zh-CN" sz="2800" b="1"/>
              <a:t>]</a:t>
            </a:r>
            <a:r>
              <a:rPr lang="zh-CN" altLang="en-US" sz="2800" b="1"/>
              <a:t>；</a:t>
            </a:r>
          </a:p>
          <a:p>
            <a:pPr algn="just" eaLnBrk="1" hangingPunct="1">
              <a:lnSpc>
                <a:spcPct val="90000"/>
              </a:lnSpc>
              <a:buFontTx/>
              <a:buNone/>
            </a:pPr>
            <a:r>
              <a:rPr lang="zh-CN" altLang="en-US" sz="3600" b="1"/>
              <a:t>   </a:t>
            </a:r>
            <a:r>
              <a:rPr lang="zh-CN" altLang="en-US" sz="3600" b="1" i="1">
                <a:solidFill>
                  <a:srgbClr val="966400"/>
                </a:solidFill>
                <a:ea typeface="隶书" panose="02010509060101010101" pitchFamily="49" charset="-122"/>
              </a:rPr>
              <a:t>删除一个属性的语句是</a:t>
            </a:r>
          </a:p>
          <a:p>
            <a:pPr algn="just" eaLnBrk="1" hangingPunct="1">
              <a:lnSpc>
                <a:spcPct val="90000"/>
              </a:lnSpc>
              <a:buFontTx/>
              <a:buNone/>
            </a:pPr>
            <a:r>
              <a:rPr lang="zh-CN" altLang="en-US" sz="2800" b="1"/>
              <a:t>   </a:t>
            </a:r>
            <a:r>
              <a:rPr lang="en-US" altLang="zh-CN" b="1"/>
              <a:t>ALTER TABLE &lt;</a:t>
            </a:r>
            <a:r>
              <a:rPr lang="zh-CN" altLang="en-US" b="1"/>
              <a:t>表名</a:t>
            </a:r>
            <a:r>
              <a:rPr lang="en-US" altLang="zh-CN" b="1"/>
              <a:t>&gt;  DROP&lt;</a:t>
            </a:r>
            <a:r>
              <a:rPr lang="zh-CN" altLang="en-US" b="1"/>
              <a:t>属性名</a:t>
            </a:r>
            <a:r>
              <a:rPr lang="en-US" altLang="zh-CN" b="1"/>
              <a:t>&gt;</a:t>
            </a:r>
            <a:r>
              <a:rPr lang="zh-CN" altLang="en-US" b="1"/>
              <a:t>；</a:t>
            </a:r>
          </a:p>
          <a:p>
            <a:pPr algn="just" eaLnBrk="1" hangingPunct="1">
              <a:lnSpc>
                <a:spcPct val="90000"/>
              </a:lnSpc>
              <a:buFontTx/>
              <a:buNone/>
            </a:pPr>
            <a:r>
              <a:rPr lang="zh-CN" altLang="en-US" sz="3600" b="1" i="1">
                <a:ea typeface="隶书" panose="02010509060101010101" pitchFamily="49" charset="-122"/>
              </a:rPr>
              <a:t>  </a:t>
            </a:r>
            <a:r>
              <a:rPr lang="zh-CN" altLang="en-US" sz="3600" b="1" i="1">
                <a:solidFill>
                  <a:schemeClr val="accent2"/>
                </a:solidFill>
                <a:ea typeface="隶书" panose="02010509060101010101" pitchFamily="49" charset="-122"/>
              </a:rPr>
              <a:t>修改一个属性类型的语句</a:t>
            </a:r>
          </a:p>
          <a:p>
            <a:pPr algn="just" eaLnBrk="1" hangingPunct="1">
              <a:lnSpc>
                <a:spcPct val="90000"/>
              </a:lnSpc>
              <a:buFontTx/>
              <a:buNone/>
            </a:pPr>
            <a:r>
              <a:rPr lang="en-US" altLang="zh-CN" sz="3000" b="1">
                <a:ea typeface="隶书" panose="02010509060101010101" pitchFamily="49" charset="-122"/>
              </a:rPr>
              <a:t>ALTER TABLE &lt;</a:t>
            </a:r>
            <a:r>
              <a:rPr lang="zh-CN" altLang="en-US" sz="3000" b="1">
                <a:ea typeface="隶书" panose="02010509060101010101" pitchFamily="49" charset="-122"/>
              </a:rPr>
              <a:t>表名</a:t>
            </a:r>
            <a:r>
              <a:rPr lang="en-US" altLang="zh-CN" sz="3000" b="1">
                <a:ea typeface="隶书" panose="02010509060101010101" pitchFamily="49" charset="-122"/>
              </a:rPr>
              <a:t>&gt; ALTER &lt;</a:t>
            </a:r>
            <a:r>
              <a:rPr lang="zh-CN" altLang="en-US" sz="3000" b="1">
                <a:ea typeface="隶书" panose="02010509060101010101" pitchFamily="49" charset="-122"/>
              </a:rPr>
              <a:t>属性名</a:t>
            </a:r>
            <a:r>
              <a:rPr lang="en-US" altLang="zh-CN" sz="3000" b="1">
                <a:ea typeface="隶书" panose="02010509060101010101" pitchFamily="49" charset="-122"/>
              </a:rPr>
              <a:t>&gt;&lt;</a:t>
            </a:r>
            <a:r>
              <a:rPr lang="zh-CN" altLang="en-US" sz="3000" b="1">
                <a:ea typeface="隶书" panose="02010509060101010101" pitchFamily="49" charset="-122"/>
              </a:rPr>
              <a:t>类型</a:t>
            </a:r>
            <a:r>
              <a:rPr lang="en-US" altLang="zh-CN" sz="3000" b="1">
                <a:ea typeface="隶书" panose="02010509060101010101" pitchFamily="49" charset="-122"/>
              </a:rPr>
              <a:t>&gt;</a:t>
            </a:r>
            <a:r>
              <a:rPr lang="en-US" altLang="zh-CN" sz="3600" b="1" i="1">
                <a:ea typeface="隶书" panose="02010509060101010101" pitchFamily="49" charset="-122"/>
              </a:rPr>
              <a:t>  </a:t>
            </a:r>
            <a:endParaRPr lang="en-US" altLang="zh-CN" sz="2400" b="1"/>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box(out)">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box(out)">
                                      <p:cBhvr>
                                        <p:cTn id="12" dur="500"/>
                                        <p:tgtEl>
                                          <p:spTgt spid="8194">
                                            <p:txEl>
                                              <p:pRg st="1" end="1"/>
                                            </p:txEl>
                                          </p:spTgt>
                                        </p:tgtEl>
                                      </p:cBhvr>
                                    </p:animEffect>
                                  </p:childTnLst>
                                </p:cTn>
                              </p:par>
                            </p:childTnLst>
                          </p:cTn>
                        </p:par>
                        <p:par>
                          <p:cTn id="13" fill="hold" nodeType="afterGroup">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8194">
                                            <p:txEl>
                                              <p:pRg st="2" end="2"/>
                                            </p:txEl>
                                          </p:spTgt>
                                        </p:tgtEl>
                                        <p:attrNameLst>
                                          <p:attrName>style.visibility</p:attrName>
                                        </p:attrNameLst>
                                      </p:cBhvr>
                                      <p:to>
                                        <p:strVal val="visible"/>
                                      </p:to>
                                    </p:set>
                                    <p:animEffect transition="in" filter="box(out)">
                                      <p:cBhvr>
                                        <p:cTn id="16" dur="500"/>
                                        <p:tgtEl>
                                          <p:spTgt spid="819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8194">
                                            <p:txEl>
                                              <p:pRg st="3" end="3"/>
                                            </p:txEl>
                                          </p:spTgt>
                                        </p:tgtEl>
                                        <p:attrNameLst>
                                          <p:attrName>style.visibility</p:attrName>
                                        </p:attrNameLst>
                                      </p:cBhvr>
                                      <p:to>
                                        <p:strVal val="visible"/>
                                      </p:to>
                                    </p:set>
                                    <p:animEffect transition="in" filter="box(out)">
                                      <p:cBhvr>
                                        <p:cTn id="21" dur="500"/>
                                        <p:tgtEl>
                                          <p:spTgt spid="8194">
                                            <p:txEl>
                                              <p:pRg st="3" end="3"/>
                                            </p:txEl>
                                          </p:spTgt>
                                        </p:tgtEl>
                                      </p:cBhvr>
                                    </p:animEffect>
                                  </p:childTnLst>
                                </p:cTn>
                              </p:par>
                            </p:childTnLst>
                          </p:cTn>
                        </p:par>
                        <p:par>
                          <p:cTn id="22" fill="hold" nodeType="afterGroup">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8194">
                                            <p:txEl>
                                              <p:pRg st="4" end="4"/>
                                            </p:txEl>
                                          </p:spTgt>
                                        </p:tgtEl>
                                        <p:attrNameLst>
                                          <p:attrName>style.visibility</p:attrName>
                                        </p:attrNameLst>
                                      </p:cBhvr>
                                      <p:to>
                                        <p:strVal val="visible"/>
                                      </p:to>
                                    </p:set>
                                    <p:animEffect transition="in" filter="box(out)">
                                      <p:cBhvr>
                                        <p:cTn id="25" dur="500"/>
                                        <p:tgtEl>
                                          <p:spTgt spid="819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8194">
                                            <p:txEl>
                                              <p:pRg st="5" end="5"/>
                                            </p:txEl>
                                          </p:spTgt>
                                        </p:tgtEl>
                                        <p:attrNameLst>
                                          <p:attrName>style.visibility</p:attrName>
                                        </p:attrNameLst>
                                      </p:cBhvr>
                                      <p:to>
                                        <p:strVal val="visible"/>
                                      </p:to>
                                    </p:set>
                                    <p:animEffect transition="in" filter="box(out)">
                                      <p:cBhvr>
                                        <p:cTn id="30" dur="500"/>
                                        <p:tgtEl>
                                          <p:spTgt spid="8194">
                                            <p:txEl>
                                              <p:pRg st="5" end="5"/>
                                            </p:txEl>
                                          </p:spTgt>
                                        </p:tgtEl>
                                      </p:cBhvr>
                                    </p:animEffect>
                                  </p:childTnLst>
                                </p:cTn>
                              </p:par>
                            </p:childTnLst>
                          </p:cTn>
                        </p:par>
                        <p:par>
                          <p:cTn id="31" fill="hold" nodeType="afterGroup">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8194">
                                            <p:txEl>
                                              <p:pRg st="6" end="6"/>
                                            </p:txEl>
                                          </p:spTgt>
                                        </p:tgtEl>
                                        <p:attrNameLst>
                                          <p:attrName>style.visibility</p:attrName>
                                        </p:attrNameLst>
                                      </p:cBhvr>
                                      <p:to>
                                        <p:strVal val="visible"/>
                                      </p:to>
                                    </p:set>
                                    <p:animEffect transition="in" filter="box(out)">
                                      <p:cBhvr>
                                        <p:cTn id="34" dur="500"/>
                                        <p:tgtEl>
                                          <p:spTgt spid="81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5F1ADE17-D197-4A71-804B-33A25E6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AB0DCB-15D3-4CB3-B8F7-546B9084BD80}" type="slidenum">
              <a:rPr lang="en-US" altLang="zh-CN" sz="1400" smtClean="0"/>
              <a:pPr>
                <a:spcBef>
                  <a:spcPct val="0"/>
                </a:spcBef>
                <a:buFontTx/>
                <a:buNone/>
              </a:pPr>
              <a:t>17</a:t>
            </a:fld>
            <a:endParaRPr lang="en-US" altLang="zh-CN" sz="1400"/>
          </a:p>
        </p:txBody>
      </p:sp>
      <p:sp>
        <p:nvSpPr>
          <p:cNvPr id="16386" name="Rectangle 2">
            <a:extLst>
              <a:ext uri="{FF2B5EF4-FFF2-40B4-BE49-F238E27FC236}">
                <a16:creationId xmlns:a16="http://schemas.microsoft.com/office/drawing/2014/main" id="{6A36D4D2-4E22-497C-BCA3-AD4E27564DA2}"/>
              </a:ext>
            </a:extLst>
          </p:cNvPr>
          <p:cNvSpPr>
            <a:spLocks noGrp="1" noChangeArrowheads="1"/>
          </p:cNvSpPr>
          <p:nvPr>
            <p:ph type="body" idx="1"/>
          </p:nvPr>
        </p:nvSpPr>
        <p:spPr>
          <a:xfrm>
            <a:off x="228600" y="3962400"/>
            <a:ext cx="6553200" cy="1295400"/>
          </a:xfrm>
          <a:solidFill>
            <a:schemeClr val="bg1"/>
          </a:solidFill>
          <a:ln>
            <a:solidFill>
              <a:srgbClr val="FF00FF"/>
            </a:solidFill>
            <a:miter lim="800000"/>
            <a:headEnd/>
            <a:tailEnd/>
          </a:ln>
        </p:spPr>
        <p:txBody>
          <a:bodyPr/>
          <a:lstStyle/>
          <a:p>
            <a:pPr algn="just" eaLnBrk="1" hangingPunct="1">
              <a:buFontTx/>
              <a:buNone/>
            </a:pPr>
            <a:r>
              <a:rPr lang="zh-CN" altLang="en-US" sz="4000">
                <a:solidFill>
                  <a:srgbClr val="003300"/>
                </a:solidFill>
                <a:ea typeface="华文行楷" panose="02010800040101010101" pitchFamily="2" charset="-122"/>
              </a:rPr>
              <a:t>删除表的操作语句格式为</a:t>
            </a:r>
            <a:r>
              <a:rPr lang="zh-CN" altLang="en-US" sz="4000">
                <a:solidFill>
                  <a:srgbClr val="966400"/>
                </a:solidFill>
                <a:ea typeface="华文行楷" panose="02010800040101010101" pitchFamily="2" charset="-122"/>
              </a:rPr>
              <a:t>：</a:t>
            </a:r>
          </a:p>
          <a:p>
            <a:pPr algn="just" eaLnBrk="1" hangingPunct="1">
              <a:buFontTx/>
              <a:buNone/>
            </a:pPr>
            <a:r>
              <a:rPr lang="zh-CN" altLang="en-US"/>
              <a:t>   </a:t>
            </a:r>
            <a:r>
              <a:rPr lang="en-US" altLang="zh-CN"/>
              <a:t>DROP   TABLE   &lt;</a:t>
            </a:r>
            <a:r>
              <a:rPr lang="zh-CN" altLang="en-US"/>
              <a:t>表名</a:t>
            </a:r>
            <a:r>
              <a:rPr lang="en-US" altLang="zh-CN"/>
              <a:t>&gt;;</a:t>
            </a:r>
          </a:p>
        </p:txBody>
      </p:sp>
      <p:sp>
        <p:nvSpPr>
          <p:cNvPr id="16387" name="Rectangle 3">
            <a:extLst>
              <a:ext uri="{FF2B5EF4-FFF2-40B4-BE49-F238E27FC236}">
                <a16:creationId xmlns:a16="http://schemas.microsoft.com/office/drawing/2014/main" id="{DDD983F6-9660-4C52-8728-4F2BEEB1539E}"/>
              </a:ext>
            </a:extLst>
          </p:cNvPr>
          <p:cNvSpPr>
            <a:spLocks noChangeArrowheads="1"/>
          </p:cNvSpPr>
          <p:nvPr/>
        </p:nvSpPr>
        <p:spPr bwMode="auto">
          <a:xfrm>
            <a:off x="228600" y="609600"/>
            <a:ext cx="8686800" cy="2590800"/>
          </a:xfrm>
          <a:prstGeom prst="rect">
            <a:avLst/>
          </a:prstGeom>
          <a:solidFill>
            <a:schemeClr val="bg1"/>
          </a:solidFill>
          <a:ln w="9525">
            <a:solidFill>
              <a:srgbClr val="FF00FF"/>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kumimoji="1" lang="zh-CN" altLang="en-US" sz="3600">
                <a:latin typeface="隶书" panose="02010509060101010101" pitchFamily="49" charset="-122"/>
                <a:ea typeface="隶书" panose="02010509060101010101" pitchFamily="49" charset="-122"/>
              </a:rPr>
              <a:t>例如：在表学生中增加属性</a:t>
            </a:r>
            <a:r>
              <a:rPr kumimoji="1" lang="zh-CN" altLang="en-US" sz="3600">
                <a:latin typeface="Times New Roman" panose="02020603050405020304" pitchFamily="18" charset="0"/>
                <a:ea typeface="隶书" panose="02010509060101010101" pitchFamily="49" charset="-122"/>
              </a:rPr>
              <a:t>“</a:t>
            </a:r>
            <a:r>
              <a:rPr kumimoji="1" lang="zh-CN" altLang="en-US" sz="3600">
                <a:latin typeface="隶书" panose="02010509060101010101" pitchFamily="49" charset="-122"/>
                <a:ea typeface="隶书" panose="02010509060101010101" pitchFamily="49" charset="-122"/>
              </a:rPr>
              <a:t>出生日期</a:t>
            </a:r>
            <a:r>
              <a:rPr kumimoji="1" lang="zh-CN" altLang="en-US" sz="3600">
                <a:latin typeface="Times New Roman" panose="02020603050405020304" pitchFamily="18" charset="0"/>
                <a:ea typeface="隶书" panose="02010509060101010101" pitchFamily="49" charset="-122"/>
              </a:rPr>
              <a:t>”</a:t>
            </a:r>
            <a:r>
              <a:rPr kumimoji="1" lang="zh-CN" altLang="en-US" sz="3600">
                <a:latin typeface="隶书" panose="02010509060101010101" pitchFamily="49" charset="-122"/>
                <a:ea typeface="隶书" panose="02010509060101010101" pitchFamily="49" charset="-122"/>
              </a:rPr>
              <a:t>，删除属性</a:t>
            </a:r>
            <a:r>
              <a:rPr kumimoji="1" lang="zh-CN" altLang="en-US" sz="3600">
                <a:latin typeface="Times New Roman" panose="02020603050405020304" pitchFamily="18" charset="0"/>
                <a:ea typeface="隶书" panose="02010509060101010101" pitchFamily="49" charset="-122"/>
              </a:rPr>
              <a:t>“</a:t>
            </a:r>
            <a:r>
              <a:rPr kumimoji="1" lang="zh-CN" altLang="en-US" sz="3600">
                <a:latin typeface="隶书" panose="02010509060101010101" pitchFamily="49" charset="-122"/>
                <a:ea typeface="隶书" panose="02010509060101010101" pitchFamily="49" charset="-122"/>
              </a:rPr>
              <a:t>年龄</a:t>
            </a:r>
            <a:r>
              <a:rPr kumimoji="1" lang="zh-CN" altLang="en-US" sz="3600">
                <a:latin typeface="Times New Roman" panose="02020603050405020304" pitchFamily="18" charset="0"/>
                <a:ea typeface="隶书" panose="02010509060101010101" pitchFamily="49" charset="-122"/>
              </a:rPr>
              <a:t>”</a:t>
            </a:r>
            <a:r>
              <a:rPr kumimoji="1" lang="zh-CN" altLang="en-US" sz="3600">
                <a:latin typeface="隶书" panose="02010509060101010101" pitchFamily="49" charset="-122"/>
                <a:ea typeface="隶书" panose="02010509060101010101" pitchFamily="49" charset="-122"/>
              </a:rPr>
              <a:t>：</a:t>
            </a:r>
          </a:p>
          <a:p>
            <a:pPr algn="just" eaLnBrk="1" hangingPunct="1">
              <a:lnSpc>
                <a:spcPct val="90000"/>
              </a:lnSpc>
              <a:buFontTx/>
              <a:buNone/>
            </a:pPr>
            <a:r>
              <a:rPr kumimoji="1" lang="zh-CN" altLang="en-US" sz="3600">
                <a:latin typeface="隶书" panose="02010509060101010101" pitchFamily="49" charset="-122"/>
                <a:ea typeface="隶书" panose="02010509060101010101" pitchFamily="49" charset="-122"/>
              </a:rPr>
              <a:t> </a:t>
            </a:r>
            <a:r>
              <a:rPr kumimoji="1" lang="en-US" altLang="zh-CN" sz="3600">
                <a:latin typeface="隶书" panose="02010509060101010101" pitchFamily="49" charset="-122"/>
                <a:ea typeface="隶书" panose="02010509060101010101" pitchFamily="49" charset="-122"/>
              </a:rPr>
              <a:t>ALTER TABLE S ADD HOSTADDR CHAR(20);</a:t>
            </a:r>
          </a:p>
          <a:p>
            <a:pPr algn="just" eaLnBrk="1" hangingPunct="1">
              <a:lnSpc>
                <a:spcPct val="90000"/>
              </a:lnSpc>
              <a:buFontTx/>
              <a:buNone/>
            </a:pPr>
            <a:r>
              <a:rPr kumimoji="1" lang="en-US" altLang="zh-CN" sz="3600">
                <a:latin typeface="隶书" panose="02010509060101010101" pitchFamily="49" charset="-122"/>
                <a:ea typeface="隶书" panose="02010509060101010101" pitchFamily="49" charset="-122"/>
              </a:rPr>
              <a:t> ALTER  TABLE  S  DROP  </a:t>
            </a:r>
            <a:r>
              <a:rPr kumimoji="1" lang="en-US" altLang="zh-CN" sz="3600">
                <a:solidFill>
                  <a:srgbClr val="FF3300"/>
                </a:solidFill>
                <a:latin typeface="隶书" panose="02010509060101010101" pitchFamily="49" charset="-122"/>
                <a:ea typeface="隶书" panose="02010509060101010101" pitchFamily="49" charset="-122"/>
              </a:rPr>
              <a:t>COLUMN</a:t>
            </a:r>
            <a:r>
              <a:rPr kumimoji="1" lang="en-US" altLang="zh-CN" sz="3600">
                <a:latin typeface="隶书" panose="02010509060101010101" pitchFamily="49" charset="-122"/>
                <a:ea typeface="隶书" panose="02010509060101010101" pitchFamily="49" charset="-122"/>
              </a:rPr>
              <a:t> AGE;</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0-#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6386">
                                            <p:txEl>
                                              <p:pRg st="0" end="0"/>
                                            </p:txEl>
                                          </p:spTgt>
                                        </p:tgtEl>
                                        <p:attrNameLst>
                                          <p:attrName>style.visibility</p:attrName>
                                        </p:attrNameLst>
                                      </p:cBhvr>
                                      <p:to>
                                        <p:strVal val="visible"/>
                                      </p:to>
                                    </p:set>
                                    <p:animEffect transition="in" filter="barn(outVertical)">
                                      <p:cBhvr>
                                        <p:cTn id="13" dur="500"/>
                                        <p:tgtEl>
                                          <p:spTgt spid="16386">
                                            <p:txEl>
                                              <p:pRg st="0" end="0"/>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6386">
                                            <p:txEl>
                                              <p:pRg st="1" end="1"/>
                                            </p:txEl>
                                          </p:spTgt>
                                        </p:tgtEl>
                                        <p:attrNameLst>
                                          <p:attrName>style.visibility</p:attrName>
                                        </p:attrNameLst>
                                      </p:cBhvr>
                                      <p:to>
                                        <p:strVal val="visible"/>
                                      </p:to>
                                    </p:set>
                                    <p:animEffect transition="in" filter="barn(outVertical)">
                                      <p:cBhvr>
                                        <p:cTn id="16" dur="500"/>
                                        <p:tgtEl>
                                          <p:spTgt spid="163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utoUpdateAnimBg="0" advAuto="0"/>
      <p:bldP spid="1638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7FD4E87B-B435-4774-BD9D-836DE27C2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E3A42A-804F-4EEA-B86B-6BD38EF7CCE2}" type="slidenum">
              <a:rPr lang="en-US" altLang="zh-CN" sz="1400" smtClean="0"/>
              <a:pPr>
                <a:spcBef>
                  <a:spcPct val="0"/>
                </a:spcBef>
                <a:buFontTx/>
                <a:buNone/>
              </a:pPr>
              <a:t>18</a:t>
            </a:fld>
            <a:endParaRPr lang="en-US" altLang="zh-CN" sz="1400"/>
          </a:p>
        </p:txBody>
      </p:sp>
      <p:sp>
        <p:nvSpPr>
          <p:cNvPr id="17411" name="Rectangle 3">
            <a:extLst>
              <a:ext uri="{FF2B5EF4-FFF2-40B4-BE49-F238E27FC236}">
                <a16:creationId xmlns:a16="http://schemas.microsoft.com/office/drawing/2014/main" id="{9C062B04-C845-41E1-A36D-69666ABE675D}"/>
              </a:ext>
            </a:extLst>
          </p:cNvPr>
          <p:cNvSpPr>
            <a:spLocks noGrp="1" noChangeArrowheads="1"/>
          </p:cNvSpPr>
          <p:nvPr>
            <p:ph type="body" idx="1"/>
          </p:nvPr>
        </p:nvSpPr>
        <p:spPr>
          <a:xfrm>
            <a:off x="323850" y="620713"/>
            <a:ext cx="8280400" cy="5976937"/>
          </a:xfrm>
          <a:ln w="57150">
            <a:solidFill>
              <a:srgbClr val="FF3300"/>
            </a:solidFill>
            <a:miter lim="800000"/>
            <a:headEnd/>
            <a:tailEnd/>
          </a:ln>
        </p:spPr>
        <p:txBody>
          <a:bodyPr/>
          <a:lstStyle/>
          <a:p>
            <a:pPr algn="just" eaLnBrk="1" hangingPunct="1">
              <a:buFontTx/>
              <a:buNone/>
            </a:pPr>
            <a:r>
              <a:rPr lang="zh-CN" altLang="en-US" sz="4000">
                <a:latin typeface="隶书" panose="02010509060101010101" pitchFamily="49" charset="-122"/>
                <a:ea typeface="隶书" panose="02010509060101010101" pitchFamily="49" charset="-122"/>
              </a:rPr>
              <a:t>关于缺省值</a:t>
            </a:r>
            <a:r>
              <a:rPr lang="en-US" altLang="zh-CN" sz="4000">
                <a:latin typeface="隶书" panose="02010509060101010101" pitchFamily="49" charset="-122"/>
                <a:ea typeface="隶书" panose="02010509060101010101" pitchFamily="49" charset="-122"/>
              </a:rPr>
              <a:t>(</a:t>
            </a:r>
            <a:r>
              <a:rPr lang="zh-CN" altLang="en-US" sz="4000">
                <a:latin typeface="隶书" panose="02010509060101010101" pitchFamily="49" charset="-122"/>
                <a:ea typeface="隶书" panose="02010509060101010101" pitchFamily="49" charset="-122"/>
              </a:rPr>
              <a:t>不适用于</a:t>
            </a:r>
            <a:r>
              <a:rPr lang="en-US" altLang="zh-CN" sz="4000">
                <a:latin typeface="隶书" panose="02010509060101010101" pitchFamily="49" charset="-122"/>
                <a:ea typeface="隶书" panose="02010509060101010101" pitchFamily="49" charset="-122"/>
              </a:rPr>
              <a:t>ACCESS)</a:t>
            </a:r>
          </a:p>
          <a:p>
            <a:pPr algn="just" eaLnBrk="1" hangingPunct="1">
              <a:buFontTx/>
              <a:buNone/>
            </a:pPr>
            <a:r>
              <a:rPr lang="en-US" altLang="zh-CN" sz="4000">
                <a:ea typeface="隶书" panose="02010509060101010101" pitchFamily="49" charset="-122"/>
              </a:rPr>
              <a:t> </a:t>
            </a:r>
            <a:r>
              <a:rPr lang="zh-CN" altLang="en-US" sz="4000">
                <a:latin typeface="隶书" panose="02010509060101010101" pitchFamily="49" charset="-122"/>
                <a:ea typeface="隶书" panose="02010509060101010101" pitchFamily="49" charset="-122"/>
              </a:rPr>
              <a:t>可以在定义属性时增加保留字</a:t>
            </a:r>
            <a:r>
              <a:rPr lang="en-US" altLang="zh-CN" sz="4000">
                <a:latin typeface="隶书" panose="02010509060101010101" pitchFamily="49" charset="-122"/>
                <a:ea typeface="隶书" panose="02010509060101010101" pitchFamily="49" charset="-122"/>
              </a:rPr>
              <a:t>DEFAULT</a:t>
            </a:r>
            <a:r>
              <a:rPr lang="zh-CN" altLang="en-US" sz="4000">
                <a:latin typeface="隶书" panose="02010509060101010101" pitchFamily="49" charset="-122"/>
                <a:ea typeface="隶书" panose="02010509060101010101" pitchFamily="49" charset="-122"/>
              </a:rPr>
              <a:t>和一个合适的值</a:t>
            </a:r>
          </a:p>
          <a:p>
            <a:pPr algn="just" eaLnBrk="1" hangingPunct="1">
              <a:buFontTx/>
              <a:buNone/>
            </a:pPr>
            <a:r>
              <a:rPr lang="zh-CN" altLang="en-US" sz="4000">
                <a:latin typeface="隶书" panose="02010509060101010101" pitchFamily="49" charset="-122"/>
                <a:ea typeface="隶书" panose="02010509060101010101" pitchFamily="49" charset="-122"/>
              </a:rPr>
              <a:t>例如：</a:t>
            </a:r>
          </a:p>
          <a:p>
            <a:pPr algn="just" eaLnBrk="1" hangingPunct="1">
              <a:buFontTx/>
              <a:buNone/>
            </a:pPr>
            <a:r>
              <a:rPr lang="zh-CN" altLang="en-US" b="1"/>
              <a:t>     性别    </a:t>
            </a:r>
            <a:r>
              <a:rPr lang="en-US" altLang="zh-CN" b="1"/>
              <a:t>CHAR</a:t>
            </a:r>
            <a:r>
              <a:rPr lang="zh-CN" altLang="en-US" b="1"/>
              <a:t>（</a:t>
            </a:r>
            <a:r>
              <a:rPr lang="en-US" altLang="zh-CN" b="1"/>
              <a:t>1</a:t>
            </a:r>
            <a:r>
              <a:rPr lang="zh-CN" altLang="en-US" b="1"/>
              <a:t>）  </a:t>
            </a:r>
            <a:r>
              <a:rPr lang="en-US" altLang="zh-CN" b="1"/>
              <a:t>DEFAULT ‘</a:t>
            </a:r>
            <a:r>
              <a:rPr lang="zh-CN" altLang="en-US" b="1"/>
              <a:t>男</a:t>
            </a:r>
            <a:r>
              <a:rPr lang="en-US" altLang="zh-CN" b="1"/>
              <a:t>’</a:t>
            </a:r>
            <a:r>
              <a:rPr lang="zh-CN" altLang="en-US" b="1"/>
              <a:t>；</a:t>
            </a:r>
          </a:p>
          <a:p>
            <a:pPr algn="just" eaLnBrk="1" hangingPunct="1">
              <a:buFontTx/>
              <a:buNone/>
            </a:pPr>
            <a:r>
              <a:rPr lang="zh-CN" altLang="en-US" b="1"/>
              <a:t>     年龄    </a:t>
            </a:r>
            <a:r>
              <a:rPr lang="en-US" altLang="zh-CN" b="1"/>
              <a:t>SMALLINT   DEFAULT 18</a:t>
            </a:r>
            <a:r>
              <a:rPr lang="zh-CN" altLang="en-US" b="1"/>
              <a:t>；</a:t>
            </a:r>
          </a:p>
          <a:p>
            <a:pPr algn="just" eaLnBrk="1" hangingPunct="1">
              <a:buFontTx/>
              <a:buNone/>
            </a:pPr>
            <a:r>
              <a:rPr lang="zh-CN" altLang="en-US" sz="4000">
                <a:latin typeface="隶书" panose="02010509060101010101" pitchFamily="49" charset="-122"/>
                <a:ea typeface="隶书" panose="02010509060101010101" pitchFamily="49" charset="-122"/>
              </a:rPr>
              <a:t>修改默认值</a:t>
            </a:r>
          </a:p>
          <a:p>
            <a:pPr algn="just" eaLnBrk="1" hangingPunct="1">
              <a:buFontTx/>
              <a:buNone/>
            </a:pPr>
            <a:r>
              <a:rPr lang="en-US" altLang="zh-CN" b="1"/>
              <a:t>ALTER TABLE S ADD CONSTRAINT default_sex DEFAULT ‘</a:t>
            </a:r>
            <a:r>
              <a:rPr lang="zh-CN" altLang="en-US" b="1"/>
              <a:t>男</a:t>
            </a:r>
            <a:r>
              <a:rPr lang="en-US" altLang="zh-CN" b="1"/>
              <a:t>’</a:t>
            </a:r>
            <a:r>
              <a:rPr lang="zh-CN" altLang="en-US" b="1"/>
              <a:t> </a:t>
            </a:r>
            <a:r>
              <a:rPr lang="en-US" altLang="zh-CN" b="1"/>
              <a:t>FOR sex; </a:t>
            </a:r>
            <a:endParaRPr lang="en-US" altLang="zh-CN"/>
          </a:p>
        </p:txBody>
      </p:sp>
      <p:pic>
        <p:nvPicPr>
          <p:cNvPr id="26628" name="Picture 7" descr="earth10">
            <a:extLst>
              <a:ext uri="{FF2B5EF4-FFF2-40B4-BE49-F238E27FC236}">
                <a16:creationId xmlns:a16="http://schemas.microsoft.com/office/drawing/2014/main" id="{37E31EBF-0E7B-480B-9FC0-3BFE8616AA8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lide(fromRight)">
                                      <p:cBhvr>
                                        <p:cTn id="7" dur="500"/>
                                        <p:tgtEl>
                                          <p:spTgt spid="17411">
                                            <p:txEl>
                                              <p:pRg st="0" end="0"/>
                                            </p:txEl>
                                          </p:spTgt>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Effect transition="in" filter="slide(fromRight)">
                                      <p:cBhvr>
                                        <p:cTn id="11" dur="500"/>
                                        <p:tgtEl>
                                          <p:spTgt spid="17411">
                                            <p:txEl>
                                              <p:pRg st="1" end="1"/>
                                            </p:txEl>
                                          </p:spTgt>
                                        </p:tgtEl>
                                      </p:cBhvr>
                                    </p:animEffect>
                                  </p:childTnLst>
                                </p:cTn>
                              </p:par>
                            </p:childTnLst>
                          </p:cTn>
                        </p:par>
                        <p:par>
                          <p:cTn id="12" fill="hold" nodeType="afterGroup">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slide(fromRight)">
                                      <p:cBhvr>
                                        <p:cTn id="15" dur="500"/>
                                        <p:tgtEl>
                                          <p:spTgt spid="17411">
                                            <p:txEl>
                                              <p:pRg st="2" end="2"/>
                                            </p:txEl>
                                          </p:spTgt>
                                        </p:tgtEl>
                                      </p:cBhvr>
                                    </p:animEffect>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Effect transition="in" filter="slide(fromRight)">
                                      <p:cBhvr>
                                        <p:cTn id="19" dur="500"/>
                                        <p:tgtEl>
                                          <p:spTgt spid="17411">
                                            <p:txEl>
                                              <p:pRg st="3" end="3"/>
                                            </p:txEl>
                                          </p:spTgt>
                                        </p:tgtEl>
                                      </p:cBhvr>
                                    </p:animEffect>
                                  </p:childTnLst>
                                </p:cTn>
                              </p:par>
                            </p:childTnLst>
                          </p:cTn>
                        </p:par>
                        <p:par>
                          <p:cTn id="20" fill="hold" nodeType="afterGroup">
                            <p:stCondLst>
                              <p:cond delay="2000"/>
                            </p:stCondLst>
                            <p:childTnLst>
                              <p:par>
                                <p:cTn id="21" presetID="12" presetClass="entr" presetSubtype="2" fill="hold" grpId="0" nodeType="after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slide(fromRight)">
                                      <p:cBhvr>
                                        <p:cTn id="23" dur="500"/>
                                        <p:tgtEl>
                                          <p:spTgt spid="17411">
                                            <p:txEl>
                                              <p:pRg st="4" end="4"/>
                                            </p:txEl>
                                          </p:spTgt>
                                        </p:tgtEl>
                                      </p:cBhvr>
                                    </p:animEffect>
                                  </p:childTnLst>
                                </p:cTn>
                              </p:par>
                            </p:childTnLst>
                          </p:cTn>
                        </p:par>
                        <p:par>
                          <p:cTn id="24" fill="hold" nodeType="afterGroup">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slide(fromRight)">
                                      <p:cBhvr>
                                        <p:cTn id="27" dur="500"/>
                                        <p:tgtEl>
                                          <p:spTgt spid="17411">
                                            <p:txEl>
                                              <p:pRg st="5" end="5"/>
                                            </p:txEl>
                                          </p:spTgt>
                                        </p:tgtEl>
                                      </p:cBhvr>
                                    </p:animEffect>
                                  </p:childTnLst>
                                </p:cTn>
                              </p:par>
                            </p:childTnLst>
                          </p:cTn>
                        </p:par>
                        <p:par>
                          <p:cTn id="28" fill="hold" nodeType="afterGroup">
                            <p:stCondLst>
                              <p:cond delay="3000"/>
                            </p:stCondLst>
                            <p:childTnLst>
                              <p:par>
                                <p:cTn id="29" presetID="12" presetClass="entr" presetSubtype="2" fill="hold" grpId="0" nodeType="after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slide(fromRight)">
                                      <p:cBhvr>
                                        <p:cTn id="31"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70DB99F-862B-44D3-84A3-046BBE741A29}"/>
              </a:ext>
            </a:extLst>
          </p:cNvPr>
          <p:cNvSpPr>
            <a:spLocks noGrp="1" noChangeArrowheads="1"/>
          </p:cNvSpPr>
          <p:nvPr>
            <p:ph type="title"/>
          </p:nvPr>
        </p:nvSpPr>
        <p:spPr/>
        <p:txBody>
          <a:bodyPr/>
          <a:lstStyle/>
          <a:p>
            <a:r>
              <a:rPr lang="en-US" altLang="zh-CN"/>
              <a:t>MySQL</a:t>
            </a:r>
            <a:r>
              <a:rPr lang="zh-CN" altLang="en-US"/>
              <a:t>中</a:t>
            </a:r>
          </a:p>
        </p:txBody>
      </p:sp>
      <p:sp>
        <p:nvSpPr>
          <p:cNvPr id="27651" name="内容占位符 2">
            <a:extLst>
              <a:ext uri="{FF2B5EF4-FFF2-40B4-BE49-F238E27FC236}">
                <a16:creationId xmlns:a16="http://schemas.microsoft.com/office/drawing/2014/main" id="{7FC6126F-5DA0-4C01-8823-6B000C54D1F4}"/>
              </a:ext>
            </a:extLst>
          </p:cNvPr>
          <p:cNvSpPr>
            <a:spLocks noGrp="1" noChangeArrowheads="1"/>
          </p:cNvSpPr>
          <p:nvPr>
            <p:ph idx="1"/>
          </p:nvPr>
        </p:nvSpPr>
        <p:spPr/>
        <p:txBody>
          <a:bodyPr/>
          <a:lstStyle/>
          <a:p>
            <a:r>
              <a:rPr lang="en-US" altLang="zh-CN"/>
              <a:t>ALTER TABLE s change sex sex char(2) DEFAULT ’</a:t>
            </a:r>
            <a:r>
              <a:rPr lang="zh-CN" altLang="en-US"/>
              <a:t>男</a:t>
            </a:r>
            <a:r>
              <a:rPr lang="en-US" altLang="zh-CN"/>
              <a:t>’</a:t>
            </a:r>
          </a:p>
          <a:p>
            <a:endParaRPr lang="zh-CN" altLang="en-US"/>
          </a:p>
        </p:txBody>
      </p:sp>
      <p:sp>
        <p:nvSpPr>
          <p:cNvPr id="27652" name="灯片编号占位符 3">
            <a:extLst>
              <a:ext uri="{FF2B5EF4-FFF2-40B4-BE49-F238E27FC236}">
                <a16:creationId xmlns:a16="http://schemas.microsoft.com/office/drawing/2014/main" id="{69B73CE4-A0FA-4361-A5E2-178F39EDB3B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0F0D9C-4BA3-4A94-8396-F20D5F797A30}" type="slidenum">
              <a:rPr lang="en-US" altLang="zh-CN" sz="1400" smtClean="0"/>
              <a:pPr>
                <a:spcBef>
                  <a:spcPct val="0"/>
                </a:spcBef>
                <a:buFontTx/>
                <a:buNone/>
              </a:pPr>
              <a:t>19</a:t>
            </a:fld>
            <a:endParaRPr lang="en-US" altLang="zh-CN" sz="1400"/>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3CEBE04F-FF66-4948-8305-A9FE72B04C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80E88C-1C1A-4DD4-B37E-F83C93475A65}" type="slidenum">
              <a:rPr lang="en-US" altLang="zh-CN" sz="1400" smtClean="0"/>
              <a:pPr>
                <a:spcBef>
                  <a:spcPct val="0"/>
                </a:spcBef>
                <a:buFontTx/>
                <a:buNone/>
              </a:pPr>
              <a:t>2</a:t>
            </a:fld>
            <a:endParaRPr lang="en-US" altLang="zh-CN" sz="1400"/>
          </a:p>
        </p:txBody>
      </p:sp>
      <p:sp>
        <p:nvSpPr>
          <p:cNvPr id="2" name="Rectangle 2">
            <a:extLst>
              <a:ext uri="{FF2B5EF4-FFF2-40B4-BE49-F238E27FC236}">
                <a16:creationId xmlns:a16="http://schemas.microsoft.com/office/drawing/2014/main" id="{3A199F7E-A493-4150-8D0F-AA7B4A830761}"/>
              </a:ext>
            </a:extLst>
          </p:cNvPr>
          <p:cNvSpPr>
            <a:spLocks noGrp="1" noChangeArrowheads="1"/>
          </p:cNvSpPr>
          <p:nvPr>
            <p:ph type="title"/>
          </p:nvPr>
        </p:nvSpPr>
        <p:spPr>
          <a:xfrm>
            <a:off x="1524000" y="304800"/>
            <a:ext cx="5562600" cy="1143000"/>
          </a:xfrm>
        </p:spPr>
        <p:txBody>
          <a:bodyPr/>
          <a:lstStyle/>
          <a:p>
            <a:pPr eaLnBrk="1" hangingPunct="1"/>
            <a:r>
              <a:rPr lang="zh-CN" altLang="en-US" b="1">
                <a:solidFill>
                  <a:srgbClr val="990099"/>
                </a:solidFill>
              </a:rPr>
              <a:t>第一节       </a:t>
            </a:r>
            <a:r>
              <a:rPr lang="en-US" altLang="zh-CN" b="1">
                <a:solidFill>
                  <a:srgbClr val="990099"/>
                </a:solidFill>
              </a:rPr>
              <a:t>SQL</a:t>
            </a:r>
            <a:r>
              <a:rPr lang="zh-CN" altLang="en-US" b="1">
                <a:solidFill>
                  <a:srgbClr val="990099"/>
                </a:solidFill>
              </a:rPr>
              <a:t>概述</a:t>
            </a:r>
          </a:p>
        </p:txBody>
      </p:sp>
      <p:sp>
        <p:nvSpPr>
          <p:cNvPr id="4099" name="Rectangle 3">
            <a:extLst>
              <a:ext uri="{FF2B5EF4-FFF2-40B4-BE49-F238E27FC236}">
                <a16:creationId xmlns:a16="http://schemas.microsoft.com/office/drawing/2014/main" id="{0D906369-6725-4BCC-9847-82969A083441}"/>
              </a:ext>
            </a:extLst>
          </p:cNvPr>
          <p:cNvSpPr>
            <a:spLocks noGrp="1" noChangeArrowheads="1"/>
          </p:cNvSpPr>
          <p:nvPr>
            <p:ph type="body" idx="1"/>
          </p:nvPr>
        </p:nvSpPr>
        <p:spPr>
          <a:xfrm>
            <a:off x="228600" y="1905000"/>
            <a:ext cx="8686800" cy="4191000"/>
          </a:xfrm>
        </p:spPr>
        <p:txBody>
          <a:bodyPr/>
          <a:lstStyle/>
          <a:p>
            <a:pPr eaLnBrk="1" hangingPunct="1">
              <a:buFontTx/>
              <a:buNone/>
            </a:pPr>
            <a:r>
              <a:rPr lang="zh-CN" altLang="en-US" sz="4800" b="1"/>
              <a:t>一、</a:t>
            </a:r>
            <a:r>
              <a:rPr lang="en-US" altLang="zh-CN" sz="4800" b="1"/>
              <a:t>SQL</a:t>
            </a:r>
            <a:r>
              <a:rPr lang="zh-CN" altLang="en-US" sz="4800" b="1"/>
              <a:t>的发展</a:t>
            </a:r>
          </a:p>
          <a:p>
            <a:pPr eaLnBrk="1" hangingPunct="1">
              <a:buFontTx/>
              <a:buNone/>
            </a:pPr>
            <a:r>
              <a:rPr lang="zh-CN" altLang="en-US" sz="2800" b="1"/>
              <a:t>   </a:t>
            </a:r>
            <a:r>
              <a:rPr lang="en-US" altLang="zh-CN" sz="3600"/>
              <a:t>1974</a:t>
            </a:r>
            <a:r>
              <a:rPr lang="zh-CN" altLang="en-US" sz="3600"/>
              <a:t>年提出，在</a:t>
            </a:r>
            <a:r>
              <a:rPr lang="en-US" altLang="zh-CN" sz="3600"/>
              <a:t>SYSTEM   R</a:t>
            </a:r>
            <a:r>
              <a:rPr lang="zh-CN" altLang="en-US" sz="3600"/>
              <a:t>上实现</a:t>
            </a:r>
          </a:p>
          <a:p>
            <a:pPr eaLnBrk="1" hangingPunct="1">
              <a:buFontTx/>
              <a:buNone/>
            </a:pPr>
            <a:r>
              <a:rPr lang="zh-CN" altLang="en-US" sz="3600"/>
              <a:t>  </a:t>
            </a:r>
            <a:r>
              <a:rPr lang="en-US" altLang="zh-CN" sz="3600"/>
              <a:t>1986</a:t>
            </a:r>
            <a:r>
              <a:rPr lang="zh-CN" altLang="en-US" sz="3600"/>
              <a:t>年</a:t>
            </a:r>
            <a:r>
              <a:rPr lang="en-US" altLang="zh-CN" sz="3600"/>
              <a:t>10</a:t>
            </a:r>
            <a:r>
              <a:rPr lang="zh-CN" altLang="en-US" sz="3600"/>
              <a:t>月，</a:t>
            </a:r>
            <a:r>
              <a:rPr lang="en-US" altLang="zh-CN" sz="3600"/>
              <a:t>ANSI</a:t>
            </a:r>
            <a:r>
              <a:rPr lang="zh-CN" altLang="en-US" sz="3600"/>
              <a:t>定为关系数据库语言的美国标准 ，并公布了标准</a:t>
            </a:r>
            <a:r>
              <a:rPr lang="en-US" altLang="zh-CN" sz="3600"/>
              <a:t>SQL</a:t>
            </a:r>
          </a:p>
          <a:p>
            <a:pPr eaLnBrk="1" hangingPunct="1">
              <a:buFontTx/>
              <a:buNone/>
            </a:pPr>
            <a:r>
              <a:rPr lang="en-US" altLang="zh-CN" sz="3600"/>
              <a:t>  92</a:t>
            </a:r>
            <a:r>
              <a:rPr lang="zh-CN" altLang="en-US" sz="3600"/>
              <a:t>年通过的修改标准</a:t>
            </a:r>
            <a:r>
              <a:rPr lang="en-US" altLang="zh-CN" sz="3600"/>
              <a:t>SQL---92</a:t>
            </a:r>
            <a:r>
              <a:rPr lang="zh-CN" altLang="en-US" sz="2800" b="1">
                <a:solidFill>
                  <a:srgbClr val="990099"/>
                </a:solidFill>
              </a:rPr>
              <a:t>（简称</a:t>
            </a:r>
            <a:r>
              <a:rPr lang="en-US" altLang="zh-CN" sz="2800" b="1">
                <a:solidFill>
                  <a:srgbClr val="990099"/>
                </a:solidFill>
              </a:rPr>
              <a:t>SQL2</a:t>
            </a:r>
            <a:r>
              <a:rPr lang="zh-CN" altLang="en-US" sz="2800" b="1">
                <a:solidFill>
                  <a:srgbClr val="990099"/>
                </a:solidFill>
              </a:rPr>
              <a:t>）</a:t>
            </a:r>
          </a:p>
          <a:p>
            <a:pPr eaLnBrk="1" hangingPunct="1">
              <a:buFontTx/>
              <a:buNone/>
            </a:pPr>
            <a:r>
              <a:rPr lang="zh-CN" altLang="en-US" sz="3600"/>
              <a:t>  新标准</a:t>
            </a:r>
            <a:r>
              <a:rPr lang="en-US" altLang="zh-CN" sz="3600"/>
              <a:t>SQL3</a:t>
            </a:r>
            <a:r>
              <a:rPr lang="zh-CN" altLang="en-US" sz="3600"/>
              <a:t>，</a:t>
            </a:r>
            <a:r>
              <a:rPr lang="en-US" altLang="zh-CN" sz="3600"/>
              <a:t>SQL2008</a:t>
            </a:r>
          </a:p>
        </p:txBody>
      </p:sp>
      <p:pic>
        <p:nvPicPr>
          <p:cNvPr id="5125" name="Picture 7" descr="book11">
            <a:extLst>
              <a:ext uri="{FF2B5EF4-FFF2-40B4-BE49-F238E27FC236}">
                <a16:creationId xmlns:a16="http://schemas.microsoft.com/office/drawing/2014/main" id="{657EC8CF-BCE6-4389-AE02-2F7DB16AA5E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219200"/>
            <a:ext cx="1235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box(in)">
                                      <p:cBhvr>
                                        <p:cTn id="12" dur="500"/>
                                        <p:tgtEl>
                                          <p:spTgt spid="4099">
                                            <p:txEl>
                                              <p:pRg st="0" end="0"/>
                                            </p:txEl>
                                          </p:spTgt>
                                        </p:tgtEl>
                                      </p:cBhvr>
                                    </p:animEffect>
                                  </p:childTnLst>
                                </p:cTn>
                              </p:par>
                            </p:childTnLst>
                          </p:cTn>
                        </p:par>
                        <p:par>
                          <p:cTn id="13" fill="hold" nodeType="afterGroup">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4099">
                                            <p:txEl>
                                              <p:pRg st="1" end="1"/>
                                            </p:txEl>
                                          </p:spTgt>
                                        </p:tgtEl>
                                        <p:attrNameLst>
                                          <p:attrName>style.visibility</p:attrName>
                                        </p:attrNameLst>
                                      </p:cBhvr>
                                      <p:to>
                                        <p:strVal val="visible"/>
                                      </p:to>
                                    </p:set>
                                    <p:animEffect transition="in" filter="box(in)">
                                      <p:cBhvr>
                                        <p:cTn id="16" dur="500"/>
                                        <p:tgtEl>
                                          <p:spTgt spid="4099">
                                            <p:txEl>
                                              <p:pRg st="1" end="1"/>
                                            </p:txEl>
                                          </p:spTgt>
                                        </p:tgtEl>
                                      </p:cBhvr>
                                    </p:animEffect>
                                  </p:childTnLst>
                                </p:cTn>
                              </p:par>
                            </p:childTnLst>
                          </p:cTn>
                        </p:par>
                        <p:par>
                          <p:cTn id="17" fill="hold" nodeType="afterGroup">
                            <p:stCondLst>
                              <p:cond delay="1500"/>
                            </p:stCondLst>
                            <p:childTnLst>
                              <p:par>
                                <p:cTn id="18" presetID="4" presetClass="entr" presetSubtype="16" fill="hold" grpId="0" nodeType="afterEffect">
                                  <p:stCondLst>
                                    <p:cond delay="0"/>
                                  </p:stCondLst>
                                  <p:childTnLst>
                                    <p:set>
                                      <p:cBhvr>
                                        <p:cTn id="19" dur="1" fill="hold">
                                          <p:stCondLst>
                                            <p:cond delay="0"/>
                                          </p:stCondLst>
                                        </p:cTn>
                                        <p:tgtEl>
                                          <p:spTgt spid="4099">
                                            <p:txEl>
                                              <p:pRg st="2" end="2"/>
                                            </p:txEl>
                                          </p:spTgt>
                                        </p:tgtEl>
                                        <p:attrNameLst>
                                          <p:attrName>style.visibility</p:attrName>
                                        </p:attrNameLst>
                                      </p:cBhvr>
                                      <p:to>
                                        <p:strVal val="visible"/>
                                      </p:to>
                                    </p:set>
                                    <p:animEffect transition="in" filter="box(in)">
                                      <p:cBhvr>
                                        <p:cTn id="20" dur="500"/>
                                        <p:tgtEl>
                                          <p:spTgt spid="4099">
                                            <p:txEl>
                                              <p:pRg st="2" end="2"/>
                                            </p:txEl>
                                          </p:spTgt>
                                        </p:tgtEl>
                                      </p:cBhvr>
                                    </p:animEffect>
                                  </p:childTnLst>
                                </p:cTn>
                              </p:par>
                            </p:childTnLst>
                          </p:cTn>
                        </p:par>
                        <p:par>
                          <p:cTn id="21" fill="hold" nodeType="afterGroup">
                            <p:stCondLst>
                              <p:cond delay="2000"/>
                            </p:stCondLst>
                            <p:childTnLst>
                              <p:par>
                                <p:cTn id="22" presetID="4" presetClass="entr" presetSubtype="16" fill="hold" grpId="0" nodeType="afterEffect">
                                  <p:stCondLst>
                                    <p:cond delay="0"/>
                                  </p:stCondLst>
                                  <p:childTnLst>
                                    <p:set>
                                      <p:cBhvr>
                                        <p:cTn id="23" dur="1" fill="hold">
                                          <p:stCondLst>
                                            <p:cond delay="0"/>
                                          </p:stCondLst>
                                        </p:cTn>
                                        <p:tgtEl>
                                          <p:spTgt spid="4099">
                                            <p:txEl>
                                              <p:pRg st="3" end="3"/>
                                            </p:txEl>
                                          </p:spTgt>
                                        </p:tgtEl>
                                        <p:attrNameLst>
                                          <p:attrName>style.visibility</p:attrName>
                                        </p:attrNameLst>
                                      </p:cBhvr>
                                      <p:to>
                                        <p:strVal val="visible"/>
                                      </p:to>
                                    </p:set>
                                    <p:animEffect transition="in" filter="box(in)">
                                      <p:cBhvr>
                                        <p:cTn id="24" dur="500"/>
                                        <p:tgtEl>
                                          <p:spTgt spid="4099">
                                            <p:txEl>
                                              <p:pRg st="3" end="3"/>
                                            </p:txEl>
                                          </p:spTgt>
                                        </p:tgtEl>
                                      </p:cBhvr>
                                    </p:animEffect>
                                  </p:childTnLst>
                                </p:cTn>
                              </p:par>
                            </p:childTnLst>
                          </p:cTn>
                        </p:par>
                        <p:par>
                          <p:cTn id="25" fill="hold" nodeType="afterGroup">
                            <p:stCondLst>
                              <p:cond delay="2500"/>
                            </p:stCondLst>
                            <p:childTnLst>
                              <p:par>
                                <p:cTn id="26" presetID="4" presetClass="entr" presetSubtype="16" fill="hold" grpId="0" nodeType="afterEffect">
                                  <p:stCondLst>
                                    <p:cond delay="0"/>
                                  </p:stCondLst>
                                  <p:childTnLst>
                                    <p:set>
                                      <p:cBhvr>
                                        <p:cTn id="27" dur="1" fill="hold">
                                          <p:stCondLst>
                                            <p:cond delay="0"/>
                                          </p:stCondLst>
                                        </p:cTn>
                                        <p:tgtEl>
                                          <p:spTgt spid="4099">
                                            <p:txEl>
                                              <p:pRg st="4" end="4"/>
                                            </p:txEl>
                                          </p:spTgt>
                                        </p:tgtEl>
                                        <p:attrNameLst>
                                          <p:attrName>style.visibility</p:attrName>
                                        </p:attrNameLst>
                                      </p:cBhvr>
                                      <p:to>
                                        <p:strVal val="visible"/>
                                      </p:to>
                                    </p:set>
                                    <p:animEffect transition="in" filter="box(in)">
                                      <p:cBhvr>
                                        <p:cTn id="28"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099"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9B4FAA22-B545-49B3-A15C-45BD3B6588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FA3904-D109-4DB2-AC0E-372300AE614D}" type="slidenum">
              <a:rPr lang="en-US" altLang="zh-CN" sz="1400" smtClean="0"/>
              <a:pPr>
                <a:spcBef>
                  <a:spcPct val="0"/>
                </a:spcBef>
                <a:buFontTx/>
                <a:buNone/>
              </a:pPr>
              <a:t>20</a:t>
            </a:fld>
            <a:endParaRPr lang="en-US" altLang="zh-CN" sz="1400"/>
          </a:p>
        </p:txBody>
      </p:sp>
      <p:sp>
        <p:nvSpPr>
          <p:cNvPr id="28675" name="Rectangle 2">
            <a:extLst>
              <a:ext uri="{FF2B5EF4-FFF2-40B4-BE49-F238E27FC236}">
                <a16:creationId xmlns:a16="http://schemas.microsoft.com/office/drawing/2014/main" id="{F3B2E03C-1969-4455-9836-7C6D989F0CFC}"/>
              </a:ext>
            </a:extLst>
          </p:cNvPr>
          <p:cNvSpPr>
            <a:spLocks noGrp="1" noChangeArrowheads="1"/>
          </p:cNvSpPr>
          <p:nvPr>
            <p:ph type="title"/>
          </p:nvPr>
        </p:nvSpPr>
        <p:spPr>
          <a:xfrm>
            <a:off x="323850" y="0"/>
            <a:ext cx="8208963" cy="1143000"/>
          </a:xfrm>
        </p:spPr>
        <p:txBody>
          <a:bodyPr/>
          <a:lstStyle/>
          <a:p>
            <a:pPr eaLnBrk="1" hangingPunct="1"/>
            <a:r>
              <a:rPr lang="zh-CN" altLang="en-US"/>
              <a:t>在</a:t>
            </a:r>
            <a:r>
              <a:rPr lang="en-US" altLang="zh-CN"/>
              <a:t>SQL SERVER2005 /MySql</a:t>
            </a:r>
            <a:r>
              <a:rPr lang="zh-CN" altLang="en-US"/>
              <a:t>中：</a:t>
            </a:r>
          </a:p>
        </p:txBody>
      </p:sp>
      <p:sp>
        <p:nvSpPr>
          <p:cNvPr id="28676" name="Rectangle 3">
            <a:extLst>
              <a:ext uri="{FF2B5EF4-FFF2-40B4-BE49-F238E27FC236}">
                <a16:creationId xmlns:a16="http://schemas.microsoft.com/office/drawing/2014/main" id="{C4A8D309-7DAE-4852-8753-242E23D78ED8}"/>
              </a:ext>
            </a:extLst>
          </p:cNvPr>
          <p:cNvSpPr>
            <a:spLocks noGrp="1" noChangeArrowheads="1"/>
          </p:cNvSpPr>
          <p:nvPr>
            <p:ph type="body" idx="1"/>
          </p:nvPr>
        </p:nvSpPr>
        <p:spPr>
          <a:xfrm>
            <a:off x="323850" y="1052513"/>
            <a:ext cx="8496300" cy="5192712"/>
          </a:xfrm>
          <a:solidFill>
            <a:schemeClr val="bg1"/>
          </a:solidFill>
          <a:ln>
            <a:solidFill>
              <a:srgbClr val="000099"/>
            </a:solidFill>
            <a:miter lim="800000"/>
            <a:headEnd/>
            <a:tailEnd/>
          </a:ln>
        </p:spPr>
        <p:txBody>
          <a:bodyPr/>
          <a:lstStyle/>
          <a:p>
            <a:pPr eaLnBrk="1" hangingPunct="1">
              <a:lnSpc>
                <a:spcPct val="110000"/>
              </a:lnSpc>
              <a:buFontTx/>
              <a:buNone/>
            </a:pPr>
            <a:r>
              <a:rPr lang="en-US" altLang="zh-CN" sz="3600"/>
              <a:t>CREATE TABLE</a:t>
            </a:r>
            <a:r>
              <a:rPr lang="en-US" altLang="zh-CN" sz="3600" noProof="1"/>
              <a:t> </a:t>
            </a:r>
            <a:r>
              <a:rPr lang="en-US" altLang="zh-CN" sz="3600"/>
              <a:t>S</a:t>
            </a:r>
            <a:r>
              <a:rPr lang="en-US" altLang="zh-CN" sz="3600" noProof="1"/>
              <a:t>(</a:t>
            </a:r>
          </a:p>
          <a:p>
            <a:pPr eaLnBrk="1" hangingPunct="1">
              <a:lnSpc>
                <a:spcPct val="110000"/>
              </a:lnSpc>
              <a:buFontTx/>
              <a:buNone/>
            </a:pPr>
            <a:r>
              <a:rPr lang="en-US" altLang="zh-CN" sz="3600"/>
              <a:t>SNO</a:t>
            </a:r>
            <a:r>
              <a:rPr lang="en-US" altLang="zh-CN" sz="3600" noProof="1"/>
              <a:t> </a:t>
            </a:r>
            <a:r>
              <a:rPr lang="en-US" altLang="zh-CN" sz="3600"/>
              <a:t>CHAR(8) PRIMARY KEY</a:t>
            </a:r>
            <a:r>
              <a:rPr lang="en-US" altLang="zh-CN" sz="3600" noProof="1"/>
              <a:t>,</a:t>
            </a:r>
          </a:p>
          <a:p>
            <a:pPr eaLnBrk="1" hangingPunct="1">
              <a:lnSpc>
                <a:spcPct val="110000"/>
              </a:lnSpc>
              <a:buFontTx/>
              <a:buNone/>
            </a:pPr>
            <a:r>
              <a:rPr lang="en-US" altLang="zh-CN" sz="3600"/>
              <a:t>SNAME CHAR(8),</a:t>
            </a:r>
            <a:endParaRPr lang="en-US" altLang="zh-CN" sz="3600" noProof="1"/>
          </a:p>
          <a:p>
            <a:pPr eaLnBrk="1" hangingPunct="1">
              <a:lnSpc>
                <a:spcPct val="110000"/>
              </a:lnSpc>
              <a:buFontTx/>
              <a:buNone/>
            </a:pPr>
            <a:r>
              <a:rPr lang="en-US" altLang="zh-CN" sz="3600"/>
              <a:t>SEX CHAR(2) DEFAULT</a:t>
            </a:r>
            <a:r>
              <a:rPr lang="en-US" altLang="zh-CN" sz="3600" noProof="1"/>
              <a:t> '</a:t>
            </a:r>
            <a:r>
              <a:rPr lang="zh-CN" altLang="en-US" sz="3600" noProof="1"/>
              <a:t>男</a:t>
            </a:r>
            <a:r>
              <a:rPr lang="zh-CN" altLang="zh-CN" sz="3600" noProof="1"/>
              <a:t>'</a:t>
            </a:r>
            <a:r>
              <a:rPr lang="en-US" altLang="zh-CN" sz="3600"/>
              <a:t> </a:t>
            </a:r>
            <a:r>
              <a:rPr lang="en-US" altLang="zh-CN" sz="3600" noProof="1"/>
              <a:t> </a:t>
            </a:r>
            <a:r>
              <a:rPr lang="en-US" altLang="zh-CN" sz="3600">
                <a:solidFill>
                  <a:srgbClr val="000099"/>
                </a:solidFill>
              </a:rPr>
              <a:t>CHECK</a:t>
            </a:r>
            <a:r>
              <a:rPr lang="en-US" altLang="zh-CN" sz="3600" noProof="1">
                <a:solidFill>
                  <a:srgbClr val="000099"/>
                </a:solidFill>
              </a:rPr>
              <a:t>(</a:t>
            </a:r>
            <a:r>
              <a:rPr lang="en-US" altLang="zh-CN" sz="3600">
                <a:solidFill>
                  <a:srgbClr val="000099"/>
                </a:solidFill>
              </a:rPr>
              <a:t>SEX</a:t>
            </a:r>
            <a:r>
              <a:rPr lang="en-US" altLang="zh-CN" sz="3600" noProof="1">
                <a:solidFill>
                  <a:srgbClr val="000099"/>
                </a:solidFill>
              </a:rPr>
              <a:t>='</a:t>
            </a:r>
            <a:r>
              <a:rPr lang="zh-CN" altLang="en-US" sz="3600" noProof="1">
                <a:solidFill>
                  <a:srgbClr val="000099"/>
                </a:solidFill>
              </a:rPr>
              <a:t>男</a:t>
            </a:r>
            <a:r>
              <a:rPr lang="zh-CN" altLang="zh-CN" sz="3600" noProof="1">
                <a:solidFill>
                  <a:srgbClr val="000099"/>
                </a:solidFill>
              </a:rPr>
              <a:t>'</a:t>
            </a:r>
            <a:r>
              <a:rPr lang="en-US" altLang="zh-CN" sz="3600">
                <a:solidFill>
                  <a:srgbClr val="000099"/>
                </a:solidFill>
              </a:rPr>
              <a:t> OR</a:t>
            </a:r>
            <a:r>
              <a:rPr lang="en-US" altLang="zh-CN" sz="3600" noProof="1">
                <a:solidFill>
                  <a:srgbClr val="000099"/>
                </a:solidFill>
              </a:rPr>
              <a:t> </a:t>
            </a:r>
            <a:r>
              <a:rPr lang="en-US" altLang="zh-CN" sz="3600">
                <a:solidFill>
                  <a:srgbClr val="000099"/>
                </a:solidFill>
              </a:rPr>
              <a:t>SEX</a:t>
            </a:r>
            <a:r>
              <a:rPr lang="en-US" altLang="zh-CN" sz="3600" noProof="1">
                <a:solidFill>
                  <a:srgbClr val="000099"/>
                </a:solidFill>
              </a:rPr>
              <a:t> ='</a:t>
            </a:r>
            <a:r>
              <a:rPr lang="zh-CN" altLang="en-US" sz="3600" noProof="1">
                <a:solidFill>
                  <a:srgbClr val="000099"/>
                </a:solidFill>
              </a:rPr>
              <a:t>女</a:t>
            </a:r>
            <a:r>
              <a:rPr lang="zh-CN" altLang="zh-CN" sz="3600" noProof="1">
                <a:solidFill>
                  <a:srgbClr val="000099"/>
                </a:solidFill>
              </a:rPr>
              <a:t>'),</a:t>
            </a:r>
          </a:p>
          <a:p>
            <a:pPr eaLnBrk="1" hangingPunct="1">
              <a:lnSpc>
                <a:spcPct val="110000"/>
              </a:lnSpc>
              <a:buFontTx/>
              <a:buNone/>
            </a:pPr>
            <a:r>
              <a:rPr lang="en-US" altLang="zh-CN" sz="3600"/>
              <a:t>AGE TINYINT DEFAULT</a:t>
            </a:r>
            <a:r>
              <a:rPr lang="en-US" altLang="zh-CN" sz="3600" noProof="1"/>
              <a:t> 20,</a:t>
            </a:r>
          </a:p>
          <a:p>
            <a:pPr eaLnBrk="1" hangingPunct="1">
              <a:lnSpc>
                <a:spcPct val="110000"/>
              </a:lnSpc>
              <a:buFontTx/>
              <a:buNone/>
            </a:pPr>
            <a:r>
              <a:rPr lang="en-US" altLang="zh-CN" sz="3600"/>
              <a:t>DEPT CHAR(30) DEFAULT</a:t>
            </a:r>
            <a:r>
              <a:rPr lang="en-US" altLang="zh-CN" sz="3600" noProof="1"/>
              <a:t> '</a:t>
            </a:r>
            <a:r>
              <a:rPr lang="zh-CN" altLang="en-US" sz="3600" noProof="1"/>
              <a:t>计算机学院</a:t>
            </a:r>
            <a:r>
              <a:rPr lang="zh-CN" altLang="zh-CN" sz="3600" noProof="1"/>
              <a:t>')</a:t>
            </a:r>
            <a:endParaRPr lang="en-US" altLang="zh-CN" sz="3600"/>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6F773510-9372-4EBD-87CD-9DEF71E15D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B51E6D-738D-490C-A84E-B4FBA5E70736}" type="slidenum">
              <a:rPr lang="en-US" altLang="zh-CN" sz="1400" smtClean="0"/>
              <a:pPr>
                <a:spcBef>
                  <a:spcPct val="0"/>
                </a:spcBef>
                <a:buFontTx/>
                <a:buNone/>
              </a:pPr>
              <a:t>21</a:t>
            </a:fld>
            <a:endParaRPr lang="en-US" altLang="zh-CN" sz="1400"/>
          </a:p>
        </p:txBody>
      </p:sp>
      <p:sp>
        <p:nvSpPr>
          <p:cNvPr id="30723" name="Rectangle 2">
            <a:extLst>
              <a:ext uri="{FF2B5EF4-FFF2-40B4-BE49-F238E27FC236}">
                <a16:creationId xmlns:a16="http://schemas.microsoft.com/office/drawing/2014/main" id="{9595FD7C-7170-469E-A547-2BD4799421C1}"/>
              </a:ext>
            </a:extLst>
          </p:cNvPr>
          <p:cNvSpPr>
            <a:spLocks noGrp="1" noChangeArrowheads="1"/>
          </p:cNvSpPr>
          <p:nvPr>
            <p:ph type="title"/>
          </p:nvPr>
        </p:nvSpPr>
        <p:spPr>
          <a:xfrm>
            <a:off x="250825" y="0"/>
            <a:ext cx="7772400" cy="1143000"/>
          </a:xfrm>
        </p:spPr>
        <p:txBody>
          <a:bodyPr/>
          <a:lstStyle/>
          <a:p>
            <a:pPr eaLnBrk="1" hangingPunct="1"/>
            <a:r>
              <a:rPr lang="zh-CN" altLang="en-US"/>
              <a:t>二、创建索引</a:t>
            </a:r>
          </a:p>
        </p:txBody>
      </p:sp>
      <p:sp>
        <p:nvSpPr>
          <p:cNvPr id="30724" name="Rectangle 3">
            <a:extLst>
              <a:ext uri="{FF2B5EF4-FFF2-40B4-BE49-F238E27FC236}">
                <a16:creationId xmlns:a16="http://schemas.microsoft.com/office/drawing/2014/main" id="{C26E3571-CF73-4078-B33D-AA07A34CA1B0}"/>
              </a:ext>
            </a:extLst>
          </p:cNvPr>
          <p:cNvSpPr>
            <a:spLocks noGrp="1" noChangeArrowheads="1"/>
          </p:cNvSpPr>
          <p:nvPr>
            <p:ph type="body" idx="1"/>
          </p:nvPr>
        </p:nvSpPr>
        <p:spPr>
          <a:xfrm>
            <a:off x="250825" y="1484313"/>
            <a:ext cx="8642350" cy="4679950"/>
          </a:xfrm>
          <a:ln>
            <a:solidFill>
              <a:srgbClr val="FF3300"/>
            </a:solidFill>
            <a:miter lim="800000"/>
            <a:headEnd/>
            <a:tailEnd/>
          </a:ln>
        </p:spPr>
        <p:txBody>
          <a:bodyPr/>
          <a:lstStyle/>
          <a:p>
            <a:pPr eaLnBrk="1" hangingPunct="1">
              <a:lnSpc>
                <a:spcPct val="110000"/>
              </a:lnSpc>
            </a:pPr>
            <a:r>
              <a:rPr lang="zh-CN" altLang="en-US" sz="3600" b="1">
                <a:latin typeface="楷体_GB2312" pitchFamily="49" charset="-122"/>
                <a:ea typeface="楷体_GB2312" pitchFamily="49" charset="-122"/>
              </a:rPr>
              <a:t>索引是与表或视图关联的磁盘上结构，可以加快从表或视图中检索行的速度。</a:t>
            </a:r>
          </a:p>
          <a:p>
            <a:pPr eaLnBrk="1" hangingPunct="1">
              <a:lnSpc>
                <a:spcPct val="110000"/>
              </a:lnSpc>
            </a:pPr>
            <a:r>
              <a:rPr lang="zh-CN" altLang="en-US" sz="3600" b="1">
                <a:latin typeface="楷体_GB2312" pitchFamily="49" charset="-122"/>
                <a:ea typeface="楷体_GB2312" pitchFamily="49" charset="-122"/>
              </a:rPr>
              <a:t>索引包含由表或视图中的一列或多列生成的键。这些键存储在一个结构（</a:t>
            </a:r>
            <a:r>
              <a:rPr lang="en-US" altLang="zh-CN" sz="3600" b="1">
                <a:latin typeface="楷体_GB2312" pitchFamily="49" charset="-122"/>
                <a:ea typeface="楷体_GB2312" pitchFamily="49" charset="-122"/>
              </a:rPr>
              <a:t>B </a:t>
            </a:r>
            <a:r>
              <a:rPr lang="zh-CN" altLang="en-US" sz="3600" b="1">
                <a:latin typeface="楷体_GB2312" pitchFamily="49" charset="-122"/>
                <a:ea typeface="楷体_GB2312" pitchFamily="49" charset="-122"/>
              </a:rPr>
              <a:t>树）中，使数据库可以快速有效地查找与键值关联的行。 </a:t>
            </a:r>
          </a:p>
          <a:p>
            <a:pPr eaLnBrk="1" hangingPunct="1">
              <a:lnSpc>
                <a:spcPct val="110000"/>
              </a:lnSpc>
            </a:pPr>
            <a:r>
              <a:rPr lang="zh-CN" altLang="en-US" sz="3600" b="1">
                <a:latin typeface="楷体_GB2312" pitchFamily="49" charset="-122"/>
                <a:ea typeface="楷体_GB2312" pitchFamily="49" charset="-122"/>
              </a:rPr>
              <a:t>在</a:t>
            </a:r>
            <a:r>
              <a:rPr lang="en-US" altLang="zh-CN" sz="3600" b="1">
                <a:latin typeface="楷体_GB2312" pitchFamily="49" charset="-122"/>
                <a:ea typeface="楷体_GB2312" pitchFamily="49" charset="-122"/>
              </a:rPr>
              <a:t>ACCESS</a:t>
            </a:r>
            <a:r>
              <a:rPr lang="zh-CN" altLang="en-US" sz="3600" b="1">
                <a:latin typeface="楷体_GB2312" pitchFamily="49" charset="-122"/>
                <a:ea typeface="楷体_GB2312" pitchFamily="49" charset="-122"/>
              </a:rPr>
              <a:t>中有重复索引与非重复索引</a:t>
            </a: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0CB11402-16FA-4381-B903-990C5244D1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14D3946-4C69-4810-9724-97E821C782C4}" type="slidenum">
              <a:rPr lang="en-US" altLang="zh-CN" sz="1400" smtClean="0"/>
              <a:pPr>
                <a:spcBef>
                  <a:spcPct val="0"/>
                </a:spcBef>
                <a:buFontTx/>
                <a:buNone/>
              </a:pPr>
              <a:t>22</a:t>
            </a:fld>
            <a:endParaRPr lang="en-US" altLang="zh-CN" sz="1400"/>
          </a:p>
        </p:txBody>
      </p:sp>
      <p:sp>
        <p:nvSpPr>
          <p:cNvPr id="31747" name="Rectangle 2">
            <a:extLst>
              <a:ext uri="{FF2B5EF4-FFF2-40B4-BE49-F238E27FC236}">
                <a16:creationId xmlns:a16="http://schemas.microsoft.com/office/drawing/2014/main" id="{4FD01314-39A8-4984-8A3D-E800794B3924}"/>
              </a:ext>
            </a:extLst>
          </p:cNvPr>
          <p:cNvSpPr>
            <a:spLocks noGrp="1" noChangeArrowheads="1"/>
          </p:cNvSpPr>
          <p:nvPr>
            <p:ph type="title"/>
          </p:nvPr>
        </p:nvSpPr>
        <p:spPr>
          <a:xfrm>
            <a:off x="684213" y="0"/>
            <a:ext cx="7772400" cy="1143000"/>
          </a:xfrm>
        </p:spPr>
        <p:txBody>
          <a:bodyPr/>
          <a:lstStyle/>
          <a:p>
            <a:pPr eaLnBrk="1" hangingPunct="1"/>
            <a:r>
              <a:rPr lang="en-US" altLang="zh-CN"/>
              <a:t>Sql Server</a:t>
            </a:r>
            <a:r>
              <a:rPr lang="zh-CN" altLang="en-US"/>
              <a:t>索引的分类</a:t>
            </a:r>
          </a:p>
        </p:txBody>
      </p:sp>
      <p:sp>
        <p:nvSpPr>
          <p:cNvPr id="189443" name="Rectangle 3">
            <a:extLst>
              <a:ext uri="{FF2B5EF4-FFF2-40B4-BE49-F238E27FC236}">
                <a16:creationId xmlns:a16="http://schemas.microsoft.com/office/drawing/2014/main" id="{91459AF7-9C9D-4D69-9D4E-D29D14C50D6A}"/>
              </a:ext>
            </a:extLst>
          </p:cNvPr>
          <p:cNvSpPr>
            <a:spLocks noGrp="1" noChangeArrowheads="1"/>
          </p:cNvSpPr>
          <p:nvPr>
            <p:ph type="body" idx="1"/>
          </p:nvPr>
        </p:nvSpPr>
        <p:spPr>
          <a:xfrm>
            <a:off x="179388" y="1341438"/>
            <a:ext cx="8785225" cy="5183187"/>
          </a:xfrm>
          <a:ln>
            <a:solidFill>
              <a:srgbClr val="FF3300"/>
            </a:solidFill>
            <a:miter lim="800000"/>
            <a:headEnd/>
            <a:tailEnd/>
          </a:ln>
        </p:spPr>
        <p:txBody>
          <a:bodyPr/>
          <a:lstStyle/>
          <a:p>
            <a:pPr eaLnBrk="1" hangingPunct="1"/>
            <a:r>
              <a:rPr lang="zh-CN" altLang="en-US" sz="3600" b="1">
                <a:latin typeface="楷体_GB2312" pitchFamily="49" charset="-122"/>
                <a:ea typeface="楷体_GB2312" pitchFamily="49" charset="-122"/>
              </a:rPr>
              <a:t>聚集索引</a:t>
            </a:r>
          </a:p>
          <a:p>
            <a:pPr lvl="1" eaLnBrk="1" hangingPunct="1"/>
            <a:r>
              <a:rPr lang="zh-CN" altLang="en-US" sz="3200" b="1">
                <a:latin typeface="楷体_GB2312" pitchFamily="49" charset="-122"/>
                <a:ea typeface="楷体_GB2312" pitchFamily="49" charset="-122"/>
              </a:rPr>
              <a:t>聚集索引根据数据行的键值在表或视图中排序和存储这些数据行。</a:t>
            </a:r>
            <a:r>
              <a:rPr lang="zh-CN" altLang="en-US" sz="3200" b="1">
                <a:solidFill>
                  <a:srgbClr val="000099"/>
                </a:solidFill>
                <a:latin typeface="楷体_GB2312" pitchFamily="49" charset="-122"/>
                <a:ea typeface="楷体_GB2312" pitchFamily="49" charset="-122"/>
              </a:rPr>
              <a:t>每个表只能有</a:t>
            </a:r>
            <a:r>
              <a:rPr lang="zh-CN" altLang="en-US" sz="3600" b="1">
                <a:solidFill>
                  <a:srgbClr val="FF3300"/>
                </a:solidFill>
                <a:latin typeface="楷体_GB2312" pitchFamily="49" charset="-122"/>
                <a:ea typeface="楷体_GB2312" pitchFamily="49" charset="-122"/>
              </a:rPr>
              <a:t>一个</a:t>
            </a:r>
            <a:r>
              <a:rPr lang="zh-CN" altLang="en-US" sz="3200" b="1">
                <a:solidFill>
                  <a:srgbClr val="000099"/>
                </a:solidFill>
                <a:latin typeface="楷体_GB2312" pitchFamily="49" charset="-122"/>
                <a:ea typeface="楷体_GB2312" pitchFamily="49" charset="-122"/>
              </a:rPr>
              <a:t>聚集索引</a:t>
            </a:r>
          </a:p>
          <a:p>
            <a:pPr lvl="1" eaLnBrk="1" hangingPunct="1"/>
            <a:r>
              <a:rPr lang="zh-CN" altLang="en-US" sz="3200" b="1">
                <a:latin typeface="楷体_GB2312" pitchFamily="49" charset="-122"/>
                <a:ea typeface="楷体_GB2312" pitchFamily="49" charset="-122"/>
              </a:rPr>
              <a:t>只有当表包含聚集索引时，表中的数据行才按排序顺序存储。</a:t>
            </a:r>
          </a:p>
          <a:p>
            <a:pPr lvl="1" eaLnBrk="1" hangingPunct="1"/>
            <a:r>
              <a:rPr lang="zh-CN" altLang="en-US" sz="3200" b="1">
                <a:latin typeface="楷体_GB2312" pitchFamily="49" charset="-122"/>
                <a:ea typeface="楷体_GB2312" pitchFamily="49" charset="-122"/>
              </a:rPr>
              <a:t>如果表具有聚集索引，则该表称为</a:t>
            </a:r>
            <a:r>
              <a:rPr lang="zh-CN" altLang="en-US" sz="3200" b="1">
                <a:solidFill>
                  <a:srgbClr val="FF3300"/>
                </a:solidFill>
                <a:latin typeface="楷体_GB2312" pitchFamily="49" charset="-122"/>
                <a:ea typeface="楷体_GB2312" pitchFamily="49" charset="-122"/>
              </a:rPr>
              <a:t>聚集</a:t>
            </a:r>
            <a:r>
              <a:rPr lang="zh-CN" altLang="en-US" sz="3200" b="1">
                <a:latin typeface="楷体_GB2312" pitchFamily="49" charset="-122"/>
                <a:ea typeface="楷体_GB2312" pitchFamily="49" charset="-122"/>
              </a:rPr>
              <a:t>表。如果表没有聚集索引，则其数据行存储在一个称为</a:t>
            </a:r>
            <a:r>
              <a:rPr lang="zh-CN" altLang="en-US" sz="3200" b="1">
                <a:solidFill>
                  <a:srgbClr val="FF3300"/>
                </a:solidFill>
                <a:latin typeface="楷体_GB2312" pitchFamily="49" charset="-122"/>
                <a:ea typeface="楷体_GB2312" pitchFamily="49" charset="-122"/>
              </a:rPr>
              <a:t>堆</a:t>
            </a:r>
            <a:r>
              <a:rPr lang="zh-CN" altLang="en-US" sz="3200" b="1">
                <a:latin typeface="楷体_GB2312" pitchFamily="49" charset="-122"/>
                <a:ea typeface="楷体_GB2312" pitchFamily="49" charset="-122"/>
              </a:rPr>
              <a:t>的无序结构中。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9443">
                                            <p:bg/>
                                          </p:spTgt>
                                        </p:tgtEl>
                                        <p:attrNameLst>
                                          <p:attrName>style.visibility</p:attrName>
                                        </p:attrNameLst>
                                      </p:cBhvr>
                                      <p:to>
                                        <p:strVal val="visible"/>
                                      </p:to>
                                    </p:set>
                                    <p:animEffect transition="in" filter="slide(fromBottom)">
                                      <p:cBhvr>
                                        <p:cTn id="7" dur="500"/>
                                        <p:tgtEl>
                                          <p:spTgt spid="18944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9443">
                                            <p:txEl>
                                              <p:pRg st="0" end="0"/>
                                            </p:txEl>
                                          </p:spTgt>
                                        </p:tgtEl>
                                        <p:attrNameLst>
                                          <p:attrName>style.visibility</p:attrName>
                                        </p:attrNameLst>
                                      </p:cBhvr>
                                      <p:to>
                                        <p:strVal val="visible"/>
                                      </p:to>
                                    </p:set>
                                    <p:animEffect transition="in" filter="slide(fromBottom)">
                                      <p:cBhvr>
                                        <p:cTn id="12" dur="500"/>
                                        <p:tgtEl>
                                          <p:spTgt spid="1894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9443">
                                            <p:txEl>
                                              <p:pRg st="1" end="1"/>
                                            </p:txEl>
                                          </p:spTgt>
                                        </p:tgtEl>
                                        <p:attrNameLst>
                                          <p:attrName>style.visibility</p:attrName>
                                        </p:attrNameLst>
                                      </p:cBhvr>
                                      <p:to>
                                        <p:strVal val="visible"/>
                                      </p:to>
                                    </p:set>
                                    <p:animEffect transition="in" filter="slide(fromBottom)">
                                      <p:cBhvr>
                                        <p:cTn id="17" dur="500"/>
                                        <p:tgtEl>
                                          <p:spTgt spid="1894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89443">
                                            <p:txEl>
                                              <p:pRg st="2" end="2"/>
                                            </p:txEl>
                                          </p:spTgt>
                                        </p:tgtEl>
                                        <p:attrNameLst>
                                          <p:attrName>style.visibility</p:attrName>
                                        </p:attrNameLst>
                                      </p:cBhvr>
                                      <p:to>
                                        <p:strVal val="visible"/>
                                      </p:to>
                                    </p:set>
                                    <p:animEffect transition="in" filter="slide(fromBottom)">
                                      <p:cBhvr>
                                        <p:cTn id="22" dur="500"/>
                                        <p:tgtEl>
                                          <p:spTgt spid="1894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9443">
                                            <p:txEl>
                                              <p:pRg st="3" end="3"/>
                                            </p:txEl>
                                          </p:spTgt>
                                        </p:tgtEl>
                                        <p:attrNameLst>
                                          <p:attrName>style.visibility</p:attrName>
                                        </p:attrNameLst>
                                      </p:cBhvr>
                                      <p:to>
                                        <p:strVal val="visible"/>
                                      </p:to>
                                    </p:set>
                                    <p:animEffect transition="in" filter="slide(fromBottom)">
                                      <p:cBhvr>
                                        <p:cTn id="27"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977CE701-D5D5-4672-8DBE-442CC18937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6356C1-6613-4E63-B7B3-EA0BFCDCF472}" type="slidenum">
              <a:rPr lang="en-US" altLang="zh-CN" sz="1400" smtClean="0"/>
              <a:pPr>
                <a:spcBef>
                  <a:spcPct val="0"/>
                </a:spcBef>
                <a:buFontTx/>
                <a:buNone/>
              </a:pPr>
              <a:t>23</a:t>
            </a:fld>
            <a:endParaRPr lang="en-US" altLang="zh-CN" sz="1400"/>
          </a:p>
        </p:txBody>
      </p:sp>
      <p:sp>
        <p:nvSpPr>
          <p:cNvPr id="32771" name="Rectangle 2">
            <a:extLst>
              <a:ext uri="{FF2B5EF4-FFF2-40B4-BE49-F238E27FC236}">
                <a16:creationId xmlns:a16="http://schemas.microsoft.com/office/drawing/2014/main" id="{1D05642F-7099-4A77-9062-CE02E240BBCF}"/>
              </a:ext>
            </a:extLst>
          </p:cNvPr>
          <p:cNvSpPr>
            <a:spLocks noGrp="1" noChangeArrowheads="1"/>
          </p:cNvSpPr>
          <p:nvPr>
            <p:ph type="title"/>
          </p:nvPr>
        </p:nvSpPr>
        <p:spPr>
          <a:xfrm>
            <a:off x="684213" y="0"/>
            <a:ext cx="7772400" cy="765175"/>
          </a:xfrm>
        </p:spPr>
        <p:txBody>
          <a:bodyPr/>
          <a:lstStyle/>
          <a:p>
            <a:pPr eaLnBrk="1" hangingPunct="1"/>
            <a:r>
              <a:rPr lang="en-US" altLang="zh-CN"/>
              <a:t>Sql Server</a:t>
            </a:r>
            <a:r>
              <a:rPr lang="zh-CN" altLang="en-US"/>
              <a:t>索引的分类</a:t>
            </a:r>
          </a:p>
        </p:txBody>
      </p:sp>
      <p:sp>
        <p:nvSpPr>
          <p:cNvPr id="188419" name="Rectangle 3">
            <a:extLst>
              <a:ext uri="{FF2B5EF4-FFF2-40B4-BE49-F238E27FC236}">
                <a16:creationId xmlns:a16="http://schemas.microsoft.com/office/drawing/2014/main" id="{FDD7C06A-8D7A-4FCF-AD7F-8E7A3E5A69AC}"/>
              </a:ext>
            </a:extLst>
          </p:cNvPr>
          <p:cNvSpPr>
            <a:spLocks noGrp="1" noChangeArrowheads="1"/>
          </p:cNvSpPr>
          <p:nvPr>
            <p:ph type="body" idx="1"/>
          </p:nvPr>
        </p:nvSpPr>
        <p:spPr>
          <a:xfrm>
            <a:off x="179388" y="1125538"/>
            <a:ext cx="8785225" cy="5543550"/>
          </a:xfrm>
          <a:ln>
            <a:solidFill>
              <a:srgbClr val="FF3300"/>
            </a:solidFill>
            <a:miter lim="800000"/>
            <a:headEnd/>
            <a:tailEnd/>
          </a:ln>
        </p:spPr>
        <p:txBody>
          <a:bodyPr/>
          <a:lstStyle/>
          <a:p>
            <a:pPr eaLnBrk="1" hangingPunct="1"/>
            <a:r>
              <a:rPr lang="zh-CN" altLang="en-US" sz="3600" b="1">
                <a:latin typeface="楷体_GB2312" pitchFamily="49" charset="-122"/>
                <a:ea typeface="楷体_GB2312" pitchFamily="49" charset="-122"/>
              </a:rPr>
              <a:t>非聚集索引</a:t>
            </a:r>
          </a:p>
          <a:p>
            <a:pPr lvl="1" eaLnBrk="1" hangingPunct="1"/>
            <a:r>
              <a:rPr lang="zh-CN" altLang="en-US" sz="3200" b="1">
                <a:latin typeface="楷体_GB2312" pitchFamily="49" charset="-122"/>
                <a:ea typeface="楷体_GB2312" pitchFamily="49" charset="-122"/>
              </a:rPr>
              <a:t>非聚集索引具有独立于数据行的结构。非聚集索引包含非聚集索引键值，并且每个键值项都有指向包含该键值的数据行的指针。 </a:t>
            </a:r>
          </a:p>
          <a:p>
            <a:pPr lvl="1" eaLnBrk="1" hangingPunct="1"/>
            <a:r>
              <a:rPr lang="zh-CN" altLang="en-US" sz="3200" b="1">
                <a:latin typeface="楷体_GB2312" pitchFamily="49" charset="-122"/>
                <a:ea typeface="楷体_GB2312" pitchFamily="49" charset="-122"/>
              </a:rPr>
              <a:t>从非聚集索引中的索引行指向数据行的指针称为</a:t>
            </a:r>
            <a:r>
              <a:rPr lang="zh-CN" altLang="en-US" sz="3200" b="1">
                <a:solidFill>
                  <a:srgbClr val="000099"/>
                </a:solidFill>
                <a:latin typeface="楷体_GB2312" pitchFamily="49" charset="-122"/>
                <a:ea typeface="楷体_GB2312" pitchFamily="49" charset="-122"/>
              </a:rPr>
              <a:t>行定位器</a:t>
            </a:r>
            <a:r>
              <a:rPr lang="zh-CN" altLang="en-US" sz="3200" b="1">
                <a:latin typeface="楷体_GB2312" pitchFamily="49" charset="-122"/>
                <a:ea typeface="楷体_GB2312" pitchFamily="49" charset="-122"/>
              </a:rPr>
              <a:t>。</a:t>
            </a:r>
          </a:p>
          <a:p>
            <a:pPr lvl="1" eaLnBrk="1" hangingPunct="1"/>
            <a:r>
              <a:rPr lang="zh-CN" altLang="en-US" sz="3200" b="1">
                <a:latin typeface="楷体_GB2312" pitchFamily="49" charset="-122"/>
                <a:ea typeface="楷体_GB2312" pitchFamily="49" charset="-122"/>
              </a:rPr>
              <a:t>行定位器的结构取决于数据页是存储在堆中还是聚集表中。对于</a:t>
            </a:r>
            <a:r>
              <a:rPr lang="zh-CN" altLang="en-US" sz="3200" b="1">
                <a:solidFill>
                  <a:srgbClr val="000099"/>
                </a:solidFill>
                <a:latin typeface="楷体_GB2312" pitchFamily="49" charset="-122"/>
                <a:ea typeface="楷体_GB2312" pitchFamily="49" charset="-122"/>
              </a:rPr>
              <a:t>堆</a:t>
            </a:r>
            <a:r>
              <a:rPr lang="zh-CN" altLang="en-US" sz="3200" b="1">
                <a:latin typeface="楷体_GB2312" pitchFamily="49" charset="-122"/>
                <a:ea typeface="楷体_GB2312" pitchFamily="49" charset="-122"/>
              </a:rPr>
              <a:t>，</a:t>
            </a:r>
            <a:r>
              <a:rPr lang="zh-CN" altLang="en-US" sz="3200" b="1">
                <a:solidFill>
                  <a:srgbClr val="000099"/>
                </a:solidFill>
                <a:latin typeface="楷体_GB2312" pitchFamily="49" charset="-122"/>
                <a:ea typeface="楷体_GB2312" pitchFamily="49" charset="-122"/>
              </a:rPr>
              <a:t>行定位器是指向行的指针</a:t>
            </a:r>
            <a:r>
              <a:rPr lang="zh-CN" altLang="en-US" sz="3200" b="1">
                <a:latin typeface="楷体_GB2312" pitchFamily="49" charset="-122"/>
                <a:ea typeface="楷体_GB2312" pitchFamily="49" charset="-122"/>
              </a:rPr>
              <a:t>。对于</a:t>
            </a:r>
            <a:r>
              <a:rPr lang="zh-CN" altLang="en-US" sz="3200" b="1">
                <a:solidFill>
                  <a:srgbClr val="000099"/>
                </a:solidFill>
                <a:latin typeface="楷体_GB2312" pitchFamily="49" charset="-122"/>
                <a:ea typeface="楷体_GB2312" pitchFamily="49" charset="-122"/>
              </a:rPr>
              <a:t>聚集表</a:t>
            </a:r>
            <a:r>
              <a:rPr lang="zh-CN" altLang="en-US" sz="3200" b="1">
                <a:latin typeface="楷体_GB2312" pitchFamily="49" charset="-122"/>
                <a:ea typeface="楷体_GB2312" pitchFamily="49" charset="-122"/>
              </a:rPr>
              <a:t>，</a:t>
            </a:r>
            <a:r>
              <a:rPr lang="zh-CN" altLang="en-US" sz="3200" b="1">
                <a:solidFill>
                  <a:srgbClr val="000099"/>
                </a:solidFill>
                <a:latin typeface="楷体_GB2312" pitchFamily="49" charset="-122"/>
                <a:ea typeface="楷体_GB2312" pitchFamily="49" charset="-122"/>
              </a:rPr>
              <a:t>行定位器是聚集索引键。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88419">
                                            <p:bg/>
                                          </p:spTgt>
                                        </p:tgtEl>
                                        <p:attrNameLst>
                                          <p:attrName>style.visibility</p:attrName>
                                        </p:attrNameLst>
                                      </p:cBhvr>
                                      <p:to>
                                        <p:strVal val="visible"/>
                                      </p:to>
                                    </p:set>
                                    <p:animEffect transition="in" filter="barn(inHorizontal)">
                                      <p:cBhvr>
                                        <p:cTn id="7" dur="500"/>
                                        <p:tgtEl>
                                          <p:spTgt spid="188419">
                                            <p:bg/>
                                          </p:spTgt>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188419">
                                            <p:txEl>
                                              <p:pRg st="0" end="0"/>
                                            </p:txEl>
                                          </p:spTgt>
                                        </p:tgtEl>
                                        <p:attrNameLst>
                                          <p:attrName>style.visibility</p:attrName>
                                        </p:attrNameLst>
                                      </p:cBhvr>
                                      <p:to>
                                        <p:strVal val="visible"/>
                                      </p:to>
                                    </p:set>
                                    <p:animEffect transition="in" filter="barn(inHorizontal)">
                                      <p:cBhvr>
                                        <p:cTn id="11" dur="500"/>
                                        <p:tgtEl>
                                          <p:spTgt spid="18841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188419">
                                            <p:txEl>
                                              <p:pRg st="1" end="1"/>
                                            </p:txEl>
                                          </p:spTgt>
                                        </p:tgtEl>
                                        <p:attrNameLst>
                                          <p:attrName>style.visibility</p:attrName>
                                        </p:attrNameLst>
                                      </p:cBhvr>
                                      <p:to>
                                        <p:strVal val="visible"/>
                                      </p:to>
                                    </p:set>
                                    <p:animEffect transition="in" filter="barn(inHorizontal)">
                                      <p:cBhvr>
                                        <p:cTn id="16" dur="500"/>
                                        <p:tgtEl>
                                          <p:spTgt spid="18841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barn(inHorizontal)">
                                      <p:cBhvr>
                                        <p:cTn id="21" dur="500"/>
                                        <p:tgtEl>
                                          <p:spTgt spid="18841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188419">
                                            <p:txEl>
                                              <p:pRg st="3" end="3"/>
                                            </p:txEl>
                                          </p:spTgt>
                                        </p:tgtEl>
                                        <p:attrNameLst>
                                          <p:attrName>style.visibility</p:attrName>
                                        </p:attrNameLst>
                                      </p:cBhvr>
                                      <p:to>
                                        <p:strVal val="visible"/>
                                      </p:to>
                                    </p:set>
                                    <p:animEffect transition="in" filter="barn(inHorizontal)">
                                      <p:cBhvr>
                                        <p:cTn id="26" dur="500"/>
                                        <p:tgtEl>
                                          <p:spTgt spid="188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E0DBEF76-DC86-4182-9BDD-8A67242021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D459E0-B5D7-4ACD-BE42-A7D1A3FA77E9}" type="slidenum">
              <a:rPr lang="en-US" altLang="zh-CN" sz="1400" smtClean="0"/>
              <a:pPr>
                <a:spcBef>
                  <a:spcPct val="0"/>
                </a:spcBef>
                <a:buFontTx/>
                <a:buNone/>
              </a:pPr>
              <a:t>24</a:t>
            </a:fld>
            <a:endParaRPr lang="en-US" altLang="zh-CN" sz="1400"/>
          </a:p>
        </p:txBody>
      </p:sp>
      <p:sp>
        <p:nvSpPr>
          <p:cNvPr id="33795" name="Rectangle 2">
            <a:extLst>
              <a:ext uri="{FF2B5EF4-FFF2-40B4-BE49-F238E27FC236}">
                <a16:creationId xmlns:a16="http://schemas.microsoft.com/office/drawing/2014/main" id="{3ADBCEA5-2A3E-4C1C-AE40-BB2618A70572}"/>
              </a:ext>
            </a:extLst>
          </p:cNvPr>
          <p:cNvSpPr>
            <a:spLocks noGrp="1" noChangeArrowheads="1"/>
          </p:cNvSpPr>
          <p:nvPr>
            <p:ph type="title"/>
          </p:nvPr>
        </p:nvSpPr>
        <p:spPr>
          <a:xfrm>
            <a:off x="684213" y="0"/>
            <a:ext cx="7772400" cy="1143000"/>
          </a:xfrm>
        </p:spPr>
        <p:txBody>
          <a:bodyPr/>
          <a:lstStyle/>
          <a:p>
            <a:pPr eaLnBrk="1" hangingPunct="1"/>
            <a:r>
              <a:rPr lang="en-US" altLang="zh-CN"/>
              <a:t>Sql Server</a:t>
            </a:r>
            <a:r>
              <a:rPr lang="zh-CN" altLang="en-US"/>
              <a:t>中的</a:t>
            </a:r>
            <a:r>
              <a:rPr lang="zh-CN" altLang="en-US" b="1"/>
              <a:t>索 引</a:t>
            </a:r>
          </a:p>
        </p:txBody>
      </p:sp>
      <p:sp>
        <p:nvSpPr>
          <p:cNvPr id="190467" name="Rectangle 3">
            <a:extLst>
              <a:ext uri="{FF2B5EF4-FFF2-40B4-BE49-F238E27FC236}">
                <a16:creationId xmlns:a16="http://schemas.microsoft.com/office/drawing/2014/main" id="{47C24373-5FD8-49C9-9A7D-55B9400F844B}"/>
              </a:ext>
            </a:extLst>
          </p:cNvPr>
          <p:cNvSpPr>
            <a:spLocks noGrp="1" noChangeArrowheads="1"/>
          </p:cNvSpPr>
          <p:nvPr>
            <p:ph type="body" idx="1"/>
          </p:nvPr>
        </p:nvSpPr>
        <p:spPr>
          <a:xfrm>
            <a:off x="250825" y="1268413"/>
            <a:ext cx="8642350" cy="5256212"/>
          </a:xfrm>
          <a:ln>
            <a:solidFill>
              <a:srgbClr val="FF3300"/>
            </a:solidFill>
            <a:miter lim="800000"/>
            <a:headEnd/>
            <a:tailEnd/>
          </a:ln>
        </p:spPr>
        <p:txBody>
          <a:bodyPr/>
          <a:lstStyle/>
          <a:p>
            <a:pPr eaLnBrk="1" hangingPunct="1">
              <a:lnSpc>
                <a:spcPct val="90000"/>
              </a:lnSpc>
            </a:pPr>
            <a:r>
              <a:rPr lang="zh-CN" altLang="en-US" b="1">
                <a:latin typeface="楷体_GB2312" pitchFamily="49" charset="-122"/>
                <a:ea typeface="楷体_GB2312" pitchFamily="49" charset="-122"/>
              </a:rPr>
              <a:t>聚集索引和非聚集索引都可以是唯一的。</a:t>
            </a:r>
          </a:p>
          <a:p>
            <a:pPr eaLnBrk="1" hangingPunct="1">
              <a:lnSpc>
                <a:spcPct val="90000"/>
              </a:lnSpc>
            </a:pPr>
            <a:r>
              <a:rPr lang="zh-CN" altLang="en-US" b="1">
                <a:latin typeface="楷体_GB2312" pitchFamily="49" charset="-122"/>
                <a:ea typeface="楷体_GB2312" pitchFamily="49" charset="-122"/>
              </a:rPr>
              <a:t>索引也可以不是唯一的，即多行可以共享同一键值。</a:t>
            </a:r>
          </a:p>
          <a:p>
            <a:pPr eaLnBrk="1" hangingPunct="1">
              <a:lnSpc>
                <a:spcPct val="90000"/>
              </a:lnSpc>
            </a:pPr>
            <a:r>
              <a:rPr lang="zh-CN" altLang="en-US" b="1">
                <a:latin typeface="楷体_GB2312" pitchFamily="49" charset="-122"/>
                <a:ea typeface="楷体_GB2312" pitchFamily="49" charset="-122"/>
              </a:rPr>
              <a:t>在创建 </a:t>
            </a:r>
            <a:r>
              <a:rPr lang="en-US" altLang="zh-CN" b="1">
                <a:latin typeface="楷体_GB2312" pitchFamily="49" charset="-122"/>
                <a:ea typeface="楷体_GB2312" pitchFamily="49" charset="-122"/>
              </a:rPr>
              <a:t>PRIMARY KEY </a:t>
            </a:r>
            <a:r>
              <a:rPr lang="zh-CN" altLang="en-US" b="1">
                <a:latin typeface="楷体_GB2312" pitchFamily="49" charset="-122"/>
                <a:ea typeface="楷体_GB2312" pitchFamily="49" charset="-122"/>
              </a:rPr>
              <a:t>约束时，如果不存在该表的聚集索引且未指定唯一非聚集索引，则将自动对一列或多列创建唯一聚集索引。主键列不允许空值。</a:t>
            </a:r>
          </a:p>
          <a:p>
            <a:pPr eaLnBrk="1" hangingPunct="1">
              <a:lnSpc>
                <a:spcPct val="90000"/>
              </a:lnSpc>
            </a:pPr>
            <a:r>
              <a:rPr lang="zh-CN" altLang="en-US" b="1">
                <a:latin typeface="楷体_GB2312" pitchFamily="49" charset="-122"/>
                <a:ea typeface="楷体_GB2312" pitchFamily="49" charset="-122"/>
              </a:rPr>
              <a:t>在创建 </a:t>
            </a:r>
            <a:r>
              <a:rPr lang="en-US" altLang="zh-CN" b="1">
                <a:latin typeface="楷体_GB2312" pitchFamily="49" charset="-122"/>
                <a:ea typeface="楷体_GB2312" pitchFamily="49" charset="-122"/>
              </a:rPr>
              <a:t>UNIQUE </a:t>
            </a:r>
            <a:r>
              <a:rPr lang="zh-CN" altLang="en-US" b="1">
                <a:latin typeface="楷体_GB2312" pitchFamily="49" charset="-122"/>
                <a:ea typeface="楷体_GB2312" pitchFamily="49" charset="-122"/>
              </a:rPr>
              <a:t>约束时，默认情况下将创建唯一非聚集索引，以便强制 </a:t>
            </a:r>
            <a:r>
              <a:rPr lang="en-US" altLang="zh-CN" b="1">
                <a:latin typeface="楷体_GB2312" pitchFamily="49" charset="-122"/>
                <a:ea typeface="楷体_GB2312" pitchFamily="49" charset="-122"/>
              </a:rPr>
              <a:t>UNIQUE </a:t>
            </a:r>
            <a:r>
              <a:rPr lang="zh-CN" altLang="en-US" b="1">
                <a:latin typeface="楷体_GB2312" pitchFamily="49" charset="-122"/>
                <a:ea typeface="楷体_GB2312" pitchFamily="49" charset="-122"/>
              </a:rPr>
              <a:t>约束。如果不存在该表的聚集索引，则可以指定唯一聚集索引。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90467">
                                            <p:bg/>
                                          </p:spTgt>
                                        </p:tgtEl>
                                        <p:attrNameLst>
                                          <p:attrName>style.visibility</p:attrName>
                                        </p:attrNameLst>
                                      </p:cBhvr>
                                      <p:to>
                                        <p:strVal val="visible"/>
                                      </p:to>
                                    </p:set>
                                    <p:animEffect transition="in" filter="checkerboard(across)">
                                      <p:cBhvr>
                                        <p:cTn id="7" dur="500"/>
                                        <p:tgtEl>
                                          <p:spTgt spid="190467">
                                            <p:bg/>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90467">
                                            <p:txEl>
                                              <p:pRg st="0" end="0"/>
                                            </p:txEl>
                                          </p:spTgt>
                                        </p:tgtEl>
                                        <p:attrNameLst>
                                          <p:attrName>style.visibility</p:attrName>
                                        </p:attrNameLst>
                                      </p:cBhvr>
                                      <p:to>
                                        <p:strVal val="visible"/>
                                      </p:to>
                                    </p:set>
                                    <p:animEffect transition="in" filter="checkerboard(across)">
                                      <p:cBhvr>
                                        <p:cTn id="11" dur="500"/>
                                        <p:tgtEl>
                                          <p:spTgt spid="1904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90467">
                                            <p:txEl>
                                              <p:pRg st="1" end="1"/>
                                            </p:txEl>
                                          </p:spTgt>
                                        </p:tgtEl>
                                        <p:attrNameLst>
                                          <p:attrName>style.visibility</p:attrName>
                                        </p:attrNameLst>
                                      </p:cBhvr>
                                      <p:to>
                                        <p:strVal val="visible"/>
                                      </p:to>
                                    </p:set>
                                    <p:animEffect transition="in" filter="checkerboard(across)">
                                      <p:cBhvr>
                                        <p:cTn id="16" dur="500"/>
                                        <p:tgtEl>
                                          <p:spTgt spid="1904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90467">
                                            <p:txEl>
                                              <p:pRg st="2" end="2"/>
                                            </p:txEl>
                                          </p:spTgt>
                                        </p:tgtEl>
                                        <p:attrNameLst>
                                          <p:attrName>style.visibility</p:attrName>
                                        </p:attrNameLst>
                                      </p:cBhvr>
                                      <p:to>
                                        <p:strVal val="visible"/>
                                      </p:to>
                                    </p:set>
                                    <p:animEffect transition="in" filter="checkerboard(across)">
                                      <p:cBhvr>
                                        <p:cTn id="21" dur="500"/>
                                        <p:tgtEl>
                                          <p:spTgt spid="19046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90467">
                                            <p:txEl>
                                              <p:pRg st="3" end="3"/>
                                            </p:txEl>
                                          </p:spTgt>
                                        </p:tgtEl>
                                        <p:attrNameLst>
                                          <p:attrName>style.visibility</p:attrName>
                                        </p:attrNameLst>
                                      </p:cBhvr>
                                      <p:to>
                                        <p:strVal val="visible"/>
                                      </p:to>
                                    </p:set>
                                    <p:animEffect transition="in" filter="checkerboard(across)">
                                      <p:cBhvr>
                                        <p:cTn id="26" dur="500"/>
                                        <p:tgtEl>
                                          <p:spTgt spid="190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99EB680C-D314-4B1F-B77B-1063B988C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923293-A5B0-49D0-BF44-9D6B758905C6}" type="slidenum">
              <a:rPr lang="en-US" altLang="zh-CN" sz="1400" smtClean="0"/>
              <a:pPr>
                <a:spcBef>
                  <a:spcPct val="0"/>
                </a:spcBef>
                <a:buFontTx/>
                <a:buNone/>
              </a:pPr>
              <a:t>25</a:t>
            </a:fld>
            <a:endParaRPr lang="en-US" altLang="zh-CN" sz="1400"/>
          </a:p>
        </p:txBody>
      </p:sp>
      <p:sp>
        <p:nvSpPr>
          <p:cNvPr id="9218" name="Rectangle 2">
            <a:extLst>
              <a:ext uri="{FF2B5EF4-FFF2-40B4-BE49-F238E27FC236}">
                <a16:creationId xmlns:a16="http://schemas.microsoft.com/office/drawing/2014/main" id="{EA1AC330-99E9-43A8-8C09-EA8C0C8C3A8E}"/>
              </a:ext>
            </a:extLst>
          </p:cNvPr>
          <p:cNvSpPr>
            <a:spLocks noGrp="1" noChangeArrowheads="1"/>
          </p:cNvSpPr>
          <p:nvPr>
            <p:ph type="body" idx="1"/>
          </p:nvPr>
        </p:nvSpPr>
        <p:spPr>
          <a:xfrm>
            <a:off x="304800" y="152400"/>
            <a:ext cx="8610600" cy="3924300"/>
          </a:xfrm>
          <a:ln w="38100">
            <a:solidFill>
              <a:schemeClr val="accent2"/>
            </a:solidFill>
            <a:miter lim="800000"/>
            <a:headEnd/>
            <a:tailEnd/>
          </a:ln>
        </p:spPr>
        <p:txBody>
          <a:bodyPr/>
          <a:lstStyle/>
          <a:p>
            <a:pPr eaLnBrk="1" hangingPunct="1">
              <a:buFontTx/>
              <a:buNone/>
            </a:pPr>
            <a:r>
              <a:rPr lang="zh-CN" altLang="en-US" sz="4000">
                <a:latin typeface="方正姚体" panose="02010601030101010101" pitchFamily="2" charset="-122"/>
                <a:ea typeface="方正姚体" panose="02010601030101010101" pitchFamily="2" charset="-122"/>
              </a:rPr>
              <a:t>二、索引的建立与删除</a:t>
            </a:r>
          </a:p>
          <a:p>
            <a:pPr eaLnBrk="1" hangingPunct="1">
              <a:buFontTx/>
              <a:buNone/>
            </a:pPr>
            <a:r>
              <a:rPr lang="en-US" altLang="zh-CN" sz="4000">
                <a:latin typeface="方正姚体" panose="02010601030101010101" pitchFamily="2" charset="-122"/>
                <a:ea typeface="方正姚体" panose="02010601030101010101" pitchFamily="2" charset="-122"/>
              </a:rPr>
              <a:t>1</a:t>
            </a:r>
            <a:r>
              <a:rPr lang="zh-CN" altLang="en-US" sz="4000">
                <a:latin typeface="方正姚体" panose="02010601030101010101" pitchFamily="2" charset="-122"/>
                <a:ea typeface="方正姚体" panose="02010601030101010101" pitchFamily="2" charset="-122"/>
              </a:rPr>
              <a:t>、建立索引</a:t>
            </a:r>
          </a:p>
          <a:p>
            <a:pPr eaLnBrk="1" hangingPunct="1">
              <a:buFontTx/>
              <a:buNone/>
            </a:pPr>
            <a:r>
              <a:rPr lang="zh-CN" altLang="en-US" sz="4000"/>
              <a:t>    </a:t>
            </a:r>
            <a:r>
              <a:rPr lang="en-US" altLang="zh-CN"/>
              <a:t>CREATE [UNIQUE][CLUSTER] INDEX &lt;</a:t>
            </a:r>
            <a:r>
              <a:rPr lang="zh-CN" altLang="en-US"/>
              <a:t>索引名</a:t>
            </a:r>
            <a:r>
              <a:rPr lang="en-US" altLang="zh-CN"/>
              <a:t>&gt;   ON   &lt;</a:t>
            </a:r>
            <a:r>
              <a:rPr lang="zh-CN" altLang="en-US"/>
              <a:t>表名</a:t>
            </a:r>
            <a:r>
              <a:rPr lang="en-US" altLang="zh-CN"/>
              <a:t>&gt;   (&lt;</a:t>
            </a:r>
            <a:r>
              <a:rPr lang="zh-CN" altLang="en-US"/>
              <a:t>列名</a:t>
            </a:r>
            <a:r>
              <a:rPr lang="en-US" altLang="zh-CN"/>
              <a:t>&gt; [&lt;</a:t>
            </a:r>
            <a:r>
              <a:rPr lang="zh-CN" altLang="en-US"/>
              <a:t>次序</a:t>
            </a:r>
            <a:r>
              <a:rPr lang="en-US" altLang="zh-CN"/>
              <a:t>&gt;]     [, &lt;</a:t>
            </a:r>
            <a:r>
              <a:rPr lang="zh-CN" altLang="en-US"/>
              <a:t>列名</a:t>
            </a:r>
            <a:r>
              <a:rPr lang="en-US" altLang="zh-CN"/>
              <a:t>&gt; [&lt;</a:t>
            </a:r>
            <a:r>
              <a:rPr lang="zh-CN" altLang="en-US"/>
              <a:t>次序</a:t>
            </a:r>
            <a:r>
              <a:rPr lang="en-US" altLang="zh-CN"/>
              <a:t>&gt;]]..)</a:t>
            </a:r>
          </a:p>
          <a:p>
            <a:pPr eaLnBrk="1" hangingPunct="1">
              <a:buFontTx/>
              <a:buNone/>
            </a:pPr>
            <a:r>
              <a:rPr lang="zh-CN" altLang="en-US"/>
              <a:t>例： </a:t>
            </a:r>
            <a:r>
              <a:rPr lang="en-US" altLang="zh-CN"/>
              <a:t>CREATE INDEX   SS   ON  S(SNAME)</a:t>
            </a:r>
          </a:p>
        </p:txBody>
      </p:sp>
      <p:sp>
        <p:nvSpPr>
          <p:cNvPr id="9219" name="Rectangle 3">
            <a:extLst>
              <a:ext uri="{FF2B5EF4-FFF2-40B4-BE49-F238E27FC236}">
                <a16:creationId xmlns:a16="http://schemas.microsoft.com/office/drawing/2014/main" id="{B29FA20F-5DA6-4036-B776-D5892A1A95A0}"/>
              </a:ext>
            </a:extLst>
          </p:cNvPr>
          <p:cNvSpPr>
            <a:spLocks noChangeArrowheads="1"/>
          </p:cNvSpPr>
          <p:nvPr/>
        </p:nvSpPr>
        <p:spPr bwMode="auto">
          <a:xfrm>
            <a:off x="250825" y="4221163"/>
            <a:ext cx="8642350" cy="25654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kumimoji="1" lang="en-US" altLang="zh-CN" sz="4000">
                <a:latin typeface="方正姚体" panose="02010601030101010101" pitchFamily="2" charset="-122"/>
                <a:ea typeface="方正姚体" panose="02010601030101010101" pitchFamily="2" charset="-122"/>
              </a:rPr>
              <a:t>2</a:t>
            </a:r>
            <a:r>
              <a:rPr kumimoji="1" lang="zh-CN" altLang="en-US" sz="4000">
                <a:latin typeface="方正姚体" panose="02010601030101010101" pitchFamily="2" charset="-122"/>
                <a:ea typeface="方正姚体" panose="02010601030101010101" pitchFamily="2" charset="-122"/>
              </a:rPr>
              <a:t>、删除索引</a:t>
            </a:r>
          </a:p>
          <a:p>
            <a:pPr eaLnBrk="1" hangingPunct="1">
              <a:lnSpc>
                <a:spcPct val="90000"/>
              </a:lnSpc>
              <a:buFontTx/>
              <a:buNone/>
            </a:pPr>
            <a:r>
              <a:rPr kumimoji="1" lang="zh-CN" altLang="en-US" sz="4000">
                <a:latin typeface="Times New Roman" panose="02020603050405020304" pitchFamily="18" charset="0"/>
              </a:rPr>
              <a:t>         </a:t>
            </a:r>
            <a:r>
              <a:rPr kumimoji="1" lang="en-US" altLang="zh-CN">
                <a:latin typeface="Times New Roman" panose="02020603050405020304" pitchFamily="18" charset="0"/>
              </a:rPr>
              <a:t>DROP   INDEX   &lt;</a:t>
            </a:r>
            <a:r>
              <a:rPr kumimoji="1" lang="zh-CN" altLang="en-US">
                <a:latin typeface="Times New Roman" panose="02020603050405020304" pitchFamily="18" charset="0"/>
              </a:rPr>
              <a:t>表名</a:t>
            </a:r>
            <a:r>
              <a:rPr kumimoji="1" lang="en-US" altLang="zh-CN">
                <a:latin typeface="Times New Roman" panose="02020603050405020304" pitchFamily="18" charset="0"/>
              </a:rPr>
              <a:t>.</a:t>
            </a:r>
            <a:r>
              <a:rPr kumimoji="1" lang="zh-CN" altLang="en-US">
                <a:latin typeface="Times New Roman" panose="02020603050405020304" pitchFamily="18" charset="0"/>
              </a:rPr>
              <a:t>索引名</a:t>
            </a:r>
            <a:r>
              <a:rPr kumimoji="1" lang="en-US" altLang="zh-CN">
                <a:latin typeface="Times New Roman" panose="02020603050405020304" pitchFamily="18" charset="0"/>
              </a:rPr>
              <a:t>&gt;</a:t>
            </a:r>
          </a:p>
          <a:p>
            <a:pPr eaLnBrk="1" hangingPunct="1">
              <a:lnSpc>
                <a:spcPct val="90000"/>
              </a:lnSpc>
              <a:buFontTx/>
              <a:buNone/>
            </a:pPr>
            <a:r>
              <a:rPr kumimoji="1" lang="zh-CN" altLang="en-US" sz="4000">
                <a:latin typeface="Times New Roman" panose="02020603050405020304" pitchFamily="18" charset="0"/>
              </a:rPr>
              <a:t>例：</a:t>
            </a:r>
            <a:r>
              <a:rPr kumimoji="1" lang="zh-CN" altLang="en-US">
                <a:latin typeface="Times New Roman" panose="02020603050405020304" pitchFamily="18" charset="0"/>
              </a:rPr>
              <a:t> </a:t>
            </a:r>
            <a:r>
              <a:rPr kumimoji="1" lang="en-US" altLang="zh-CN">
                <a:latin typeface="Times New Roman" panose="02020603050405020304" pitchFamily="18" charset="0"/>
              </a:rPr>
              <a:t>DROP    INDEX   S.SS </a:t>
            </a:r>
          </a:p>
          <a:p>
            <a:pPr eaLnBrk="1" hangingPunct="1">
              <a:lnSpc>
                <a:spcPct val="90000"/>
              </a:lnSpc>
              <a:buFontTx/>
              <a:buNone/>
            </a:pPr>
            <a:r>
              <a:rPr kumimoji="1" lang="en-US" altLang="zh-CN" sz="2400">
                <a:latin typeface="Times New Roman" panose="02020603050405020304" pitchFamily="18" charset="0"/>
              </a:rPr>
              <a:t>		</a:t>
            </a:r>
            <a:r>
              <a:rPr kumimoji="1" lang="en-US" altLang="zh-CN">
                <a:solidFill>
                  <a:srgbClr val="0000CC"/>
                </a:solidFill>
                <a:latin typeface="Times New Roman" panose="02020603050405020304" pitchFamily="18" charset="0"/>
              </a:rPr>
              <a:t>DROP    INDEX  SS ON S (ACCESS)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box(in)">
                                      <p:cBhvr>
                                        <p:cTn id="7" dur="500"/>
                                        <p:tgtEl>
                                          <p:spTgt spid="9218">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animEffect transition="in" filter="box(in)">
                                      <p:cBhvr>
                                        <p:cTn id="11" dur="500"/>
                                        <p:tgtEl>
                                          <p:spTgt spid="9218">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animEffect transition="in" filter="box(in)">
                                      <p:cBhvr>
                                        <p:cTn id="15" dur="500"/>
                                        <p:tgtEl>
                                          <p:spTgt spid="9218">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Effect transition="in" filter="box(in)">
                                      <p:cBhvr>
                                        <p:cTn id="19" dur="500"/>
                                        <p:tgtEl>
                                          <p:spTgt spid="9218">
                                            <p:txEl>
                                              <p:pRg st="3" end="3"/>
                                            </p:txEl>
                                          </p:spTgt>
                                        </p:tgtEl>
                                      </p:cBhvr>
                                    </p:animEffect>
                                  </p:childTnLst>
                                </p:cTn>
                              </p:par>
                            </p:childTnLst>
                          </p:cTn>
                        </p:par>
                        <p:par>
                          <p:cTn id="20" fill="hold" nodeType="afterGroup">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9219"/>
                                        </p:tgtEl>
                                        <p:attrNameLst>
                                          <p:attrName>style.visibility</p:attrName>
                                        </p:attrNameLst>
                                      </p:cBhvr>
                                      <p:to>
                                        <p:strVal val="visible"/>
                                      </p:to>
                                    </p:set>
                                    <p:anim calcmode="lin" valueType="num">
                                      <p:cBhvr additive="base">
                                        <p:cTn id="23" dur="500" fill="hold"/>
                                        <p:tgtEl>
                                          <p:spTgt spid="9219"/>
                                        </p:tgtEl>
                                        <p:attrNameLst>
                                          <p:attrName>ppt_x</p:attrName>
                                        </p:attrNameLst>
                                      </p:cBhvr>
                                      <p:tavLst>
                                        <p:tav tm="0">
                                          <p:val>
                                            <p:strVal val="0-#ppt_w/2"/>
                                          </p:val>
                                        </p:tav>
                                        <p:tav tm="100000">
                                          <p:val>
                                            <p:strVal val="#ppt_x"/>
                                          </p:val>
                                        </p:tav>
                                      </p:tavLst>
                                    </p:anim>
                                    <p:anim calcmode="lin" valueType="num">
                                      <p:cBhvr additive="base">
                                        <p:cTn id="24"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P spid="921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40EA96A4-E549-4502-BF7A-16907767C9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D0AE1F7-5D85-4AC8-B965-4F84DC0DC5C4}" type="slidenum">
              <a:rPr lang="en-US" altLang="zh-CN" sz="1400" smtClean="0"/>
              <a:pPr>
                <a:spcBef>
                  <a:spcPct val="0"/>
                </a:spcBef>
                <a:buFontTx/>
                <a:buNone/>
              </a:pPr>
              <a:t>26</a:t>
            </a:fld>
            <a:endParaRPr lang="en-US" altLang="zh-CN" sz="1400"/>
          </a:p>
        </p:txBody>
      </p:sp>
      <p:sp>
        <p:nvSpPr>
          <p:cNvPr id="35843" name="Rectangle 2">
            <a:extLst>
              <a:ext uri="{FF2B5EF4-FFF2-40B4-BE49-F238E27FC236}">
                <a16:creationId xmlns:a16="http://schemas.microsoft.com/office/drawing/2014/main" id="{2B78F955-6CEB-442C-9BF0-79248C67F766}"/>
              </a:ext>
            </a:extLst>
          </p:cNvPr>
          <p:cNvSpPr>
            <a:spLocks noGrp="1" noChangeArrowheads="1"/>
          </p:cNvSpPr>
          <p:nvPr>
            <p:ph type="title"/>
          </p:nvPr>
        </p:nvSpPr>
        <p:spPr/>
        <p:txBody>
          <a:bodyPr/>
          <a:lstStyle/>
          <a:p>
            <a:pPr eaLnBrk="1" hangingPunct="1"/>
            <a:r>
              <a:rPr lang="zh-CN" altLang="en-US"/>
              <a:t>创建聚集索引</a:t>
            </a:r>
          </a:p>
        </p:txBody>
      </p:sp>
      <p:sp>
        <p:nvSpPr>
          <p:cNvPr id="35844" name="Rectangle 3">
            <a:extLst>
              <a:ext uri="{FF2B5EF4-FFF2-40B4-BE49-F238E27FC236}">
                <a16:creationId xmlns:a16="http://schemas.microsoft.com/office/drawing/2014/main" id="{8FFDF6F2-AB1B-4413-A36E-19B4C5D29F43}"/>
              </a:ext>
            </a:extLst>
          </p:cNvPr>
          <p:cNvSpPr>
            <a:spLocks noGrp="1" noChangeArrowheads="1"/>
          </p:cNvSpPr>
          <p:nvPr>
            <p:ph type="body" idx="1"/>
          </p:nvPr>
        </p:nvSpPr>
        <p:spPr>
          <a:xfrm>
            <a:off x="455613" y="2005013"/>
            <a:ext cx="8229600" cy="2938462"/>
          </a:xfrm>
          <a:solidFill>
            <a:srgbClr val="FFFFCC"/>
          </a:solidFill>
          <a:ln>
            <a:solidFill>
              <a:srgbClr val="FF3300"/>
            </a:solidFill>
            <a:miter lim="800000"/>
            <a:headEnd/>
            <a:tailEnd/>
          </a:ln>
        </p:spPr>
        <p:txBody>
          <a:bodyPr/>
          <a:lstStyle/>
          <a:p>
            <a:pPr eaLnBrk="1" hangingPunct="1"/>
            <a:r>
              <a:rPr lang="en-US" altLang="zh-CN" sz="3600" b="1">
                <a:solidFill>
                  <a:srgbClr val="FF3300"/>
                </a:solidFill>
              </a:rPr>
              <a:t>CREATE </a:t>
            </a:r>
            <a:r>
              <a:rPr lang="en-US" altLang="zh-CN" sz="3600" b="1">
                <a:solidFill>
                  <a:srgbClr val="000099"/>
                </a:solidFill>
              </a:rPr>
              <a:t>CLUSTERED</a:t>
            </a:r>
            <a:r>
              <a:rPr lang="en-US" altLang="zh-CN" sz="3600" b="1">
                <a:solidFill>
                  <a:srgbClr val="FF3300"/>
                </a:solidFill>
              </a:rPr>
              <a:t> INDEX</a:t>
            </a:r>
            <a:r>
              <a:rPr lang="en-US" altLang="zh-CN" sz="3600" b="1"/>
              <a:t> SS </a:t>
            </a:r>
            <a:r>
              <a:rPr lang="en-US" altLang="zh-CN" sz="3600" b="1">
                <a:solidFill>
                  <a:srgbClr val="FF3300"/>
                </a:solidFill>
              </a:rPr>
              <a:t>ON</a:t>
            </a:r>
            <a:r>
              <a:rPr lang="en-US" altLang="zh-CN" sz="3600" b="1"/>
              <a:t> S(DEPT DESC)</a:t>
            </a:r>
          </a:p>
          <a:p>
            <a:pPr eaLnBrk="1" hangingPunct="1"/>
            <a:r>
              <a:rPr lang="zh-CN" altLang="en-US" sz="3600" b="1"/>
              <a:t>这将会改变数据表中数据排列的顺序，但前提是表中没有聚集索引</a:t>
            </a: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0167133B-61C9-4456-A2C5-D94F61C58B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467B399-B493-435B-95A5-C8AB46857901}" type="slidenum">
              <a:rPr lang="en-US" altLang="zh-CN" sz="1400" smtClean="0"/>
              <a:pPr>
                <a:spcBef>
                  <a:spcPct val="0"/>
                </a:spcBef>
                <a:buFontTx/>
                <a:buNone/>
              </a:pPr>
              <a:t>27</a:t>
            </a:fld>
            <a:endParaRPr lang="en-US" altLang="zh-CN" sz="1400"/>
          </a:p>
        </p:txBody>
      </p:sp>
      <p:sp>
        <p:nvSpPr>
          <p:cNvPr id="36867" name="Rectangle 2">
            <a:extLst>
              <a:ext uri="{FF2B5EF4-FFF2-40B4-BE49-F238E27FC236}">
                <a16:creationId xmlns:a16="http://schemas.microsoft.com/office/drawing/2014/main" id="{3CAA08B0-674E-4C90-B824-6D16B36F1EE8}"/>
              </a:ext>
            </a:extLst>
          </p:cNvPr>
          <p:cNvSpPr>
            <a:spLocks noGrp="1" noChangeArrowheads="1"/>
          </p:cNvSpPr>
          <p:nvPr>
            <p:ph type="title"/>
          </p:nvPr>
        </p:nvSpPr>
        <p:spPr>
          <a:xfrm>
            <a:off x="611188" y="188913"/>
            <a:ext cx="7772400" cy="1143000"/>
          </a:xfrm>
        </p:spPr>
        <p:txBody>
          <a:bodyPr/>
          <a:lstStyle/>
          <a:p>
            <a:pPr eaLnBrk="1" hangingPunct="1"/>
            <a:r>
              <a:rPr lang="zh-CN" altLang="en-US">
                <a:ea typeface="华文隶书" panose="02010800040101010101" pitchFamily="2" charset="-122"/>
              </a:rPr>
              <a:t>使用索引的技巧</a:t>
            </a:r>
          </a:p>
        </p:txBody>
      </p:sp>
      <p:sp>
        <p:nvSpPr>
          <p:cNvPr id="193539" name="Rectangle 3">
            <a:extLst>
              <a:ext uri="{FF2B5EF4-FFF2-40B4-BE49-F238E27FC236}">
                <a16:creationId xmlns:a16="http://schemas.microsoft.com/office/drawing/2014/main" id="{8414E954-6957-478D-A978-28763D947015}"/>
              </a:ext>
            </a:extLst>
          </p:cNvPr>
          <p:cNvSpPr>
            <a:spLocks noGrp="1" noChangeArrowheads="1"/>
          </p:cNvSpPr>
          <p:nvPr>
            <p:ph type="body" idx="1"/>
          </p:nvPr>
        </p:nvSpPr>
        <p:spPr>
          <a:xfrm>
            <a:off x="611188" y="1268413"/>
            <a:ext cx="8208962" cy="5256212"/>
          </a:xfrm>
          <a:ln>
            <a:solidFill>
              <a:srgbClr val="FF3300"/>
            </a:solidFill>
            <a:miter lim="800000"/>
            <a:headEnd/>
            <a:tailEnd/>
          </a:ln>
        </p:spPr>
        <p:txBody>
          <a:bodyPr/>
          <a:lstStyle/>
          <a:p>
            <a:pPr eaLnBrk="1" hangingPunct="1">
              <a:lnSpc>
                <a:spcPct val="110000"/>
              </a:lnSpc>
            </a:pPr>
            <a:r>
              <a:rPr lang="zh-CN" altLang="en-US" sz="3800" b="1">
                <a:ea typeface="楷体_GB2312" pitchFamily="49" charset="-122"/>
              </a:rPr>
              <a:t>小表不需要索引</a:t>
            </a:r>
          </a:p>
          <a:p>
            <a:pPr eaLnBrk="1" hangingPunct="1">
              <a:lnSpc>
                <a:spcPct val="110000"/>
              </a:lnSpc>
            </a:pPr>
            <a:r>
              <a:rPr lang="zh-CN" altLang="en-US" sz="3800" b="1">
                <a:ea typeface="楷体_GB2312" pitchFamily="49" charset="-122"/>
              </a:rPr>
              <a:t>数据列中有较多不相同数据时可使用索引</a:t>
            </a:r>
          </a:p>
          <a:p>
            <a:pPr eaLnBrk="1" hangingPunct="1">
              <a:lnSpc>
                <a:spcPct val="110000"/>
              </a:lnSpc>
            </a:pPr>
            <a:r>
              <a:rPr lang="zh-CN" altLang="en-US" sz="3800" b="1">
                <a:ea typeface="楷体_GB2312" pitchFamily="49" charset="-122"/>
              </a:rPr>
              <a:t>查询要返回的数据很少时可用索引</a:t>
            </a:r>
          </a:p>
          <a:p>
            <a:pPr eaLnBrk="1" hangingPunct="1">
              <a:lnSpc>
                <a:spcPct val="110000"/>
              </a:lnSpc>
            </a:pPr>
            <a:r>
              <a:rPr lang="zh-CN" altLang="en-US" sz="3800" b="1">
                <a:ea typeface="楷体_GB2312" pitchFamily="49" charset="-122"/>
              </a:rPr>
              <a:t>需要经常更新数据时不宜用索引</a:t>
            </a:r>
          </a:p>
          <a:p>
            <a:pPr eaLnBrk="1" hangingPunct="1">
              <a:lnSpc>
                <a:spcPct val="110000"/>
              </a:lnSpc>
            </a:pPr>
            <a:r>
              <a:rPr lang="zh-CN" altLang="en-US" sz="3800" b="1">
                <a:latin typeface="楷体_GB2312" pitchFamily="49" charset="-122"/>
                <a:ea typeface="楷体_GB2312" pitchFamily="49" charset="-122"/>
              </a:rPr>
              <a:t>只有主索引或聚集索引才会引起数据表中数据的排序</a:t>
            </a:r>
            <a:endParaRPr lang="zh-CN" altLang="en-US" sz="3800" b="1">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3539">
                                            <p:bg/>
                                          </p:spTgt>
                                        </p:tgtEl>
                                        <p:attrNameLst>
                                          <p:attrName>style.visibility</p:attrName>
                                        </p:attrNameLst>
                                      </p:cBhvr>
                                      <p:to>
                                        <p:strVal val="visible"/>
                                      </p:to>
                                    </p:set>
                                    <p:animEffect transition="in" filter="slide(fromBottom)">
                                      <p:cBhvr>
                                        <p:cTn id="7" dur="500"/>
                                        <p:tgtEl>
                                          <p:spTgt spid="193539">
                                            <p:bg/>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93539">
                                            <p:txEl>
                                              <p:pRg st="0" end="0"/>
                                            </p:txEl>
                                          </p:spTgt>
                                        </p:tgtEl>
                                        <p:attrNameLst>
                                          <p:attrName>style.visibility</p:attrName>
                                        </p:attrNameLst>
                                      </p:cBhvr>
                                      <p:to>
                                        <p:strVal val="visible"/>
                                      </p:to>
                                    </p:set>
                                    <p:animEffect transition="in" filter="slide(fromBottom)">
                                      <p:cBhvr>
                                        <p:cTn id="11" dur="500"/>
                                        <p:tgtEl>
                                          <p:spTgt spid="19353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93539">
                                            <p:txEl>
                                              <p:pRg st="1" end="1"/>
                                            </p:txEl>
                                          </p:spTgt>
                                        </p:tgtEl>
                                        <p:attrNameLst>
                                          <p:attrName>style.visibility</p:attrName>
                                        </p:attrNameLst>
                                      </p:cBhvr>
                                      <p:to>
                                        <p:strVal val="visible"/>
                                      </p:to>
                                    </p:set>
                                    <p:animEffect transition="in" filter="slide(fromBottom)">
                                      <p:cBhvr>
                                        <p:cTn id="16" dur="500"/>
                                        <p:tgtEl>
                                          <p:spTgt spid="19353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93539">
                                            <p:txEl>
                                              <p:pRg st="2" end="2"/>
                                            </p:txEl>
                                          </p:spTgt>
                                        </p:tgtEl>
                                        <p:attrNameLst>
                                          <p:attrName>style.visibility</p:attrName>
                                        </p:attrNameLst>
                                      </p:cBhvr>
                                      <p:to>
                                        <p:strVal val="visible"/>
                                      </p:to>
                                    </p:set>
                                    <p:animEffect transition="in" filter="slide(fromBottom)">
                                      <p:cBhvr>
                                        <p:cTn id="21" dur="500"/>
                                        <p:tgtEl>
                                          <p:spTgt spid="19353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93539">
                                            <p:txEl>
                                              <p:pRg st="3" end="3"/>
                                            </p:txEl>
                                          </p:spTgt>
                                        </p:tgtEl>
                                        <p:attrNameLst>
                                          <p:attrName>style.visibility</p:attrName>
                                        </p:attrNameLst>
                                      </p:cBhvr>
                                      <p:to>
                                        <p:strVal val="visible"/>
                                      </p:to>
                                    </p:set>
                                    <p:animEffect transition="in" filter="slide(fromBottom)">
                                      <p:cBhvr>
                                        <p:cTn id="26" dur="500"/>
                                        <p:tgtEl>
                                          <p:spTgt spid="19353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93539">
                                            <p:txEl>
                                              <p:pRg st="4" end="4"/>
                                            </p:txEl>
                                          </p:spTgt>
                                        </p:tgtEl>
                                        <p:attrNameLst>
                                          <p:attrName>style.visibility</p:attrName>
                                        </p:attrNameLst>
                                      </p:cBhvr>
                                      <p:to>
                                        <p:strVal val="visible"/>
                                      </p:to>
                                    </p:set>
                                    <p:animEffect transition="in" filter="slide(fromBottom)">
                                      <p:cBhvr>
                                        <p:cTn id="31" dur="500"/>
                                        <p:tgtEl>
                                          <p:spTgt spid="193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9E3BE6C7-07D0-4DBD-BC7B-20F6DD4D6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F20963-2C5D-4A8A-BD1F-DAFCA7096C0B}" type="slidenum">
              <a:rPr lang="en-US" altLang="zh-CN" sz="1400" smtClean="0"/>
              <a:pPr>
                <a:spcBef>
                  <a:spcPct val="0"/>
                </a:spcBef>
                <a:buFontTx/>
                <a:buNone/>
              </a:pPr>
              <a:t>28</a:t>
            </a:fld>
            <a:endParaRPr lang="en-US" altLang="zh-CN" sz="1400"/>
          </a:p>
        </p:txBody>
      </p:sp>
      <p:sp>
        <p:nvSpPr>
          <p:cNvPr id="10242" name="Rectangle 2">
            <a:extLst>
              <a:ext uri="{FF2B5EF4-FFF2-40B4-BE49-F238E27FC236}">
                <a16:creationId xmlns:a16="http://schemas.microsoft.com/office/drawing/2014/main" id="{D3F0BC83-FC50-47DC-9BBA-35EFF6CFF9F9}"/>
              </a:ext>
            </a:extLst>
          </p:cNvPr>
          <p:cNvSpPr>
            <a:spLocks noGrp="1" noChangeArrowheads="1"/>
          </p:cNvSpPr>
          <p:nvPr>
            <p:ph type="body" idx="1"/>
          </p:nvPr>
        </p:nvSpPr>
        <p:spPr>
          <a:xfrm>
            <a:off x="228600" y="1371600"/>
            <a:ext cx="8763000" cy="5181600"/>
          </a:xfrm>
          <a:solidFill>
            <a:schemeClr val="bg1"/>
          </a:solidFill>
          <a:ln w="38100">
            <a:solidFill>
              <a:schemeClr val="accent2"/>
            </a:solidFill>
            <a:miter lim="800000"/>
            <a:headEnd/>
            <a:tailEnd/>
          </a:ln>
        </p:spPr>
        <p:txBody>
          <a:bodyPr/>
          <a:lstStyle/>
          <a:p>
            <a:pPr eaLnBrk="1" hangingPunct="1">
              <a:lnSpc>
                <a:spcPct val="90000"/>
              </a:lnSpc>
              <a:buFontTx/>
              <a:buNone/>
            </a:pPr>
            <a:r>
              <a:rPr lang="zh-CN" altLang="en-US" sz="5400">
                <a:solidFill>
                  <a:srgbClr val="FF3300"/>
                </a:solidFill>
                <a:latin typeface="华文行楷" panose="02010800040101010101" pitchFamily="2" charset="-122"/>
                <a:ea typeface="华文行楷" panose="02010800040101010101" pitchFamily="2" charset="-122"/>
              </a:rPr>
              <a:t>基本语句格式：</a:t>
            </a:r>
            <a:r>
              <a:rPr lang="zh-CN" altLang="en-US" sz="4400">
                <a:solidFill>
                  <a:srgbClr val="FF3300"/>
                </a:solidFill>
              </a:rPr>
              <a:t>  </a:t>
            </a:r>
          </a:p>
          <a:p>
            <a:pPr algn="just" eaLnBrk="1" hangingPunct="1">
              <a:lnSpc>
                <a:spcPct val="90000"/>
              </a:lnSpc>
              <a:buFontTx/>
              <a:buNone/>
            </a:pPr>
            <a:r>
              <a:rPr lang="zh-CN" altLang="en-US" sz="2800"/>
              <a:t>     </a:t>
            </a:r>
            <a:r>
              <a:rPr lang="en-US" altLang="zh-CN" sz="3600"/>
              <a:t>SELECT [ALL|DISTINCT]&lt;</a:t>
            </a:r>
            <a:r>
              <a:rPr lang="zh-CN" altLang="en-US" sz="3600"/>
              <a:t>属性列表</a:t>
            </a:r>
            <a:r>
              <a:rPr lang="en-US" altLang="zh-CN" sz="3600"/>
              <a:t>&gt;</a:t>
            </a:r>
          </a:p>
          <a:p>
            <a:pPr algn="just" eaLnBrk="1" hangingPunct="1">
              <a:lnSpc>
                <a:spcPct val="90000"/>
              </a:lnSpc>
              <a:buFontTx/>
              <a:buNone/>
            </a:pPr>
            <a:r>
              <a:rPr lang="en-US" altLang="zh-CN" sz="3600"/>
              <a:t>    FROM  &lt;</a:t>
            </a:r>
            <a:r>
              <a:rPr lang="zh-CN" altLang="en-US" sz="3600"/>
              <a:t>基本表</a:t>
            </a:r>
            <a:r>
              <a:rPr lang="en-US" altLang="zh-CN" sz="3600"/>
              <a:t>&gt;</a:t>
            </a:r>
            <a:r>
              <a:rPr lang="zh-CN" altLang="en-US" sz="3600"/>
              <a:t>（或视图）</a:t>
            </a:r>
          </a:p>
          <a:p>
            <a:pPr algn="just" eaLnBrk="1" hangingPunct="1">
              <a:lnSpc>
                <a:spcPct val="90000"/>
              </a:lnSpc>
              <a:buFontTx/>
              <a:buNone/>
            </a:pPr>
            <a:r>
              <a:rPr lang="zh-CN" altLang="en-US" sz="3600"/>
              <a:t>    </a:t>
            </a:r>
            <a:r>
              <a:rPr lang="en-US" altLang="zh-CN" sz="3600"/>
              <a:t>[WHERE &lt;</a:t>
            </a:r>
            <a:r>
              <a:rPr lang="zh-CN" altLang="en-US" sz="3600"/>
              <a:t>条件表达式</a:t>
            </a:r>
            <a:r>
              <a:rPr lang="en-US" altLang="zh-CN" sz="3600"/>
              <a:t>&gt;]</a:t>
            </a:r>
          </a:p>
          <a:p>
            <a:pPr algn="just" eaLnBrk="1" hangingPunct="1">
              <a:lnSpc>
                <a:spcPct val="90000"/>
              </a:lnSpc>
              <a:buFontTx/>
              <a:buNone/>
            </a:pPr>
            <a:r>
              <a:rPr lang="en-US" altLang="zh-CN" sz="3600"/>
              <a:t>	 [GROUP BY &lt;</a:t>
            </a:r>
            <a:r>
              <a:rPr lang="zh-CN" altLang="en-US" sz="3600"/>
              <a:t>列名</a:t>
            </a:r>
            <a:r>
              <a:rPr lang="en-US" altLang="zh-CN" sz="3600"/>
              <a:t>&gt;[,&lt;</a:t>
            </a:r>
            <a:r>
              <a:rPr lang="zh-CN" altLang="en-US" sz="3600"/>
              <a:t>列名</a:t>
            </a:r>
            <a:r>
              <a:rPr lang="en-US" altLang="zh-CN" sz="3600"/>
              <a:t>&gt;]]…</a:t>
            </a:r>
          </a:p>
          <a:p>
            <a:pPr algn="just" eaLnBrk="1" hangingPunct="1">
              <a:lnSpc>
                <a:spcPct val="90000"/>
              </a:lnSpc>
              <a:buFontTx/>
              <a:buNone/>
            </a:pPr>
            <a:r>
              <a:rPr lang="en-US" altLang="zh-CN" sz="3600"/>
              <a:t>    [HAVING &lt;</a:t>
            </a:r>
            <a:r>
              <a:rPr lang="zh-CN" altLang="en-US" sz="3600"/>
              <a:t>条件表达式</a:t>
            </a:r>
            <a:r>
              <a:rPr lang="en-US" altLang="zh-CN" sz="3600"/>
              <a:t>&gt;]</a:t>
            </a:r>
          </a:p>
          <a:p>
            <a:pPr algn="just" eaLnBrk="1" hangingPunct="1">
              <a:lnSpc>
                <a:spcPct val="90000"/>
              </a:lnSpc>
              <a:buFontTx/>
              <a:buNone/>
            </a:pPr>
            <a:r>
              <a:rPr lang="en-US" altLang="zh-CN" sz="3600"/>
              <a:t>	 [ORDER BY &lt;</a:t>
            </a:r>
            <a:r>
              <a:rPr lang="zh-CN" altLang="en-US" sz="3600"/>
              <a:t>列名</a:t>
            </a:r>
            <a:r>
              <a:rPr lang="en-US" altLang="zh-CN" sz="3600"/>
              <a:t>&gt;[ASC|DESC]…]</a:t>
            </a:r>
          </a:p>
        </p:txBody>
      </p:sp>
      <p:sp>
        <p:nvSpPr>
          <p:cNvPr id="10243" name="WordArt 3">
            <a:extLst>
              <a:ext uri="{FF2B5EF4-FFF2-40B4-BE49-F238E27FC236}">
                <a16:creationId xmlns:a16="http://schemas.microsoft.com/office/drawing/2014/main" id="{1D3757E1-11A6-4164-8350-9384B28ED12A}"/>
              </a:ext>
            </a:extLst>
          </p:cNvPr>
          <p:cNvSpPr>
            <a:spLocks noChangeArrowheads="1" noChangeShapeType="1" noTextEdit="1"/>
          </p:cNvSpPr>
          <p:nvPr/>
        </p:nvSpPr>
        <p:spPr bwMode="auto">
          <a:xfrm>
            <a:off x="1905000" y="228600"/>
            <a:ext cx="4876800" cy="960438"/>
          </a:xfrm>
          <a:prstGeom prst="rect">
            <a:avLst/>
          </a:prstGeom>
        </p:spPr>
        <p:txBody>
          <a:bodyPr wrap="none" fromWordArt="1">
            <a:prstTxWarp prst="textPlain">
              <a:avLst>
                <a:gd name="adj" fmla="val 50000"/>
              </a:avLst>
            </a:prstTxWarp>
          </a:bodyPr>
          <a:lstStyle/>
          <a:p>
            <a:pPr algn="ctr"/>
            <a:r>
              <a:rPr lang="zh-CN" altLang="en-US" sz="3600" kern="10">
                <a:ln w="12700">
                  <a:solidFill>
                    <a:srgbClr val="FF3300"/>
                  </a:solidFill>
                  <a:round/>
                  <a:headEnd/>
                  <a:tailEnd/>
                </a:ln>
                <a:solidFill>
                  <a:srgbClr val="800080"/>
                </a:solidFill>
                <a:effectLst>
                  <a:outerShdw dist="35921" dir="2700000" sy="50000" kx="2115830" algn="bl" rotWithShape="0">
                    <a:srgbClr val="C0C0C0"/>
                  </a:outerShdw>
                </a:effectLst>
                <a:latin typeface="华文彩云" panose="02010800040101010101" pitchFamily="2" charset="-122"/>
                <a:ea typeface="华文彩云" panose="02010800040101010101" pitchFamily="2" charset="-122"/>
              </a:rPr>
              <a:t>第三节     数据查询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p:cTn id="7" dur="5000" fill="hold"/>
                                        <p:tgtEl>
                                          <p:spTgt spid="10243"/>
                                        </p:tgtEl>
                                        <p:attrNameLst>
                                          <p:attrName>ppt_w</p:attrName>
                                        </p:attrNameLst>
                                      </p:cBhvr>
                                      <p:tavLst>
                                        <p:tav tm="0" fmla="#ppt_w*sin(2.5*pi*$)">
                                          <p:val>
                                            <p:fltVal val="0"/>
                                          </p:val>
                                        </p:tav>
                                        <p:tav tm="100000">
                                          <p:val>
                                            <p:fltVal val="1"/>
                                          </p:val>
                                        </p:tav>
                                      </p:tavLst>
                                    </p:anim>
                                    <p:anim calcmode="lin" valueType="num">
                                      <p:cBhvr>
                                        <p:cTn id="8" dur="5000" fill="hold"/>
                                        <p:tgtEl>
                                          <p:spTgt spid="10243"/>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0"/>
                            </p:stCondLst>
                            <p:childTnLst>
                              <p:par>
                                <p:cTn id="10" presetID="18" presetClass="entr" presetSubtype="6" fill="hold" grpId="0" nodeType="afterEffect">
                                  <p:stCondLst>
                                    <p:cond delay="0"/>
                                  </p:stCondLst>
                                  <p:childTnLst>
                                    <p:set>
                                      <p:cBhvr>
                                        <p:cTn id="11" dur="1" fill="hold">
                                          <p:stCondLst>
                                            <p:cond delay="0"/>
                                          </p:stCondLst>
                                        </p:cTn>
                                        <p:tgtEl>
                                          <p:spTgt spid="10242">
                                            <p:txEl>
                                              <p:pRg st="0" end="0"/>
                                            </p:txEl>
                                          </p:spTgt>
                                        </p:tgtEl>
                                        <p:attrNameLst>
                                          <p:attrName>style.visibility</p:attrName>
                                        </p:attrNameLst>
                                      </p:cBhvr>
                                      <p:to>
                                        <p:strVal val="visible"/>
                                      </p:to>
                                    </p:set>
                                    <p:animEffect transition="in" filter="strips(downRight)">
                                      <p:cBhvr>
                                        <p:cTn id="12" dur="500"/>
                                        <p:tgtEl>
                                          <p:spTgt spid="10242">
                                            <p:txEl>
                                              <p:pRg st="0" end="0"/>
                                            </p:txEl>
                                          </p:spTgt>
                                        </p:tgtEl>
                                      </p:cBhvr>
                                    </p:animEffect>
                                  </p:childTnLst>
                                </p:cTn>
                              </p:par>
                            </p:childTnLst>
                          </p:cTn>
                        </p:par>
                        <p:par>
                          <p:cTn id="13" fill="hold" nodeType="afterGroup">
                            <p:stCondLst>
                              <p:cond delay="5500"/>
                            </p:stCondLst>
                            <p:childTnLst>
                              <p:par>
                                <p:cTn id="14" presetID="18" presetClass="entr" presetSubtype="6" fill="hold" grpId="0" nodeType="afterEffect">
                                  <p:stCondLst>
                                    <p:cond delay="0"/>
                                  </p:stCondLst>
                                  <p:childTnLst>
                                    <p:set>
                                      <p:cBhvr>
                                        <p:cTn id="15" dur="1" fill="hold">
                                          <p:stCondLst>
                                            <p:cond delay="0"/>
                                          </p:stCondLst>
                                        </p:cTn>
                                        <p:tgtEl>
                                          <p:spTgt spid="10242">
                                            <p:txEl>
                                              <p:pRg st="1" end="1"/>
                                            </p:txEl>
                                          </p:spTgt>
                                        </p:tgtEl>
                                        <p:attrNameLst>
                                          <p:attrName>style.visibility</p:attrName>
                                        </p:attrNameLst>
                                      </p:cBhvr>
                                      <p:to>
                                        <p:strVal val="visible"/>
                                      </p:to>
                                    </p:set>
                                    <p:animEffect transition="in" filter="strips(downRight)">
                                      <p:cBhvr>
                                        <p:cTn id="16" dur="500"/>
                                        <p:tgtEl>
                                          <p:spTgt spid="10242">
                                            <p:txEl>
                                              <p:pRg st="1" end="1"/>
                                            </p:txEl>
                                          </p:spTgt>
                                        </p:tgtEl>
                                      </p:cBhvr>
                                    </p:animEffect>
                                  </p:childTnLst>
                                </p:cTn>
                              </p:par>
                            </p:childTnLst>
                          </p:cTn>
                        </p:par>
                        <p:par>
                          <p:cTn id="17" fill="hold" nodeType="afterGroup">
                            <p:stCondLst>
                              <p:cond delay="6000"/>
                            </p:stCondLst>
                            <p:childTnLst>
                              <p:par>
                                <p:cTn id="18" presetID="18" presetClass="entr" presetSubtype="6" fill="hold" grpId="0" nodeType="afterEffect">
                                  <p:stCondLst>
                                    <p:cond delay="0"/>
                                  </p:stCondLst>
                                  <p:childTnLst>
                                    <p:set>
                                      <p:cBhvr>
                                        <p:cTn id="19" dur="1" fill="hold">
                                          <p:stCondLst>
                                            <p:cond delay="0"/>
                                          </p:stCondLst>
                                        </p:cTn>
                                        <p:tgtEl>
                                          <p:spTgt spid="10242">
                                            <p:txEl>
                                              <p:pRg st="2" end="2"/>
                                            </p:txEl>
                                          </p:spTgt>
                                        </p:tgtEl>
                                        <p:attrNameLst>
                                          <p:attrName>style.visibility</p:attrName>
                                        </p:attrNameLst>
                                      </p:cBhvr>
                                      <p:to>
                                        <p:strVal val="visible"/>
                                      </p:to>
                                    </p:set>
                                    <p:animEffect transition="in" filter="strips(downRight)">
                                      <p:cBhvr>
                                        <p:cTn id="20" dur="500"/>
                                        <p:tgtEl>
                                          <p:spTgt spid="10242">
                                            <p:txEl>
                                              <p:pRg st="2" end="2"/>
                                            </p:txEl>
                                          </p:spTgt>
                                        </p:tgtEl>
                                      </p:cBhvr>
                                    </p:animEffect>
                                  </p:childTnLst>
                                </p:cTn>
                              </p:par>
                            </p:childTnLst>
                          </p:cTn>
                        </p:par>
                        <p:par>
                          <p:cTn id="21" fill="hold" nodeType="afterGroup">
                            <p:stCondLst>
                              <p:cond delay="6500"/>
                            </p:stCondLst>
                            <p:childTnLst>
                              <p:par>
                                <p:cTn id="22" presetID="18" presetClass="entr" presetSubtype="6" fill="hold" grpId="0" nodeType="afterEffect">
                                  <p:stCondLst>
                                    <p:cond delay="0"/>
                                  </p:stCondLst>
                                  <p:childTnLst>
                                    <p:set>
                                      <p:cBhvr>
                                        <p:cTn id="23" dur="1" fill="hold">
                                          <p:stCondLst>
                                            <p:cond delay="0"/>
                                          </p:stCondLst>
                                        </p:cTn>
                                        <p:tgtEl>
                                          <p:spTgt spid="10242">
                                            <p:txEl>
                                              <p:pRg st="3" end="3"/>
                                            </p:txEl>
                                          </p:spTgt>
                                        </p:tgtEl>
                                        <p:attrNameLst>
                                          <p:attrName>style.visibility</p:attrName>
                                        </p:attrNameLst>
                                      </p:cBhvr>
                                      <p:to>
                                        <p:strVal val="visible"/>
                                      </p:to>
                                    </p:set>
                                    <p:animEffect transition="in" filter="strips(downRight)">
                                      <p:cBhvr>
                                        <p:cTn id="24" dur="500"/>
                                        <p:tgtEl>
                                          <p:spTgt spid="10242">
                                            <p:txEl>
                                              <p:pRg st="3" end="3"/>
                                            </p:txEl>
                                          </p:spTgt>
                                        </p:tgtEl>
                                      </p:cBhvr>
                                    </p:animEffect>
                                  </p:childTnLst>
                                </p:cTn>
                              </p:par>
                            </p:childTnLst>
                          </p:cTn>
                        </p:par>
                        <p:par>
                          <p:cTn id="25" fill="hold" nodeType="afterGroup">
                            <p:stCondLst>
                              <p:cond delay="7000"/>
                            </p:stCondLst>
                            <p:childTnLst>
                              <p:par>
                                <p:cTn id="26" presetID="18" presetClass="entr" presetSubtype="6" fill="hold" grpId="0" nodeType="afterEffect">
                                  <p:stCondLst>
                                    <p:cond delay="0"/>
                                  </p:stCondLst>
                                  <p:childTnLst>
                                    <p:set>
                                      <p:cBhvr>
                                        <p:cTn id="27" dur="1" fill="hold">
                                          <p:stCondLst>
                                            <p:cond delay="0"/>
                                          </p:stCondLst>
                                        </p:cTn>
                                        <p:tgtEl>
                                          <p:spTgt spid="10242">
                                            <p:txEl>
                                              <p:pRg st="4" end="4"/>
                                            </p:txEl>
                                          </p:spTgt>
                                        </p:tgtEl>
                                        <p:attrNameLst>
                                          <p:attrName>style.visibility</p:attrName>
                                        </p:attrNameLst>
                                      </p:cBhvr>
                                      <p:to>
                                        <p:strVal val="visible"/>
                                      </p:to>
                                    </p:set>
                                    <p:animEffect transition="in" filter="strips(downRight)">
                                      <p:cBhvr>
                                        <p:cTn id="28" dur="500"/>
                                        <p:tgtEl>
                                          <p:spTgt spid="10242">
                                            <p:txEl>
                                              <p:pRg st="4" end="4"/>
                                            </p:txEl>
                                          </p:spTgt>
                                        </p:tgtEl>
                                      </p:cBhvr>
                                    </p:animEffect>
                                  </p:childTnLst>
                                </p:cTn>
                              </p:par>
                            </p:childTnLst>
                          </p:cTn>
                        </p:par>
                        <p:par>
                          <p:cTn id="29" fill="hold" nodeType="afterGroup">
                            <p:stCondLst>
                              <p:cond delay="7500"/>
                            </p:stCondLst>
                            <p:childTnLst>
                              <p:par>
                                <p:cTn id="30" presetID="18" presetClass="entr" presetSubtype="6" fill="hold" grpId="0" nodeType="afterEffect">
                                  <p:stCondLst>
                                    <p:cond delay="0"/>
                                  </p:stCondLst>
                                  <p:childTnLst>
                                    <p:set>
                                      <p:cBhvr>
                                        <p:cTn id="31" dur="1" fill="hold">
                                          <p:stCondLst>
                                            <p:cond delay="0"/>
                                          </p:stCondLst>
                                        </p:cTn>
                                        <p:tgtEl>
                                          <p:spTgt spid="10242">
                                            <p:txEl>
                                              <p:pRg st="5" end="5"/>
                                            </p:txEl>
                                          </p:spTgt>
                                        </p:tgtEl>
                                        <p:attrNameLst>
                                          <p:attrName>style.visibility</p:attrName>
                                        </p:attrNameLst>
                                      </p:cBhvr>
                                      <p:to>
                                        <p:strVal val="visible"/>
                                      </p:to>
                                    </p:set>
                                    <p:animEffect transition="in" filter="strips(downRight)">
                                      <p:cBhvr>
                                        <p:cTn id="32" dur="500"/>
                                        <p:tgtEl>
                                          <p:spTgt spid="10242">
                                            <p:txEl>
                                              <p:pRg st="5" end="5"/>
                                            </p:txEl>
                                          </p:spTgt>
                                        </p:tgtEl>
                                      </p:cBhvr>
                                    </p:animEffect>
                                  </p:childTnLst>
                                </p:cTn>
                              </p:par>
                            </p:childTnLst>
                          </p:cTn>
                        </p:par>
                        <p:par>
                          <p:cTn id="33" fill="hold" nodeType="afterGroup">
                            <p:stCondLst>
                              <p:cond delay="8000"/>
                            </p:stCondLst>
                            <p:childTnLst>
                              <p:par>
                                <p:cTn id="34" presetID="18" presetClass="entr" presetSubtype="6" fill="hold" grpId="0" nodeType="afterEffect">
                                  <p:stCondLst>
                                    <p:cond delay="0"/>
                                  </p:stCondLst>
                                  <p:childTnLst>
                                    <p:set>
                                      <p:cBhvr>
                                        <p:cTn id="35" dur="1" fill="hold">
                                          <p:stCondLst>
                                            <p:cond delay="0"/>
                                          </p:stCondLst>
                                        </p:cTn>
                                        <p:tgtEl>
                                          <p:spTgt spid="10242">
                                            <p:txEl>
                                              <p:pRg st="6" end="6"/>
                                            </p:txEl>
                                          </p:spTgt>
                                        </p:tgtEl>
                                        <p:attrNameLst>
                                          <p:attrName>style.visibility</p:attrName>
                                        </p:attrNameLst>
                                      </p:cBhvr>
                                      <p:to>
                                        <p:strVal val="visible"/>
                                      </p:to>
                                    </p:set>
                                    <p:animEffect transition="in" filter="strips(downRight)">
                                      <p:cBhvr>
                                        <p:cTn id="36" dur="500"/>
                                        <p:tgtEl>
                                          <p:spTgt spid="102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3605BFB9-8A2B-48FF-B913-864C2AE023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0C27A5-E364-4AF6-9169-7C8A5F8426C0}" type="slidenum">
              <a:rPr lang="en-US" altLang="zh-CN" sz="1400" smtClean="0"/>
              <a:pPr>
                <a:spcBef>
                  <a:spcPct val="0"/>
                </a:spcBef>
                <a:buFontTx/>
                <a:buNone/>
              </a:pPr>
              <a:t>29</a:t>
            </a:fld>
            <a:endParaRPr lang="en-US" altLang="zh-CN" sz="1400"/>
          </a:p>
        </p:txBody>
      </p:sp>
      <p:sp>
        <p:nvSpPr>
          <p:cNvPr id="38915" name="Rectangle 2">
            <a:extLst>
              <a:ext uri="{FF2B5EF4-FFF2-40B4-BE49-F238E27FC236}">
                <a16:creationId xmlns:a16="http://schemas.microsoft.com/office/drawing/2014/main" id="{A40141B1-AE3F-4F0E-B47C-97B533D8EC66}"/>
              </a:ext>
            </a:extLst>
          </p:cNvPr>
          <p:cNvSpPr>
            <a:spLocks noGrp="1" noChangeArrowheads="1"/>
          </p:cNvSpPr>
          <p:nvPr>
            <p:ph type="title"/>
          </p:nvPr>
        </p:nvSpPr>
        <p:spPr>
          <a:xfrm>
            <a:off x="468313" y="260350"/>
            <a:ext cx="7772400" cy="1143000"/>
          </a:xfrm>
        </p:spPr>
        <p:txBody>
          <a:bodyPr/>
          <a:lstStyle/>
          <a:p>
            <a:pPr eaLnBrk="1" hangingPunct="1"/>
            <a:r>
              <a:rPr lang="en-US" altLang="zh-CN"/>
              <a:t>Select</a:t>
            </a:r>
            <a:r>
              <a:rPr lang="zh-CN" altLang="en-US"/>
              <a:t>子句</a:t>
            </a:r>
          </a:p>
        </p:txBody>
      </p:sp>
      <p:sp>
        <p:nvSpPr>
          <p:cNvPr id="38916" name="Rectangle 3">
            <a:extLst>
              <a:ext uri="{FF2B5EF4-FFF2-40B4-BE49-F238E27FC236}">
                <a16:creationId xmlns:a16="http://schemas.microsoft.com/office/drawing/2014/main" id="{F822A579-BFA9-48BF-9417-DCE2344EBB6D}"/>
              </a:ext>
            </a:extLst>
          </p:cNvPr>
          <p:cNvSpPr>
            <a:spLocks noGrp="1" noChangeArrowheads="1"/>
          </p:cNvSpPr>
          <p:nvPr>
            <p:ph type="body" idx="1"/>
          </p:nvPr>
        </p:nvSpPr>
        <p:spPr>
          <a:xfrm>
            <a:off x="250825" y="1700213"/>
            <a:ext cx="8351838" cy="4537075"/>
          </a:xfrm>
          <a:ln>
            <a:solidFill>
              <a:srgbClr val="0000CC"/>
            </a:solidFill>
            <a:miter lim="800000"/>
            <a:headEnd/>
            <a:tailEnd/>
          </a:ln>
        </p:spPr>
        <p:txBody>
          <a:bodyPr/>
          <a:lstStyle/>
          <a:p>
            <a:pPr eaLnBrk="1" hangingPunct="1">
              <a:lnSpc>
                <a:spcPct val="90000"/>
              </a:lnSpc>
            </a:pPr>
            <a:r>
              <a:rPr lang="en-US" altLang="zh-CN" b="1"/>
              <a:t>SQL</a:t>
            </a:r>
            <a:r>
              <a:rPr lang="zh-CN" altLang="en-US" b="1"/>
              <a:t>查询语句的结果也是一个关系。例如</a:t>
            </a:r>
          </a:p>
          <a:p>
            <a:pPr eaLnBrk="1" hangingPunct="1">
              <a:lnSpc>
                <a:spcPct val="90000"/>
              </a:lnSpc>
              <a:buFontTx/>
              <a:buNone/>
            </a:pPr>
            <a:r>
              <a:rPr lang="zh-CN" altLang="en-US" b="1"/>
              <a:t>		</a:t>
            </a:r>
            <a:r>
              <a:rPr lang="en-US" altLang="zh-CN" b="1"/>
              <a:t>select sname from s</a:t>
            </a:r>
          </a:p>
          <a:p>
            <a:pPr eaLnBrk="1" hangingPunct="1">
              <a:lnSpc>
                <a:spcPct val="90000"/>
              </a:lnSpc>
              <a:buFontTx/>
              <a:buNone/>
            </a:pPr>
            <a:r>
              <a:rPr lang="en-US" altLang="zh-CN" b="1"/>
              <a:t>		</a:t>
            </a:r>
            <a:r>
              <a:rPr lang="zh-CN" altLang="en-US" b="1"/>
              <a:t>找出了关系</a:t>
            </a:r>
            <a:r>
              <a:rPr lang="en-US" altLang="zh-CN" b="1"/>
              <a:t>s</a:t>
            </a:r>
            <a:r>
              <a:rPr lang="zh-CN" altLang="en-US" b="1"/>
              <a:t>中所有学生的姓名</a:t>
            </a:r>
          </a:p>
          <a:p>
            <a:pPr eaLnBrk="1" hangingPunct="1">
              <a:lnSpc>
                <a:spcPct val="90000"/>
              </a:lnSpc>
            </a:pPr>
            <a:r>
              <a:rPr lang="zh-CN" altLang="en-US" b="1"/>
              <a:t>关系代数中基于</a:t>
            </a:r>
            <a:r>
              <a:rPr lang="zh-CN" altLang="en-US" b="1">
                <a:solidFill>
                  <a:srgbClr val="FF3300"/>
                </a:solidFill>
              </a:rPr>
              <a:t>关系是一个集合</a:t>
            </a:r>
            <a:r>
              <a:rPr lang="zh-CN" altLang="en-US" b="1"/>
              <a:t>这样的数学概念，因此，</a:t>
            </a:r>
            <a:r>
              <a:rPr lang="zh-CN" altLang="en-US" b="1">
                <a:solidFill>
                  <a:srgbClr val="FF3300"/>
                </a:solidFill>
              </a:rPr>
              <a:t>重复的元组不会在关系中出现</a:t>
            </a:r>
            <a:r>
              <a:rPr lang="zh-CN" altLang="en-US" b="1"/>
              <a:t>。但在实践当中，要</a:t>
            </a:r>
            <a:r>
              <a:rPr lang="zh-CN" altLang="en-US" b="1">
                <a:solidFill>
                  <a:srgbClr val="FF3300"/>
                </a:solidFill>
              </a:rPr>
              <a:t>删除查询结果中的重复元组是相当费时的</a:t>
            </a:r>
            <a:r>
              <a:rPr lang="zh-CN" altLang="en-US" b="1"/>
              <a:t>！所以在商用的数据库产品中，允许在关系和</a:t>
            </a:r>
            <a:r>
              <a:rPr lang="en-US" altLang="zh-CN" b="1"/>
              <a:t>SQL</a:t>
            </a:r>
            <a:r>
              <a:rPr lang="zh-CN" altLang="en-US" b="1"/>
              <a:t>表达式的结果中出现重复元组</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D95A528A-CD82-4B8B-9A7C-506FD8E3D8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B25AFF-984C-4DE7-9B22-5B5D0E8B4719}" type="slidenum">
              <a:rPr lang="en-US" altLang="zh-CN" sz="1400" smtClean="0"/>
              <a:pPr>
                <a:spcBef>
                  <a:spcPct val="0"/>
                </a:spcBef>
                <a:buFontTx/>
                <a:buNone/>
              </a:pPr>
              <a:t>3</a:t>
            </a:fld>
            <a:endParaRPr lang="en-US" altLang="zh-CN" sz="1400"/>
          </a:p>
        </p:txBody>
      </p:sp>
      <p:sp>
        <p:nvSpPr>
          <p:cNvPr id="12291" name="Rectangle 3">
            <a:extLst>
              <a:ext uri="{FF2B5EF4-FFF2-40B4-BE49-F238E27FC236}">
                <a16:creationId xmlns:a16="http://schemas.microsoft.com/office/drawing/2014/main" id="{47AB991C-6152-4803-83DD-17BD4937D562}"/>
              </a:ext>
            </a:extLst>
          </p:cNvPr>
          <p:cNvSpPr>
            <a:spLocks noGrp="1" noChangeArrowheads="1"/>
          </p:cNvSpPr>
          <p:nvPr>
            <p:ph type="body" idx="1"/>
          </p:nvPr>
        </p:nvSpPr>
        <p:spPr>
          <a:xfrm>
            <a:off x="228600" y="762000"/>
            <a:ext cx="4630738" cy="5619750"/>
          </a:xfrm>
          <a:solidFill>
            <a:schemeClr val="bg1"/>
          </a:solidFill>
          <a:ln w="38100">
            <a:solidFill>
              <a:schemeClr val="accent1"/>
            </a:solidFill>
            <a:miter lim="800000"/>
            <a:headEnd/>
            <a:tailEnd/>
          </a:ln>
        </p:spPr>
        <p:txBody>
          <a:bodyPr/>
          <a:lstStyle/>
          <a:p>
            <a:pPr eaLnBrk="1" hangingPunct="1">
              <a:buFontTx/>
              <a:buNone/>
            </a:pPr>
            <a:r>
              <a:rPr lang="zh-CN" altLang="en-US" sz="4400"/>
              <a:t>二、</a:t>
            </a:r>
            <a:r>
              <a:rPr lang="en-US" altLang="zh-CN" sz="4400"/>
              <a:t>SQL</a:t>
            </a:r>
            <a:r>
              <a:rPr lang="zh-CN" altLang="en-US" sz="4400"/>
              <a:t>的特点</a:t>
            </a:r>
          </a:p>
          <a:p>
            <a:pPr eaLnBrk="1" hangingPunct="1">
              <a:buFontTx/>
              <a:buNone/>
            </a:pPr>
            <a:r>
              <a:rPr lang="zh-CN" altLang="en-US"/>
              <a:t>    </a:t>
            </a:r>
            <a:r>
              <a:rPr lang="en-US" altLang="zh-CN" sz="3600">
                <a:latin typeface="隶书" panose="02010509060101010101" pitchFamily="49" charset="-122"/>
                <a:ea typeface="隶书" panose="02010509060101010101" pitchFamily="49" charset="-122"/>
              </a:rPr>
              <a:t>1</a:t>
            </a:r>
            <a:r>
              <a:rPr lang="zh-CN" altLang="en-US" sz="3600">
                <a:latin typeface="隶书" panose="02010509060101010101" pitchFamily="49" charset="-122"/>
                <a:ea typeface="隶书" panose="02010509060101010101" pitchFamily="49" charset="-122"/>
              </a:rPr>
              <a:t>、高度非过程化</a:t>
            </a:r>
          </a:p>
          <a:p>
            <a:pPr eaLnBrk="1" hangingPunct="1">
              <a:buFontTx/>
              <a:buNone/>
            </a:pPr>
            <a:r>
              <a:rPr lang="zh-CN" altLang="en-US" sz="3600">
                <a:latin typeface="隶书" panose="02010509060101010101" pitchFamily="49" charset="-122"/>
                <a:ea typeface="隶书" panose="02010509060101010101" pitchFamily="49" charset="-122"/>
              </a:rPr>
              <a:t>  </a:t>
            </a:r>
            <a:r>
              <a:rPr lang="en-US" altLang="zh-CN" sz="3600">
                <a:latin typeface="隶书" panose="02010509060101010101" pitchFamily="49" charset="-122"/>
                <a:ea typeface="隶书" panose="02010509060101010101" pitchFamily="49" charset="-122"/>
              </a:rPr>
              <a:t>2</a:t>
            </a:r>
            <a:r>
              <a:rPr lang="zh-CN" altLang="en-US" sz="3600">
                <a:latin typeface="隶书" panose="02010509060101010101" pitchFamily="49" charset="-122"/>
                <a:ea typeface="隶书" panose="02010509060101010101" pitchFamily="49" charset="-122"/>
              </a:rPr>
              <a:t>、数据描述、操纵、控制等功能一体化 </a:t>
            </a:r>
          </a:p>
          <a:p>
            <a:pPr eaLnBrk="1" hangingPunct="1">
              <a:buFontTx/>
              <a:buNone/>
            </a:pPr>
            <a:r>
              <a:rPr lang="zh-CN" altLang="en-US" sz="3600">
                <a:latin typeface="隶书" panose="02010509060101010101" pitchFamily="49" charset="-122"/>
                <a:ea typeface="隶书" panose="02010509060101010101" pitchFamily="49" charset="-122"/>
              </a:rPr>
              <a:t>  </a:t>
            </a:r>
            <a:r>
              <a:rPr lang="en-US" altLang="zh-CN" sz="3600">
                <a:latin typeface="隶书" panose="02010509060101010101" pitchFamily="49" charset="-122"/>
                <a:ea typeface="隶书" panose="02010509060101010101" pitchFamily="49" charset="-122"/>
              </a:rPr>
              <a:t>3</a:t>
            </a:r>
            <a:r>
              <a:rPr lang="zh-CN" altLang="en-US" sz="3600">
                <a:latin typeface="隶书" panose="02010509060101010101" pitchFamily="49" charset="-122"/>
                <a:ea typeface="隶书" panose="02010509060101010101" pitchFamily="49" charset="-122"/>
              </a:rPr>
              <a:t>、两种使用方式，统一的语法结构 </a:t>
            </a:r>
          </a:p>
          <a:p>
            <a:pPr eaLnBrk="1" hangingPunct="1">
              <a:buFontTx/>
              <a:buNone/>
            </a:pPr>
            <a:r>
              <a:rPr lang="zh-CN" altLang="en-US" sz="3600">
                <a:latin typeface="隶书" panose="02010509060101010101" pitchFamily="49" charset="-122"/>
                <a:ea typeface="隶书" panose="02010509060101010101" pitchFamily="49" charset="-122"/>
              </a:rPr>
              <a:t>  </a:t>
            </a:r>
            <a:r>
              <a:rPr lang="en-US" altLang="zh-CN" sz="3600">
                <a:latin typeface="隶书" panose="02010509060101010101" pitchFamily="49" charset="-122"/>
                <a:ea typeface="隶书" panose="02010509060101010101" pitchFamily="49" charset="-122"/>
              </a:rPr>
              <a:t>4</a:t>
            </a:r>
            <a:r>
              <a:rPr lang="zh-CN" altLang="en-US" sz="3600">
                <a:latin typeface="隶书" panose="02010509060101010101" pitchFamily="49" charset="-122"/>
                <a:ea typeface="隶书" panose="02010509060101010101" pitchFamily="49" charset="-122"/>
              </a:rPr>
              <a:t>、语言简洁，易学易用 </a:t>
            </a:r>
          </a:p>
        </p:txBody>
      </p:sp>
      <p:grpSp>
        <p:nvGrpSpPr>
          <p:cNvPr id="2" name="Group 81">
            <a:extLst>
              <a:ext uri="{FF2B5EF4-FFF2-40B4-BE49-F238E27FC236}">
                <a16:creationId xmlns:a16="http://schemas.microsoft.com/office/drawing/2014/main" id="{C6A3FA9B-BDEC-468D-9651-76CA53D37CDD}"/>
              </a:ext>
            </a:extLst>
          </p:cNvPr>
          <p:cNvGrpSpPr>
            <a:grpSpLocks/>
          </p:cNvGrpSpPr>
          <p:nvPr/>
        </p:nvGrpSpPr>
        <p:grpSpPr bwMode="auto">
          <a:xfrm>
            <a:off x="5105400" y="914400"/>
            <a:ext cx="3810000" cy="5246688"/>
            <a:chOff x="3216" y="576"/>
            <a:chExt cx="2400" cy="3305"/>
          </a:xfrm>
        </p:grpSpPr>
        <p:grpSp>
          <p:nvGrpSpPr>
            <p:cNvPr id="6149" name="Group 48">
              <a:extLst>
                <a:ext uri="{FF2B5EF4-FFF2-40B4-BE49-F238E27FC236}">
                  <a16:creationId xmlns:a16="http://schemas.microsoft.com/office/drawing/2014/main" id="{6C11D89E-D711-4833-9F36-C7DA03F77DFA}"/>
                </a:ext>
              </a:extLst>
            </p:cNvPr>
            <p:cNvGrpSpPr>
              <a:grpSpLocks/>
            </p:cNvGrpSpPr>
            <p:nvPr/>
          </p:nvGrpSpPr>
          <p:grpSpPr bwMode="auto">
            <a:xfrm>
              <a:off x="3216" y="720"/>
              <a:ext cx="1063" cy="432"/>
              <a:chOff x="0" y="0"/>
              <a:chExt cx="890" cy="374"/>
            </a:xfrm>
          </p:grpSpPr>
          <p:sp>
            <p:nvSpPr>
              <p:cNvPr id="6183" name="Rectangle 37">
                <a:extLst>
                  <a:ext uri="{FF2B5EF4-FFF2-40B4-BE49-F238E27FC236}">
                    <a16:creationId xmlns:a16="http://schemas.microsoft.com/office/drawing/2014/main" id="{8DD90232-C03B-4F1C-9847-34327716CD97}"/>
                  </a:ext>
                </a:extLst>
              </p:cNvPr>
              <p:cNvSpPr>
                <a:spLocks noChangeArrowheads="1"/>
              </p:cNvSpPr>
              <p:nvPr/>
            </p:nvSpPr>
            <p:spPr bwMode="auto">
              <a:xfrm>
                <a:off x="43" y="0"/>
                <a:ext cx="8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功    能</a:t>
                </a:r>
              </a:p>
            </p:txBody>
          </p:sp>
          <p:sp>
            <p:nvSpPr>
              <p:cNvPr id="6184" name="Rectangle 47">
                <a:extLst>
                  <a:ext uri="{FF2B5EF4-FFF2-40B4-BE49-F238E27FC236}">
                    <a16:creationId xmlns:a16="http://schemas.microsoft.com/office/drawing/2014/main" id="{E8AC8D39-BD6A-4DCB-BAB1-9EB9B923CB69}"/>
                  </a:ext>
                </a:extLst>
              </p:cNvPr>
              <p:cNvSpPr>
                <a:spLocks noChangeArrowheads="1"/>
              </p:cNvSpPr>
              <p:nvPr/>
            </p:nvSpPr>
            <p:spPr bwMode="auto">
              <a:xfrm>
                <a:off x="0" y="0"/>
                <a:ext cx="8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0" name="Group 50">
              <a:extLst>
                <a:ext uri="{FF2B5EF4-FFF2-40B4-BE49-F238E27FC236}">
                  <a16:creationId xmlns:a16="http://schemas.microsoft.com/office/drawing/2014/main" id="{4488CB33-DA38-4387-9E7E-5D666D0DB339}"/>
                </a:ext>
              </a:extLst>
            </p:cNvPr>
            <p:cNvGrpSpPr>
              <a:grpSpLocks/>
            </p:cNvGrpSpPr>
            <p:nvPr/>
          </p:nvGrpSpPr>
          <p:grpSpPr bwMode="auto">
            <a:xfrm>
              <a:off x="4272" y="720"/>
              <a:ext cx="1329" cy="432"/>
              <a:chOff x="890" y="0"/>
              <a:chExt cx="1112" cy="374"/>
            </a:xfrm>
          </p:grpSpPr>
          <p:sp>
            <p:nvSpPr>
              <p:cNvPr id="6181" name="Rectangle 38">
                <a:extLst>
                  <a:ext uri="{FF2B5EF4-FFF2-40B4-BE49-F238E27FC236}">
                    <a16:creationId xmlns:a16="http://schemas.microsoft.com/office/drawing/2014/main" id="{F86DCE20-8CFC-4B9E-A4E3-F366F0FE75A4}"/>
                  </a:ext>
                </a:extLst>
              </p:cNvPr>
              <p:cNvSpPr>
                <a:spLocks noChangeArrowheads="1"/>
              </p:cNvSpPr>
              <p:nvPr/>
            </p:nvSpPr>
            <p:spPr bwMode="auto">
              <a:xfrm>
                <a:off x="933" y="0"/>
                <a:ext cx="102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动    词</a:t>
                </a:r>
              </a:p>
            </p:txBody>
          </p:sp>
          <p:sp>
            <p:nvSpPr>
              <p:cNvPr id="6182" name="Rectangle 49">
                <a:extLst>
                  <a:ext uri="{FF2B5EF4-FFF2-40B4-BE49-F238E27FC236}">
                    <a16:creationId xmlns:a16="http://schemas.microsoft.com/office/drawing/2014/main" id="{1C1DEF80-2529-4A66-9A60-6DA536552313}"/>
                  </a:ext>
                </a:extLst>
              </p:cNvPr>
              <p:cNvSpPr>
                <a:spLocks noChangeArrowheads="1"/>
              </p:cNvSpPr>
              <p:nvPr/>
            </p:nvSpPr>
            <p:spPr bwMode="auto">
              <a:xfrm>
                <a:off x="890" y="0"/>
                <a:ext cx="11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1" name="Group 52">
              <a:extLst>
                <a:ext uri="{FF2B5EF4-FFF2-40B4-BE49-F238E27FC236}">
                  <a16:creationId xmlns:a16="http://schemas.microsoft.com/office/drawing/2014/main" id="{51F590D5-76FF-4C97-915F-486B6D09DE19}"/>
                </a:ext>
              </a:extLst>
            </p:cNvPr>
            <p:cNvGrpSpPr>
              <a:grpSpLocks/>
            </p:cNvGrpSpPr>
            <p:nvPr/>
          </p:nvGrpSpPr>
          <p:grpSpPr bwMode="auto">
            <a:xfrm>
              <a:off x="3220" y="1200"/>
              <a:ext cx="1063" cy="386"/>
              <a:chOff x="0" y="374"/>
              <a:chExt cx="890" cy="374"/>
            </a:xfrm>
          </p:grpSpPr>
          <p:sp>
            <p:nvSpPr>
              <p:cNvPr id="6179" name="Rectangle 39">
                <a:extLst>
                  <a:ext uri="{FF2B5EF4-FFF2-40B4-BE49-F238E27FC236}">
                    <a16:creationId xmlns:a16="http://schemas.microsoft.com/office/drawing/2014/main" id="{C3FE8C6E-1C13-4222-9FC1-F26D6F6A8574}"/>
                  </a:ext>
                </a:extLst>
              </p:cNvPr>
              <p:cNvSpPr>
                <a:spLocks noChangeArrowheads="1"/>
              </p:cNvSpPr>
              <p:nvPr/>
            </p:nvSpPr>
            <p:spPr bwMode="auto">
              <a:xfrm>
                <a:off x="43" y="374"/>
                <a:ext cx="8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latin typeface="Times New Roman" panose="02020603050405020304" pitchFamily="18" charset="0"/>
                  </a:rPr>
                  <a:t>数据库查询</a:t>
                </a:r>
              </a:p>
            </p:txBody>
          </p:sp>
          <p:sp>
            <p:nvSpPr>
              <p:cNvPr id="6180" name="Rectangle 51">
                <a:extLst>
                  <a:ext uri="{FF2B5EF4-FFF2-40B4-BE49-F238E27FC236}">
                    <a16:creationId xmlns:a16="http://schemas.microsoft.com/office/drawing/2014/main" id="{D9A7CD63-66FB-4DEE-9746-645E969CEC7A}"/>
                  </a:ext>
                </a:extLst>
              </p:cNvPr>
              <p:cNvSpPr>
                <a:spLocks noChangeArrowheads="1"/>
              </p:cNvSpPr>
              <p:nvPr/>
            </p:nvSpPr>
            <p:spPr bwMode="auto">
              <a:xfrm>
                <a:off x="0" y="374"/>
                <a:ext cx="8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2" name="Group 54">
              <a:extLst>
                <a:ext uri="{FF2B5EF4-FFF2-40B4-BE49-F238E27FC236}">
                  <a16:creationId xmlns:a16="http://schemas.microsoft.com/office/drawing/2014/main" id="{F82A9D18-50A9-4901-8D31-66415FD854BF}"/>
                </a:ext>
              </a:extLst>
            </p:cNvPr>
            <p:cNvGrpSpPr>
              <a:grpSpLocks/>
            </p:cNvGrpSpPr>
            <p:nvPr/>
          </p:nvGrpSpPr>
          <p:grpSpPr bwMode="auto">
            <a:xfrm>
              <a:off x="4283" y="1200"/>
              <a:ext cx="1329" cy="494"/>
              <a:chOff x="890" y="374"/>
              <a:chExt cx="1112" cy="374"/>
            </a:xfrm>
          </p:grpSpPr>
          <p:sp>
            <p:nvSpPr>
              <p:cNvPr id="6177" name="Rectangle 40">
                <a:extLst>
                  <a:ext uri="{FF2B5EF4-FFF2-40B4-BE49-F238E27FC236}">
                    <a16:creationId xmlns:a16="http://schemas.microsoft.com/office/drawing/2014/main" id="{96FB044A-2693-48E2-80EE-8A01C131E02B}"/>
                  </a:ext>
                </a:extLst>
              </p:cNvPr>
              <p:cNvSpPr>
                <a:spLocks noChangeArrowheads="1"/>
              </p:cNvSpPr>
              <p:nvPr/>
            </p:nvSpPr>
            <p:spPr bwMode="auto">
              <a:xfrm>
                <a:off x="933" y="374"/>
                <a:ext cx="102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SELECT</a:t>
                </a:r>
              </a:p>
            </p:txBody>
          </p:sp>
          <p:sp>
            <p:nvSpPr>
              <p:cNvPr id="6178" name="Rectangle 53">
                <a:extLst>
                  <a:ext uri="{FF2B5EF4-FFF2-40B4-BE49-F238E27FC236}">
                    <a16:creationId xmlns:a16="http://schemas.microsoft.com/office/drawing/2014/main" id="{DA02481D-2C7C-4F93-9EB8-A729F555EF83}"/>
                  </a:ext>
                </a:extLst>
              </p:cNvPr>
              <p:cNvSpPr>
                <a:spLocks noChangeArrowheads="1"/>
              </p:cNvSpPr>
              <p:nvPr/>
            </p:nvSpPr>
            <p:spPr bwMode="auto">
              <a:xfrm>
                <a:off x="890" y="374"/>
                <a:ext cx="11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3" name="Group 56">
              <a:extLst>
                <a:ext uri="{FF2B5EF4-FFF2-40B4-BE49-F238E27FC236}">
                  <a16:creationId xmlns:a16="http://schemas.microsoft.com/office/drawing/2014/main" id="{D0A505F8-140D-476B-B511-2F899CCCA220}"/>
                </a:ext>
              </a:extLst>
            </p:cNvPr>
            <p:cNvGrpSpPr>
              <a:grpSpLocks/>
            </p:cNvGrpSpPr>
            <p:nvPr/>
          </p:nvGrpSpPr>
          <p:grpSpPr bwMode="auto">
            <a:xfrm>
              <a:off x="3220" y="1760"/>
              <a:ext cx="1063" cy="496"/>
              <a:chOff x="0" y="748"/>
              <a:chExt cx="890" cy="374"/>
            </a:xfrm>
          </p:grpSpPr>
          <p:sp>
            <p:nvSpPr>
              <p:cNvPr id="6175" name="Rectangle 41">
                <a:extLst>
                  <a:ext uri="{FF2B5EF4-FFF2-40B4-BE49-F238E27FC236}">
                    <a16:creationId xmlns:a16="http://schemas.microsoft.com/office/drawing/2014/main" id="{8C4B0850-CEC5-45D2-87A1-0EDA307A0B9A}"/>
                  </a:ext>
                </a:extLst>
              </p:cNvPr>
              <p:cNvSpPr>
                <a:spLocks noChangeArrowheads="1"/>
              </p:cNvSpPr>
              <p:nvPr/>
            </p:nvSpPr>
            <p:spPr bwMode="auto">
              <a:xfrm>
                <a:off x="43" y="748"/>
                <a:ext cx="8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数据定义</a:t>
                </a:r>
              </a:p>
            </p:txBody>
          </p:sp>
          <p:sp>
            <p:nvSpPr>
              <p:cNvPr id="6176" name="Rectangle 55">
                <a:extLst>
                  <a:ext uri="{FF2B5EF4-FFF2-40B4-BE49-F238E27FC236}">
                    <a16:creationId xmlns:a16="http://schemas.microsoft.com/office/drawing/2014/main" id="{B0341E03-DC36-4E23-91DF-5FCF84EBD304}"/>
                  </a:ext>
                </a:extLst>
              </p:cNvPr>
              <p:cNvSpPr>
                <a:spLocks noChangeArrowheads="1"/>
              </p:cNvSpPr>
              <p:nvPr/>
            </p:nvSpPr>
            <p:spPr bwMode="auto">
              <a:xfrm>
                <a:off x="0" y="748"/>
                <a:ext cx="8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4" name="Group 58">
              <a:extLst>
                <a:ext uri="{FF2B5EF4-FFF2-40B4-BE49-F238E27FC236}">
                  <a16:creationId xmlns:a16="http://schemas.microsoft.com/office/drawing/2014/main" id="{7CB795D4-2D0C-4EFA-B35A-F05C260FE558}"/>
                </a:ext>
              </a:extLst>
            </p:cNvPr>
            <p:cNvGrpSpPr>
              <a:grpSpLocks/>
            </p:cNvGrpSpPr>
            <p:nvPr/>
          </p:nvGrpSpPr>
          <p:grpSpPr bwMode="auto">
            <a:xfrm>
              <a:off x="4283" y="1664"/>
              <a:ext cx="1329" cy="592"/>
              <a:chOff x="890" y="748"/>
              <a:chExt cx="1112" cy="374"/>
            </a:xfrm>
          </p:grpSpPr>
          <p:sp>
            <p:nvSpPr>
              <p:cNvPr id="6173" name="Rectangle 42">
                <a:extLst>
                  <a:ext uri="{FF2B5EF4-FFF2-40B4-BE49-F238E27FC236}">
                    <a16:creationId xmlns:a16="http://schemas.microsoft.com/office/drawing/2014/main" id="{1076B510-DE07-45D2-B08E-B741AB9134C3}"/>
                  </a:ext>
                </a:extLst>
              </p:cNvPr>
              <p:cNvSpPr>
                <a:spLocks noChangeArrowheads="1"/>
              </p:cNvSpPr>
              <p:nvPr/>
            </p:nvSpPr>
            <p:spPr bwMode="auto">
              <a:xfrm>
                <a:off x="933" y="748"/>
                <a:ext cx="102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CREATE</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DROP</a:t>
                </a:r>
              </a:p>
              <a:p>
                <a:pPr eaLnBrk="1" hangingPunct="1">
                  <a:spcBef>
                    <a:spcPct val="0"/>
                  </a:spcBef>
                  <a:buFontTx/>
                  <a:buNone/>
                </a:pPr>
                <a:r>
                  <a:rPr kumimoji="1" lang="en-US" altLang="zh-CN" sz="2400">
                    <a:latin typeface="Times New Roman" panose="02020603050405020304" pitchFamily="18" charset="0"/>
                  </a:rPr>
                  <a:t>ALTER</a:t>
                </a:r>
              </a:p>
            </p:txBody>
          </p:sp>
          <p:sp>
            <p:nvSpPr>
              <p:cNvPr id="6174" name="Rectangle 57">
                <a:extLst>
                  <a:ext uri="{FF2B5EF4-FFF2-40B4-BE49-F238E27FC236}">
                    <a16:creationId xmlns:a16="http://schemas.microsoft.com/office/drawing/2014/main" id="{F4C5EC84-9F23-4B51-A3EB-06CEDFB11B2B}"/>
                  </a:ext>
                </a:extLst>
              </p:cNvPr>
              <p:cNvSpPr>
                <a:spLocks noChangeArrowheads="1"/>
              </p:cNvSpPr>
              <p:nvPr/>
            </p:nvSpPr>
            <p:spPr bwMode="auto">
              <a:xfrm>
                <a:off x="890" y="748"/>
                <a:ext cx="11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5" name="Group 60">
              <a:extLst>
                <a:ext uri="{FF2B5EF4-FFF2-40B4-BE49-F238E27FC236}">
                  <a16:creationId xmlns:a16="http://schemas.microsoft.com/office/drawing/2014/main" id="{5B98133A-78B3-4B0F-A2A6-986FA7E0D34B}"/>
                </a:ext>
              </a:extLst>
            </p:cNvPr>
            <p:cNvGrpSpPr>
              <a:grpSpLocks/>
            </p:cNvGrpSpPr>
            <p:nvPr/>
          </p:nvGrpSpPr>
          <p:grpSpPr bwMode="auto">
            <a:xfrm>
              <a:off x="3220" y="2681"/>
              <a:ext cx="1063" cy="528"/>
              <a:chOff x="0" y="1122"/>
              <a:chExt cx="890" cy="460"/>
            </a:xfrm>
          </p:grpSpPr>
          <p:sp>
            <p:nvSpPr>
              <p:cNvPr id="6171" name="Rectangle 43">
                <a:extLst>
                  <a:ext uri="{FF2B5EF4-FFF2-40B4-BE49-F238E27FC236}">
                    <a16:creationId xmlns:a16="http://schemas.microsoft.com/office/drawing/2014/main" id="{D192CCAD-02AD-4DA5-8059-8640FC7B289B}"/>
                  </a:ext>
                </a:extLst>
              </p:cNvPr>
              <p:cNvSpPr>
                <a:spLocks noChangeArrowheads="1"/>
              </p:cNvSpPr>
              <p:nvPr/>
            </p:nvSpPr>
            <p:spPr bwMode="auto">
              <a:xfrm>
                <a:off x="43" y="1122"/>
                <a:ext cx="8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数据操纵</a:t>
                </a:r>
              </a:p>
            </p:txBody>
          </p:sp>
          <p:sp>
            <p:nvSpPr>
              <p:cNvPr id="6172" name="Rectangle 59">
                <a:extLst>
                  <a:ext uri="{FF2B5EF4-FFF2-40B4-BE49-F238E27FC236}">
                    <a16:creationId xmlns:a16="http://schemas.microsoft.com/office/drawing/2014/main" id="{6D3317DB-842E-42EF-B772-81FD966D657B}"/>
                  </a:ext>
                </a:extLst>
              </p:cNvPr>
              <p:cNvSpPr>
                <a:spLocks noChangeArrowheads="1"/>
              </p:cNvSpPr>
              <p:nvPr/>
            </p:nvSpPr>
            <p:spPr bwMode="auto">
              <a:xfrm>
                <a:off x="0" y="1122"/>
                <a:ext cx="89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6" name="Group 62">
              <a:extLst>
                <a:ext uri="{FF2B5EF4-FFF2-40B4-BE49-F238E27FC236}">
                  <a16:creationId xmlns:a16="http://schemas.microsoft.com/office/drawing/2014/main" id="{DFB9694B-D46B-47CB-9910-D3EBB09535C0}"/>
                </a:ext>
              </a:extLst>
            </p:cNvPr>
            <p:cNvGrpSpPr>
              <a:grpSpLocks/>
            </p:cNvGrpSpPr>
            <p:nvPr/>
          </p:nvGrpSpPr>
          <p:grpSpPr bwMode="auto">
            <a:xfrm>
              <a:off x="4283" y="2453"/>
              <a:ext cx="1329" cy="804"/>
              <a:chOff x="890" y="1122"/>
              <a:chExt cx="1112" cy="460"/>
            </a:xfrm>
          </p:grpSpPr>
          <p:sp>
            <p:nvSpPr>
              <p:cNvPr id="6169" name="Rectangle 44">
                <a:extLst>
                  <a:ext uri="{FF2B5EF4-FFF2-40B4-BE49-F238E27FC236}">
                    <a16:creationId xmlns:a16="http://schemas.microsoft.com/office/drawing/2014/main" id="{105895CC-7157-4492-B371-DEA834012D67}"/>
                  </a:ext>
                </a:extLst>
              </p:cNvPr>
              <p:cNvSpPr>
                <a:spLocks noChangeArrowheads="1"/>
              </p:cNvSpPr>
              <p:nvPr/>
            </p:nvSpPr>
            <p:spPr bwMode="auto">
              <a:xfrm>
                <a:off x="933" y="1122"/>
                <a:ext cx="102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INSERT</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UPDATE</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DELETE</a:t>
                </a:r>
              </a:p>
            </p:txBody>
          </p:sp>
          <p:sp>
            <p:nvSpPr>
              <p:cNvPr id="6170" name="Rectangle 61">
                <a:extLst>
                  <a:ext uri="{FF2B5EF4-FFF2-40B4-BE49-F238E27FC236}">
                    <a16:creationId xmlns:a16="http://schemas.microsoft.com/office/drawing/2014/main" id="{AC7C83E7-D9C2-4C6A-A9AC-89E7CA631CC4}"/>
                  </a:ext>
                </a:extLst>
              </p:cNvPr>
              <p:cNvSpPr>
                <a:spLocks noChangeArrowheads="1"/>
              </p:cNvSpPr>
              <p:nvPr/>
            </p:nvSpPr>
            <p:spPr bwMode="auto">
              <a:xfrm>
                <a:off x="890" y="1122"/>
                <a:ext cx="11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7" name="Group 64">
              <a:extLst>
                <a:ext uri="{FF2B5EF4-FFF2-40B4-BE49-F238E27FC236}">
                  <a16:creationId xmlns:a16="http://schemas.microsoft.com/office/drawing/2014/main" id="{E5BECAA4-7E67-406B-9034-9A3F2FA81E08}"/>
                </a:ext>
              </a:extLst>
            </p:cNvPr>
            <p:cNvGrpSpPr>
              <a:grpSpLocks/>
            </p:cNvGrpSpPr>
            <p:nvPr/>
          </p:nvGrpSpPr>
          <p:grpSpPr bwMode="auto">
            <a:xfrm>
              <a:off x="3220" y="3457"/>
              <a:ext cx="1063" cy="424"/>
              <a:chOff x="0" y="1582"/>
              <a:chExt cx="890" cy="374"/>
            </a:xfrm>
          </p:grpSpPr>
          <p:sp>
            <p:nvSpPr>
              <p:cNvPr id="6167" name="Rectangle 45">
                <a:extLst>
                  <a:ext uri="{FF2B5EF4-FFF2-40B4-BE49-F238E27FC236}">
                    <a16:creationId xmlns:a16="http://schemas.microsoft.com/office/drawing/2014/main" id="{C677A2C1-81C2-4053-A714-6E6A69FDEF8E}"/>
                  </a:ext>
                </a:extLst>
              </p:cNvPr>
              <p:cNvSpPr>
                <a:spLocks noChangeArrowheads="1"/>
              </p:cNvSpPr>
              <p:nvPr/>
            </p:nvSpPr>
            <p:spPr bwMode="auto">
              <a:xfrm>
                <a:off x="43" y="1582"/>
                <a:ext cx="8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数据控制</a:t>
                </a:r>
              </a:p>
            </p:txBody>
          </p:sp>
          <p:sp>
            <p:nvSpPr>
              <p:cNvPr id="6168" name="Rectangle 63">
                <a:extLst>
                  <a:ext uri="{FF2B5EF4-FFF2-40B4-BE49-F238E27FC236}">
                    <a16:creationId xmlns:a16="http://schemas.microsoft.com/office/drawing/2014/main" id="{57CE08AF-B14B-49D0-BDDC-8A118F3ED500}"/>
                  </a:ext>
                </a:extLst>
              </p:cNvPr>
              <p:cNvSpPr>
                <a:spLocks noChangeArrowheads="1"/>
              </p:cNvSpPr>
              <p:nvPr/>
            </p:nvSpPr>
            <p:spPr bwMode="auto">
              <a:xfrm>
                <a:off x="0" y="1582"/>
                <a:ext cx="89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158" name="Group 66">
              <a:extLst>
                <a:ext uri="{FF2B5EF4-FFF2-40B4-BE49-F238E27FC236}">
                  <a16:creationId xmlns:a16="http://schemas.microsoft.com/office/drawing/2014/main" id="{D13653A9-98A2-4BAB-AAD3-AA5BE38CA38D}"/>
                </a:ext>
              </a:extLst>
            </p:cNvPr>
            <p:cNvGrpSpPr>
              <a:grpSpLocks/>
            </p:cNvGrpSpPr>
            <p:nvPr/>
          </p:nvGrpSpPr>
          <p:grpSpPr bwMode="auto">
            <a:xfrm>
              <a:off x="4283" y="3249"/>
              <a:ext cx="1329" cy="593"/>
              <a:chOff x="890" y="1582"/>
              <a:chExt cx="1112" cy="374"/>
            </a:xfrm>
          </p:grpSpPr>
          <p:sp>
            <p:nvSpPr>
              <p:cNvPr id="6165" name="Rectangle 46">
                <a:extLst>
                  <a:ext uri="{FF2B5EF4-FFF2-40B4-BE49-F238E27FC236}">
                    <a16:creationId xmlns:a16="http://schemas.microsoft.com/office/drawing/2014/main" id="{2CDCB01A-6DF4-494F-A565-23D93944B98A}"/>
                  </a:ext>
                </a:extLst>
              </p:cNvPr>
              <p:cNvSpPr>
                <a:spLocks noChangeArrowheads="1"/>
              </p:cNvSpPr>
              <p:nvPr/>
            </p:nvSpPr>
            <p:spPr bwMode="auto">
              <a:xfrm>
                <a:off x="933" y="1582"/>
                <a:ext cx="102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GRANT</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REVOKE</a:t>
                </a:r>
              </a:p>
            </p:txBody>
          </p:sp>
          <p:sp>
            <p:nvSpPr>
              <p:cNvPr id="6166" name="Rectangle 65">
                <a:extLst>
                  <a:ext uri="{FF2B5EF4-FFF2-40B4-BE49-F238E27FC236}">
                    <a16:creationId xmlns:a16="http://schemas.microsoft.com/office/drawing/2014/main" id="{B54F669F-C9DD-45BF-AFCF-C2E1B791069F}"/>
                  </a:ext>
                </a:extLst>
              </p:cNvPr>
              <p:cNvSpPr>
                <a:spLocks noChangeArrowheads="1"/>
              </p:cNvSpPr>
              <p:nvPr/>
            </p:nvSpPr>
            <p:spPr bwMode="auto">
              <a:xfrm>
                <a:off x="890" y="1582"/>
                <a:ext cx="11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6159" name="Rectangle 68">
              <a:extLst>
                <a:ext uri="{FF2B5EF4-FFF2-40B4-BE49-F238E27FC236}">
                  <a16:creationId xmlns:a16="http://schemas.microsoft.com/office/drawing/2014/main" id="{1D97B39E-2673-4956-B806-858C07900722}"/>
                </a:ext>
              </a:extLst>
            </p:cNvPr>
            <p:cNvSpPr>
              <a:spLocks noChangeArrowheads="1"/>
            </p:cNvSpPr>
            <p:nvPr/>
          </p:nvSpPr>
          <p:spPr bwMode="auto">
            <a:xfrm>
              <a:off x="3216" y="576"/>
              <a:ext cx="2400" cy="3216"/>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0" name="Line 70">
              <a:extLst>
                <a:ext uri="{FF2B5EF4-FFF2-40B4-BE49-F238E27FC236}">
                  <a16:creationId xmlns:a16="http://schemas.microsoft.com/office/drawing/2014/main" id="{9926CD62-E926-4F76-A380-CF9B1A2FE838}"/>
                </a:ext>
              </a:extLst>
            </p:cNvPr>
            <p:cNvSpPr>
              <a:spLocks noChangeShapeType="1"/>
            </p:cNvSpPr>
            <p:nvPr/>
          </p:nvSpPr>
          <p:spPr bwMode="auto">
            <a:xfrm>
              <a:off x="3216" y="1056"/>
              <a:ext cx="2400"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71">
              <a:extLst>
                <a:ext uri="{FF2B5EF4-FFF2-40B4-BE49-F238E27FC236}">
                  <a16:creationId xmlns:a16="http://schemas.microsoft.com/office/drawing/2014/main" id="{6C36750E-1382-447E-BA3A-7F8E5D3EA723}"/>
                </a:ext>
              </a:extLst>
            </p:cNvPr>
            <p:cNvSpPr>
              <a:spLocks noChangeShapeType="1"/>
            </p:cNvSpPr>
            <p:nvPr/>
          </p:nvSpPr>
          <p:spPr bwMode="auto">
            <a:xfrm>
              <a:off x="3216" y="1584"/>
              <a:ext cx="2400"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Line 72">
              <a:extLst>
                <a:ext uri="{FF2B5EF4-FFF2-40B4-BE49-F238E27FC236}">
                  <a16:creationId xmlns:a16="http://schemas.microsoft.com/office/drawing/2014/main" id="{696BFB84-F8ED-4D33-9175-3F61608BE89D}"/>
                </a:ext>
              </a:extLst>
            </p:cNvPr>
            <p:cNvSpPr>
              <a:spLocks noChangeShapeType="1"/>
            </p:cNvSpPr>
            <p:nvPr/>
          </p:nvSpPr>
          <p:spPr bwMode="auto">
            <a:xfrm>
              <a:off x="3216" y="2393"/>
              <a:ext cx="2400"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73">
              <a:extLst>
                <a:ext uri="{FF2B5EF4-FFF2-40B4-BE49-F238E27FC236}">
                  <a16:creationId xmlns:a16="http://schemas.microsoft.com/office/drawing/2014/main" id="{A3FBBCCD-E233-448C-AA1A-7E7BD4A0B04C}"/>
                </a:ext>
              </a:extLst>
            </p:cNvPr>
            <p:cNvSpPr>
              <a:spLocks noChangeShapeType="1"/>
            </p:cNvSpPr>
            <p:nvPr/>
          </p:nvSpPr>
          <p:spPr bwMode="auto">
            <a:xfrm>
              <a:off x="3216" y="3257"/>
              <a:ext cx="2400"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74">
              <a:extLst>
                <a:ext uri="{FF2B5EF4-FFF2-40B4-BE49-F238E27FC236}">
                  <a16:creationId xmlns:a16="http://schemas.microsoft.com/office/drawing/2014/main" id="{0EC4A2E7-4B14-48FA-AA4A-8D39F3F8BD99}"/>
                </a:ext>
              </a:extLst>
            </p:cNvPr>
            <p:cNvSpPr>
              <a:spLocks noChangeShapeType="1"/>
            </p:cNvSpPr>
            <p:nvPr/>
          </p:nvSpPr>
          <p:spPr bwMode="auto">
            <a:xfrm>
              <a:off x="4320" y="576"/>
              <a:ext cx="1" cy="32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Effect transition="in" filter="box(in)">
                                      <p:cBhvr>
                                        <p:cTn id="11" dur="500"/>
                                        <p:tgtEl>
                                          <p:spTgt spid="12291">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ox(in)">
                                      <p:cBhvr>
                                        <p:cTn id="15" dur="500"/>
                                        <p:tgtEl>
                                          <p:spTgt spid="12291">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Effect transition="in" filter="box(in)">
                                      <p:cBhvr>
                                        <p:cTn id="19" dur="500"/>
                                        <p:tgtEl>
                                          <p:spTgt spid="12291">
                                            <p:txEl>
                                              <p:pRg st="3" end="3"/>
                                            </p:txEl>
                                          </p:spTgt>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animEffect transition="in" filter="box(in)">
                                      <p:cBhvr>
                                        <p:cTn id="23" dur="500"/>
                                        <p:tgtEl>
                                          <p:spTgt spid="1229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86360162-0A36-427E-8EF9-0E9C194BE5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47B56D-A58D-4810-93C7-BB66539AEFC5}" type="slidenum">
              <a:rPr lang="en-US" altLang="zh-CN" sz="1400" smtClean="0"/>
              <a:pPr>
                <a:spcBef>
                  <a:spcPct val="0"/>
                </a:spcBef>
                <a:buFontTx/>
                <a:buNone/>
              </a:pPr>
              <a:t>30</a:t>
            </a:fld>
            <a:endParaRPr lang="en-US" altLang="zh-CN" sz="1400"/>
          </a:p>
        </p:txBody>
      </p:sp>
      <p:sp>
        <p:nvSpPr>
          <p:cNvPr id="39939" name="Rectangle 2">
            <a:extLst>
              <a:ext uri="{FF2B5EF4-FFF2-40B4-BE49-F238E27FC236}">
                <a16:creationId xmlns:a16="http://schemas.microsoft.com/office/drawing/2014/main" id="{939DB9E5-9A62-428A-AA3E-5D23AC7D6122}"/>
              </a:ext>
            </a:extLst>
          </p:cNvPr>
          <p:cNvSpPr>
            <a:spLocks noGrp="1" noChangeArrowheads="1"/>
          </p:cNvSpPr>
          <p:nvPr>
            <p:ph type="title"/>
          </p:nvPr>
        </p:nvSpPr>
        <p:spPr/>
        <p:txBody>
          <a:bodyPr/>
          <a:lstStyle/>
          <a:p>
            <a:pPr eaLnBrk="1" hangingPunct="1"/>
            <a:r>
              <a:rPr lang="en-US" altLang="zh-CN"/>
              <a:t>Select</a:t>
            </a:r>
            <a:r>
              <a:rPr lang="zh-CN" altLang="en-US"/>
              <a:t>子句</a:t>
            </a:r>
          </a:p>
        </p:txBody>
      </p:sp>
      <p:sp>
        <p:nvSpPr>
          <p:cNvPr id="39940" name="Rectangle 3">
            <a:extLst>
              <a:ext uri="{FF2B5EF4-FFF2-40B4-BE49-F238E27FC236}">
                <a16:creationId xmlns:a16="http://schemas.microsoft.com/office/drawing/2014/main" id="{40C436C3-92C7-46CD-ABA8-4446C2B0FC12}"/>
              </a:ext>
            </a:extLst>
          </p:cNvPr>
          <p:cNvSpPr>
            <a:spLocks noGrp="1" noChangeArrowheads="1"/>
          </p:cNvSpPr>
          <p:nvPr>
            <p:ph type="body" idx="1"/>
          </p:nvPr>
        </p:nvSpPr>
        <p:spPr>
          <a:ln>
            <a:solidFill>
              <a:srgbClr val="0000CC"/>
            </a:solidFill>
            <a:miter lim="800000"/>
            <a:headEnd/>
            <a:tailEnd/>
          </a:ln>
        </p:spPr>
        <p:txBody>
          <a:bodyPr/>
          <a:lstStyle/>
          <a:p>
            <a:pPr marL="609600" indent="-609600" eaLnBrk="1" hangingPunct="1">
              <a:buFontTx/>
              <a:buAutoNum type="arabicPeriod"/>
            </a:pPr>
            <a:r>
              <a:rPr lang="zh-CN" altLang="en-US" b="1">
                <a:solidFill>
                  <a:srgbClr val="FF3300"/>
                </a:solidFill>
              </a:rPr>
              <a:t>是否去除结果中的重复元组，</a:t>
            </a:r>
            <a:r>
              <a:rPr lang="zh-CN" altLang="en-US"/>
              <a:t>例如：</a:t>
            </a:r>
          </a:p>
          <a:p>
            <a:pPr marL="609600" indent="-609600" eaLnBrk="1" hangingPunct="1">
              <a:buFontTx/>
              <a:buNone/>
            </a:pPr>
            <a:r>
              <a:rPr lang="zh-CN" altLang="en-US"/>
              <a:t>		</a:t>
            </a:r>
            <a:r>
              <a:rPr lang="en-US" altLang="zh-CN"/>
              <a:t>Select [all|distinct] sname from s</a:t>
            </a:r>
          </a:p>
          <a:p>
            <a:pPr marL="609600" indent="-609600" eaLnBrk="1" hangingPunct="1">
              <a:buFontTx/>
              <a:buAutoNum type="arabicPeriod" startAt="2"/>
            </a:pPr>
            <a:r>
              <a:rPr lang="zh-CN" altLang="en-US" b="1">
                <a:solidFill>
                  <a:srgbClr val="FF3300"/>
                </a:solidFill>
              </a:rPr>
              <a:t>用*代替所有属性，如</a:t>
            </a:r>
            <a:r>
              <a:rPr lang="en-US" altLang="zh-CN" b="1">
                <a:solidFill>
                  <a:srgbClr val="FF3300"/>
                </a:solidFill>
              </a:rPr>
              <a:t>s.*</a:t>
            </a:r>
            <a:r>
              <a:rPr lang="zh-CN" altLang="en-US" b="1">
                <a:solidFill>
                  <a:srgbClr val="FF3300"/>
                </a:solidFill>
              </a:rPr>
              <a:t>或*；</a:t>
            </a:r>
          </a:p>
          <a:p>
            <a:pPr marL="609600" indent="-609600" eaLnBrk="1" hangingPunct="1">
              <a:buFontTx/>
              <a:buNone/>
            </a:pPr>
            <a:r>
              <a:rPr lang="zh-CN" altLang="en-US"/>
              <a:t>		</a:t>
            </a:r>
            <a:r>
              <a:rPr lang="en-US" altLang="zh-CN"/>
              <a:t>Select * from s</a:t>
            </a:r>
          </a:p>
          <a:p>
            <a:pPr marL="609600" indent="-609600" eaLnBrk="1" hangingPunct="1">
              <a:buFontTx/>
              <a:buAutoNum type="arabicPeriod" startAt="3"/>
            </a:pPr>
            <a:r>
              <a:rPr lang="en-US" altLang="zh-CN" b="1">
                <a:solidFill>
                  <a:srgbClr val="FF3300"/>
                </a:solidFill>
              </a:rPr>
              <a:t>Select</a:t>
            </a:r>
            <a:r>
              <a:rPr lang="zh-CN" altLang="en-US" b="1">
                <a:solidFill>
                  <a:srgbClr val="FF3300"/>
                </a:solidFill>
              </a:rPr>
              <a:t>子句中还可以出现算术表达式</a:t>
            </a:r>
          </a:p>
          <a:p>
            <a:pPr marL="609600" indent="-609600" eaLnBrk="1" hangingPunct="1">
              <a:buFontTx/>
              <a:buNone/>
            </a:pPr>
            <a:r>
              <a:rPr lang="zh-CN" altLang="en-US"/>
              <a:t>		</a:t>
            </a:r>
            <a:r>
              <a:rPr lang="en-US" altLang="zh-CN"/>
              <a:t>Select  sno,cno,grade+10 </a:t>
            </a:r>
            <a:r>
              <a:rPr lang="en-US" altLang="zh-CN">
                <a:solidFill>
                  <a:srgbClr val="000099"/>
                </a:solidFill>
              </a:rPr>
              <a:t>as newgrade</a:t>
            </a:r>
          </a:p>
          <a:p>
            <a:pPr marL="609600" indent="-609600" eaLnBrk="1" hangingPunct="1">
              <a:buFontTx/>
              <a:buNone/>
            </a:pPr>
            <a:r>
              <a:rPr lang="en-US" altLang="zh-CN"/>
              <a:t>		From s</a:t>
            </a: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5569FA0C-B8BD-4785-AA1B-D42AB72B1E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18CCB3-1B28-4DBD-B8EB-040D0D187EB5}" type="slidenum">
              <a:rPr lang="en-US" altLang="zh-CN" sz="1400" smtClean="0"/>
              <a:pPr>
                <a:spcBef>
                  <a:spcPct val="0"/>
                </a:spcBef>
                <a:buFontTx/>
                <a:buNone/>
              </a:pPr>
              <a:t>31</a:t>
            </a:fld>
            <a:endParaRPr lang="en-US" altLang="zh-CN" sz="1400"/>
          </a:p>
        </p:txBody>
      </p:sp>
      <p:sp>
        <p:nvSpPr>
          <p:cNvPr id="11266" name="Rectangle 2">
            <a:extLst>
              <a:ext uri="{FF2B5EF4-FFF2-40B4-BE49-F238E27FC236}">
                <a16:creationId xmlns:a16="http://schemas.microsoft.com/office/drawing/2014/main" id="{5FAE496B-0E02-4BB7-AAA2-8634926AB91F}"/>
              </a:ext>
            </a:extLst>
          </p:cNvPr>
          <p:cNvSpPr>
            <a:spLocks noGrp="1" noChangeArrowheads="1"/>
          </p:cNvSpPr>
          <p:nvPr>
            <p:ph type="body" idx="1"/>
          </p:nvPr>
        </p:nvSpPr>
        <p:spPr>
          <a:xfrm>
            <a:off x="457200" y="1066800"/>
            <a:ext cx="8147050" cy="4954588"/>
          </a:xfrm>
          <a:ln w="38100">
            <a:solidFill>
              <a:srgbClr val="FF3300"/>
            </a:solidFill>
            <a:miter lim="800000"/>
            <a:headEnd/>
            <a:tailEnd/>
          </a:ln>
        </p:spPr>
        <p:txBody>
          <a:bodyPr/>
          <a:lstStyle/>
          <a:p>
            <a:pPr eaLnBrk="1" hangingPunct="1">
              <a:buFontTx/>
              <a:buNone/>
            </a:pPr>
            <a:r>
              <a:rPr lang="en-US" altLang="zh-CN" sz="4000" b="1">
                <a:solidFill>
                  <a:schemeClr val="accent2"/>
                </a:solidFill>
              </a:rPr>
              <a:t>1</a:t>
            </a:r>
            <a:r>
              <a:rPr lang="zh-CN" altLang="en-US" sz="4000" b="1">
                <a:solidFill>
                  <a:schemeClr val="accent2"/>
                </a:solidFill>
              </a:rPr>
              <a:t>、单表查询：涉及一个表的查询。</a:t>
            </a:r>
          </a:p>
          <a:p>
            <a:pPr eaLnBrk="1" hangingPunct="1">
              <a:buFontTx/>
              <a:buNone/>
            </a:pPr>
            <a:r>
              <a:rPr lang="zh-CN" altLang="en-US" sz="4000"/>
              <a:t>  </a:t>
            </a:r>
            <a:r>
              <a:rPr lang="en-US" altLang="zh-CN" sz="4000"/>
              <a:t>(1) </a:t>
            </a:r>
            <a:r>
              <a:rPr lang="zh-CN" altLang="en-US" sz="4000"/>
              <a:t>选择表中的若干列（投影）</a:t>
            </a:r>
          </a:p>
          <a:p>
            <a:pPr eaLnBrk="1" hangingPunct="1">
              <a:buFontTx/>
              <a:buNone/>
            </a:pPr>
            <a:r>
              <a:rPr lang="zh-CN" altLang="en-US" sz="4000"/>
              <a:t>  </a:t>
            </a:r>
            <a:r>
              <a:rPr lang="en-US" altLang="zh-CN" sz="4000"/>
              <a:t>(2) </a:t>
            </a:r>
            <a:r>
              <a:rPr lang="zh-CN" altLang="en-US" sz="4000"/>
              <a:t>选择表中的若干元组（选择）</a:t>
            </a:r>
          </a:p>
          <a:p>
            <a:pPr eaLnBrk="1" hangingPunct="1">
              <a:buFontTx/>
              <a:buNone/>
            </a:pPr>
            <a:r>
              <a:rPr lang="zh-CN" altLang="en-US" sz="4000"/>
              <a:t>  </a:t>
            </a:r>
            <a:r>
              <a:rPr lang="en-US" altLang="zh-CN" sz="4000"/>
              <a:t>(3) </a:t>
            </a:r>
            <a:r>
              <a:rPr lang="zh-CN" altLang="en-US" sz="4000"/>
              <a:t>对查询结果排序</a:t>
            </a:r>
          </a:p>
          <a:p>
            <a:pPr eaLnBrk="1" hangingPunct="1">
              <a:buFontTx/>
              <a:buNone/>
            </a:pPr>
            <a:r>
              <a:rPr lang="zh-CN" altLang="en-US" sz="4000"/>
              <a:t>  </a:t>
            </a:r>
            <a:r>
              <a:rPr lang="en-US" altLang="zh-CN" sz="4000"/>
              <a:t>(4) </a:t>
            </a:r>
            <a:r>
              <a:rPr lang="zh-CN" altLang="en-US" sz="4000"/>
              <a:t>使用集函数</a:t>
            </a:r>
          </a:p>
          <a:p>
            <a:pPr eaLnBrk="1" hangingPunct="1">
              <a:buFontTx/>
              <a:buNone/>
            </a:pPr>
            <a:r>
              <a:rPr lang="zh-CN" altLang="en-US" sz="4000"/>
              <a:t>  </a:t>
            </a:r>
            <a:r>
              <a:rPr lang="en-US" altLang="zh-CN" sz="4000"/>
              <a:t>(5) </a:t>
            </a:r>
            <a:r>
              <a:rPr lang="zh-CN" altLang="en-US" sz="4000"/>
              <a:t>对查询结果分组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slide(fromTop)">
                                      <p:cBhvr>
                                        <p:cTn id="7" dur="500"/>
                                        <p:tgtEl>
                                          <p:spTgt spid="11266">
                                            <p:txEl>
                                              <p:pRg st="0" end="0"/>
                                            </p:txEl>
                                          </p:spTgt>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1266">
                                            <p:txEl>
                                              <p:pRg st="1" end="1"/>
                                            </p:txEl>
                                          </p:spTgt>
                                        </p:tgtEl>
                                        <p:attrNameLst>
                                          <p:attrName>style.visibility</p:attrName>
                                        </p:attrNameLst>
                                      </p:cBhvr>
                                      <p:to>
                                        <p:strVal val="visible"/>
                                      </p:to>
                                    </p:set>
                                    <p:animEffect transition="in" filter="slide(fromTop)">
                                      <p:cBhvr>
                                        <p:cTn id="11" dur="500"/>
                                        <p:tgtEl>
                                          <p:spTgt spid="11266">
                                            <p:txEl>
                                              <p:pRg st="1" end="1"/>
                                            </p:txEl>
                                          </p:spTgt>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1266">
                                            <p:txEl>
                                              <p:pRg st="2" end="2"/>
                                            </p:txEl>
                                          </p:spTgt>
                                        </p:tgtEl>
                                        <p:attrNameLst>
                                          <p:attrName>style.visibility</p:attrName>
                                        </p:attrNameLst>
                                      </p:cBhvr>
                                      <p:to>
                                        <p:strVal val="visible"/>
                                      </p:to>
                                    </p:set>
                                    <p:animEffect transition="in" filter="slide(fromTop)">
                                      <p:cBhvr>
                                        <p:cTn id="15" dur="500"/>
                                        <p:tgtEl>
                                          <p:spTgt spid="11266">
                                            <p:txEl>
                                              <p:pRg st="2" end="2"/>
                                            </p:txEl>
                                          </p:spTgt>
                                        </p:tgtEl>
                                      </p:cBhvr>
                                    </p:animEffect>
                                  </p:childTnLst>
                                </p:cTn>
                              </p:par>
                            </p:childTnLst>
                          </p:cTn>
                        </p:par>
                        <p:par>
                          <p:cTn id="16" fill="hold" nodeType="afterGroup">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11266">
                                            <p:txEl>
                                              <p:pRg st="3" end="3"/>
                                            </p:txEl>
                                          </p:spTgt>
                                        </p:tgtEl>
                                        <p:attrNameLst>
                                          <p:attrName>style.visibility</p:attrName>
                                        </p:attrNameLst>
                                      </p:cBhvr>
                                      <p:to>
                                        <p:strVal val="visible"/>
                                      </p:to>
                                    </p:set>
                                    <p:animEffect transition="in" filter="slide(fromTop)">
                                      <p:cBhvr>
                                        <p:cTn id="19" dur="500"/>
                                        <p:tgtEl>
                                          <p:spTgt spid="11266">
                                            <p:txEl>
                                              <p:pRg st="3" end="3"/>
                                            </p:txEl>
                                          </p:spTgt>
                                        </p:tgtEl>
                                      </p:cBhvr>
                                    </p:animEffect>
                                  </p:childTnLst>
                                </p:cTn>
                              </p:par>
                            </p:childTnLst>
                          </p:cTn>
                        </p:par>
                        <p:par>
                          <p:cTn id="20" fill="hold" nodeType="afterGroup">
                            <p:stCondLst>
                              <p:cond delay="2000"/>
                            </p:stCondLst>
                            <p:childTnLst>
                              <p:par>
                                <p:cTn id="21" presetID="12" presetClass="entr" presetSubtype="1" fill="hold" grpId="0" nodeType="afterEffect">
                                  <p:stCondLst>
                                    <p:cond delay="0"/>
                                  </p:stCondLst>
                                  <p:childTnLst>
                                    <p:set>
                                      <p:cBhvr>
                                        <p:cTn id="22" dur="1" fill="hold">
                                          <p:stCondLst>
                                            <p:cond delay="0"/>
                                          </p:stCondLst>
                                        </p:cTn>
                                        <p:tgtEl>
                                          <p:spTgt spid="11266">
                                            <p:txEl>
                                              <p:pRg st="4" end="4"/>
                                            </p:txEl>
                                          </p:spTgt>
                                        </p:tgtEl>
                                        <p:attrNameLst>
                                          <p:attrName>style.visibility</p:attrName>
                                        </p:attrNameLst>
                                      </p:cBhvr>
                                      <p:to>
                                        <p:strVal val="visible"/>
                                      </p:to>
                                    </p:set>
                                    <p:animEffect transition="in" filter="slide(fromTop)">
                                      <p:cBhvr>
                                        <p:cTn id="23" dur="500"/>
                                        <p:tgtEl>
                                          <p:spTgt spid="11266">
                                            <p:txEl>
                                              <p:pRg st="4" end="4"/>
                                            </p:txEl>
                                          </p:spTgt>
                                        </p:tgtEl>
                                      </p:cBhvr>
                                    </p:animEffect>
                                  </p:childTnLst>
                                </p:cTn>
                              </p:par>
                            </p:childTnLst>
                          </p:cTn>
                        </p:par>
                        <p:par>
                          <p:cTn id="24" fill="hold" nodeType="afterGroup">
                            <p:stCondLst>
                              <p:cond delay="2500"/>
                            </p:stCondLst>
                            <p:childTnLst>
                              <p:par>
                                <p:cTn id="25" presetID="12" presetClass="entr" presetSubtype="1" fill="hold" grpId="0" nodeType="afterEffect">
                                  <p:stCondLst>
                                    <p:cond delay="0"/>
                                  </p:stCondLst>
                                  <p:childTnLst>
                                    <p:set>
                                      <p:cBhvr>
                                        <p:cTn id="26" dur="1" fill="hold">
                                          <p:stCondLst>
                                            <p:cond delay="0"/>
                                          </p:stCondLst>
                                        </p:cTn>
                                        <p:tgtEl>
                                          <p:spTgt spid="11266">
                                            <p:txEl>
                                              <p:pRg st="5" end="5"/>
                                            </p:txEl>
                                          </p:spTgt>
                                        </p:tgtEl>
                                        <p:attrNameLst>
                                          <p:attrName>style.visibility</p:attrName>
                                        </p:attrNameLst>
                                      </p:cBhvr>
                                      <p:to>
                                        <p:strVal val="visible"/>
                                      </p:to>
                                    </p:set>
                                    <p:animEffect transition="in" filter="slide(fromTop)">
                                      <p:cBhvr>
                                        <p:cTn id="27" dur="500"/>
                                        <p:tgtEl>
                                          <p:spTgt spid="11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903E016A-9EB3-4E8D-B56D-5857E44620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BA6A15-87C0-4E1C-B9B4-FF897528C400}" type="slidenum">
              <a:rPr lang="en-US" altLang="zh-CN" sz="1400" smtClean="0"/>
              <a:pPr>
                <a:spcBef>
                  <a:spcPct val="0"/>
                </a:spcBef>
                <a:buFontTx/>
                <a:buNone/>
              </a:pPr>
              <a:t>32</a:t>
            </a:fld>
            <a:endParaRPr lang="en-US" altLang="zh-CN" sz="1400"/>
          </a:p>
        </p:txBody>
      </p:sp>
      <p:sp>
        <p:nvSpPr>
          <p:cNvPr id="46082" name="Rectangle 2">
            <a:extLst>
              <a:ext uri="{FF2B5EF4-FFF2-40B4-BE49-F238E27FC236}">
                <a16:creationId xmlns:a16="http://schemas.microsoft.com/office/drawing/2014/main" id="{CF8FC219-077D-4976-A0A7-757C797A6290}"/>
              </a:ext>
            </a:extLst>
          </p:cNvPr>
          <p:cNvSpPr>
            <a:spLocks noGrp="1" noChangeArrowheads="1"/>
          </p:cNvSpPr>
          <p:nvPr>
            <p:ph type="body" idx="1"/>
          </p:nvPr>
        </p:nvSpPr>
        <p:spPr>
          <a:xfrm>
            <a:off x="381000" y="152400"/>
            <a:ext cx="8305800" cy="3124200"/>
          </a:xfrm>
          <a:ln w="38100">
            <a:solidFill>
              <a:srgbClr val="FF3300"/>
            </a:solidFill>
            <a:miter lim="800000"/>
            <a:headEnd/>
            <a:tailEnd/>
          </a:ln>
        </p:spPr>
        <p:txBody>
          <a:bodyPr/>
          <a:lstStyle/>
          <a:p>
            <a:pPr algn="just" eaLnBrk="1" hangingPunct="1">
              <a:lnSpc>
                <a:spcPct val="90000"/>
              </a:lnSpc>
              <a:buFontTx/>
              <a:buNone/>
            </a:pPr>
            <a:r>
              <a:rPr lang="en-US" altLang="zh-CN" sz="3600">
                <a:latin typeface="隶书" panose="02010509060101010101" pitchFamily="49" charset="-122"/>
                <a:ea typeface="隶书" panose="02010509060101010101" pitchFamily="49" charset="-122"/>
              </a:rPr>
              <a:t>【</a:t>
            </a:r>
            <a:r>
              <a:rPr lang="zh-CN" altLang="en-US" sz="3600">
                <a:latin typeface="隶书" panose="02010509060101010101" pitchFamily="49" charset="-122"/>
                <a:ea typeface="隶书" panose="02010509060101010101" pitchFamily="49" charset="-122"/>
              </a:rPr>
              <a:t>例</a:t>
            </a:r>
            <a:r>
              <a:rPr lang="en-US" altLang="zh-CN" sz="3600">
                <a:latin typeface="隶书" panose="02010509060101010101" pitchFamily="49" charset="-122"/>
                <a:ea typeface="隶书" panose="02010509060101010101" pitchFamily="49" charset="-122"/>
              </a:rPr>
              <a:t>1】</a:t>
            </a:r>
            <a:r>
              <a:rPr lang="zh-CN" altLang="en-US" sz="3600">
                <a:latin typeface="隶书" panose="02010509060101010101" pitchFamily="49" charset="-122"/>
                <a:ea typeface="隶书" panose="02010509060101010101" pitchFamily="49" charset="-122"/>
              </a:rPr>
              <a:t>在表学生中找出计算机系学生的信息。</a:t>
            </a:r>
          </a:p>
          <a:p>
            <a:pPr algn="just" eaLnBrk="1" hangingPunct="1">
              <a:lnSpc>
                <a:spcPct val="90000"/>
              </a:lnSpc>
              <a:buFontTx/>
              <a:buNone/>
            </a:pPr>
            <a:r>
              <a:rPr lang="zh-CN" altLang="en-US" sz="3600">
                <a:latin typeface="隶书" panose="02010509060101010101" pitchFamily="49" charset="-122"/>
                <a:ea typeface="隶书" panose="02010509060101010101" pitchFamily="49" charset="-122"/>
              </a:rPr>
              <a:t>    </a:t>
            </a:r>
            <a:r>
              <a:rPr lang="en-US" altLang="zh-CN" sz="3600">
                <a:latin typeface="隶书" panose="02010509060101010101" pitchFamily="49" charset="-122"/>
                <a:ea typeface="隶书" panose="02010509060101010101" pitchFamily="49" charset="-122"/>
              </a:rPr>
              <a:t>SELECT  *</a:t>
            </a:r>
          </a:p>
          <a:p>
            <a:pPr algn="just" eaLnBrk="1" hangingPunct="1">
              <a:lnSpc>
                <a:spcPct val="90000"/>
              </a:lnSpc>
              <a:buFontTx/>
              <a:buNone/>
            </a:pPr>
            <a:r>
              <a:rPr lang="en-US" altLang="zh-CN" sz="3600">
                <a:latin typeface="隶书" panose="02010509060101010101" pitchFamily="49" charset="-122"/>
                <a:ea typeface="隶书" panose="02010509060101010101" pitchFamily="49" charset="-122"/>
              </a:rPr>
              <a:t>    FROM   S</a:t>
            </a:r>
          </a:p>
          <a:p>
            <a:pPr algn="just" eaLnBrk="1" hangingPunct="1">
              <a:lnSpc>
                <a:spcPct val="90000"/>
              </a:lnSpc>
              <a:buFontTx/>
              <a:buNone/>
            </a:pPr>
            <a:r>
              <a:rPr lang="en-US" altLang="zh-CN" sz="3600">
                <a:latin typeface="隶书" panose="02010509060101010101" pitchFamily="49" charset="-122"/>
                <a:ea typeface="隶书" panose="02010509060101010101" pitchFamily="49" charset="-122"/>
              </a:rPr>
              <a:t>    WHERE   DEPT='</a:t>
            </a:r>
            <a:r>
              <a:rPr lang="zh-CN" altLang="en-US" sz="3600">
                <a:latin typeface="隶书" panose="02010509060101010101" pitchFamily="49" charset="-122"/>
                <a:ea typeface="隶书" panose="02010509060101010101" pitchFamily="49" charset="-122"/>
              </a:rPr>
              <a:t>计算机</a:t>
            </a:r>
            <a:r>
              <a:rPr lang="en-US" altLang="zh-CN" sz="3600">
                <a:latin typeface="隶书" panose="02010509060101010101" pitchFamily="49" charset="-122"/>
                <a:ea typeface="隶书" panose="02010509060101010101" pitchFamily="49" charset="-122"/>
              </a:rPr>
              <a:t>';</a:t>
            </a:r>
          </a:p>
        </p:txBody>
      </p:sp>
      <p:sp>
        <p:nvSpPr>
          <p:cNvPr id="46083" name="Rectangle 3">
            <a:extLst>
              <a:ext uri="{FF2B5EF4-FFF2-40B4-BE49-F238E27FC236}">
                <a16:creationId xmlns:a16="http://schemas.microsoft.com/office/drawing/2014/main" id="{C472281F-3749-446F-A8C1-9FFC655918AD}"/>
              </a:ext>
            </a:extLst>
          </p:cNvPr>
          <p:cNvSpPr>
            <a:spLocks noChangeArrowheads="1"/>
          </p:cNvSpPr>
          <p:nvPr/>
        </p:nvSpPr>
        <p:spPr bwMode="auto">
          <a:xfrm>
            <a:off x="381000" y="3505200"/>
            <a:ext cx="8305800" cy="31242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kumimoji="1" lang="en-US" altLang="zh-CN" sz="3600">
                <a:latin typeface="隶书" panose="02010509060101010101" pitchFamily="49" charset="-122"/>
                <a:ea typeface="隶书" panose="02010509060101010101" pitchFamily="49" charset="-122"/>
              </a:rPr>
              <a:t>【</a:t>
            </a:r>
            <a:r>
              <a:rPr kumimoji="1" lang="zh-CN" altLang="en-US" sz="3600">
                <a:latin typeface="隶书" panose="02010509060101010101" pitchFamily="49" charset="-122"/>
                <a:ea typeface="隶书" panose="02010509060101010101" pitchFamily="49" charset="-122"/>
              </a:rPr>
              <a:t>例</a:t>
            </a:r>
            <a:r>
              <a:rPr kumimoji="1" lang="en-US" altLang="zh-CN" sz="3600">
                <a:latin typeface="隶书" panose="02010509060101010101" pitchFamily="49" charset="-122"/>
                <a:ea typeface="隶书" panose="02010509060101010101" pitchFamily="49" charset="-122"/>
              </a:rPr>
              <a:t>2】</a:t>
            </a:r>
            <a:r>
              <a:rPr kumimoji="1" lang="zh-CN" altLang="en-US" sz="3600">
                <a:latin typeface="隶书" panose="02010509060101010101" pitchFamily="49" charset="-122"/>
                <a:ea typeface="隶书" panose="02010509060101010101" pitchFamily="49" charset="-122"/>
              </a:rPr>
              <a:t>在表学生中找出计算机系学生的学号和姓名。</a:t>
            </a:r>
          </a:p>
          <a:p>
            <a:pPr algn="just" eaLnBrk="1" hangingPunct="1">
              <a:lnSpc>
                <a:spcPct val="90000"/>
              </a:lnSpc>
              <a:buFontTx/>
              <a:buNone/>
            </a:pPr>
            <a:r>
              <a:rPr kumimoji="1" lang="zh-CN" altLang="en-US" sz="3600">
                <a:latin typeface="隶书" panose="02010509060101010101" pitchFamily="49" charset="-122"/>
                <a:ea typeface="隶书" panose="02010509060101010101" pitchFamily="49" charset="-122"/>
              </a:rPr>
              <a:t>    </a:t>
            </a:r>
            <a:r>
              <a:rPr kumimoji="1" lang="en-US" altLang="zh-CN" sz="3600">
                <a:latin typeface="隶书" panose="02010509060101010101" pitchFamily="49" charset="-122"/>
                <a:ea typeface="隶书" panose="02010509060101010101" pitchFamily="49" charset="-122"/>
              </a:rPr>
              <a:t>SELECT  SNO,SNAME</a:t>
            </a:r>
          </a:p>
          <a:p>
            <a:pPr algn="just" eaLnBrk="1" hangingPunct="1">
              <a:lnSpc>
                <a:spcPct val="90000"/>
              </a:lnSpc>
              <a:buFontTx/>
              <a:buNone/>
            </a:pPr>
            <a:r>
              <a:rPr kumimoji="1" lang="en-US" altLang="zh-CN" sz="3600">
                <a:latin typeface="隶书" panose="02010509060101010101" pitchFamily="49" charset="-122"/>
                <a:ea typeface="隶书" panose="02010509060101010101" pitchFamily="49" charset="-122"/>
              </a:rPr>
              <a:t>    FROM    S</a:t>
            </a:r>
          </a:p>
          <a:p>
            <a:pPr algn="just" eaLnBrk="1" hangingPunct="1">
              <a:lnSpc>
                <a:spcPct val="90000"/>
              </a:lnSpc>
              <a:buFontTx/>
              <a:buNone/>
            </a:pPr>
            <a:r>
              <a:rPr kumimoji="1" lang="en-US" altLang="zh-CN" sz="3600">
                <a:latin typeface="隶书" panose="02010509060101010101" pitchFamily="49" charset="-122"/>
                <a:ea typeface="隶书" panose="02010509060101010101" pitchFamily="49" charset="-122"/>
              </a:rPr>
              <a:t>    WHERE   DEPT='</a:t>
            </a:r>
            <a:r>
              <a:rPr kumimoji="1" lang="zh-CN" altLang="en-US" sz="3600">
                <a:latin typeface="隶书" panose="02010509060101010101" pitchFamily="49" charset="-122"/>
                <a:ea typeface="隶书" panose="02010509060101010101" pitchFamily="49" charset="-122"/>
              </a:rPr>
              <a:t>计算机</a:t>
            </a:r>
            <a:r>
              <a:rPr kumimoji="1" lang="en-US" altLang="zh-CN" sz="3600">
                <a:latin typeface="隶书" panose="02010509060101010101" pitchFamily="49" charset="-122"/>
                <a:ea typeface="隶书" panose="02010509060101010101" pitchFamily="49" charset="-122"/>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 calcmode="lin" valueType="num">
                                      <p:cBhvr>
                                        <p:cTn id="7" dur="1000" fill="hold"/>
                                        <p:tgtEl>
                                          <p:spTgt spid="4608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608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608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608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46082">
                                            <p:txEl>
                                              <p:pRg st="1" end="1"/>
                                            </p:txEl>
                                          </p:spTgt>
                                        </p:tgtEl>
                                        <p:attrNameLst>
                                          <p:attrName>style.visibility</p:attrName>
                                        </p:attrNameLst>
                                      </p:cBhvr>
                                      <p:to>
                                        <p:strVal val="visible"/>
                                      </p:to>
                                    </p:set>
                                    <p:anim calcmode="lin" valueType="num">
                                      <p:cBhvr>
                                        <p:cTn id="14" dur="1000" fill="hold"/>
                                        <p:tgtEl>
                                          <p:spTgt spid="46082">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46082">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4608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4608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46082">
                                            <p:txEl>
                                              <p:pRg st="2" end="2"/>
                                            </p:txEl>
                                          </p:spTgt>
                                        </p:tgtEl>
                                        <p:attrNameLst>
                                          <p:attrName>style.visibility</p:attrName>
                                        </p:attrNameLst>
                                      </p:cBhvr>
                                      <p:to>
                                        <p:strVal val="visible"/>
                                      </p:to>
                                    </p:set>
                                    <p:anim calcmode="lin" valueType="num">
                                      <p:cBhvr>
                                        <p:cTn id="21" dur="1000" fill="hold"/>
                                        <p:tgtEl>
                                          <p:spTgt spid="46082">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46082">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4608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608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46082">
                                            <p:txEl>
                                              <p:pRg st="3" end="3"/>
                                            </p:txEl>
                                          </p:spTgt>
                                        </p:tgtEl>
                                        <p:attrNameLst>
                                          <p:attrName>style.visibility</p:attrName>
                                        </p:attrNameLst>
                                      </p:cBhvr>
                                      <p:to>
                                        <p:strVal val="visible"/>
                                      </p:to>
                                    </p:set>
                                    <p:anim calcmode="lin" valueType="num">
                                      <p:cBhvr>
                                        <p:cTn id="28" dur="1000" fill="hold"/>
                                        <p:tgtEl>
                                          <p:spTgt spid="4608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4608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4608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608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4000"/>
                            </p:stCondLst>
                            <p:childTnLst>
                              <p:par>
                                <p:cTn id="33" presetID="12" presetClass="entr" presetSubtype="4" fill="hold" grpId="0" nodeType="afterEffect">
                                  <p:stCondLst>
                                    <p:cond delay="0"/>
                                  </p:stCondLst>
                                  <p:childTnLst>
                                    <p:set>
                                      <p:cBhvr>
                                        <p:cTn id="34" dur="1" fill="hold">
                                          <p:stCondLst>
                                            <p:cond delay="0"/>
                                          </p:stCondLst>
                                        </p:cTn>
                                        <p:tgtEl>
                                          <p:spTgt spid="46083"/>
                                        </p:tgtEl>
                                        <p:attrNameLst>
                                          <p:attrName>style.visibility</p:attrName>
                                        </p:attrNameLst>
                                      </p:cBhvr>
                                      <p:to>
                                        <p:strVal val="visible"/>
                                      </p:to>
                                    </p:set>
                                    <p:animEffect transition="in" filter="slide(fromBottom)">
                                      <p:cBhvr>
                                        <p:cTn id="35"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advAuto="0"/>
      <p:bldP spid="4608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93C38BEF-70B4-416B-8D06-B4DA9A1573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70A4FE-2814-4EBF-B82B-1792BB7796E1}" type="slidenum">
              <a:rPr lang="en-US" altLang="zh-CN" sz="1400" smtClean="0"/>
              <a:pPr>
                <a:spcBef>
                  <a:spcPct val="0"/>
                </a:spcBef>
                <a:buFontTx/>
                <a:buNone/>
              </a:pPr>
              <a:t>33</a:t>
            </a:fld>
            <a:endParaRPr lang="en-US" altLang="zh-CN" sz="1400"/>
          </a:p>
        </p:txBody>
      </p:sp>
      <p:sp>
        <p:nvSpPr>
          <p:cNvPr id="43011" name="Rectangle 2">
            <a:extLst>
              <a:ext uri="{FF2B5EF4-FFF2-40B4-BE49-F238E27FC236}">
                <a16:creationId xmlns:a16="http://schemas.microsoft.com/office/drawing/2014/main" id="{3EFDD2E1-4B82-4B57-BF8C-EBA92F73CFF6}"/>
              </a:ext>
            </a:extLst>
          </p:cNvPr>
          <p:cNvSpPr>
            <a:spLocks noGrp="1" noChangeArrowheads="1"/>
          </p:cNvSpPr>
          <p:nvPr>
            <p:ph type="title"/>
          </p:nvPr>
        </p:nvSpPr>
        <p:spPr>
          <a:xfrm>
            <a:off x="533400" y="228600"/>
            <a:ext cx="7772400" cy="1143000"/>
          </a:xfrm>
        </p:spPr>
        <p:txBody>
          <a:bodyPr/>
          <a:lstStyle/>
          <a:p>
            <a:pPr eaLnBrk="1" hangingPunct="1"/>
            <a:r>
              <a:rPr lang="zh-CN" altLang="en-US">
                <a:ea typeface="华文新魏" panose="02010800040101010101" pitchFamily="2" charset="-122"/>
              </a:rPr>
              <a:t>常用的查询条件</a:t>
            </a:r>
          </a:p>
        </p:txBody>
      </p:sp>
      <p:sp>
        <p:nvSpPr>
          <p:cNvPr id="43012" name="Rectangle 3">
            <a:extLst>
              <a:ext uri="{FF2B5EF4-FFF2-40B4-BE49-F238E27FC236}">
                <a16:creationId xmlns:a16="http://schemas.microsoft.com/office/drawing/2014/main" id="{A9161C15-AF65-4BFE-88B1-83C19421CFE9}"/>
              </a:ext>
            </a:extLst>
          </p:cNvPr>
          <p:cNvSpPr>
            <a:spLocks noGrp="1" noChangeArrowheads="1"/>
          </p:cNvSpPr>
          <p:nvPr>
            <p:ph type="body" idx="1"/>
          </p:nvPr>
        </p:nvSpPr>
        <p:spPr>
          <a:xfrm>
            <a:off x="395288" y="1484313"/>
            <a:ext cx="8497887" cy="4968875"/>
          </a:xfrm>
          <a:ln>
            <a:solidFill>
              <a:schemeClr val="tx1"/>
            </a:solidFill>
            <a:miter lim="800000"/>
            <a:headEnd/>
            <a:tailEnd/>
          </a:ln>
        </p:spPr>
        <p:txBody>
          <a:bodyPr/>
          <a:lstStyle/>
          <a:p>
            <a:pPr eaLnBrk="1" hangingPunct="1">
              <a:lnSpc>
                <a:spcPct val="90000"/>
              </a:lnSpc>
              <a:buFontTx/>
              <a:buNone/>
            </a:pPr>
            <a:r>
              <a:rPr lang="zh-CN" altLang="en-US" b="1">
                <a:solidFill>
                  <a:schemeClr val="accent2"/>
                </a:solidFill>
                <a:latin typeface="华文细黑" panose="02010600040101010101" pitchFamily="2" charset="-122"/>
                <a:ea typeface="华文细黑" panose="02010600040101010101" pitchFamily="2" charset="-122"/>
              </a:rPr>
              <a:t>查询条件				谓    词</a:t>
            </a:r>
          </a:p>
          <a:p>
            <a:pPr eaLnBrk="1" hangingPunct="1">
              <a:lnSpc>
                <a:spcPct val="90000"/>
              </a:lnSpc>
              <a:buFontTx/>
              <a:buNone/>
            </a:pPr>
            <a:r>
              <a:rPr lang="zh-CN" altLang="en-US">
                <a:latin typeface="华文细黑" panose="02010600040101010101" pitchFamily="2" charset="-122"/>
                <a:ea typeface="华文细黑" panose="02010600040101010101" pitchFamily="2" charset="-122"/>
              </a:rPr>
              <a:t>比较			             </a:t>
            </a:r>
            <a:r>
              <a:rPr lang="en-US" altLang="zh-CN">
                <a:latin typeface="华文细黑" panose="02010600040101010101" pitchFamily="2" charset="-122"/>
                <a:ea typeface="华文细黑" panose="02010600040101010101" pitchFamily="2" charset="-122"/>
              </a:rPr>
              <a:t>=,&lt;&gt;,&gt;,&gt;=,&lt;,&lt;=</a:t>
            </a:r>
          </a:p>
          <a:p>
            <a:pPr eaLnBrk="1" hangingPunct="1">
              <a:lnSpc>
                <a:spcPct val="90000"/>
              </a:lnSpc>
              <a:buFontTx/>
              <a:buNone/>
            </a:pPr>
            <a:r>
              <a:rPr lang="zh-CN" altLang="en-US">
                <a:latin typeface="华文细黑" panose="02010600040101010101" pitchFamily="2" charset="-122"/>
                <a:ea typeface="华文细黑" panose="02010600040101010101" pitchFamily="2" charset="-122"/>
              </a:rPr>
              <a:t>算术运算				</a:t>
            </a:r>
            <a:r>
              <a:rPr lang="en-US" altLang="zh-CN">
                <a:latin typeface="华文细黑" panose="02010600040101010101" pitchFamily="2" charset="-122"/>
                <a:ea typeface="华文细黑" panose="02010600040101010101" pitchFamily="2" charset="-122"/>
              </a:rPr>
              <a:t>+  - *  /</a:t>
            </a:r>
          </a:p>
          <a:p>
            <a:pPr eaLnBrk="1" hangingPunct="1">
              <a:lnSpc>
                <a:spcPct val="90000"/>
              </a:lnSpc>
              <a:buFontTx/>
              <a:buNone/>
            </a:pPr>
            <a:r>
              <a:rPr lang="zh-CN" altLang="en-US">
                <a:latin typeface="华文细黑" panose="02010600040101010101" pitchFamily="2" charset="-122"/>
                <a:ea typeface="华文细黑" panose="02010600040101010101" pitchFamily="2" charset="-122"/>
              </a:rPr>
              <a:t>确定范围   			 </a:t>
            </a:r>
            <a:r>
              <a:rPr lang="en-US" altLang="zh-CN">
                <a:latin typeface="华文细黑" panose="02010600040101010101" pitchFamily="2" charset="-122"/>
                <a:ea typeface="华文细黑" panose="02010600040101010101" pitchFamily="2" charset="-122"/>
              </a:rPr>
              <a:t>Between And ,</a:t>
            </a:r>
          </a:p>
          <a:p>
            <a:pPr eaLnBrk="1" hangingPunct="1">
              <a:lnSpc>
                <a:spcPct val="90000"/>
              </a:lnSpc>
              <a:buFontTx/>
              <a:buNone/>
            </a:pPr>
            <a:r>
              <a:rPr lang="en-US" altLang="zh-CN">
                <a:latin typeface="华文细黑" panose="02010600040101010101" pitchFamily="2" charset="-122"/>
                <a:ea typeface="华文细黑" panose="02010600040101010101" pitchFamily="2" charset="-122"/>
              </a:rPr>
              <a:t>					 Not Between And</a:t>
            </a:r>
          </a:p>
          <a:p>
            <a:pPr eaLnBrk="1" hangingPunct="1">
              <a:lnSpc>
                <a:spcPct val="90000"/>
              </a:lnSpc>
              <a:buFontTx/>
              <a:buNone/>
            </a:pPr>
            <a:r>
              <a:rPr lang="zh-CN" altLang="en-US">
                <a:latin typeface="华文细黑" panose="02010600040101010101" pitchFamily="2" charset="-122"/>
                <a:ea typeface="华文细黑" panose="02010600040101010101" pitchFamily="2" charset="-122"/>
              </a:rPr>
              <a:t>确定集合			</a:t>
            </a:r>
            <a:r>
              <a:rPr lang="en-US" altLang="zh-CN">
                <a:latin typeface="华文细黑" panose="02010600040101010101" pitchFamily="2" charset="-122"/>
                <a:ea typeface="华文细黑" panose="02010600040101010101" pitchFamily="2" charset="-122"/>
              </a:rPr>
              <a:t>IN  , NOT IN</a:t>
            </a:r>
          </a:p>
          <a:p>
            <a:pPr eaLnBrk="1" hangingPunct="1">
              <a:lnSpc>
                <a:spcPct val="90000"/>
              </a:lnSpc>
              <a:buFontTx/>
              <a:buNone/>
            </a:pPr>
            <a:r>
              <a:rPr lang="zh-CN" altLang="en-US">
                <a:latin typeface="华文细黑" panose="02010600040101010101" pitchFamily="2" charset="-122"/>
                <a:ea typeface="华文细黑" panose="02010600040101010101" pitchFamily="2" charset="-122"/>
              </a:rPr>
              <a:t>字符匹配			</a:t>
            </a:r>
            <a:r>
              <a:rPr lang="en-US" altLang="zh-CN">
                <a:latin typeface="华文细黑" panose="02010600040101010101" pitchFamily="2" charset="-122"/>
                <a:ea typeface="华文细黑" panose="02010600040101010101" pitchFamily="2" charset="-122"/>
              </a:rPr>
              <a:t>Like , Not Like</a:t>
            </a:r>
          </a:p>
          <a:p>
            <a:pPr eaLnBrk="1" hangingPunct="1">
              <a:lnSpc>
                <a:spcPct val="90000"/>
              </a:lnSpc>
              <a:buFontTx/>
              <a:buNone/>
            </a:pPr>
            <a:r>
              <a:rPr lang="zh-CN" altLang="en-US">
                <a:latin typeface="华文细黑" panose="02010600040101010101" pitchFamily="2" charset="-122"/>
                <a:ea typeface="华文细黑" panose="02010600040101010101" pitchFamily="2" charset="-122"/>
              </a:rPr>
              <a:t>空值			     </a:t>
            </a:r>
            <a:r>
              <a:rPr lang="en-US" altLang="zh-CN">
                <a:latin typeface="华文细黑" panose="02010600040101010101" pitchFamily="2" charset="-122"/>
                <a:ea typeface="华文细黑" panose="02010600040101010101" pitchFamily="2" charset="-122"/>
              </a:rPr>
              <a:t>IS NULL ,IS NOT NULL</a:t>
            </a:r>
          </a:p>
          <a:p>
            <a:pPr eaLnBrk="1" hangingPunct="1">
              <a:lnSpc>
                <a:spcPct val="90000"/>
              </a:lnSpc>
              <a:buFontTx/>
              <a:buNone/>
            </a:pPr>
            <a:r>
              <a:rPr lang="zh-CN" altLang="en-US">
                <a:latin typeface="华文细黑" panose="02010600040101010101" pitchFamily="2" charset="-122"/>
                <a:ea typeface="华文细黑" panose="02010600040101010101" pitchFamily="2" charset="-122"/>
              </a:rPr>
              <a:t>多重条件			</a:t>
            </a:r>
            <a:r>
              <a:rPr lang="en-US" altLang="zh-CN">
                <a:latin typeface="华文细黑" panose="02010600040101010101" pitchFamily="2" charset="-122"/>
                <a:ea typeface="华文细黑" panose="02010600040101010101" pitchFamily="2" charset="-122"/>
              </a:rPr>
              <a:t>AND , OR</a:t>
            </a: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5E07F5D3-92A9-4EC8-AB90-5DCEFF5B62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B66CF5A-BFBF-4872-9292-7F9FC4F8DDDC}" type="slidenum">
              <a:rPr lang="en-US" altLang="zh-CN" sz="1400" smtClean="0"/>
              <a:pPr>
                <a:spcBef>
                  <a:spcPct val="0"/>
                </a:spcBef>
                <a:buFontTx/>
                <a:buNone/>
              </a:pPr>
              <a:t>34</a:t>
            </a:fld>
            <a:endParaRPr lang="en-US" altLang="zh-CN" sz="1400"/>
          </a:p>
        </p:txBody>
      </p:sp>
      <p:sp>
        <p:nvSpPr>
          <p:cNvPr id="47107" name="Rectangle 3">
            <a:extLst>
              <a:ext uri="{FF2B5EF4-FFF2-40B4-BE49-F238E27FC236}">
                <a16:creationId xmlns:a16="http://schemas.microsoft.com/office/drawing/2014/main" id="{81E914F0-58D2-4D64-BAD0-447D197D4E92}"/>
              </a:ext>
            </a:extLst>
          </p:cNvPr>
          <p:cNvSpPr>
            <a:spLocks noGrp="1" noChangeArrowheads="1"/>
          </p:cNvSpPr>
          <p:nvPr>
            <p:ph type="body" idx="1"/>
          </p:nvPr>
        </p:nvSpPr>
        <p:spPr>
          <a:xfrm>
            <a:off x="381000" y="152400"/>
            <a:ext cx="8305800" cy="3124200"/>
          </a:xfrm>
          <a:ln w="38100">
            <a:solidFill>
              <a:srgbClr val="FF3300"/>
            </a:solidFill>
            <a:miter lim="800000"/>
            <a:headEnd/>
            <a:tailEnd/>
          </a:ln>
        </p:spPr>
        <p:txBody>
          <a:bodyPr/>
          <a:lstStyle/>
          <a:p>
            <a:pPr algn="just" eaLnBrk="1" hangingPunct="1">
              <a:buFontTx/>
              <a:buNone/>
            </a:pPr>
            <a:r>
              <a:rPr lang="en-US" altLang="zh-CN">
                <a:latin typeface="隶书" panose="02010509060101010101" pitchFamily="49" charset="-122"/>
                <a:ea typeface="隶书" panose="02010509060101010101" pitchFamily="49" charset="-122"/>
              </a:rPr>
              <a:t>【</a:t>
            </a:r>
            <a:r>
              <a:rPr lang="zh-CN" altLang="en-US">
                <a:latin typeface="隶书" panose="02010509060101010101" pitchFamily="49" charset="-122"/>
                <a:ea typeface="隶书" panose="02010509060101010101" pitchFamily="49" charset="-122"/>
              </a:rPr>
              <a:t>例</a:t>
            </a:r>
            <a:r>
              <a:rPr lang="en-US" altLang="zh-CN">
                <a:latin typeface="隶书" panose="02010509060101010101" pitchFamily="49" charset="-122"/>
                <a:ea typeface="隶书" panose="02010509060101010101" pitchFamily="49" charset="-122"/>
              </a:rPr>
              <a:t>3】</a:t>
            </a:r>
            <a:r>
              <a:rPr lang="zh-CN" altLang="en-US">
                <a:latin typeface="隶书" panose="02010509060101010101" pitchFamily="49" charset="-122"/>
                <a:ea typeface="隶书" panose="02010509060101010101" pitchFamily="49" charset="-122"/>
              </a:rPr>
              <a:t>在表学生中找出计算机系年龄小于</a:t>
            </a:r>
            <a:r>
              <a:rPr lang="en-US" altLang="zh-CN">
                <a:latin typeface="隶书" panose="02010509060101010101" pitchFamily="49" charset="-122"/>
                <a:ea typeface="隶书" panose="02010509060101010101" pitchFamily="49" charset="-122"/>
              </a:rPr>
              <a:t>18</a:t>
            </a:r>
            <a:r>
              <a:rPr lang="zh-CN" altLang="en-US">
                <a:latin typeface="隶书" panose="02010509060101010101" pitchFamily="49" charset="-122"/>
                <a:ea typeface="隶书" panose="02010509060101010101" pitchFamily="49" charset="-122"/>
              </a:rPr>
              <a:t>岁的学生的情况。</a:t>
            </a:r>
          </a:p>
          <a:p>
            <a:pPr algn="just" eaLnBrk="1" hangingPunct="1">
              <a:buFontTx/>
              <a:buNone/>
            </a:pPr>
            <a:r>
              <a:rPr lang="zh-CN" altLang="en-US" b="1">
                <a:latin typeface="隶书" panose="02010509060101010101" pitchFamily="49" charset="-122"/>
                <a:ea typeface="隶书" panose="02010509060101010101" pitchFamily="49" charset="-122"/>
              </a:rPr>
              <a:t>    </a:t>
            </a:r>
            <a:r>
              <a:rPr lang="en-US" altLang="zh-CN" b="1">
                <a:latin typeface="隶书" panose="02010509060101010101" pitchFamily="49" charset="-122"/>
                <a:ea typeface="隶书" panose="02010509060101010101" pitchFamily="49" charset="-122"/>
              </a:rPr>
              <a:t>SELECT  *</a:t>
            </a:r>
          </a:p>
          <a:p>
            <a:pPr algn="just" eaLnBrk="1" hangingPunct="1">
              <a:buFontTx/>
              <a:buNone/>
            </a:pPr>
            <a:r>
              <a:rPr lang="en-US" altLang="zh-CN" b="1">
                <a:latin typeface="隶书" panose="02010509060101010101" pitchFamily="49" charset="-122"/>
                <a:ea typeface="隶书" panose="02010509060101010101" pitchFamily="49" charset="-122"/>
              </a:rPr>
              <a:t>    FROM   S</a:t>
            </a:r>
          </a:p>
          <a:p>
            <a:pPr algn="just" eaLnBrk="1" hangingPunct="1">
              <a:buFontTx/>
              <a:buNone/>
            </a:pPr>
            <a:r>
              <a:rPr lang="en-US" altLang="zh-CN" b="1">
                <a:latin typeface="隶书" panose="02010509060101010101" pitchFamily="49" charset="-122"/>
                <a:ea typeface="隶书" panose="02010509060101010101" pitchFamily="49" charset="-122"/>
              </a:rPr>
              <a:t>    WHERE   DEPT=‘</a:t>
            </a:r>
            <a:r>
              <a:rPr lang="zh-CN" altLang="en-US" b="1">
                <a:latin typeface="隶书" panose="02010509060101010101" pitchFamily="49" charset="-122"/>
                <a:ea typeface="隶书" panose="02010509060101010101" pitchFamily="49" charset="-122"/>
              </a:rPr>
              <a:t>计算机</a:t>
            </a:r>
            <a:r>
              <a:rPr lang="en-US" altLang="zh-CN" b="1">
                <a:latin typeface="隶书" panose="02010509060101010101" pitchFamily="49" charset="-122"/>
                <a:ea typeface="隶书" panose="02010509060101010101" pitchFamily="49" charset="-122"/>
              </a:rPr>
              <a:t>’ AND AGE&lt;18;</a:t>
            </a:r>
          </a:p>
        </p:txBody>
      </p:sp>
      <p:sp>
        <p:nvSpPr>
          <p:cNvPr id="47108" name="Rectangle 4">
            <a:extLst>
              <a:ext uri="{FF2B5EF4-FFF2-40B4-BE49-F238E27FC236}">
                <a16:creationId xmlns:a16="http://schemas.microsoft.com/office/drawing/2014/main" id="{96B80EF2-257E-42EA-B030-17E38D9049AB}"/>
              </a:ext>
            </a:extLst>
          </p:cNvPr>
          <p:cNvSpPr>
            <a:spLocks noChangeArrowheads="1"/>
          </p:cNvSpPr>
          <p:nvPr/>
        </p:nvSpPr>
        <p:spPr bwMode="auto">
          <a:xfrm>
            <a:off x="381000" y="3429000"/>
            <a:ext cx="8305800" cy="31242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kumimoji="1" lang="en-US" altLang="zh-CN">
                <a:latin typeface="隶书" panose="02010509060101010101" pitchFamily="49" charset="-122"/>
                <a:ea typeface="隶书" panose="02010509060101010101" pitchFamily="49" charset="-122"/>
              </a:rPr>
              <a:t>[</a:t>
            </a:r>
            <a:r>
              <a:rPr kumimoji="1" lang="zh-CN" altLang="en-US">
                <a:latin typeface="隶书" panose="02010509060101010101" pitchFamily="49" charset="-122"/>
                <a:ea typeface="隶书" panose="02010509060101010101" pitchFamily="49" charset="-122"/>
              </a:rPr>
              <a:t>例</a:t>
            </a:r>
            <a:r>
              <a:rPr kumimoji="1" lang="en-US" altLang="zh-CN">
                <a:latin typeface="隶书" panose="02010509060101010101" pitchFamily="49" charset="-122"/>
                <a:ea typeface="隶书" panose="02010509060101010101" pitchFamily="49" charset="-122"/>
              </a:rPr>
              <a:t>4]</a:t>
            </a:r>
            <a:r>
              <a:rPr kumimoji="1" lang="zh-CN" altLang="en-US">
                <a:latin typeface="隶书" panose="02010509060101010101" pitchFamily="49" charset="-122"/>
                <a:ea typeface="隶书" panose="02010509060101010101" pitchFamily="49" charset="-122"/>
              </a:rPr>
              <a:t>在表学生中找出所有姓</a:t>
            </a:r>
            <a:r>
              <a:rPr kumimoji="1" lang="zh-CN" altLang="en-US">
                <a:latin typeface="Times New Roman" panose="02020603050405020304" pitchFamily="18" charset="0"/>
                <a:ea typeface="隶书" panose="02010509060101010101" pitchFamily="49" charset="-122"/>
              </a:rPr>
              <a:t>“</a:t>
            </a:r>
            <a:r>
              <a:rPr kumimoji="1" lang="zh-CN" altLang="en-US">
                <a:latin typeface="隶书" panose="02010509060101010101" pitchFamily="49" charset="-122"/>
                <a:ea typeface="隶书" panose="02010509060101010101" pitchFamily="49" charset="-122"/>
              </a:rPr>
              <a:t>王</a:t>
            </a:r>
            <a:r>
              <a:rPr kumimoji="1" lang="zh-CN" altLang="en-US">
                <a:latin typeface="Times New Roman" panose="02020603050405020304" pitchFamily="18" charset="0"/>
                <a:ea typeface="隶书" panose="02010509060101010101" pitchFamily="49" charset="-122"/>
              </a:rPr>
              <a:t>”</a:t>
            </a:r>
            <a:r>
              <a:rPr kumimoji="1" lang="zh-CN" altLang="en-US">
                <a:latin typeface="隶书" panose="02010509060101010101" pitchFamily="49" charset="-122"/>
                <a:ea typeface="隶书" panose="02010509060101010101" pitchFamily="49" charset="-122"/>
              </a:rPr>
              <a:t>的学生情况。</a:t>
            </a:r>
          </a:p>
          <a:p>
            <a:pPr algn="just" eaLnBrk="1" hangingPunct="1">
              <a:buFontTx/>
              <a:buNone/>
            </a:pPr>
            <a:r>
              <a:rPr kumimoji="1" lang="zh-CN" altLang="en-US">
                <a:latin typeface="隶书" panose="02010509060101010101" pitchFamily="49" charset="-122"/>
                <a:ea typeface="隶书" panose="02010509060101010101" pitchFamily="49" charset="-122"/>
              </a:rPr>
              <a:t>    </a:t>
            </a:r>
            <a:r>
              <a:rPr kumimoji="1" lang="en-US" altLang="zh-CN" b="1">
                <a:latin typeface="隶书" panose="02010509060101010101" pitchFamily="49" charset="-122"/>
                <a:ea typeface="隶书" panose="02010509060101010101" pitchFamily="49" charset="-122"/>
              </a:rPr>
              <a:t>SELECT  </a:t>
            </a:r>
            <a:r>
              <a:rPr kumimoji="1" lang="en-US" altLang="zh-CN" b="1" i="1">
                <a:latin typeface="隶书" panose="02010509060101010101" pitchFamily="49" charset="-122"/>
                <a:ea typeface="隶书" panose="02010509060101010101" pitchFamily="49" charset="-122"/>
              </a:rPr>
              <a:t>*</a:t>
            </a:r>
          </a:p>
          <a:p>
            <a:pPr algn="just" eaLnBrk="1" hangingPunct="1">
              <a:buFontTx/>
              <a:buNone/>
            </a:pPr>
            <a:r>
              <a:rPr kumimoji="1" lang="en-US" altLang="zh-CN" b="1">
                <a:latin typeface="隶书" panose="02010509060101010101" pitchFamily="49" charset="-122"/>
                <a:ea typeface="隶书" panose="02010509060101010101" pitchFamily="49" charset="-122"/>
              </a:rPr>
              <a:t>    FROM   </a:t>
            </a:r>
            <a:r>
              <a:rPr kumimoji="1" lang="en-US" altLang="zh-CN" sz="3600" b="1">
                <a:latin typeface="隶书" panose="02010509060101010101" pitchFamily="49" charset="-122"/>
                <a:ea typeface="隶书" panose="02010509060101010101" pitchFamily="49" charset="-122"/>
              </a:rPr>
              <a:t>S</a:t>
            </a:r>
            <a:endParaRPr kumimoji="1" lang="en-US" altLang="zh-CN" b="1">
              <a:latin typeface="隶书" panose="02010509060101010101" pitchFamily="49" charset="-122"/>
              <a:ea typeface="隶书" panose="02010509060101010101" pitchFamily="49" charset="-122"/>
            </a:endParaRPr>
          </a:p>
          <a:p>
            <a:pPr algn="just" eaLnBrk="1" hangingPunct="1">
              <a:buFontTx/>
              <a:buNone/>
            </a:pPr>
            <a:r>
              <a:rPr kumimoji="1" lang="en-US" altLang="zh-CN" b="1">
                <a:latin typeface="隶书" panose="02010509060101010101" pitchFamily="49" charset="-122"/>
                <a:ea typeface="隶书" panose="02010509060101010101" pitchFamily="49" charset="-122"/>
              </a:rPr>
              <a:t>    </a:t>
            </a:r>
            <a:r>
              <a:rPr kumimoji="1" lang="en-US" altLang="zh-CN" sz="2800" b="1">
                <a:latin typeface="隶书" panose="02010509060101010101" pitchFamily="49" charset="-122"/>
                <a:ea typeface="隶书" panose="02010509060101010101" pitchFamily="49" charset="-122"/>
              </a:rPr>
              <a:t>WHERE   SNAME LIKE </a:t>
            </a:r>
            <a:r>
              <a:rPr kumimoji="1" lang="en-US" altLang="zh-CN" sz="2800" b="1">
                <a:latin typeface="Times New Roman" panose="02020603050405020304" pitchFamily="18" charset="0"/>
                <a:ea typeface="隶书" panose="02010509060101010101" pitchFamily="49" charset="-122"/>
              </a:rPr>
              <a:t>‘</a:t>
            </a:r>
            <a:r>
              <a:rPr kumimoji="1" lang="zh-CN" altLang="en-US" sz="2800" b="1">
                <a:latin typeface="隶书" panose="02010509060101010101" pitchFamily="49" charset="-122"/>
                <a:ea typeface="隶书" panose="02010509060101010101" pitchFamily="49" charset="-122"/>
              </a:rPr>
              <a:t>王</a:t>
            </a:r>
            <a:r>
              <a:rPr kumimoji="1" lang="en-US" altLang="zh-CN" sz="2800" b="1">
                <a:latin typeface="隶书" panose="02010509060101010101" pitchFamily="49" charset="-122"/>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a:t>
            </a:r>
            <a:endParaRPr kumimoji="1" lang="en-US" altLang="zh-CN" sz="2800" b="1">
              <a:latin typeface="隶书" panose="02010509060101010101" pitchFamily="49" charset="-122"/>
              <a:ea typeface="隶书" panose="02010509060101010101" pitchFamily="49" charset="-122"/>
            </a:endParaRPr>
          </a:p>
        </p:txBody>
      </p:sp>
      <p:sp>
        <p:nvSpPr>
          <p:cNvPr id="47109" name="Text Box 5">
            <a:extLst>
              <a:ext uri="{FF2B5EF4-FFF2-40B4-BE49-F238E27FC236}">
                <a16:creationId xmlns:a16="http://schemas.microsoft.com/office/drawing/2014/main" id="{3924708D-1E3A-4480-A957-6D2400981130}"/>
              </a:ext>
            </a:extLst>
          </p:cNvPr>
          <p:cNvSpPr txBox="1">
            <a:spLocks noChangeArrowheads="1"/>
          </p:cNvSpPr>
          <p:nvPr/>
        </p:nvSpPr>
        <p:spPr bwMode="auto">
          <a:xfrm>
            <a:off x="5486400" y="4191000"/>
            <a:ext cx="3124200" cy="1379538"/>
          </a:xfrm>
          <a:prstGeom prst="rect">
            <a:avLst/>
          </a:prstGeom>
          <a:solidFill>
            <a:schemeClr val="accent1"/>
          </a:solidFill>
          <a:ln w="9525">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t>
            </a:r>
            <a:r>
              <a:rPr kumimoji="1" lang="zh-CN" altLang="en-US" sz="2400">
                <a:latin typeface="Times New Roman" panose="02020603050405020304" pitchFamily="18" charset="0"/>
              </a:rPr>
              <a:t>代表：任意长度的字符串</a:t>
            </a:r>
          </a:p>
          <a:p>
            <a:pPr eaLnBrk="1" hangingPunct="1">
              <a:spcBef>
                <a:spcPct val="50000"/>
              </a:spcBef>
              <a:buFontTx/>
              <a:buNone/>
            </a:pPr>
            <a:r>
              <a:rPr kumimoji="1" lang="en-US" altLang="zh-CN" sz="2400">
                <a:latin typeface="Times New Roman" panose="02020603050405020304" pitchFamily="18" charset="0"/>
              </a:rPr>
              <a:t>_</a:t>
            </a:r>
            <a:r>
              <a:rPr kumimoji="1" lang="zh-CN" altLang="en-US" sz="2400">
                <a:latin typeface="Times New Roman" panose="02020603050405020304" pitchFamily="18" charset="0"/>
              </a:rPr>
              <a:t>代表任意单个字符</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out)">
                                      <p:cBhvr>
                                        <p:cTn id="7" dur="500"/>
                                        <p:tgtEl>
                                          <p:spTgt spid="47107">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Effect transition="in" filter="box(out)">
                                      <p:cBhvr>
                                        <p:cTn id="11" dur="500"/>
                                        <p:tgtEl>
                                          <p:spTgt spid="47107">
                                            <p:txEl>
                                              <p:pRg st="1" end="1"/>
                                            </p:txEl>
                                          </p:spTgt>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Effect transition="in" filter="box(out)">
                                      <p:cBhvr>
                                        <p:cTn id="15" dur="500"/>
                                        <p:tgtEl>
                                          <p:spTgt spid="47107">
                                            <p:txEl>
                                              <p:pRg st="2" end="2"/>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Effect transition="in" filter="box(out)">
                                      <p:cBhvr>
                                        <p:cTn id="19" dur="500"/>
                                        <p:tgtEl>
                                          <p:spTgt spid="47107">
                                            <p:txEl>
                                              <p:pRg st="3" end="3"/>
                                            </p:txEl>
                                          </p:spTgt>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47108"/>
                                        </p:tgtEl>
                                        <p:attrNameLst>
                                          <p:attrName>style.visibility</p:attrName>
                                        </p:attrNameLst>
                                      </p:cBhvr>
                                      <p:to>
                                        <p:strVal val="visible"/>
                                      </p:to>
                                    </p:set>
                                    <p:animEffect transition="in" filter="box(in)">
                                      <p:cBhvr>
                                        <p:cTn id="23" dur="500"/>
                                        <p:tgtEl>
                                          <p:spTgt spid="47108"/>
                                        </p:tgtEl>
                                      </p:cBhvr>
                                    </p:animEffect>
                                  </p:childTnLst>
                                </p:cTn>
                              </p:par>
                            </p:childTnLst>
                          </p:cTn>
                        </p:par>
                        <p:par>
                          <p:cTn id="24" fill="hold" nodeType="afterGroup">
                            <p:stCondLst>
                              <p:cond delay="2500"/>
                            </p:stCondLst>
                            <p:childTnLst>
                              <p:par>
                                <p:cTn id="25" presetID="15" presetClass="entr" presetSubtype="0" fill="hold" grpId="0" nodeType="afterEffect">
                                  <p:stCondLst>
                                    <p:cond delay="0"/>
                                  </p:stCondLst>
                                  <p:childTnLst>
                                    <p:set>
                                      <p:cBhvr>
                                        <p:cTn id="26" dur="1" fill="hold">
                                          <p:stCondLst>
                                            <p:cond delay="0"/>
                                          </p:stCondLst>
                                        </p:cTn>
                                        <p:tgtEl>
                                          <p:spTgt spid="47109"/>
                                        </p:tgtEl>
                                        <p:attrNameLst>
                                          <p:attrName>style.visibility</p:attrName>
                                        </p:attrNameLst>
                                      </p:cBhvr>
                                      <p:to>
                                        <p:strVal val="visible"/>
                                      </p:to>
                                    </p:set>
                                    <p:anim calcmode="lin" valueType="num">
                                      <p:cBhvr>
                                        <p:cTn id="27" dur="1000" fill="hold"/>
                                        <p:tgtEl>
                                          <p:spTgt spid="47109"/>
                                        </p:tgtEl>
                                        <p:attrNameLst>
                                          <p:attrName>ppt_w</p:attrName>
                                        </p:attrNameLst>
                                      </p:cBhvr>
                                      <p:tavLst>
                                        <p:tav tm="0">
                                          <p:val>
                                            <p:fltVal val="0"/>
                                          </p:val>
                                        </p:tav>
                                        <p:tav tm="100000">
                                          <p:val>
                                            <p:strVal val="#ppt_w"/>
                                          </p:val>
                                        </p:tav>
                                      </p:tavLst>
                                    </p:anim>
                                    <p:anim calcmode="lin" valueType="num">
                                      <p:cBhvr>
                                        <p:cTn id="28" dur="1000" fill="hold"/>
                                        <p:tgtEl>
                                          <p:spTgt spid="47109"/>
                                        </p:tgtEl>
                                        <p:attrNameLst>
                                          <p:attrName>ppt_h</p:attrName>
                                        </p:attrNameLst>
                                      </p:cBhvr>
                                      <p:tavLst>
                                        <p:tav tm="0">
                                          <p:val>
                                            <p:fltVal val="0"/>
                                          </p:val>
                                        </p:tav>
                                        <p:tav tm="100000">
                                          <p:val>
                                            <p:strVal val="#ppt_h"/>
                                          </p:val>
                                        </p:tav>
                                      </p:tavLst>
                                    </p:anim>
                                    <p:anim calcmode="lin" valueType="num">
                                      <p:cBhvr>
                                        <p:cTn id="29" dur="1000" fill="hold"/>
                                        <p:tgtEl>
                                          <p:spTgt spid="47109"/>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4710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advAuto="0"/>
      <p:bldP spid="47108" grpId="0" animBg="1" autoUpdateAnimBg="0"/>
      <p:bldP spid="4710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45894AEE-B764-4FA2-9F68-989A4E590E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2FD7769-D89F-42B4-B465-201D241B9BEE}" type="slidenum">
              <a:rPr lang="en-US" altLang="zh-CN" sz="1400" smtClean="0"/>
              <a:pPr>
                <a:spcBef>
                  <a:spcPct val="0"/>
                </a:spcBef>
                <a:buFontTx/>
                <a:buNone/>
              </a:pPr>
              <a:t>35</a:t>
            </a:fld>
            <a:endParaRPr lang="en-US" altLang="zh-CN" sz="1400"/>
          </a:p>
        </p:txBody>
      </p:sp>
      <p:sp>
        <p:nvSpPr>
          <p:cNvPr id="45059" name="Rectangle 2">
            <a:extLst>
              <a:ext uri="{FF2B5EF4-FFF2-40B4-BE49-F238E27FC236}">
                <a16:creationId xmlns:a16="http://schemas.microsoft.com/office/drawing/2014/main" id="{057F3510-1E39-4F3E-B498-53B86FFAD2F4}"/>
              </a:ext>
            </a:extLst>
          </p:cNvPr>
          <p:cNvSpPr>
            <a:spLocks noGrp="1" noChangeArrowheads="1"/>
          </p:cNvSpPr>
          <p:nvPr>
            <p:ph type="title"/>
          </p:nvPr>
        </p:nvSpPr>
        <p:spPr/>
        <p:txBody>
          <a:bodyPr/>
          <a:lstStyle/>
          <a:p>
            <a:pPr eaLnBrk="1" hangingPunct="1"/>
            <a:r>
              <a:rPr lang="zh-CN" altLang="en-US" b="1">
                <a:ea typeface="华文细黑" panose="02010600040101010101" pitchFamily="2" charset="-122"/>
              </a:rPr>
              <a:t>模式匹配</a:t>
            </a:r>
          </a:p>
        </p:txBody>
      </p:sp>
      <p:sp>
        <p:nvSpPr>
          <p:cNvPr id="45060" name="Rectangle 3">
            <a:extLst>
              <a:ext uri="{FF2B5EF4-FFF2-40B4-BE49-F238E27FC236}">
                <a16:creationId xmlns:a16="http://schemas.microsoft.com/office/drawing/2014/main" id="{9D1DA3F6-CE8B-42C1-B2F2-1A05F026C6ED}"/>
              </a:ext>
            </a:extLst>
          </p:cNvPr>
          <p:cNvSpPr>
            <a:spLocks noGrp="1" noChangeArrowheads="1"/>
          </p:cNvSpPr>
          <p:nvPr>
            <p:ph type="body" idx="1"/>
          </p:nvPr>
        </p:nvSpPr>
        <p:spPr>
          <a:xfrm>
            <a:off x="468313" y="1981200"/>
            <a:ext cx="7989887" cy="4184650"/>
          </a:xfrm>
          <a:ln>
            <a:solidFill>
              <a:srgbClr val="0000CC"/>
            </a:solidFill>
            <a:miter lim="800000"/>
            <a:headEnd/>
            <a:tailEnd/>
          </a:ln>
        </p:spPr>
        <p:txBody>
          <a:bodyPr/>
          <a:lstStyle/>
          <a:p>
            <a:pPr marL="609600" indent="-609600" eaLnBrk="1" hangingPunct="1">
              <a:buFontTx/>
              <a:buNone/>
            </a:pPr>
            <a:r>
              <a:rPr lang="zh-CN" altLang="en-US" b="1">
                <a:solidFill>
                  <a:srgbClr val="0000CC"/>
                </a:solidFill>
                <a:latin typeface="华文中宋" panose="02010600040101010101" pitchFamily="2" charset="-122"/>
                <a:ea typeface="华文中宋" panose="02010600040101010101" pitchFamily="2" charset="-122"/>
              </a:rPr>
              <a:t>在</a:t>
            </a:r>
            <a:r>
              <a:rPr lang="en-US" altLang="zh-CN" b="1">
                <a:solidFill>
                  <a:srgbClr val="0000CC"/>
                </a:solidFill>
                <a:latin typeface="华文中宋" panose="02010600040101010101" pitchFamily="2" charset="-122"/>
                <a:ea typeface="华文中宋" panose="02010600040101010101" pitchFamily="2" charset="-122"/>
              </a:rPr>
              <a:t>like</a:t>
            </a:r>
            <a:r>
              <a:rPr lang="zh-CN" altLang="en-US" b="1">
                <a:solidFill>
                  <a:srgbClr val="0000CC"/>
                </a:solidFill>
                <a:latin typeface="华文中宋" panose="02010600040101010101" pitchFamily="2" charset="-122"/>
                <a:ea typeface="华文中宋" panose="02010600040101010101" pitchFamily="2" charset="-122"/>
              </a:rPr>
              <a:t>操作符的模式中</a:t>
            </a:r>
          </a:p>
          <a:p>
            <a:pPr marL="990600" lvl="1" indent="-533400" eaLnBrk="1" hangingPunct="1">
              <a:buFontTx/>
              <a:buAutoNum type="arabicPeriod"/>
            </a:pPr>
            <a:r>
              <a:rPr lang="zh-CN" altLang="en-US" sz="3200" b="1">
                <a:solidFill>
                  <a:srgbClr val="0000CC"/>
                </a:solidFill>
                <a:latin typeface="华文中宋" panose="02010600040101010101" pitchFamily="2" charset="-122"/>
                <a:ea typeface="华文中宋" panose="02010600040101010101" pitchFamily="2" charset="-122"/>
              </a:rPr>
              <a:t>用</a:t>
            </a:r>
            <a:r>
              <a:rPr lang="en-US" altLang="zh-CN" sz="3200" b="1">
                <a:solidFill>
                  <a:srgbClr val="0000CC"/>
                </a:solidFill>
                <a:latin typeface="华文中宋" panose="02010600040101010101" pitchFamily="2" charset="-122"/>
                <a:ea typeface="华文中宋" panose="02010600040101010101" pitchFamily="2" charset="-122"/>
              </a:rPr>
              <a:t>%</a:t>
            </a:r>
            <a:r>
              <a:rPr lang="zh-CN" altLang="en-US" sz="3200" b="1">
                <a:solidFill>
                  <a:srgbClr val="0000CC"/>
                </a:solidFill>
                <a:latin typeface="华文中宋" panose="02010600040101010101" pitchFamily="2" charset="-122"/>
                <a:ea typeface="华文中宋" panose="02010600040101010101" pitchFamily="2" charset="-122"/>
              </a:rPr>
              <a:t>（有时候用*）匹配任意子串</a:t>
            </a:r>
          </a:p>
          <a:p>
            <a:pPr marL="990600" lvl="1" indent="-533400" eaLnBrk="1" hangingPunct="1">
              <a:buFontTx/>
              <a:buAutoNum type="arabicPeriod"/>
            </a:pPr>
            <a:r>
              <a:rPr lang="zh-CN" altLang="en-US" sz="3200" b="1">
                <a:solidFill>
                  <a:srgbClr val="0000CC"/>
                </a:solidFill>
                <a:latin typeface="华文中宋" panose="02010600040101010101" pitchFamily="2" charset="-122"/>
                <a:ea typeface="华文中宋" panose="02010600040101010101" pitchFamily="2" charset="-122"/>
              </a:rPr>
              <a:t>用</a:t>
            </a:r>
            <a:r>
              <a:rPr lang="en-US" altLang="zh-CN" sz="3200" b="1">
                <a:solidFill>
                  <a:srgbClr val="0000CC"/>
                </a:solidFill>
                <a:latin typeface="华文中宋" panose="02010600040101010101" pitchFamily="2" charset="-122"/>
                <a:ea typeface="华文中宋" panose="02010600040101010101" pitchFamily="2" charset="-122"/>
              </a:rPr>
              <a:t>_(</a:t>
            </a:r>
            <a:r>
              <a:rPr lang="zh-CN" altLang="en-US" sz="3200" b="1">
                <a:solidFill>
                  <a:srgbClr val="0000CC"/>
                </a:solidFill>
                <a:latin typeface="华文中宋" panose="02010600040101010101" pitchFamily="2" charset="-122"/>
                <a:ea typeface="华文中宋" panose="02010600040101010101" pitchFamily="2" charset="-122"/>
              </a:rPr>
              <a:t>有时候用？</a:t>
            </a:r>
            <a:r>
              <a:rPr lang="en-US" altLang="zh-CN" sz="3200" b="1">
                <a:solidFill>
                  <a:srgbClr val="0000CC"/>
                </a:solidFill>
                <a:latin typeface="华文中宋" panose="02010600040101010101" pitchFamily="2" charset="-122"/>
                <a:ea typeface="华文中宋" panose="02010600040101010101" pitchFamily="2" charset="-122"/>
              </a:rPr>
              <a:t>)</a:t>
            </a:r>
            <a:r>
              <a:rPr lang="zh-CN" altLang="en-US" sz="3200" b="1">
                <a:solidFill>
                  <a:srgbClr val="0000CC"/>
                </a:solidFill>
                <a:latin typeface="华文中宋" panose="02010600040101010101" pitchFamily="2" charset="-122"/>
                <a:ea typeface="华文中宋" panose="02010600040101010101" pitchFamily="2" charset="-122"/>
              </a:rPr>
              <a:t>匹配任意一个字符</a:t>
            </a:r>
          </a:p>
          <a:p>
            <a:pPr marL="990600" lvl="1" indent="-533400" eaLnBrk="1" hangingPunct="1">
              <a:buFontTx/>
              <a:buAutoNum type="arabicPeriod"/>
            </a:pPr>
            <a:r>
              <a:rPr lang="zh-CN" altLang="en-US" sz="3200" b="1">
                <a:solidFill>
                  <a:srgbClr val="0000CC"/>
                </a:solidFill>
                <a:latin typeface="华文中宋" panose="02010600040101010101" pitchFamily="2" charset="-122"/>
                <a:ea typeface="华文中宋" panose="02010600040101010101" pitchFamily="2" charset="-122"/>
              </a:rPr>
              <a:t>在模式中为了使用特殊字符</a:t>
            </a:r>
            <a:r>
              <a:rPr lang="en-US" altLang="zh-CN" sz="3200" b="1">
                <a:solidFill>
                  <a:srgbClr val="0000CC"/>
                </a:solidFill>
                <a:latin typeface="华文中宋" panose="02010600040101010101" pitchFamily="2" charset="-122"/>
                <a:ea typeface="华文中宋" panose="02010600040101010101" pitchFamily="2" charset="-122"/>
              </a:rPr>
              <a:t>%</a:t>
            </a:r>
            <a:r>
              <a:rPr lang="zh-CN" altLang="en-US" sz="3200" b="1">
                <a:solidFill>
                  <a:srgbClr val="0000CC"/>
                </a:solidFill>
                <a:latin typeface="华文中宋" panose="02010600040101010101" pitchFamily="2" charset="-122"/>
                <a:ea typeface="华文中宋" panose="02010600040101010101" pitchFamily="2" charset="-122"/>
              </a:rPr>
              <a:t>和</a:t>
            </a:r>
            <a:r>
              <a:rPr lang="en-US" altLang="zh-CN" sz="3200" b="1">
                <a:solidFill>
                  <a:srgbClr val="0000CC"/>
                </a:solidFill>
                <a:latin typeface="华文中宋" panose="02010600040101010101" pitchFamily="2" charset="-122"/>
                <a:ea typeface="华文中宋" panose="02010600040101010101" pitchFamily="2" charset="-122"/>
              </a:rPr>
              <a:t>_</a:t>
            </a:r>
            <a:r>
              <a:rPr lang="zh-CN" altLang="en-US" sz="3200" b="1">
                <a:solidFill>
                  <a:srgbClr val="0000CC"/>
                </a:solidFill>
                <a:latin typeface="华文中宋" panose="02010600040101010101" pitchFamily="2" charset="-122"/>
                <a:ea typeface="华文中宋" panose="02010600040101010101" pitchFamily="2" charset="-122"/>
              </a:rPr>
              <a:t>等，允许用</a:t>
            </a:r>
            <a:r>
              <a:rPr lang="en-US" altLang="zh-CN" sz="3200" b="1">
                <a:solidFill>
                  <a:srgbClr val="0000CC"/>
                </a:solidFill>
                <a:latin typeface="华文中宋" panose="02010600040101010101" pitchFamily="2" charset="-122"/>
                <a:ea typeface="华文中宋" panose="02010600040101010101" pitchFamily="2" charset="-122"/>
              </a:rPr>
              <a:t>\</a:t>
            </a:r>
            <a:r>
              <a:rPr lang="zh-CN" altLang="en-US" sz="3200" b="1">
                <a:solidFill>
                  <a:srgbClr val="0000CC"/>
                </a:solidFill>
                <a:latin typeface="华文中宋" panose="02010600040101010101" pitchFamily="2" charset="-122"/>
                <a:ea typeface="华文中宋" panose="02010600040101010101" pitchFamily="2" charset="-122"/>
              </a:rPr>
              <a:t>将他们转义成普通字符</a:t>
            </a:r>
          </a:p>
          <a:p>
            <a:pPr marL="990600" lvl="1" indent="-533400" eaLnBrk="1" hangingPunct="1">
              <a:buFontTx/>
              <a:buAutoNum type="arabicPeriod"/>
            </a:pPr>
            <a:r>
              <a:rPr lang="zh-CN" altLang="en-US" sz="3200" b="1">
                <a:solidFill>
                  <a:srgbClr val="0000CC"/>
                </a:solidFill>
                <a:latin typeface="华文中宋" panose="02010600040101010101" pitchFamily="2" charset="-122"/>
                <a:ea typeface="华文中宋" panose="02010600040101010101" pitchFamily="2" charset="-122"/>
              </a:rPr>
              <a:t>如：</a:t>
            </a:r>
            <a:r>
              <a:rPr lang="en-US" altLang="zh-CN" sz="3200" b="1">
                <a:solidFill>
                  <a:srgbClr val="0000CC"/>
                </a:solidFill>
                <a:latin typeface="华文中宋" panose="02010600040101010101" pitchFamily="2" charset="-122"/>
                <a:ea typeface="华文中宋" panose="02010600040101010101" pitchFamily="2" charset="-122"/>
              </a:rPr>
              <a:t>like '_ _\%'  escape '\'</a:t>
            </a:r>
          </a:p>
          <a:p>
            <a:pPr marL="990600" lvl="1" indent="-533400" eaLnBrk="1" hangingPunct="1">
              <a:buFontTx/>
              <a:buAutoNum type="arabicPeriod"/>
            </a:pPr>
            <a:r>
              <a:rPr lang="zh-CN" altLang="en-US" sz="3200" b="1">
                <a:solidFill>
                  <a:srgbClr val="0000CC"/>
                </a:solidFill>
                <a:latin typeface="华文中宋" panose="02010600040101010101" pitchFamily="2" charset="-122"/>
                <a:ea typeface="华文中宋" panose="02010600040101010101" pitchFamily="2" charset="-122"/>
              </a:rPr>
              <a:t>在</a:t>
            </a:r>
            <a:r>
              <a:rPr lang="en-US" altLang="zh-CN" sz="3200" b="1">
                <a:solidFill>
                  <a:srgbClr val="0000CC"/>
                </a:solidFill>
                <a:latin typeface="华文中宋" panose="02010600040101010101" pitchFamily="2" charset="-122"/>
                <a:ea typeface="华文中宋" panose="02010600040101010101" pitchFamily="2" charset="-122"/>
              </a:rPr>
              <a:t>access</a:t>
            </a:r>
            <a:r>
              <a:rPr lang="zh-CN" altLang="en-US" sz="3200" b="1">
                <a:solidFill>
                  <a:srgbClr val="0000CC"/>
                </a:solidFill>
                <a:latin typeface="华文中宋" panose="02010600040101010101" pitchFamily="2" charset="-122"/>
                <a:ea typeface="华文中宋" panose="02010600040101010101" pitchFamily="2" charset="-122"/>
              </a:rPr>
              <a:t>中查找通配符用</a:t>
            </a:r>
            <a:r>
              <a:rPr lang="en-US" altLang="zh-CN" sz="3200" b="1">
                <a:solidFill>
                  <a:srgbClr val="0000CC"/>
                </a:solidFill>
                <a:latin typeface="华文中宋" panose="02010600040101010101" pitchFamily="2" charset="-122"/>
                <a:ea typeface="华文中宋" panose="02010600040101010101" pitchFamily="2" charset="-122"/>
              </a:rPr>
              <a:t>[ ]</a:t>
            </a: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A4AEB1A2-FF59-448C-BA8A-A03508A297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76509D-12A7-42EB-80D5-A1F39B9CA53F}" type="slidenum">
              <a:rPr lang="en-US" altLang="zh-CN" sz="1400" smtClean="0"/>
              <a:pPr>
                <a:spcBef>
                  <a:spcPct val="0"/>
                </a:spcBef>
                <a:buFontTx/>
                <a:buNone/>
              </a:pPr>
              <a:t>36</a:t>
            </a:fld>
            <a:endParaRPr lang="en-US" altLang="zh-CN" sz="1400"/>
          </a:p>
        </p:txBody>
      </p:sp>
      <p:sp>
        <p:nvSpPr>
          <p:cNvPr id="46083" name="Rectangle 2">
            <a:extLst>
              <a:ext uri="{FF2B5EF4-FFF2-40B4-BE49-F238E27FC236}">
                <a16:creationId xmlns:a16="http://schemas.microsoft.com/office/drawing/2014/main" id="{44EA16BE-2175-4C00-A396-4F49ABD1F255}"/>
              </a:ext>
            </a:extLst>
          </p:cNvPr>
          <p:cNvSpPr>
            <a:spLocks noGrp="1" noChangeArrowheads="1"/>
          </p:cNvSpPr>
          <p:nvPr>
            <p:ph type="title"/>
          </p:nvPr>
        </p:nvSpPr>
        <p:spPr>
          <a:xfrm>
            <a:off x="611188" y="260350"/>
            <a:ext cx="7772400" cy="1143000"/>
          </a:xfrm>
        </p:spPr>
        <p:txBody>
          <a:bodyPr/>
          <a:lstStyle/>
          <a:p>
            <a:pPr eaLnBrk="1" hangingPunct="1"/>
            <a:r>
              <a:rPr lang="zh-CN" altLang="en-US"/>
              <a:t>匹配通配符</a:t>
            </a:r>
          </a:p>
        </p:txBody>
      </p:sp>
      <p:sp>
        <p:nvSpPr>
          <p:cNvPr id="46084" name="Rectangle 3">
            <a:extLst>
              <a:ext uri="{FF2B5EF4-FFF2-40B4-BE49-F238E27FC236}">
                <a16:creationId xmlns:a16="http://schemas.microsoft.com/office/drawing/2014/main" id="{FCA12163-8A37-40FA-88CA-D1F087C9C701}"/>
              </a:ext>
            </a:extLst>
          </p:cNvPr>
          <p:cNvSpPr>
            <a:spLocks noGrp="1" noChangeArrowheads="1"/>
          </p:cNvSpPr>
          <p:nvPr>
            <p:ph type="body" idx="1"/>
          </p:nvPr>
        </p:nvSpPr>
        <p:spPr>
          <a:xfrm>
            <a:off x="323850" y="1557338"/>
            <a:ext cx="8207375" cy="4906962"/>
          </a:xfrm>
          <a:solidFill>
            <a:srgbClr val="FFFFCC"/>
          </a:solidFill>
          <a:ln>
            <a:solidFill>
              <a:srgbClr val="000099"/>
            </a:solidFill>
            <a:miter lim="800000"/>
            <a:headEnd/>
            <a:tailEnd/>
          </a:ln>
        </p:spPr>
        <p:txBody>
          <a:bodyPr/>
          <a:lstStyle/>
          <a:p>
            <a:pPr eaLnBrk="1" hangingPunct="1"/>
            <a:r>
              <a:rPr lang="en-US" altLang="zh-CN" b="1" i="1">
                <a:solidFill>
                  <a:srgbClr val="000099"/>
                </a:solidFill>
              </a:rPr>
              <a:t>   in SQLServer</a:t>
            </a:r>
            <a:r>
              <a:rPr lang="en-US" altLang="zh-CN" b="1" i="1"/>
              <a:t> </a:t>
            </a:r>
          </a:p>
          <a:p>
            <a:pPr eaLnBrk="1" hangingPunct="1">
              <a:buFontTx/>
              <a:buNone/>
            </a:pPr>
            <a:r>
              <a:rPr lang="en-US" altLang="zh-CN" b="1" i="1"/>
              <a:t>   </a:t>
            </a:r>
            <a:r>
              <a:rPr lang="en-US" altLang="zh-CN" b="1" i="1" noProof="1"/>
              <a:t>SELECT  *</a:t>
            </a:r>
          </a:p>
          <a:p>
            <a:pPr eaLnBrk="1" hangingPunct="1">
              <a:buFontTx/>
              <a:buNone/>
            </a:pPr>
            <a:r>
              <a:rPr lang="en-US" altLang="zh-CN" b="1" i="1" noProof="1"/>
              <a:t>    FROM   S</a:t>
            </a:r>
          </a:p>
          <a:p>
            <a:pPr eaLnBrk="1" hangingPunct="1">
              <a:buFontTx/>
              <a:buNone/>
            </a:pPr>
            <a:r>
              <a:rPr lang="en-US" altLang="zh-CN" b="1" i="1" noProof="1"/>
              <a:t>    WHERE   SNAME LIKE '</a:t>
            </a:r>
            <a:r>
              <a:rPr lang="zh-CN" altLang="en-US" b="1" i="1" noProof="1"/>
              <a:t>王</a:t>
            </a:r>
            <a:r>
              <a:rPr lang="en-US" altLang="zh-CN" b="1" i="1" noProof="1"/>
              <a:t>\%' escape '\</a:t>
            </a:r>
            <a:r>
              <a:rPr lang="en-US" altLang="zh-CN" b="1" i="1"/>
              <a:t>'</a:t>
            </a:r>
          </a:p>
          <a:p>
            <a:pPr eaLnBrk="1" hangingPunct="1"/>
            <a:r>
              <a:rPr lang="en-US" altLang="zh-CN" b="1" i="1">
                <a:solidFill>
                  <a:srgbClr val="000099"/>
                </a:solidFill>
              </a:rPr>
              <a:t>Or in ACCESS</a:t>
            </a:r>
          </a:p>
          <a:p>
            <a:pPr eaLnBrk="1" hangingPunct="1">
              <a:buFontTx/>
              <a:buNone/>
            </a:pPr>
            <a:r>
              <a:rPr lang="en-US" altLang="zh-CN" b="1" i="1"/>
              <a:t>   SELECT *</a:t>
            </a:r>
          </a:p>
          <a:p>
            <a:pPr eaLnBrk="1" hangingPunct="1">
              <a:buFontTx/>
              <a:buNone/>
            </a:pPr>
            <a:r>
              <a:rPr lang="en-US" altLang="zh-CN" b="1" i="1"/>
              <a:t>  FROM S</a:t>
            </a:r>
          </a:p>
          <a:p>
            <a:pPr eaLnBrk="1" hangingPunct="1">
              <a:buFontTx/>
              <a:buNone/>
            </a:pPr>
            <a:r>
              <a:rPr lang="en-US" altLang="zh-CN" b="1" i="1"/>
              <a:t>  WHERE sname like '</a:t>
            </a:r>
            <a:r>
              <a:rPr lang="zh-CN" altLang="en-US" b="1" i="1"/>
              <a:t>王</a:t>
            </a:r>
            <a:r>
              <a:rPr lang="en-US" altLang="zh-CN" b="1" i="1"/>
              <a:t>[*]';</a:t>
            </a: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BADDA427-CDB0-42F9-9778-437B254724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82C530-9AF8-42AE-8ED4-26F2067087DA}" type="slidenum">
              <a:rPr lang="en-US" altLang="zh-CN" sz="1400" smtClean="0"/>
              <a:pPr>
                <a:spcBef>
                  <a:spcPct val="0"/>
                </a:spcBef>
                <a:buFontTx/>
                <a:buNone/>
              </a:pPr>
              <a:t>37</a:t>
            </a:fld>
            <a:endParaRPr lang="en-US" altLang="zh-CN" sz="1400"/>
          </a:p>
        </p:txBody>
      </p:sp>
      <p:sp>
        <p:nvSpPr>
          <p:cNvPr id="48131" name="Rectangle 3">
            <a:extLst>
              <a:ext uri="{FF2B5EF4-FFF2-40B4-BE49-F238E27FC236}">
                <a16:creationId xmlns:a16="http://schemas.microsoft.com/office/drawing/2014/main" id="{3F85064B-296E-49E1-A10C-AC2AAF1E0BE5}"/>
              </a:ext>
            </a:extLst>
          </p:cNvPr>
          <p:cNvSpPr>
            <a:spLocks noGrp="1" noChangeArrowheads="1"/>
          </p:cNvSpPr>
          <p:nvPr>
            <p:ph type="body" idx="1"/>
          </p:nvPr>
        </p:nvSpPr>
        <p:spPr>
          <a:xfrm>
            <a:off x="381000" y="152400"/>
            <a:ext cx="8305800" cy="3124200"/>
          </a:xfrm>
          <a:ln w="38100">
            <a:solidFill>
              <a:srgbClr val="FF3300"/>
            </a:solidFill>
            <a:miter lim="800000"/>
            <a:headEnd/>
            <a:tailEnd/>
          </a:ln>
        </p:spPr>
        <p:txBody>
          <a:bodyPr/>
          <a:lstStyle/>
          <a:p>
            <a:pPr algn="just" eaLnBrk="1" hangingPunct="1">
              <a:buFontTx/>
              <a:buNone/>
            </a:pPr>
            <a:r>
              <a:rPr lang="en-US" altLang="zh-CN">
                <a:latin typeface="隶书" panose="02010509060101010101" pitchFamily="49" charset="-122"/>
                <a:ea typeface="隶书" panose="02010509060101010101" pitchFamily="49" charset="-122"/>
              </a:rPr>
              <a:t>【</a:t>
            </a:r>
            <a:r>
              <a:rPr lang="zh-CN" altLang="en-US">
                <a:latin typeface="隶书" panose="02010509060101010101" pitchFamily="49" charset="-122"/>
                <a:ea typeface="隶书" panose="02010509060101010101" pitchFamily="49" charset="-122"/>
              </a:rPr>
              <a:t>例</a:t>
            </a:r>
            <a:r>
              <a:rPr lang="en-US" altLang="zh-CN">
                <a:latin typeface="隶书" panose="02010509060101010101" pitchFamily="49" charset="-122"/>
                <a:ea typeface="隶书" panose="02010509060101010101" pitchFamily="49" charset="-122"/>
              </a:rPr>
              <a:t>5】</a:t>
            </a:r>
            <a:r>
              <a:rPr lang="zh-CN" altLang="en-US">
                <a:latin typeface="隶书" panose="02010509060101010101" pitchFamily="49" charset="-122"/>
                <a:ea typeface="隶书" panose="02010509060101010101" pitchFamily="49" charset="-122"/>
              </a:rPr>
              <a:t>查询年龄在</a:t>
            </a:r>
            <a:r>
              <a:rPr lang="en-US" altLang="zh-CN">
                <a:latin typeface="隶书" panose="02010509060101010101" pitchFamily="49" charset="-122"/>
                <a:ea typeface="隶书" panose="02010509060101010101" pitchFamily="49" charset="-122"/>
              </a:rPr>
              <a:t>20-22</a:t>
            </a:r>
            <a:r>
              <a:rPr lang="zh-CN" altLang="en-US">
                <a:latin typeface="隶书" panose="02010509060101010101" pitchFamily="49" charset="-122"/>
                <a:ea typeface="隶书" panose="02010509060101010101" pitchFamily="49" charset="-122"/>
              </a:rPr>
              <a:t>岁（包括</a:t>
            </a:r>
            <a:r>
              <a:rPr lang="en-US" altLang="zh-CN">
                <a:latin typeface="隶书" panose="02010509060101010101" pitchFamily="49" charset="-122"/>
                <a:ea typeface="隶书" panose="02010509060101010101" pitchFamily="49" charset="-122"/>
              </a:rPr>
              <a:t>20</a:t>
            </a:r>
            <a:r>
              <a:rPr lang="zh-CN" altLang="en-US">
                <a:latin typeface="隶书" panose="02010509060101010101" pitchFamily="49" charset="-122"/>
                <a:ea typeface="隶书" panose="02010509060101010101" pitchFamily="49" charset="-122"/>
              </a:rPr>
              <a:t>岁和</a:t>
            </a:r>
            <a:r>
              <a:rPr lang="en-US" altLang="zh-CN">
                <a:latin typeface="隶书" panose="02010509060101010101" pitchFamily="49" charset="-122"/>
                <a:ea typeface="隶书" panose="02010509060101010101" pitchFamily="49" charset="-122"/>
              </a:rPr>
              <a:t>22</a:t>
            </a:r>
            <a:r>
              <a:rPr lang="zh-CN" altLang="en-US">
                <a:latin typeface="隶书" panose="02010509060101010101" pitchFamily="49" charset="-122"/>
                <a:ea typeface="隶书" panose="02010509060101010101" pitchFamily="49" charset="-122"/>
              </a:rPr>
              <a:t>岁）之间的学生的姓名、年龄和所在系。</a:t>
            </a:r>
          </a:p>
          <a:p>
            <a:pPr algn="just" eaLnBrk="1" hangingPunct="1">
              <a:buFontTx/>
              <a:buNone/>
            </a:pPr>
            <a:r>
              <a:rPr lang="zh-CN" altLang="en-US">
                <a:latin typeface="隶书" panose="02010509060101010101" pitchFamily="49" charset="-122"/>
                <a:ea typeface="隶书" panose="02010509060101010101" pitchFamily="49" charset="-122"/>
              </a:rPr>
              <a:t>    </a:t>
            </a:r>
            <a:r>
              <a:rPr lang="en-US" altLang="zh-CN" b="1">
                <a:latin typeface="隶书" panose="02010509060101010101" pitchFamily="49" charset="-122"/>
                <a:ea typeface="隶书" panose="02010509060101010101" pitchFamily="49" charset="-122"/>
              </a:rPr>
              <a:t>SELECT SNAME,AGE,DEPT</a:t>
            </a:r>
          </a:p>
          <a:p>
            <a:pPr algn="just" eaLnBrk="1" hangingPunct="1">
              <a:buFontTx/>
              <a:buNone/>
            </a:pPr>
            <a:r>
              <a:rPr lang="en-US" altLang="zh-CN" b="1">
                <a:latin typeface="隶书" panose="02010509060101010101" pitchFamily="49" charset="-122"/>
                <a:ea typeface="隶书" panose="02010509060101010101" pitchFamily="49" charset="-122"/>
              </a:rPr>
              <a:t>    FROM   S</a:t>
            </a:r>
          </a:p>
          <a:p>
            <a:pPr algn="just" eaLnBrk="1" hangingPunct="1">
              <a:buFontTx/>
              <a:buNone/>
            </a:pPr>
            <a:r>
              <a:rPr lang="en-US" altLang="zh-CN" b="1">
                <a:latin typeface="隶书" panose="02010509060101010101" pitchFamily="49" charset="-122"/>
                <a:ea typeface="隶书" panose="02010509060101010101" pitchFamily="49" charset="-122"/>
              </a:rPr>
              <a:t>    WHERE   AGE  BETWEEN 20 AND 22;</a:t>
            </a:r>
          </a:p>
        </p:txBody>
      </p:sp>
      <p:sp>
        <p:nvSpPr>
          <p:cNvPr id="48132" name="Rectangle 4">
            <a:extLst>
              <a:ext uri="{FF2B5EF4-FFF2-40B4-BE49-F238E27FC236}">
                <a16:creationId xmlns:a16="http://schemas.microsoft.com/office/drawing/2014/main" id="{8538087A-D7E2-4F1F-B5C1-C1BE2D216BD1}"/>
              </a:ext>
            </a:extLst>
          </p:cNvPr>
          <p:cNvSpPr>
            <a:spLocks noChangeArrowheads="1"/>
          </p:cNvSpPr>
          <p:nvPr/>
        </p:nvSpPr>
        <p:spPr bwMode="auto">
          <a:xfrm>
            <a:off x="381000" y="3429000"/>
            <a:ext cx="8305800" cy="31242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kumimoji="1" lang="en-US" altLang="zh-CN">
                <a:latin typeface="隶书" panose="02010509060101010101" pitchFamily="49" charset="-122"/>
                <a:ea typeface="隶书" panose="02010509060101010101" pitchFamily="49" charset="-122"/>
              </a:rPr>
              <a:t>【</a:t>
            </a:r>
            <a:r>
              <a:rPr kumimoji="1" lang="zh-CN" altLang="en-US">
                <a:latin typeface="隶书" panose="02010509060101010101" pitchFamily="49" charset="-122"/>
                <a:ea typeface="隶书" panose="02010509060101010101" pitchFamily="49" charset="-122"/>
              </a:rPr>
              <a:t>例</a:t>
            </a:r>
            <a:r>
              <a:rPr kumimoji="1" lang="en-US" altLang="zh-CN">
                <a:latin typeface="隶书" panose="02010509060101010101" pitchFamily="49" charset="-122"/>
                <a:ea typeface="隶书" panose="02010509060101010101" pitchFamily="49" charset="-122"/>
              </a:rPr>
              <a:t>6】</a:t>
            </a:r>
            <a:r>
              <a:rPr kumimoji="1" lang="zh-CN" altLang="en-US">
                <a:latin typeface="隶书" panose="02010509060101010101" pitchFamily="49" charset="-122"/>
                <a:ea typeface="隶书" panose="02010509060101010101" pitchFamily="49" charset="-122"/>
              </a:rPr>
              <a:t>查询年龄不在</a:t>
            </a:r>
            <a:r>
              <a:rPr kumimoji="1" lang="en-US" altLang="zh-CN">
                <a:latin typeface="隶书" panose="02010509060101010101" pitchFamily="49" charset="-122"/>
                <a:ea typeface="隶书" panose="02010509060101010101" pitchFamily="49" charset="-122"/>
              </a:rPr>
              <a:t>20-22</a:t>
            </a:r>
            <a:r>
              <a:rPr kumimoji="1" lang="zh-CN" altLang="en-US">
                <a:latin typeface="隶书" panose="02010509060101010101" pitchFamily="49" charset="-122"/>
                <a:ea typeface="隶书" panose="02010509060101010101" pitchFamily="49" charset="-122"/>
              </a:rPr>
              <a:t>岁之间的学生的姓名、年龄和所在系。</a:t>
            </a:r>
          </a:p>
          <a:p>
            <a:pPr algn="just" eaLnBrk="1" hangingPunct="1">
              <a:buFontTx/>
              <a:buNone/>
            </a:pPr>
            <a:r>
              <a:rPr kumimoji="1" lang="zh-CN" altLang="en-US">
                <a:latin typeface="隶书" panose="02010509060101010101" pitchFamily="49" charset="-122"/>
                <a:ea typeface="隶书" panose="02010509060101010101" pitchFamily="49" charset="-122"/>
              </a:rPr>
              <a:t>    </a:t>
            </a:r>
            <a:r>
              <a:rPr kumimoji="1" lang="en-US" altLang="zh-CN" b="1">
                <a:latin typeface="隶书" panose="02010509060101010101" pitchFamily="49" charset="-122"/>
                <a:ea typeface="隶书" panose="02010509060101010101" pitchFamily="49" charset="-122"/>
              </a:rPr>
              <a:t>SELECT SNAME,AGE,DEPT</a:t>
            </a:r>
          </a:p>
          <a:p>
            <a:pPr algn="just" eaLnBrk="1" hangingPunct="1">
              <a:buFontTx/>
              <a:buNone/>
            </a:pPr>
            <a:r>
              <a:rPr kumimoji="1" lang="en-US" altLang="zh-CN" b="1">
                <a:latin typeface="隶书" panose="02010509060101010101" pitchFamily="49" charset="-122"/>
                <a:ea typeface="隶书" panose="02010509060101010101" pitchFamily="49" charset="-122"/>
              </a:rPr>
              <a:t>    FROM   </a:t>
            </a:r>
            <a:r>
              <a:rPr kumimoji="1" lang="en-US" altLang="zh-CN" sz="3600">
                <a:latin typeface="隶书" panose="02010509060101010101" pitchFamily="49" charset="-122"/>
                <a:ea typeface="隶书" panose="02010509060101010101" pitchFamily="49" charset="-122"/>
              </a:rPr>
              <a:t>S</a:t>
            </a:r>
            <a:endParaRPr kumimoji="1" lang="en-US" altLang="zh-CN" b="1">
              <a:latin typeface="隶书" panose="02010509060101010101" pitchFamily="49" charset="-122"/>
              <a:ea typeface="隶书" panose="02010509060101010101" pitchFamily="49" charset="-122"/>
            </a:endParaRPr>
          </a:p>
          <a:p>
            <a:pPr algn="just" eaLnBrk="1" hangingPunct="1">
              <a:buFontTx/>
              <a:buNone/>
            </a:pPr>
            <a:r>
              <a:rPr kumimoji="1" lang="en-US" altLang="zh-CN" b="1">
                <a:latin typeface="隶书" panose="02010509060101010101" pitchFamily="49" charset="-122"/>
                <a:ea typeface="隶书" panose="02010509060101010101" pitchFamily="49" charset="-122"/>
              </a:rPr>
              <a:t>    WHERE AGE  </a:t>
            </a:r>
            <a:r>
              <a:rPr kumimoji="1" lang="en-US" altLang="zh-CN" b="1">
                <a:solidFill>
                  <a:srgbClr val="FF3300"/>
                </a:solidFill>
                <a:latin typeface="隶书" panose="02010509060101010101" pitchFamily="49" charset="-122"/>
                <a:ea typeface="隶书" panose="02010509060101010101" pitchFamily="49" charset="-122"/>
              </a:rPr>
              <a:t>NOT BETWEEN</a:t>
            </a:r>
            <a:r>
              <a:rPr kumimoji="1" lang="en-US" altLang="zh-CN" b="1">
                <a:latin typeface="隶书" panose="02010509060101010101" pitchFamily="49" charset="-122"/>
                <a:ea typeface="隶书" panose="02010509060101010101" pitchFamily="49" charset="-122"/>
              </a:rPr>
              <a:t> 20 AND 22;</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arn(outVertical)">
                                      <p:cBhvr>
                                        <p:cTn id="7" dur="500"/>
                                        <p:tgtEl>
                                          <p:spTgt spid="48131">
                                            <p:txEl>
                                              <p:pRg st="0" end="0"/>
                                            </p:txEl>
                                          </p:spTgt>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animEffect transition="in" filter="barn(outVertical)">
                                      <p:cBhvr>
                                        <p:cTn id="11" dur="500"/>
                                        <p:tgtEl>
                                          <p:spTgt spid="48131">
                                            <p:txEl>
                                              <p:pRg st="1" end="1"/>
                                            </p:txEl>
                                          </p:spTgt>
                                        </p:tgtEl>
                                      </p:cBhvr>
                                    </p:animEffect>
                                  </p:childTnLst>
                                </p:cTn>
                              </p:par>
                            </p:childTnLst>
                          </p:cTn>
                        </p:par>
                        <p:par>
                          <p:cTn id="12" fill="hold" nodeType="after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barn(outVertical)">
                                      <p:cBhvr>
                                        <p:cTn id="15" dur="500"/>
                                        <p:tgtEl>
                                          <p:spTgt spid="48131">
                                            <p:txEl>
                                              <p:pRg st="2" end="2"/>
                                            </p:txEl>
                                          </p:spTgt>
                                        </p:tgtEl>
                                      </p:cBhvr>
                                    </p:animEffect>
                                  </p:childTnLst>
                                </p:cTn>
                              </p:par>
                            </p:childTnLst>
                          </p:cTn>
                        </p:par>
                        <p:par>
                          <p:cTn id="16" fill="hold" nodeType="afterGroup">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animEffect transition="in" filter="barn(outVertical)">
                                      <p:cBhvr>
                                        <p:cTn id="19" dur="500"/>
                                        <p:tgtEl>
                                          <p:spTgt spid="48131">
                                            <p:txEl>
                                              <p:pRg st="3" end="3"/>
                                            </p:txEl>
                                          </p:spTgt>
                                        </p:tgtEl>
                                      </p:cBhvr>
                                    </p:animEffect>
                                  </p:childTnLst>
                                </p:cTn>
                              </p:par>
                            </p:childTnLst>
                          </p:cTn>
                        </p:par>
                        <p:par>
                          <p:cTn id="20" fill="hold" nodeType="afterGroup">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8132"/>
                                        </p:tgtEl>
                                        <p:attrNameLst>
                                          <p:attrName>style.visibility</p:attrName>
                                        </p:attrNameLst>
                                      </p:cBhvr>
                                      <p:to>
                                        <p:strVal val="visible"/>
                                      </p:to>
                                    </p:set>
                                    <p:animEffect transition="in" filter="barn(inVertical)">
                                      <p:cBhvr>
                                        <p:cTn id="23"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advAuto="0"/>
      <p:bldP spid="4813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890DE499-5437-4536-920E-5CAA77961F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E8F8A6-6737-407E-8C94-114EC999B588}" type="slidenum">
              <a:rPr lang="en-US" altLang="zh-CN" sz="1400" smtClean="0"/>
              <a:pPr>
                <a:spcBef>
                  <a:spcPct val="0"/>
                </a:spcBef>
                <a:buFontTx/>
                <a:buNone/>
              </a:pPr>
              <a:t>38</a:t>
            </a:fld>
            <a:endParaRPr lang="en-US" altLang="zh-CN" sz="1400"/>
          </a:p>
        </p:txBody>
      </p:sp>
      <p:sp>
        <p:nvSpPr>
          <p:cNvPr id="68615" name="Rectangle 7">
            <a:extLst>
              <a:ext uri="{FF2B5EF4-FFF2-40B4-BE49-F238E27FC236}">
                <a16:creationId xmlns:a16="http://schemas.microsoft.com/office/drawing/2014/main" id="{A87802B2-EE0A-4648-AC81-D3ECA3A59596}"/>
              </a:ext>
            </a:extLst>
          </p:cNvPr>
          <p:cNvSpPr>
            <a:spLocks noGrp="1" noChangeArrowheads="1"/>
          </p:cNvSpPr>
          <p:nvPr>
            <p:ph type="body" idx="1"/>
          </p:nvPr>
        </p:nvSpPr>
        <p:spPr>
          <a:xfrm>
            <a:off x="381000" y="228600"/>
            <a:ext cx="8305800" cy="3124200"/>
          </a:xfrm>
          <a:ln w="38100">
            <a:solidFill>
              <a:srgbClr val="FF3300"/>
            </a:solidFill>
            <a:miter lim="800000"/>
            <a:headEnd/>
            <a:tailEnd/>
          </a:ln>
        </p:spPr>
        <p:txBody>
          <a:bodyPr/>
          <a:lstStyle/>
          <a:p>
            <a:pPr algn="just" eaLnBrk="1" hangingPunct="1">
              <a:buFontTx/>
              <a:buNone/>
            </a:pPr>
            <a:r>
              <a:rPr lang="en-US" altLang="zh-CN">
                <a:latin typeface="隶书" panose="02010509060101010101" pitchFamily="49" charset="-122"/>
                <a:ea typeface="隶书" panose="02010509060101010101" pitchFamily="49" charset="-122"/>
              </a:rPr>
              <a:t>【</a:t>
            </a:r>
            <a:r>
              <a:rPr lang="zh-CN" altLang="en-US">
                <a:latin typeface="隶书" panose="02010509060101010101" pitchFamily="49" charset="-122"/>
                <a:ea typeface="隶书" panose="02010509060101010101" pitchFamily="49" charset="-122"/>
              </a:rPr>
              <a:t>例</a:t>
            </a:r>
            <a:r>
              <a:rPr lang="en-US" altLang="zh-CN">
                <a:latin typeface="隶书" panose="02010509060101010101" pitchFamily="49" charset="-122"/>
                <a:ea typeface="隶书" panose="02010509060101010101" pitchFamily="49" charset="-122"/>
              </a:rPr>
              <a:t>7】</a:t>
            </a:r>
            <a:r>
              <a:rPr lang="zh-CN" altLang="en-US">
                <a:latin typeface="隶书" panose="02010509060101010101" pitchFamily="49" charset="-122"/>
                <a:ea typeface="隶书" panose="02010509060101010101" pitchFamily="49" charset="-122"/>
              </a:rPr>
              <a:t>在表学生中找出计算机系或机电系的学生姓名和性别</a:t>
            </a:r>
          </a:p>
          <a:p>
            <a:pPr algn="just" eaLnBrk="1" hangingPunct="1">
              <a:buFontTx/>
              <a:buNone/>
            </a:pPr>
            <a:r>
              <a:rPr lang="zh-CN" altLang="en-US" b="1">
                <a:latin typeface="隶书" panose="02010509060101010101" pitchFamily="49" charset="-122"/>
                <a:ea typeface="隶书" panose="02010509060101010101" pitchFamily="49" charset="-122"/>
              </a:rPr>
              <a:t> </a:t>
            </a:r>
            <a:r>
              <a:rPr lang="en-US" altLang="zh-CN" b="1">
                <a:latin typeface="隶书" panose="02010509060101010101" pitchFamily="49" charset="-122"/>
                <a:ea typeface="隶书" panose="02010509060101010101" pitchFamily="49" charset="-122"/>
              </a:rPr>
              <a:t>SELECT  *</a:t>
            </a:r>
          </a:p>
          <a:p>
            <a:pPr algn="just" eaLnBrk="1" hangingPunct="1">
              <a:buFontTx/>
              <a:buNone/>
            </a:pPr>
            <a:r>
              <a:rPr lang="en-US" altLang="zh-CN" b="1">
                <a:latin typeface="隶书" panose="02010509060101010101" pitchFamily="49" charset="-122"/>
                <a:ea typeface="隶书" panose="02010509060101010101" pitchFamily="49" charset="-122"/>
              </a:rPr>
              <a:t>    FROM   S</a:t>
            </a:r>
          </a:p>
          <a:p>
            <a:pPr algn="just" eaLnBrk="1" hangingPunct="1">
              <a:buFontTx/>
              <a:buNone/>
            </a:pPr>
            <a:r>
              <a:rPr lang="en-US" altLang="zh-CN" b="1">
                <a:latin typeface="隶书" panose="02010509060101010101" pitchFamily="49" charset="-122"/>
                <a:ea typeface="隶书" panose="02010509060101010101" pitchFamily="49" charset="-122"/>
              </a:rPr>
              <a:t>    WHERE   DEPT IN ('</a:t>
            </a:r>
            <a:r>
              <a:rPr lang="zh-CN" altLang="en-US" b="1">
                <a:latin typeface="隶书" panose="02010509060101010101" pitchFamily="49" charset="-122"/>
                <a:ea typeface="隶书" panose="02010509060101010101" pitchFamily="49" charset="-122"/>
              </a:rPr>
              <a:t>计算机</a:t>
            </a:r>
            <a:r>
              <a:rPr lang="en-US" altLang="zh-CN" b="1">
                <a:latin typeface="隶书" panose="02010509060101010101" pitchFamily="49" charset="-122"/>
                <a:ea typeface="隶书" panose="02010509060101010101" pitchFamily="49" charset="-122"/>
              </a:rPr>
              <a:t>','</a:t>
            </a:r>
            <a:r>
              <a:rPr lang="zh-CN" altLang="en-US" b="1">
                <a:latin typeface="隶书" panose="02010509060101010101" pitchFamily="49" charset="-122"/>
                <a:ea typeface="隶书" panose="02010509060101010101" pitchFamily="49" charset="-122"/>
              </a:rPr>
              <a:t>机电</a:t>
            </a:r>
            <a:r>
              <a:rPr lang="en-US" altLang="zh-CN" b="1">
                <a:latin typeface="隶书" panose="02010509060101010101" pitchFamily="49" charset="-122"/>
                <a:ea typeface="隶书" panose="02010509060101010101" pitchFamily="49" charset="-122"/>
              </a:rPr>
              <a:t>')</a:t>
            </a:r>
          </a:p>
        </p:txBody>
      </p:sp>
      <p:sp>
        <p:nvSpPr>
          <p:cNvPr id="68616" name="Rectangle 8">
            <a:extLst>
              <a:ext uri="{FF2B5EF4-FFF2-40B4-BE49-F238E27FC236}">
                <a16:creationId xmlns:a16="http://schemas.microsoft.com/office/drawing/2014/main" id="{2458AE64-FB2D-4438-AAFF-3F2F2D9BC526}"/>
              </a:ext>
            </a:extLst>
          </p:cNvPr>
          <p:cNvSpPr>
            <a:spLocks noChangeArrowheads="1"/>
          </p:cNvSpPr>
          <p:nvPr/>
        </p:nvSpPr>
        <p:spPr bwMode="auto">
          <a:xfrm>
            <a:off x="457200" y="4343400"/>
            <a:ext cx="8305800" cy="19050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kumimoji="1" lang="en-US" altLang="zh-CN" b="1">
                <a:latin typeface="隶书" panose="02010509060101010101" pitchFamily="49" charset="-122"/>
                <a:ea typeface="隶书" panose="02010509060101010101" pitchFamily="49" charset="-122"/>
              </a:rPr>
              <a:t> SELECT  *</a:t>
            </a:r>
          </a:p>
          <a:p>
            <a:pPr algn="just" eaLnBrk="1" hangingPunct="1">
              <a:buFontTx/>
              <a:buNone/>
            </a:pPr>
            <a:r>
              <a:rPr kumimoji="1" lang="en-US" altLang="zh-CN" b="1">
                <a:latin typeface="隶书" panose="02010509060101010101" pitchFamily="49" charset="-122"/>
                <a:ea typeface="隶书" panose="02010509060101010101" pitchFamily="49" charset="-122"/>
              </a:rPr>
              <a:t> FROM   S</a:t>
            </a:r>
          </a:p>
          <a:p>
            <a:pPr algn="just" eaLnBrk="1" hangingPunct="1">
              <a:buFontTx/>
              <a:buNone/>
            </a:pPr>
            <a:r>
              <a:rPr kumimoji="1" lang="en-US" altLang="zh-CN" b="1">
                <a:latin typeface="隶书" panose="02010509060101010101" pitchFamily="49" charset="-122"/>
                <a:ea typeface="隶书" panose="02010509060101010101" pitchFamily="49" charset="-122"/>
              </a:rPr>
              <a:t> WHERE   DEPT='</a:t>
            </a:r>
            <a:r>
              <a:rPr kumimoji="1" lang="zh-CN" altLang="en-US" b="1">
                <a:latin typeface="隶书" panose="02010509060101010101" pitchFamily="49" charset="-122"/>
                <a:ea typeface="隶书" panose="02010509060101010101" pitchFamily="49" charset="-122"/>
              </a:rPr>
              <a:t>计算机</a:t>
            </a:r>
            <a:r>
              <a:rPr kumimoji="1" lang="en-US" altLang="zh-CN" b="1">
                <a:latin typeface="隶书" panose="02010509060101010101" pitchFamily="49" charset="-122"/>
                <a:ea typeface="隶书" panose="02010509060101010101" pitchFamily="49" charset="-122"/>
              </a:rPr>
              <a:t>' OR DEPT='</a:t>
            </a:r>
            <a:r>
              <a:rPr kumimoji="1" lang="zh-CN" altLang="en-US" b="1">
                <a:latin typeface="隶书" panose="02010509060101010101" pitchFamily="49" charset="-122"/>
                <a:ea typeface="隶书" panose="02010509060101010101" pitchFamily="49" charset="-122"/>
              </a:rPr>
              <a:t>机电</a:t>
            </a:r>
            <a:r>
              <a:rPr kumimoji="1" lang="en-US" altLang="zh-CN" b="1">
                <a:latin typeface="隶书" panose="02010509060101010101" pitchFamily="49" charset="-122"/>
                <a:ea typeface="隶书" panose="02010509060101010101" pitchFamily="49" charset="-122"/>
              </a:rPr>
              <a:t>'</a:t>
            </a:r>
            <a:endParaRPr kumimoji="1" lang="en-US" altLang="zh-CN" sz="2800" b="1">
              <a:latin typeface="隶书" panose="02010509060101010101" pitchFamily="49" charset="-122"/>
              <a:ea typeface="隶书" panose="02010509060101010101"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8615">
                                            <p:txEl>
                                              <p:pRg st="0" end="0"/>
                                            </p:txEl>
                                          </p:spTgt>
                                        </p:tgtEl>
                                        <p:attrNameLst>
                                          <p:attrName>style.visibility</p:attrName>
                                        </p:attrNameLst>
                                      </p:cBhvr>
                                      <p:to>
                                        <p:strVal val="visible"/>
                                      </p:to>
                                    </p:set>
                                    <p:animEffect transition="in" filter="box(out)">
                                      <p:cBhvr>
                                        <p:cTn id="7" dur="500"/>
                                        <p:tgtEl>
                                          <p:spTgt spid="68615">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8615">
                                            <p:txEl>
                                              <p:pRg st="1" end="1"/>
                                            </p:txEl>
                                          </p:spTgt>
                                        </p:tgtEl>
                                        <p:attrNameLst>
                                          <p:attrName>style.visibility</p:attrName>
                                        </p:attrNameLst>
                                      </p:cBhvr>
                                      <p:to>
                                        <p:strVal val="visible"/>
                                      </p:to>
                                    </p:set>
                                    <p:animEffect transition="in" filter="box(out)">
                                      <p:cBhvr>
                                        <p:cTn id="11" dur="500"/>
                                        <p:tgtEl>
                                          <p:spTgt spid="68615">
                                            <p:txEl>
                                              <p:pRg st="1" end="1"/>
                                            </p:txEl>
                                          </p:spTgt>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68615">
                                            <p:txEl>
                                              <p:pRg st="2" end="2"/>
                                            </p:txEl>
                                          </p:spTgt>
                                        </p:tgtEl>
                                        <p:attrNameLst>
                                          <p:attrName>style.visibility</p:attrName>
                                        </p:attrNameLst>
                                      </p:cBhvr>
                                      <p:to>
                                        <p:strVal val="visible"/>
                                      </p:to>
                                    </p:set>
                                    <p:animEffect transition="in" filter="box(out)">
                                      <p:cBhvr>
                                        <p:cTn id="15" dur="500"/>
                                        <p:tgtEl>
                                          <p:spTgt spid="68615">
                                            <p:txEl>
                                              <p:pRg st="2" end="2"/>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8615">
                                            <p:txEl>
                                              <p:pRg st="3" end="3"/>
                                            </p:txEl>
                                          </p:spTgt>
                                        </p:tgtEl>
                                        <p:attrNameLst>
                                          <p:attrName>style.visibility</p:attrName>
                                        </p:attrNameLst>
                                      </p:cBhvr>
                                      <p:to>
                                        <p:strVal val="visible"/>
                                      </p:to>
                                    </p:set>
                                    <p:animEffect transition="in" filter="box(out)">
                                      <p:cBhvr>
                                        <p:cTn id="19" dur="500"/>
                                        <p:tgtEl>
                                          <p:spTgt spid="68615">
                                            <p:txEl>
                                              <p:pRg st="3" end="3"/>
                                            </p:txEl>
                                          </p:spTgt>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68616">
                                            <p:txEl>
                                              <p:pRg st="0" end="0"/>
                                            </p:txEl>
                                          </p:spTgt>
                                        </p:tgtEl>
                                        <p:attrNameLst>
                                          <p:attrName>style.visibility</p:attrName>
                                        </p:attrNameLst>
                                      </p:cBhvr>
                                      <p:to>
                                        <p:strVal val="visible"/>
                                      </p:to>
                                    </p:set>
                                    <p:animEffect transition="in" filter="box(out)">
                                      <p:cBhvr>
                                        <p:cTn id="23" dur="500"/>
                                        <p:tgtEl>
                                          <p:spTgt spid="68616">
                                            <p:txEl>
                                              <p:pRg st="0" end="0"/>
                                            </p:txEl>
                                          </p:spTgt>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68616">
                                            <p:txEl>
                                              <p:pRg st="1" end="1"/>
                                            </p:txEl>
                                          </p:spTgt>
                                        </p:tgtEl>
                                        <p:attrNameLst>
                                          <p:attrName>style.visibility</p:attrName>
                                        </p:attrNameLst>
                                      </p:cBhvr>
                                      <p:to>
                                        <p:strVal val="visible"/>
                                      </p:to>
                                    </p:set>
                                    <p:animEffect transition="in" filter="box(out)">
                                      <p:cBhvr>
                                        <p:cTn id="27" dur="500"/>
                                        <p:tgtEl>
                                          <p:spTgt spid="68616">
                                            <p:txEl>
                                              <p:pRg st="1" end="1"/>
                                            </p:txEl>
                                          </p:spTgt>
                                        </p:tgtEl>
                                      </p:cBhvr>
                                    </p:animEffect>
                                  </p:childTnLst>
                                </p:cTn>
                              </p:par>
                            </p:childTnLst>
                          </p:cTn>
                        </p:par>
                        <p:par>
                          <p:cTn id="28" fill="hold" nodeType="afterGroup">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68616">
                                            <p:txEl>
                                              <p:pRg st="2" end="2"/>
                                            </p:txEl>
                                          </p:spTgt>
                                        </p:tgtEl>
                                        <p:attrNameLst>
                                          <p:attrName>style.visibility</p:attrName>
                                        </p:attrNameLst>
                                      </p:cBhvr>
                                      <p:to>
                                        <p:strVal val="visible"/>
                                      </p:to>
                                    </p:set>
                                    <p:animEffect transition="in" filter="box(out)">
                                      <p:cBhvr>
                                        <p:cTn id="31" dur="500"/>
                                        <p:tgtEl>
                                          <p:spTgt spid="686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uild="p" autoUpdateAnimBg="0" advAuto="0"/>
      <p:bldP spid="68616"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97AB97E3-74CF-4377-ACD0-D8766BDB84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E724C4-39AB-4285-81FA-B87123598C61}" type="slidenum">
              <a:rPr lang="en-US" altLang="zh-CN" sz="1400" smtClean="0"/>
              <a:pPr>
                <a:spcBef>
                  <a:spcPct val="0"/>
                </a:spcBef>
                <a:buFontTx/>
                <a:buNone/>
              </a:pPr>
              <a:t>39</a:t>
            </a:fld>
            <a:endParaRPr lang="en-US" altLang="zh-CN" sz="1400"/>
          </a:p>
        </p:txBody>
      </p:sp>
      <p:sp>
        <p:nvSpPr>
          <p:cNvPr id="69634" name="Rectangle 2">
            <a:extLst>
              <a:ext uri="{FF2B5EF4-FFF2-40B4-BE49-F238E27FC236}">
                <a16:creationId xmlns:a16="http://schemas.microsoft.com/office/drawing/2014/main" id="{E2D8BFB2-4479-483E-AB88-4535D7E494DF}"/>
              </a:ext>
            </a:extLst>
          </p:cNvPr>
          <p:cNvSpPr>
            <a:spLocks noGrp="1" noChangeArrowheads="1"/>
          </p:cNvSpPr>
          <p:nvPr>
            <p:ph type="body" idx="1"/>
          </p:nvPr>
        </p:nvSpPr>
        <p:spPr>
          <a:xfrm>
            <a:off x="457200" y="609600"/>
            <a:ext cx="8305800" cy="3581400"/>
          </a:xfrm>
          <a:ln w="38100">
            <a:solidFill>
              <a:srgbClr val="FF3300"/>
            </a:solidFill>
            <a:miter lim="800000"/>
            <a:headEnd/>
            <a:tailEnd/>
          </a:ln>
        </p:spPr>
        <p:txBody>
          <a:bodyPr/>
          <a:lstStyle/>
          <a:p>
            <a:pPr algn="just" eaLnBrk="1" hangingPunct="1">
              <a:buFontTx/>
              <a:buNone/>
            </a:pPr>
            <a:r>
              <a:rPr lang="en-US" altLang="zh-CN">
                <a:latin typeface="隶书" panose="02010509060101010101" pitchFamily="49" charset="-122"/>
                <a:ea typeface="隶书" panose="02010509060101010101" pitchFamily="49" charset="-122"/>
              </a:rPr>
              <a:t>【</a:t>
            </a:r>
            <a:r>
              <a:rPr lang="zh-CN" altLang="en-US">
                <a:latin typeface="隶书" panose="02010509060101010101" pitchFamily="49" charset="-122"/>
                <a:ea typeface="隶书" panose="02010509060101010101" pitchFamily="49" charset="-122"/>
              </a:rPr>
              <a:t>例</a:t>
            </a:r>
            <a:r>
              <a:rPr lang="en-US" altLang="zh-CN">
                <a:latin typeface="隶书" panose="02010509060101010101" pitchFamily="49" charset="-122"/>
                <a:ea typeface="隶书" panose="02010509060101010101" pitchFamily="49" charset="-122"/>
              </a:rPr>
              <a:t>8】</a:t>
            </a:r>
            <a:r>
              <a:rPr lang="zh-CN" altLang="en-US">
                <a:latin typeface="隶书" panose="02010509060101010101" pitchFamily="49" charset="-122"/>
                <a:ea typeface="隶书" panose="02010509060101010101" pitchFamily="49" charset="-122"/>
              </a:rPr>
              <a:t>查询选修了</a:t>
            </a:r>
            <a:r>
              <a:rPr lang="en-US" altLang="zh-CN">
                <a:latin typeface="隶书" panose="02010509060101010101" pitchFamily="49" charset="-122"/>
                <a:ea typeface="隶书" panose="02010509060101010101" pitchFamily="49" charset="-122"/>
              </a:rPr>
              <a:t>2</a:t>
            </a:r>
            <a:r>
              <a:rPr lang="zh-CN" altLang="en-US">
                <a:latin typeface="隶书" panose="02010509060101010101" pitchFamily="49" charset="-122"/>
                <a:ea typeface="隶书" panose="02010509060101010101" pitchFamily="49" charset="-122"/>
              </a:rPr>
              <a:t>号课程的学生学号和成绩，查询结果按成绩从大到小排列。</a:t>
            </a:r>
          </a:p>
          <a:p>
            <a:pPr algn="just" eaLnBrk="1" hangingPunct="1">
              <a:buFontTx/>
              <a:buNone/>
            </a:pPr>
            <a:r>
              <a:rPr lang="zh-CN" altLang="en-US" b="1">
                <a:latin typeface="隶书" panose="02010509060101010101" pitchFamily="49" charset="-122"/>
                <a:ea typeface="隶书" panose="02010509060101010101" pitchFamily="49" charset="-122"/>
              </a:rPr>
              <a:t>    </a:t>
            </a:r>
            <a:r>
              <a:rPr lang="en-US" altLang="zh-CN" b="1">
                <a:latin typeface="隶书" panose="02010509060101010101" pitchFamily="49" charset="-122"/>
                <a:ea typeface="隶书" panose="02010509060101010101" pitchFamily="49" charset="-122"/>
              </a:rPr>
              <a:t>SELECT  SNO,GRADE</a:t>
            </a:r>
          </a:p>
          <a:p>
            <a:pPr algn="just" eaLnBrk="1" hangingPunct="1">
              <a:buFontTx/>
              <a:buNone/>
            </a:pPr>
            <a:r>
              <a:rPr lang="en-US" altLang="zh-CN" b="1">
                <a:latin typeface="隶书" panose="02010509060101010101" pitchFamily="49" charset="-122"/>
                <a:ea typeface="隶书" panose="02010509060101010101" pitchFamily="49" charset="-122"/>
              </a:rPr>
              <a:t>    FROM   S_C</a:t>
            </a:r>
          </a:p>
          <a:p>
            <a:pPr algn="just" eaLnBrk="1" hangingPunct="1">
              <a:buFontTx/>
              <a:buNone/>
            </a:pPr>
            <a:r>
              <a:rPr lang="en-US" altLang="zh-CN" b="1">
                <a:latin typeface="隶书" panose="02010509060101010101" pitchFamily="49" charset="-122"/>
                <a:ea typeface="隶书" panose="02010509060101010101" pitchFamily="49" charset="-122"/>
              </a:rPr>
              <a:t>    WHERE   CNO='02'</a:t>
            </a:r>
          </a:p>
          <a:p>
            <a:pPr algn="just" eaLnBrk="1" hangingPunct="1">
              <a:buFontTx/>
              <a:buNone/>
            </a:pPr>
            <a:r>
              <a:rPr lang="en-US" altLang="zh-CN" b="1">
                <a:latin typeface="隶书" panose="02010509060101010101" pitchFamily="49" charset="-122"/>
                <a:ea typeface="隶书" panose="02010509060101010101" pitchFamily="49" charset="-122"/>
              </a:rPr>
              <a:t>    ORDER BY GRADE DESC</a:t>
            </a:r>
          </a:p>
        </p:txBody>
      </p:sp>
      <p:sp>
        <p:nvSpPr>
          <p:cNvPr id="69637" name="Text Box 5">
            <a:extLst>
              <a:ext uri="{FF2B5EF4-FFF2-40B4-BE49-F238E27FC236}">
                <a16:creationId xmlns:a16="http://schemas.microsoft.com/office/drawing/2014/main" id="{F0E69C5C-82A7-49E7-BBCA-0EBBFE12F37A}"/>
              </a:ext>
            </a:extLst>
          </p:cNvPr>
          <p:cNvSpPr txBox="1">
            <a:spLocks noChangeArrowheads="1"/>
          </p:cNvSpPr>
          <p:nvPr/>
        </p:nvSpPr>
        <p:spPr bwMode="auto">
          <a:xfrm>
            <a:off x="2819400" y="5105400"/>
            <a:ext cx="3200400" cy="588963"/>
          </a:xfrm>
          <a:prstGeom prst="rect">
            <a:avLst/>
          </a:prstGeom>
          <a:solidFill>
            <a:srgbClr val="FFA1FF"/>
          </a:solidFill>
          <a:ln w="9525">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000099"/>
                </a:solidFill>
                <a:latin typeface="Times New Roman" panose="02020603050405020304" pitchFamily="18" charset="0"/>
                <a:ea typeface="方正舒体" panose="02010601030101010101" pitchFamily="2" charset="-122"/>
              </a:rPr>
              <a:t>对查询结果排序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box(out)">
                                      <p:cBhvr>
                                        <p:cTn id="7" dur="500"/>
                                        <p:tgtEl>
                                          <p:spTgt spid="69634">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animEffect transition="in" filter="box(out)">
                                      <p:cBhvr>
                                        <p:cTn id="11" dur="500"/>
                                        <p:tgtEl>
                                          <p:spTgt spid="69634">
                                            <p:txEl>
                                              <p:pRg st="1" end="1"/>
                                            </p:txEl>
                                          </p:spTgt>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animEffect transition="in" filter="box(out)">
                                      <p:cBhvr>
                                        <p:cTn id="15" dur="500"/>
                                        <p:tgtEl>
                                          <p:spTgt spid="69634">
                                            <p:txEl>
                                              <p:pRg st="2" end="2"/>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animEffect transition="in" filter="box(out)">
                                      <p:cBhvr>
                                        <p:cTn id="19" dur="500"/>
                                        <p:tgtEl>
                                          <p:spTgt spid="69634">
                                            <p:txEl>
                                              <p:pRg st="3" end="3"/>
                                            </p:txEl>
                                          </p:spTgt>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animEffect transition="in" filter="box(out)">
                                      <p:cBhvr>
                                        <p:cTn id="23" dur="500"/>
                                        <p:tgtEl>
                                          <p:spTgt spid="69634">
                                            <p:txEl>
                                              <p:pRg st="4" end="4"/>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5000"/>
                                  </p:stCondLst>
                                  <p:iterate type="wd">
                                    <p:tmPct val="100000"/>
                                  </p:iterate>
                                  <p:childTnLst>
                                    <p:set>
                                      <p:cBhvr>
                                        <p:cTn id="26" dur="1" fill="hold">
                                          <p:stCondLst>
                                            <p:cond delay="0"/>
                                          </p:stCondLst>
                                        </p:cTn>
                                        <p:tgtEl>
                                          <p:spTgt spid="69637"/>
                                        </p:tgtEl>
                                        <p:attrNameLst>
                                          <p:attrName>style.visibility</p:attrName>
                                        </p:attrNameLst>
                                      </p:cBhvr>
                                      <p:to>
                                        <p:strVal val="visible"/>
                                      </p:to>
                                    </p:set>
                                    <p:animEffect transition="in" filter="slide(fromBottom)">
                                      <p:cBhvr>
                                        <p:cTn id="27" dur="3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advAuto="0"/>
      <p:bldP spid="6963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7DE28961-2793-4F4C-B062-9D98EEB797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411AD8-EC3F-457A-80E6-8DFAF6AC5F8B}" type="slidenum">
              <a:rPr lang="en-US" altLang="zh-CN" sz="1400" smtClean="0"/>
              <a:pPr>
                <a:spcBef>
                  <a:spcPct val="0"/>
                </a:spcBef>
                <a:buFontTx/>
                <a:buNone/>
              </a:pPr>
              <a:t>4</a:t>
            </a:fld>
            <a:endParaRPr lang="en-US" altLang="zh-CN" sz="1400"/>
          </a:p>
        </p:txBody>
      </p:sp>
      <p:sp>
        <p:nvSpPr>
          <p:cNvPr id="2" name="Rectangle 2">
            <a:extLst>
              <a:ext uri="{FF2B5EF4-FFF2-40B4-BE49-F238E27FC236}">
                <a16:creationId xmlns:a16="http://schemas.microsoft.com/office/drawing/2014/main" id="{2A032CE5-1A94-45DF-8FEE-800142E69E88}"/>
              </a:ext>
            </a:extLst>
          </p:cNvPr>
          <p:cNvSpPr>
            <a:spLocks noGrp="1" noChangeArrowheads="1"/>
          </p:cNvSpPr>
          <p:nvPr>
            <p:ph type="body" idx="1"/>
          </p:nvPr>
        </p:nvSpPr>
        <p:spPr>
          <a:xfrm>
            <a:off x="457200" y="533400"/>
            <a:ext cx="2743200" cy="1219200"/>
          </a:xfrm>
        </p:spPr>
        <p:txBody>
          <a:bodyPr/>
          <a:lstStyle/>
          <a:p>
            <a:pPr eaLnBrk="1" hangingPunct="1">
              <a:lnSpc>
                <a:spcPct val="90000"/>
              </a:lnSpc>
              <a:buFontTx/>
              <a:buNone/>
            </a:pPr>
            <a:r>
              <a:rPr lang="zh-CN" altLang="en-US" sz="4000" b="1">
                <a:solidFill>
                  <a:schemeClr val="accent2"/>
                </a:solidFill>
                <a:latin typeface="华文行楷" panose="02010800040101010101" pitchFamily="2" charset="-122"/>
                <a:ea typeface="华文行楷" panose="02010800040101010101" pitchFamily="2" charset="-122"/>
              </a:rPr>
              <a:t>三、几个基本概念</a:t>
            </a:r>
          </a:p>
        </p:txBody>
      </p:sp>
      <p:sp>
        <p:nvSpPr>
          <p:cNvPr id="7172" name="Text Box 3">
            <a:extLst>
              <a:ext uri="{FF2B5EF4-FFF2-40B4-BE49-F238E27FC236}">
                <a16:creationId xmlns:a16="http://schemas.microsoft.com/office/drawing/2014/main" id="{DB0FE4BD-0AFC-47FD-98E3-9A7851B8A3E4}"/>
              </a:ext>
            </a:extLst>
          </p:cNvPr>
          <p:cNvSpPr txBox="1">
            <a:spLocks noChangeArrowheads="1"/>
          </p:cNvSpPr>
          <p:nvPr/>
        </p:nvSpPr>
        <p:spPr bwMode="auto">
          <a:xfrm>
            <a:off x="4178300" y="1333500"/>
            <a:ext cx="1295400" cy="650875"/>
          </a:xfrm>
          <a:prstGeom prst="rect">
            <a:avLst/>
          </a:prstGeom>
          <a:solidFill>
            <a:srgbClr val="FF00FF"/>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49" charset="-122"/>
                <a:ea typeface="黑体" panose="02010609060101010101" pitchFamily="49" charset="-122"/>
              </a:rPr>
              <a:t> </a:t>
            </a:r>
            <a:r>
              <a:rPr kumimoji="1" lang="en-US" altLang="zh-CN" sz="3600" b="1">
                <a:latin typeface="黑体" panose="02010609060101010101" pitchFamily="49" charset="-122"/>
                <a:ea typeface="黑体" panose="02010609060101010101" pitchFamily="49" charset="-122"/>
              </a:rPr>
              <a:t>SQL</a:t>
            </a:r>
          </a:p>
        </p:txBody>
      </p:sp>
      <p:sp>
        <p:nvSpPr>
          <p:cNvPr id="7173" name="Text Box 4">
            <a:extLst>
              <a:ext uri="{FF2B5EF4-FFF2-40B4-BE49-F238E27FC236}">
                <a16:creationId xmlns:a16="http://schemas.microsoft.com/office/drawing/2014/main" id="{22CFA96A-FCA8-417B-B00D-451C8F20926C}"/>
              </a:ext>
            </a:extLst>
          </p:cNvPr>
          <p:cNvSpPr txBox="1">
            <a:spLocks noChangeArrowheads="1"/>
          </p:cNvSpPr>
          <p:nvPr/>
        </p:nvSpPr>
        <p:spPr bwMode="auto">
          <a:xfrm>
            <a:off x="4267200" y="2590800"/>
            <a:ext cx="1206500" cy="528638"/>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视图</a:t>
            </a:r>
            <a:r>
              <a:rPr kumimoji="1" lang="en-US" altLang="zh-CN" sz="2800" b="1">
                <a:latin typeface="黑体" panose="02010609060101010101" pitchFamily="49" charset="-122"/>
                <a:ea typeface="黑体" panose="02010609060101010101" pitchFamily="49" charset="-122"/>
              </a:rPr>
              <a:t>1</a:t>
            </a:r>
          </a:p>
        </p:txBody>
      </p:sp>
      <p:sp>
        <p:nvSpPr>
          <p:cNvPr id="7174" name="Text Box 5">
            <a:extLst>
              <a:ext uri="{FF2B5EF4-FFF2-40B4-BE49-F238E27FC236}">
                <a16:creationId xmlns:a16="http://schemas.microsoft.com/office/drawing/2014/main" id="{7937936E-2578-4FD7-A895-BAF1B5A701BD}"/>
              </a:ext>
            </a:extLst>
          </p:cNvPr>
          <p:cNvSpPr txBox="1">
            <a:spLocks noChangeArrowheads="1"/>
          </p:cNvSpPr>
          <p:nvPr/>
        </p:nvSpPr>
        <p:spPr bwMode="auto">
          <a:xfrm>
            <a:off x="6426200" y="2590800"/>
            <a:ext cx="12065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视图</a:t>
            </a:r>
            <a:r>
              <a:rPr kumimoji="1" lang="en-US" altLang="zh-CN" sz="2800" b="1">
                <a:latin typeface="黑体" panose="02010609060101010101" pitchFamily="49" charset="-122"/>
                <a:ea typeface="黑体" panose="02010609060101010101" pitchFamily="49" charset="-122"/>
              </a:rPr>
              <a:t>2</a:t>
            </a:r>
          </a:p>
        </p:txBody>
      </p:sp>
      <p:sp>
        <p:nvSpPr>
          <p:cNvPr id="7175" name="Text Box 6">
            <a:extLst>
              <a:ext uri="{FF2B5EF4-FFF2-40B4-BE49-F238E27FC236}">
                <a16:creationId xmlns:a16="http://schemas.microsoft.com/office/drawing/2014/main" id="{0022BFEB-0654-4C66-A951-2E9D4E33B786}"/>
              </a:ext>
            </a:extLst>
          </p:cNvPr>
          <p:cNvSpPr txBox="1">
            <a:spLocks noChangeArrowheads="1"/>
          </p:cNvSpPr>
          <p:nvPr/>
        </p:nvSpPr>
        <p:spPr bwMode="auto">
          <a:xfrm>
            <a:off x="2540000" y="4191000"/>
            <a:ext cx="1447800" cy="528638"/>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基本表</a:t>
            </a:r>
            <a:r>
              <a:rPr kumimoji="1" lang="en-US" altLang="zh-CN" sz="2800" b="1">
                <a:latin typeface="黑体" panose="02010609060101010101" pitchFamily="49" charset="-122"/>
                <a:ea typeface="黑体" panose="02010609060101010101" pitchFamily="49" charset="-122"/>
              </a:rPr>
              <a:t>1</a:t>
            </a:r>
          </a:p>
        </p:txBody>
      </p:sp>
      <p:sp>
        <p:nvSpPr>
          <p:cNvPr id="7176" name="Text Box 7">
            <a:extLst>
              <a:ext uri="{FF2B5EF4-FFF2-40B4-BE49-F238E27FC236}">
                <a16:creationId xmlns:a16="http://schemas.microsoft.com/office/drawing/2014/main" id="{784A23F8-B9C4-43D8-9A30-959CB139E850}"/>
              </a:ext>
            </a:extLst>
          </p:cNvPr>
          <p:cNvSpPr txBox="1">
            <a:spLocks noChangeArrowheads="1"/>
          </p:cNvSpPr>
          <p:nvPr/>
        </p:nvSpPr>
        <p:spPr bwMode="auto">
          <a:xfrm>
            <a:off x="3987800" y="5638800"/>
            <a:ext cx="1905000" cy="528638"/>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存储文件</a:t>
            </a:r>
            <a:r>
              <a:rPr kumimoji="1" lang="en-US" altLang="zh-CN" sz="2800" b="1">
                <a:latin typeface="黑体" panose="02010609060101010101" pitchFamily="49" charset="-122"/>
                <a:ea typeface="黑体" panose="02010609060101010101" pitchFamily="49" charset="-122"/>
              </a:rPr>
              <a:t>1</a:t>
            </a:r>
          </a:p>
        </p:txBody>
      </p:sp>
      <p:sp>
        <p:nvSpPr>
          <p:cNvPr id="7177" name="Text Box 8">
            <a:extLst>
              <a:ext uri="{FF2B5EF4-FFF2-40B4-BE49-F238E27FC236}">
                <a16:creationId xmlns:a16="http://schemas.microsoft.com/office/drawing/2014/main" id="{20DAF017-1F31-4BB7-B27A-7751EE125DB2}"/>
              </a:ext>
            </a:extLst>
          </p:cNvPr>
          <p:cNvSpPr txBox="1">
            <a:spLocks noChangeArrowheads="1"/>
          </p:cNvSpPr>
          <p:nvPr/>
        </p:nvSpPr>
        <p:spPr bwMode="auto">
          <a:xfrm>
            <a:off x="4064000" y="4191000"/>
            <a:ext cx="14478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基本表</a:t>
            </a:r>
            <a:r>
              <a:rPr kumimoji="1" lang="en-US" altLang="zh-CN" sz="2800" b="1">
                <a:latin typeface="黑体" panose="02010609060101010101" pitchFamily="49" charset="-122"/>
                <a:ea typeface="黑体" panose="02010609060101010101" pitchFamily="49" charset="-122"/>
              </a:rPr>
              <a:t>2</a:t>
            </a:r>
          </a:p>
        </p:txBody>
      </p:sp>
      <p:sp>
        <p:nvSpPr>
          <p:cNvPr id="7178" name="Text Box 9">
            <a:extLst>
              <a:ext uri="{FF2B5EF4-FFF2-40B4-BE49-F238E27FC236}">
                <a16:creationId xmlns:a16="http://schemas.microsoft.com/office/drawing/2014/main" id="{DF03DD1F-509E-47AE-B730-FA4B92D0A284}"/>
              </a:ext>
            </a:extLst>
          </p:cNvPr>
          <p:cNvSpPr txBox="1">
            <a:spLocks noChangeArrowheads="1"/>
          </p:cNvSpPr>
          <p:nvPr/>
        </p:nvSpPr>
        <p:spPr bwMode="auto">
          <a:xfrm>
            <a:off x="5511800" y="4191000"/>
            <a:ext cx="14478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基本表</a:t>
            </a:r>
            <a:r>
              <a:rPr kumimoji="1" lang="en-US" altLang="zh-CN" sz="2800" b="1">
                <a:latin typeface="黑体" panose="02010609060101010101" pitchFamily="49" charset="-122"/>
                <a:ea typeface="黑体" panose="02010609060101010101" pitchFamily="49" charset="-122"/>
              </a:rPr>
              <a:t>3</a:t>
            </a:r>
          </a:p>
        </p:txBody>
      </p:sp>
      <p:sp>
        <p:nvSpPr>
          <p:cNvPr id="7179" name="Text Box 10">
            <a:extLst>
              <a:ext uri="{FF2B5EF4-FFF2-40B4-BE49-F238E27FC236}">
                <a16:creationId xmlns:a16="http://schemas.microsoft.com/office/drawing/2014/main" id="{97DE53EB-A5B3-4A90-A059-E64B25BD2F4A}"/>
              </a:ext>
            </a:extLst>
          </p:cNvPr>
          <p:cNvSpPr txBox="1">
            <a:spLocks noChangeArrowheads="1"/>
          </p:cNvSpPr>
          <p:nvPr/>
        </p:nvSpPr>
        <p:spPr bwMode="auto">
          <a:xfrm>
            <a:off x="7264400" y="4191000"/>
            <a:ext cx="14478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基本表</a:t>
            </a:r>
            <a:r>
              <a:rPr kumimoji="1" lang="en-US" altLang="zh-CN" sz="2800" b="1">
                <a:latin typeface="黑体" panose="02010609060101010101" pitchFamily="49" charset="-122"/>
                <a:ea typeface="黑体" panose="02010609060101010101" pitchFamily="49" charset="-122"/>
              </a:rPr>
              <a:t>4</a:t>
            </a:r>
          </a:p>
        </p:txBody>
      </p:sp>
      <p:sp>
        <p:nvSpPr>
          <p:cNvPr id="7180" name="Text Box 11">
            <a:extLst>
              <a:ext uri="{FF2B5EF4-FFF2-40B4-BE49-F238E27FC236}">
                <a16:creationId xmlns:a16="http://schemas.microsoft.com/office/drawing/2014/main" id="{1B923564-F232-401E-A56B-5B036C28A034}"/>
              </a:ext>
            </a:extLst>
          </p:cNvPr>
          <p:cNvSpPr txBox="1">
            <a:spLocks noChangeArrowheads="1"/>
          </p:cNvSpPr>
          <p:nvPr/>
        </p:nvSpPr>
        <p:spPr bwMode="auto">
          <a:xfrm>
            <a:off x="6883400" y="5638800"/>
            <a:ext cx="19939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黑体" panose="02010609060101010101" pitchFamily="49" charset="-122"/>
                <a:ea typeface="黑体" panose="02010609060101010101" pitchFamily="49" charset="-122"/>
              </a:rPr>
              <a:t>存储文件</a:t>
            </a:r>
            <a:r>
              <a:rPr kumimoji="1" lang="en-US" altLang="zh-CN" sz="2800" b="1">
                <a:latin typeface="黑体" panose="02010609060101010101" pitchFamily="49" charset="-122"/>
                <a:ea typeface="黑体" panose="02010609060101010101" pitchFamily="49" charset="-122"/>
              </a:rPr>
              <a:t>2</a:t>
            </a:r>
          </a:p>
        </p:txBody>
      </p:sp>
      <p:sp>
        <p:nvSpPr>
          <p:cNvPr id="7181" name="Line 12">
            <a:extLst>
              <a:ext uri="{FF2B5EF4-FFF2-40B4-BE49-F238E27FC236}">
                <a16:creationId xmlns:a16="http://schemas.microsoft.com/office/drawing/2014/main" id="{18A2243F-4533-4C89-AF0E-FF94A928978E}"/>
              </a:ext>
            </a:extLst>
          </p:cNvPr>
          <p:cNvSpPr>
            <a:spLocks noChangeShapeType="1"/>
          </p:cNvSpPr>
          <p:nvPr/>
        </p:nvSpPr>
        <p:spPr bwMode="auto">
          <a:xfrm>
            <a:off x="4843463" y="3105150"/>
            <a:ext cx="1587" cy="10795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2" name="Line 13">
            <a:extLst>
              <a:ext uri="{FF2B5EF4-FFF2-40B4-BE49-F238E27FC236}">
                <a16:creationId xmlns:a16="http://schemas.microsoft.com/office/drawing/2014/main" id="{5E95C6F0-0218-471D-877F-FB9A8899841F}"/>
              </a:ext>
            </a:extLst>
          </p:cNvPr>
          <p:cNvSpPr>
            <a:spLocks noChangeShapeType="1"/>
          </p:cNvSpPr>
          <p:nvPr/>
        </p:nvSpPr>
        <p:spPr bwMode="auto">
          <a:xfrm>
            <a:off x="4826000" y="4724400"/>
            <a:ext cx="1588" cy="9144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3" name="Line 14">
            <a:extLst>
              <a:ext uri="{FF2B5EF4-FFF2-40B4-BE49-F238E27FC236}">
                <a16:creationId xmlns:a16="http://schemas.microsoft.com/office/drawing/2014/main" id="{519704C3-81D1-4F50-B43E-EE177EC543E8}"/>
              </a:ext>
            </a:extLst>
          </p:cNvPr>
          <p:cNvSpPr>
            <a:spLocks noChangeShapeType="1"/>
          </p:cNvSpPr>
          <p:nvPr/>
        </p:nvSpPr>
        <p:spPr bwMode="auto">
          <a:xfrm>
            <a:off x="3225800" y="4724400"/>
            <a:ext cx="1206500" cy="9144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4" name="Line 15">
            <a:extLst>
              <a:ext uri="{FF2B5EF4-FFF2-40B4-BE49-F238E27FC236}">
                <a16:creationId xmlns:a16="http://schemas.microsoft.com/office/drawing/2014/main" id="{89D63E34-262E-45D4-BFB1-540D142F22A8}"/>
              </a:ext>
            </a:extLst>
          </p:cNvPr>
          <p:cNvSpPr>
            <a:spLocks noChangeShapeType="1"/>
          </p:cNvSpPr>
          <p:nvPr/>
        </p:nvSpPr>
        <p:spPr bwMode="auto">
          <a:xfrm flipH="1">
            <a:off x="5283200" y="4724400"/>
            <a:ext cx="914400" cy="9144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5" name="Line 16">
            <a:extLst>
              <a:ext uri="{FF2B5EF4-FFF2-40B4-BE49-F238E27FC236}">
                <a16:creationId xmlns:a16="http://schemas.microsoft.com/office/drawing/2014/main" id="{9ED910DD-3847-4DD8-926A-7EB1987BD4E6}"/>
              </a:ext>
            </a:extLst>
          </p:cNvPr>
          <p:cNvSpPr>
            <a:spLocks noChangeShapeType="1"/>
          </p:cNvSpPr>
          <p:nvPr/>
        </p:nvSpPr>
        <p:spPr bwMode="auto">
          <a:xfrm flipH="1">
            <a:off x="6197600" y="3124200"/>
            <a:ext cx="609600" cy="10668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6" name="Line 17">
            <a:extLst>
              <a:ext uri="{FF2B5EF4-FFF2-40B4-BE49-F238E27FC236}">
                <a16:creationId xmlns:a16="http://schemas.microsoft.com/office/drawing/2014/main" id="{55F46AAB-FEC7-4CCC-B664-7501BA554512}"/>
              </a:ext>
            </a:extLst>
          </p:cNvPr>
          <p:cNvSpPr>
            <a:spLocks noChangeShapeType="1"/>
          </p:cNvSpPr>
          <p:nvPr/>
        </p:nvSpPr>
        <p:spPr bwMode="auto">
          <a:xfrm>
            <a:off x="7264400" y="3124200"/>
            <a:ext cx="719138" cy="10668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7" name="Line 18">
            <a:extLst>
              <a:ext uri="{FF2B5EF4-FFF2-40B4-BE49-F238E27FC236}">
                <a16:creationId xmlns:a16="http://schemas.microsoft.com/office/drawing/2014/main" id="{FDC9B885-140C-4E3D-B4C3-C80E21A09ED6}"/>
              </a:ext>
            </a:extLst>
          </p:cNvPr>
          <p:cNvSpPr>
            <a:spLocks noChangeShapeType="1"/>
          </p:cNvSpPr>
          <p:nvPr/>
        </p:nvSpPr>
        <p:spPr bwMode="auto">
          <a:xfrm>
            <a:off x="7950200" y="4724400"/>
            <a:ext cx="1588" cy="9144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8" name="Line 19">
            <a:extLst>
              <a:ext uri="{FF2B5EF4-FFF2-40B4-BE49-F238E27FC236}">
                <a16:creationId xmlns:a16="http://schemas.microsoft.com/office/drawing/2014/main" id="{2BEA8A8A-BC52-45D5-BE5C-F9C5099ED363}"/>
              </a:ext>
            </a:extLst>
          </p:cNvPr>
          <p:cNvSpPr>
            <a:spLocks noChangeShapeType="1"/>
          </p:cNvSpPr>
          <p:nvPr/>
        </p:nvSpPr>
        <p:spPr bwMode="auto">
          <a:xfrm>
            <a:off x="4826000" y="1981200"/>
            <a:ext cx="1588" cy="6096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89" name="Line 20">
            <a:extLst>
              <a:ext uri="{FF2B5EF4-FFF2-40B4-BE49-F238E27FC236}">
                <a16:creationId xmlns:a16="http://schemas.microsoft.com/office/drawing/2014/main" id="{A9FF77A9-0D0E-472C-B77A-3E62BB427BE7}"/>
              </a:ext>
            </a:extLst>
          </p:cNvPr>
          <p:cNvSpPr>
            <a:spLocks noChangeShapeType="1"/>
          </p:cNvSpPr>
          <p:nvPr/>
        </p:nvSpPr>
        <p:spPr bwMode="auto">
          <a:xfrm flipH="1">
            <a:off x="3073400" y="2019300"/>
            <a:ext cx="1447800" cy="21336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90" name="Line 21">
            <a:extLst>
              <a:ext uri="{FF2B5EF4-FFF2-40B4-BE49-F238E27FC236}">
                <a16:creationId xmlns:a16="http://schemas.microsoft.com/office/drawing/2014/main" id="{DB369832-FB72-4012-80EA-5D73902C1C03}"/>
              </a:ext>
            </a:extLst>
          </p:cNvPr>
          <p:cNvSpPr>
            <a:spLocks noChangeShapeType="1"/>
          </p:cNvSpPr>
          <p:nvPr/>
        </p:nvSpPr>
        <p:spPr bwMode="auto">
          <a:xfrm>
            <a:off x="5130800" y="2038350"/>
            <a:ext cx="1930400" cy="533400"/>
          </a:xfrm>
          <a:prstGeom prst="line">
            <a:avLst/>
          </a:prstGeom>
          <a:noFill/>
          <a:ln w="28575">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91" name="Line 22">
            <a:extLst>
              <a:ext uri="{FF2B5EF4-FFF2-40B4-BE49-F238E27FC236}">
                <a16:creationId xmlns:a16="http://schemas.microsoft.com/office/drawing/2014/main" id="{78E3B2F2-8C35-4589-B840-CCE274603C2A}"/>
              </a:ext>
            </a:extLst>
          </p:cNvPr>
          <p:cNvSpPr>
            <a:spLocks noChangeShapeType="1"/>
          </p:cNvSpPr>
          <p:nvPr/>
        </p:nvSpPr>
        <p:spPr bwMode="auto">
          <a:xfrm>
            <a:off x="457200" y="2057400"/>
            <a:ext cx="6934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23">
            <a:extLst>
              <a:ext uri="{FF2B5EF4-FFF2-40B4-BE49-F238E27FC236}">
                <a16:creationId xmlns:a16="http://schemas.microsoft.com/office/drawing/2014/main" id="{1722E6BD-1DAF-4508-B084-179E06CD9FE1}"/>
              </a:ext>
            </a:extLst>
          </p:cNvPr>
          <p:cNvSpPr>
            <a:spLocks noChangeShapeType="1"/>
          </p:cNvSpPr>
          <p:nvPr/>
        </p:nvSpPr>
        <p:spPr bwMode="auto">
          <a:xfrm>
            <a:off x="457200" y="3429000"/>
            <a:ext cx="6934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24">
            <a:extLst>
              <a:ext uri="{FF2B5EF4-FFF2-40B4-BE49-F238E27FC236}">
                <a16:creationId xmlns:a16="http://schemas.microsoft.com/office/drawing/2014/main" id="{8082062B-8BA6-4871-A8EA-192F013B0B4F}"/>
              </a:ext>
            </a:extLst>
          </p:cNvPr>
          <p:cNvSpPr>
            <a:spLocks noChangeShapeType="1"/>
          </p:cNvSpPr>
          <p:nvPr/>
        </p:nvSpPr>
        <p:spPr bwMode="auto">
          <a:xfrm>
            <a:off x="533400" y="5257800"/>
            <a:ext cx="69342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Text Box 25">
            <a:extLst>
              <a:ext uri="{FF2B5EF4-FFF2-40B4-BE49-F238E27FC236}">
                <a16:creationId xmlns:a16="http://schemas.microsoft.com/office/drawing/2014/main" id="{68D97587-83CB-41D2-A0D4-7A321F62F534}"/>
              </a:ext>
            </a:extLst>
          </p:cNvPr>
          <p:cNvSpPr txBox="1">
            <a:spLocks noChangeArrowheads="1"/>
          </p:cNvSpPr>
          <p:nvPr/>
        </p:nvSpPr>
        <p:spPr bwMode="auto">
          <a:xfrm>
            <a:off x="304800" y="2590800"/>
            <a:ext cx="1752600" cy="579438"/>
          </a:xfrm>
          <a:prstGeom prst="rect">
            <a:avLst/>
          </a:prstGeom>
          <a:noFill/>
          <a:ln w="9525">
            <a:noFill/>
            <a:miter lim="800000"/>
            <a:headEnd/>
            <a:tailEnd/>
          </a:ln>
          <a:effectLst/>
        </p:spPr>
        <p:txBody>
          <a:bodyPr>
            <a:spAutoFit/>
          </a:bodyPr>
          <a:lstStyle/>
          <a:p>
            <a:pPr eaLnBrk="1" hangingPunct="1">
              <a:spcBef>
                <a:spcPct val="50000"/>
              </a:spcBef>
              <a:buClr>
                <a:srgbClr val="CCECFF"/>
              </a:buClr>
              <a:buSzPct val="70000"/>
              <a:buFont typeface="Wingdings" pitchFamily="2" charset="2"/>
              <a:buNone/>
              <a:defRPr/>
            </a:pPr>
            <a:r>
              <a:rPr kumimoji="1" lang="zh-CN" altLang="en-US" sz="3200" b="1">
                <a:effectLst>
                  <a:outerShdw blurRad="38100" dist="38100" dir="2700000" algn="tl">
                    <a:srgbClr val="C0C0C0"/>
                  </a:outerShdw>
                </a:effectLst>
                <a:latin typeface="黑体" pitchFamily="49" charset="-122"/>
                <a:ea typeface="黑体" pitchFamily="49" charset="-122"/>
              </a:rPr>
              <a:t>外模式</a:t>
            </a:r>
          </a:p>
        </p:txBody>
      </p:sp>
      <p:sp>
        <p:nvSpPr>
          <p:cNvPr id="5146" name="Text Box 26">
            <a:extLst>
              <a:ext uri="{FF2B5EF4-FFF2-40B4-BE49-F238E27FC236}">
                <a16:creationId xmlns:a16="http://schemas.microsoft.com/office/drawing/2014/main" id="{556E3D52-F544-4546-867B-E5DC0F162B4D}"/>
              </a:ext>
            </a:extLst>
          </p:cNvPr>
          <p:cNvSpPr txBox="1">
            <a:spLocks noChangeArrowheads="1"/>
          </p:cNvSpPr>
          <p:nvPr/>
        </p:nvSpPr>
        <p:spPr bwMode="auto">
          <a:xfrm>
            <a:off x="381000" y="3962400"/>
            <a:ext cx="1295400" cy="579438"/>
          </a:xfrm>
          <a:prstGeom prst="rect">
            <a:avLst/>
          </a:prstGeom>
          <a:noFill/>
          <a:ln w="9525">
            <a:noFill/>
            <a:miter lim="800000"/>
            <a:headEnd/>
            <a:tailEnd/>
          </a:ln>
          <a:effectLst/>
        </p:spPr>
        <p:txBody>
          <a:bodyPr>
            <a:spAutoFit/>
          </a:bodyPr>
          <a:lstStyle/>
          <a:p>
            <a:pPr eaLnBrk="1" hangingPunct="1">
              <a:spcBef>
                <a:spcPct val="50000"/>
              </a:spcBef>
              <a:buClr>
                <a:srgbClr val="CCECFF"/>
              </a:buClr>
              <a:buSzPct val="70000"/>
              <a:buFont typeface="Wingdings" pitchFamily="2" charset="2"/>
              <a:buNone/>
              <a:defRPr/>
            </a:pPr>
            <a:r>
              <a:rPr kumimoji="1" lang="zh-CN" altLang="en-US" sz="3200" b="1">
                <a:effectLst>
                  <a:outerShdw blurRad="38100" dist="38100" dir="2700000" algn="tl">
                    <a:srgbClr val="C0C0C0"/>
                  </a:outerShdw>
                </a:effectLst>
                <a:latin typeface="黑体" pitchFamily="49" charset="-122"/>
                <a:ea typeface="黑体" pitchFamily="49" charset="-122"/>
              </a:rPr>
              <a:t>模 式</a:t>
            </a:r>
          </a:p>
        </p:txBody>
      </p:sp>
      <p:sp>
        <p:nvSpPr>
          <p:cNvPr id="5147" name="Text Box 27">
            <a:extLst>
              <a:ext uri="{FF2B5EF4-FFF2-40B4-BE49-F238E27FC236}">
                <a16:creationId xmlns:a16="http://schemas.microsoft.com/office/drawing/2014/main" id="{4CE789F1-357A-4519-B376-C6166CA239C0}"/>
              </a:ext>
            </a:extLst>
          </p:cNvPr>
          <p:cNvSpPr txBox="1">
            <a:spLocks noChangeArrowheads="1"/>
          </p:cNvSpPr>
          <p:nvPr/>
        </p:nvSpPr>
        <p:spPr bwMode="auto">
          <a:xfrm>
            <a:off x="304800" y="5562600"/>
            <a:ext cx="1752600" cy="579438"/>
          </a:xfrm>
          <a:prstGeom prst="rect">
            <a:avLst/>
          </a:prstGeom>
          <a:noFill/>
          <a:ln w="9525">
            <a:noFill/>
            <a:miter lim="800000"/>
            <a:headEnd/>
            <a:tailEnd/>
          </a:ln>
          <a:effectLst/>
        </p:spPr>
        <p:txBody>
          <a:bodyPr>
            <a:spAutoFit/>
          </a:bodyPr>
          <a:lstStyle/>
          <a:p>
            <a:pPr eaLnBrk="1" hangingPunct="1">
              <a:spcBef>
                <a:spcPct val="50000"/>
              </a:spcBef>
              <a:buClr>
                <a:srgbClr val="CCECFF"/>
              </a:buClr>
              <a:buSzPct val="70000"/>
              <a:buFont typeface="Wingdings" pitchFamily="2" charset="2"/>
              <a:buNone/>
              <a:defRPr/>
            </a:pPr>
            <a:r>
              <a:rPr kumimoji="1" lang="zh-CN" altLang="en-US" sz="3200" b="1">
                <a:effectLst>
                  <a:outerShdw blurRad="38100" dist="38100" dir="2700000" algn="tl">
                    <a:srgbClr val="C0C0C0"/>
                  </a:outerShdw>
                </a:effectLst>
                <a:latin typeface="黑体" pitchFamily="49" charset="-122"/>
                <a:ea typeface="黑体" pitchFamily="49" charset="-122"/>
              </a:rPr>
              <a:t>内模式</a:t>
            </a:r>
          </a:p>
        </p:txBody>
      </p:sp>
      <p:sp>
        <p:nvSpPr>
          <p:cNvPr id="7197" name="Text Box 28">
            <a:extLst>
              <a:ext uri="{FF2B5EF4-FFF2-40B4-BE49-F238E27FC236}">
                <a16:creationId xmlns:a16="http://schemas.microsoft.com/office/drawing/2014/main" id="{7B496F83-8D2F-4243-8CAF-54CF224D8ACC}"/>
              </a:ext>
            </a:extLst>
          </p:cNvPr>
          <p:cNvSpPr txBox="1">
            <a:spLocks noChangeArrowheads="1"/>
          </p:cNvSpPr>
          <p:nvPr/>
        </p:nvSpPr>
        <p:spPr bwMode="auto">
          <a:xfrm>
            <a:off x="4044950" y="233363"/>
            <a:ext cx="1371600" cy="528637"/>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49" charset="-122"/>
                <a:ea typeface="黑体" panose="02010609060101010101" pitchFamily="49" charset="-122"/>
              </a:rPr>
              <a:t> </a:t>
            </a:r>
            <a:r>
              <a:rPr kumimoji="1" lang="zh-CN" altLang="en-US" sz="2800" b="1">
                <a:latin typeface="黑体" panose="02010609060101010101" pitchFamily="49" charset="-122"/>
                <a:ea typeface="黑体" panose="02010609060101010101" pitchFamily="49" charset="-122"/>
              </a:rPr>
              <a:t>用 户</a:t>
            </a:r>
          </a:p>
        </p:txBody>
      </p:sp>
      <p:sp>
        <p:nvSpPr>
          <p:cNvPr id="7198" name="AutoShape 30">
            <a:extLst>
              <a:ext uri="{FF2B5EF4-FFF2-40B4-BE49-F238E27FC236}">
                <a16:creationId xmlns:a16="http://schemas.microsoft.com/office/drawing/2014/main" id="{B6FCDD4E-2373-4EF5-B368-D34393EDB7E7}"/>
              </a:ext>
            </a:extLst>
          </p:cNvPr>
          <p:cNvSpPr>
            <a:spLocks noChangeArrowheads="1"/>
          </p:cNvSpPr>
          <p:nvPr/>
        </p:nvSpPr>
        <p:spPr bwMode="auto">
          <a:xfrm>
            <a:off x="4673600" y="762000"/>
            <a:ext cx="228600" cy="533400"/>
          </a:xfrm>
          <a:prstGeom prst="downArrow">
            <a:avLst>
              <a:gd name="adj1" fmla="val 50000"/>
              <a:gd name="adj2" fmla="val 58333"/>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53" name="Text Box 33">
            <a:extLst>
              <a:ext uri="{FF2B5EF4-FFF2-40B4-BE49-F238E27FC236}">
                <a16:creationId xmlns:a16="http://schemas.microsoft.com/office/drawing/2014/main" id="{1520183E-126B-486F-B25B-916C6013534A}"/>
              </a:ext>
            </a:extLst>
          </p:cNvPr>
          <p:cNvSpPr txBox="1">
            <a:spLocks noChangeArrowheads="1"/>
          </p:cNvSpPr>
          <p:nvPr/>
        </p:nvSpPr>
        <p:spPr bwMode="auto">
          <a:xfrm>
            <a:off x="4114800" y="3962400"/>
            <a:ext cx="4648200" cy="1196975"/>
          </a:xfrm>
          <a:prstGeom prst="rect">
            <a:avLst/>
          </a:prstGeom>
          <a:solidFill>
            <a:srgbClr val="FFD1FF"/>
          </a:solidFill>
          <a:ln w="9525">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a:latin typeface="Times New Roman" panose="02020603050405020304" pitchFamily="18" charset="0"/>
              </a:rPr>
              <a:t>基本表（</a:t>
            </a:r>
            <a:r>
              <a:rPr kumimoji="1" lang="en-US" altLang="zh-CN" sz="2400">
                <a:latin typeface="Times New Roman" panose="02020603050405020304" pitchFamily="18" charset="0"/>
              </a:rPr>
              <a:t>Base  Table</a:t>
            </a:r>
            <a:r>
              <a:rPr kumimoji="1" lang="zh-CN" altLang="en-US" sz="2400">
                <a:latin typeface="Times New Roman" panose="02020603050405020304" pitchFamily="18" charset="0"/>
              </a:rPr>
              <a:t>）。简称基表，是数据库中实际存在的关系。</a:t>
            </a:r>
          </a:p>
        </p:txBody>
      </p:sp>
      <p:sp>
        <p:nvSpPr>
          <p:cNvPr id="5154" name="Text Box 34">
            <a:extLst>
              <a:ext uri="{FF2B5EF4-FFF2-40B4-BE49-F238E27FC236}">
                <a16:creationId xmlns:a16="http://schemas.microsoft.com/office/drawing/2014/main" id="{7F1F2D62-D3D8-4DB4-B756-05A93159531B}"/>
              </a:ext>
            </a:extLst>
          </p:cNvPr>
          <p:cNvSpPr txBox="1">
            <a:spLocks noChangeArrowheads="1"/>
          </p:cNvSpPr>
          <p:nvPr/>
        </p:nvSpPr>
        <p:spPr bwMode="auto">
          <a:xfrm>
            <a:off x="5334000" y="2209800"/>
            <a:ext cx="3505200" cy="3022600"/>
          </a:xfrm>
          <a:prstGeom prst="rect">
            <a:avLst/>
          </a:prstGeom>
          <a:solidFill>
            <a:srgbClr val="FFFFCC"/>
          </a:solidFill>
          <a:ln w="9525">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a:latin typeface="Times New Roman" panose="02020603050405020304" pitchFamily="18" charset="0"/>
              </a:rPr>
              <a:t>视图是从一个或几个基表导出的表，它本身不实际存储在数据库中，只存放对视图的定义信息（没有对应的数据）。因此，视图是一个虚表或虚关系，而基表是一种实关系</a:t>
            </a:r>
          </a:p>
        </p:txBody>
      </p:sp>
      <p:sp>
        <p:nvSpPr>
          <p:cNvPr id="5155" name="Text Box 35">
            <a:extLst>
              <a:ext uri="{FF2B5EF4-FFF2-40B4-BE49-F238E27FC236}">
                <a16:creationId xmlns:a16="http://schemas.microsoft.com/office/drawing/2014/main" id="{1ABB92D9-522D-4DA1-9C16-482D0B14FC45}"/>
              </a:ext>
            </a:extLst>
          </p:cNvPr>
          <p:cNvSpPr txBox="1">
            <a:spLocks noChangeArrowheads="1"/>
          </p:cNvSpPr>
          <p:nvPr/>
        </p:nvSpPr>
        <p:spPr bwMode="auto">
          <a:xfrm>
            <a:off x="1752600" y="5334000"/>
            <a:ext cx="7239000" cy="1196975"/>
          </a:xfrm>
          <a:prstGeom prst="rect">
            <a:avLst/>
          </a:prstGeom>
          <a:solidFill>
            <a:srgbClr val="FFCC66"/>
          </a:solidFill>
          <a:ln w="9525">
            <a:solidFill>
              <a:srgbClr val="FF33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a:latin typeface="Times New Roman" panose="02020603050405020304" pitchFamily="18" charset="0"/>
              </a:rPr>
              <a:t>存储文件。每个基表对应一个存储文件，一个基表还可以带一个或几个索引，存储文件和索引一起构成了关系数据库的内模式。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53"/>
                                        </p:tgtEl>
                                        <p:attrNameLst>
                                          <p:attrName>style.visibility</p:attrName>
                                        </p:attrNameLst>
                                      </p:cBhvr>
                                      <p:to>
                                        <p:strVal val="visible"/>
                                      </p:to>
                                    </p:set>
                                    <p:anim calcmode="lin" valueType="num">
                                      <p:cBhvr additive="base">
                                        <p:cTn id="12" dur="500" fill="hold"/>
                                        <p:tgtEl>
                                          <p:spTgt spid="5153"/>
                                        </p:tgtEl>
                                        <p:attrNameLst>
                                          <p:attrName>ppt_x</p:attrName>
                                        </p:attrNameLst>
                                      </p:cBhvr>
                                      <p:tavLst>
                                        <p:tav tm="0">
                                          <p:val>
                                            <p:strVal val="0-#ppt_w/2"/>
                                          </p:val>
                                        </p:tav>
                                        <p:tav tm="100000">
                                          <p:val>
                                            <p:strVal val="#ppt_x"/>
                                          </p:val>
                                        </p:tav>
                                      </p:tavLst>
                                    </p:anim>
                                    <p:anim calcmode="lin" valueType="num">
                                      <p:cBhvr additive="base">
                                        <p:cTn id="13" dur="500" fill="hold"/>
                                        <p:tgtEl>
                                          <p:spTgt spid="515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154"/>
                                        </p:tgtEl>
                                        <p:attrNameLst>
                                          <p:attrName>style.visibility</p:attrName>
                                        </p:attrNameLst>
                                      </p:cBhvr>
                                      <p:to>
                                        <p:strVal val="visible"/>
                                      </p:to>
                                    </p:set>
                                    <p:anim calcmode="lin" valueType="num">
                                      <p:cBhvr additive="base">
                                        <p:cTn id="18" dur="500" fill="hold"/>
                                        <p:tgtEl>
                                          <p:spTgt spid="5154"/>
                                        </p:tgtEl>
                                        <p:attrNameLst>
                                          <p:attrName>ppt_x</p:attrName>
                                        </p:attrNameLst>
                                      </p:cBhvr>
                                      <p:tavLst>
                                        <p:tav tm="0">
                                          <p:val>
                                            <p:strVal val="0-#ppt_w/2"/>
                                          </p:val>
                                        </p:tav>
                                        <p:tav tm="100000">
                                          <p:val>
                                            <p:strVal val="#ppt_x"/>
                                          </p:val>
                                        </p:tav>
                                      </p:tavLst>
                                    </p:anim>
                                    <p:anim calcmode="lin" valueType="num">
                                      <p:cBhvr additive="base">
                                        <p:cTn id="19" dur="500" fill="hold"/>
                                        <p:tgtEl>
                                          <p:spTgt spid="515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55"/>
                                        </p:tgtEl>
                                        <p:attrNameLst>
                                          <p:attrName>style.visibility</p:attrName>
                                        </p:attrNameLst>
                                      </p:cBhvr>
                                      <p:to>
                                        <p:strVal val="visible"/>
                                      </p:to>
                                    </p:set>
                                    <p:anim calcmode="lin" valueType="num">
                                      <p:cBhvr additive="base">
                                        <p:cTn id="24" dur="500" fill="hold"/>
                                        <p:tgtEl>
                                          <p:spTgt spid="5155"/>
                                        </p:tgtEl>
                                        <p:attrNameLst>
                                          <p:attrName>ppt_x</p:attrName>
                                        </p:attrNameLst>
                                      </p:cBhvr>
                                      <p:tavLst>
                                        <p:tav tm="0">
                                          <p:val>
                                            <p:strVal val="0-#ppt_w/2"/>
                                          </p:val>
                                        </p:tav>
                                        <p:tav tm="100000">
                                          <p:val>
                                            <p:strVal val="#ppt_x"/>
                                          </p:val>
                                        </p:tav>
                                      </p:tavLst>
                                    </p:anim>
                                    <p:anim calcmode="lin" valueType="num">
                                      <p:cBhvr additive="base">
                                        <p:cTn id="25" dur="500" fill="hold"/>
                                        <p:tgtEl>
                                          <p:spTgt spid="5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5153" grpId="0" animBg="1" autoUpdateAnimBg="0"/>
      <p:bldP spid="5154" grpId="0" animBg="1" autoUpdateAnimBg="0"/>
      <p:bldP spid="5155"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18161794-5187-4CB7-9E2C-E0A7530A29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39E8E4-641B-4A24-8015-03524DECC8C7}" type="slidenum">
              <a:rPr lang="en-US" altLang="zh-CN" sz="1400" smtClean="0"/>
              <a:pPr>
                <a:spcBef>
                  <a:spcPct val="0"/>
                </a:spcBef>
                <a:buFontTx/>
                <a:buNone/>
              </a:pPr>
              <a:t>40</a:t>
            </a:fld>
            <a:endParaRPr lang="en-US" altLang="zh-CN" sz="1400"/>
          </a:p>
        </p:txBody>
      </p:sp>
      <p:sp>
        <p:nvSpPr>
          <p:cNvPr id="70660" name="Rectangle 4">
            <a:extLst>
              <a:ext uri="{FF2B5EF4-FFF2-40B4-BE49-F238E27FC236}">
                <a16:creationId xmlns:a16="http://schemas.microsoft.com/office/drawing/2014/main" id="{58127192-F32B-4D25-A564-730658E30F1A}"/>
              </a:ext>
            </a:extLst>
          </p:cNvPr>
          <p:cNvSpPr>
            <a:spLocks noChangeArrowheads="1"/>
          </p:cNvSpPr>
          <p:nvPr/>
        </p:nvSpPr>
        <p:spPr bwMode="auto">
          <a:xfrm>
            <a:off x="1447800" y="1524000"/>
            <a:ext cx="5638800" cy="1371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kumimoji="1" lang="en-US" altLang="zh-CN" b="1">
                <a:latin typeface="隶书" panose="02010509060101010101" pitchFamily="49" charset="-122"/>
                <a:ea typeface="隶书" panose="02010509060101010101" pitchFamily="49" charset="-122"/>
              </a:rPr>
              <a:t> </a:t>
            </a:r>
            <a:r>
              <a:rPr kumimoji="1" lang="en-US" altLang="zh-CN">
                <a:latin typeface="Times New Roman" panose="02020603050405020304" pitchFamily="18" charset="0"/>
              </a:rPr>
              <a:t>SELECT   DISTINCT    SNO</a:t>
            </a:r>
          </a:p>
          <a:p>
            <a:pPr eaLnBrk="1" hangingPunct="1">
              <a:buFontTx/>
              <a:buNone/>
            </a:pPr>
            <a:r>
              <a:rPr kumimoji="1" lang="en-US" altLang="zh-CN">
                <a:latin typeface="Times New Roman" panose="02020603050405020304" pitchFamily="18" charset="0"/>
              </a:rPr>
              <a:t>  FROM   S_C; </a:t>
            </a:r>
          </a:p>
        </p:txBody>
      </p:sp>
      <p:sp>
        <p:nvSpPr>
          <p:cNvPr id="70662" name="Rectangle 6">
            <a:extLst>
              <a:ext uri="{FF2B5EF4-FFF2-40B4-BE49-F238E27FC236}">
                <a16:creationId xmlns:a16="http://schemas.microsoft.com/office/drawing/2014/main" id="{94EE9D70-8B18-43CB-AC50-2DE5AD4514A9}"/>
              </a:ext>
            </a:extLst>
          </p:cNvPr>
          <p:cNvSpPr>
            <a:spLocks noChangeArrowheads="1"/>
          </p:cNvSpPr>
          <p:nvPr/>
        </p:nvSpPr>
        <p:spPr bwMode="auto">
          <a:xfrm>
            <a:off x="457200" y="4114800"/>
            <a:ext cx="8305800" cy="19050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kumimoji="1" lang="en-US" altLang="zh-CN" b="1">
                <a:latin typeface="隶书" panose="02010509060101010101" pitchFamily="49" charset="-122"/>
                <a:ea typeface="隶书" panose="02010509060101010101" pitchFamily="49" charset="-122"/>
              </a:rPr>
              <a:t> SELECT  *</a:t>
            </a:r>
          </a:p>
          <a:p>
            <a:pPr algn="just" eaLnBrk="1" hangingPunct="1">
              <a:buFontTx/>
              <a:buNone/>
            </a:pPr>
            <a:r>
              <a:rPr kumimoji="1" lang="en-US" altLang="zh-CN" b="1">
                <a:latin typeface="隶书" panose="02010509060101010101" pitchFamily="49" charset="-122"/>
                <a:ea typeface="隶书" panose="02010509060101010101" pitchFamily="49" charset="-122"/>
              </a:rPr>
              <a:t>    FROM   S</a:t>
            </a:r>
          </a:p>
          <a:p>
            <a:pPr algn="just" eaLnBrk="1" hangingPunct="1">
              <a:buFontTx/>
              <a:buNone/>
            </a:pPr>
            <a:r>
              <a:rPr kumimoji="1" lang="en-US" altLang="zh-CN" b="1">
                <a:latin typeface="隶书" panose="02010509060101010101" pitchFamily="49" charset="-122"/>
                <a:ea typeface="隶书" panose="02010509060101010101" pitchFamily="49" charset="-122"/>
              </a:rPr>
              <a:t>    ORDER BY DEPT,AGE DESC</a:t>
            </a:r>
          </a:p>
        </p:txBody>
      </p:sp>
      <p:sp>
        <p:nvSpPr>
          <p:cNvPr id="70663" name="Text Box 7">
            <a:extLst>
              <a:ext uri="{FF2B5EF4-FFF2-40B4-BE49-F238E27FC236}">
                <a16:creationId xmlns:a16="http://schemas.microsoft.com/office/drawing/2014/main" id="{9D793A06-8158-4CE5-835E-37E5BC65DC22}"/>
              </a:ext>
            </a:extLst>
          </p:cNvPr>
          <p:cNvSpPr txBox="1">
            <a:spLocks noChangeArrowheads="1"/>
          </p:cNvSpPr>
          <p:nvPr/>
        </p:nvSpPr>
        <p:spPr bwMode="auto">
          <a:xfrm>
            <a:off x="990600" y="457200"/>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a:latin typeface="Times New Roman" panose="02020603050405020304" pitchFamily="18" charset="0"/>
                <a:ea typeface="华文行楷" panose="02010800040101010101" pitchFamily="2" charset="-122"/>
              </a:rPr>
              <a:t>eg9.</a:t>
            </a:r>
            <a:r>
              <a:rPr kumimoji="1" lang="zh-CN" altLang="en-US" sz="4000">
                <a:latin typeface="Times New Roman" panose="02020603050405020304" pitchFamily="18" charset="0"/>
                <a:ea typeface="华文行楷" panose="02010800040101010101" pitchFamily="2" charset="-122"/>
              </a:rPr>
              <a:t>选修了课程的学生学号</a:t>
            </a:r>
          </a:p>
        </p:txBody>
      </p:sp>
      <p:sp>
        <p:nvSpPr>
          <p:cNvPr id="70664" name="Text Box 8">
            <a:extLst>
              <a:ext uri="{FF2B5EF4-FFF2-40B4-BE49-F238E27FC236}">
                <a16:creationId xmlns:a16="http://schemas.microsoft.com/office/drawing/2014/main" id="{EE833FFF-C748-496C-8B2B-5769CA4FEEFB}"/>
              </a:ext>
            </a:extLst>
          </p:cNvPr>
          <p:cNvSpPr txBox="1">
            <a:spLocks noChangeArrowheads="1"/>
          </p:cNvSpPr>
          <p:nvPr/>
        </p:nvSpPr>
        <p:spPr bwMode="auto">
          <a:xfrm>
            <a:off x="228600" y="32766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a:latin typeface="Times New Roman" panose="02020603050405020304" pitchFamily="18" charset="0"/>
                <a:ea typeface="华文行楷" panose="02010800040101010101" pitchFamily="2" charset="-122"/>
              </a:rPr>
              <a:t>eg10.</a:t>
            </a:r>
            <a:r>
              <a:rPr kumimoji="1" lang="zh-CN" altLang="en-US" sz="3600">
                <a:latin typeface="Times New Roman" panose="02020603050405020304" pitchFamily="18" charset="0"/>
                <a:ea typeface="华文行楷" panose="02010800040101010101" pitchFamily="2" charset="-122"/>
              </a:rPr>
              <a:t>将学生按所在系及年龄排序后显示</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Effect transition="in" filter="box(out)">
                                      <p:cBhvr>
                                        <p:cTn id="7" dur="500"/>
                                        <p:tgtEl>
                                          <p:spTgt spid="70660">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70660">
                                            <p:txEl>
                                              <p:pRg st="1" end="1"/>
                                            </p:txEl>
                                          </p:spTgt>
                                        </p:tgtEl>
                                        <p:attrNameLst>
                                          <p:attrName>style.visibility</p:attrName>
                                        </p:attrNameLst>
                                      </p:cBhvr>
                                      <p:to>
                                        <p:strVal val="visible"/>
                                      </p:to>
                                    </p:set>
                                    <p:animEffect transition="in" filter="box(out)">
                                      <p:cBhvr>
                                        <p:cTn id="11" dur="500"/>
                                        <p:tgtEl>
                                          <p:spTgt spid="70660">
                                            <p:txEl>
                                              <p:pRg st="1" end="1"/>
                                            </p:txEl>
                                          </p:spTgt>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70662">
                                            <p:txEl>
                                              <p:pRg st="0" end="0"/>
                                            </p:txEl>
                                          </p:spTgt>
                                        </p:tgtEl>
                                        <p:attrNameLst>
                                          <p:attrName>style.visibility</p:attrName>
                                        </p:attrNameLst>
                                      </p:cBhvr>
                                      <p:to>
                                        <p:strVal val="visible"/>
                                      </p:to>
                                    </p:set>
                                    <p:animEffect transition="in" filter="box(out)">
                                      <p:cBhvr>
                                        <p:cTn id="15" dur="500"/>
                                        <p:tgtEl>
                                          <p:spTgt spid="70662">
                                            <p:txEl>
                                              <p:pRg st="0" end="0"/>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70662">
                                            <p:txEl>
                                              <p:pRg st="1" end="1"/>
                                            </p:txEl>
                                          </p:spTgt>
                                        </p:tgtEl>
                                        <p:attrNameLst>
                                          <p:attrName>style.visibility</p:attrName>
                                        </p:attrNameLst>
                                      </p:cBhvr>
                                      <p:to>
                                        <p:strVal val="visible"/>
                                      </p:to>
                                    </p:set>
                                    <p:animEffect transition="in" filter="box(out)">
                                      <p:cBhvr>
                                        <p:cTn id="19" dur="500"/>
                                        <p:tgtEl>
                                          <p:spTgt spid="70662">
                                            <p:txEl>
                                              <p:pRg st="1" end="1"/>
                                            </p:txEl>
                                          </p:spTgt>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70662">
                                            <p:txEl>
                                              <p:pRg st="2" end="2"/>
                                            </p:txEl>
                                          </p:spTgt>
                                        </p:tgtEl>
                                        <p:attrNameLst>
                                          <p:attrName>style.visibility</p:attrName>
                                        </p:attrNameLst>
                                      </p:cBhvr>
                                      <p:to>
                                        <p:strVal val="visible"/>
                                      </p:to>
                                    </p:set>
                                    <p:animEffect transition="in" filter="box(out)">
                                      <p:cBhvr>
                                        <p:cTn id="23" dur="500"/>
                                        <p:tgtEl>
                                          <p:spTgt spid="70662">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0663"/>
                                        </p:tgtEl>
                                        <p:attrNameLst>
                                          <p:attrName>style.visibility</p:attrName>
                                        </p:attrNameLst>
                                      </p:cBhvr>
                                      <p:to>
                                        <p:strVal val="visible"/>
                                      </p:to>
                                    </p:set>
                                    <p:anim calcmode="lin" valueType="num">
                                      <p:cBhvr additive="base">
                                        <p:cTn id="28" dur="500" fill="hold"/>
                                        <p:tgtEl>
                                          <p:spTgt spid="70663"/>
                                        </p:tgtEl>
                                        <p:attrNameLst>
                                          <p:attrName>ppt_x</p:attrName>
                                        </p:attrNameLst>
                                      </p:cBhvr>
                                      <p:tavLst>
                                        <p:tav tm="0">
                                          <p:val>
                                            <p:strVal val="0-#ppt_w/2"/>
                                          </p:val>
                                        </p:tav>
                                        <p:tav tm="100000">
                                          <p:val>
                                            <p:strVal val="#ppt_x"/>
                                          </p:val>
                                        </p:tav>
                                      </p:tavLst>
                                    </p:anim>
                                    <p:anim calcmode="lin" valueType="num">
                                      <p:cBhvr additive="base">
                                        <p:cTn id="29" dur="500" fill="hold"/>
                                        <p:tgtEl>
                                          <p:spTgt spid="7066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0664"/>
                                        </p:tgtEl>
                                        <p:attrNameLst>
                                          <p:attrName>style.visibility</p:attrName>
                                        </p:attrNameLst>
                                      </p:cBhvr>
                                      <p:to>
                                        <p:strVal val="visible"/>
                                      </p:to>
                                    </p:set>
                                    <p:anim calcmode="lin" valueType="num">
                                      <p:cBhvr additive="base">
                                        <p:cTn id="34" dur="500" fill="hold"/>
                                        <p:tgtEl>
                                          <p:spTgt spid="70664"/>
                                        </p:tgtEl>
                                        <p:attrNameLst>
                                          <p:attrName>ppt_x</p:attrName>
                                        </p:attrNameLst>
                                      </p:cBhvr>
                                      <p:tavLst>
                                        <p:tav tm="0">
                                          <p:val>
                                            <p:strVal val="0-#ppt_w/2"/>
                                          </p:val>
                                        </p:tav>
                                        <p:tav tm="100000">
                                          <p:val>
                                            <p:strVal val="#ppt_x"/>
                                          </p:val>
                                        </p:tav>
                                      </p:tavLst>
                                    </p:anim>
                                    <p:anim calcmode="lin" valueType="num">
                                      <p:cBhvr additive="base">
                                        <p:cTn id="35" dur="500" fill="hold"/>
                                        <p:tgtEl>
                                          <p:spTgt spid="706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advAuto="0"/>
      <p:bldP spid="70662" grpId="0" build="p" autoUpdateAnimBg="0" advAuto="0"/>
      <p:bldP spid="70663" grpId="0"/>
      <p:bldP spid="7066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B134C06B-3C47-498A-80BB-E88B795F5D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4A3BB9-E94F-4D14-856B-BE408B1F037A}" type="slidenum">
              <a:rPr lang="en-US" altLang="zh-CN" sz="1400" smtClean="0"/>
              <a:pPr>
                <a:spcBef>
                  <a:spcPct val="0"/>
                </a:spcBef>
                <a:buFontTx/>
                <a:buNone/>
              </a:pPr>
              <a:t>41</a:t>
            </a:fld>
            <a:endParaRPr lang="en-US" altLang="zh-CN" sz="1400"/>
          </a:p>
        </p:txBody>
      </p:sp>
      <p:sp>
        <p:nvSpPr>
          <p:cNvPr id="101380" name="Rectangle 4">
            <a:extLst>
              <a:ext uri="{FF2B5EF4-FFF2-40B4-BE49-F238E27FC236}">
                <a16:creationId xmlns:a16="http://schemas.microsoft.com/office/drawing/2014/main" id="{A85B36DC-9044-420C-BED4-80D91229146F}"/>
              </a:ext>
            </a:extLst>
          </p:cNvPr>
          <p:cNvSpPr>
            <a:spLocks noChangeArrowheads="1"/>
          </p:cNvSpPr>
          <p:nvPr/>
        </p:nvSpPr>
        <p:spPr bwMode="auto">
          <a:xfrm>
            <a:off x="395288" y="692150"/>
            <a:ext cx="8305800" cy="2695575"/>
          </a:xfrm>
          <a:prstGeom prst="rect">
            <a:avLst/>
          </a:prstGeom>
          <a:noFill/>
          <a:ln w="38100">
            <a:solidFill>
              <a:srgbClr val="FFB5FF"/>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kumimoji="1" lang="en-US" altLang="zh-CN" sz="3600">
                <a:solidFill>
                  <a:schemeClr val="accent2"/>
                </a:solidFill>
                <a:latin typeface="隶书" panose="02010509060101010101" pitchFamily="49" charset="-122"/>
                <a:ea typeface="隶书" panose="02010509060101010101" pitchFamily="49" charset="-122"/>
              </a:rPr>
              <a:t>【</a:t>
            </a:r>
            <a:r>
              <a:rPr kumimoji="1" lang="zh-CN" altLang="en-US" sz="3600">
                <a:solidFill>
                  <a:schemeClr val="accent2"/>
                </a:solidFill>
                <a:latin typeface="隶书" panose="02010509060101010101" pitchFamily="49" charset="-122"/>
                <a:ea typeface="隶书" panose="02010509060101010101" pitchFamily="49" charset="-122"/>
              </a:rPr>
              <a:t>例</a:t>
            </a:r>
            <a:r>
              <a:rPr kumimoji="1" lang="en-US" altLang="zh-CN" sz="3600">
                <a:solidFill>
                  <a:schemeClr val="accent2"/>
                </a:solidFill>
                <a:latin typeface="隶书" panose="02010509060101010101" pitchFamily="49" charset="-122"/>
                <a:ea typeface="隶书" panose="02010509060101010101" pitchFamily="49" charset="-122"/>
              </a:rPr>
              <a:t>】</a:t>
            </a:r>
            <a:r>
              <a:rPr kumimoji="1" lang="zh-CN" altLang="en-US" sz="3600">
                <a:solidFill>
                  <a:schemeClr val="accent2"/>
                </a:solidFill>
                <a:latin typeface="隶书" panose="02010509060101010101" pitchFamily="49" charset="-122"/>
                <a:ea typeface="隶书" panose="02010509060101010101" pitchFamily="49" charset="-122"/>
              </a:rPr>
              <a:t>在学生表中找出计算机学院学生的学号、姓名和出生年份。</a:t>
            </a:r>
          </a:p>
          <a:p>
            <a:pPr algn="just" eaLnBrk="1" hangingPunct="1">
              <a:lnSpc>
                <a:spcPct val="90000"/>
              </a:lnSpc>
              <a:buFontTx/>
              <a:buNone/>
            </a:pPr>
            <a:r>
              <a:rPr kumimoji="1" lang="zh-CN" altLang="en-US" sz="2800" b="1">
                <a:latin typeface="隶书" panose="02010509060101010101" pitchFamily="49" charset="-122"/>
                <a:ea typeface="隶书" panose="02010509060101010101" pitchFamily="49" charset="-122"/>
              </a:rPr>
              <a:t>    </a:t>
            </a:r>
            <a:r>
              <a:rPr kumimoji="1" lang="en-US" altLang="zh-CN" sz="2800" b="1">
                <a:latin typeface="隶书" panose="02010509060101010101" pitchFamily="49" charset="-122"/>
                <a:ea typeface="隶书" panose="02010509060101010101" pitchFamily="49" charset="-122"/>
              </a:rPr>
              <a:t>SELECT  SNO,SNAME,year(now())-AGE</a:t>
            </a:r>
          </a:p>
          <a:p>
            <a:pPr algn="just" eaLnBrk="1" hangingPunct="1">
              <a:lnSpc>
                <a:spcPct val="90000"/>
              </a:lnSpc>
              <a:buFontTx/>
              <a:buNone/>
            </a:pPr>
            <a:r>
              <a:rPr kumimoji="1" lang="en-US" altLang="zh-CN" sz="2800" b="1">
                <a:latin typeface="隶书" panose="02010509060101010101" pitchFamily="49" charset="-122"/>
                <a:ea typeface="隶书" panose="02010509060101010101" pitchFamily="49" charset="-122"/>
              </a:rPr>
              <a:t>    FROM    S</a:t>
            </a:r>
          </a:p>
          <a:p>
            <a:pPr algn="just" eaLnBrk="1" hangingPunct="1">
              <a:lnSpc>
                <a:spcPct val="90000"/>
              </a:lnSpc>
              <a:buFontTx/>
              <a:buNone/>
            </a:pPr>
            <a:r>
              <a:rPr kumimoji="1" lang="en-US" altLang="zh-CN" sz="2800" b="1">
                <a:latin typeface="隶书" panose="02010509060101010101" pitchFamily="49" charset="-122"/>
                <a:ea typeface="隶书" panose="02010509060101010101" pitchFamily="49" charset="-122"/>
              </a:rPr>
              <a:t>    WHERE   DEPT='</a:t>
            </a:r>
            <a:r>
              <a:rPr kumimoji="1" lang="zh-CN" altLang="en-US" sz="2800" b="1">
                <a:latin typeface="隶书" panose="02010509060101010101" pitchFamily="49" charset="-122"/>
                <a:ea typeface="隶书" panose="02010509060101010101" pitchFamily="49" charset="-122"/>
              </a:rPr>
              <a:t>计算机</a:t>
            </a:r>
            <a:r>
              <a:rPr kumimoji="1" lang="en-US" altLang="zh-CN" sz="2800" b="1">
                <a:latin typeface="隶书" panose="02010509060101010101" pitchFamily="49" charset="-122"/>
                <a:ea typeface="隶书" panose="02010509060101010101" pitchFamily="49" charset="-122"/>
              </a:rPr>
              <a:t>'</a:t>
            </a:r>
          </a:p>
        </p:txBody>
      </p:sp>
      <p:sp>
        <p:nvSpPr>
          <p:cNvPr id="101381" name="Rectangle 5">
            <a:extLst>
              <a:ext uri="{FF2B5EF4-FFF2-40B4-BE49-F238E27FC236}">
                <a16:creationId xmlns:a16="http://schemas.microsoft.com/office/drawing/2014/main" id="{14EF7915-27FB-469F-8DF7-816EF748C083}"/>
              </a:ext>
            </a:extLst>
          </p:cNvPr>
          <p:cNvSpPr>
            <a:spLocks noGrp="1" noChangeArrowheads="1"/>
          </p:cNvSpPr>
          <p:nvPr>
            <p:ph type="body" idx="1"/>
          </p:nvPr>
        </p:nvSpPr>
        <p:spPr>
          <a:xfrm>
            <a:off x="457200" y="3617913"/>
            <a:ext cx="8435975" cy="3124200"/>
          </a:xfrm>
          <a:ln w="38100">
            <a:solidFill>
              <a:srgbClr val="FFB5FF"/>
            </a:solidFill>
            <a:miter lim="800000"/>
            <a:headEnd/>
            <a:tailEnd/>
          </a:ln>
        </p:spPr>
        <p:txBody>
          <a:bodyPr/>
          <a:lstStyle/>
          <a:p>
            <a:pPr>
              <a:spcBef>
                <a:spcPct val="0"/>
              </a:spcBef>
              <a:buFontTx/>
              <a:buNone/>
            </a:pPr>
            <a:r>
              <a:rPr lang="en-US" altLang="zh-CN">
                <a:solidFill>
                  <a:schemeClr val="accent2"/>
                </a:solidFill>
                <a:latin typeface="隶书" panose="02010509060101010101" pitchFamily="49" charset="-122"/>
                <a:ea typeface="隶书" panose="02010509060101010101" pitchFamily="49" charset="-122"/>
              </a:rPr>
              <a:t>【</a:t>
            </a:r>
            <a:r>
              <a:rPr lang="zh-CN" altLang="en-US">
                <a:solidFill>
                  <a:schemeClr val="accent2"/>
                </a:solidFill>
                <a:latin typeface="隶书" panose="02010509060101010101" pitchFamily="49" charset="-122"/>
                <a:ea typeface="隶书" panose="02010509060101010101" pitchFamily="49" charset="-122"/>
              </a:rPr>
              <a:t>例</a:t>
            </a:r>
            <a:r>
              <a:rPr lang="en-US" altLang="zh-CN">
                <a:solidFill>
                  <a:schemeClr val="accent2"/>
                </a:solidFill>
                <a:latin typeface="隶书" panose="02010509060101010101" pitchFamily="49" charset="-122"/>
                <a:ea typeface="隶书" panose="02010509060101010101" pitchFamily="49" charset="-122"/>
              </a:rPr>
              <a:t>】</a:t>
            </a:r>
            <a:r>
              <a:rPr lang="zh-CN" altLang="en-US">
                <a:solidFill>
                  <a:schemeClr val="accent2"/>
                </a:solidFill>
                <a:latin typeface="隶书" panose="02010509060101010101" pitchFamily="49" charset="-122"/>
                <a:ea typeface="隶书" panose="02010509060101010101" pitchFamily="49" charset="-122"/>
              </a:rPr>
              <a:t>在学生表中找出计算机学院学生的学号、姓名和出生年份。</a:t>
            </a:r>
          </a:p>
          <a:p>
            <a:pPr>
              <a:spcBef>
                <a:spcPct val="0"/>
              </a:spcBef>
              <a:buFontTx/>
              <a:buNone/>
            </a:pPr>
            <a:r>
              <a:rPr lang="zh-CN" altLang="en-US" sz="2400" b="1">
                <a:latin typeface="隶书" panose="02010509060101010101" pitchFamily="49" charset="-122"/>
                <a:ea typeface="隶书" panose="02010509060101010101" pitchFamily="49" charset="-122"/>
              </a:rPr>
              <a:t>     </a:t>
            </a:r>
            <a:r>
              <a:rPr lang="en-US" altLang="zh-CN" sz="2800" b="1">
                <a:latin typeface="隶书" panose="02010509060101010101" pitchFamily="49" charset="-122"/>
                <a:ea typeface="隶书" panose="02010509060101010101" pitchFamily="49" charset="-122"/>
              </a:rPr>
              <a:t>SELECT  SNO,SNAME,Year(now())-AGE as BIRTHYEAR</a:t>
            </a:r>
          </a:p>
          <a:p>
            <a:pPr>
              <a:spcBef>
                <a:spcPct val="0"/>
              </a:spcBef>
              <a:buFontTx/>
              <a:buNone/>
            </a:pPr>
            <a:r>
              <a:rPr lang="en-US" altLang="zh-CN" sz="2800" b="1">
                <a:latin typeface="隶书" panose="02010509060101010101" pitchFamily="49" charset="-122"/>
                <a:ea typeface="隶书" panose="02010509060101010101" pitchFamily="49" charset="-122"/>
              </a:rPr>
              <a:t>    FROM    S</a:t>
            </a:r>
          </a:p>
          <a:p>
            <a:pPr>
              <a:spcBef>
                <a:spcPct val="0"/>
              </a:spcBef>
              <a:buFontTx/>
              <a:buNone/>
            </a:pPr>
            <a:r>
              <a:rPr lang="en-US" altLang="zh-CN" sz="2800" b="1">
                <a:latin typeface="隶书" panose="02010509060101010101" pitchFamily="49" charset="-122"/>
                <a:ea typeface="隶书" panose="02010509060101010101" pitchFamily="49" charset="-122"/>
              </a:rPr>
              <a:t>    WHERE   DEPT='</a:t>
            </a:r>
            <a:r>
              <a:rPr lang="zh-CN" altLang="en-US" sz="2800" b="1">
                <a:latin typeface="隶书" panose="02010509060101010101" pitchFamily="49" charset="-122"/>
                <a:ea typeface="隶书" panose="02010509060101010101" pitchFamily="49" charset="-122"/>
              </a:rPr>
              <a:t>计算机</a:t>
            </a:r>
            <a:r>
              <a:rPr lang="en-US" altLang="zh-CN" sz="2800" b="1">
                <a:latin typeface="隶书" panose="02010509060101010101" pitchFamily="49" charset="-122"/>
                <a:ea typeface="隶书" panose="02010509060101010101" pitchFamily="49" charset="-122"/>
              </a:rPr>
              <a:t>'</a:t>
            </a:r>
          </a:p>
        </p:txBody>
      </p:sp>
      <p:sp>
        <p:nvSpPr>
          <p:cNvPr id="51205" name="Rectangle 6">
            <a:extLst>
              <a:ext uri="{FF2B5EF4-FFF2-40B4-BE49-F238E27FC236}">
                <a16:creationId xmlns:a16="http://schemas.microsoft.com/office/drawing/2014/main" id="{72F24D0C-331E-4445-BC04-AF52ACBAFA7F}"/>
              </a:ext>
            </a:extLst>
          </p:cNvPr>
          <p:cNvSpPr>
            <a:spLocks noChangeArrowheads="1"/>
          </p:cNvSpPr>
          <p:nvPr/>
        </p:nvSpPr>
        <p:spPr bwMode="auto">
          <a:xfrm>
            <a:off x="2124075" y="136525"/>
            <a:ext cx="4467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目标列表带有表达式的查询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1381"/>
                                        </p:tgtEl>
                                        <p:attrNameLst>
                                          <p:attrName>style.visibility</p:attrName>
                                        </p:attrNameLst>
                                      </p:cBhvr>
                                      <p:to>
                                        <p:strVal val="visible"/>
                                      </p:to>
                                    </p:set>
                                    <p:anim calcmode="lin" valueType="num">
                                      <p:cBhvr additive="base">
                                        <p:cTn id="11" dur="500" fill="hold"/>
                                        <p:tgtEl>
                                          <p:spTgt spid="101381"/>
                                        </p:tgtEl>
                                        <p:attrNameLst>
                                          <p:attrName>ppt_x</p:attrName>
                                        </p:attrNameLst>
                                      </p:cBhvr>
                                      <p:tavLst>
                                        <p:tav tm="0">
                                          <p:val>
                                            <p:strVal val="#ppt_x"/>
                                          </p:val>
                                        </p:tav>
                                        <p:tav tm="100000">
                                          <p:val>
                                            <p:strVal val="#ppt_x"/>
                                          </p:val>
                                        </p:tav>
                                      </p:tavLst>
                                    </p:anim>
                                    <p:anim calcmode="lin" valueType="num">
                                      <p:cBhvr additive="base">
                                        <p:cTn id="12" dur="500" fill="hold"/>
                                        <p:tgtEl>
                                          <p:spTgt spid="101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autoUpdateAnimBg="0"/>
      <p:bldP spid="101381"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19D64F20-2969-4B90-AEF1-6168C32E0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88A14C6-F16A-40AE-A13C-DD7B14380932}" type="slidenum">
              <a:rPr lang="en-US" altLang="zh-CN" sz="1400" smtClean="0"/>
              <a:pPr>
                <a:spcBef>
                  <a:spcPct val="0"/>
                </a:spcBef>
                <a:buFontTx/>
                <a:buNone/>
              </a:pPr>
              <a:t>42</a:t>
            </a:fld>
            <a:endParaRPr lang="en-US" altLang="zh-CN" sz="1400"/>
          </a:p>
        </p:txBody>
      </p:sp>
      <p:sp>
        <p:nvSpPr>
          <p:cNvPr id="53251" name="Rectangle 2">
            <a:extLst>
              <a:ext uri="{FF2B5EF4-FFF2-40B4-BE49-F238E27FC236}">
                <a16:creationId xmlns:a16="http://schemas.microsoft.com/office/drawing/2014/main" id="{BAFFA9C2-DACC-4DAD-A7D2-5EEC9C41D27B}"/>
              </a:ext>
            </a:extLst>
          </p:cNvPr>
          <p:cNvSpPr>
            <a:spLocks noGrp="1" noChangeArrowheads="1"/>
          </p:cNvSpPr>
          <p:nvPr>
            <p:ph type="title"/>
          </p:nvPr>
        </p:nvSpPr>
        <p:spPr/>
        <p:txBody>
          <a:bodyPr/>
          <a:lstStyle/>
          <a:p>
            <a:pPr eaLnBrk="1" hangingPunct="1"/>
            <a:r>
              <a:rPr lang="zh-CN" altLang="en-US"/>
              <a:t>空值的使用</a:t>
            </a:r>
          </a:p>
        </p:txBody>
      </p:sp>
      <p:sp>
        <p:nvSpPr>
          <p:cNvPr id="198659" name="Rectangle 3">
            <a:extLst>
              <a:ext uri="{FF2B5EF4-FFF2-40B4-BE49-F238E27FC236}">
                <a16:creationId xmlns:a16="http://schemas.microsoft.com/office/drawing/2014/main" id="{03B81EE6-D0EF-4EB8-B403-8F9DA4C8E775}"/>
              </a:ext>
            </a:extLst>
          </p:cNvPr>
          <p:cNvSpPr>
            <a:spLocks noGrp="1" noChangeArrowheads="1"/>
          </p:cNvSpPr>
          <p:nvPr>
            <p:ph type="body" idx="1"/>
          </p:nvPr>
        </p:nvSpPr>
        <p:spPr>
          <a:solidFill>
            <a:srgbClr val="FFFFCC"/>
          </a:solidFill>
          <a:ln>
            <a:solidFill>
              <a:srgbClr val="000099"/>
            </a:solidFill>
            <a:miter lim="800000"/>
            <a:headEnd/>
            <a:tailEnd/>
          </a:ln>
        </p:spPr>
        <p:txBody>
          <a:bodyPr/>
          <a:lstStyle/>
          <a:p>
            <a:pPr eaLnBrk="1" hangingPunct="1">
              <a:lnSpc>
                <a:spcPct val="90000"/>
              </a:lnSpc>
            </a:pPr>
            <a:r>
              <a:rPr lang="en-US" altLang="zh-CN" sz="2800" b="1">
                <a:solidFill>
                  <a:srgbClr val="0000CC"/>
                </a:solidFill>
                <a:latin typeface="隶书" panose="02010509060101010101" pitchFamily="49" charset="-122"/>
                <a:ea typeface="隶书" panose="02010509060101010101" pitchFamily="49" charset="-122"/>
              </a:rPr>
              <a:t>【</a:t>
            </a:r>
            <a:r>
              <a:rPr lang="zh-CN" altLang="en-US" sz="2800" b="1">
                <a:solidFill>
                  <a:srgbClr val="0000CC"/>
                </a:solidFill>
                <a:latin typeface="隶书" panose="02010509060101010101" pitchFamily="49" charset="-122"/>
                <a:ea typeface="隶书" panose="02010509060101010101" pitchFamily="49" charset="-122"/>
              </a:rPr>
              <a:t>例</a:t>
            </a:r>
            <a:r>
              <a:rPr lang="en-US" altLang="zh-CN" sz="2800" b="1">
                <a:solidFill>
                  <a:srgbClr val="0000CC"/>
                </a:solidFill>
                <a:latin typeface="隶书" panose="02010509060101010101" pitchFamily="49" charset="-122"/>
                <a:ea typeface="隶书" panose="02010509060101010101" pitchFamily="49" charset="-122"/>
              </a:rPr>
              <a:t>】</a:t>
            </a:r>
            <a:r>
              <a:rPr lang="zh-CN" altLang="en-US" sz="2800" b="1">
                <a:solidFill>
                  <a:srgbClr val="0000CC"/>
                </a:solidFill>
                <a:latin typeface="隶书" panose="02010509060101010101" pitchFamily="49" charset="-122"/>
                <a:ea typeface="隶书" panose="02010509060101010101" pitchFamily="49" charset="-122"/>
              </a:rPr>
              <a:t>在学生表中找出年龄为空的记录</a:t>
            </a:r>
          </a:p>
          <a:p>
            <a:pPr algn="just" eaLnBrk="1" hangingPunct="1">
              <a:lnSpc>
                <a:spcPct val="90000"/>
              </a:lnSpc>
              <a:buFontTx/>
              <a:buNone/>
            </a:pPr>
            <a:r>
              <a:rPr lang="zh-CN" altLang="en-US" sz="2800" b="1"/>
              <a:t>    	 </a:t>
            </a:r>
            <a:r>
              <a:rPr lang="en-US" altLang="zh-CN" sz="2800" b="1"/>
              <a:t>SELECT  *</a:t>
            </a:r>
          </a:p>
          <a:p>
            <a:pPr algn="just" eaLnBrk="1" hangingPunct="1">
              <a:lnSpc>
                <a:spcPct val="90000"/>
              </a:lnSpc>
              <a:buFontTx/>
              <a:buNone/>
            </a:pPr>
            <a:r>
              <a:rPr lang="en-US" altLang="zh-CN" sz="2800" b="1"/>
              <a:t>   		 FROM   S</a:t>
            </a:r>
          </a:p>
          <a:p>
            <a:pPr algn="just" eaLnBrk="1" hangingPunct="1">
              <a:lnSpc>
                <a:spcPct val="90000"/>
              </a:lnSpc>
              <a:buFontTx/>
              <a:buNone/>
            </a:pPr>
            <a:r>
              <a:rPr lang="en-US" altLang="zh-CN" sz="2800" b="1"/>
              <a:t>   		 WHERE   AGE IS NULL</a:t>
            </a:r>
          </a:p>
          <a:p>
            <a:pPr algn="just" eaLnBrk="1" hangingPunct="1">
              <a:lnSpc>
                <a:spcPct val="90000"/>
              </a:lnSpc>
              <a:buFontTx/>
              <a:buNone/>
            </a:pPr>
            <a:endParaRPr lang="en-US" altLang="zh-CN" sz="2800" b="1"/>
          </a:p>
          <a:p>
            <a:pPr eaLnBrk="1" hangingPunct="1">
              <a:lnSpc>
                <a:spcPct val="90000"/>
              </a:lnSpc>
            </a:pPr>
            <a:r>
              <a:rPr lang="en-US" altLang="zh-CN" sz="2800" b="1">
                <a:solidFill>
                  <a:srgbClr val="0000CC"/>
                </a:solidFill>
              </a:rPr>
              <a:t>【</a:t>
            </a:r>
            <a:r>
              <a:rPr lang="zh-CN" altLang="en-US" sz="2800" b="1">
                <a:solidFill>
                  <a:srgbClr val="0000CC"/>
                </a:solidFill>
              </a:rPr>
              <a:t>例</a:t>
            </a:r>
            <a:r>
              <a:rPr lang="en-US" altLang="zh-CN" sz="2800" b="1">
                <a:solidFill>
                  <a:srgbClr val="0000CC"/>
                </a:solidFill>
              </a:rPr>
              <a:t>】</a:t>
            </a:r>
            <a:r>
              <a:rPr lang="zh-CN" altLang="en-US" sz="2800" b="1">
                <a:solidFill>
                  <a:srgbClr val="0000CC"/>
                </a:solidFill>
              </a:rPr>
              <a:t>在学习表中查找成绩不为空的记录</a:t>
            </a:r>
          </a:p>
          <a:p>
            <a:pPr eaLnBrk="1" hangingPunct="1">
              <a:lnSpc>
                <a:spcPct val="90000"/>
              </a:lnSpc>
              <a:buFontTx/>
              <a:buNone/>
            </a:pPr>
            <a:r>
              <a:rPr lang="zh-CN" altLang="en-US" sz="2800"/>
              <a:t> 	  	</a:t>
            </a:r>
            <a:r>
              <a:rPr lang="en-US" altLang="zh-CN" sz="2800" b="1"/>
              <a:t>SELECT  *</a:t>
            </a:r>
          </a:p>
          <a:p>
            <a:pPr eaLnBrk="1" hangingPunct="1">
              <a:lnSpc>
                <a:spcPct val="90000"/>
              </a:lnSpc>
              <a:buFontTx/>
              <a:buNone/>
            </a:pPr>
            <a:r>
              <a:rPr lang="en-US" altLang="zh-CN" sz="2800" b="1"/>
              <a:t>   	 	FROM   S_C</a:t>
            </a:r>
          </a:p>
          <a:p>
            <a:pPr eaLnBrk="1" hangingPunct="1">
              <a:lnSpc>
                <a:spcPct val="90000"/>
              </a:lnSpc>
              <a:buFontTx/>
              <a:buNone/>
            </a:pPr>
            <a:r>
              <a:rPr lang="en-US" altLang="zh-CN" sz="2800" b="1"/>
              <a:t>    	WHERE   GRADE </a:t>
            </a:r>
            <a:r>
              <a:rPr lang="en-US" altLang="zh-CN" sz="2800" b="1">
                <a:solidFill>
                  <a:srgbClr val="FF3300"/>
                </a:solidFill>
              </a:rPr>
              <a:t>IS NOT NULL</a:t>
            </a:r>
            <a:endParaRPr lang="en-US" altLang="zh-CN" sz="2800">
              <a:solidFill>
                <a:srgbClr val="FF33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8659">
                                            <p:bg/>
                                          </p:spTgt>
                                        </p:tgtEl>
                                        <p:attrNameLst>
                                          <p:attrName>style.visibility</p:attrName>
                                        </p:attrNameLst>
                                      </p:cBhvr>
                                      <p:to>
                                        <p:strVal val="visible"/>
                                      </p:to>
                                    </p:set>
                                    <p:animEffect transition="in" filter="circle(in)">
                                      <p:cBhvr>
                                        <p:cTn id="7" dur="2000"/>
                                        <p:tgtEl>
                                          <p:spTgt spid="198659">
                                            <p:bg/>
                                          </p:spTgt>
                                        </p:tgtEl>
                                      </p:cBhvr>
                                    </p:animEffect>
                                  </p:childTnLst>
                                </p:cTn>
                              </p:par>
                            </p:childTnLst>
                          </p:cTn>
                        </p:par>
                        <p:par>
                          <p:cTn id="8" fill="hold" nodeType="afterGroup">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98659">
                                            <p:txEl>
                                              <p:pRg st="0" end="0"/>
                                            </p:txEl>
                                          </p:spTgt>
                                        </p:tgtEl>
                                        <p:attrNameLst>
                                          <p:attrName>style.visibility</p:attrName>
                                        </p:attrNameLst>
                                      </p:cBhvr>
                                      <p:to>
                                        <p:strVal val="visible"/>
                                      </p:to>
                                    </p:set>
                                    <p:animEffect transition="in" filter="circle(in)">
                                      <p:cBhvr>
                                        <p:cTn id="11" dur="2000"/>
                                        <p:tgtEl>
                                          <p:spTgt spid="198659">
                                            <p:txEl>
                                              <p:pRg st="0" end="0"/>
                                            </p:txEl>
                                          </p:spTgt>
                                        </p:tgtEl>
                                      </p:cBhvr>
                                    </p:animEffect>
                                  </p:childTnLst>
                                </p:cTn>
                              </p:par>
                            </p:childTnLst>
                          </p:cTn>
                        </p:par>
                        <p:par>
                          <p:cTn id="12" fill="hold" nodeType="afterGroup">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198659">
                                            <p:txEl>
                                              <p:pRg st="1" end="1"/>
                                            </p:txEl>
                                          </p:spTgt>
                                        </p:tgtEl>
                                        <p:attrNameLst>
                                          <p:attrName>style.visibility</p:attrName>
                                        </p:attrNameLst>
                                      </p:cBhvr>
                                      <p:to>
                                        <p:strVal val="visible"/>
                                      </p:to>
                                    </p:set>
                                    <p:animEffect transition="in" filter="circle(in)">
                                      <p:cBhvr>
                                        <p:cTn id="15" dur="2000"/>
                                        <p:tgtEl>
                                          <p:spTgt spid="198659">
                                            <p:txEl>
                                              <p:pRg st="1" end="1"/>
                                            </p:txEl>
                                          </p:spTgt>
                                        </p:tgtEl>
                                      </p:cBhvr>
                                    </p:animEffect>
                                  </p:childTnLst>
                                </p:cTn>
                              </p:par>
                            </p:childTnLst>
                          </p:cTn>
                        </p:par>
                        <p:par>
                          <p:cTn id="16" fill="hold" nodeType="afterGroup">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98659">
                                            <p:txEl>
                                              <p:pRg st="2" end="2"/>
                                            </p:txEl>
                                          </p:spTgt>
                                        </p:tgtEl>
                                        <p:attrNameLst>
                                          <p:attrName>style.visibility</p:attrName>
                                        </p:attrNameLst>
                                      </p:cBhvr>
                                      <p:to>
                                        <p:strVal val="visible"/>
                                      </p:to>
                                    </p:set>
                                    <p:animEffect transition="in" filter="circle(in)">
                                      <p:cBhvr>
                                        <p:cTn id="19" dur="2000"/>
                                        <p:tgtEl>
                                          <p:spTgt spid="198659">
                                            <p:txEl>
                                              <p:pRg st="2" end="2"/>
                                            </p:txEl>
                                          </p:spTgt>
                                        </p:tgtEl>
                                      </p:cBhvr>
                                    </p:animEffect>
                                  </p:childTnLst>
                                </p:cTn>
                              </p:par>
                            </p:childTnLst>
                          </p:cTn>
                        </p:par>
                        <p:par>
                          <p:cTn id="20" fill="hold" nodeType="afterGroup">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198659">
                                            <p:txEl>
                                              <p:pRg st="3" end="3"/>
                                            </p:txEl>
                                          </p:spTgt>
                                        </p:tgtEl>
                                        <p:attrNameLst>
                                          <p:attrName>style.visibility</p:attrName>
                                        </p:attrNameLst>
                                      </p:cBhvr>
                                      <p:to>
                                        <p:strVal val="visible"/>
                                      </p:to>
                                    </p:set>
                                    <p:animEffect transition="in" filter="circle(in)">
                                      <p:cBhvr>
                                        <p:cTn id="23" dur="2000"/>
                                        <p:tgtEl>
                                          <p:spTgt spid="19865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98659">
                                            <p:txEl>
                                              <p:pRg st="5" end="5"/>
                                            </p:txEl>
                                          </p:spTgt>
                                        </p:tgtEl>
                                        <p:attrNameLst>
                                          <p:attrName>style.visibility</p:attrName>
                                        </p:attrNameLst>
                                      </p:cBhvr>
                                      <p:to>
                                        <p:strVal val="visible"/>
                                      </p:to>
                                    </p:set>
                                    <p:animEffect transition="in" filter="circle(in)">
                                      <p:cBhvr>
                                        <p:cTn id="28" dur="2000"/>
                                        <p:tgtEl>
                                          <p:spTgt spid="198659">
                                            <p:txEl>
                                              <p:pRg st="5" end="5"/>
                                            </p:txEl>
                                          </p:spTgt>
                                        </p:tgtEl>
                                      </p:cBhvr>
                                    </p:animEffect>
                                  </p:childTnLst>
                                </p:cTn>
                              </p:par>
                            </p:childTnLst>
                          </p:cTn>
                        </p:par>
                        <p:par>
                          <p:cTn id="29" fill="hold" nodeType="afterGroup">
                            <p:stCondLst>
                              <p:cond delay="2000"/>
                            </p:stCondLst>
                            <p:childTnLst>
                              <p:par>
                                <p:cTn id="30" presetID="6" presetClass="entr" presetSubtype="16" fill="hold" grpId="0" nodeType="afterEffect">
                                  <p:stCondLst>
                                    <p:cond delay="0"/>
                                  </p:stCondLst>
                                  <p:childTnLst>
                                    <p:set>
                                      <p:cBhvr>
                                        <p:cTn id="31" dur="1" fill="hold">
                                          <p:stCondLst>
                                            <p:cond delay="0"/>
                                          </p:stCondLst>
                                        </p:cTn>
                                        <p:tgtEl>
                                          <p:spTgt spid="198659">
                                            <p:txEl>
                                              <p:pRg st="6" end="6"/>
                                            </p:txEl>
                                          </p:spTgt>
                                        </p:tgtEl>
                                        <p:attrNameLst>
                                          <p:attrName>style.visibility</p:attrName>
                                        </p:attrNameLst>
                                      </p:cBhvr>
                                      <p:to>
                                        <p:strVal val="visible"/>
                                      </p:to>
                                    </p:set>
                                    <p:animEffect transition="in" filter="circle(in)">
                                      <p:cBhvr>
                                        <p:cTn id="32" dur="2000"/>
                                        <p:tgtEl>
                                          <p:spTgt spid="198659">
                                            <p:txEl>
                                              <p:pRg st="6" end="6"/>
                                            </p:txEl>
                                          </p:spTgt>
                                        </p:tgtEl>
                                      </p:cBhvr>
                                    </p:animEffect>
                                  </p:childTnLst>
                                </p:cTn>
                              </p:par>
                            </p:childTnLst>
                          </p:cTn>
                        </p:par>
                        <p:par>
                          <p:cTn id="33" fill="hold" nodeType="afterGroup">
                            <p:stCondLst>
                              <p:cond delay="4000"/>
                            </p:stCondLst>
                            <p:childTnLst>
                              <p:par>
                                <p:cTn id="34" presetID="6" presetClass="entr" presetSubtype="16" fill="hold" grpId="0" nodeType="afterEffect">
                                  <p:stCondLst>
                                    <p:cond delay="0"/>
                                  </p:stCondLst>
                                  <p:childTnLst>
                                    <p:set>
                                      <p:cBhvr>
                                        <p:cTn id="35" dur="1" fill="hold">
                                          <p:stCondLst>
                                            <p:cond delay="0"/>
                                          </p:stCondLst>
                                        </p:cTn>
                                        <p:tgtEl>
                                          <p:spTgt spid="198659">
                                            <p:txEl>
                                              <p:pRg st="7" end="7"/>
                                            </p:txEl>
                                          </p:spTgt>
                                        </p:tgtEl>
                                        <p:attrNameLst>
                                          <p:attrName>style.visibility</p:attrName>
                                        </p:attrNameLst>
                                      </p:cBhvr>
                                      <p:to>
                                        <p:strVal val="visible"/>
                                      </p:to>
                                    </p:set>
                                    <p:animEffect transition="in" filter="circle(in)">
                                      <p:cBhvr>
                                        <p:cTn id="36" dur="2000"/>
                                        <p:tgtEl>
                                          <p:spTgt spid="198659">
                                            <p:txEl>
                                              <p:pRg st="7" end="7"/>
                                            </p:txEl>
                                          </p:spTgt>
                                        </p:tgtEl>
                                      </p:cBhvr>
                                    </p:animEffect>
                                  </p:childTnLst>
                                </p:cTn>
                              </p:par>
                            </p:childTnLst>
                          </p:cTn>
                        </p:par>
                        <p:par>
                          <p:cTn id="37" fill="hold" nodeType="afterGroup">
                            <p:stCondLst>
                              <p:cond delay="6000"/>
                            </p:stCondLst>
                            <p:childTnLst>
                              <p:par>
                                <p:cTn id="38" presetID="6" presetClass="entr" presetSubtype="16" fill="hold" grpId="0" nodeType="afterEffect">
                                  <p:stCondLst>
                                    <p:cond delay="0"/>
                                  </p:stCondLst>
                                  <p:childTnLst>
                                    <p:set>
                                      <p:cBhvr>
                                        <p:cTn id="39" dur="1" fill="hold">
                                          <p:stCondLst>
                                            <p:cond delay="0"/>
                                          </p:stCondLst>
                                        </p:cTn>
                                        <p:tgtEl>
                                          <p:spTgt spid="198659">
                                            <p:txEl>
                                              <p:pRg st="8" end="8"/>
                                            </p:txEl>
                                          </p:spTgt>
                                        </p:tgtEl>
                                        <p:attrNameLst>
                                          <p:attrName>style.visibility</p:attrName>
                                        </p:attrNameLst>
                                      </p:cBhvr>
                                      <p:to>
                                        <p:strVal val="visible"/>
                                      </p:to>
                                    </p:set>
                                    <p:animEffect transition="in" filter="circle(in)">
                                      <p:cBhvr>
                                        <p:cTn id="40" dur="2000"/>
                                        <p:tgtEl>
                                          <p:spTgt spid="198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0A6F8A2F-D132-4594-B129-2201BAB2B5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42EC40C-BC7F-4E85-98BD-0B96CD420EF8}" type="slidenum">
              <a:rPr lang="en-US" altLang="zh-CN" sz="1400" smtClean="0"/>
              <a:pPr>
                <a:spcBef>
                  <a:spcPct val="0"/>
                </a:spcBef>
                <a:buFontTx/>
                <a:buNone/>
              </a:pPr>
              <a:t>43</a:t>
            </a:fld>
            <a:endParaRPr lang="en-US" altLang="zh-CN" sz="1400"/>
          </a:p>
        </p:txBody>
      </p:sp>
      <p:sp>
        <p:nvSpPr>
          <p:cNvPr id="54275" name="Rectangle 2">
            <a:extLst>
              <a:ext uri="{FF2B5EF4-FFF2-40B4-BE49-F238E27FC236}">
                <a16:creationId xmlns:a16="http://schemas.microsoft.com/office/drawing/2014/main" id="{63F19AF6-3673-4AA7-A888-0022598C84F7}"/>
              </a:ext>
            </a:extLst>
          </p:cNvPr>
          <p:cNvSpPr>
            <a:spLocks noGrp="1" noChangeArrowheads="1"/>
          </p:cNvSpPr>
          <p:nvPr>
            <p:ph type="body" idx="1"/>
          </p:nvPr>
        </p:nvSpPr>
        <p:spPr>
          <a:xfrm>
            <a:off x="152400" y="481013"/>
            <a:ext cx="8812213" cy="5764212"/>
          </a:xfrm>
          <a:solidFill>
            <a:schemeClr val="bg1"/>
          </a:solidFill>
          <a:ln w="57150">
            <a:solidFill>
              <a:srgbClr val="FF3300"/>
            </a:solidFill>
            <a:miter lim="800000"/>
            <a:headEnd/>
            <a:tailEnd/>
          </a:ln>
        </p:spPr>
        <p:txBody>
          <a:bodyPr/>
          <a:lstStyle/>
          <a:p>
            <a:pPr eaLnBrk="1" hangingPunct="1">
              <a:buFontTx/>
              <a:buNone/>
            </a:pPr>
            <a:r>
              <a:rPr lang="en-US" altLang="zh-CN" b="1">
                <a:solidFill>
                  <a:schemeClr val="tx2"/>
                </a:solidFill>
                <a:latin typeface="隶书" panose="02010509060101010101" pitchFamily="49" charset="-122"/>
                <a:ea typeface="隶书" panose="02010509060101010101" pitchFamily="49" charset="-122"/>
              </a:rPr>
              <a:t>2</a:t>
            </a:r>
            <a:r>
              <a:rPr lang="zh-CN" altLang="en-US" b="1">
                <a:solidFill>
                  <a:schemeClr val="tx2"/>
                </a:solidFill>
                <a:latin typeface="隶书" panose="02010509060101010101" pitchFamily="49" charset="-122"/>
                <a:ea typeface="隶书" panose="02010509060101010101" pitchFamily="49" charset="-122"/>
              </a:rPr>
              <a:t>、连接查询： </a:t>
            </a:r>
          </a:p>
          <a:p>
            <a:pPr eaLnBrk="1" hangingPunct="1">
              <a:buFontTx/>
              <a:buNone/>
            </a:pPr>
            <a:r>
              <a:rPr lang="en-US" altLang="zh-CN" b="1">
                <a:solidFill>
                  <a:schemeClr val="tx2"/>
                </a:solidFill>
                <a:latin typeface="隶书" panose="02010509060101010101" pitchFamily="49" charset="-122"/>
                <a:ea typeface="隶书" panose="02010509060101010101" pitchFamily="49" charset="-122"/>
              </a:rPr>
              <a:t>1) </a:t>
            </a:r>
            <a:r>
              <a:rPr lang="zh-CN" altLang="en-US" b="1">
                <a:solidFill>
                  <a:schemeClr val="tx2"/>
                </a:solidFill>
                <a:latin typeface="隶书" panose="02010509060101010101" pitchFamily="49" charset="-122"/>
                <a:ea typeface="隶书" panose="02010509060101010101" pitchFamily="49" charset="-122"/>
              </a:rPr>
              <a:t>等值与非等值连接查询</a:t>
            </a:r>
          </a:p>
          <a:p>
            <a:pPr eaLnBrk="1" hangingPunct="1">
              <a:buFontTx/>
              <a:buNone/>
            </a:pPr>
            <a:r>
              <a:rPr lang="zh-CN" altLang="en-US" sz="2400" b="1">
                <a:solidFill>
                  <a:schemeClr val="tx2"/>
                </a:solidFill>
                <a:latin typeface="隶书" panose="02010509060101010101" pitchFamily="49" charset="-122"/>
                <a:ea typeface="隶书" panose="02010509060101010101" pitchFamily="49" charset="-122"/>
              </a:rPr>
              <a:t> </a:t>
            </a:r>
            <a:r>
              <a:rPr lang="en-US" altLang="zh-CN" sz="2400" b="1">
                <a:solidFill>
                  <a:schemeClr val="tx2"/>
                </a:solidFill>
                <a:latin typeface="隶书" panose="02010509060101010101" pitchFamily="49" charset="-122"/>
                <a:ea typeface="隶书" panose="02010509060101010101" pitchFamily="49" charset="-122"/>
              </a:rPr>
              <a:t>[&lt;</a:t>
            </a:r>
            <a:r>
              <a:rPr lang="zh-CN" altLang="en-US" sz="2400" b="1">
                <a:solidFill>
                  <a:schemeClr val="tx2"/>
                </a:solidFill>
                <a:latin typeface="隶书" panose="02010509060101010101" pitchFamily="49" charset="-122"/>
                <a:ea typeface="隶书" panose="02010509060101010101" pitchFamily="49" charset="-122"/>
              </a:rPr>
              <a:t>表名</a:t>
            </a:r>
            <a:r>
              <a:rPr lang="en-US" altLang="zh-CN" sz="2400" b="1">
                <a:solidFill>
                  <a:schemeClr val="tx2"/>
                </a:solidFill>
                <a:latin typeface="隶书" panose="02010509060101010101" pitchFamily="49" charset="-122"/>
                <a:ea typeface="隶书" panose="02010509060101010101" pitchFamily="49" charset="-122"/>
              </a:rPr>
              <a:t>1&gt;.] &lt;</a:t>
            </a:r>
            <a:r>
              <a:rPr lang="zh-CN" altLang="en-US" sz="2400" b="1">
                <a:solidFill>
                  <a:schemeClr val="tx2"/>
                </a:solidFill>
                <a:latin typeface="隶书" panose="02010509060101010101" pitchFamily="49" charset="-122"/>
                <a:ea typeface="隶书" panose="02010509060101010101" pitchFamily="49" charset="-122"/>
              </a:rPr>
              <a:t>列名</a:t>
            </a:r>
            <a:r>
              <a:rPr lang="en-US" altLang="zh-CN" sz="2400" b="1">
                <a:solidFill>
                  <a:schemeClr val="tx2"/>
                </a:solidFill>
                <a:latin typeface="隶书" panose="02010509060101010101" pitchFamily="49" charset="-122"/>
                <a:ea typeface="隶书" panose="02010509060101010101" pitchFamily="49" charset="-122"/>
              </a:rPr>
              <a:t>&gt; &lt;</a:t>
            </a:r>
            <a:r>
              <a:rPr lang="zh-CN" altLang="en-US" sz="2400" b="1">
                <a:solidFill>
                  <a:schemeClr val="tx2"/>
                </a:solidFill>
                <a:latin typeface="隶书" panose="02010509060101010101" pitchFamily="49" charset="-122"/>
                <a:ea typeface="隶书" panose="02010509060101010101" pitchFamily="49" charset="-122"/>
              </a:rPr>
              <a:t>比较运算符</a:t>
            </a:r>
            <a:r>
              <a:rPr lang="en-US" altLang="zh-CN" sz="2400" b="1">
                <a:solidFill>
                  <a:schemeClr val="tx2"/>
                </a:solidFill>
                <a:latin typeface="隶书" panose="02010509060101010101" pitchFamily="49" charset="-122"/>
                <a:ea typeface="隶书" panose="02010509060101010101" pitchFamily="49" charset="-122"/>
              </a:rPr>
              <a:t>&gt; [&lt;</a:t>
            </a:r>
            <a:r>
              <a:rPr lang="zh-CN" altLang="en-US" sz="2400" b="1">
                <a:solidFill>
                  <a:schemeClr val="tx2"/>
                </a:solidFill>
                <a:latin typeface="隶书" panose="02010509060101010101" pitchFamily="49" charset="-122"/>
                <a:ea typeface="隶书" panose="02010509060101010101" pitchFamily="49" charset="-122"/>
              </a:rPr>
              <a:t>表名</a:t>
            </a:r>
            <a:r>
              <a:rPr lang="en-US" altLang="zh-CN" sz="2400" b="1">
                <a:solidFill>
                  <a:schemeClr val="tx2"/>
                </a:solidFill>
                <a:latin typeface="隶书" panose="02010509060101010101" pitchFamily="49" charset="-122"/>
                <a:ea typeface="隶书" panose="02010509060101010101" pitchFamily="49" charset="-122"/>
              </a:rPr>
              <a:t>2&gt;.]&lt;</a:t>
            </a:r>
            <a:r>
              <a:rPr lang="zh-CN" altLang="en-US" sz="2400" b="1">
                <a:solidFill>
                  <a:schemeClr val="tx2"/>
                </a:solidFill>
                <a:latin typeface="隶书" panose="02010509060101010101" pitchFamily="49" charset="-122"/>
                <a:ea typeface="隶书" panose="02010509060101010101" pitchFamily="49" charset="-122"/>
              </a:rPr>
              <a:t>列名</a:t>
            </a:r>
            <a:r>
              <a:rPr lang="en-US" altLang="zh-CN" sz="2400" b="1">
                <a:solidFill>
                  <a:schemeClr val="tx2"/>
                </a:solidFill>
                <a:latin typeface="隶书" panose="02010509060101010101" pitchFamily="49" charset="-122"/>
                <a:ea typeface="隶书" panose="02010509060101010101" pitchFamily="49" charset="-122"/>
              </a:rPr>
              <a:t>&gt;</a:t>
            </a:r>
          </a:p>
          <a:p>
            <a:pPr eaLnBrk="1" hangingPunct="1">
              <a:buFontTx/>
              <a:buNone/>
            </a:pPr>
            <a:r>
              <a:rPr lang="en-US" altLang="zh-CN" b="1">
                <a:solidFill>
                  <a:schemeClr val="tx2"/>
                </a:solidFill>
                <a:latin typeface="隶书" panose="02010509060101010101" pitchFamily="49" charset="-122"/>
                <a:ea typeface="隶书" panose="02010509060101010101" pitchFamily="49" charset="-122"/>
              </a:rPr>
              <a:t>2) </a:t>
            </a:r>
            <a:r>
              <a:rPr lang="zh-CN" altLang="en-US" b="1">
                <a:solidFill>
                  <a:schemeClr val="tx2"/>
                </a:solidFill>
                <a:latin typeface="隶书" panose="02010509060101010101" pitchFamily="49" charset="-122"/>
                <a:ea typeface="隶书" panose="02010509060101010101" pitchFamily="49" charset="-122"/>
              </a:rPr>
              <a:t>自身连接</a:t>
            </a:r>
            <a:r>
              <a:rPr lang="en-US" altLang="zh-CN" b="1">
                <a:solidFill>
                  <a:schemeClr val="tx2"/>
                </a:solidFill>
                <a:latin typeface="隶书" panose="02010509060101010101" pitchFamily="49" charset="-122"/>
                <a:ea typeface="隶书" panose="02010509060101010101" pitchFamily="49" charset="-122"/>
              </a:rPr>
              <a:t>:</a:t>
            </a:r>
            <a:r>
              <a:rPr lang="zh-CN" altLang="en-US" b="1">
                <a:solidFill>
                  <a:schemeClr val="tx2"/>
                </a:solidFill>
                <a:latin typeface="隶书" panose="02010509060101010101" pitchFamily="49" charset="-122"/>
                <a:ea typeface="隶书" panose="02010509060101010101" pitchFamily="49" charset="-122"/>
              </a:rPr>
              <a:t>一个表与其自己进行连接。</a:t>
            </a:r>
          </a:p>
          <a:p>
            <a:pPr eaLnBrk="1" hangingPunct="1">
              <a:buFontTx/>
              <a:buNone/>
            </a:pPr>
            <a:r>
              <a:rPr lang="en-US" altLang="zh-CN" b="1">
                <a:solidFill>
                  <a:schemeClr val="tx2"/>
                </a:solidFill>
                <a:latin typeface="隶书" panose="02010509060101010101" pitchFamily="49" charset="-122"/>
                <a:ea typeface="隶书" panose="02010509060101010101" pitchFamily="49" charset="-122"/>
              </a:rPr>
              <a:t>3) </a:t>
            </a:r>
            <a:r>
              <a:rPr lang="zh-CN" altLang="en-US" b="1">
                <a:solidFill>
                  <a:schemeClr val="tx2"/>
                </a:solidFill>
                <a:latin typeface="隶书" panose="02010509060101010101" pitchFamily="49" charset="-122"/>
                <a:ea typeface="隶书" panose="02010509060101010101" pitchFamily="49" charset="-122"/>
              </a:rPr>
              <a:t>外连接：左外连接： </a:t>
            </a:r>
            <a:r>
              <a:rPr lang="en-US" altLang="zh-CN" b="1">
                <a:solidFill>
                  <a:schemeClr val="tx2"/>
                </a:solidFill>
                <a:latin typeface="隶书" panose="02010509060101010101" pitchFamily="49" charset="-122"/>
                <a:ea typeface="隶书" panose="02010509060101010101" pitchFamily="49" charset="-122"/>
              </a:rPr>
              <a:t>left (outer) join</a:t>
            </a:r>
          </a:p>
          <a:p>
            <a:pPr eaLnBrk="1" hangingPunct="1">
              <a:buFontTx/>
              <a:buNone/>
            </a:pPr>
            <a:r>
              <a:rPr lang="en-US" altLang="zh-CN" b="1">
                <a:solidFill>
                  <a:schemeClr val="tx2"/>
                </a:solidFill>
                <a:latin typeface="隶书" panose="02010509060101010101" pitchFamily="49" charset="-122"/>
                <a:ea typeface="隶书" panose="02010509060101010101" pitchFamily="49" charset="-122"/>
              </a:rPr>
              <a:t>          </a:t>
            </a:r>
            <a:r>
              <a:rPr lang="en-US" altLang="zh-CN" b="1">
                <a:solidFill>
                  <a:srgbClr val="FF0000"/>
                </a:solidFill>
                <a:latin typeface="隶书" panose="02010509060101010101" pitchFamily="49" charset="-122"/>
                <a:ea typeface="隶书" panose="02010509060101010101" pitchFamily="49" charset="-122"/>
              </a:rPr>
              <a:t> </a:t>
            </a:r>
            <a:r>
              <a:rPr lang="zh-CN" altLang="en-US" b="1">
                <a:solidFill>
                  <a:schemeClr val="tx2"/>
                </a:solidFill>
                <a:latin typeface="隶书" panose="02010509060101010101" pitchFamily="49" charset="-122"/>
                <a:ea typeface="隶书" panose="02010509060101010101" pitchFamily="49" charset="-122"/>
              </a:rPr>
              <a:t>右外连接</a:t>
            </a:r>
            <a:r>
              <a:rPr lang="zh-CN" altLang="en-US" b="1">
                <a:solidFill>
                  <a:schemeClr val="tx2"/>
                </a:solidFill>
                <a:latin typeface="隶书" panose="02010509060101010101" pitchFamily="49" charset="-122"/>
                <a:ea typeface="隶书" panose="02010509060101010101" pitchFamily="49" charset="-122"/>
                <a:sym typeface="Wingdings" panose="05000000000000000000" pitchFamily="2" charset="2"/>
              </a:rPr>
              <a:t>： </a:t>
            </a:r>
            <a:r>
              <a:rPr lang="en-US" altLang="zh-CN" b="1">
                <a:solidFill>
                  <a:schemeClr val="tx2"/>
                </a:solidFill>
                <a:latin typeface="隶书" panose="02010509060101010101" pitchFamily="49" charset="-122"/>
                <a:ea typeface="隶书" panose="02010509060101010101" pitchFamily="49" charset="-122"/>
                <a:sym typeface="Wingdings" panose="05000000000000000000" pitchFamily="2" charset="2"/>
              </a:rPr>
              <a:t>right (outer) join</a:t>
            </a:r>
          </a:p>
          <a:p>
            <a:pPr eaLnBrk="1" hangingPunct="1">
              <a:buFontTx/>
              <a:buNone/>
            </a:pPr>
            <a:r>
              <a:rPr lang="en-US" altLang="zh-CN" b="1">
                <a:solidFill>
                  <a:schemeClr val="tx2"/>
                </a:solidFill>
                <a:latin typeface="隶书" panose="02010509060101010101" pitchFamily="49" charset="-122"/>
                <a:ea typeface="隶书" panose="02010509060101010101" pitchFamily="49" charset="-122"/>
              </a:rPr>
              <a:t>			  </a:t>
            </a:r>
            <a:r>
              <a:rPr lang="zh-CN" altLang="en-US" b="1">
                <a:solidFill>
                  <a:schemeClr val="tx2"/>
                </a:solidFill>
                <a:latin typeface="隶书" panose="02010509060101010101" pitchFamily="49" charset="-122"/>
                <a:ea typeface="隶书" panose="02010509060101010101" pitchFamily="49" charset="-122"/>
              </a:rPr>
              <a:t>全外链接： </a:t>
            </a:r>
            <a:r>
              <a:rPr lang="en-US" altLang="zh-CN" b="1">
                <a:solidFill>
                  <a:schemeClr val="tx2"/>
                </a:solidFill>
                <a:latin typeface="隶书" panose="02010509060101010101" pitchFamily="49" charset="-122"/>
                <a:ea typeface="隶书" panose="02010509060101010101" pitchFamily="49" charset="-122"/>
              </a:rPr>
              <a:t>full (outer) join</a:t>
            </a:r>
          </a:p>
          <a:p>
            <a:pPr eaLnBrk="1" hangingPunct="1">
              <a:buFontTx/>
              <a:buNone/>
            </a:pPr>
            <a:r>
              <a:rPr lang="en-US" altLang="zh-CN" b="1">
                <a:solidFill>
                  <a:schemeClr val="tx2"/>
                </a:solidFill>
                <a:latin typeface="隶书" panose="02010509060101010101" pitchFamily="49" charset="-122"/>
                <a:ea typeface="隶书" panose="02010509060101010101" pitchFamily="49" charset="-122"/>
              </a:rPr>
              <a:t>4) </a:t>
            </a:r>
            <a:r>
              <a:rPr lang="zh-CN" altLang="en-US" b="1">
                <a:solidFill>
                  <a:schemeClr val="tx2"/>
                </a:solidFill>
                <a:latin typeface="隶书" panose="02010509060101010101" pitchFamily="49" charset="-122"/>
                <a:ea typeface="隶书" panose="02010509060101010101" pitchFamily="49" charset="-122"/>
              </a:rPr>
              <a:t>复合条件连接：</a:t>
            </a:r>
            <a:r>
              <a:rPr lang="en-US" altLang="zh-CN" b="1">
                <a:solidFill>
                  <a:schemeClr val="tx2"/>
                </a:solidFill>
                <a:latin typeface="隶书" panose="02010509060101010101" pitchFamily="49" charset="-122"/>
                <a:ea typeface="隶书" panose="02010509060101010101" pitchFamily="49" charset="-122"/>
              </a:rPr>
              <a:t>WHERE </a:t>
            </a:r>
            <a:r>
              <a:rPr lang="zh-CN" altLang="en-US" b="1">
                <a:solidFill>
                  <a:schemeClr val="tx2"/>
                </a:solidFill>
                <a:latin typeface="隶书" panose="02010509060101010101" pitchFamily="49" charset="-122"/>
                <a:ea typeface="隶书" panose="02010509060101010101" pitchFamily="49" charset="-122"/>
              </a:rPr>
              <a:t>子句中可以有多个连接条件。</a:t>
            </a:r>
            <a:endParaRPr lang="en-US" altLang="zh-CN" b="1">
              <a:solidFill>
                <a:schemeClr val="tx2"/>
              </a:solidFill>
              <a:latin typeface="隶书" panose="02010509060101010101" pitchFamily="49" charset="-122"/>
              <a:ea typeface="隶书" panose="02010509060101010101" pitchFamily="49" charset="-122"/>
            </a:endParaRPr>
          </a:p>
          <a:p>
            <a:pPr eaLnBrk="1" hangingPunct="1">
              <a:buFontTx/>
              <a:buNone/>
            </a:pPr>
            <a:r>
              <a:rPr lang="en-US" altLang="zh-CN" b="1">
                <a:solidFill>
                  <a:schemeClr val="tx2"/>
                </a:solidFill>
                <a:latin typeface="隶书" panose="02010509060101010101" pitchFamily="49" charset="-122"/>
                <a:ea typeface="隶书" panose="02010509060101010101" pitchFamily="49" charset="-122"/>
              </a:rPr>
              <a:t>5</a:t>
            </a:r>
            <a:r>
              <a:rPr lang="zh-CN" altLang="en-US" b="1">
                <a:solidFill>
                  <a:schemeClr val="tx2"/>
                </a:solidFill>
                <a:latin typeface="隶书" panose="02010509060101010101" pitchFamily="49" charset="-122"/>
                <a:ea typeface="隶书" panose="02010509060101010101" pitchFamily="49" charset="-122"/>
              </a:rPr>
              <a:t>）集合运算连接查询</a:t>
            </a:r>
          </a:p>
        </p:txBody>
      </p:sp>
      <p:sp>
        <p:nvSpPr>
          <p:cNvPr id="2" name="AutoShape 3">
            <a:extLst>
              <a:ext uri="{FF2B5EF4-FFF2-40B4-BE49-F238E27FC236}">
                <a16:creationId xmlns:a16="http://schemas.microsoft.com/office/drawing/2014/main" id="{E60C5390-D03B-48E3-9AE7-6C45EA09355B}"/>
              </a:ext>
            </a:extLst>
          </p:cNvPr>
          <p:cNvSpPr>
            <a:spLocks/>
          </p:cNvSpPr>
          <p:nvPr/>
        </p:nvSpPr>
        <p:spPr bwMode="auto">
          <a:xfrm>
            <a:off x="2197100" y="2924175"/>
            <a:ext cx="287338" cy="1368425"/>
          </a:xfrm>
          <a:prstGeom prst="leftBrace">
            <a:avLst>
              <a:gd name="adj1" fmla="val 39687"/>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lgn="ctr" eaLnBrk="1" hangingPunct="1">
              <a:spcBef>
                <a:spcPct val="20000"/>
              </a:spcBef>
              <a:buClr>
                <a:srgbClr val="CCECFF"/>
              </a:buClr>
              <a:buSzPct val="70000"/>
              <a:buFont typeface="Wingdings" pitchFamily="2" charset="2"/>
              <a:buNone/>
              <a:defRPr/>
            </a:pPr>
            <a:endParaRPr kumimoji="1" lang="zh-CN" altLang="zh-CN" sz="3200">
              <a:solidFill>
                <a:schemeClr val="bg1"/>
              </a:solidFill>
              <a:effectLst>
                <a:outerShdw blurRad="38100" dist="38100" dir="2700000" algn="tl">
                  <a:srgbClr val="C0C0C0"/>
                </a:outerShdw>
              </a:effectLst>
              <a:latin typeface="Times New Roman" pitchFamily="18" charset="0"/>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853BED7A-B419-4AE2-9509-BE1F36A48594}"/>
              </a:ext>
            </a:extLst>
          </p:cNvPr>
          <p:cNvSpPr>
            <a:spLocks noGrp="1" noChangeArrowheads="1"/>
          </p:cNvSpPr>
          <p:nvPr>
            <p:ph type="title"/>
          </p:nvPr>
        </p:nvSpPr>
        <p:spPr/>
        <p:txBody>
          <a:bodyPr/>
          <a:lstStyle/>
          <a:p>
            <a:r>
              <a:rPr lang="en-US" altLang="zh-CN"/>
              <a:t>1.</a:t>
            </a:r>
            <a:r>
              <a:rPr lang="zh-CN" altLang="en-US"/>
              <a:t>等值连接和非等值连接</a:t>
            </a:r>
          </a:p>
        </p:txBody>
      </p:sp>
      <p:sp>
        <p:nvSpPr>
          <p:cNvPr id="3" name="内容占位符 2">
            <a:extLst>
              <a:ext uri="{FF2B5EF4-FFF2-40B4-BE49-F238E27FC236}">
                <a16:creationId xmlns:a16="http://schemas.microsoft.com/office/drawing/2014/main" id="{1240C65B-FEB0-47E5-B27D-009C6A6C06D5}"/>
              </a:ext>
            </a:extLst>
          </p:cNvPr>
          <p:cNvSpPr>
            <a:spLocks noGrp="1"/>
          </p:cNvSpPr>
          <p:nvPr>
            <p:ph idx="1"/>
          </p:nvPr>
        </p:nvSpPr>
        <p:spPr>
          <a:xfrm>
            <a:off x="227013" y="1600200"/>
            <a:ext cx="8737600" cy="4525963"/>
          </a:xfrm>
        </p:spPr>
        <p:txBody>
          <a:bodyPr/>
          <a:lstStyle/>
          <a:p>
            <a:pPr>
              <a:defRPr/>
            </a:pPr>
            <a:r>
              <a:rPr lang="zh-CN" altLang="en-US" dirty="0"/>
              <a:t>用来连接两个表的条件称为连接条件或连接谓词，一般格式：</a:t>
            </a:r>
            <a:endParaRPr lang="en-US" altLang="zh-CN" dirty="0"/>
          </a:p>
          <a:p>
            <a:pPr marL="0" indent="0">
              <a:buFontTx/>
              <a:buNone/>
              <a:defRPr/>
            </a:pPr>
            <a:r>
              <a:rPr lang="en-US" altLang="zh-CN" sz="2800" b="1" dirty="0">
                <a:solidFill>
                  <a:srgbClr val="FF0000"/>
                </a:solidFill>
              </a:rPr>
              <a:t>[&lt;</a:t>
            </a:r>
            <a:r>
              <a:rPr lang="zh-CN" altLang="en-US" sz="2800" b="1" dirty="0">
                <a:solidFill>
                  <a:srgbClr val="FF0000"/>
                </a:solidFill>
              </a:rPr>
              <a:t>表名</a:t>
            </a:r>
            <a:r>
              <a:rPr lang="en-US" altLang="zh-CN" sz="2800" b="1" dirty="0">
                <a:solidFill>
                  <a:srgbClr val="FF0000"/>
                </a:solidFill>
              </a:rPr>
              <a:t>1&gt;.]&lt;</a:t>
            </a:r>
            <a:r>
              <a:rPr lang="zh-CN" altLang="en-US" sz="2800" b="1" dirty="0">
                <a:solidFill>
                  <a:srgbClr val="FF0000"/>
                </a:solidFill>
              </a:rPr>
              <a:t>列名</a:t>
            </a:r>
            <a:r>
              <a:rPr lang="en-US" altLang="zh-CN" sz="2800" b="1" dirty="0">
                <a:solidFill>
                  <a:srgbClr val="FF0000"/>
                </a:solidFill>
              </a:rPr>
              <a:t>1&gt;&lt;</a:t>
            </a:r>
            <a:r>
              <a:rPr lang="zh-CN" altLang="en-US" sz="2800" b="1" dirty="0">
                <a:solidFill>
                  <a:srgbClr val="FF0000"/>
                </a:solidFill>
              </a:rPr>
              <a:t>比较运算符</a:t>
            </a:r>
            <a:r>
              <a:rPr lang="en-US" altLang="zh-CN" sz="2800" b="1" dirty="0">
                <a:solidFill>
                  <a:srgbClr val="FF0000"/>
                </a:solidFill>
              </a:rPr>
              <a:t>&gt;[&lt;</a:t>
            </a:r>
            <a:r>
              <a:rPr lang="zh-CN" altLang="en-US" sz="2800" b="1" dirty="0">
                <a:solidFill>
                  <a:srgbClr val="FF0000"/>
                </a:solidFill>
              </a:rPr>
              <a:t>表名</a:t>
            </a:r>
            <a:r>
              <a:rPr lang="en-US" altLang="zh-CN" sz="2800" b="1" dirty="0">
                <a:solidFill>
                  <a:srgbClr val="FF0000"/>
                </a:solidFill>
              </a:rPr>
              <a:t>2&gt;.]&lt;</a:t>
            </a:r>
            <a:r>
              <a:rPr lang="zh-CN" altLang="en-US" sz="2800" b="1" dirty="0">
                <a:solidFill>
                  <a:srgbClr val="FF0000"/>
                </a:solidFill>
              </a:rPr>
              <a:t>列名</a:t>
            </a:r>
            <a:r>
              <a:rPr lang="en-US" altLang="zh-CN" sz="2800" b="1" dirty="0">
                <a:solidFill>
                  <a:srgbClr val="FF0000"/>
                </a:solidFill>
              </a:rPr>
              <a:t>2&gt;</a:t>
            </a:r>
          </a:p>
          <a:p>
            <a:pPr lvl="1">
              <a:defRPr/>
            </a:pPr>
            <a:r>
              <a:rPr lang="zh-CN" altLang="en-US" sz="2400" b="1" dirty="0"/>
              <a:t>比较运算符：</a:t>
            </a:r>
            <a:r>
              <a:rPr lang="en-US" altLang="zh-CN" sz="2400" b="1" dirty="0"/>
              <a:t>=</a:t>
            </a:r>
            <a:r>
              <a:rPr lang="zh-CN" altLang="en-US" sz="2400" b="1" dirty="0"/>
              <a:t>，</a:t>
            </a:r>
            <a:r>
              <a:rPr lang="en-US" altLang="zh-CN" sz="2400" b="1" dirty="0"/>
              <a:t>&lt;,&gt;,&gt;=,&lt;=,!=</a:t>
            </a:r>
          </a:p>
          <a:p>
            <a:pPr lvl="1">
              <a:defRPr/>
            </a:pPr>
            <a:r>
              <a:rPr lang="zh-CN" altLang="en-US" sz="2400" b="1" dirty="0"/>
              <a:t>当比较运算符为</a:t>
            </a:r>
            <a:r>
              <a:rPr lang="en-US" altLang="zh-CN" sz="2400" b="1" dirty="0"/>
              <a:t>=</a:t>
            </a:r>
            <a:r>
              <a:rPr lang="zh-CN" altLang="en-US" sz="2400" b="1" dirty="0"/>
              <a:t>时，称为等值连接</a:t>
            </a:r>
            <a:endParaRPr lang="en-US" altLang="zh-CN" sz="2400" b="1" dirty="0"/>
          </a:p>
          <a:p>
            <a:pPr marL="0" indent="0">
              <a:buFontTx/>
              <a:buNone/>
              <a:defRPr/>
            </a:pPr>
            <a:endParaRPr lang="en-US" altLang="zh-CN" sz="2800" b="1" dirty="0">
              <a:solidFill>
                <a:srgbClr val="FF0000"/>
              </a:solidFill>
            </a:endParaRPr>
          </a:p>
          <a:p>
            <a:pPr>
              <a:defRPr/>
            </a:pPr>
            <a:endParaRPr lang="zh-CN" altLang="en-US" dirty="0"/>
          </a:p>
        </p:txBody>
      </p:sp>
      <p:sp>
        <p:nvSpPr>
          <p:cNvPr id="55300" name="灯片编号占位符 3">
            <a:extLst>
              <a:ext uri="{FF2B5EF4-FFF2-40B4-BE49-F238E27FC236}">
                <a16:creationId xmlns:a16="http://schemas.microsoft.com/office/drawing/2014/main" id="{7B1BBE35-D8FA-48C4-A3A9-8BB27C8C02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0973621-8F4C-402B-8720-930FAE1BA09D}" type="slidenum">
              <a:rPr lang="en-US" altLang="zh-CN" sz="1400" smtClean="0"/>
              <a:pPr>
                <a:spcBef>
                  <a:spcPct val="0"/>
                </a:spcBef>
                <a:buFontTx/>
                <a:buNone/>
              </a:pPr>
              <a:t>44</a:t>
            </a:fld>
            <a:endParaRPr lang="en-US" altLang="zh-CN" sz="1400"/>
          </a:p>
        </p:txBody>
      </p:sp>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a:extLst>
              <a:ext uri="{FF2B5EF4-FFF2-40B4-BE49-F238E27FC236}">
                <a16:creationId xmlns:a16="http://schemas.microsoft.com/office/drawing/2014/main" id="{6ECC5D92-AD7B-4F81-9684-18B1DD656E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D692DA-2C4F-4C75-B261-2AA7A9172089}" type="slidenum">
              <a:rPr lang="en-US" altLang="zh-CN" sz="1400" smtClean="0"/>
              <a:pPr>
                <a:spcBef>
                  <a:spcPct val="0"/>
                </a:spcBef>
                <a:buFontTx/>
                <a:buNone/>
              </a:pPr>
              <a:t>45</a:t>
            </a:fld>
            <a:endParaRPr lang="en-US" altLang="zh-CN" sz="1400"/>
          </a:p>
        </p:txBody>
      </p:sp>
      <p:sp>
        <p:nvSpPr>
          <p:cNvPr id="56323" name="Rectangle 4">
            <a:extLst>
              <a:ext uri="{FF2B5EF4-FFF2-40B4-BE49-F238E27FC236}">
                <a16:creationId xmlns:a16="http://schemas.microsoft.com/office/drawing/2014/main" id="{FBD8EEDA-8262-49E1-900A-BDC1D5765789}"/>
              </a:ext>
            </a:extLst>
          </p:cNvPr>
          <p:cNvSpPr>
            <a:spLocks noGrp="1" noChangeArrowheads="1"/>
          </p:cNvSpPr>
          <p:nvPr>
            <p:ph type="title"/>
          </p:nvPr>
        </p:nvSpPr>
        <p:spPr>
          <a:xfrm>
            <a:off x="250825" y="260350"/>
            <a:ext cx="8281988" cy="811213"/>
          </a:xfrm>
        </p:spPr>
        <p:txBody>
          <a:bodyPr/>
          <a:lstStyle/>
          <a:p>
            <a:pPr eaLnBrk="1" hangingPunct="1"/>
            <a:r>
              <a:rPr lang="zh-CN" altLang="en-US" b="1">
                <a:solidFill>
                  <a:srgbClr val="0000CC"/>
                </a:solidFill>
                <a:ea typeface="隶书" panose="02010509060101010101" pitchFamily="49" charset="-122"/>
              </a:rPr>
              <a:t>等值连接</a:t>
            </a:r>
          </a:p>
        </p:txBody>
      </p:sp>
      <p:sp>
        <p:nvSpPr>
          <p:cNvPr id="201733" name="Rectangle 5">
            <a:extLst>
              <a:ext uri="{FF2B5EF4-FFF2-40B4-BE49-F238E27FC236}">
                <a16:creationId xmlns:a16="http://schemas.microsoft.com/office/drawing/2014/main" id="{44D978B6-086B-4FA7-AB25-AB373550E24A}"/>
              </a:ext>
            </a:extLst>
          </p:cNvPr>
          <p:cNvSpPr>
            <a:spLocks noChangeArrowheads="1"/>
          </p:cNvSpPr>
          <p:nvPr/>
        </p:nvSpPr>
        <p:spPr bwMode="auto">
          <a:xfrm>
            <a:off x="301625" y="2420938"/>
            <a:ext cx="8532813" cy="2062162"/>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latin typeface="隶书" panose="02010509060101010101" pitchFamily="49" charset="-122"/>
                <a:ea typeface="隶书" panose="02010509060101010101" pitchFamily="49" charset="-122"/>
              </a:rPr>
              <a:t>SELECT S.SNO,S.SNAME,S_C.CNO,S_C.GRADE</a:t>
            </a:r>
          </a:p>
          <a:p>
            <a:pPr eaLnBrk="1" hangingPunct="1">
              <a:spcBef>
                <a:spcPct val="50000"/>
              </a:spcBef>
              <a:buFontTx/>
              <a:buNone/>
            </a:pPr>
            <a:r>
              <a:rPr kumimoji="1" lang="en-US" altLang="zh-CN">
                <a:latin typeface="隶书" panose="02010509060101010101" pitchFamily="49" charset="-122"/>
                <a:ea typeface="隶书" panose="02010509060101010101" pitchFamily="49" charset="-122"/>
              </a:rPr>
              <a:t>FROM S </a:t>
            </a:r>
            <a:r>
              <a:rPr kumimoji="1" lang="en-US" altLang="zh-CN">
                <a:solidFill>
                  <a:srgbClr val="0000CC"/>
                </a:solidFill>
                <a:latin typeface="隶书" panose="02010509060101010101" pitchFamily="49" charset="-122"/>
                <a:ea typeface="隶书" panose="02010509060101010101" pitchFamily="49" charset="-122"/>
              </a:rPr>
              <a:t>,</a:t>
            </a:r>
            <a:r>
              <a:rPr kumimoji="1" lang="en-US" altLang="zh-CN">
                <a:latin typeface="隶书" panose="02010509060101010101" pitchFamily="49" charset="-122"/>
                <a:ea typeface="隶书" panose="02010509060101010101" pitchFamily="49" charset="-122"/>
              </a:rPr>
              <a:t>S_C </a:t>
            </a:r>
            <a:r>
              <a:rPr kumimoji="1" lang="en-US" altLang="zh-CN">
                <a:solidFill>
                  <a:srgbClr val="0000CC"/>
                </a:solidFill>
                <a:latin typeface="隶书" panose="02010509060101010101" pitchFamily="49" charset="-122"/>
                <a:ea typeface="隶书" panose="02010509060101010101" pitchFamily="49" charset="-122"/>
              </a:rPr>
              <a:t>       </a:t>
            </a:r>
          </a:p>
          <a:p>
            <a:pPr eaLnBrk="1" hangingPunct="1">
              <a:spcBef>
                <a:spcPct val="50000"/>
              </a:spcBef>
              <a:buFontTx/>
              <a:buNone/>
            </a:pPr>
            <a:r>
              <a:rPr kumimoji="1" lang="en-US" altLang="zh-CN">
                <a:solidFill>
                  <a:srgbClr val="0000CC"/>
                </a:solidFill>
                <a:latin typeface="隶书" panose="02010509060101010101" pitchFamily="49" charset="-122"/>
                <a:ea typeface="隶书" panose="02010509060101010101" pitchFamily="49" charset="-122"/>
              </a:rPr>
              <a:t>where </a:t>
            </a:r>
            <a:r>
              <a:rPr kumimoji="1" lang="en-US" altLang="zh-CN">
                <a:latin typeface="隶书" panose="02010509060101010101" pitchFamily="49" charset="-122"/>
                <a:ea typeface="隶书" panose="02010509060101010101" pitchFamily="49" charset="-122"/>
              </a:rPr>
              <a:t> S.SNO=S_C.SNO</a:t>
            </a:r>
            <a:endParaRPr lang="zh-CN" altLang="en-US"/>
          </a:p>
        </p:txBody>
      </p:sp>
      <p:sp>
        <p:nvSpPr>
          <p:cNvPr id="56325" name="Rectangle 6">
            <a:extLst>
              <a:ext uri="{FF2B5EF4-FFF2-40B4-BE49-F238E27FC236}">
                <a16:creationId xmlns:a16="http://schemas.microsoft.com/office/drawing/2014/main" id="{C4CE2E15-FBEB-4051-A728-E1168F9B71BF}"/>
              </a:ext>
            </a:extLst>
          </p:cNvPr>
          <p:cNvSpPr>
            <a:spLocks noChangeArrowheads="1"/>
          </p:cNvSpPr>
          <p:nvPr/>
        </p:nvSpPr>
        <p:spPr bwMode="auto">
          <a:xfrm>
            <a:off x="428625" y="1357313"/>
            <a:ext cx="8280400" cy="5778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solidFill>
                  <a:schemeClr val="tx2"/>
                </a:solidFill>
                <a:latin typeface="Times New Roman" panose="02020603050405020304" pitchFamily="18" charset="0"/>
                <a:ea typeface="华文中宋" panose="02010600040101010101" pitchFamily="2" charset="-122"/>
              </a:rPr>
              <a:t>查询选修课程的学生学号、姓名、课程号及成绩</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0-#ppt_w/2"/>
                                          </p:val>
                                        </p:tav>
                                        <p:tav tm="100000">
                                          <p:val>
                                            <p:strVal val="#ppt_x"/>
                                          </p:val>
                                        </p:tav>
                                      </p:tavLst>
                                    </p:anim>
                                    <p:anim calcmode="lin" valueType="num">
                                      <p:cBhvr additive="base">
                                        <p:cTn id="8"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a:extLst>
              <a:ext uri="{FF2B5EF4-FFF2-40B4-BE49-F238E27FC236}">
                <a16:creationId xmlns:a16="http://schemas.microsoft.com/office/drawing/2014/main" id="{DE504338-C63C-490E-9427-3C06334741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E03C26-8339-417E-B17F-26B3E5E7AAE3}" type="slidenum">
              <a:rPr lang="en-US" altLang="zh-CN" sz="1400" smtClean="0"/>
              <a:pPr>
                <a:spcBef>
                  <a:spcPct val="0"/>
                </a:spcBef>
                <a:buFontTx/>
                <a:buNone/>
              </a:pPr>
              <a:t>46</a:t>
            </a:fld>
            <a:endParaRPr lang="en-US" altLang="zh-CN" sz="1400"/>
          </a:p>
        </p:txBody>
      </p:sp>
      <p:sp>
        <p:nvSpPr>
          <p:cNvPr id="58371" name="Rectangle 4">
            <a:extLst>
              <a:ext uri="{FF2B5EF4-FFF2-40B4-BE49-F238E27FC236}">
                <a16:creationId xmlns:a16="http://schemas.microsoft.com/office/drawing/2014/main" id="{CEB008E5-8CAF-4784-A913-E6829CACDB4A}"/>
              </a:ext>
            </a:extLst>
          </p:cNvPr>
          <p:cNvSpPr>
            <a:spLocks noGrp="1" noChangeArrowheads="1"/>
          </p:cNvSpPr>
          <p:nvPr>
            <p:ph type="title"/>
          </p:nvPr>
        </p:nvSpPr>
        <p:spPr>
          <a:xfrm>
            <a:off x="250825" y="260350"/>
            <a:ext cx="8281988" cy="811213"/>
          </a:xfrm>
        </p:spPr>
        <p:txBody>
          <a:bodyPr/>
          <a:lstStyle/>
          <a:p>
            <a:pPr eaLnBrk="1" hangingPunct="1"/>
            <a:r>
              <a:rPr lang="zh-CN" altLang="en-US" b="1">
                <a:solidFill>
                  <a:srgbClr val="0000CC"/>
                </a:solidFill>
                <a:ea typeface="隶书" panose="02010509060101010101" pitchFamily="49" charset="-122"/>
              </a:rPr>
              <a:t>内（自然）连接</a:t>
            </a:r>
          </a:p>
        </p:txBody>
      </p:sp>
      <p:sp>
        <p:nvSpPr>
          <p:cNvPr id="201733" name="Rectangle 5">
            <a:extLst>
              <a:ext uri="{FF2B5EF4-FFF2-40B4-BE49-F238E27FC236}">
                <a16:creationId xmlns:a16="http://schemas.microsoft.com/office/drawing/2014/main" id="{6F09B556-6D4D-4455-AA07-CF83E0B490EA}"/>
              </a:ext>
            </a:extLst>
          </p:cNvPr>
          <p:cNvSpPr>
            <a:spLocks noChangeArrowheads="1"/>
          </p:cNvSpPr>
          <p:nvPr/>
        </p:nvSpPr>
        <p:spPr bwMode="auto">
          <a:xfrm>
            <a:off x="309563" y="3035300"/>
            <a:ext cx="8518525" cy="2062163"/>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latin typeface="隶书" panose="02010509060101010101" pitchFamily="49" charset="-122"/>
                <a:ea typeface="隶书" panose="02010509060101010101" pitchFamily="49" charset="-122"/>
              </a:rPr>
              <a:t>SELECT S.SNO,S.SNAME,S_C.CNO,S_C.GRADE</a:t>
            </a:r>
          </a:p>
          <a:p>
            <a:pPr eaLnBrk="1" hangingPunct="1">
              <a:spcBef>
                <a:spcPct val="50000"/>
              </a:spcBef>
              <a:buFontTx/>
              <a:buNone/>
            </a:pPr>
            <a:r>
              <a:rPr kumimoji="1" lang="en-US" altLang="zh-CN">
                <a:latin typeface="隶书" panose="02010509060101010101" pitchFamily="49" charset="-122"/>
                <a:ea typeface="隶书" panose="02010509060101010101" pitchFamily="49" charset="-122"/>
              </a:rPr>
              <a:t>FROM S </a:t>
            </a:r>
            <a:r>
              <a:rPr kumimoji="1" lang="en-US" altLang="zh-CN">
                <a:solidFill>
                  <a:srgbClr val="0000CC"/>
                </a:solidFill>
                <a:latin typeface="隶书" panose="02010509060101010101" pitchFamily="49" charset="-122"/>
                <a:ea typeface="隶书" panose="02010509060101010101" pitchFamily="49" charset="-122"/>
              </a:rPr>
              <a:t>INNER JOIN</a:t>
            </a:r>
            <a:r>
              <a:rPr kumimoji="1" lang="en-US" altLang="zh-CN">
                <a:latin typeface="隶书" panose="02010509060101010101" pitchFamily="49" charset="-122"/>
                <a:ea typeface="隶书" panose="02010509060101010101" pitchFamily="49" charset="-122"/>
              </a:rPr>
              <a:t> S_C </a:t>
            </a:r>
          </a:p>
          <a:p>
            <a:pPr eaLnBrk="1" hangingPunct="1">
              <a:spcBef>
                <a:spcPct val="50000"/>
              </a:spcBef>
              <a:buFontTx/>
              <a:buNone/>
            </a:pPr>
            <a:r>
              <a:rPr kumimoji="1" lang="en-US" altLang="zh-CN">
                <a:solidFill>
                  <a:srgbClr val="0000CC"/>
                </a:solidFill>
                <a:latin typeface="隶书" panose="02010509060101010101" pitchFamily="49" charset="-122"/>
                <a:ea typeface="隶书" panose="02010509060101010101" pitchFamily="49" charset="-122"/>
              </a:rPr>
              <a:t>              ON</a:t>
            </a:r>
            <a:r>
              <a:rPr kumimoji="1" lang="en-US" altLang="zh-CN">
                <a:latin typeface="隶书" panose="02010509060101010101" pitchFamily="49" charset="-122"/>
                <a:ea typeface="隶书" panose="02010509060101010101" pitchFamily="49" charset="-122"/>
              </a:rPr>
              <a:t> S.SNO=S_C.SNO;</a:t>
            </a:r>
          </a:p>
        </p:txBody>
      </p:sp>
      <p:sp>
        <p:nvSpPr>
          <p:cNvPr id="58373" name="Rectangle 6">
            <a:extLst>
              <a:ext uri="{FF2B5EF4-FFF2-40B4-BE49-F238E27FC236}">
                <a16:creationId xmlns:a16="http://schemas.microsoft.com/office/drawing/2014/main" id="{3C2CC6B2-C3D1-4511-9999-442A55A2E00E}"/>
              </a:ext>
            </a:extLst>
          </p:cNvPr>
          <p:cNvSpPr>
            <a:spLocks noChangeArrowheads="1"/>
          </p:cNvSpPr>
          <p:nvPr/>
        </p:nvSpPr>
        <p:spPr bwMode="auto">
          <a:xfrm>
            <a:off x="428625" y="1357313"/>
            <a:ext cx="8280400" cy="5778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solidFill>
                  <a:schemeClr val="tx2"/>
                </a:solidFill>
                <a:latin typeface="Times New Roman" panose="02020603050405020304" pitchFamily="18" charset="0"/>
                <a:ea typeface="华文中宋" panose="02010600040101010101" pitchFamily="2" charset="-122"/>
              </a:rPr>
              <a:t>查询选修课程的学生学号、姓名、课程号及成绩</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0-#ppt_w/2"/>
                                          </p:val>
                                        </p:tav>
                                        <p:tav tm="100000">
                                          <p:val>
                                            <p:strVal val="#ppt_x"/>
                                          </p:val>
                                        </p:tav>
                                      </p:tavLst>
                                    </p:anim>
                                    <p:anim calcmode="lin" valueType="num">
                                      <p:cBhvr additive="base">
                                        <p:cTn id="8"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a:extLst>
              <a:ext uri="{FF2B5EF4-FFF2-40B4-BE49-F238E27FC236}">
                <a16:creationId xmlns:a16="http://schemas.microsoft.com/office/drawing/2014/main" id="{9273AA13-D580-4205-BF62-06C1152F60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D0E8A41-0A3D-4963-B1C4-2C695721AA48}" type="slidenum">
              <a:rPr lang="en-US" altLang="zh-CN" sz="1400" smtClean="0"/>
              <a:pPr>
                <a:spcBef>
                  <a:spcPct val="0"/>
                </a:spcBef>
                <a:buFontTx/>
                <a:buNone/>
              </a:pPr>
              <a:t>47</a:t>
            </a:fld>
            <a:endParaRPr lang="en-US" altLang="zh-CN" sz="1400"/>
          </a:p>
        </p:txBody>
      </p:sp>
      <p:sp>
        <p:nvSpPr>
          <p:cNvPr id="60419" name="Rectangle 2">
            <a:extLst>
              <a:ext uri="{FF2B5EF4-FFF2-40B4-BE49-F238E27FC236}">
                <a16:creationId xmlns:a16="http://schemas.microsoft.com/office/drawing/2014/main" id="{38EACB66-C8D7-41CB-91E5-DF3EDC9F2310}"/>
              </a:ext>
            </a:extLst>
          </p:cNvPr>
          <p:cNvSpPr>
            <a:spLocks noChangeArrowheads="1"/>
          </p:cNvSpPr>
          <p:nvPr/>
        </p:nvSpPr>
        <p:spPr bwMode="auto">
          <a:xfrm>
            <a:off x="71438" y="1412875"/>
            <a:ext cx="8964612" cy="2327275"/>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SELECT S.SNO,S.SNAME,S_C.CNO,S_C.GRADE</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FROM S </a:t>
            </a:r>
            <a:r>
              <a:rPr kumimoji="1" lang="en-US" altLang="zh-CN" sz="3600">
                <a:solidFill>
                  <a:srgbClr val="0000CC"/>
                </a:solidFill>
                <a:latin typeface="隶书" panose="02010509060101010101" pitchFamily="49" charset="-122"/>
                <a:ea typeface="隶书" panose="02010509060101010101" pitchFamily="49" charset="-122"/>
              </a:rPr>
              <a:t>LEFT (OUTER) JOIN</a:t>
            </a:r>
            <a:r>
              <a:rPr kumimoji="1" lang="en-US" altLang="zh-CN" sz="3600">
                <a:latin typeface="隶书" panose="02010509060101010101" pitchFamily="49" charset="-122"/>
                <a:ea typeface="隶书" panose="02010509060101010101" pitchFamily="49" charset="-122"/>
              </a:rPr>
              <a:t> S_C </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       </a:t>
            </a:r>
            <a:r>
              <a:rPr kumimoji="1" lang="en-US" altLang="zh-CN" sz="3600">
                <a:solidFill>
                  <a:srgbClr val="0000CC"/>
                </a:solidFill>
                <a:latin typeface="隶书" panose="02010509060101010101" pitchFamily="49" charset="-122"/>
                <a:ea typeface="隶书" panose="02010509060101010101" pitchFamily="49" charset="-122"/>
              </a:rPr>
              <a:t>ON</a:t>
            </a:r>
            <a:r>
              <a:rPr kumimoji="1" lang="en-US" altLang="zh-CN" sz="3600">
                <a:latin typeface="隶书" panose="02010509060101010101" pitchFamily="49" charset="-122"/>
                <a:ea typeface="隶书" panose="02010509060101010101" pitchFamily="49" charset="-122"/>
              </a:rPr>
              <a:t> S.SNO=S_C.SNO;</a:t>
            </a:r>
          </a:p>
        </p:txBody>
      </p:sp>
      <p:sp>
        <p:nvSpPr>
          <p:cNvPr id="60420" name="Rectangle 4">
            <a:extLst>
              <a:ext uri="{FF2B5EF4-FFF2-40B4-BE49-F238E27FC236}">
                <a16:creationId xmlns:a16="http://schemas.microsoft.com/office/drawing/2014/main" id="{558F221C-80CD-4BFE-B860-499E5838F4FC}"/>
              </a:ext>
            </a:extLst>
          </p:cNvPr>
          <p:cNvSpPr>
            <a:spLocks noChangeArrowheads="1"/>
          </p:cNvSpPr>
          <p:nvPr/>
        </p:nvSpPr>
        <p:spPr bwMode="auto">
          <a:xfrm>
            <a:off x="107950" y="4076700"/>
            <a:ext cx="9026525" cy="2327275"/>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SELECT S.SNO,S.SNAME,S_C.CNO,S_C.GRADE</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FROM S_C </a:t>
            </a:r>
            <a:r>
              <a:rPr kumimoji="1" lang="en-US" altLang="zh-CN" sz="3600">
                <a:solidFill>
                  <a:srgbClr val="0000CC"/>
                </a:solidFill>
                <a:latin typeface="隶书" panose="02010509060101010101" pitchFamily="49" charset="-122"/>
                <a:ea typeface="隶书" panose="02010509060101010101" pitchFamily="49" charset="-122"/>
              </a:rPr>
              <a:t>RIGHT (OUTER) JOIN </a:t>
            </a:r>
            <a:r>
              <a:rPr kumimoji="1" lang="en-US" altLang="zh-CN" sz="3600">
                <a:latin typeface="隶书" panose="02010509060101010101" pitchFamily="49" charset="-122"/>
                <a:ea typeface="隶书" panose="02010509060101010101" pitchFamily="49" charset="-122"/>
              </a:rPr>
              <a:t>S</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     </a:t>
            </a:r>
            <a:r>
              <a:rPr kumimoji="1" lang="en-US" altLang="zh-CN" sz="3600">
                <a:solidFill>
                  <a:srgbClr val="0000CC"/>
                </a:solidFill>
                <a:latin typeface="隶书" panose="02010509060101010101" pitchFamily="49" charset="-122"/>
                <a:ea typeface="隶书" panose="02010509060101010101" pitchFamily="49" charset="-122"/>
              </a:rPr>
              <a:t>ON</a:t>
            </a:r>
            <a:r>
              <a:rPr kumimoji="1" lang="en-US" altLang="zh-CN" sz="3600">
                <a:latin typeface="隶书" panose="02010509060101010101" pitchFamily="49" charset="-122"/>
                <a:ea typeface="隶书" panose="02010509060101010101" pitchFamily="49" charset="-122"/>
              </a:rPr>
              <a:t> S.SNO=S_C.SNO;</a:t>
            </a:r>
          </a:p>
        </p:txBody>
      </p:sp>
      <p:sp>
        <p:nvSpPr>
          <p:cNvPr id="60421" name="Rectangle 7">
            <a:extLst>
              <a:ext uri="{FF2B5EF4-FFF2-40B4-BE49-F238E27FC236}">
                <a16:creationId xmlns:a16="http://schemas.microsoft.com/office/drawing/2014/main" id="{79CA2909-8CEB-4E15-9526-7C157F1DE944}"/>
              </a:ext>
            </a:extLst>
          </p:cNvPr>
          <p:cNvSpPr>
            <a:spLocks noGrp="1" noChangeArrowheads="1"/>
          </p:cNvSpPr>
          <p:nvPr>
            <p:ph type="title"/>
          </p:nvPr>
        </p:nvSpPr>
        <p:spPr>
          <a:xfrm>
            <a:off x="684213" y="260350"/>
            <a:ext cx="7772400" cy="1143000"/>
          </a:xfrm>
        </p:spPr>
        <p:txBody>
          <a:bodyPr/>
          <a:lstStyle/>
          <a:p>
            <a:pPr eaLnBrk="1" hangingPunct="1"/>
            <a:r>
              <a:rPr lang="en-US" altLang="zh-CN" b="1"/>
              <a:t>2.</a:t>
            </a:r>
            <a:r>
              <a:rPr lang="zh-CN" altLang="en-US" b="1"/>
              <a:t>左外连接与右外连接</a:t>
            </a: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a:extLst>
              <a:ext uri="{FF2B5EF4-FFF2-40B4-BE49-F238E27FC236}">
                <a16:creationId xmlns:a16="http://schemas.microsoft.com/office/drawing/2014/main" id="{EACA1B13-3A16-4EF8-A793-453D62E207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D65F5F-93AD-4438-8925-5AFC750F1037}" type="slidenum">
              <a:rPr lang="en-US" altLang="zh-CN" sz="1400" smtClean="0"/>
              <a:pPr>
                <a:spcBef>
                  <a:spcPct val="0"/>
                </a:spcBef>
                <a:buFontTx/>
                <a:buNone/>
              </a:pPr>
              <a:t>48</a:t>
            </a:fld>
            <a:endParaRPr lang="en-US" altLang="zh-CN" sz="1400"/>
          </a:p>
        </p:txBody>
      </p:sp>
      <p:sp>
        <p:nvSpPr>
          <p:cNvPr id="62467" name="Rectangle 4">
            <a:extLst>
              <a:ext uri="{FF2B5EF4-FFF2-40B4-BE49-F238E27FC236}">
                <a16:creationId xmlns:a16="http://schemas.microsoft.com/office/drawing/2014/main" id="{BC16950A-8C5C-4C59-B28B-8FC86F38F883}"/>
              </a:ext>
            </a:extLst>
          </p:cNvPr>
          <p:cNvSpPr>
            <a:spLocks noGrp="1" noChangeArrowheads="1"/>
          </p:cNvSpPr>
          <p:nvPr>
            <p:ph type="title"/>
          </p:nvPr>
        </p:nvSpPr>
        <p:spPr/>
        <p:txBody>
          <a:bodyPr/>
          <a:lstStyle/>
          <a:p>
            <a:pPr eaLnBrk="1" hangingPunct="1"/>
            <a:r>
              <a:rPr lang="zh-CN" altLang="en-US" b="1"/>
              <a:t>全外连接</a:t>
            </a:r>
          </a:p>
        </p:txBody>
      </p:sp>
      <p:sp>
        <p:nvSpPr>
          <p:cNvPr id="62468" name="Rectangle 5">
            <a:extLst>
              <a:ext uri="{FF2B5EF4-FFF2-40B4-BE49-F238E27FC236}">
                <a16:creationId xmlns:a16="http://schemas.microsoft.com/office/drawing/2014/main" id="{337E5C19-D4D1-4CB6-932F-37ED5767DA05}"/>
              </a:ext>
            </a:extLst>
          </p:cNvPr>
          <p:cNvSpPr>
            <a:spLocks noChangeArrowheads="1"/>
          </p:cNvSpPr>
          <p:nvPr/>
        </p:nvSpPr>
        <p:spPr bwMode="auto">
          <a:xfrm>
            <a:off x="152400" y="2349500"/>
            <a:ext cx="8740775" cy="287655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SELECT S.SNO,S.SNAME,S_C.CNO,S_C.GRADE</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FROM S </a:t>
            </a:r>
            <a:r>
              <a:rPr kumimoji="1" lang="en-US" altLang="zh-CN" sz="3600">
                <a:solidFill>
                  <a:srgbClr val="0000CC"/>
                </a:solidFill>
                <a:latin typeface="隶书" panose="02010509060101010101" pitchFamily="49" charset="-122"/>
                <a:ea typeface="隶书" panose="02010509060101010101" pitchFamily="49" charset="-122"/>
              </a:rPr>
              <a:t>FULL (OUTER) JOIN</a:t>
            </a:r>
            <a:r>
              <a:rPr kumimoji="1" lang="en-US" altLang="zh-CN" sz="3600">
                <a:latin typeface="隶书" panose="02010509060101010101" pitchFamily="49" charset="-122"/>
                <a:ea typeface="隶书" panose="02010509060101010101" pitchFamily="49" charset="-122"/>
              </a:rPr>
              <a:t> S_C </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     </a:t>
            </a:r>
            <a:r>
              <a:rPr kumimoji="1" lang="en-US" altLang="zh-CN" sz="3600">
                <a:solidFill>
                  <a:srgbClr val="0000CC"/>
                </a:solidFill>
                <a:latin typeface="隶书" panose="02010509060101010101" pitchFamily="49" charset="-122"/>
                <a:ea typeface="隶书" panose="02010509060101010101" pitchFamily="49" charset="-122"/>
              </a:rPr>
              <a:t>ON</a:t>
            </a:r>
            <a:r>
              <a:rPr kumimoji="1" lang="en-US" altLang="zh-CN" sz="3600">
                <a:latin typeface="隶书" panose="02010509060101010101" pitchFamily="49" charset="-122"/>
                <a:ea typeface="隶书" panose="02010509060101010101" pitchFamily="49" charset="-122"/>
              </a:rPr>
              <a:t> S.SNO=S_C.SNO;</a:t>
            </a:r>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447ABE2F-3232-4B3E-AA17-275B26B7CD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335606-2329-48DE-B442-3552E679A451}" type="slidenum">
              <a:rPr lang="en-US" altLang="zh-CN" sz="1400" smtClean="0"/>
              <a:pPr>
                <a:spcBef>
                  <a:spcPct val="0"/>
                </a:spcBef>
                <a:buFontTx/>
                <a:buNone/>
              </a:pPr>
              <a:t>49</a:t>
            </a:fld>
            <a:endParaRPr lang="en-US" altLang="zh-CN" sz="1400"/>
          </a:p>
        </p:txBody>
      </p:sp>
      <p:sp>
        <p:nvSpPr>
          <p:cNvPr id="51203" name="Rectangle 3">
            <a:extLst>
              <a:ext uri="{FF2B5EF4-FFF2-40B4-BE49-F238E27FC236}">
                <a16:creationId xmlns:a16="http://schemas.microsoft.com/office/drawing/2014/main" id="{40E3CB63-3575-4AFA-953C-491528465763}"/>
              </a:ext>
            </a:extLst>
          </p:cNvPr>
          <p:cNvSpPr>
            <a:spLocks noChangeArrowheads="1"/>
          </p:cNvSpPr>
          <p:nvPr/>
        </p:nvSpPr>
        <p:spPr bwMode="auto">
          <a:xfrm>
            <a:off x="250825" y="2781300"/>
            <a:ext cx="8610600" cy="2327275"/>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SELECT  DISTINCT AA.CNO,BB.PRE_CNO</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FROM C AS AA,C AS BB</a:t>
            </a:r>
          </a:p>
          <a:p>
            <a:pPr eaLnBrk="1" hangingPunct="1">
              <a:spcBef>
                <a:spcPct val="50000"/>
              </a:spcBef>
              <a:buFontTx/>
              <a:buNone/>
            </a:pPr>
            <a:r>
              <a:rPr kumimoji="1" lang="en-US" altLang="zh-CN" sz="3600">
                <a:latin typeface="隶书" panose="02010509060101010101" pitchFamily="49" charset="-122"/>
                <a:ea typeface="隶书" panose="02010509060101010101" pitchFamily="49" charset="-122"/>
              </a:rPr>
              <a:t>WHERE AA.PRE_CNO=BB.CNO</a:t>
            </a:r>
          </a:p>
        </p:txBody>
      </p:sp>
      <p:sp>
        <p:nvSpPr>
          <p:cNvPr id="51206" name="Text Box 6">
            <a:extLst>
              <a:ext uri="{FF2B5EF4-FFF2-40B4-BE49-F238E27FC236}">
                <a16:creationId xmlns:a16="http://schemas.microsoft.com/office/drawing/2014/main" id="{5D2E3604-2BE9-483F-BB42-3DB91E3C73FB}"/>
              </a:ext>
            </a:extLst>
          </p:cNvPr>
          <p:cNvSpPr txBox="1">
            <a:spLocks noChangeArrowheads="1"/>
          </p:cNvSpPr>
          <p:nvPr/>
        </p:nvSpPr>
        <p:spPr bwMode="auto">
          <a:xfrm>
            <a:off x="179388" y="836613"/>
            <a:ext cx="7921625" cy="107791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600">
                <a:latin typeface="Times New Roman" panose="02020603050405020304" pitchFamily="18" charset="0"/>
                <a:ea typeface="华文行楷" panose="02010800040101010101" pitchFamily="2" charset="-122"/>
              </a:rPr>
              <a:t>3.</a:t>
            </a:r>
            <a:r>
              <a:rPr kumimoji="1" lang="zh-CN" altLang="en-US" sz="3600">
                <a:latin typeface="Times New Roman" panose="02020603050405020304" pitchFamily="18" charset="0"/>
                <a:ea typeface="华文行楷" panose="02010800040101010101" pitchFamily="2" charset="-122"/>
              </a:rPr>
              <a:t>自身连接</a:t>
            </a:r>
            <a:r>
              <a:rPr kumimoji="1" lang="zh-CN" altLang="en-US" sz="2800">
                <a:latin typeface="Times New Roman" panose="02020603050405020304" pitchFamily="18" charset="0"/>
                <a:ea typeface="华文行楷" panose="02010800040101010101" pitchFamily="2" charset="-122"/>
              </a:rPr>
              <a:t>。求每一门课程的间接先行课。（先行课的先行课）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fill="hold"/>
                                        <p:tgtEl>
                                          <p:spTgt spid="51206"/>
                                        </p:tgtEl>
                                        <p:attrNameLst>
                                          <p:attrName>ppt_x</p:attrName>
                                        </p:attrNameLst>
                                      </p:cBhvr>
                                      <p:tavLst>
                                        <p:tav tm="0">
                                          <p:val>
                                            <p:strVal val="0-#ppt_w/2"/>
                                          </p:val>
                                        </p:tav>
                                        <p:tav tm="100000">
                                          <p:val>
                                            <p:strVal val="#ppt_x"/>
                                          </p:val>
                                        </p:tav>
                                      </p:tavLst>
                                    </p:anim>
                                    <p:anim calcmode="lin" valueType="num">
                                      <p:cBhvr additive="base">
                                        <p:cTn id="8" dur="500" fill="hold"/>
                                        <p:tgtEl>
                                          <p:spTgt spid="512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 calcmode="lin" valueType="num">
                                      <p:cBhvr additive="base">
                                        <p:cTn id="13" dur="500" fill="hold"/>
                                        <p:tgtEl>
                                          <p:spTgt spid="51203"/>
                                        </p:tgtEl>
                                        <p:attrNameLst>
                                          <p:attrName>ppt_x</p:attrName>
                                        </p:attrNameLst>
                                      </p:cBhvr>
                                      <p:tavLst>
                                        <p:tav tm="0">
                                          <p:val>
                                            <p:strVal val="0-#ppt_w/2"/>
                                          </p:val>
                                        </p:tav>
                                        <p:tav tm="100000">
                                          <p:val>
                                            <p:strVal val="#ppt_x"/>
                                          </p:val>
                                        </p:tav>
                                      </p:tavLst>
                                    </p:anim>
                                    <p:anim calcmode="lin" valueType="num">
                                      <p:cBhvr additive="base">
                                        <p:cTn id="14"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P spid="5120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6F17492D-BED3-4814-A159-DFDAE8BDE6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F7F9C5-6685-424C-BC13-1F8142CFEF8D}" type="slidenum">
              <a:rPr lang="en-US" altLang="zh-CN" sz="1400" smtClean="0"/>
              <a:pPr>
                <a:spcBef>
                  <a:spcPct val="0"/>
                </a:spcBef>
                <a:buFontTx/>
                <a:buNone/>
              </a:pPr>
              <a:t>5</a:t>
            </a:fld>
            <a:endParaRPr lang="en-US" altLang="zh-CN" sz="1400"/>
          </a:p>
        </p:txBody>
      </p:sp>
      <p:sp>
        <p:nvSpPr>
          <p:cNvPr id="8195" name="Rectangle 2">
            <a:extLst>
              <a:ext uri="{FF2B5EF4-FFF2-40B4-BE49-F238E27FC236}">
                <a16:creationId xmlns:a16="http://schemas.microsoft.com/office/drawing/2014/main" id="{A3A8555A-D990-41B3-AD77-31FE1DF54BBF}"/>
              </a:ext>
            </a:extLst>
          </p:cNvPr>
          <p:cNvSpPr>
            <a:spLocks noGrp="1" noChangeArrowheads="1"/>
          </p:cNvSpPr>
          <p:nvPr>
            <p:ph type="title"/>
          </p:nvPr>
        </p:nvSpPr>
        <p:spPr>
          <a:xfrm>
            <a:off x="900113" y="0"/>
            <a:ext cx="7086600" cy="838200"/>
          </a:xfrm>
        </p:spPr>
        <p:txBody>
          <a:bodyPr/>
          <a:lstStyle/>
          <a:p>
            <a:pPr eaLnBrk="1" hangingPunct="1"/>
            <a:r>
              <a:rPr lang="zh-CN" altLang="en-US" b="1">
                <a:solidFill>
                  <a:srgbClr val="966400"/>
                </a:solidFill>
              </a:rPr>
              <a:t>第二节    关系模式的定义</a:t>
            </a:r>
          </a:p>
        </p:txBody>
      </p:sp>
      <p:sp>
        <p:nvSpPr>
          <p:cNvPr id="2" name="Rectangle 3">
            <a:extLst>
              <a:ext uri="{FF2B5EF4-FFF2-40B4-BE49-F238E27FC236}">
                <a16:creationId xmlns:a16="http://schemas.microsoft.com/office/drawing/2014/main" id="{E011269D-697D-4B49-AE2B-F2F5A1D913D4}"/>
              </a:ext>
            </a:extLst>
          </p:cNvPr>
          <p:cNvSpPr>
            <a:spLocks noGrp="1" noChangeArrowheads="1"/>
          </p:cNvSpPr>
          <p:nvPr>
            <p:ph type="body" idx="1"/>
          </p:nvPr>
        </p:nvSpPr>
        <p:spPr>
          <a:xfrm>
            <a:off x="179388" y="981075"/>
            <a:ext cx="8785225" cy="5661025"/>
          </a:xfrm>
          <a:solidFill>
            <a:srgbClr val="FFFFCC"/>
          </a:solidFill>
          <a:ln w="38100">
            <a:solidFill>
              <a:srgbClr val="FFFF99"/>
            </a:solidFill>
            <a:miter lim="800000"/>
            <a:headEnd/>
            <a:tailEnd/>
          </a:ln>
        </p:spPr>
        <p:txBody>
          <a:bodyPr/>
          <a:lstStyle/>
          <a:p>
            <a:pPr eaLnBrk="1" hangingPunct="1">
              <a:lnSpc>
                <a:spcPct val="90000"/>
              </a:lnSpc>
              <a:buFontTx/>
              <a:buNone/>
            </a:pPr>
            <a:r>
              <a:rPr lang="zh-CN" altLang="en-US" sz="4400" b="1">
                <a:solidFill>
                  <a:schemeClr val="accent2"/>
                </a:solidFill>
                <a:ea typeface="隶书" panose="02010509060101010101" pitchFamily="49" charset="-122"/>
              </a:rPr>
              <a:t>一、基本表的定义</a:t>
            </a:r>
          </a:p>
          <a:p>
            <a:pPr eaLnBrk="1" hangingPunct="1">
              <a:lnSpc>
                <a:spcPct val="90000"/>
              </a:lnSpc>
              <a:buFontTx/>
              <a:buNone/>
            </a:pPr>
            <a:r>
              <a:rPr lang="en-US" altLang="zh-CN" sz="4000"/>
              <a:t>1</a:t>
            </a:r>
            <a:r>
              <a:rPr lang="zh-CN" altLang="en-US" sz="4000"/>
              <a:t>、数据类型</a:t>
            </a:r>
          </a:p>
          <a:p>
            <a:pPr eaLnBrk="1" hangingPunct="1">
              <a:lnSpc>
                <a:spcPct val="90000"/>
              </a:lnSpc>
              <a:buFontTx/>
              <a:buNone/>
            </a:pPr>
            <a:r>
              <a:rPr lang="en-US" altLang="zh-CN"/>
              <a:t>1)</a:t>
            </a:r>
            <a:r>
              <a:rPr lang="zh-CN" altLang="en-US"/>
              <a:t>定长和变长字符串</a:t>
            </a:r>
            <a:r>
              <a:rPr lang="en-US" altLang="zh-CN" sz="2800" b="1" i="1">
                <a:solidFill>
                  <a:srgbClr val="FF3300"/>
                </a:solidFill>
              </a:rPr>
              <a:t>CHAR</a:t>
            </a:r>
            <a:r>
              <a:rPr lang="zh-CN" altLang="en-US" sz="2800" b="1" i="1">
                <a:solidFill>
                  <a:srgbClr val="FF3300"/>
                </a:solidFill>
              </a:rPr>
              <a:t>（</a:t>
            </a:r>
            <a:r>
              <a:rPr lang="en-US" altLang="zh-CN" sz="2800" b="1" i="1">
                <a:solidFill>
                  <a:srgbClr val="FF3300"/>
                </a:solidFill>
              </a:rPr>
              <a:t>n)    VARCHAR(n)</a:t>
            </a:r>
          </a:p>
          <a:p>
            <a:pPr eaLnBrk="1" hangingPunct="1">
              <a:lnSpc>
                <a:spcPct val="90000"/>
              </a:lnSpc>
              <a:buFontTx/>
              <a:buNone/>
            </a:pPr>
            <a:r>
              <a:rPr lang="en-US" altLang="zh-CN"/>
              <a:t>2)</a:t>
            </a:r>
            <a:r>
              <a:rPr lang="zh-CN" altLang="en-US"/>
              <a:t>定长和变长二进制串 </a:t>
            </a:r>
            <a:r>
              <a:rPr lang="en-US" altLang="zh-CN" sz="2800" b="1" i="1">
                <a:solidFill>
                  <a:srgbClr val="FF3300"/>
                </a:solidFill>
              </a:rPr>
              <a:t>BIT (n)  BITVARING (n)</a:t>
            </a:r>
          </a:p>
          <a:p>
            <a:pPr eaLnBrk="1" hangingPunct="1">
              <a:lnSpc>
                <a:spcPct val="90000"/>
              </a:lnSpc>
              <a:buFontTx/>
              <a:buNone/>
            </a:pPr>
            <a:r>
              <a:rPr lang="en-US" altLang="zh-CN"/>
              <a:t>3)</a:t>
            </a:r>
            <a:r>
              <a:rPr lang="zh-CN" altLang="en-US"/>
              <a:t>整型数   </a:t>
            </a:r>
            <a:r>
              <a:rPr lang="en-US" altLang="zh-CN" b="1" i="1">
                <a:solidFill>
                  <a:srgbClr val="FF3300"/>
                </a:solidFill>
              </a:rPr>
              <a:t>INT</a:t>
            </a:r>
            <a:r>
              <a:rPr lang="en-US" altLang="zh-CN" sz="2400"/>
              <a:t>(32</a:t>
            </a:r>
            <a:r>
              <a:rPr lang="zh-CN" altLang="en-US" sz="2400"/>
              <a:t>位字长）</a:t>
            </a:r>
            <a:r>
              <a:rPr lang="zh-CN" altLang="en-US"/>
              <a:t>  </a:t>
            </a:r>
            <a:r>
              <a:rPr lang="en-US" altLang="zh-CN" b="1" i="1">
                <a:solidFill>
                  <a:srgbClr val="FF3300"/>
                </a:solidFill>
              </a:rPr>
              <a:t>SMALLINT</a:t>
            </a:r>
            <a:r>
              <a:rPr lang="en-US" altLang="zh-CN"/>
              <a:t> </a:t>
            </a:r>
            <a:r>
              <a:rPr lang="en-US" altLang="zh-CN" sz="2400"/>
              <a:t>(16</a:t>
            </a:r>
            <a:r>
              <a:rPr lang="zh-CN" altLang="en-US" sz="2400"/>
              <a:t>位字长） </a:t>
            </a:r>
          </a:p>
          <a:p>
            <a:pPr eaLnBrk="1" hangingPunct="1">
              <a:lnSpc>
                <a:spcPct val="90000"/>
              </a:lnSpc>
              <a:buFontTx/>
              <a:buNone/>
            </a:pPr>
            <a:r>
              <a:rPr lang="en-US" altLang="zh-CN"/>
              <a:t>4)</a:t>
            </a:r>
            <a:r>
              <a:rPr lang="zh-CN" altLang="en-US"/>
              <a:t>浮点数   </a:t>
            </a:r>
            <a:r>
              <a:rPr lang="en-US" altLang="zh-CN" b="1" i="1">
                <a:solidFill>
                  <a:srgbClr val="FF3300"/>
                </a:solidFill>
              </a:rPr>
              <a:t>FLOAT      DOUBLE  PRECISION</a:t>
            </a:r>
          </a:p>
          <a:p>
            <a:pPr eaLnBrk="1" hangingPunct="1">
              <a:lnSpc>
                <a:spcPct val="90000"/>
              </a:lnSpc>
              <a:buFontTx/>
              <a:buNone/>
            </a:pPr>
            <a:r>
              <a:rPr lang="en-US" altLang="zh-CN"/>
              <a:t>5)</a:t>
            </a:r>
            <a:r>
              <a:rPr lang="zh-CN" altLang="en-US"/>
              <a:t>日期型   </a:t>
            </a:r>
            <a:r>
              <a:rPr lang="en-US" altLang="zh-CN" b="1" i="1">
                <a:solidFill>
                  <a:srgbClr val="FF3300"/>
                </a:solidFill>
              </a:rPr>
              <a:t>DATE</a:t>
            </a:r>
            <a:r>
              <a:rPr lang="en-US" altLang="zh-CN">
                <a:solidFill>
                  <a:srgbClr val="FF3300"/>
                </a:solidFill>
              </a:rPr>
              <a:t> </a:t>
            </a:r>
            <a:r>
              <a:rPr lang="en-US" altLang="zh-CN"/>
              <a:t> “ yyyymmdd ”</a:t>
            </a:r>
          </a:p>
          <a:p>
            <a:pPr eaLnBrk="1" hangingPunct="1">
              <a:lnSpc>
                <a:spcPct val="90000"/>
              </a:lnSpc>
              <a:buFontTx/>
              <a:buNone/>
            </a:pPr>
            <a:r>
              <a:rPr lang="en-US" altLang="zh-CN"/>
              <a:t>6)</a:t>
            </a:r>
            <a:r>
              <a:rPr lang="zh-CN" altLang="en-US"/>
              <a:t>时间型   </a:t>
            </a:r>
            <a:r>
              <a:rPr lang="en-US" altLang="zh-CN" b="1" i="1">
                <a:solidFill>
                  <a:srgbClr val="FF3300"/>
                </a:solidFill>
              </a:rPr>
              <a:t>TIME </a:t>
            </a:r>
            <a:r>
              <a:rPr lang="en-US" altLang="zh-CN"/>
              <a:t>  “hhmmss”</a:t>
            </a:r>
          </a:p>
          <a:p>
            <a:pPr eaLnBrk="1" hangingPunct="1">
              <a:lnSpc>
                <a:spcPct val="90000"/>
              </a:lnSpc>
              <a:buFontTx/>
              <a:buNone/>
            </a:pPr>
            <a:r>
              <a:rPr lang="en-US" altLang="zh-CN"/>
              <a:t>7)</a:t>
            </a:r>
            <a:r>
              <a:rPr lang="zh-CN" altLang="en-US"/>
              <a:t>时标  </a:t>
            </a:r>
            <a:r>
              <a:rPr lang="en-US" altLang="zh-CN" b="1" i="1">
                <a:solidFill>
                  <a:srgbClr val="FF3300"/>
                </a:solidFill>
              </a:rPr>
              <a:t>TIMESTAMP</a:t>
            </a:r>
            <a:r>
              <a:rPr lang="en-US" altLang="zh-CN">
                <a:solidFill>
                  <a:srgbClr val="FF3300"/>
                </a:solidFill>
              </a:rPr>
              <a:t> </a:t>
            </a:r>
            <a:r>
              <a:rPr lang="en-US" altLang="zh-CN"/>
              <a:t>“yyyymmddhhmmssnnnnnn”</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Top)">
                                      <p:cBhvr>
                                        <p:cTn id="7" dur="500"/>
                                        <p:tgtEl>
                                          <p:spTgt spid="2">
                                            <p:txEl>
                                              <p:pRg st="0" end="0"/>
                                            </p:txEl>
                                          </p:spTgt>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slide(fromTop)">
                                      <p:cBhvr>
                                        <p:cTn id="11" dur="500"/>
                                        <p:tgtEl>
                                          <p:spTgt spid="2">
                                            <p:txEl>
                                              <p:pRg st="1" end="1"/>
                                            </p:txEl>
                                          </p:spTgt>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slide(fromTop)">
                                      <p:cBhvr>
                                        <p:cTn id="15" dur="500"/>
                                        <p:tgtEl>
                                          <p:spTgt spid="2">
                                            <p:txEl>
                                              <p:pRg st="2" end="2"/>
                                            </p:txEl>
                                          </p:spTgt>
                                        </p:tgtEl>
                                      </p:cBhvr>
                                    </p:animEffect>
                                  </p:childTnLst>
                                </p:cTn>
                              </p:par>
                            </p:childTnLst>
                          </p:cTn>
                        </p:par>
                        <p:par>
                          <p:cTn id="16" fill="hold" nodeType="afterGroup">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slide(fromTop)">
                                      <p:cBhvr>
                                        <p:cTn id="19" dur="500"/>
                                        <p:tgtEl>
                                          <p:spTgt spid="2">
                                            <p:txEl>
                                              <p:pRg st="3" end="3"/>
                                            </p:txEl>
                                          </p:spTgt>
                                        </p:tgtEl>
                                      </p:cBhvr>
                                    </p:animEffect>
                                  </p:childTnLst>
                                </p:cTn>
                              </p:par>
                            </p:childTnLst>
                          </p:cTn>
                        </p:par>
                        <p:par>
                          <p:cTn id="20" fill="hold" nodeType="afterGroup">
                            <p:stCondLst>
                              <p:cond delay="2000"/>
                            </p:stCondLst>
                            <p:childTnLst>
                              <p:par>
                                <p:cTn id="21" presetID="1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slide(fromTop)">
                                      <p:cBhvr>
                                        <p:cTn id="23" dur="500"/>
                                        <p:tgtEl>
                                          <p:spTgt spid="2">
                                            <p:txEl>
                                              <p:pRg st="4" end="4"/>
                                            </p:txEl>
                                          </p:spTgt>
                                        </p:tgtEl>
                                      </p:cBhvr>
                                    </p:animEffect>
                                  </p:childTnLst>
                                </p:cTn>
                              </p:par>
                            </p:childTnLst>
                          </p:cTn>
                        </p:par>
                        <p:par>
                          <p:cTn id="24" fill="hold" nodeType="afterGroup">
                            <p:stCondLst>
                              <p:cond delay="2500"/>
                            </p:stCondLst>
                            <p:childTnLst>
                              <p:par>
                                <p:cTn id="25" presetID="1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lide(fromTop)">
                                      <p:cBhvr>
                                        <p:cTn id="27" dur="500"/>
                                        <p:tgtEl>
                                          <p:spTgt spid="2">
                                            <p:txEl>
                                              <p:pRg st="5" end="5"/>
                                            </p:txEl>
                                          </p:spTgt>
                                        </p:tgtEl>
                                      </p:cBhvr>
                                    </p:animEffect>
                                  </p:childTnLst>
                                </p:cTn>
                              </p:par>
                            </p:childTnLst>
                          </p:cTn>
                        </p:par>
                        <p:par>
                          <p:cTn id="28" fill="hold" nodeType="afterGroup">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slide(fromTop)">
                                      <p:cBhvr>
                                        <p:cTn id="31" dur="500"/>
                                        <p:tgtEl>
                                          <p:spTgt spid="2">
                                            <p:txEl>
                                              <p:pRg st="6" end="6"/>
                                            </p:txEl>
                                          </p:spTgt>
                                        </p:tgtEl>
                                      </p:cBhvr>
                                    </p:animEffect>
                                  </p:childTnLst>
                                </p:cTn>
                              </p:par>
                            </p:childTnLst>
                          </p:cTn>
                        </p:par>
                        <p:par>
                          <p:cTn id="32" fill="hold" nodeType="afterGroup">
                            <p:stCondLst>
                              <p:cond delay="3500"/>
                            </p:stCondLst>
                            <p:childTnLst>
                              <p:par>
                                <p:cTn id="33" presetID="12" presetClass="entr" presetSubtype="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slide(fromTop)">
                                      <p:cBhvr>
                                        <p:cTn id="35" dur="500"/>
                                        <p:tgtEl>
                                          <p:spTgt spid="2">
                                            <p:txEl>
                                              <p:pRg st="7" end="7"/>
                                            </p:txEl>
                                          </p:spTgt>
                                        </p:tgtEl>
                                      </p:cBhvr>
                                    </p:animEffect>
                                  </p:childTnLst>
                                </p:cTn>
                              </p:par>
                            </p:childTnLst>
                          </p:cTn>
                        </p:par>
                        <p:par>
                          <p:cTn id="36" fill="hold" nodeType="afterGroup">
                            <p:stCondLst>
                              <p:cond delay="4000"/>
                            </p:stCondLst>
                            <p:childTnLst>
                              <p:par>
                                <p:cTn id="37" presetID="12" presetClass="entr" presetSubtype="1"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slide(fromTop)">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9FF06A90-8D74-471D-A71A-754E3E1194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077BBC-C6D4-45E7-BCA8-6EA986957F60}" type="slidenum">
              <a:rPr lang="en-US" altLang="zh-CN" sz="1400" smtClean="0"/>
              <a:pPr>
                <a:spcBef>
                  <a:spcPct val="0"/>
                </a:spcBef>
                <a:buFontTx/>
                <a:buNone/>
              </a:pPr>
              <a:t>50</a:t>
            </a:fld>
            <a:endParaRPr lang="en-US" altLang="zh-CN" sz="1400"/>
          </a:p>
        </p:txBody>
      </p:sp>
      <p:sp>
        <p:nvSpPr>
          <p:cNvPr id="64515" name="Rectangle 3">
            <a:extLst>
              <a:ext uri="{FF2B5EF4-FFF2-40B4-BE49-F238E27FC236}">
                <a16:creationId xmlns:a16="http://schemas.microsoft.com/office/drawing/2014/main" id="{EC22B09D-A294-448F-A284-20C3A80A93FC}"/>
              </a:ext>
            </a:extLst>
          </p:cNvPr>
          <p:cNvSpPr>
            <a:spLocks noGrp="1" noChangeArrowheads="1"/>
          </p:cNvSpPr>
          <p:nvPr>
            <p:ph type="body" idx="1"/>
          </p:nvPr>
        </p:nvSpPr>
        <p:spPr>
          <a:xfrm>
            <a:off x="323850" y="971550"/>
            <a:ext cx="8534400" cy="5486400"/>
          </a:xfrm>
          <a:ln w="57150">
            <a:solidFill>
              <a:srgbClr val="008461"/>
            </a:solidFill>
            <a:miter lim="800000"/>
            <a:headEnd/>
            <a:tailEnd/>
          </a:ln>
        </p:spPr>
        <p:txBody>
          <a:bodyPr/>
          <a:lstStyle/>
          <a:p>
            <a:pPr eaLnBrk="1" hangingPunct="1">
              <a:buFontTx/>
              <a:buNone/>
            </a:pPr>
            <a:r>
              <a:rPr lang="en-US" altLang="zh-CN" b="1">
                <a:solidFill>
                  <a:schemeClr val="accent2"/>
                </a:solidFill>
              </a:rPr>
              <a:t>(SELECT   S_C.SNO,S_C.CNO,S_C.GRADE</a:t>
            </a:r>
          </a:p>
          <a:p>
            <a:pPr eaLnBrk="1" hangingPunct="1">
              <a:buFontTx/>
              <a:buNone/>
            </a:pPr>
            <a:r>
              <a:rPr lang="en-US" altLang="zh-CN" b="1">
                <a:solidFill>
                  <a:schemeClr val="accent2"/>
                </a:solidFill>
              </a:rPr>
              <a:t>FROM   S_C</a:t>
            </a:r>
          </a:p>
          <a:p>
            <a:pPr eaLnBrk="1" hangingPunct="1">
              <a:buFontTx/>
              <a:buNone/>
            </a:pPr>
            <a:r>
              <a:rPr lang="en-US" altLang="zh-CN" b="1">
                <a:solidFill>
                  <a:schemeClr val="accent2"/>
                </a:solidFill>
              </a:rPr>
              <a:t>WHERE   S_C.CNO= '01')</a:t>
            </a:r>
          </a:p>
          <a:p>
            <a:pPr eaLnBrk="1" hangingPunct="1">
              <a:lnSpc>
                <a:spcPct val="120000"/>
              </a:lnSpc>
              <a:buFontTx/>
              <a:buNone/>
            </a:pPr>
            <a:r>
              <a:rPr lang="en-US" altLang="zh-CN" sz="4400">
                <a:solidFill>
                  <a:srgbClr val="FF3300"/>
                </a:solidFill>
                <a:latin typeface="黑体" panose="02010609060101010101" pitchFamily="49" charset="-122"/>
                <a:ea typeface="黑体" panose="02010609060101010101" pitchFamily="49" charset="-122"/>
              </a:rPr>
              <a:t>   UNION</a:t>
            </a:r>
          </a:p>
          <a:p>
            <a:pPr eaLnBrk="1" hangingPunct="1">
              <a:lnSpc>
                <a:spcPct val="150000"/>
              </a:lnSpc>
              <a:buFontTx/>
              <a:buNone/>
            </a:pPr>
            <a:r>
              <a:rPr lang="en-US" altLang="zh-CN" b="1"/>
              <a:t>(SELECT   S_C.SNO,S_C.CNO,S_C.GRADE</a:t>
            </a:r>
          </a:p>
          <a:p>
            <a:pPr eaLnBrk="1" hangingPunct="1">
              <a:buFontTx/>
              <a:buNone/>
            </a:pPr>
            <a:r>
              <a:rPr lang="en-US" altLang="zh-CN" b="1"/>
              <a:t>FROM   S_C</a:t>
            </a:r>
          </a:p>
          <a:p>
            <a:pPr eaLnBrk="1" hangingPunct="1">
              <a:buFontTx/>
              <a:buNone/>
            </a:pPr>
            <a:r>
              <a:rPr lang="en-US" altLang="zh-CN" b="1"/>
              <a:t>WHERE   S_C.CNO</a:t>
            </a:r>
            <a:r>
              <a:rPr lang="en-US" altLang="zh-CN" b="1">
                <a:latin typeface="隶书" panose="02010509060101010101" pitchFamily="49" charset="-122"/>
                <a:ea typeface="隶书" panose="02010509060101010101" pitchFamily="49" charset="-122"/>
              </a:rPr>
              <a:t> = </a:t>
            </a:r>
            <a:r>
              <a:rPr lang="en-US" altLang="zh-CN" b="1">
                <a:solidFill>
                  <a:schemeClr val="accent2"/>
                </a:solidFill>
              </a:rPr>
              <a:t>'02'</a:t>
            </a:r>
            <a:r>
              <a:rPr lang="en-US" altLang="zh-CN" b="1">
                <a:latin typeface="隶书" panose="02010509060101010101" pitchFamily="49" charset="-122"/>
                <a:ea typeface="隶书" panose="02010509060101010101" pitchFamily="49" charset="-122"/>
              </a:rPr>
              <a:t>) </a:t>
            </a:r>
            <a:r>
              <a:rPr lang="en-US" altLang="zh-CN" b="1"/>
              <a:t>;</a:t>
            </a:r>
          </a:p>
        </p:txBody>
      </p:sp>
      <p:grpSp>
        <p:nvGrpSpPr>
          <p:cNvPr id="64516" name="Group 7">
            <a:extLst>
              <a:ext uri="{FF2B5EF4-FFF2-40B4-BE49-F238E27FC236}">
                <a16:creationId xmlns:a16="http://schemas.microsoft.com/office/drawing/2014/main" id="{A19FB40B-4D46-4027-9E07-79D0BD8FC000}"/>
              </a:ext>
            </a:extLst>
          </p:cNvPr>
          <p:cNvGrpSpPr>
            <a:grpSpLocks/>
          </p:cNvGrpSpPr>
          <p:nvPr/>
        </p:nvGrpSpPr>
        <p:grpSpPr bwMode="auto">
          <a:xfrm>
            <a:off x="7464425" y="4979988"/>
            <a:ext cx="1295400" cy="1265237"/>
            <a:chOff x="4416" y="883"/>
            <a:chExt cx="816" cy="797"/>
          </a:xfrm>
        </p:grpSpPr>
        <p:sp>
          <p:nvSpPr>
            <p:cNvPr id="64518" name="Oval 5">
              <a:extLst>
                <a:ext uri="{FF2B5EF4-FFF2-40B4-BE49-F238E27FC236}">
                  <a16:creationId xmlns:a16="http://schemas.microsoft.com/office/drawing/2014/main" id="{D41AE122-D384-4B0A-8CAF-18024FE4B8EB}"/>
                </a:ext>
              </a:extLst>
            </p:cNvPr>
            <p:cNvSpPr>
              <a:spLocks noChangeArrowheads="1"/>
            </p:cNvSpPr>
            <p:nvPr/>
          </p:nvSpPr>
          <p:spPr bwMode="auto">
            <a:xfrm>
              <a:off x="4416" y="912"/>
              <a:ext cx="816" cy="768"/>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19" name="Text Box 6">
              <a:extLst>
                <a:ext uri="{FF2B5EF4-FFF2-40B4-BE49-F238E27FC236}">
                  <a16:creationId xmlns:a16="http://schemas.microsoft.com/office/drawing/2014/main" id="{D8703BEF-3FCE-4DC2-B038-B99445A97C95}"/>
                </a:ext>
              </a:extLst>
            </p:cNvPr>
            <p:cNvSpPr txBox="1">
              <a:spLocks noChangeArrowheads="1"/>
            </p:cNvSpPr>
            <p:nvPr/>
          </p:nvSpPr>
          <p:spPr bwMode="auto">
            <a:xfrm>
              <a:off x="4464" y="883"/>
              <a:ext cx="576"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7200">
                  <a:solidFill>
                    <a:srgbClr val="0000CC"/>
                  </a:solidFill>
                  <a:latin typeface="Times New Roman" panose="02020603050405020304" pitchFamily="18" charset="0"/>
                  <a:ea typeface="方正舒体" panose="02010601030101010101" pitchFamily="2" charset="-122"/>
                </a:rPr>
                <a:t>并</a:t>
              </a:r>
            </a:p>
          </p:txBody>
        </p:sp>
      </p:grpSp>
      <p:sp>
        <p:nvSpPr>
          <p:cNvPr id="7" name="Text Box 6">
            <a:extLst>
              <a:ext uri="{FF2B5EF4-FFF2-40B4-BE49-F238E27FC236}">
                <a16:creationId xmlns:a16="http://schemas.microsoft.com/office/drawing/2014/main" id="{B684A35E-49D0-4AAC-AF02-DC15E76C2B05}"/>
              </a:ext>
            </a:extLst>
          </p:cNvPr>
          <p:cNvSpPr txBox="1">
            <a:spLocks noChangeArrowheads="1"/>
          </p:cNvSpPr>
          <p:nvPr/>
        </p:nvSpPr>
        <p:spPr bwMode="auto">
          <a:xfrm>
            <a:off x="190500" y="0"/>
            <a:ext cx="7921625" cy="64611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600">
                <a:latin typeface="Times New Roman" panose="02020603050405020304" pitchFamily="18" charset="0"/>
                <a:ea typeface="华文行楷" panose="02010800040101010101" pitchFamily="2" charset="-122"/>
              </a:rPr>
              <a:t>4.</a:t>
            </a:r>
            <a:r>
              <a:rPr kumimoji="1" lang="zh-CN" altLang="en-US" sz="3600">
                <a:latin typeface="Times New Roman" panose="02020603050405020304" pitchFamily="18" charset="0"/>
                <a:ea typeface="华文行楷" panose="02010800040101010101" pitchFamily="2" charset="-122"/>
              </a:rPr>
              <a:t>集合运算连接查询</a:t>
            </a:r>
            <a:endParaRPr kumimoji="1" lang="zh-CN" altLang="en-US" sz="2800">
              <a:latin typeface="Times New Roman" panose="02020603050405020304" pitchFamily="18" charset="0"/>
              <a:ea typeface="华文行楷" panose="020108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FDA744EB-E188-4D28-A5FF-F0DB151767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BFD87A-75A6-439B-8257-7B07FAD1804F}" type="slidenum">
              <a:rPr lang="en-US" altLang="zh-CN" sz="1400" smtClean="0"/>
              <a:pPr>
                <a:spcBef>
                  <a:spcPct val="0"/>
                </a:spcBef>
                <a:buFontTx/>
                <a:buNone/>
              </a:pPr>
              <a:t>51</a:t>
            </a:fld>
            <a:endParaRPr lang="en-US" altLang="zh-CN" sz="1400"/>
          </a:p>
        </p:txBody>
      </p:sp>
      <p:sp>
        <p:nvSpPr>
          <p:cNvPr id="65539" name="Rectangle 2">
            <a:extLst>
              <a:ext uri="{FF2B5EF4-FFF2-40B4-BE49-F238E27FC236}">
                <a16:creationId xmlns:a16="http://schemas.microsoft.com/office/drawing/2014/main" id="{D514E60A-4938-44B0-BB44-7457F73C5BB5}"/>
              </a:ext>
            </a:extLst>
          </p:cNvPr>
          <p:cNvSpPr>
            <a:spLocks noGrp="1" noChangeArrowheads="1"/>
          </p:cNvSpPr>
          <p:nvPr>
            <p:ph type="body" idx="1"/>
          </p:nvPr>
        </p:nvSpPr>
        <p:spPr>
          <a:xfrm>
            <a:off x="250825" y="188913"/>
            <a:ext cx="8534400" cy="5111750"/>
          </a:xfrm>
          <a:ln w="57150">
            <a:solidFill>
              <a:srgbClr val="008461"/>
            </a:solidFill>
            <a:miter lim="800000"/>
            <a:headEnd/>
            <a:tailEnd/>
          </a:ln>
        </p:spPr>
        <p:txBody>
          <a:bodyPr/>
          <a:lstStyle/>
          <a:p>
            <a:pPr eaLnBrk="1" hangingPunct="1">
              <a:buFontTx/>
              <a:buNone/>
            </a:pPr>
            <a:r>
              <a:rPr lang="en-US" altLang="zh-CN" b="1">
                <a:solidFill>
                  <a:schemeClr val="accent2"/>
                </a:solidFill>
              </a:rPr>
              <a:t>(SELECT   S_C.SNO</a:t>
            </a:r>
          </a:p>
          <a:p>
            <a:pPr eaLnBrk="1" hangingPunct="1">
              <a:buFontTx/>
              <a:buNone/>
            </a:pPr>
            <a:r>
              <a:rPr lang="en-US" altLang="zh-CN" b="1">
                <a:solidFill>
                  <a:schemeClr val="accent2"/>
                </a:solidFill>
              </a:rPr>
              <a:t>FROM   S_C</a:t>
            </a:r>
          </a:p>
          <a:p>
            <a:pPr eaLnBrk="1" hangingPunct="1">
              <a:buFontTx/>
              <a:buNone/>
            </a:pPr>
            <a:r>
              <a:rPr lang="en-US" altLang="zh-CN" b="1">
                <a:solidFill>
                  <a:schemeClr val="accent2"/>
                </a:solidFill>
              </a:rPr>
              <a:t>WHERE   S_C.CNO='01')</a:t>
            </a:r>
          </a:p>
          <a:p>
            <a:pPr eaLnBrk="1" hangingPunct="1">
              <a:lnSpc>
                <a:spcPct val="120000"/>
              </a:lnSpc>
              <a:buFontTx/>
              <a:buNone/>
            </a:pPr>
            <a:r>
              <a:rPr lang="en-US" altLang="zh-CN" sz="4400" b="1">
                <a:solidFill>
                  <a:srgbClr val="FF3300"/>
                </a:solidFill>
              </a:rPr>
              <a:t>   	INTERSECT</a:t>
            </a:r>
          </a:p>
          <a:p>
            <a:pPr eaLnBrk="1" hangingPunct="1">
              <a:lnSpc>
                <a:spcPct val="150000"/>
              </a:lnSpc>
              <a:buFontTx/>
              <a:buNone/>
            </a:pPr>
            <a:r>
              <a:rPr lang="en-US" altLang="zh-CN" b="1">
                <a:solidFill>
                  <a:schemeClr val="accent2"/>
                </a:solidFill>
              </a:rPr>
              <a:t>(SELECT   S_C.SNO</a:t>
            </a:r>
          </a:p>
          <a:p>
            <a:pPr eaLnBrk="1" hangingPunct="1">
              <a:buFontTx/>
              <a:buNone/>
            </a:pPr>
            <a:r>
              <a:rPr lang="en-US" altLang="zh-CN" b="1">
                <a:solidFill>
                  <a:schemeClr val="accent2"/>
                </a:solidFill>
              </a:rPr>
              <a:t>FROM   S_C</a:t>
            </a:r>
          </a:p>
          <a:p>
            <a:pPr eaLnBrk="1" hangingPunct="1">
              <a:buFontTx/>
              <a:buNone/>
            </a:pPr>
            <a:r>
              <a:rPr lang="en-US" altLang="zh-CN" b="1">
                <a:solidFill>
                  <a:schemeClr val="accent2"/>
                </a:solidFill>
              </a:rPr>
              <a:t>WHERE   S_C.CNO='02');</a:t>
            </a:r>
          </a:p>
        </p:txBody>
      </p:sp>
      <p:grpSp>
        <p:nvGrpSpPr>
          <p:cNvPr id="65540" name="Group 6">
            <a:extLst>
              <a:ext uri="{FF2B5EF4-FFF2-40B4-BE49-F238E27FC236}">
                <a16:creationId xmlns:a16="http://schemas.microsoft.com/office/drawing/2014/main" id="{6F834080-8565-4DDC-A3BD-40929D212E69}"/>
              </a:ext>
            </a:extLst>
          </p:cNvPr>
          <p:cNvGrpSpPr>
            <a:grpSpLocks/>
          </p:cNvGrpSpPr>
          <p:nvPr/>
        </p:nvGrpSpPr>
        <p:grpSpPr bwMode="auto">
          <a:xfrm>
            <a:off x="7391400" y="3933825"/>
            <a:ext cx="1295400" cy="1241425"/>
            <a:chOff x="4656" y="2875"/>
            <a:chExt cx="816" cy="821"/>
          </a:xfrm>
        </p:grpSpPr>
        <p:sp>
          <p:nvSpPr>
            <p:cNvPr id="65543" name="Oval 4">
              <a:extLst>
                <a:ext uri="{FF2B5EF4-FFF2-40B4-BE49-F238E27FC236}">
                  <a16:creationId xmlns:a16="http://schemas.microsoft.com/office/drawing/2014/main" id="{FFD488BA-1D20-4AAF-B14A-F70119DFB224}"/>
                </a:ext>
              </a:extLst>
            </p:cNvPr>
            <p:cNvSpPr>
              <a:spLocks noChangeArrowheads="1"/>
            </p:cNvSpPr>
            <p:nvPr/>
          </p:nvSpPr>
          <p:spPr bwMode="auto">
            <a:xfrm>
              <a:off x="4656" y="2928"/>
              <a:ext cx="816" cy="768"/>
            </a:xfrm>
            <a:prstGeom prst="ellipse">
              <a:avLst/>
            </a:prstGeom>
            <a:solidFill>
              <a:srgbClr val="66FF33"/>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5544" name="Text Box 5">
              <a:extLst>
                <a:ext uri="{FF2B5EF4-FFF2-40B4-BE49-F238E27FC236}">
                  <a16:creationId xmlns:a16="http://schemas.microsoft.com/office/drawing/2014/main" id="{B5ACE9E5-E7A7-4737-8C9D-84E091DD896E}"/>
                </a:ext>
              </a:extLst>
            </p:cNvPr>
            <p:cNvSpPr txBox="1">
              <a:spLocks noChangeArrowheads="1"/>
            </p:cNvSpPr>
            <p:nvPr/>
          </p:nvSpPr>
          <p:spPr bwMode="auto">
            <a:xfrm>
              <a:off x="4740" y="2875"/>
              <a:ext cx="576"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7200">
                  <a:solidFill>
                    <a:srgbClr val="966400"/>
                  </a:solidFill>
                  <a:latin typeface="Times New Roman" panose="02020603050405020304" pitchFamily="18" charset="0"/>
                  <a:ea typeface="方正舒体" panose="02010601030101010101" pitchFamily="2" charset="-122"/>
                </a:rPr>
                <a:t>交</a:t>
              </a:r>
            </a:p>
          </p:txBody>
        </p:sp>
      </p:grpSp>
      <p:sp>
        <p:nvSpPr>
          <p:cNvPr id="122883" name="Text Box 3">
            <a:extLst>
              <a:ext uri="{FF2B5EF4-FFF2-40B4-BE49-F238E27FC236}">
                <a16:creationId xmlns:a16="http://schemas.microsoft.com/office/drawing/2014/main" id="{14395DBF-9360-4147-842F-F54526917AE9}"/>
              </a:ext>
            </a:extLst>
          </p:cNvPr>
          <p:cNvSpPr txBox="1">
            <a:spLocks noChangeArrowheads="1"/>
          </p:cNvSpPr>
          <p:nvPr/>
        </p:nvSpPr>
        <p:spPr bwMode="auto">
          <a:xfrm>
            <a:off x="971550" y="5589588"/>
            <a:ext cx="6985000" cy="588962"/>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b="1">
                <a:solidFill>
                  <a:srgbClr val="000099"/>
                </a:solidFill>
                <a:latin typeface="华文隶书" panose="02010800040101010101" pitchFamily="2" charset="-122"/>
                <a:ea typeface="华文隶书" panose="02010800040101010101" pitchFamily="2" charset="-122"/>
              </a:rPr>
              <a:t>在</a:t>
            </a:r>
            <a:r>
              <a:rPr kumimoji="1" lang="en-US" altLang="zh-CN" b="1">
                <a:solidFill>
                  <a:srgbClr val="000099"/>
                </a:solidFill>
                <a:latin typeface="华文隶书" panose="02010800040101010101" pitchFamily="2" charset="-122"/>
                <a:ea typeface="华文隶书" panose="02010800040101010101" pitchFamily="2" charset="-122"/>
              </a:rPr>
              <a:t>ACCESS </a:t>
            </a:r>
            <a:r>
              <a:rPr kumimoji="1" lang="zh-CN" altLang="en-US" b="1">
                <a:solidFill>
                  <a:srgbClr val="000099"/>
                </a:solidFill>
                <a:latin typeface="华文隶书" panose="02010800040101010101" pitchFamily="2" charset="-122"/>
                <a:ea typeface="华文隶书" panose="02010800040101010101" pitchFamily="2" charset="-122"/>
              </a:rPr>
              <a:t>中未实现本功能</a:t>
            </a:r>
          </a:p>
        </p:txBody>
      </p:sp>
      <p:sp>
        <p:nvSpPr>
          <p:cNvPr id="122884" name="Rectangle 4">
            <a:extLst>
              <a:ext uri="{FF2B5EF4-FFF2-40B4-BE49-F238E27FC236}">
                <a16:creationId xmlns:a16="http://schemas.microsoft.com/office/drawing/2014/main" id="{A7306511-1F79-4D84-B010-61D87FE12215}"/>
              </a:ext>
            </a:extLst>
          </p:cNvPr>
          <p:cNvSpPr>
            <a:spLocks noChangeArrowheads="1"/>
          </p:cNvSpPr>
          <p:nvPr/>
        </p:nvSpPr>
        <p:spPr bwMode="auto">
          <a:xfrm>
            <a:off x="5148263" y="1916113"/>
            <a:ext cx="3095625" cy="850900"/>
          </a:xfrm>
          <a:prstGeom prst="rect">
            <a:avLst/>
          </a:prstGeom>
          <a:solidFill>
            <a:srgbClr val="FFFFCC"/>
          </a:solidFill>
          <a:ln w="28575">
            <a:solidFill>
              <a:srgbClr val="000099"/>
            </a:solidFill>
            <a:miter lim="800000"/>
            <a:headEnd/>
            <a:tailEnd/>
          </a:ln>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0000CC"/>
                </a:solidFill>
                <a:latin typeface="华文中宋" panose="02010600040101010101" pitchFamily="2" charset="-122"/>
                <a:ea typeface="华文中宋" panose="02010600040101010101" pitchFamily="2" charset="-122"/>
              </a:rPr>
              <a:t>SELECT</a:t>
            </a:r>
            <a:r>
              <a:rPr kumimoji="1" lang="zh-CN" altLang="en-US" sz="2400" b="1">
                <a:solidFill>
                  <a:srgbClr val="0000CC"/>
                </a:solidFill>
                <a:latin typeface="华文中宋" panose="02010600040101010101" pitchFamily="2" charset="-122"/>
                <a:ea typeface="华文中宋" panose="02010600040101010101" pitchFamily="2" charset="-122"/>
              </a:rPr>
              <a:t>列表中不能出现</a:t>
            </a:r>
            <a:r>
              <a:rPr kumimoji="1" lang="en-US" altLang="zh-CN" sz="2400" b="1">
                <a:solidFill>
                  <a:srgbClr val="0000CC"/>
                </a:solidFill>
                <a:latin typeface="华文中宋" panose="02010600040101010101" pitchFamily="2" charset="-122"/>
                <a:ea typeface="华文中宋" panose="02010600040101010101" pitchFamily="2" charset="-122"/>
              </a:rPr>
              <a:t>CNO</a:t>
            </a:r>
            <a:r>
              <a:rPr kumimoji="1" lang="zh-CN" altLang="en-US" sz="2400" b="1">
                <a:solidFill>
                  <a:srgbClr val="0000CC"/>
                </a:solidFill>
                <a:latin typeface="华文中宋" panose="02010600040101010101" pitchFamily="2" charset="-122"/>
                <a:ea typeface="华文中宋" panose="02010600040101010101" pitchFamily="2" charset="-122"/>
              </a:rPr>
              <a:t>为什么？</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additive="base">
                                        <p:cTn id="7" dur="500" fill="hold"/>
                                        <p:tgtEl>
                                          <p:spTgt spid="122884"/>
                                        </p:tgtEl>
                                        <p:attrNameLst>
                                          <p:attrName>ppt_x</p:attrName>
                                        </p:attrNameLst>
                                      </p:cBhvr>
                                      <p:tavLst>
                                        <p:tav tm="0">
                                          <p:val>
                                            <p:strVal val="#ppt_x"/>
                                          </p:val>
                                        </p:tav>
                                        <p:tav tm="100000">
                                          <p:val>
                                            <p:strVal val="#ppt_x"/>
                                          </p:val>
                                        </p:tav>
                                      </p:tavLst>
                                    </p:anim>
                                    <p:anim calcmode="lin" valueType="num">
                                      <p:cBhvr additive="base">
                                        <p:cTn id="8"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2883"/>
                                        </p:tgtEl>
                                        <p:attrNameLst>
                                          <p:attrName>style.visibility</p:attrName>
                                        </p:attrNameLst>
                                      </p:cBhvr>
                                      <p:to>
                                        <p:strVal val="visible"/>
                                      </p:to>
                                    </p:set>
                                    <p:animEffect transition="in" filter="box(in)">
                                      <p:cBhvr>
                                        <p:cTn id="13"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p:bldP spid="12288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a:extLst>
              <a:ext uri="{FF2B5EF4-FFF2-40B4-BE49-F238E27FC236}">
                <a16:creationId xmlns:a16="http://schemas.microsoft.com/office/drawing/2014/main" id="{03F7CCBB-244B-4B56-90BA-8E17EE6FA0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A7E0E60-5300-45B1-99E7-E90C4F61E5B2}" type="slidenum">
              <a:rPr lang="en-US" altLang="zh-CN" sz="1400" smtClean="0"/>
              <a:pPr>
                <a:spcBef>
                  <a:spcPct val="0"/>
                </a:spcBef>
                <a:buFontTx/>
                <a:buNone/>
              </a:pPr>
              <a:t>52</a:t>
            </a:fld>
            <a:endParaRPr lang="en-US" altLang="zh-CN" sz="1400"/>
          </a:p>
        </p:txBody>
      </p:sp>
      <p:sp>
        <p:nvSpPr>
          <p:cNvPr id="66563" name="Rectangle 1029">
            <a:extLst>
              <a:ext uri="{FF2B5EF4-FFF2-40B4-BE49-F238E27FC236}">
                <a16:creationId xmlns:a16="http://schemas.microsoft.com/office/drawing/2014/main" id="{18F5CB59-D8CA-4304-A94F-B4A923AD3DF7}"/>
              </a:ext>
            </a:extLst>
          </p:cNvPr>
          <p:cNvSpPr>
            <a:spLocks noGrp="1" noChangeArrowheads="1"/>
          </p:cNvSpPr>
          <p:nvPr>
            <p:ph type="title"/>
          </p:nvPr>
        </p:nvSpPr>
        <p:spPr/>
        <p:txBody>
          <a:bodyPr/>
          <a:lstStyle/>
          <a:p>
            <a:pPr eaLnBrk="1" hangingPunct="1"/>
            <a:r>
              <a:rPr lang="zh-CN" altLang="en-US"/>
              <a:t>等价的</a:t>
            </a:r>
            <a:r>
              <a:rPr lang="en-US" altLang="zh-CN"/>
              <a:t>SQL</a:t>
            </a:r>
          </a:p>
        </p:txBody>
      </p:sp>
      <p:sp>
        <p:nvSpPr>
          <p:cNvPr id="66564" name="Rectangle 1027">
            <a:extLst>
              <a:ext uri="{FF2B5EF4-FFF2-40B4-BE49-F238E27FC236}">
                <a16:creationId xmlns:a16="http://schemas.microsoft.com/office/drawing/2014/main" id="{5B9F262F-2CE8-4E1C-B6DB-317674E56650}"/>
              </a:ext>
            </a:extLst>
          </p:cNvPr>
          <p:cNvSpPr>
            <a:spLocks noGrp="1" noChangeArrowheads="1"/>
          </p:cNvSpPr>
          <p:nvPr>
            <p:ph type="body" idx="4294967295"/>
          </p:nvPr>
        </p:nvSpPr>
        <p:spPr>
          <a:xfrm>
            <a:off x="755650" y="1700213"/>
            <a:ext cx="7772400" cy="4114800"/>
          </a:xfrm>
        </p:spPr>
        <p:txBody>
          <a:bodyPr/>
          <a:lstStyle/>
          <a:p>
            <a:pPr eaLnBrk="1" hangingPunct="1">
              <a:buFontTx/>
              <a:buNone/>
            </a:pPr>
            <a:r>
              <a:rPr lang="en-US" altLang="zh-CN" sz="3600">
                <a:solidFill>
                  <a:schemeClr val="accent2"/>
                </a:solidFill>
                <a:latin typeface="黑体" panose="02010609060101010101" pitchFamily="49" charset="-122"/>
                <a:ea typeface="黑体" panose="02010609060101010101" pitchFamily="49" charset="-122"/>
              </a:rPr>
              <a:t>SELECT</a:t>
            </a:r>
            <a:r>
              <a:rPr lang="en-US" altLang="zh-CN" sz="3600">
                <a:latin typeface="黑体" panose="02010609060101010101" pitchFamily="49" charset="-122"/>
                <a:ea typeface="黑体" panose="02010609060101010101" pitchFamily="49" charset="-122"/>
              </a:rPr>
              <a:t>     A.SNO</a:t>
            </a:r>
          </a:p>
          <a:p>
            <a:pPr eaLnBrk="1" hangingPunct="1">
              <a:buFontTx/>
              <a:buNone/>
            </a:pPr>
            <a:r>
              <a:rPr lang="en-US" altLang="zh-CN" sz="3600">
                <a:solidFill>
                  <a:schemeClr val="accent2"/>
                </a:solidFill>
                <a:latin typeface="黑体" panose="02010609060101010101" pitchFamily="49" charset="-122"/>
                <a:ea typeface="黑体" panose="02010609060101010101" pitchFamily="49" charset="-122"/>
              </a:rPr>
              <a:t>FROM</a:t>
            </a:r>
            <a:r>
              <a:rPr lang="en-US" altLang="zh-CN" sz="3600">
                <a:latin typeface="黑体" panose="02010609060101010101" pitchFamily="49" charset="-122"/>
                <a:ea typeface="黑体" panose="02010609060101010101" pitchFamily="49" charset="-122"/>
              </a:rPr>
              <a:t>     S_C AS A, S_C AS B</a:t>
            </a:r>
          </a:p>
          <a:p>
            <a:pPr eaLnBrk="1" hangingPunct="1">
              <a:buFontTx/>
              <a:buNone/>
            </a:pPr>
            <a:r>
              <a:rPr lang="en-US" altLang="zh-CN" sz="3600">
                <a:solidFill>
                  <a:schemeClr val="accent2"/>
                </a:solidFill>
                <a:latin typeface="黑体" panose="02010609060101010101" pitchFamily="49" charset="-122"/>
                <a:ea typeface="黑体" panose="02010609060101010101" pitchFamily="49" charset="-122"/>
              </a:rPr>
              <a:t>WHERE</a:t>
            </a:r>
            <a:r>
              <a:rPr lang="en-US" altLang="zh-CN" sz="3600">
                <a:latin typeface="黑体" panose="02010609060101010101" pitchFamily="49" charset="-122"/>
                <a:ea typeface="黑体" panose="02010609060101010101" pitchFamily="49" charset="-122"/>
              </a:rPr>
              <a:t>    A.SNO=B.SNO AND </a:t>
            </a:r>
          </a:p>
          <a:p>
            <a:pPr eaLnBrk="1" hangingPunct="1">
              <a:buFontTx/>
              <a:buNone/>
            </a:pPr>
            <a:r>
              <a:rPr lang="en-US" altLang="zh-CN" sz="3600">
                <a:latin typeface="黑体" panose="02010609060101010101" pitchFamily="49" charset="-122"/>
                <a:ea typeface="黑体" panose="02010609060101010101" pitchFamily="49" charset="-122"/>
              </a:rPr>
              <a:t>       A.CNO='01' AND B.CNO='02';</a:t>
            </a:r>
          </a:p>
          <a:p>
            <a:pPr eaLnBrk="1" hangingPunct="1">
              <a:buFontTx/>
              <a:buNone/>
            </a:pPr>
            <a:endParaRPr lang="en-US" altLang="zh-CN" sz="3600">
              <a:latin typeface="黑体" panose="02010609060101010101" pitchFamily="49" charset="-122"/>
              <a:ea typeface="黑体" panose="02010609060101010101" pitchFamily="49" charset="-122"/>
            </a:endParaRPr>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7898706A-A9E1-4062-80D5-DD4AB80867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32BFB1F-E515-46F6-A638-3CDCEEBAE8A9}" type="slidenum">
              <a:rPr lang="en-US" altLang="zh-CN" sz="1400" smtClean="0"/>
              <a:pPr>
                <a:spcBef>
                  <a:spcPct val="0"/>
                </a:spcBef>
                <a:buFontTx/>
                <a:buNone/>
              </a:pPr>
              <a:t>53</a:t>
            </a:fld>
            <a:endParaRPr lang="en-US" altLang="zh-CN" sz="1400"/>
          </a:p>
        </p:txBody>
      </p:sp>
      <p:sp>
        <p:nvSpPr>
          <p:cNvPr id="67587" name="Rectangle 1026">
            <a:extLst>
              <a:ext uri="{FF2B5EF4-FFF2-40B4-BE49-F238E27FC236}">
                <a16:creationId xmlns:a16="http://schemas.microsoft.com/office/drawing/2014/main" id="{87A3C410-9ED6-4F71-AABB-A97AB8E36F9D}"/>
              </a:ext>
            </a:extLst>
          </p:cNvPr>
          <p:cNvSpPr>
            <a:spLocks noGrp="1" noChangeArrowheads="1"/>
          </p:cNvSpPr>
          <p:nvPr>
            <p:ph type="body" idx="1"/>
          </p:nvPr>
        </p:nvSpPr>
        <p:spPr>
          <a:xfrm>
            <a:off x="250825" y="260350"/>
            <a:ext cx="8534400" cy="5040313"/>
          </a:xfrm>
          <a:ln w="57150">
            <a:solidFill>
              <a:srgbClr val="008461"/>
            </a:solidFill>
            <a:miter lim="800000"/>
            <a:headEnd/>
            <a:tailEnd/>
          </a:ln>
        </p:spPr>
        <p:txBody>
          <a:bodyPr/>
          <a:lstStyle/>
          <a:p>
            <a:pPr eaLnBrk="1" hangingPunct="1">
              <a:buFontTx/>
              <a:buNone/>
            </a:pPr>
            <a:r>
              <a:rPr lang="en-US" altLang="zh-CN" b="1">
                <a:solidFill>
                  <a:schemeClr val="accent2"/>
                </a:solidFill>
              </a:rPr>
              <a:t>(SELECT   S_C.SNO</a:t>
            </a:r>
          </a:p>
          <a:p>
            <a:pPr eaLnBrk="1" hangingPunct="1">
              <a:buFontTx/>
              <a:buNone/>
            </a:pPr>
            <a:r>
              <a:rPr lang="en-US" altLang="zh-CN" b="1">
                <a:solidFill>
                  <a:schemeClr val="accent2"/>
                </a:solidFill>
              </a:rPr>
              <a:t>FROM   S_C</a:t>
            </a:r>
          </a:p>
          <a:p>
            <a:pPr eaLnBrk="1" hangingPunct="1">
              <a:buFontTx/>
              <a:buNone/>
            </a:pPr>
            <a:r>
              <a:rPr lang="en-US" altLang="zh-CN" b="1">
                <a:solidFill>
                  <a:schemeClr val="accent2"/>
                </a:solidFill>
              </a:rPr>
              <a:t>WHERE   S_C.CNO= '01')</a:t>
            </a:r>
          </a:p>
          <a:p>
            <a:pPr eaLnBrk="1" hangingPunct="1">
              <a:lnSpc>
                <a:spcPct val="130000"/>
              </a:lnSpc>
              <a:buFontTx/>
              <a:buNone/>
            </a:pPr>
            <a:r>
              <a:rPr lang="en-US" altLang="zh-CN" sz="4400">
                <a:solidFill>
                  <a:srgbClr val="FF3300"/>
                </a:solidFill>
                <a:latin typeface="黑体" panose="02010609060101010101" pitchFamily="49" charset="-122"/>
                <a:ea typeface="黑体" panose="02010609060101010101" pitchFamily="49" charset="-122"/>
              </a:rPr>
              <a:t>   EXCEPT</a:t>
            </a:r>
          </a:p>
          <a:p>
            <a:pPr eaLnBrk="1" hangingPunct="1">
              <a:lnSpc>
                <a:spcPct val="150000"/>
              </a:lnSpc>
              <a:buFontTx/>
              <a:buNone/>
            </a:pPr>
            <a:r>
              <a:rPr lang="en-US" altLang="zh-CN" b="1">
                <a:solidFill>
                  <a:schemeClr val="accent2"/>
                </a:solidFill>
              </a:rPr>
              <a:t>(SELECT   S_C.SNO</a:t>
            </a:r>
          </a:p>
          <a:p>
            <a:pPr eaLnBrk="1" hangingPunct="1">
              <a:buFontTx/>
              <a:buNone/>
            </a:pPr>
            <a:r>
              <a:rPr lang="en-US" altLang="zh-CN" b="1">
                <a:solidFill>
                  <a:schemeClr val="accent2"/>
                </a:solidFill>
              </a:rPr>
              <a:t>FROM   S_C</a:t>
            </a:r>
          </a:p>
          <a:p>
            <a:pPr eaLnBrk="1" hangingPunct="1">
              <a:buFontTx/>
              <a:buNone/>
            </a:pPr>
            <a:r>
              <a:rPr lang="en-US" altLang="zh-CN" b="1">
                <a:solidFill>
                  <a:schemeClr val="accent2"/>
                </a:solidFill>
              </a:rPr>
              <a:t>WHERE   S_C.CNO= '02');</a:t>
            </a:r>
          </a:p>
        </p:txBody>
      </p:sp>
      <p:grpSp>
        <p:nvGrpSpPr>
          <p:cNvPr id="67588" name="Group 1030">
            <a:extLst>
              <a:ext uri="{FF2B5EF4-FFF2-40B4-BE49-F238E27FC236}">
                <a16:creationId xmlns:a16="http://schemas.microsoft.com/office/drawing/2014/main" id="{9883667B-735A-4F02-89B3-A0AAA0097121}"/>
              </a:ext>
            </a:extLst>
          </p:cNvPr>
          <p:cNvGrpSpPr>
            <a:grpSpLocks/>
          </p:cNvGrpSpPr>
          <p:nvPr/>
        </p:nvGrpSpPr>
        <p:grpSpPr bwMode="auto">
          <a:xfrm>
            <a:off x="7391400" y="3716338"/>
            <a:ext cx="1295400" cy="1360487"/>
            <a:chOff x="4656" y="2839"/>
            <a:chExt cx="816" cy="857"/>
          </a:xfrm>
        </p:grpSpPr>
        <p:sp>
          <p:nvSpPr>
            <p:cNvPr id="67590" name="Oval 1028">
              <a:extLst>
                <a:ext uri="{FF2B5EF4-FFF2-40B4-BE49-F238E27FC236}">
                  <a16:creationId xmlns:a16="http://schemas.microsoft.com/office/drawing/2014/main" id="{94B3A909-24E5-4BB4-ACDA-9FF41A2B3745}"/>
                </a:ext>
              </a:extLst>
            </p:cNvPr>
            <p:cNvSpPr>
              <a:spLocks noChangeArrowheads="1"/>
            </p:cNvSpPr>
            <p:nvPr/>
          </p:nvSpPr>
          <p:spPr bwMode="auto">
            <a:xfrm>
              <a:off x="4656" y="2928"/>
              <a:ext cx="816" cy="768"/>
            </a:xfrm>
            <a:prstGeom prst="ellipse">
              <a:avLst/>
            </a:prstGeom>
            <a:solidFill>
              <a:schemeClr val="accent2"/>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7591" name="Text Box 1029">
              <a:extLst>
                <a:ext uri="{FF2B5EF4-FFF2-40B4-BE49-F238E27FC236}">
                  <a16:creationId xmlns:a16="http://schemas.microsoft.com/office/drawing/2014/main" id="{E8B0C9CD-2B21-4806-A594-69D4D24FDED1}"/>
                </a:ext>
              </a:extLst>
            </p:cNvPr>
            <p:cNvSpPr txBox="1">
              <a:spLocks noChangeArrowheads="1"/>
            </p:cNvSpPr>
            <p:nvPr/>
          </p:nvSpPr>
          <p:spPr bwMode="auto">
            <a:xfrm>
              <a:off x="4716" y="2839"/>
              <a:ext cx="576"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7200">
                  <a:solidFill>
                    <a:srgbClr val="FFCC66"/>
                  </a:solidFill>
                  <a:latin typeface="Times New Roman" panose="02020603050405020304" pitchFamily="18" charset="0"/>
                  <a:ea typeface="方正舒体" panose="02010601030101010101" pitchFamily="2" charset="-122"/>
                </a:rPr>
                <a:t>差</a:t>
              </a:r>
            </a:p>
          </p:txBody>
        </p:sp>
      </p:grpSp>
      <p:sp>
        <p:nvSpPr>
          <p:cNvPr id="2" name="Text Box 3">
            <a:extLst>
              <a:ext uri="{FF2B5EF4-FFF2-40B4-BE49-F238E27FC236}">
                <a16:creationId xmlns:a16="http://schemas.microsoft.com/office/drawing/2014/main" id="{58C56D09-CF26-46AB-B4AC-53A06307D9ED}"/>
              </a:ext>
            </a:extLst>
          </p:cNvPr>
          <p:cNvSpPr txBox="1">
            <a:spLocks noChangeArrowheads="1"/>
          </p:cNvSpPr>
          <p:nvPr/>
        </p:nvSpPr>
        <p:spPr bwMode="auto">
          <a:xfrm>
            <a:off x="971550" y="5589588"/>
            <a:ext cx="6985000" cy="588962"/>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b="1">
                <a:solidFill>
                  <a:srgbClr val="000099"/>
                </a:solidFill>
                <a:latin typeface="华文隶书" panose="02010800040101010101" pitchFamily="2" charset="-122"/>
                <a:ea typeface="华文隶书" panose="02010800040101010101" pitchFamily="2" charset="-122"/>
              </a:rPr>
              <a:t>在</a:t>
            </a:r>
            <a:r>
              <a:rPr kumimoji="1" lang="en-US" altLang="zh-CN" b="1">
                <a:solidFill>
                  <a:srgbClr val="000099"/>
                </a:solidFill>
                <a:latin typeface="华文隶书" panose="02010800040101010101" pitchFamily="2" charset="-122"/>
                <a:ea typeface="华文隶书" panose="02010800040101010101" pitchFamily="2" charset="-122"/>
              </a:rPr>
              <a:t>ACCESS </a:t>
            </a:r>
            <a:r>
              <a:rPr kumimoji="1" lang="zh-CN" altLang="en-US" b="1">
                <a:solidFill>
                  <a:srgbClr val="000099"/>
                </a:solidFill>
                <a:latin typeface="华文隶书" panose="02010800040101010101" pitchFamily="2" charset="-122"/>
                <a:ea typeface="华文隶书" panose="02010800040101010101" pitchFamily="2" charset="-122"/>
              </a:rPr>
              <a:t>中未实现本功能</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EBDE943A-0674-4896-BFED-31C0BD7119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BA1812-3ECD-42C5-9794-DE69689C40FE}" type="slidenum">
              <a:rPr lang="en-US" altLang="zh-CN" sz="1400" smtClean="0"/>
              <a:pPr>
                <a:spcBef>
                  <a:spcPct val="0"/>
                </a:spcBef>
                <a:buFontTx/>
                <a:buNone/>
              </a:pPr>
              <a:t>54</a:t>
            </a:fld>
            <a:endParaRPr lang="en-US" altLang="zh-CN" sz="1400"/>
          </a:p>
        </p:txBody>
      </p:sp>
      <p:sp>
        <p:nvSpPr>
          <p:cNvPr id="2" name="Rectangle 2">
            <a:extLst>
              <a:ext uri="{FF2B5EF4-FFF2-40B4-BE49-F238E27FC236}">
                <a16:creationId xmlns:a16="http://schemas.microsoft.com/office/drawing/2014/main" id="{D3B98D5D-3865-4091-9546-9456C67147AE}"/>
              </a:ext>
            </a:extLst>
          </p:cNvPr>
          <p:cNvSpPr>
            <a:spLocks noGrp="1" noChangeArrowheads="1"/>
          </p:cNvSpPr>
          <p:nvPr>
            <p:ph type="body" idx="1"/>
          </p:nvPr>
        </p:nvSpPr>
        <p:spPr>
          <a:xfrm>
            <a:off x="250825" y="112713"/>
            <a:ext cx="8664575" cy="6608762"/>
          </a:xfrm>
          <a:ln>
            <a:solidFill>
              <a:srgbClr val="FF3300"/>
            </a:solidFill>
            <a:miter lim="800000"/>
            <a:headEnd/>
            <a:tailEnd/>
          </a:ln>
        </p:spPr>
        <p:txBody>
          <a:bodyPr/>
          <a:lstStyle/>
          <a:p>
            <a:pPr eaLnBrk="1" hangingPunct="1">
              <a:buFontTx/>
              <a:buNone/>
            </a:pPr>
            <a:r>
              <a:rPr lang="en-US" altLang="zh-CN" b="1" i="1">
                <a:solidFill>
                  <a:schemeClr val="accent2"/>
                </a:solidFill>
              </a:rPr>
              <a:t>5</a:t>
            </a:r>
            <a:r>
              <a:rPr lang="zh-CN" altLang="en-US" b="1" i="1">
                <a:solidFill>
                  <a:schemeClr val="accent2"/>
                </a:solidFill>
              </a:rPr>
              <a:t>、嵌套查询：</a:t>
            </a:r>
            <a:r>
              <a:rPr lang="zh-CN" altLang="en-US" b="1"/>
              <a:t>一个查询块</a:t>
            </a:r>
            <a:r>
              <a:rPr lang="en-US" altLang="zh-CN" b="1"/>
              <a:t>(SELECT—FROM—WHERE)</a:t>
            </a:r>
            <a:r>
              <a:rPr lang="zh-CN" altLang="en-US" b="1"/>
              <a:t>嵌套在另一个查询块的条件中。</a:t>
            </a:r>
          </a:p>
          <a:p>
            <a:pPr eaLnBrk="1" hangingPunct="1">
              <a:buFontTx/>
              <a:buNone/>
            </a:pPr>
            <a:r>
              <a:rPr lang="zh-CN" altLang="en-US" b="1"/>
              <a:t>   外层查询（父查询）内层查询（子查询）</a:t>
            </a:r>
          </a:p>
          <a:p>
            <a:pPr eaLnBrk="1" hangingPunct="1">
              <a:buFontTx/>
              <a:buNone/>
            </a:pPr>
            <a:r>
              <a:rPr lang="zh-CN" altLang="en-US" b="1">
                <a:solidFill>
                  <a:schemeClr val="accent2"/>
                </a:solidFill>
              </a:rPr>
              <a:t>   嵌套查询一般求解方法是由里向外处理。</a:t>
            </a:r>
          </a:p>
          <a:p>
            <a:pPr eaLnBrk="1" hangingPunct="1">
              <a:buFontTx/>
              <a:buNone/>
            </a:pPr>
            <a:r>
              <a:rPr lang="en-US" altLang="zh-CN" b="1"/>
              <a:t>1) </a:t>
            </a:r>
            <a:r>
              <a:rPr lang="zh-CN" altLang="en-US" b="1"/>
              <a:t>带有</a:t>
            </a:r>
            <a:r>
              <a:rPr lang="en-US" altLang="zh-CN" b="1"/>
              <a:t>IN</a:t>
            </a:r>
            <a:r>
              <a:rPr lang="zh-CN" altLang="en-US" b="1"/>
              <a:t>谓词的子查询。</a:t>
            </a:r>
          </a:p>
          <a:p>
            <a:pPr eaLnBrk="1" hangingPunct="1">
              <a:buFontTx/>
              <a:buNone/>
            </a:pPr>
            <a:r>
              <a:rPr lang="en-US" altLang="zh-CN" b="1"/>
              <a:t>2) </a:t>
            </a:r>
            <a:r>
              <a:rPr lang="zh-CN" altLang="en-US" b="1"/>
              <a:t>带有比较运算符的子查询</a:t>
            </a:r>
            <a:endParaRPr lang="zh-CN" altLang="en-US" b="1">
              <a:solidFill>
                <a:schemeClr val="accent2"/>
              </a:solidFill>
            </a:endParaRPr>
          </a:p>
          <a:p>
            <a:pPr eaLnBrk="1" hangingPunct="1">
              <a:buFontTx/>
              <a:buNone/>
            </a:pPr>
            <a:r>
              <a:rPr lang="en-US" altLang="zh-CN" b="1"/>
              <a:t>3) </a:t>
            </a:r>
            <a:r>
              <a:rPr lang="zh-CN" altLang="en-US" b="1"/>
              <a:t>带有</a:t>
            </a:r>
            <a:r>
              <a:rPr lang="en-US" altLang="zh-CN" b="1"/>
              <a:t>ANY</a:t>
            </a:r>
            <a:r>
              <a:rPr lang="zh-CN" altLang="en-US" b="1"/>
              <a:t>或</a:t>
            </a:r>
            <a:r>
              <a:rPr lang="en-US" altLang="zh-CN" b="1"/>
              <a:t>ALL</a:t>
            </a:r>
            <a:r>
              <a:rPr lang="zh-CN" altLang="en-US" b="1"/>
              <a:t>谓词的子查询</a:t>
            </a:r>
            <a:r>
              <a:rPr lang="zh-CN" altLang="en-US" b="1">
                <a:solidFill>
                  <a:schemeClr val="accent2"/>
                </a:solidFill>
              </a:rPr>
              <a:t>（使用</a:t>
            </a:r>
            <a:r>
              <a:rPr lang="en-US" altLang="zh-CN" b="1">
                <a:solidFill>
                  <a:schemeClr val="accent2"/>
                </a:solidFill>
              </a:rPr>
              <a:t>ANY</a:t>
            </a:r>
            <a:r>
              <a:rPr lang="zh-CN" altLang="en-US" b="1">
                <a:solidFill>
                  <a:schemeClr val="accent2"/>
                </a:solidFill>
              </a:rPr>
              <a:t>和</a:t>
            </a:r>
            <a:r>
              <a:rPr lang="en-US" altLang="zh-CN" b="1">
                <a:solidFill>
                  <a:schemeClr val="accent2"/>
                </a:solidFill>
              </a:rPr>
              <a:t>ALL</a:t>
            </a:r>
            <a:r>
              <a:rPr lang="zh-CN" altLang="en-US" b="1">
                <a:solidFill>
                  <a:schemeClr val="accent2"/>
                </a:solidFill>
              </a:rPr>
              <a:t>时必须同时使用比较运算符）。</a:t>
            </a:r>
          </a:p>
          <a:p>
            <a:pPr eaLnBrk="1" hangingPunct="1">
              <a:buFontTx/>
              <a:buNone/>
            </a:pPr>
            <a:r>
              <a:rPr lang="en-US" altLang="zh-CN" b="1"/>
              <a:t>4) </a:t>
            </a:r>
            <a:r>
              <a:rPr lang="zh-CN" altLang="en-US" b="1"/>
              <a:t>带有</a:t>
            </a:r>
            <a:r>
              <a:rPr lang="en-US" altLang="zh-CN" b="1"/>
              <a:t>EXISTS</a:t>
            </a:r>
            <a:r>
              <a:rPr lang="zh-CN" altLang="en-US" b="1"/>
              <a:t>谓词的子查询</a:t>
            </a:r>
            <a:r>
              <a:rPr lang="zh-CN" altLang="en-US" b="1">
                <a:solidFill>
                  <a:schemeClr val="accent2"/>
                </a:solidFill>
              </a:rPr>
              <a:t>（查询结果不返回任何数据，只产生逻辑“真”或“假”）。</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0E9079FB-892D-43CD-B8FF-664BA7E00E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DCA005-D069-4990-A1E1-B6B141E7948F}" type="slidenum">
              <a:rPr lang="en-US" altLang="zh-CN" sz="1400" smtClean="0"/>
              <a:pPr>
                <a:spcBef>
                  <a:spcPct val="0"/>
                </a:spcBef>
                <a:buFontTx/>
                <a:buNone/>
              </a:pPr>
              <a:t>55</a:t>
            </a:fld>
            <a:endParaRPr lang="en-US" altLang="zh-CN" sz="1400"/>
          </a:p>
        </p:txBody>
      </p:sp>
      <p:sp>
        <p:nvSpPr>
          <p:cNvPr id="55298" name="Rectangle 2">
            <a:extLst>
              <a:ext uri="{FF2B5EF4-FFF2-40B4-BE49-F238E27FC236}">
                <a16:creationId xmlns:a16="http://schemas.microsoft.com/office/drawing/2014/main" id="{43C3945F-885E-40EC-A4D3-9EE313EB7744}"/>
              </a:ext>
            </a:extLst>
          </p:cNvPr>
          <p:cNvSpPr>
            <a:spLocks noGrp="1" noChangeArrowheads="1"/>
          </p:cNvSpPr>
          <p:nvPr>
            <p:ph type="body" idx="1"/>
          </p:nvPr>
        </p:nvSpPr>
        <p:spPr>
          <a:xfrm>
            <a:off x="838200" y="754063"/>
            <a:ext cx="7467600" cy="4114800"/>
          </a:xfrm>
          <a:ln w="38100">
            <a:solidFill>
              <a:srgbClr val="FF33CC"/>
            </a:solidFill>
            <a:miter lim="800000"/>
            <a:headEnd/>
            <a:tailEnd/>
          </a:ln>
        </p:spPr>
        <p:txBody>
          <a:bodyPr/>
          <a:lstStyle/>
          <a:p>
            <a:pPr eaLnBrk="1" hangingPunct="1">
              <a:lnSpc>
                <a:spcPct val="120000"/>
              </a:lnSpc>
              <a:buFontTx/>
              <a:buNone/>
            </a:pPr>
            <a:r>
              <a:rPr lang="en-US" altLang="zh-CN" b="1"/>
              <a:t>SELECT   SNO, SNAME</a:t>
            </a:r>
          </a:p>
          <a:p>
            <a:pPr eaLnBrk="1" hangingPunct="1">
              <a:lnSpc>
                <a:spcPct val="120000"/>
              </a:lnSpc>
              <a:buFontTx/>
              <a:buNone/>
            </a:pPr>
            <a:r>
              <a:rPr lang="en-US" altLang="zh-CN" b="1"/>
              <a:t>FROM S</a:t>
            </a:r>
          </a:p>
          <a:p>
            <a:pPr eaLnBrk="1" hangingPunct="1">
              <a:lnSpc>
                <a:spcPct val="120000"/>
              </a:lnSpc>
              <a:buFontTx/>
              <a:buNone/>
            </a:pPr>
            <a:r>
              <a:rPr lang="en-US" altLang="zh-CN" b="1"/>
              <a:t>WHERE DEPT     in</a:t>
            </a:r>
          </a:p>
          <a:p>
            <a:pPr eaLnBrk="1" hangingPunct="1">
              <a:lnSpc>
                <a:spcPct val="120000"/>
              </a:lnSpc>
              <a:buFontTx/>
              <a:buNone/>
            </a:pPr>
            <a:r>
              <a:rPr lang="en-US" altLang="zh-CN" b="1"/>
              <a:t>              (SELECT   DEPT </a:t>
            </a:r>
          </a:p>
          <a:p>
            <a:pPr eaLnBrk="1" hangingPunct="1">
              <a:lnSpc>
                <a:spcPct val="120000"/>
              </a:lnSpc>
              <a:buFontTx/>
              <a:buNone/>
            </a:pPr>
            <a:r>
              <a:rPr lang="en-US" altLang="zh-CN" b="1"/>
              <a:t>               FROM       S</a:t>
            </a:r>
          </a:p>
          <a:p>
            <a:pPr eaLnBrk="1" hangingPunct="1">
              <a:lnSpc>
                <a:spcPct val="120000"/>
              </a:lnSpc>
              <a:buFontTx/>
              <a:buNone/>
            </a:pPr>
            <a:r>
              <a:rPr lang="en-US" altLang="zh-CN" b="1"/>
              <a:t>               WHERE    SNAME='</a:t>
            </a:r>
            <a:r>
              <a:rPr lang="zh-CN" altLang="en-US" b="1"/>
              <a:t>王少帅</a:t>
            </a:r>
            <a:r>
              <a:rPr lang="en-US" altLang="zh-CN" b="1"/>
              <a:t>' );</a:t>
            </a:r>
          </a:p>
        </p:txBody>
      </p:sp>
      <p:sp>
        <p:nvSpPr>
          <p:cNvPr id="55299" name="Text Box 3">
            <a:extLst>
              <a:ext uri="{FF2B5EF4-FFF2-40B4-BE49-F238E27FC236}">
                <a16:creationId xmlns:a16="http://schemas.microsoft.com/office/drawing/2014/main" id="{E0DF5ADD-0D8E-4DAD-B655-48F7A00428E5}"/>
              </a:ext>
            </a:extLst>
          </p:cNvPr>
          <p:cNvSpPr txBox="1">
            <a:spLocks noChangeArrowheads="1"/>
          </p:cNvSpPr>
          <p:nvPr/>
        </p:nvSpPr>
        <p:spPr bwMode="auto">
          <a:xfrm>
            <a:off x="381000" y="5000625"/>
            <a:ext cx="8229600" cy="588963"/>
          </a:xfrm>
          <a:prstGeom prst="rect">
            <a:avLst/>
          </a:prstGeom>
          <a:solidFill>
            <a:srgbClr val="FFA1FF"/>
          </a:solidFill>
          <a:ln w="9525">
            <a:solidFill>
              <a:srgbClr val="FFFF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Times New Roman" panose="02020603050405020304" pitchFamily="18" charset="0"/>
              </a:rPr>
              <a:t>与王少帅在同一个系学习的学生学号和姓名</a:t>
            </a:r>
          </a:p>
        </p:txBody>
      </p:sp>
      <p:sp>
        <p:nvSpPr>
          <p:cNvPr id="55302" name="Text Box 6">
            <a:extLst>
              <a:ext uri="{FF2B5EF4-FFF2-40B4-BE49-F238E27FC236}">
                <a16:creationId xmlns:a16="http://schemas.microsoft.com/office/drawing/2014/main" id="{C90EE829-CD62-4970-83A1-6CD2AB8EE41B}"/>
              </a:ext>
            </a:extLst>
          </p:cNvPr>
          <p:cNvSpPr txBox="1">
            <a:spLocks noChangeArrowheads="1"/>
          </p:cNvSpPr>
          <p:nvPr/>
        </p:nvSpPr>
        <p:spPr bwMode="auto">
          <a:xfrm>
            <a:off x="381000" y="5715000"/>
            <a:ext cx="8512175" cy="588963"/>
          </a:xfrm>
          <a:prstGeom prst="rect">
            <a:avLst/>
          </a:prstGeom>
          <a:solidFill>
            <a:srgbClr val="FFA1FF"/>
          </a:solidFill>
          <a:ln w="9525">
            <a:solidFill>
              <a:srgbClr val="FFFF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Times New Roman" panose="02020603050405020304" pitchFamily="18" charset="0"/>
              </a:rPr>
              <a:t>思考：用连接查询是否可以实现？如何实现？</a:t>
            </a:r>
          </a:p>
        </p:txBody>
      </p:sp>
      <p:sp>
        <p:nvSpPr>
          <p:cNvPr id="70662" name="Text Box 8">
            <a:extLst>
              <a:ext uri="{FF2B5EF4-FFF2-40B4-BE49-F238E27FC236}">
                <a16:creationId xmlns:a16="http://schemas.microsoft.com/office/drawing/2014/main" id="{0866DCB8-8CD1-42D2-8F20-BA38FD456838}"/>
              </a:ext>
            </a:extLst>
          </p:cNvPr>
          <p:cNvSpPr txBox="1">
            <a:spLocks noChangeArrowheads="1"/>
          </p:cNvSpPr>
          <p:nvPr/>
        </p:nvSpPr>
        <p:spPr bwMode="auto">
          <a:xfrm>
            <a:off x="755650" y="44450"/>
            <a:ext cx="7632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rgbClr val="000099"/>
                </a:solidFill>
                <a:latin typeface="华文仿宋" panose="02010600040101010101" pitchFamily="2" charset="-122"/>
                <a:ea typeface="华文仿宋" panose="02010600040101010101" pitchFamily="2" charset="-122"/>
              </a:rPr>
              <a:t>带有</a:t>
            </a:r>
            <a:r>
              <a:rPr kumimoji="1" lang="en-US" altLang="zh-CN" sz="3600" b="1">
                <a:solidFill>
                  <a:srgbClr val="000099"/>
                </a:solidFill>
                <a:latin typeface="华文仿宋" panose="02010600040101010101" pitchFamily="2" charset="-122"/>
                <a:ea typeface="华文仿宋" panose="02010600040101010101" pitchFamily="2" charset="-122"/>
              </a:rPr>
              <a:t>IN</a:t>
            </a:r>
            <a:r>
              <a:rPr kumimoji="1" lang="zh-CN" altLang="en-US" sz="3600" b="1">
                <a:solidFill>
                  <a:srgbClr val="000099"/>
                </a:solidFill>
                <a:latin typeface="华文仿宋" panose="02010600040101010101" pitchFamily="2" charset="-122"/>
                <a:ea typeface="华文仿宋" panose="02010600040101010101" pitchFamily="2" charset="-122"/>
              </a:rPr>
              <a:t>谓词的子查询</a:t>
            </a:r>
            <a:r>
              <a:rPr kumimoji="1" lang="en-US" altLang="zh-CN" sz="3600" b="1">
                <a:solidFill>
                  <a:srgbClr val="000099"/>
                </a:solidFill>
                <a:latin typeface="华文仿宋" panose="02010600040101010101" pitchFamily="2" charset="-122"/>
                <a:ea typeface="华文仿宋" panose="02010600040101010101" pitchFamily="2" charset="-122"/>
              </a:rPr>
              <a:t>—</a:t>
            </a:r>
            <a:r>
              <a:rPr kumimoji="1" lang="zh-CN" altLang="en-US" sz="3600" b="1">
                <a:solidFill>
                  <a:srgbClr val="000099"/>
                </a:solidFill>
                <a:latin typeface="华文仿宋" panose="02010600040101010101" pitchFamily="2" charset="-122"/>
                <a:ea typeface="华文仿宋" panose="02010600040101010101" pitchFamily="2" charset="-122"/>
              </a:rPr>
              <a:t>不相关子查询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slide(fromBottom)">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55298">
                                            <p:txEl>
                                              <p:charRg st="4294967295" end="4294967295"/>
                                            </p:txEl>
                                          </p:spTgt>
                                        </p:tgtEl>
                                        <p:attrNameLst>
                                          <p:attrName>style.visibility</p:attrName>
                                        </p:attrNameLst>
                                      </p:cBhvr>
                                      <p:to>
                                        <p:strVal val="visible"/>
                                      </p:to>
                                    </p:set>
                                    <p:anim calcmode="lin" valueType="num">
                                      <p:cBhvr additive="base">
                                        <p:cTn id="12" dur="5000" fill="hold"/>
                                        <p:tgtEl>
                                          <p:spTgt spid="55298">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55298">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5302"/>
                                        </p:tgtEl>
                                        <p:attrNameLst>
                                          <p:attrName>style.visibility</p:attrName>
                                        </p:attrNameLst>
                                      </p:cBhvr>
                                      <p:to>
                                        <p:strVal val="visible"/>
                                      </p:to>
                                    </p:set>
                                    <p:animEffect transition="in" filter="slide(fromBottom)">
                                      <p:cBhvr>
                                        <p:cTn id="18"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nimBg="1" autoUpdateAnimBg="0"/>
      <p:bldP spid="55302"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8691393E-9D8B-494B-B5E6-FE31823E85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3D32B7-F069-44C5-B0F2-B103D2862CAD}" type="slidenum">
              <a:rPr lang="en-US" altLang="zh-CN" sz="1400" smtClean="0"/>
              <a:pPr>
                <a:spcBef>
                  <a:spcPct val="0"/>
                </a:spcBef>
                <a:buFontTx/>
                <a:buNone/>
              </a:pPr>
              <a:t>56</a:t>
            </a:fld>
            <a:endParaRPr lang="en-US" altLang="zh-CN" sz="1400"/>
          </a:p>
        </p:txBody>
      </p:sp>
      <p:sp>
        <p:nvSpPr>
          <p:cNvPr id="71683" name="Rectangle 2">
            <a:extLst>
              <a:ext uri="{FF2B5EF4-FFF2-40B4-BE49-F238E27FC236}">
                <a16:creationId xmlns:a16="http://schemas.microsoft.com/office/drawing/2014/main" id="{D40DE8EE-40D4-4752-A91A-BC4C78256A22}"/>
              </a:ext>
            </a:extLst>
          </p:cNvPr>
          <p:cNvSpPr>
            <a:spLocks noGrp="1" noChangeArrowheads="1"/>
          </p:cNvSpPr>
          <p:nvPr>
            <p:ph type="title"/>
          </p:nvPr>
        </p:nvSpPr>
        <p:spPr>
          <a:xfrm>
            <a:off x="684213" y="234950"/>
            <a:ext cx="7772400" cy="1143000"/>
          </a:xfrm>
        </p:spPr>
        <p:txBody>
          <a:bodyPr/>
          <a:lstStyle/>
          <a:p>
            <a:pPr eaLnBrk="1" hangingPunct="1"/>
            <a:r>
              <a:rPr kumimoji="1" lang="zh-CN" altLang="en-US" sz="2800" b="1">
                <a:latin typeface="Times New Roman" panose="02020603050405020304" pitchFamily="18" charset="0"/>
              </a:rPr>
              <a:t>与王少帅在同一个系学习的学生学号和姓名</a:t>
            </a:r>
            <a:br>
              <a:rPr kumimoji="1" lang="zh-CN" altLang="en-US" sz="2800" b="1">
                <a:latin typeface="Times New Roman" panose="02020603050405020304" pitchFamily="18" charset="0"/>
              </a:rPr>
            </a:br>
            <a:endParaRPr lang="zh-CN" altLang="en-US" sz="2800" b="1">
              <a:solidFill>
                <a:srgbClr val="FF3300"/>
              </a:solidFill>
              <a:ea typeface="华文细黑" panose="02010600040101010101" pitchFamily="2" charset="-122"/>
            </a:endParaRPr>
          </a:p>
        </p:txBody>
      </p:sp>
      <p:sp>
        <p:nvSpPr>
          <p:cNvPr id="71684" name="Rectangle 3">
            <a:extLst>
              <a:ext uri="{FF2B5EF4-FFF2-40B4-BE49-F238E27FC236}">
                <a16:creationId xmlns:a16="http://schemas.microsoft.com/office/drawing/2014/main" id="{1EA906E3-9CAF-4098-882E-5DEC171610D5}"/>
              </a:ext>
            </a:extLst>
          </p:cNvPr>
          <p:cNvSpPr>
            <a:spLocks noGrp="1" noChangeArrowheads="1"/>
          </p:cNvSpPr>
          <p:nvPr>
            <p:ph type="body" idx="1"/>
          </p:nvPr>
        </p:nvSpPr>
        <p:spPr>
          <a:xfrm>
            <a:off x="684213" y="1628775"/>
            <a:ext cx="7772400" cy="4114800"/>
          </a:xfrm>
          <a:ln w="38100">
            <a:solidFill>
              <a:srgbClr val="000099"/>
            </a:solidFill>
            <a:miter lim="800000"/>
            <a:headEnd/>
            <a:tailEnd/>
          </a:ln>
        </p:spPr>
        <p:txBody>
          <a:bodyPr/>
          <a:lstStyle/>
          <a:p>
            <a:pPr eaLnBrk="1" hangingPunct="1">
              <a:lnSpc>
                <a:spcPct val="120000"/>
              </a:lnSpc>
              <a:buFontTx/>
              <a:buNone/>
            </a:pPr>
            <a:r>
              <a:rPr lang="en-US" altLang="zh-CN" sz="2800" b="1"/>
              <a:t>SELECT   SNO, SNAME</a:t>
            </a:r>
          </a:p>
          <a:p>
            <a:pPr eaLnBrk="1" hangingPunct="1">
              <a:lnSpc>
                <a:spcPct val="120000"/>
              </a:lnSpc>
              <a:buFontTx/>
              <a:buNone/>
            </a:pPr>
            <a:r>
              <a:rPr lang="en-US" altLang="zh-CN" sz="2800" b="1"/>
              <a:t>FROM S</a:t>
            </a:r>
          </a:p>
          <a:p>
            <a:pPr eaLnBrk="1" hangingPunct="1">
              <a:lnSpc>
                <a:spcPct val="120000"/>
              </a:lnSpc>
              <a:buFontTx/>
              <a:buNone/>
            </a:pPr>
            <a:r>
              <a:rPr lang="en-US" altLang="zh-CN" sz="2800" b="1"/>
              <a:t>WHERE</a:t>
            </a:r>
          </a:p>
          <a:p>
            <a:pPr eaLnBrk="1" hangingPunct="1">
              <a:lnSpc>
                <a:spcPct val="120000"/>
              </a:lnSpc>
              <a:buFontTx/>
              <a:buNone/>
            </a:pPr>
            <a:r>
              <a:rPr lang="en-US" altLang="zh-CN" sz="2800" b="1"/>
              <a:t>              (SELECT   DEPT </a:t>
            </a:r>
          </a:p>
          <a:p>
            <a:pPr eaLnBrk="1" hangingPunct="1">
              <a:lnSpc>
                <a:spcPct val="120000"/>
              </a:lnSpc>
              <a:buFontTx/>
              <a:buNone/>
            </a:pPr>
            <a:r>
              <a:rPr lang="en-US" altLang="zh-CN" sz="2800" b="1"/>
              <a:t>               FROM       S</a:t>
            </a:r>
          </a:p>
          <a:p>
            <a:pPr eaLnBrk="1" hangingPunct="1">
              <a:lnSpc>
                <a:spcPct val="120000"/>
              </a:lnSpc>
              <a:buFontTx/>
              <a:buNone/>
            </a:pPr>
            <a:r>
              <a:rPr lang="en-US" altLang="zh-CN" sz="2800" b="1"/>
              <a:t>               WHERE    SNAME='</a:t>
            </a:r>
            <a:r>
              <a:rPr lang="zh-CN" altLang="en-US" sz="2800" b="1"/>
              <a:t>王少帅</a:t>
            </a:r>
            <a:r>
              <a:rPr lang="en-US" altLang="zh-CN" sz="2800" b="1"/>
              <a:t>' ) = DEPT</a:t>
            </a:r>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89CA3C8A-63D1-4528-A77F-875D9EEFB0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4558AA-B4B4-4ECC-90DF-007ED28C0B3D}" type="slidenum">
              <a:rPr lang="en-US" altLang="zh-CN" sz="1400" smtClean="0"/>
              <a:pPr>
                <a:spcBef>
                  <a:spcPct val="0"/>
                </a:spcBef>
                <a:buFontTx/>
                <a:buNone/>
              </a:pPr>
              <a:t>57</a:t>
            </a:fld>
            <a:endParaRPr lang="en-US" altLang="zh-CN" sz="1400"/>
          </a:p>
        </p:txBody>
      </p:sp>
      <p:sp>
        <p:nvSpPr>
          <p:cNvPr id="82947" name="Rectangle 3">
            <a:extLst>
              <a:ext uri="{FF2B5EF4-FFF2-40B4-BE49-F238E27FC236}">
                <a16:creationId xmlns:a16="http://schemas.microsoft.com/office/drawing/2014/main" id="{47885814-A438-4B48-98DC-798EF5788650}"/>
              </a:ext>
            </a:extLst>
          </p:cNvPr>
          <p:cNvSpPr>
            <a:spLocks noGrp="1" noChangeArrowheads="1"/>
          </p:cNvSpPr>
          <p:nvPr>
            <p:ph type="body" idx="1"/>
          </p:nvPr>
        </p:nvSpPr>
        <p:spPr>
          <a:xfrm>
            <a:off x="395288" y="981075"/>
            <a:ext cx="8305800" cy="5562600"/>
          </a:xfrm>
          <a:ln w="57150">
            <a:solidFill>
              <a:srgbClr val="66FF33"/>
            </a:solidFill>
            <a:miter lim="800000"/>
            <a:headEnd/>
            <a:tailEnd/>
          </a:ln>
        </p:spPr>
        <p:txBody>
          <a:bodyPr/>
          <a:lstStyle/>
          <a:p>
            <a:pPr eaLnBrk="1" hangingPunct="1">
              <a:buFontTx/>
              <a:buNone/>
            </a:pPr>
            <a:r>
              <a:rPr lang="en-US" altLang="zh-CN" b="1">
                <a:latin typeface="方正姚体" panose="02010601030101010101" pitchFamily="2" charset="-122"/>
                <a:ea typeface="方正姚体" panose="02010601030101010101" pitchFamily="2" charset="-122"/>
              </a:rPr>
              <a:t>  SELECT   SNO,SNAME</a:t>
            </a:r>
          </a:p>
          <a:p>
            <a:pPr eaLnBrk="1" hangingPunct="1">
              <a:buFontTx/>
              <a:buNone/>
            </a:pPr>
            <a:r>
              <a:rPr lang="en-US" altLang="zh-CN" b="1">
                <a:latin typeface="方正姚体" panose="02010601030101010101" pitchFamily="2" charset="-122"/>
                <a:ea typeface="方正姚体" panose="02010601030101010101" pitchFamily="2" charset="-122"/>
              </a:rPr>
              <a:t>  FROM     S</a:t>
            </a:r>
          </a:p>
          <a:p>
            <a:pPr eaLnBrk="1" hangingPunct="1">
              <a:buFontTx/>
              <a:buNone/>
            </a:pPr>
            <a:r>
              <a:rPr lang="en-US" altLang="zh-CN" b="1">
                <a:latin typeface="方正姚体" panose="02010601030101010101" pitchFamily="2" charset="-122"/>
                <a:ea typeface="方正姚体" panose="02010601030101010101" pitchFamily="2" charset="-122"/>
              </a:rPr>
              <a:t>  WHERE   SNO       IN</a:t>
            </a:r>
          </a:p>
          <a:p>
            <a:pPr eaLnBrk="1" hangingPunct="1">
              <a:buFontTx/>
              <a:buNone/>
            </a:pPr>
            <a:r>
              <a:rPr lang="en-US" altLang="zh-CN" b="1">
                <a:latin typeface="方正姚体" panose="02010601030101010101" pitchFamily="2" charset="-122"/>
                <a:ea typeface="方正姚体" panose="02010601030101010101" pitchFamily="2" charset="-122"/>
              </a:rPr>
              <a:t>           (</a:t>
            </a:r>
            <a:r>
              <a:rPr lang="en-US" altLang="zh-CN" b="1">
                <a:solidFill>
                  <a:schemeClr val="accent2"/>
                </a:solidFill>
                <a:latin typeface="方正姚体" panose="02010601030101010101" pitchFamily="2" charset="-122"/>
                <a:ea typeface="方正姚体" panose="02010601030101010101" pitchFamily="2" charset="-122"/>
              </a:rPr>
              <a:t>SELECT   SNO</a:t>
            </a:r>
          </a:p>
          <a:p>
            <a:pPr eaLnBrk="1" hangingPunct="1">
              <a:buFontTx/>
              <a:buNone/>
            </a:pPr>
            <a:r>
              <a:rPr lang="en-US" altLang="zh-CN" b="1">
                <a:solidFill>
                  <a:schemeClr val="accent2"/>
                </a:solidFill>
                <a:latin typeface="方正姚体" panose="02010601030101010101" pitchFamily="2" charset="-122"/>
                <a:ea typeface="方正姚体" panose="02010601030101010101" pitchFamily="2" charset="-122"/>
              </a:rPr>
              <a:t>             FROM     S_C</a:t>
            </a:r>
          </a:p>
          <a:p>
            <a:pPr eaLnBrk="1" hangingPunct="1">
              <a:buFontTx/>
              <a:buNone/>
            </a:pPr>
            <a:r>
              <a:rPr lang="en-US" altLang="zh-CN" b="1">
                <a:solidFill>
                  <a:schemeClr val="accent2"/>
                </a:solidFill>
                <a:latin typeface="方正姚体" panose="02010601030101010101" pitchFamily="2" charset="-122"/>
                <a:ea typeface="方正姚体" panose="02010601030101010101" pitchFamily="2" charset="-122"/>
              </a:rPr>
              <a:t>             WHERE   CNO    IN</a:t>
            </a:r>
            <a:r>
              <a:rPr lang="en-US" altLang="zh-CN" b="1">
                <a:latin typeface="方正姚体" panose="02010601030101010101" pitchFamily="2" charset="-122"/>
                <a:ea typeface="方正姚体" panose="02010601030101010101" pitchFamily="2" charset="-122"/>
              </a:rPr>
              <a:t>   </a:t>
            </a:r>
          </a:p>
          <a:p>
            <a:pPr eaLnBrk="1" hangingPunct="1">
              <a:buFontTx/>
              <a:buNone/>
            </a:pPr>
            <a:r>
              <a:rPr lang="en-US" altLang="zh-CN" b="1">
                <a:latin typeface="方正姚体" panose="02010601030101010101" pitchFamily="2" charset="-122"/>
                <a:ea typeface="方正姚体" panose="02010601030101010101" pitchFamily="2" charset="-122"/>
              </a:rPr>
              <a:t>                  ( </a:t>
            </a:r>
            <a:r>
              <a:rPr lang="en-US" altLang="zh-CN" b="1">
                <a:solidFill>
                  <a:srgbClr val="FF3300"/>
                </a:solidFill>
                <a:latin typeface="方正姚体" panose="02010601030101010101" pitchFamily="2" charset="-122"/>
                <a:ea typeface="方正姚体" panose="02010601030101010101" pitchFamily="2" charset="-122"/>
              </a:rPr>
              <a:t>SELECT   CNO</a:t>
            </a:r>
          </a:p>
          <a:p>
            <a:pPr eaLnBrk="1" hangingPunct="1">
              <a:buFontTx/>
              <a:buNone/>
            </a:pPr>
            <a:r>
              <a:rPr lang="en-US" altLang="zh-CN" b="1">
                <a:solidFill>
                  <a:srgbClr val="FF3300"/>
                </a:solidFill>
                <a:latin typeface="方正姚体" panose="02010601030101010101" pitchFamily="2" charset="-122"/>
                <a:ea typeface="方正姚体" panose="02010601030101010101" pitchFamily="2" charset="-122"/>
              </a:rPr>
              <a:t>                     FROM     C</a:t>
            </a:r>
          </a:p>
          <a:p>
            <a:pPr eaLnBrk="1" hangingPunct="1">
              <a:buFontTx/>
              <a:buNone/>
            </a:pPr>
            <a:r>
              <a:rPr lang="en-US" altLang="zh-CN" b="1">
                <a:solidFill>
                  <a:srgbClr val="FF3300"/>
                </a:solidFill>
                <a:latin typeface="方正姚体" panose="02010601030101010101" pitchFamily="2" charset="-122"/>
                <a:ea typeface="方正姚体" panose="02010601030101010101" pitchFamily="2" charset="-122"/>
              </a:rPr>
              <a:t>                     WHERE  CNAME=</a:t>
            </a:r>
            <a:r>
              <a:rPr lang="en-US" altLang="zh-CN" b="1">
                <a:solidFill>
                  <a:srgbClr val="FF3300"/>
                </a:solidFill>
                <a:ea typeface="方正姚体" panose="02010601030101010101" pitchFamily="2" charset="-122"/>
              </a:rPr>
              <a:t>‘</a:t>
            </a:r>
            <a:r>
              <a:rPr lang="zh-CN" altLang="en-US" b="1">
                <a:solidFill>
                  <a:srgbClr val="FF3300"/>
                </a:solidFill>
                <a:latin typeface="方正姚体" panose="02010601030101010101" pitchFamily="2" charset="-122"/>
                <a:ea typeface="方正姚体" panose="02010601030101010101" pitchFamily="2" charset="-122"/>
              </a:rPr>
              <a:t>数据库</a:t>
            </a:r>
            <a:r>
              <a:rPr lang="zh-CN" altLang="en-US" b="1">
                <a:solidFill>
                  <a:srgbClr val="FF3300"/>
                </a:solidFill>
                <a:ea typeface="方正姚体" panose="02010601030101010101" pitchFamily="2" charset="-122"/>
              </a:rPr>
              <a:t>’</a:t>
            </a:r>
            <a:r>
              <a:rPr lang="en-US" altLang="zh-CN" b="1">
                <a:latin typeface="方正姚体" panose="02010601030101010101" pitchFamily="2" charset="-122"/>
                <a:ea typeface="方正姚体" panose="02010601030101010101" pitchFamily="2" charset="-122"/>
              </a:rPr>
              <a:t>));</a:t>
            </a:r>
          </a:p>
        </p:txBody>
      </p:sp>
      <p:sp>
        <p:nvSpPr>
          <p:cNvPr id="82948" name="Text Box 4">
            <a:extLst>
              <a:ext uri="{FF2B5EF4-FFF2-40B4-BE49-F238E27FC236}">
                <a16:creationId xmlns:a16="http://schemas.microsoft.com/office/drawing/2014/main" id="{1551F138-5E37-46A5-9088-9609F21519A2}"/>
              </a:ext>
            </a:extLst>
          </p:cNvPr>
          <p:cNvSpPr txBox="1">
            <a:spLocks noChangeArrowheads="1"/>
          </p:cNvSpPr>
          <p:nvPr/>
        </p:nvSpPr>
        <p:spPr bwMode="auto">
          <a:xfrm>
            <a:off x="6477000" y="1676400"/>
            <a:ext cx="1911350" cy="1930400"/>
          </a:xfrm>
          <a:prstGeom prst="rect">
            <a:avLst/>
          </a:prstGeom>
          <a:solidFill>
            <a:srgbClr val="FFFFCC"/>
          </a:solidFill>
          <a:ln w="9525">
            <a:solidFill>
              <a:srgbClr val="FF33CC"/>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000" b="1">
                <a:latin typeface="Times New Roman" panose="02020603050405020304" pitchFamily="18" charset="0"/>
              </a:rPr>
              <a:t>选修了数据库课程的学生学号和姓名</a:t>
            </a:r>
          </a:p>
        </p:txBody>
      </p:sp>
      <p:sp>
        <p:nvSpPr>
          <p:cNvPr id="72709" name="Text Box 8">
            <a:extLst>
              <a:ext uri="{FF2B5EF4-FFF2-40B4-BE49-F238E27FC236}">
                <a16:creationId xmlns:a16="http://schemas.microsoft.com/office/drawing/2014/main" id="{E2B9E909-421E-4EFA-8278-92E1CF1E5A9A}"/>
              </a:ext>
            </a:extLst>
          </p:cNvPr>
          <p:cNvSpPr txBox="1">
            <a:spLocks noChangeArrowheads="1"/>
          </p:cNvSpPr>
          <p:nvPr/>
        </p:nvSpPr>
        <p:spPr bwMode="auto">
          <a:xfrm>
            <a:off x="971550" y="188913"/>
            <a:ext cx="7632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rgbClr val="000099"/>
                </a:solidFill>
                <a:latin typeface="华文仿宋" panose="02010600040101010101" pitchFamily="2" charset="-122"/>
                <a:ea typeface="华文仿宋" panose="02010600040101010101" pitchFamily="2" charset="-122"/>
              </a:rPr>
              <a:t>带有</a:t>
            </a:r>
            <a:r>
              <a:rPr kumimoji="1" lang="en-US" altLang="zh-CN" sz="3600" b="1">
                <a:solidFill>
                  <a:srgbClr val="000099"/>
                </a:solidFill>
                <a:latin typeface="华文仿宋" panose="02010600040101010101" pitchFamily="2" charset="-122"/>
                <a:ea typeface="华文仿宋" panose="02010600040101010101" pitchFamily="2" charset="-122"/>
              </a:rPr>
              <a:t>IN</a:t>
            </a:r>
            <a:r>
              <a:rPr kumimoji="1" lang="zh-CN" altLang="en-US" sz="3600" b="1">
                <a:solidFill>
                  <a:srgbClr val="000099"/>
                </a:solidFill>
                <a:latin typeface="华文仿宋" panose="02010600040101010101" pitchFamily="2" charset="-122"/>
                <a:ea typeface="华文仿宋" panose="02010600040101010101" pitchFamily="2" charset="-122"/>
              </a:rPr>
              <a:t>谓词的子查询</a:t>
            </a:r>
            <a:r>
              <a:rPr kumimoji="1" lang="en-US" altLang="zh-CN" sz="3600" b="1">
                <a:solidFill>
                  <a:srgbClr val="000099"/>
                </a:solidFill>
                <a:latin typeface="华文仿宋" panose="02010600040101010101" pitchFamily="2" charset="-122"/>
                <a:ea typeface="华文仿宋" panose="02010600040101010101" pitchFamily="2" charset="-122"/>
              </a:rPr>
              <a:t>—</a:t>
            </a:r>
            <a:r>
              <a:rPr kumimoji="1" lang="zh-CN" altLang="en-US" sz="3600" b="1">
                <a:solidFill>
                  <a:srgbClr val="000099"/>
                </a:solidFill>
                <a:latin typeface="华文仿宋" panose="02010600040101010101" pitchFamily="2" charset="-122"/>
                <a:ea typeface="华文仿宋" panose="02010600040101010101" pitchFamily="2" charset="-122"/>
              </a:rPr>
              <a:t>不相关子查询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2947">
                                            <p:bg/>
                                          </p:spTgt>
                                        </p:tgtEl>
                                        <p:attrNameLst>
                                          <p:attrName>style.visibility</p:attrName>
                                        </p:attrNameLst>
                                      </p:cBhvr>
                                      <p:to>
                                        <p:strVal val="visible"/>
                                      </p:to>
                                    </p:set>
                                    <p:anim calcmode="lin" valueType="num">
                                      <p:cBhvr additive="base">
                                        <p:cTn id="7" dur="500" fill="hold"/>
                                        <p:tgtEl>
                                          <p:spTgt spid="82947">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bg/>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2947">
                                            <p:txEl>
                                              <p:pRg st="0" end="0"/>
                                            </p:txEl>
                                          </p:spTgt>
                                        </p:tgtEl>
                                        <p:attrNameLst>
                                          <p:attrName>style.visibility</p:attrName>
                                        </p:attrNameLst>
                                      </p:cBhvr>
                                      <p:to>
                                        <p:strVal val="visible"/>
                                      </p:to>
                                    </p:set>
                                    <p:anim calcmode="lin" valueType="num">
                                      <p:cBhvr additive="base">
                                        <p:cTn id="12"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2947">
                                            <p:txEl>
                                              <p:pRg st="1" end="1"/>
                                            </p:txEl>
                                          </p:spTgt>
                                        </p:tgtEl>
                                        <p:attrNameLst>
                                          <p:attrName>style.visibility</p:attrName>
                                        </p:attrNameLst>
                                      </p:cBhvr>
                                      <p:to>
                                        <p:strVal val="visible"/>
                                      </p:to>
                                    </p:set>
                                    <p:anim calcmode="lin" valueType="num">
                                      <p:cBhvr additive="base">
                                        <p:cTn id="17"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2947">
                                            <p:txEl>
                                              <p:pRg st="2" end="2"/>
                                            </p:txEl>
                                          </p:spTgt>
                                        </p:tgtEl>
                                        <p:attrNameLst>
                                          <p:attrName>style.visibility</p:attrName>
                                        </p:attrNameLst>
                                      </p:cBhvr>
                                      <p:to>
                                        <p:strVal val="visible"/>
                                      </p:to>
                                    </p:set>
                                    <p:anim calcmode="lin" valueType="num">
                                      <p:cBhvr additive="base">
                                        <p:cTn id="22" dur="5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2947">
                                            <p:txEl>
                                              <p:pRg st="3" end="3"/>
                                            </p:txEl>
                                          </p:spTgt>
                                        </p:tgtEl>
                                        <p:attrNameLst>
                                          <p:attrName>style.visibility</p:attrName>
                                        </p:attrNameLst>
                                      </p:cBhvr>
                                      <p:to>
                                        <p:strVal val="visible"/>
                                      </p:to>
                                    </p:set>
                                    <p:anim calcmode="lin" valueType="num">
                                      <p:cBhvr additive="base">
                                        <p:cTn id="27" dur="500" fill="hold"/>
                                        <p:tgtEl>
                                          <p:spTgt spid="82947">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2947">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82947">
                                            <p:txEl>
                                              <p:pRg st="4" end="4"/>
                                            </p:txEl>
                                          </p:spTgt>
                                        </p:tgtEl>
                                        <p:attrNameLst>
                                          <p:attrName>style.visibility</p:attrName>
                                        </p:attrNameLst>
                                      </p:cBhvr>
                                      <p:to>
                                        <p:strVal val="visible"/>
                                      </p:to>
                                    </p:set>
                                    <p:anim calcmode="lin" valueType="num">
                                      <p:cBhvr additive="base">
                                        <p:cTn id="32" dur="500" fill="hold"/>
                                        <p:tgtEl>
                                          <p:spTgt spid="82947">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82947">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82947">
                                            <p:txEl>
                                              <p:pRg st="5" end="5"/>
                                            </p:txEl>
                                          </p:spTgt>
                                        </p:tgtEl>
                                        <p:attrNameLst>
                                          <p:attrName>style.visibility</p:attrName>
                                        </p:attrNameLst>
                                      </p:cBhvr>
                                      <p:to>
                                        <p:strVal val="visible"/>
                                      </p:to>
                                    </p:set>
                                    <p:anim calcmode="lin" valueType="num">
                                      <p:cBhvr additive="base">
                                        <p:cTn id="37" dur="500" fill="hold"/>
                                        <p:tgtEl>
                                          <p:spTgt spid="829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47">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82947">
                                            <p:txEl>
                                              <p:pRg st="6" end="6"/>
                                            </p:txEl>
                                          </p:spTgt>
                                        </p:tgtEl>
                                        <p:attrNameLst>
                                          <p:attrName>style.visibility</p:attrName>
                                        </p:attrNameLst>
                                      </p:cBhvr>
                                      <p:to>
                                        <p:strVal val="visible"/>
                                      </p:to>
                                    </p:set>
                                    <p:anim calcmode="lin" valueType="num">
                                      <p:cBhvr additive="base">
                                        <p:cTn id="42" dur="500" fill="hold"/>
                                        <p:tgtEl>
                                          <p:spTgt spid="82947">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2947">
                                            <p:txEl>
                                              <p:pRg st="6" end="6"/>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82947">
                                            <p:txEl>
                                              <p:pRg st="7" end="7"/>
                                            </p:txEl>
                                          </p:spTgt>
                                        </p:tgtEl>
                                        <p:attrNameLst>
                                          <p:attrName>style.visibility</p:attrName>
                                        </p:attrNameLst>
                                      </p:cBhvr>
                                      <p:to>
                                        <p:strVal val="visible"/>
                                      </p:to>
                                    </p:set>
                                    <p:anim calcmode="lin" valueType="num">
                                      <p:cBhvr additive="base">
                                        <p:cTn id="47" dur="500" fill="hold"/>
                                        <p:tgtEl>
                                          <p:spTgt spid="82947">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2947">
                                            <p:txEl>
                                              <p:pRg st="7" end="7"/>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82947">
                                            <p:txEl>
                                              <p:pRg st="8" end="8"/>
                                            </p:txEl>
                                          </p:spTgt>
                                        </p:tgtEl>
                                        <p:attrNameLst>
                                          <p:attrName>style.visibility</p:attrName>
                                        </p:attrNameLst>
                                      </p:cBhvr>
                                      <p:to>
                                        <p:strVal val="visible"/>
                                      </p:to>
                                    </p:set>
                                    <p:anim calcmode="lin" valueType="num">
                                      <p:cBhvr additive="base">
                                        <p:cTn id="52" dur="500" fill="hold"/>
                                        <p:tgtEl>
                                          <p:spTgt spid="82947">
                                            <p:txEl>
                                              <p:pRg st="8" end="8"/>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829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82948"/>
                                        </p:tgtEl>
                                        <p:attrNameLst>
                                          <p:attrName>style.visibility</p:attrName>
                                        </p:attrNameLst>
                                      </p:cBhvr>
                                      <p:to>
                                        <p:strVal val="visible"/>
                                      </p:to>
                                    </p:set>
                                    <p:anim calcmode="lin" valueType="num">
                                      <p:cBhvr additive="base">
                                        <p:cTn id="58" dur="500" fill="hold"/>
                                        <p:tgtEl>
                                          <p:spTgt spid="82948"/>
                                        </p:tgtEl>
                                        <p:attrNameLst>
                                          <p:attrName>ppt_x</p:attrName>
                                        </p:attrNameLst>
                                      </p:cBhvr>
                                      <p:tavLst>
                                        <p:tav tm="0">
                                          <p:val>
                                            <p:strVal val="0-#ppt_w/2"/>
                                          </p:val>
                                        </p:tav>
                                        <p:tav tm="100000">
                                          <p:val>
                                            <p:strVal val="#ppt_x"/>
                                          </p:val>
                                        </p:tav>
                                      </p:tavLst>
                                    </p:anim>
                                    <p:anim calcmode="lin" valueType="num">
                                      <p:cBhvr additive="base">
                                        <p:cTn id="59"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nimBg="1" autoUpdateAnimBg="0" advAuto="0"/>
      <p:bldP spid="8294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45617E2E-B79A-4B23-B10C-8D57586D06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9570A6-7450-4D32-9A0C-707A068DCEE1}" type="slidenum">
              <a:rPr lang="en-US" altLang="zh-CN" sz="1400" smtClean="0"/>
              <a:pPr>
                <a:spcBef>
                  <a:spcPct val="0"/>
                </a:spcBef>
                <a:buFontTx/>
                <a:buNone/>
              </a:pPr>
              <a:t>58</a:t>
            </a:fld>
            <a:endParaRPr lang="en-US" altLang="zh-CN" sz="1400"/>
          </a:p>
        </p:txBody>
      </p:sp>
      <p:sp>
        <p:nvSpPr>
          <p:cNvPr id="73731" name="Rectangle 1027">
            <a:extLst>
              <a:ext uri="{FF2B5EF4-FFF2-40B4-BE49-F238E27FC236}">
                <a16:creationId xmlns:a16="http://schemas.microsoft.com/office/drawing/2014/main" id="{33653417-BA42-47EB-B474-84CB675792A5}"/>
              </a:ext>
            </a:extLst>
          </p:cNvPr>
          <p:cNvSpPr>
            <a:spLocks noGrp="1" noChangeArrowheads="1"/>
          </p:cNvSpPr>
          <p:nvPr>
            <p:ph type="body" idx="1"/>
          </p:nvPr>
        </p:nvSpPr>
        <p:spPr>
          <a:xfrm>
            <a:off x="304800" y="1905000"/>
            <a:ext cx="8305800" cy="3048000"/>
          </a:xfrm>
          <a:ln w="38100">
            <a:solidFill>
              <a:srgbClr val="FF33CC"/>
            </a:solidFill>
            <a:miter lim="800000"/>
            <a:headEnd/>
            <a:tailEnd/>
          </a:ln>
        </p:spPr>
        <p:txBody>
          <a:bodyPr/>
          <a:lstStyle/>
          <a:p>
            <a:pPr eaLnBrk="1" hangingPunct="1">
              <a:buFontTx/>
              <a:buNone/>
            </a:pPr>
            <a:r>
              <a:rPr lang="en-US" altLang="zh-CN"/>
              <a:t>SELECT S.SNO,S.SNAME</a:t>
            </a:r>
          </a:p>
          <a:p>
            <a:pPr eaLnBrk="1" hangingPunct="1">
              <a:buFontTx/>
              <a:buNone/>
            </a:pPr>
            <a:r>
              <a:rPr lang="en-US" altLang="zh-CN"/>
              <a:t>FROM   S,S_C,C</a:t>
            </a:r>
          </a:p>
          <a:p>
            <a:pPr eaLnBrk="1" hangingPunct="1">
              <a:buFontTx/>
              <a:buNone/>
            </a:pPr>
            <a:r>
              <a:rPr lang="en-US" altLang="zh-CN"/>
              <a:t>WHERE  C.CNAME=‘</a:t>
            </a:r>
            <a:r>
              <a:rPr lang="zh-CN" altLang="en-US"/>
              <a:t>数据库’  </a:t>
            </a:r>
            <a:r>
              <a:rPr lang="en-US" altLang="zh-CN"/>
              <a:t>AND</a:t>
            </a:r>
          </a:p>
          <a:p>
            <a:pPr eaLnBrk="1" hangingPunct="1">
              <a:buFontTx/>
              <a:buNone/>
            </a:pPr>
            <a:r>
              <a:rPr lang="en-US" altLang="zh-CN"/>
              <a:t>    S.SNO = S_C.SNO  AND </a:t>
            </a:r>
          </a:p>
          <a:p>
            <a:pPr eaLnBrk="1" hangingPunct="1">
              <a:buFontTx/>
              <a:buNone/>
            </a:pPr>
            <a:r>
              <a:rPr lang="en-US" altLang="zh-CN"/>
              <a:t>    S_C.CNO = C.CNO ;</a:t>
            </a:r>
          </a:p>
        </p:txBody>
      </p:sp>
      <p:sp>
        <p:nvSpPr>
          <p:cNvPr id="73732" name="Text Box 1027">
            <a:extLst>
              <a:ext uri="{FF2B5EF4-FFF2-40B4-BE49-F238E27FC236}">
                <a16:creationId xmlns:a16="http://schemas.microsoft.com/office/drawing/2014/main" id="{2B3EBDC3-8AA5-4E76-9415-7DF293F975B6}"/>
              </a:ext>
            </a:extLst>
          </p:cNvPr>
          <p:cNvSpPr txBox="1">
            <a:spLocks noChangeArrowheads="1"/>
          </p:cNvSpPr>
          <p:nvPr/>
        </p:nvSpPr>
        <p:spPr bwMode="auto">
          <a:xfrm>
            <a:off x="611188" y="260350"/>
            <a:ext cx="835342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rgbClr val="000099"/>
                </a:solidFill>
                <a:latin typeface="华文仿宋" panose="02010600040101010101" pitchFamily="2" charset="-122"/>
                <a:ea typeface="华文仿宋" panose="02010600040101010101" pitchFamily="2" charset="-122"/>
              </a:rPr>
              <a:t>带有</a:t>
            </a:r>
            <a:r>
              <a:rPr kumimoji="1" lang="en-US" altLang="zh-CN" sz="3600" b="1">
                <a:solidFill>
                  <a:srgbClr val="000099"/>
                </a:solidFill>
                <a:latin typeface="华文仿宋" panose="02010600040101010101" pitchFamily="2" charset="-122"/>
                <a:ea typeface="华文仿宋" panose="02010600040101010101" pitchFamily="2" charset="-122"/>
              </a:rPr>
              <a:t>IN</a:t>
            </a:r>
            <a:r>
              <a:rPr kumimoji="1" lang="zh-CN" altLang="en-US" sz="3600" b="1">
                <a:solidFill>
                  <a:srgbClr val="000099"/>
                </a:solidFill>
                <a:latin typeface="华文仿宋" panose="02010600040101010101" pitchFamily="2" charset="-122"/>
                <a:ea typeface="华文仿宋" panose="02010600040101010101" pitchFamily="2" charset="-122"/>
              </a:rPr>
              <a:t>谓词的子查询</a:t>
            </a:r>
          </a:p>
          <a:p>
            <a:pPr eaLnBrk="1" hangingPunct="1">
              <a:spcBef>
                <a:spcPct val="50000"/>
              </a:spcBef>
              <a:buFontTx/>
              <a:buNone/>
            </a:pPr>
            <a:r>
              <a:rPr kumimoji="1" lang="zh-CN" altLang="en-US" sz="2800" b="1">
                <a:latin typeface="Times New Roman" panose="02020603050405020304" pitchFamily="18" charset="0"/>
                <a:ea typeface="华文细黑" panose="02010600040101010101" pitchFamily="2" charset="-122"/>
              </a:rPr>
              <a:t>选修了数据库课程的学生学号和姓名</a:t>
            </a:r>
            <a:r>
              <a:rPr kumimoji="1" lang="zh-CN" altLang="en-US" sz="3600" b="1">
                <a:solidFill>
                  <a:srgbClr val="000099"/>
                </a:solidFill>
                <a:latin typeface="华文仿宋" panose="02010600040101010101" pitchFamily="2" charset="-122"/>
                <a:ea typeface="华文仿宋" panose="02010600040101010101" pitchFamily="2" charset="-122"/>
              </a:rPr>
              <a:t>等价的查询</a:t>
            </a:r>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8A24283B-1640-435B-AB79-36AA55D5D2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2F98BF-0F75-4A00-B4F8-2C0A66916E18}" type="slidenum">
              <a:rPr lang="en-US" altLang="zh-CN" sz="1400" smtClean="0"/>
              <a:pPr>
                <a:spcBef>
                  <a:spcPct val="0"/>
                </a:spcBef>
                <a:buFontTx/>
                <a:buNone/>
              </a:pPr>
              <a:t>59</a:t>
            </a:fld>
            <a:endParaRPr lang="en-US" altLang="zh-CN" sz="1400"/>
          </a:p>
        </p:txBody>
      </p:sp>
      <p:sp>
        <p:nvSpPr>
          <p:cNvPr id="207874" name="Rectangle 2">
            <a:extLst>
              <a:ext uri="{FF2B5EF4-FFF2-40B4-BE49-F238E27FC236}">
                <a16:creationId xmlns:a16="http://schemas.microsoft.com/office/drawing/2014/main" id="{F39CE898-D274-4AD4-8DB2-470AEA54B88D}"/>
              </a:ext>
            </a:extLst>
          </p:cNvPr>
          <p:cNvSpPr>
            <a:spLocks noGrp="1" noChangeArrowheads="1"/>
          </p:cNvSpPr>
          <p:nvPr>
            <p:ph type="body" idx="1"/>
          </p:nvPr>
        </p:nvSpPr>
        <p:spPr>
          <a:xfrm>
            <a:off x="609600" y="817563"/>
            <a:ext cx="7848600" cy="4419600"/>
          </a:xfrm>
          <a:solidFill>
            <a:srgbClr val="FFFFCC"/>
          </a:solidFill>
          <a:ln w="38100">
            <a:solidFill>
              <a:srgbClr val="000099"/>
            </a:solidFill>
            <a:miter lim="800000"/>
            <a:headEnd/>
            <a:tailEnd/>
          </a:ln>
        </p:spPr>
        <p:txBody>
          <a:bodyPr/>
          <a:lstStyle/>
          <a:p>
            <a:pPr eaLnBrk="1" hangingPunct="1">
              <a:buFontTx/>
              <a:buNone/>
            </a:pPr>
            <a:r>
              <a:rPr lang="en-US" altLang="zh-CN" b="1"/>
              <a:t>SELECT    SNO</a:t>
            </a:r>
          </a:p>
          <a:p>
            <a:pPr eaLnBrk="1" hangingPunct="1">
              <a:buFontTx/>
              <a:buNone/>
            </a:pPr>
            <a:r>
              <a:rPr lang="en-US" altLang="zh-CN" b="1"/>
              <a:t>FROM       S_C</a:t>
            </a:r>
          </a:p>
          <a:p>
            <a:pPr eaLnBrk="1" hangingPunct="1">
              <a:buFontTx/>
              <a:buNone/>
            </a:pPr>
            <a:r>
              <a:rPr lang="en-US" altLang="zh-CN" b="1"/>
              <a:t>WHERE     SNO </a:t>
            </a:r>
            <a:r>
              <a:rPr lang="en-US" altLang="zh-CN" b="1">
                <a:solidFill>
                  <a:srgbClr val="FF3300"/>
                </a:solidFill>
              </a:rPr>
              <a:t>in</a:t>
            </a:r>
          </a:p>
          <a:p>
            <a:pPr eaLnBrk="1" hangingPunct="1">
              <a:buFontTx/>
              <a:buNone/>
            </a:pPr>
            <a:r>
              <a:rPr lang="en-US" altLang="zh-CN" b="1"/>
              <a:t>    (SELECT    SNO</a:t>
            </a:r>
          </a:p>
          <a:p>
            <a:pPr eaLnBrk="1" hangingPunct="1">
              <a:buFontTx/>
              <a:buNone/>
            </a:pPr>
            <a:r>
              <a:rPr lang="en-US" altLang="zh-CN" b="1"/>
              <a:t>      FROM   S_C</a:t>
            </a:r>
          </a:p>
          <a:p>
            <a:pPr eaLnBrk="1" hangingPunct="1">
              <a:buFontTx/>
              <a:buNone/>
            </a:pPr>
            <a:r>
              <a:rPr lang="en-US" altLang="zh-CN" b="1"/>
              <a:t>     WHERE CNO=’02’)</a:t>
            </a:r>
          </a:p>
          <a:p>
            <a:pPr eaLnBrk="1" hangingPunct="1">
              <a:buFontTx/>
              <a:buNone/>
            </a:pPr>
            <a:r>
              <a:rPr lang="en-US" altLang="zh-CN" b="1"/>
              <a:t>AND CNO=’01’</a:t>
            </a:r>
            <a:r>
              <a:rPr lang="zh-CN" altLang="en-US" b="1"/>
              <a:t>；</a:t>
            </a:r>
          </a:p>
        </p:txBody>
      </p:sp>
      <p:sp>
        <p:nvSpPr>
          <p:cNvPr id="207875" name="Text Box 3">
            <a:extLst>
              <a:ext uri="{FF2B5EF4-FFF2-40B4-BE49-F238E27FC236}">
                <a16:creationId xmlns:a16="http://schemas.microsoft.com/office/drawing/2014/main" id="{4E464085-ABFD-44B7-827A-893A736426C0}"/>
              </a:ext>
            </a:extLst>
          </p:cNvPr>
          <p:cNvSpPr txBox="1">
            <a:spLocks noChangeArrowheads="1"/>
          </p:cNvSpPr>
          <p:nvPr/>
        </p:nvSpPr>
        <p:spPr bwMode="auto">
          <a:xfrm>
            <a:off x="228600" y="5438775"/>
            <a:ext cx="8610600" cy="10763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a:solidFill>
                  <a:srgbClr val="FF3300"/>
                </a:solidFill>
                <a:latin typeface="Times New Roman" panose="02020603050405020304" pitchFamily="18" charset="0"/>
                <a:ea typeface="隶书" panose="02010509060101010101" pitchFamily="49" charset="-122"/>
              </a:rPr>
              <a:t>查询选修了</a:t>
            </a:r>
            <a:r>
              <a:rPr kumimoji="1" lang="en-US" altLang="zh-CN">
                <a:solidFill>
                  <a:srgbClr val="FF3300"/>
                </a:solidFill>
                <a:latin typeface="Times New Roman" panose="02020603050405020304" pitchFamily="18" charset="0"/>
                <a:ea typeface="隶书" panose="02010509060101010101" pitchFamily="49" charset="-122"/>
              </a:rPr>
              <a:t>01</a:t>
            </a:r>
            <a:r>
              <a:rPr kumimoji="1" lang="zh-CN" altLang="en-US">
                <a:solidFill>
                  <a:srgbClr val="FF3300"/>
                </a:solidFill>
                <a:latin typeface="Times New Roman" panose="02020603050405020304" pitchFamily="18" charset="0"/>
                <a:ea typeface="隶书" panose="02010509060101010101" pitchFamily="49" charset="-122"/>
              </a:rPr>
              <a:t>号课程并且选修</a:t>
            </a:r>
            <a:r>
              <a:rPr kumimoji="1" lang="en-US" altLang="zh-CN">
                <a:solidFill>
                  <a:srgbClr val="FF3300"/>
                </a:solidFill>
                <a:latin typeface="Times New Roman" panose="02020603050405020304" pitchFamily="18" charset="0"/>
                <a:ea typeface="隶书" panose="02010509060101010101" pitchFamily="49" charset="-122"/>
              </a:rPr>
              <a:t>02</a:t>
            </a:r>
            <a:r>
              <a:rPr kumimoji="1" lang="zh-CN" altLang="en-US">
                <a:solidFill>
                  <a:srgbClr val="FF3300"/>
                </a:solidFill>
                <a:latin typeface="Times New Roman" panose="02020603050405020304" pitchFamily="18" charset="0"/>
                <a:ea typeface="隶书" panose="02010509060101010101" pitchFamily="49" charset="-122"/>
              </a:rPr>
              <a:t>号课程的学生学号</a:t>
            </a:r>
          </a:p>
        </p:txBody>
      </p:sp>
      <p:sp>
        <p:nvSpPr>
          <p:cNvPr id="74757" name="文本框 1">
            <a:extLst>
              <a:ext uri="{FF2B5EF4-FFF2-40B4-BE49-F238E27FC236}">
                <a16:creationId xmlns:a16="http://schemas.microsoft.com/office/drawing/2014/main" id="{E9F38787-868E-4F84-890D-6612332B63EE}"/>
              </a:ext>
            </a:extLst>
          </p:cNvPr>
          <p:cNvSpPr txBox="1">
            <a:spLocks noChangeArrowheads="1"/>
          </p:cNvSpPr>
          <p:nvPr/>
        </p:nvSpPr>
        <p:spPr bwMode="auto">
          <a:xfrm>
            <a:off x="2195513" y="188913"/>
            <a:ext cx="4464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b="1"/>
              <a:t>In</a:t>
            </a:r>
            <a:r>
              <a:rPr lang="zh-CN" altLang="en-US" b="1"/>
              <a:t>谓词实现交运算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additive="base">
                                        <p:cTn id="7" dur="500" fill="hold"/>
                                        <p:tgtEl>
                                          <p:spTgt spid="207875"/>
                                        </p:tgtEl>
                                        <p:attrNameLst>
                                          <p:attrName>ppt_x</p:attrName>
                                        </p:attrNameLst>
                                      </p:cBhvr>
                                      <p:tavLst>
                                        <p:tav tm="0">
                                          <p:val>
                                            <p:strVal val="0-#ppt_w/2"/>
                                          </p:val>
                                        </p:tav>
                                        <p:tav tm="100000">
                                          <p:val>
                                            <p:strVal val="#ppt_x"/>
                                          </p:val>
                                        </p:tav>
                                      </p:tavLst>
                                    </p:anim>
                                    <p:anim calcmode="lin" valueType="num">
                                      <p:cBhvr additive="base">
                                        <p:cTn id="8" dur="500" fill="hold"/>
                                        <p:tgtEl>
                                          <p:spTgt spid="207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7874"/>
                                        </p:tgtEl>
                                        <p:attrNameLst>
                                          <p:attrName>style.visibility</p:attrName>
                                        </p:attrNameLst>
                                      </p:cBhvr>
                                      <p:to>
                                        <p:strVal val="visible"/>
                                      </p:to>
                                    </p:set>
                                    <p:animEffect transition="in" filter="box(in)">
                                      <p:cBhvr>
                                        <p:cTn id="13" dur="5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nimBg="1" autoUpdateAnimBg="0"/>
      <p:bldP spid="20787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9E578E0D-4559-4E98-BBD9-D74C8852E6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8057EC-ADCA-4F2E-9F66-A373789618DB}" type="slidenum">
              <a:rPr lang="en-US" altLang="zh-CN" sz="1400" smtClean="0"/>
              <a:pPr>
                <a:spcBef>
                  <a:spcPct val="0"/>
                </a:spcBef>
                <a:buFontTx/>
                <a:buNone/>
              </a:pPr>
              <a:t>6</a:t>
            </a:fld>
            <a:endParaRPr lang="en-US" altLang="zh-CN" sz="1400"/>
          </a:p>
        </p:txBody>
      </p:sp>
      <p:sp>
        <p:nvSpPr>
          <p:cNvPr id="10243" name="Rectangle 2">
            <a:extLst>
              <a:ext uri="{FF2B5EF4-FFF2-40B4-BE49-F238E27FC236}">
                <a16:creationId xmlns:a16="http://schemas.microsoft.com/office/drawing/2014/main" id="{90357B2B-B04D-4650-8574-16716AD69A06}"/>
              </a:ext>
            </a:extLst>
          </p:cNvPr>
          <p:cNvSpPr>
            <a:spLocks noGrp="1" noChangeArrowheads="1"/>
          </p:cNvSpPr>
          <p:nvPr>
            <p:ph type="title"/>
          </p:nvPr>
        </p:nvSpPr>
        <p:spPr/>
        <p:txBody>
          <a:bodyPr/>
          <a:lstStyle/>
          <a:p>
            <a:pPr eaLnBrk="1" hangingPunct="1"/>
            <a:r>
              <a:rPr lang="zh-CN" altLang="en-US" b="1"/>
              <a:t>说  明</a:t>
            </a:r>
          </a:p>
        </p:txBody>
      </p:sp>
      <p:sp>
        <p:nvSpPr>
          <p:cNvPr id="10244" name="Rectangle 3">
            <a:extLst>
              <a:ext uri="{FF2B5EF4-FFF2-40B4-BE49-F238E27FC236}">
                <a16:creationId xmlns:a16="http://schemas.microsoft.com/office/drawing/2014/main" id="{D0888FA5-A66F-493E-A9CD-5CA1C1271890}"/>
              </a:ext>
            </a:extLst>
          </p:cNvPr>
          <p:cNvSpPr>
            <a:spLocks noGrp="1" noChangeArrowheads="1"/>
          </p:cNvSpPr>
          <p:nvPr>
            <p:ph type="body" idx="1"/>
          </p:nvPr>
        </p:nvSpPr>
        <p:spPr>
          <a:solidFill>
            <a:schemeClr val="bg1"/>
          </a:solidFill>
        </p:spPr>
        <p:txBody>
          <a:bodyPr/>
          <a:lstStyle/>
          <a:p>
            <a:pPr eaLnBrk="1" hangingPunct="1"/>
            <a:r>
              <a:rPr lang="zh-CN" altLang="en-US" sz="4000" b="1"/>
              <a:t>在</a:t>
            </a:r>
            <a:r>
              <a:rPr lang="en-US" altLang="zh-CN" sz="4000" b="1"/>
              <a:t>ACCESS</a:t>
            </a:r>
            <a:r>
              <a:rPr lang="zh-CN" altLang="en-US" sz="4000" b="1"/>
              <a:t>、</a:t>
            </a:r>
            <a:r>
              <a:rPr lang="en-US" altLang="zh-CN" sz="4000" b="1"/>
              <a:t>SQL Server2000</a:t>
            </a:r>
            <a:r>
              <a:rPr lang="zh-CN" altLang="en-US" sz="4000" b="1"/>
              <a:t>中汉字占一个字节</a:t>
            </a:r>
          </a:p>
          <a:p>
            <a:pPr eaLnBrk="1" hangingPunct="1"/>
            <a:endParaRPr lang="zh-CN" altLang="en-US" sz="4000" b="1"/>
          </a:p>
          <a:p>
            <a:pPr eaLnBrk="1" hangingPunct="1"/>
            <a:r>
              <a:rPr lang="zh-CN" altLang="en-US" sz="4000" b="1"/>
              <a:t>在</a:t>
            </a:r>
            <a:r>
              <a:rPr lang="en-US" altLang="zh-CN" sz="4000" b="1"/>
              <a:t>SQLServer2005</a:t>
            </a:r>
            <a:r>
              <a:rPr lang="zh-CN" altLang="en-US" sz="4000" b="1"/>
              <a:t>及以后版本中汉字占</a:t>
            </a:r>
            <a:r>
              <a:rPr lang="en-US" altLang="zh-CN" sz="4800" b="1">
                <a:solidFill>
                  <a:srgbClr val="000099"/>
                </a:solidFill>
              </a:rPr>
              <a:t>2</a:t>
            </a:r>
            <a:r>
              <a:rPr lang="zh-CN" altLang="en-US" sz="4000" b="1"/>
              <a:t>个字节</a:t>
            </a:r>
            <a:r>
              <a:rPr lang="en-US" altLang="zh-CN" sz="4000" b="1"/>
              <a:t>!</a:t>
            </a:r>
          </a:p>
        </p:txBody>
      </p:sp>
    </p:spTree>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3ABFE40B-CB86-496D-AEF4-16A0D9AD0B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A6E06B-C0F9-46AC-88C2-138CA9484D2D}" type="slidenum">
              <a:rPr lang="en-US" altLang="zh-CN" sz="1400" smtClean="0"/>
              <a:pPr>
                <a:spcBef>
                  <a:spcPct val="0"/>
                </a:spcBef>
                <a:buFontTx/>
                <a:buNone/>
              </a:pPr>
              <a:t>60</a:t>
            </a:fld>
            <a:endParaRPr lang="en-US" altLang="zh-CN" sz="1400"/>
          </a:p>
        </p:txBody>
      </p:sp>
      <p:sp>
        <p:nvSpPr>
          <p:cNvPr id="207874" name="Rectangle 2">
            <a:extLst>
              <a:ext uri="{FF2B5EF4-FFF2-40B4-BE49-F238E27FC236}">
                <a16:creationId xmlns:a16="http://schemas.microsoft.com/office/drawing/2014/main" id="{91CEC000-686A-4422-8A1E-6497C2BB9859}"/>
              </a:ext>
            </a:extLst>
          </p:cNvPr>
          <p:cNvSpPr>
            <a:spLocks noGrp="1" noChangeArrowheads="1"/>
          </p:cNvSpPr>
          <p:nvPr>
            <p:ph type="body" idx="1"/>
          </p:nvPr>
        </p:nvSpPr>
        <p:spPr>
          <a:xfrm>
            <a:off x="609600" y="817563"/>
            <a:ext cx="7848600" cy="4419600"/>
          </a:xfrm>
          <a:solidFill>
            <a:srgbClr val="FFFFCC"/>
          </a:solidFill>
          <a:ln w="38100">
            <a:solidFill>
              <a:srgbClr val="000099"/>
            </a:solidFill>
            <a:miter lim="800000"/>
            <a:headEnd/>
            <a:tailEnd/>
          </a:ln>
        </p:spPr>
        <p:txBody>
          <a:bodyPr/>
          <a:lstStyle/>
          <a:p>
            <a:pPr eaLnBrk="1" hangingPunct="1">
              <a:buFontTx/>
              <a:buNone/>
            </a:pPr>
            <a:r>
              <a:rPr lang="en-US" altLang="zh-CN" b="1"/>
              <a:t>SELECT    SNO</a:t>
            </a:r>
          </a:p>
          <a:p>
            <a:pPr eaLnBrk="1" hangingPunct="1">
              <a:buFontTx/>
              <a:buNone/>
            </a:pPr>
            <a:r>
              <a:rPr lang="en-US" altLang="zh-CN" b="1"/>
              <a:t>FROM       S_C</a:t>
            </a:r>
          </a:p>
          <a:p>
            <a:pPr eaLnBrk="1" hangingPunct="1">
              <a:buFontTx/>
              <a:buNone/>
            </a:pPr>
            <a:r>
              <a:rPr lang="en-US" altLang="zh-CN" b="1"/>
              <a:t>WHERE     SNO </a:t>
            </a:r>
            <a:r>
              <a:rPr lang="en-US" altLang="zh-CN" b="1">
                <a:solidFill>
                  <a:srgbClr val="FF3300"/>
                </a:solidFill>
              </a:rPr>
              <a:t>not in</a:t>
            </a:r>
          </a:p>
          <a:p>
            <a:pPr eaLnBrk="1" hangingPunct="1">
              <a:buFontTx/>
              <a:buNone/>
            </a:pPr>
            <a:r>
              <a:rPr lang="en-US" altLang="zh-CN" b="1"/>
              <a:t>    (SELECT    SNO</a:t>
            </a:r>
          </a:p>
          <a:p>
            <a:pPr eaLnBrk="1" hangingPunct="1">
              <a:buFontTx/>
              <a:buNone/>
            </a:pPr>
            <a:r>
              <a:rPr lang="en-US" altLang="zh-CN" b="1"/>
              <a:t>      FROM   S_C</a:t>
            </a:r>
          </a:p>
          <a:p>
            <a:pPr eaLnBrk="1" hangingPunct="1">
              <a:buFontTx/>
              <a:buNone/>
            </a:pPr>
            <a:r>
              <a:rPr lang="en-US" altLang="zh-CN" b="1"/>
              <a:t>     WHERE CNO=‘02’)</a:t>
            </a:r>
          </a:p>
          <a:p>
            <a:pPr eaLnBrk="1" hangingPunct="1">
              <a:buFontTx/>
              <a:buNone/>
            </a:pPr>
            <a:r>
              <a:rPr lang="en-US" altLang="zh-CN" b="1"/>
              <a:t>AND CNO=‘01’</a:t>
            </a:r>
            <a:r>
              <a:rPr lang="zh-CN" altLang="en-US" b="1"/>
              <a:t>；</a:t>
            </a:r>
          </a:p>
        </p:txBody>
      </p:sp>
      <p:sp>
        <p:nvSpPr>
          <p:cNvPr id="207875" name="Text Box 3">
            <a:extLst>
              <a:ext uri="{FF2B5EF4-FFF2-40B4-BE49-F238E27FC236}">
                <a16:creationId xmlns:a16="http://schemas.microsoft.com/office/drawing/2014/main" id="{767EA081-08B7-498D-9EEF-919677DC43A3}"/>
              </a:ext>
            </a:extLst>
          </p:cNvPr>
          <p:cNvSpPr txBox="1">
            <a:spLocks noChangeArrowheads="1"/>
          </p:cNvSpPr>
          <p:nvPr/>
        </p:nvSpPr>
        <p:spPr bwMode="auto">
          <a:xfrm>
            <a:off x="228600" y="5438775"/>
            <a:ext cx="8610600" cy="107632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a:solidFill>
                  <a:srgbClr val="FF3300"/>
                </a:solidFill>
                <a:latin typeface="Times New Roman" panose="02020603050405020304" pitchFamily="18" charset="0"/>
                <a:ea typeface="隶书" panose="02010509060101010101" pitchFamily="49" charset="-122"/>
              </a:rPr>
              <a:t>查询选修了</a:t>
            </a:r>
            <a:r>
              <a:rPr kumimoji="1" lang="en-US" altLang="zh-CN">
                <a:solidFill>
                  <a:srgbClr val="FF3300"/>
                </a:solidFill>
                <a:latin typeface="Times New Roman" panose="02020603050405020304" pitchFamily="18" charset="0"/>
                <a:ea typeface="隶书" panose="02010509060101010101" pitchFamily="49" charset="-122"/>
              </a:rPr>
              <a:t>01</a:t>
            </a:r>
            <a:r>
              <a:rPr kumimoji="1" lang="zh-CN" altLang="en-US">
                <a:solidFill>
                  <a:srgbClr val="FF3300"/>
                </a:solidFill>
                <a:latin typeface="Times New Roman" panose="02020603050405020304" pitchFamily="18" charset="0"/>
                <a:ea typeface="隶书" panose="02010509060101010101" pitchFamily="49" charset="-122"/>
              </a:rPr>
              <a:t>号课程而没有选修</a:t>
            </a:r>
            <a:r>
              <a:rPr kumimoji="1" lang="en-US" altLang="zh-CN">
                <a:solidFill>
                  <a:srgbClr val="FF3300"/>
                </a:solidFill>
                <a:latin typeface="Times New Roman" panose="02020603050405020304" pitchFamily="18" charset="0"/>
                <a:ea typeface="隶书" panose="02010509060101010101" pitchFamily="49" charset="-122"/>
              </a:rPr>
              <a:t>02</a:t>
            </a:r>
            <a:r>
              <a:rPr kumimoji="1" lang="zh-CN" altLang="en-US">
                <a:solidFill>
                  <a:srgbClr val="FF3300"/>
                </a:solidFill>
                <a:latin typeface="Times New Roman" panose="02020603050405020304" pitchFamily="18" charset="0"/>
                <a:ea typeface="隶书" panose="02010509060101010101" pitchFamily="49" charset="-122"/>
              </a:rPr>
              <a:t>号课程的学生学号</a:t>
            </a:r>
          </a:p>
        </p:txBody>
      </p:sp>
      <p:sp>
        <p:nvSpPr>
          <p:cNvPr id="76805" name="文本框 1">
            <a:extLst>
              <a:ext uri="{FF2B5EF4-FFF2-40B4-BE49-F238E27FC236}">
                <a16:creationId xmlns:a16="http://schemas.microsoft.com/office/drawing/2014/main" id="{4BA38400-8479-4138-9B1A-AEE7E5812AD4}"/>
              </a:ext>
            </a:extLst>
          </p:cNvPr>
          <p:cNvSpPr txBox="1">
            <a:spLocks noChangeArrowheads="1"/>
          </p:cNvSpPr>
          <p:nvPr/>
        </p:nvSpPr>
        <p:spPr bwMode="auto">
          <a:xfrm>
            <a:off x="2195513" y="188913"/>
            <a:ext cx="4464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b="1"/>
              <a:t>IN</a:t>
            </a:r>
            <a:r>
              <a:rPr lang="zh-CN" altLang="en-US" b="1"/>
              <a:t>谓词实现差运算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additive="base">
                                        <p:cTn id="7" dur="500" fill="hold"/>
                                        <p:tgtEl>
                                          <p:spTgt spid="207875"/>
                                        </p:tgtEl>
                                        <p:attrNameLst>
                                          <p:attrName>ppt_x</p:attrName>
                                        </p:attrNameLst>
                                      </p:cBhvr>
                                      <p:tavLst>
                                        <p:tav tm="0">
                                          <p:val>
                                            <p:strVal val="0-#ppt_w/2"/>
                                          </p:val>
                                        </p:tav>
                                        <p:tav tm="100000">
                                          <p:val>
                                            <p:strVal val="#ppt_x"/>
                                          </p:val>
                                        </p:tav>
                                      </p:tavLst>
                                    </p:anim>
                                    <p:anim calcmode="lin" valueType="num">
                                      <p:cBhvr additive="base">
                                        <p:cTn id="8" dur="500" fill="hold"/>
                                        <p:tgtEl>
                                          <p:spTgt spid="207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7874"/>
                                        </p:tgtEl>
                                        <p:attrNameLst>
                                          <p:attrName>style.visibility</p:attrName>
                                        </p:attrNameLst>
                                      </p:cBhvr>
                                      <p:to>
                                        <p:strVal val="visible"/>
                                      </p:to>
                                    </p:set>
                                    <p:animEffect transition="in" filter="box(in)">
                                      <p:cBhvr>
                                        <p:cTn id="13" dur="5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nimBg="1" autoUpdateAnimBg="0"/>
      <p:bldP spid="207875"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422980D2-3738-439A-A76E-64C0BFA23F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017C2CC-E779-4A8B-BD43-5BD009D8B747}" type="slidenum">
              <a:rPr lang="en-US" altLang="zh-CN" sz="1400" smtClean="0"/>
              <a:pPr>
                <a:spcBef>
                  <a:spcPct val="0"/>
                </a:spcBef>
                <a:buFontTx/>
                <a:buNone/>
              </a:pPr>
              <a:t>61</a:t>
            </a:fld>
            <a:endParaRPr lang="en-US" altLang="zh-CN" sz="1400"/>
          </a:p>
        </p:txBody>
      </p:sp>
      <p:sp>
        <p:nvSpPr>
          <p:cNvPr id="56322" name="Rectangle 2">
            <a:extLst>
              <a:ext uri="{FF2B5EF4-FFF2-40B4-BE49-F238E27FC236}">
                <a16:creationId xmlns:a16="http://schemas.microsoft.com/office/drawing/2014/main" id="{EB056C13-2C9C-4A4C-A7B1-150406D357C4}"/>
              </a:ext>
            </a:extLst>
          </p:cNvPr>
          <p:cNvSpPr>
            <a:spLocks noGrp="1" noChangeArrowheads="1"/>
          </p:cNvSpPr>
          <p:nvPr>
            <p:ph type="body" idx="1"/>
          </p:nvPr>
        </p:nvSpPr>
        <p:spPr>
          <a:xfrm>
            <a:off x="323850" y="1268413"/>
            <a:ext cx="8382000" cy="4572000"/>
          </a:xfrm>
          <a:solidFill>
            <a:schemeClr val="accent2"/>
          </a:solidFill>
          <a:ln w="38100">
            <a:solidFill>
              <a:srgbClr val="66FF33"/>
            </a:solidFill>
            <a:miter lim="800000"/>
            <a:headEnd/>
            <a:tailEnd/>
          </a:ln>
        </p:spPr>
        <p:txBody>
          <a:bodyPr/>
          <a:lstStyle/>
          <a:p>
            <a:pPr eaLnBrk="1" hangingPunct="1">
              <a:buFontTx/>
              <a:buNone/>
            </a:pPr>
            <a:r>
              <a:rPr lang="en-US" altLang="zh-CN" sz="3600" b="1">
                <a:solidFill>
                  <a:schemeClr val="bg1"/>
                </a:solidFill>
              </a:rPr>
              <a:t>SELECT SNAME</a:t>
            </a:r>
          </a:p>
          <a:p>
            <a:pPr eaLnBrk="1" hangingPunct="1">
              <a:buFontTx/>
              <a:buNone/>
            </a:pPr>
            <a:r>
              <a:rPr lang="en-US" altLang="zh-CN" sz="3600" b="1">
                <a:solidFill>
                  <a:schemeClr val="bg1"/>
                </a:solidFill>
              </a:rPr>
              <a:t>FROM S</a:t>
            </a:r>
          </a:p>
          <a:p>
            <a:pPr eaLnBrk="1" hangingPunct="1">
              <a:buFontTx/>
              <a:buNone/>
            </a:pPr>
            <a:r>
              <a:rPr lang="en-US" altLang="zh-CN" sz="3600" b="1">
                <a:solidFill>
                  <a:schemeClr val="bg1"/>
                </a:solidFill>
              </a:rPr>
              <a:t>WHERE  </a:t>
            </a:r>
            <a:r>
              <a:rPr lang="en-US" altLang="zh-CN" sz="3600" b="1">
                <a:solidFill>
                  <a:srgbClr val="FF3300"/>
                </a:solidFill>
              </a:rPr>
              <a:t>Exists</a:t>
            </a:r>
          </a:p>
          <a:p>
            <a:pPr eaLnBrk="1" hangingPunct="1">
              <a:buFontTx/>
              <a:buNone/>
            </a:pPr>
            <a:r>
              <a:rPr lang="en-US" altLang="zh-CN" sz="3600" b="1">
                <a:solidFill>
                  <a:schemeClr val="bg1"/>
                </a:solidFill>
              </a:rPr>
              <a:t>      (SELECT  * </a:t>
            </a:r>
          </a:p>
          <a:p>
            <a:pPr eaLnBrk="1" hangingPunct="1">
              <a:buFontTx/>
              <a:buNone/>
            </a:pPr>
            <a:r>
              <a:rPr lang="en-US" altLang="zh-CN" sz="3600" b="1">
                <a:solidFill>
                  <a:schemeClr val="bg1"/>
                </a:solidFill>
              </a:rPr>
              <a:t>       FROM   S_C </a:t>
            </a:r>
          </a:p>
          <a:p>
            <a:pPr eaLnBrk="1" hangingPunct="1">
              <a:buFontTx/>
              <a:buNone/>
            </a:pPr>
            <a:r>
              <a:rPr lang="en-US" altLang="zh-CN" sz="3600" b="1">
                <a:solidFill>
                  <a:schemeClr val="bg1"/>
                </a:solidFill>
              </a:rPr>
              <a:t>       WHERE    S.SNO=S_C.SNO   AND    S_C.CNO='02');</a:t>
            </a:r>
          </a:p>
        </p:txBody>
      </p:sp>
      <p:sp>
        <p:nvSpPr>
          <p:cNvPr id="56323" name="Text Box 3">
            <a:extLst>
              <a:ext uri="{FF2B5EF4-FFF2-40B4-BE49-F238E27FC236}">
                <a16:creationId xmlns:a16="http://schemas.microsoft.com/office/drawing/2014/main" id="{AE0D68E7-EFAC-4B93-9230-E2673AAB7808}"/>
              </a:ext>
            </a:extLst>
          </p:cNvPr>
          <p:cNvSpPr txBox="1">
            <a:spLocks noChangeArrowheads="1"/>
          </p:cNvSpPr>
          <p:nvPr/>
        </p:nvSpPr>
        <p:spPr bwMode="auto">
          <a:xfrm>
            <a:off x="4643438" y="692150"/>
            <a:ext cx="4267200" cy="1927225"/>
          </a:xfrm>
          <a:prstGeom prst="rect">
            <a:avLst/>
          </a:prstGeom>
          <a:solidFill>
            <a:srgbClr val="FFFFCC"/>
          </a:solidFill>
          <a:ln w="9525">
            <a:solidFill>
              <a:schemeClr val="bg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chemeClr val="tx2"/>
                </a:solidFill>
                <a:latin typeface="Times New Roman" panose="02020603050405020304" pitchFamily="18" charset="0"/>
              </a:rPr>
              <a:t>SELECT    SNAME</a:t>
            </a:r>
          </a:p>
          <a:p>
            <a:pPr eaLnBrk="1" hangingPunct="1">
              <a:spcBef>
                <a:spcPct val="50000"/>
              </a:spcBef>
              <a:buFontTx/>
              <a:buNone/>
            </a:pPr>
            <a:r>
              <a:rPr kumimoji="1" lang="en-US" altLang="zh-CN" sz="2400">
                <a:solidFill>
                  <a:schemeClr val="tx2"/>
                </a:solidFill>
                <a:latin typeface="Times New Roman" panose="02020603050405020304" pitchFamily="18" charset="0"/>
              </a:rPr>
              <a:t>FROM S INNER JOIN S_C ON S.SNO = S_C.SNO</a:t>
            </a:r>
          </a:p>
          <a:p>
            <a:pPr eaLnBrk="1" hangingPunct="1">
              <a:spcBef>
                <a:spcPct val="50000"/>
              </a:spcBef>
              <a:buFontTx/>
              <a:buNone/>
            </a:pPr>
            <a:r>
              <a:rPr kumimoji="1" lang="en-US" altLang="zh-CN" sz="2400">
                <a:solidFill>
                  <a:schemeClr val="tx2"/>
                </a:solidFill>
                <a:latin typeface="Times New Roman" panose="02020603050405020304" pitchFamily="18" charset="0"/>
              </a:rPr>
              <a:t>WHERE S_C.CNO= '02';</a:t>
            </a:r>
          </a:p>
        </p:txBody>
      </p:sp>
      <p:sp>
        <p:nvSpPr>
          <p:cNvPr id="56324" name="Text Box 4">
            <a:extLst>
              <a:ext uri="{FF2B5EF4-FFF2-40B4-BE49-F238E27FC236}">
                <a16:creationId xmlns:a16="http://schemas.microsoft.com/office/drawing/2014/main" id="{1B4D6EE9-79EA-4DE4-ACE5-B397B1AB1516}"/>
              </a:ext>
            </a:extLst>
          </p:cNvPr>
          <p:cNvSpPr txBox="1">
            <a:spLocks noChangeArrowheads="1"/>
          </p:cNvSpPr>
          <p:nvPr/>
        </p:nvSpPr>
        <p:spPr bwMode="auto">
          <a:xfrm>
            <a:off x="3779838" y="2565400"/>
            <a:ext cx="281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600" b="1">
                <a:solidFill>
                  <a:srgbClr val="FFFF00"/>
                </a:solidFill>
                <a:latin typeface="Times New Roman" panose="02020603050405020304" pitchFamily="18" charset="0"/>
              </a:rPr>
              <a:t>NOT   Exists</a:t>
            </a:r>
          </a:p>
        </p:txBody>
      </p:sp>
      <p:sp>
        <p:nvSpPr>
          <p:cNvPr id="77830" name="Text Box 9">
            <a:extLst>
              <a:ext uri="{FF2B5EF4-FFF2-40B4-BE49-F238E27FC236}">
                <a16:creationId xmlns:a16="http://schemas.microsoft.com/office/drawing/2014/main" id="{1C7CA72C-B465-4E27-9089-9AA7EE971C9B}"/>
              </a:ext>
            </a:extLst>
          </p:cNvPr>
          <p:cNvSpPr txBox="1">
            <a:spLocks noChangeArrowheads="1"/>
          </p:cNvSpPr>
          <p:nvPr/>
        </p:nvSpPr>
        <p:spPr bwMode="auto">
          <a:xfrm>
            <a:off x="1116013" y="5949950"/>
            <a:ext cx="5543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0000CC"/>
                </a:solidFill>
                <a:latin typeface="Times New Roman" panose="02020603050405020304" pitchFamily="18" charset="0"/>
              </a:rPr>
              <a:t>选修了</a:t>
            </a:r>
            <a:r>
              <a:rPr kumimoji="1" lang="en-US" altLang="zh-CN" b="1">
                <a:solidFill>
                  <a:srgbClr val="0000CC"/>
                </a:solidFill>
                <a:latin typeface="Times New Roman" panose="02020603050405020304" pitchFamily="18" charset="0"/>
              </a:rPr>
              <a:t>02</a:t>
            </a:r>
            <a:r>
              <a:rPr kumimoji="1" lang="zh-CN" altLang="en-US" b="1">
                <a:solidFill>
                  <a:srgbClr val="0000CC"/>
                </a:solidFill>
                <a:latin typeface="Times New Roman" panose="02020603050405020304" pitchFamily="18" charset="0"/>
              </a:rPr>
              <a:t>号课程的学生姓名</a:t>
            </a:r>
          </a:p>
        </p:txBody>
      </p:sp>
      <p:sp>
        <p:nvSpPr>
          <p:cNvPr id="77831" name="Text Box 9">
            <a:extLst>
              <a:ext uri="{FF2B5EF4-FFF2-40B4-BE49-F238E27FC236}">
                <a16:creationId xmlns:a16="http://schemas.microsoft.com/office/drawing/2014/main" id="{43FE4492-5692-4D90-B215-C429039D67D3}"/>
              </a:ext>
            </a:extLst>
          </p:cNvPr>
          <p:cNvSpPr txBox="1">
            <a:spLocks noChangeArrowheads="1"/>
          </p:cNvSpPr>
          <p:nvPr/>
        </p:nvSpPr>
        <p:spPr bwMode="auto">
          <a:xfrm>
            <a:off x="179388" y="188913"/>
            <a:ext cx="7921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rgbClr val="000099"/>
                </a:solidFill>
                <a:latin typeface="华文仿宋" panose="02010600040101010101" pitchFamily="2" charset="-122"/>
                <a:ea typeface="华文仿宋" panose="02010600040101010101" pitchFamily="2" charset="-122"/>
              </a:rPr>
              <a:t>带有</a:t>
            </a:r>
            <a:r>
              <a:rPr kumimoji="1" lang="en-US" altLang="zh-CN" sz="3600" b="1">
                <a:solidFill>
                  <a:srgbClr val="000099"/>
                </a:solidFill>
                <a:latin typeface="华文仿宋" panose="02010600040101010101" pitchFamily="2" charset="-122"/>
                <a:ea typeface="华文仿宋" panose="02010600040101010101" pitchFamily="2" charset="-122"/>
              </a:rPr>
              <a:t>exists</a:t>
            </a:r>
            <a:r>
              <a:rPr kumimoji="1" lang="zh-CN" altLang="en-US" sz="3600" b="1">
                <a:solidFill>
                  <a:srgbClr val="000099"/>
                </a:solidFill>
                <a:latin typeface="华文仿宋" panose="02010600040101010101" pitchFamily="2" charset="-122"/>
                <a:ea typeface="华文仿宋" panose="02010600040101010101" pitchFamily="2" charset="-122"/>
              </a:rPr>
              <a:t>谓词的子查询</a:t>
            </a:r>
            <a:r>
              <a:rPr kumimoji="1" lang="en-US" altLang="zh-CN" sz="3600" b="1">
                <a:solidFill>
                  <a:srgbClr val="000099"/>
                </a:solidFill>
                <a:latin typeface="华文仿宋" panose="02010600040101010101" pitchFamily="2" charset="-122"/>
                <a:ea typeface="华文仿宋" panose="02010600040101010101" pitchFamily="2" charset="-122"/>
              </a:rPr>
              <a:t>—</a:t>
            </a:r>
            <a:r>
              <a:rPr kumimoji="1" lang="zh-CN" altLang="en-US" sz="3600" b="1">
                <a:solidFill>
                  <a:srgbClr val="000099"/>
                </a:solidFill>
                <a:latin typeface="华文仿宋" panose="02010600040101010101" pitchFamily="2" charset="-122"/>
                <a:ea typeface="华文仿宋" panose="02010600040101010101" pitchFamily="2" charset="-122"/>
              </a:rPr>
              <a:t>相关子查询</a:t>
            </a:r>
          </a:p>
        </p:txBody>
      </p:sp>
      <p:sp>
        <p:nvSpPr>
          <p:cNvPr id="74762" name="Rectangle 10">
            <a:extLst>
              <a:ext uri="{FF2B5EF4-FFF2-40B4-BE49-F238E27FC236}">
                <a16:creationId xmlns:a16="http://schemas.microsoft.com/office/drawing/2014/main" id="{FE53378A-62A8-49F3-ACE3-EF661F441821}"/>
              </a:ext>
            </a:extLst>
          </p:cNvPr>
          <p:cNvSpPr>
            <a:spLocks noChangeArrowheads="1"/>
          </p:cNvSpPr>
          <p:nvPr/>
        </p:nvSpPr>
        <p:spPr bwMode="auto">
          <a:xfrm>
            <a:off x="2339975" y="2636838"/>
            <a:ext cx="1511300" cy="647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3" name="Rectangle 11">
            <a:extLst>
              <a:ext uri="{FF2B5EF4-FFF2-40B4-BE49-F238E27FC236}">
                <a16:creationId xmlns:a16="http://schemas.microsoft.com/office/drawing/2014/main" id="{D4DBD4E4-70DA-43FE-8B24-F57F53D7005F}"/>
              </a:ext>
            </a:extLst>
          </p:cNvPr>
          <p:cNvSpPr>
            <a:spLocks noChangeArrowheads="1"/>
          </p:cNvSpPr>
          <p:nvPr/>
        </p:nvSpPr>
        <p:spPr bwMode="auto">
          <a:xfrm>
            <a:off x="3851275" y="2636838"/>
            <a:ext cx="2808288" cy="5762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4"/>
                                        </p:tgtEl>
                                        <p:attrNameLst>
                                          <p:attrName>style.visibility</p:attrName>
                                        </p:attrNameLst>
                                      </p:cBhvr>
                                      <p:to>
                                        <p:strVal val="visible"/>
                                      </p:to>
                                    </p:set>
                                    <p:anim calcmode="lin" valueType="num">
                                      <p:cBhvr additive="base">
                                        <p:cTn id="13" dur="500" fill="hold"/>
                                        <p:tgtEl>
                                          <p:spTgt spid="56324"/>
                                        </p:tgtEl>
                                        <p:attrNameLst>
                                          <p:attrName>ppt_x</p:attrName>
                                        </p:attrNameLst>
                                      </p:cBhvr>
                                      <p:tavLst>
                                        <p:tav tm="0">
                                          <p:val>
                                            <p:strVal val="0-#ppt_w/2"/>
                                          </p:val>
                                        </p:tav>
                                        <p:tav tm="100000">
                                          <p:val>
                                            <p:strVal val="#ppt_x"/>
                                          </p:val>
                                        </p:tav>
                                      </p:tavLst>
                                    </p:anim>
                                    <p:anim calcmode="lin" valueType="num">
                                      <p:cBhvr additive="base">
                                        <p:cTn id="14" dur="500" fill="hold"/>
                                        <p:tgtEl>
                                          <p:spTgt spid="56324"/>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747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6323"/>
                                        </p:tgtEl>
                                        <p:attrNameLst>
                                          <p:attrName>style.visibility</p:attrName>
                                        </p:attrNameLst>
                                      </p:cBhvr>
                                      <p:to>
                                        <p:strVal val="visible"/>
                                      </p:to>
                                    </p:set>
                                    <p:anim calcmode="lin" valueType="num">
                                      <p:cBhvr additive="base">
                                        <p:cTn id="21" dur="500" fill="hold"/>
                                        <p:tgtEl>
                                          <p:spTgt spid="56323"/>
                                        </p:tgtEl>
                                        <p:attrNameLst>
                                          <p:attrName>ppt_x</p:attrName>
                                        </p:attrNameLst>
                                      </p:cBhvr>
                                      <p:tavLst>
                                        <p:tav tm="0">
                                          <p:val>
                                            <p:strVal val="0-#ppt_w/2"/>
                                          </p:val>
                                        </p:tav>
                                        <p:tav tm="100000">
                                          <p:val>
                                            <p:strVal val="#ppt_x"/>
                                          </p:val>
                                        </p:tav>
                                      </p:tavLst>
                                    </p:anim>
                                    <p:anim calcmode="lin" valueType="num">
                                      <p:cBhvr additive="base">
                                        <p:cTn id="22" dur="500" fill="hold"/>
                                        <p:tgtEl>
                                          <p:spTgt spid="56323"/>
                                        </p:tgtEl>
                                        <p:attrNameLst>
                                          <p:attrName>ppt_y</p:attrName>
                                        </p:attrNameLst>
                                      </p:cBhvr>
                                      <p:tavLst>
                                        <p:tav tm="0">
                                          <p:val>
                                            <p:strVal val="#ppt_y"/>
                                          </p:val>
                                        </p:tav>
                                        <p:tav tm="100000">
                                          <p:val>
                                            <p:strVal val="#ppt_y"/>
                                          </p:val>
                                        </p:tav>
                                      </p:tavLst>
                                    </p:anim>
                                  </p:childTnLst>
                                </p:cTn>
                              </p:par>
                              <p:par>
                                <p:cTn id="23" presetID="1" presetClass="exit" presetSubtype="0" fill="hold" grpId="1" nodeType="withEffect">
                                  <p:stCondLst>
                                    <p:cond delay="0"/>
                                  </p:stCondLst>
                                  <p:childTnLst>
                                    <p:set>
                                      <p:cBhvr>
                                        <p:cTn id="24" dur="1" fill="hold">
                                          <p:stCondLst>
                                            <p:cond delay="0"/>
                                          </p:stCondLst>
                                        </p:cTn>
                                        <p:tgtEl>
                                          <p:spTgt spid="747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4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autoUpdateAnimBg="0"/>
      <p:bldP spid="56323" grpId="0" animBg="1" autoUpdateAnimBg="0"/>
      <p:bldP spid="56324" grpId="0" autoUpdateAnimBg="0"/>
      <p:bldP spid="74762" grpId="0" animBg="1"/>
      <p:bldP spid="74762" grpId="1" animBg="1"/>
      <p:bldP spid="7476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64221231-7C9B-430A-9B2B-D5D1F039E0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8DE8C7-A2CA-46D6-B797-0A0E25AC2A3F}" type="slidenum">
              <a:rPr lang="en-US" altLang="zh-CN" sz="1400" smtClean="0"/>
              <a:pPr>
                <a:spcBef>
                  <a:spcPct val="0"/>
                </a:spcBef>
                <a:buFontTx/>
                <a:buNone/>
              </a:pPr>
              <a:t>62</a:t>
            </a:fld>
            <a:endParaRPr lang="en-US" altLang="zh-CN" sz="1400"/>
          </a:p>
        </p:txBody>
      </p:sp>
      <p:sp>
        <p:nvSpPr>
          <p:cNvPr id="75779" name="Rectangle 2">
            <a:extLst>
              <a:ext uri="{FF2B5EF4-FFF2-40B4-BE49-F238E27FC236}">
                <a16:creationId xmlns:a16="http://schemas.microsoft.com/office/drawing/2014/main" id="{13D66070-32A4-4559-AAC4-6E1A79A0A7CA}"/>
              </a:ext>
            </a:extLst>
          </p:cNvPr>
          <p:cNvSpPr>
            <a:spLocks noGrp="1" noChangeArrowheads="1"/>
          </p:cNvSpPr>
          <p:nvPr>
            <p:ph type="body" idx="1"/>
          </p:nvPr>
        </p:nvSpPr>
        <p:spPr>
          <a:xfrm>
            <a:off x="755650" y="3141663"/>
            <a:ext cx="7772400" cy="2133600"/>
          </a:xfrm>
        </p:spPr>
        <p:txBody>
          <a:bodyPr/>
          <a:lstStyle/>
          <a:p>
            <a:pPr eaLnBrk="1" hangingPunct="1">
              <a:spcBef>
                <a:spcPct val="50000"/>
              </a:spcBef>
              <a:buFontTx/>
              <a:buNone/>
            </a:pPr>
            <a:r>
              <a:rPr lang="en-US" altLang="zh-CN" sz="4800" b="1">
                <a:latin typeface="宋体" panose="02010600030101010101" pitchFamily="2" charset="-122"/>
                <a:sym typeface="Symbol" panose="05050102010706020507" pitchFamily="18" charset="2"/>
              </a:rPr>
              <a:t></a:t>
            </a:r>
            <a:r>
              <a:rPr lang="en-US" altLang="zh-CN" sz="3600" b="1" baseline="-25000">
                <a:latin typeface="宋体" panose="02010600030101010101" pitchFamily="2" charset="-122"/>
                <a:sym typeface="Symbol" panose="05050102010706020507" pitchFamily="18" charset="2"/>
              </a:rPr>
              <a:t>s.sno,cno,sname</a:t>
            </a:r>
            <a:r>
              <a:rPr lang="zh-CN" altLang="en-US" sz="3600" b="1">
                <a:latin typeface="宋体" panose="02010600030101010101" pitchFamily="2" charset="-122"/>
                <a:sym typeface="Symbol" panose="05050102010706020507" pitchFamily="18" charset="2"/>
              </a:rPr>
              <a:t>（</a:t>
            </a:r>
            <a:r>
              <a:rPr lang="en-US" altLang="zh-CN" sz="3600" b="1">
                <a:latin typeface="宋体" panose="02010600030101010101" pitchFamily="2" charset="-122"/>
                <a:sym typeface="Symbol" panose="05050102010706020507" pitchFamily="18" charset="2"/>
              </a:rPr>
              <a:t>S ∞ S_C</a:t>
            </a:r>
            <a:r>
              <a:rPr lang="zh-CN" altLang="en-US" sz="3600" b="1">
                <a:sym typeface="Symbol" panose="05050102010706020507" pitchFamily="18" charset="2"/>
              </a:rPr>
              <a:t>）</a:t>
            </a:r>
            <a:r>
              <a:rPr lang="en-US" altLang="zh-CN" sz="3600" b="1">
                <a:solidFill>
                  <a:srgbClr val="6D40D2"/>
                </a:solidFill>
              </a:rPr>
              <a:t>÷</a:t>
            </a:r>
            <a:r>
              <a:rPr lang="en-US" altLang="zh-CN" sz="4800" b="1">
                <a:latin typeface="宋体" panose="02010600030101010101" pitchFamily="2" charset="-122"/>
                <a:sym typeface="Symbol" panose="05050102010706020507" pitchFamily="18" charset="2"/>
              </a:rPr>
              <a:t></a:t>
            </a:r>
            <a:r>
              <a:rPr lang="en-US" altLang="zh-CN" sz="3600" b="1" baseline="-25000">
                <a:latin typeface="宋体" panose="02010600030101010101" pitchFamily="2" charset="-122"/>
                <a:sym typeface="Symbol" panose="05050102010706020507" pitchFamily="18" charset="2"/>
              </a:rPr>
              <a:t>cno</a:t>
            </a:r>
            <a:r>
              <a:rPr lang="en-US" altLang="zh-CN" sz="3600" b="1">
                <a:solidFill>
                  <a:srgbClr val="FF3300"/>
                </a:solidFill>
                <a:latin typeface="宋体" panose="02010600030101010101" pitchFamily="2" charset="-122"/>
                <a:sym typeface="Symbol" panose="05050102010706020507" pitchFamily="18" charset="2"/>
              </a:rPr>
              <a:t>(</a:t>
            </a:r>
            <a:r>
              <a:rPr lang="en-US" altLang="zh-CN" sz="3600" b="1">
                <a:latin typeface="宋体" panose="02010600030101010101" pitchFamily="2" charset="-122"/>
                <a:sym typeface="Symbol" panose="05050102010706020507" pitchFamily="18" charset="2"/>
              </a:rPr>
              <a:t>C</a:t>
            </a:r>
            <a:r>
              <a:rPr lang="zh-CN" altLang="en-US" sz="3600" b="1">
                <a:solidFill>
                  <a:srgbClr val="FF3300"/>
                </a:solidFill>
                <a:latin typeface="宋体" panose="02010600030101010101" pitchFamily="2" charset="-122"/>
                <a:sym typeface="Symbol" panose="05050102010706020507" pitchFamily="18" charset="2"/>
              </a:rPr>
              <a:t>）</a:t>
            </a:r>
            <a:endParaRPr lang="en-US" altLang="zh-CN" sz="3600" b="1">
              <a:solidFill>
                <a:srgbClr val="FF3300"/>
              </a:solidFill>
              <a:latin typeface="宋体" panose="02010600030101010101" pitchFamily="2" charset="-122"/>
              <a:sym typeface="Symbol" panose="05050102010706020507" pitchFamily="18" charset="2"/>
            </a:endParaRPr>
          </a:p>
          <a:p>
            <a:pPr eaLnBrk="1" hangingPunct="1">
              <a:spcBef>
                <a:spcPct val="50000"/>
              </a:spcBef>
              <a:buFontTx/>
              <a:buNone/>
            </a:pPr>
            <a:endParaRPr lang="en-US" altLang="zh-CN" sz="3600" b="1">
              <a:solidFill>
                <a:srgbClr val="FF3300"/>
              </a:solidFill>
              <a:latin typeface="宋体" panose="02010600030101010101" pitchFamily="2" charset="-122"/>
              <a:sym typeface="Symbol" panose="05050102010706020507" pitchFamily="18" charset="2"/>
            </a:endParaRPr>
          </a:p>
          <a:p>
            <a:pPr eaLnBrk="1" hangingPunct="1">
              <a:spcBef>
                <a:spcPct val="50000"/>
              </a:spcBef>
              <a:buFontTx/>
              <a:buNone/>
            </a:pPr>
            <a:r>
              <a:rPr lang="zh-CN" altLang="en-US" sz="3600" b="1">
                <a:solidFill>
                  <a:srgbClr val="FF3300"/>
                </a:solidFill>
                <a:latin typeface="宋体" panose="02010600030101010101" pitchFamily="2" charset="-122"/>
                <a:sym typeface="Symbol" panose="05050102010706020507" pitchFamily="18" charset="2"/>
              </a:rPr>
              <a:t>用</a:t>
            </a:r>
            <a:r>
              <a:rPr lang="en-US" altLang="zh-CN" sz="3600" b="1">
                <a:solidFill>
                  <a:srgbClr val="FF3300"/>
                </a:solidFill>
                <a:latin typeface="宋体" panose="02010600030101010101" pitchFamily="2" charset="-122"/>
                <a:sym typeface="Symbol" panose="05050102010706020507" pitchFamily="18" charset="2"/>
              </a:rPr>
              <a:t>Sql</a:t>
            </a:r>
            <a:r>
              <a:rPr lang="zh-CN" altLang="en-US" sz="3600" b="1">
                <a:solidFill>
                  <a:srgbClr val="FF3300"/>
                </a:solidFill>
                <a:latin typeface="宋体" panose="02010600030101010101" pitchFamily="2" charset="-122"/>
                <a:sym typeface="Symbol" panose="05050102010706020507" pitchFamily="18" charset="2"/>
              </a:rPr>
              <a:t>如何表达？</a:t>
            </a:r>
            <a:r>
              <a:rPr lang="zh-CN" altLang="en-US" sz="3600" b="1">
                <a:solidFill>
                  <a:srgbClr val="962C8C"/>
                </a:solidFill>
                <a:sym typeface="Symbol" panose="05050102010706020507" pitchFamily="18" charset="2"/>
              </a:rPr>
              <a:t> </a:t>
            </a:r>
          </a:p>
          <a:p>
            <a:pPr eaLnBrk="1" hangingPunct="1"/>
            <a:endParaRPr lang="en-US" altLang="zh-CN" sz="4000"/>
          </a:p>
        </p:txBody>
      </p:sp>
      <p:sp>
        <p:nvSpPr>
          <p:cNvPr id="78852" name="Rectangle 3">
            <a:extLst>
              <a:ext uri="{FF2B5EF4-FFF2-40B4-BE49-F238E27FC236}">
                <a16:creationId xmlns:a16="http://schemas.microsoft.com/office/drawing/2014/main" id="{5A4D0EF4-5366-47BD-B961-01A3BD9F92D0}"/>
              </a:ext>
            </a:extLst>
          </p:cNvPr>
          <p:cNvSpPr>
            <a:spLocks noGrp="1" noChangeArrowheads="1"/>
          </p:cNvSpPr>
          <p:nvPr>
            <p:ph type="title"/>
          </p:nvPr>
        </p:nvSpPr>
        <p:spPr/>
        <p:txBody>
          <a:bodyPr/>
          <a:lstStyle/>
          <a:p>
            <a:pPr eaLnBrk="1" hangingPunct="1"/>
            <a:r>
              <a:rPr lang="zh-CN" altLang="en-US" sz="3600"/>
              <a:t>查询选修了所有课程的学生的学号、姓名</a:t>
            </a:r>
          </a:p>
        </p:txBody>
      </p:sp>
      <p:sp>
        <p:nvSpPr>
          <p:cNvPr id="78853" name="Text Box 4">
            <a:extLst>
              <a:ext uri="{FF2B5EF4-FFF2-40B4-BE49-F238E27FC236}">
                <a16:creationId xmlns:a16="http://schemas.microsoft.com/office/drawing/2014/main" id="{A1D6A162-3D58-420A-9834-D8D54358C518}"/>
              </a:ext>
            </a:extLst>
          </p:cNvPr>
          <p:cNvSpPr txBox="1">
            <a:spLocks noChangeArrowheads="1"/>
          </p:cNvSpPr>
          <p:nvPr/>
        </p:nvSpPr>
        <p:spPr bwMode="auto">
          <a:xfrm>
            <a:off x="468313" y="2060575"/>
            <a:ext cx="5334000"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000">
                <a:latin typeface="Times New Roman" panose="02020603050405020304" pitchFamily="18" charset="0"/>
              </a:rPr>
              <a:t>将其用关系代数表示</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 calcmode="lin" valueType="num">
                                      <p:cBhvr additive="base">
                                        <p:cTn id="13"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D6CCB8DA-6336-4C69-9966-C9E6EA9C9E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41F7C6-7F89-4E0E-AB79-59C1DD30C7EE}" type="slidenum">
              <a:rPr lang="en-US" altLang="zh-CN" sz="1400" smtClean="0"/>
              <a:pPr>
                <a:spcBef>
                  <a:spcPct val="0"/>
                </a:spcBef>
                <a:buFontTx/>
                <a:buNone/>
              </a:pPr>
              <a:t>63</a:t>
            </a:fld>
            <a:endParaRPr lang="en-US" altLang="zh-CN" sz="1400"/>
          </a:p>
        </p:txBody>
      </p:sp>
      <p:sp>
        <p:nvSpPr>
          <p:cNvPr id="94211" name="Text Box 3">
            <a:extLst>
              <a:ext uri="{FF2B5EF4-FFF2-40B4-BE49-F238E27FC236}">
                <a16:creationId xmlns:a16="http://schemas.microsoft.com/office/drawing/2014/main" id="{D4DE89CF-D167-4690-AB07-A63BF88F1C75}"/>
              </a:ext>
            </a:extLst>
          </p:cNvPr>
          <p:cNvSpPr txBox="1">
            <a:spLocks noChangeArrowheads="1"/>
          </p:cNvSpPr>
          <p:nvPr/>
        </p:nvSpPr>
        <p:spPr bwMode="auto">
          <a:xfrm>
            <a:off x="250825" y="908050"/>
            <a:ext cx="8534400" cy="4887913"/>
          </a:xfrm>
          <a:prstGeom prst="rect">
            <a:avLst/>
          </a:prstGeom>
          <a:solidFill>
            <a:srgbClr val="FFFFCC"/>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en-US" altLang="zh-CN" sz="2800">
                <a:latin typeface="Times New Roman" panose="02020603050405020304" pitchFamily="18" charset="0"/>
              </a:rPr>
              <a:t>SELECT SNAME</a:t>
            </a:r>
          </a:p>
          <a:p>
            <a:pPr eaLnBrk="1" hangingPunct="1">
              <a:lnSpc>
                <a:spcPct val="80000"/>
              </a:lnSpc>
              <a:spcBef>
                <a:spcPct val="50000"/>
              </a:spcBef>
              <a:buFontTx/>
              <a:buNone/>
            </a:pPr>
            <a:r>
              <a:rPr kumimoji="1" lang="en-US" altLang="zh-CN" sz="2800">
                <a:latin typeface="Times New Roman" panose="02020603050405020304" pitchFamily="18" charset="0"/>
              </a:rPr>
              <a:t>FROM    S</a:t>
            </a:r>
          </a:p>
          <a:p>
            <a:pPr eaLnBrk="1" hangingPunct="1">
              <a:lnSpc>
                <a:spcPct val="80000"/>
              </a:lnSpc>
              <a:spcBef>
                <a:spcPct val="50000"/>
              </a:spcBef>
              <a:buFontTx/>
              <a:buNone/>
            </a:pPr>
            <a:r>
              <a:rPr kumimoji="1" lang="en-US" altLang="zh-CN" sz="2800">
                <a:latin typeface="Times New Roman" panose="02020603050405020304" pitchFamily="18" charset="0"/>
              </a:rPr>
              <a:t>WHERE NOT EXISTS</a:t>
            </a:r>
          </a:p>
          <a:p>
            <a:pPr eaLnBrk="1" hangingPunct="1">
              <a:lnSpc>
                <a:spcPct val="80000"/>
              </a:lnSpc>
              <a:spcBef>
                <a:spcPct val="50000"/>
              </a:spcBef>
              <a:buFontTx/>
              <a:buNone/>
            </a:pPr>
            <a:r>
              <a:rPr kumimoji="1" lang="en-US" altLang="zh-CN" sz="2800">
                <a:latin typeface="Times New Roman" panose="02020603050405020304" pitchFamily="18" charset="0"/>
              </a:rPr>
              <a:t>	(SELECT *</a:t>
            </a:r>
          </a:p>
          <a:p>
            <a:pPr eaLnBrk="1" hangingPunct="1">
              <a:lnSpc>
                <a:spcPct val="80000"/>
              </a:lnSpc>
              <a:spcBef>
                <a:spcPct val="50000"/>
              </a:spcBef>
              <a:buFontTx/>
              <a:buNone/>
            </a:pPr>
            <a:r>
              <a:rPr kumimoji="1" lang="en-US" altLang="zh-CN" sz="2800">
                <a:latin typeface="Times New Roman" panose="02020603050405020304" pitchFamily="18" charset="0"/>
              </a:rPr>
              <a:t>	FROM    C</a:t>
            </a:r>
          </a:p>
          <a:p>
            <a:pPr eaLnBrk="1" hangingPunct="1">
              <a:lnSpc>
                <a:spcPct val="80000"/>
              </a:lnSpc>
              <a:spcBef>
                <a:spcPct val="50000"/>
              </a:spcBef>
              <a:buFontTx/>
              <a:buNone/>
            </a:pPr>
            <a:r>
              <a:rPr kumimoji="1" lang="en-US" altLang="zh-CN" sz="2800">
                <a:latin typeface="Times New Roman" panose="02020603050405020304" pitchFamily="18" charset="0"/>
              </a:rPr>
              <a:t>	WHERE  NOT EXISTS</a:t>
            </a:r>
          </a:p>
          <a:p>
            <a:pPr eaLnBrk="1" hangingPunct="1">
              <a:lnSpc>
                <a:spcPct val="80000"/>
              </a:lnSpc>
              <a:spcBef>
                <a:spcPct val="50000"/>
              </a:spcBef>
              <a:buFontTx/>
              <a:buNone/>
            </a:pPr>
            <a:r>
              <a:rPr kumimoji="1" lang="en-US" altLang="zh-CN" sz="2800">
                <a:latin typeface="Times New Roman" panose="02020603050405020304" pitchFamily="18" charset="0"/>
              </a:rPr>
              <a:t>		(SELECT * </a:t>
            </a:r>
          </a:p>
          <a:p>
            <a:pPr eaLnBrk="1" hangingPunct="1">
              <a:lnSpc>
                <a:spcPct val="80000"/>
              </a:lnSpc>
              <a:spcBef>
                <a:spcPct val="50000"/>
              </a:spcBef>
              <a:buFontTx/>
              <a:buNone/>
            </a:pPr>
            <a:r>
              <a:rPr kumimoji="1" lang="en-US" altLang="zh-CN" sz="2800">
                <a:latin typeface="Times New Roman" panose="02020603050405020304" pitchFamily="18" charset="0"/>
              </a:rPr>
              <a:t>		FROM        S_C</a:t>
            </a:r>
          </a:p>
          <a:p>
            <a:pPr eaLnBrk="1" hangingPunct="1">
              <a:lnSpc>
                <a:spcPct val="80000"/>
              </a:lnSpc>
              <a:spcBef>
                <a:spcPct val="50000"/>
              </a:spcBef>
              <a:buFontTx/>
              <a:buNone/>
            </a:pPr>
            <a:r>
              <a:rPr kumimoji="1" lang="en-US" altLang="zh-CN" sz="2800">
                <a:latin typeface="Times New Roman" panose="02020603050405020304" pitchFamily="18" charset="0"/>
              </a:rPr>
              <a:t>		WHERE SNO=S.SNO AND CNO=C.CNO))</a:t>
            </a:r>
          </a:p>
        </p:txBody>
      </p:sp>
      <p:sp>
        <p:nvSpPr>
          <p:cNvPr id="79876" name="Text Box 4">
            <a:extLst>
              <a:ext uri="{FF2B5EF4-FFF2-40B4-BE49-F238E27FC236}">
                <a16:creationId xmlns:a16="http://schemas.microsoft.com/office/drawing/2014/main" id="{CAB75812-D0C4-4FD5-AA95-A53521F9FA57}"/>
              </a:ext>
            </a:extLst>
          </p:cNvPr>
          <p:cNvSpPr txBox="1">
            <a:spLocks noChangeArrowheads="1"/>
          </p:cNvSpPr>
          <p:nvPr/>
        </p:nvSpPr>
        <p:spPr bwMode="auto">
          <a:xfrm>
            <a:off x="971550" y="18891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rgbClr val="000099"/>
                </a:solidFill>
                <a:latin typeface="华文仿宋" panose="02010600040101010101" pitchFamily="2" charset="-122"/>
                <a:ea typeface="华文仿宋" panose="02010600040101010101" pitchFamily="2" charset="-122"/>
              </a:rPr>
              <a:t>除运算的等价</a:t>
            </a:r>
            <a:r>
              <a:rPr kumimoji="1" lang="en-US" altLang="zh-CN" sz="3600" b="1">
                <a:solidFill>
                  <a:srgbClr val="000099"/>
                </a:solidFill>
                <a:latin typeface="华文仿宋" panose="02010600040101010101" pitchFamily="2" charset="-122"/>
                <a:ea typeface="华文仿宋" panose="02010600040101010101" pitchFamily="2" charset="-122"/>
              </a:rPr>
              <a:t>SQL</a:t>
            </a:r>
            <a:r>
              <a:rPr kumimoji="1" lang="zh-CN" altLang="en-US" sz="3600" b="1">
                <a:solidFill>
                  <a:srgbClr val="000099"/>
                </a:solidFill>
                <a:latin typeface="华文仿宋" panose="02010600040101010101" pitchFamily="2" charset="-122"/>
                <a:ea typeface="华文仿宋" panose="02010600040101010101" pitchFamily="2" charset="-122"/>
              </a:rPr>
              <a:t>表达</a:t>
            </a:r>
          </a:p>
        </p:txBody>
      </p:sp>
      <p:sp>
        <p:nvSpPr>
          <p:cNvPr id="79877" name="Text Box 2">
            <a:extLst>
              <a:ext uri="{FF2B5EF4-FFF2-40B4-BE49-F238E27FC236}">
                <a16:creationId xmlns:a16="http://schemas.microsoft.com/office/drawing/2014/main" id="{E940ED69-8E99-4B26-888E-817DD78F608F}"/>
              </a:ext>
            </a:extLst>
          </p:cNvPr>
          <p:cNvSpPr txBox="1">
            <a:spLocks noChangeArrowheads="1"/>
          </p:cNvSpPr>
          <p:nvPr/>
        </p:nvSpPr>
        <p:spPr bwMode="auto">
          <a:xfrm>
            <a:off x="4572000" y="2060575"/>
            <a:ext cx="32400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a:solidFill>
                  <a:schemeClr val="accent2"/>
                </a:solidFill>
                <a:latin typeface="Times New Roman" panose="02020603050405020304" pitchFamily="18" charset="0"/>
                <a:ea typeface="黑体" panose="02010609060101010101" pitchFamily="49" charset="-122"/>
              </a:rPr>
              <a:t>求选修了所有的课程的学生姓名</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box(in)">
                                      <p:cBhvr>
                                        <p:cTn id="7" dur="5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9D9F032C-734A-4315-93DF-3303114800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05F176-5FAE-419D-A220-BB4114D92EAE}" type="slidenum">
              <a:rPr lang="en-US" altLang="zh-CN" sz="1400" smtClean="0"/>
              <a:pPr>
                <a:spcBef>
                  <a:spcPct val="0"/>
                </a:spcBef>
                <a:buFontTx/>
                <a:buNone/>
              </a:pPr>
              <a:t>64</a:t>
            </a:fld>
            <a:endParaRPr lang="en-US" altLang="zh-CN" sz="1400"/>
          </a:p>
        </p:txBody>
      </p:sp>
      <p:sp>
        <p:nvSpPr>
          <p:cNvPr id="197636" name="Rectangle 4">
            <a:extLst>
              <a:ext uri="{FF2B5EF4-FFF2-40B4-BE49-F238E27FC236}">
                <a16:creationId xmlns:a16="http://schemas.microsoft.com/office/drawing/2014/main" id="{671F4C3B-932D-4C22-BDED-D08563F4DB7D}"/>
              </a:ext>
            </a:extLst>
          </p:cNvPr>
          <p:cNvSpPr>
            <a:spLocks noChangeArrowheads="1"/>
          </p:cNvSpPr>
          <p:nvPr/>
        </p:nvSpPr>
        <p:spPr bwMode="auto">
          <a:xfrm>
            <a:off x="684213" y="2060575"/>
            <a:ext cx="7920037" cy="36877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en-US" altLang="zh-CN" b="1">
                <a:latin typeface="Times New Roman" panose="02020603050405020304" pitchFamily="18" charset="0"/>
              </a:rPr>
              <a:t>	SELECT  CNO</a:t>
            </a:r>
          </a:p>
          <a:p>
            <a:pPr eaLnBrk="1" hangingPunct="1">
              <a:lnSpc>
                <a:spcPct val="80000"/>
              </a:lnSpc>
              <a:spcBef>
                <a:spcPct val="50000"/>
              </a:spcBef>
              <a:buFontTx/>
              <a:buNone/>
            </a:pPr>
            <a:r>
              <a:rPr kumimoji="1" lang="en-US" altLang="zh-CN" b="1">
                <a:latin typeface="Times New Roman" panose="02020603050405020304" pitchFamily="18" charset="0"/>
              </a:rPr>
              <a:t>	FROM    C</a:t>
            </a:r>
          </a:p>
          <a:p>
            <a:pPr eaLnBrk="1" hangingPunct="1">
              <a:lnSpc>
                <a:spcPct val="80000"/>
              </a:lnSpc>
              <a:spcBef>
                <a:spcPct val="50000"/>
              </a:spcBef>
              <a:buFontTx/>
              <a:buNone/>
            </a:pPr>
            <a:r>
              <a:rPr kumimoji="1" lang="en-US" altLang="zh-CN" b="1">
                <a:latin typeface="Times New Roman" panose="02020603050405020304" pitchFamily="18" charset="0"/>
              </a:rPr>
              <a:t>	</a:t>
            </a:r>
            <a:r>
              <a:rPr kumimoji="1" lang="en-US" altLang="zh-CN" b="1">
                <a:solidFill>
                  <a:srgbClr val="0000CC"/>
                </a:solidFill>
                <a:latin typeface="Times New Roman" panose="02020603050405020304" pitchFamily="18" charset="0"/>
              </a:rPr>
              <a:t>EXCEPT</a:t>
            </a:r>
          </a:p>
          <a:p>
            <a:pPr eaLnBrk="1" hangingPunct="1">
              <a:lnSpc>
                <a:spcPct val="80000"/>
              </a:lnSpc>
              <a:spcBef>
                <a:spcPct val="50000"/>
              </a:spcBef>
              <a:buFontTx/>
              <a:buNone/>
            </a:pPr>
            <a:r>
              <a:rPr kumimoji="1" lang="en-US" altLang="zh-CN" b="1">
                <a:latin typeface="Times New Roman" panose="02020603050405020304" pitchFamily="18" charset="0"/>
              </a:rPr>
              <a:t>		SELECT   DISTINCT   CNO</a:t>
            </a:r>
          </a:p>
          <a:p>
            <a:pPr eaLnBrk="1" hangingPunct="1">
              <a:lnSpc>
                <a:spcPct val="80000"/>
              </a:lnSpc>
              <a:spcBef>
                <a:spcPct val="50000"/>
              </a:spcBef>
              <a:buFontTx/>
              <a:buNone/>
            </a:pPr>
            <a:r>
              <a:rPr kumimoji="1" lang="en-US" altLang="zh-CN" b="1">
                <a:latin typeface="Times New Roman" panose="02020603050405020304" pitchFamily="18" charset="0"/>
              </a:rPr>
              <a:t>		FROM        S_C</a:t>
            </a:r>
          </a:p>
          <a:p>
            <a:pPr eaLnBrk="1" hangingPunct="1">
              <a:lnSpc>
                <a:spcPct val="80000"/>
              </a:lnSpc>
              <a:spcBef>
                <a:spcPct val="50000"/>
              </a:spcBef>
              <a:buFontTx/>
              <a:buNone/>
            </a:pPr>
            <a:r>
              <a:rPr kumimoji="1" lang="en-US" altLang="zh-CN" b="1">
                <a:latin typeface="Times New Roman" panose="02020603050405020304" pitchFamily="18" charset="0"/>
              </a:rPr>
              <a:t>		where sno=‘02502’</a:t>
            </a:r>
          </a:p>
        </p:txBody>
      </p:sp>
      <p:sp>
        <p:nvSpPr>
          <p:cNvPr id="197637" name="Text Box 5">
            <a:extLst>
              <a:ext uri="{FF2B5EF4-FFF2-40B4-BE49-F238E27FC236}">
                <a16:creationId xmlns:a16="http://schemas.microsoft.com/office/drawing/2014/main" id="{6EAE4D63-753D-435A-8054-8232F586C7C2}"/>
              </a:ext>
            </a:extLst>
          </p:cNvPr>
          <p:cNvSpPr txBox="1">
            <a:spLocks noChangeArrowheads="1"/>
          </p:cNvSpPr>
          <p:nvPr/>
        </p:nvSpPr>
        <p:spPr bwMode="auto">
          <a:xfrm>
            <a:off x="611188" y="836613"/>
            <a:ext cx="7993062" cy="1323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4000">
                <a:latin typeface="Times New Roman" panose="02020603050405020304" pitchFamily="18" charset="0"/>
              </a:rPr>
              <a:t>没有被</a:t>
            </a:r>
            <a:r>
              <a:rPr kumimoji="1" lang="en-US" altLang="zh-CN" sz="4000">
                <a:latin typeface="Times New Roman" panose="02020603050405020304" pitchFamily="18" charset="0"/>
              </a:rPr>
              <a:t>02502</a:t>
            </a:r>
            <a:r>
              <a:rPr kumimoji="1" lang="zh-CN" altLang="en-US" sz="4000">
                <a:latin typeface="Times New Roman" panose="02020603050405020304" pitchFamily="18" charset="0"/>
              </a:rPr>
              <a:t>号学生学生选修的课程号</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7637"/>
                                        </p:tgtEl>
                                        <p:attrNameLst>
                                          <p:attrName>style.visibility</p:attrName>
                                        </p:attrNameLst>
                                      </p:cBhvr>
                                      <p:to>
                                        <p:strVal val="visible"/>
                                      </p:to>
                                    </p:set>
                                    <p:anim calcmode="lin" valueType="num">
                                      <p:cBhvr additive="base">
                                        <p:cTn id="7" dur="500" fill="hold"/>
                                        <p:tgtEl>
                                          <p:spTgt spid="197637"/>
                                        </p:tgtEl>
                                        <p:attrNameLst>
                                          <p:attrName>ppt_x</p:attrName>
                                        </p:attrNameLst>
                                      </p:cBhvr>
                                      <p:tavLst>
                                        <p:tav tm="0">
                                          <p:val>
                                            <p:strVal val="#ppt_x"/>
                                          </p:val>
                                        </p:tav>
                                        <p:tav tm="100000">
                                          <p:val>
                                            <p:strVal val="#ppt_x"/>
                                          </p:val>
                                        </p:tav>
                                      </p:tavLst>
                                    </p:anim>
                                    <p:anim calcmode="lin" valueType="num">
                                      <p:cBhvr additive="base">
                                        <p:cTn id="8" dur="500" fill="hold"/>
                                        <p:tgtEl>
                                          <p:spTgt spid="1976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6" fill="hold" grpId="0" nodeType="clickEffect">
                                  <p:stCondLst>
                                    <p:cond delay="0"/>
                                  </p:stCondLst>
                                  <p:childTnLst>
                                    <p:set>
                                      <p:cBhvr>
                                        <p:cTn id="12" dur="1" fill="hold">
                                          <p:stCondLst>
                                            <p:cond delay="0"/>
                                          </p:stCondLst>
                                        </p:cTn>
                                        <p:tgtEl>
                                          <p:spTgt spid="197636"/>
                                        </p:tgtEl>
                                        <p:attrNameLst>
                                          <p:attrName>style.visibility</p:attrName>
                                        </p:attrNameLst>
                                      </p:cBhvr>
                                      <p:to>
                                        <p:strVal val="visible"/>
                                      </p:to>
                                    </p:set>
                                    <p:anim calcmode="lin" valueType="num">
                                      <p:cBhvr>
                                        <p:cTn id="13" dur="500" fill="hold"/>
                                        <p:tgtEl>
                                          <p:spTgt spid="197636"/>
                                        </p:tgtEl>
                                        <p:attrNameLst>
                                          <p:attrName>ppt_w</p:attrName>
                                        </p:attrNameLst>
                                      </p:cBhvr>
                                      <p:tavLst>
                                        <p:tav tm="0">
                                          <p:val>
                                            <p:strVal val="(6*min(max(#ppt_w*#ppt_h,.3),1)-7.4)/-.7*#ppt_w"/>
                                          </p:val>
                                        </p:tav>
                                        <p:tav tm="100000">
                                          <p:val>
                                            <p:strVal val="#ppt_w"/>
                                          </p:val>
                                        </p:tav>
                                      </p:tavLst>
                                    </p:anim>
                                    <p:anim calcmode="lin" valueType="num">
                                      <p:cBhvr>
                                        <p:cTn id="14" dur="500" fill="hold"/>
                                        <p:tgtEl>
                                          <p:spTgt spid="197636"/>
                                        </p:tgtEl>
                                        <p:attrNameLst>
                                          <p:attrName>ppt_h</p:attrName>
                                        </p:attrNameLst>
                                      </p:cBhvr>
                                      <p:tavLst>
                                        <p:tav tm="0">
                                          <p:val>
                                            <p:strVal val="(6*min(max(#ppt_w*#ppt_h,.3),1)-7.4)/-.7*#ppt_h"/>
                                          </p:val>
                                        </p:tav>
                                        <p:tav tm="100000">
                                          <p:val>
                                            <p:strVal val="#ppt_h"/>
                                          </p:val>
                                        </p:tav>
                                      </p:tavLst>
                                    </p:anim>
                                    <p:anim calcmode="lin" valueType="num">
                                      <p:cBhvr>
                                        <p:cTn id="15" dur="500" fill="hold"/>
                                        <p:tgtEl>
                                          <p:spTgt spid="197636"/>
                                        </p:tgtEl>
                                        <p:attrNameLst>
                                          <p:attrName>ppt_x</p:attrName>
                                        </p:attrNameLst>
                                      </p:cBhvr>
                                      <p:tavLst>
                                        <p:tav tm="0">
                                          <p:val>
                                            <p:fltVal val="0.5"/>
                                          </p:val>
                                        </p:tav>
                                        <p:tav tm="100000">
                                          <p:val>
                                            <p:strVal val="#ppt_x"/>
                                          </p:val>
                                        </p:tav>
                                      </p:tavLst>
                                    </p:anim>
                                    <p:anim calcmode="lin" valueType="num">
                                      <p:cBhvr>
                                        <p:cTn id="16" dur="500" fill="hold"/>
                                        <p:tgtEl>
                                          <p:spTgt spid="19763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autoUpdateAnimBg="0"/>
      <p:bldP spid="197637"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5ECD7B77-7DB4-40DB-AB7B-3E5D924BF2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ED7ABE-5442-4D0F-A567-D49D5734A3E8}" type="slidenum">
              <a:rPr lang="en-US" altLang="zh-CN" sz="1400" smtClean="0"/>
              <a:pPr>
                <a:spcBef>
                  <a:spcPct val="0"/>
                </a:spcBef>
                <a:buFontTx/>
                <a:buNone/>
              </a:pPr>
              <a:t>65</a:t>
            </a:fld>
            <a:endParaRPr lang="en-US" altLang="zh-CN" sz="1400"/>
          </a:p>
        </p:txBody>
      </p:sp>
      <p:sp>
        <p:nvSpPr>
          <p:cNvPr id="81923" name="Text Box 2">
            <a:extLst>
              <a:ext uri="{FF2B5EF4-FFF2-40B4-BE49-F238E27FC236}">
                <a16:creationId xmlns:a16="http://schemas.microsoft.com/office/drawing/2014/main" id="{64A65FF1-BF24-4F48-BDB6-8DA4FB25755A}"/>
              </a:ext>
            </a:extLst>
          </p:cNvPr>
          <p:cNvSpPr txBox="1">
            <a:spLocks noChangeArrowheads="1"/>
          </p:cNvSpPr>
          <p:nvPr/>
        </p:nvSpPr>
        <p:spPr bwMode="auto">
          <a:xfrm>
            <a:off x="395288" y="1196975"/>
            <a:ext cx="8534400" cy="5046663"/>
          </a:xfrm>
          <a:prstGeom prst="rect">
            <a:avLst/>
          </a:prstGeom>
          <a:solidFill>
            <a:srgbClr val="FFFFCC"/>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en-US" altLang="zh-CN" sz="2800">
                <a:latin typeface="Times New Roman" panose="02020603050405020304" pitchFamily="18" charset="0"/>
              </a:rPr>
              <a:t>SELECT 	SNAME</a:t>
            </a:r>
          </a:p>
          <a:p>
            <a:pPr eaLnBrk="1" hangingPunct="1">
              <a:lnSpc>
                <a:spcPct val="80000"/>
              </a:lnSpc>
              <a:spcBef>
                <a:spcPct val="50000"/>
              </a:spcBef>
              <a:buFontTx/>
              <a:buNone/>
            </a:pPr>
            <a:r>
              <a:rPr kumimoji="1" lang="en-US" altLang="zh-CN" sz="2800">
                <a:latin typeface="Times New Roman" panose="02020603050405020304" pitchFamily="18" charset="0"/>
              </a:rPr>
              <a:t>FROM    S</a:t>
            </a:r>
          </a:p>
          <a:p>
            <a:pPr eaLnBrk="1" hangingPunct="1">
              <a:lnSpc>
                <a:spcPct val="80000"/>
              </a:lnSpc>
              <a:spcBef>
                <a:spcPct val="50000"/>
              </a:spcBef>
              <a:buFontTx/>
              <a:buNone/>
            </a:pPr>
            <a:r>
              <a:rPr kumimoji="1" lang="en-US" altLang="zh-CN" sz="2800">
                <a:latin typeface="Times New Roman" panose="02020603050405020304" pitchFamily="18" charset="0"/>
              </a:rPr>
              <a:t>WHERE NOT EXISTS</a:t>
            </a:r>
          </a:p>
          <a:p>
            <a:pPr eaLnBrk="1" hangingPunct="1">
              <a:lnSpc>
                <a:spcPct val="80000"/>
              </a:lnSpc>
              <a:spcBef>
                <a:spcPct val="50000"/>
              </a:spcBef>
              <a:buFontTx/>
              <a:buNone/>
            </a:pPr>
            <a:r>
              <a:rPr kumimoji="1" lang="en-US" altLang="zh-CN" sz="2800">
                <a:latin typeface="Times New Roman" panose="02020603050405020304" pitchFamily="18" charset="0"/>
              </a:rPr>
              <a:t>	( </a:t>
            </a:r>
            <a:r>
              <a:rPr kumimoji="1" lang="en-US" altLang="zh-CN" sz="2800">
                <a:solidFill>
                  <a:srgbClr val="FF0000"/>
                </a:solidFill>
                <a:latin typeface="Times New Roman" panose="02020603050405020304" pitchFamily="18" charset="0"/>
              </a:rPr>
              <a:t>(SELECT CNO</a:t>
            </a:r>
          </a:p>
          <a:p>
            <a:pPr eaLnBrk="1" hangingPunct="1">
              <a:lnSpc>
                <a:spcPct val="80000"/>
              </a:lnSpc>
              <a:spcBef>
                <a:spcPct val="50000"/>
              </a:spcBef>
              <a:buFontTx/>
              <a:buNone/>
            </a:pPr>
            <a:r>
              <a:rPr kumimoji="1" lang="en-US" altLang="zh-CN" sz="2800">
                <a:solidFill>
                  <a:srgbClr val="FF0000"/>
                </a:solidFill>
                <a:latin typeface="Times New Roman" panose="02020603050405020304" pitchFamily="18" charset="0"/>
              </a:rPr>
              <a:t>	    FROM    C)</a:t>
            </a:r>
          </a:p>
          <a:p>
            <a:pPr eaLnBrk="1" hangingPunct="1">
              <a:lnSpc>
                <a:spcPct val="80000"/>
              </a:lnSpc>
              <a:spcBef>
                <a:spcPct val="50000"/>
              </a:spcBef>
              <a:buFontTx/>
              <a:buNone/>
            </a:pPr>
            <a:r>
              <a:rPr kumimoji="1" lang="en-US" altLang="zh-CN">
                <a:latin typeface="Times New Roman" panose="02020603050405020304" pitchFamily="18" charset="0"/>
              </a:rPr>
              <a:t>        </a:t>
            </a:r>
            <a:r>
              <a:rPr kumimoji="1" lang="en-US" altLang="zh-CN" sz="3600" b="1">
                <a:solidFill>
                  <a:schemeClr val="accent2"/>
                </a:solidFill>
                <a:latin typeface="Times New Roman" panose="02020603050405020304" pitchFamily="18" charset="0"/>
              </a:rPr>
              <a:t>EXCEPT</a:t>
            </a:r>
          </a:p>
          <a:p>
            <a:pPr eaLnBrk="1" hangingPunct="1">
              <a:lnSpc>
                <a:spcPct val="80000"/>
              </a:lnSpc>
              <a:spcBef>
                <a:spcPct val="50000"/>
              </a:spcBef>
              <a:buFontTx/>
              <a:buNone/>
            </a:pPr>
            <a:r>
              <a:rPr kumimoji="1" lang="en-US" altLang="zh-CN" sz="2800">
                <a:latin typeface="Times New Roman" panose="02020603050405020304" pitchFamily="18" charset="0"/>
              </a:rPr>
              <a:t>	</a:t>
            </a:r>
            <a:r>
              <a:rPr kumimoji="1" lang="en-US" altLang="zh-CN" sz="2800">
                <a:solidFill>
                  <a:srgbClr val="FF0000"/>
                </a:solidFill>
                <a:latin typeface="Times New Roman" panose="02020603050405020304" pitchFamily="18" charset="0"/>
              </a:rPr>
              <a:t>(SELECT    CNO</a:t>
            </a:r>
          </a:p>
          <a:p>
            <a:pPr eaLnBrk="1" hangingPunct="1">
              <a:lnSpc>
                <a:spcPct val="80000"/>
              </a:lnSpc>
              <a:spcBef>
                <a:spcPct val="50000"/>
              </a:spcBef>
              <a:buFontTx/>
              <a:buNone/>
            </a:pPr>
            <a:r>
              <a:rPr kumimoji="1" lang="en-US" altLang="zh-CN" sz="2800">
                <a:solidFill>
                  <a:srgbClr val="FF0000"/>
                </a:solidFill>
                <a:latin typeface="Times New Roman" panose="02020603050405020304" pitchFamily="18" charset="0"/>
              </a:rPr>
              <a:t>	FROM        S_C</a:t>
            </a:r>
          </a:p>
          <a:p>
            <a:pPr eaLnBrk="1" hangingPunct="1">
              <a:lnSpc>
                <a:spcPct val="80000"/>
              </a:lnSpc>
              <a:spcBef>
                <a:spcPct val="50000"/>
              </a:spcBef>
              <a:buFontTx/>
              <a:buNone/>
            </a:pPr>
            <a:r>
              <a:rPr kumimoji="1" lang="en-US" altLang="zh-CN" sz="2800">
                <a:solidFill>
                  <a:srgbClr val="FF0000"/>
                </a:solidFill>
                <a:latin typeface="Times New Roman" panose="02020603050405020304" pitchFamily="18" charset="0"/>
              </a:rPr>
              <a:t>	WHERE S_C.SNO=S.SNO)</a:t>
            </a:r>
            <a:r>
              <a:rPr kumimoji="1" lang="en-US" altLang="zh-CN" sz="2800">
                <a:latin typeface="Times New Roman" panose="02020603050405020304" pitchFamily="18" charset="0"/>
              </a:rPr>
              <a:t>)</a:t>
            </a:r>
          </a:p>
        </p:txBody>
      </p:sp>
      <p:sp>
        <p:nvSpPr>
          <p:cNvPr id="109571" name="AutoShape 3">
            <a:extLst>
              <a:ext uri="{FF2B5EF4-FFF2-40B4-BE49-F238E27FC236}">
                <a16:creationId xmlns:a16="http://schemas.microsoft.com/office/drawing/2014/main" id="{551B671B-9F70-4888-BD85-6482423EE1F1}"/>
              </a:ext>
            </a:extLst>
          </p:cNvPr>
          <p:cNvSpPr>
            <a:spLocks noChangeArrowheads="1"/>
          </p:cNvSpPr>
          <p:nvPr/>
        </p:nvSpPr>
        <p:spPr bwMode="auto">
          <a:xfrm>
            <a:off x="4343400" y="3810000"/>
            <a:ext cx="3124200" cy="1066800"/>
          </a:xfrm>
          <a:prstGeom prst="wedgeRoundRectCallout">
            <a:avLst>
              <a:gd name="adj1" fmla="val -51472"/>
              <a:gd name="adj2" fmla="val 87500"/>
              <a:gd name="adj3"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zh-CN" altLang="en-US" sz="3000">
                <a:latin typeface="Times New Roman" panose="02020603050405020304" pitchFamily="18" charset="0"/>
                <a:ea typeface="华文细黑" panose="02010600040101010101" pitchFamily="2" charset="-122"/>
              </a:rPr>
              <a:t>某个学生所选的课程</a:t>
            </a:r>
          </a:p>
        </p:txBody>
      </p:sp>
      <p:sp>
        <p:nvSpPr>
          <p:cNvPr id="109572" name="AutoShape 4">
            <a:extLst>
              <a:ext uri="{FF2B5EF4-FFF2-40B4-BE49-F238E27FC236}">
                <a16:creationId xmlns:a16="http://schemas.microsoft.com/office/drawing/2014/main" id="{412A7383-936B-48F2-A70F-334EF18FD1F3}"/>
              </a:ext>
            </a:extLst>
          </p:cNvPr>
          <p:cNvSpPr>
            <a:spLocks noChangeArrowheads="1"/>
          </p:cNvSpPr>
          <p:nvPr/>
        </p:nvSpPr>
        <p:spPr bwMode="auto">
          <a:xfrm>
            <a:off x="4724400" y="2057400"/>
            <a:ext cx="3124200" cy="533400"/>
          </a:xfrm>
          <a:prstGeom prst="wedgeRoundRectCallout">
            <a:avLst>
              <a:gd name="adj1" fmla="val -76472"/>
              <a:gd name="adj2" fmla="val 136310"/>
              <a:gd name="adj3"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zh-CN" altLang="en-US" sz="3000">
                <a:latin typeface="Times New Roman" panose="02020603050405020304" pitchFamily="18" charset="0"/>
                <a:ea typeface="华文细黑" panose="02010600040101010101" pitchFamily="2" charset="-122"/>
              </a:rPr>
              <a:t>所有的课程</a:t>
            </a:r>
          </a:p>
        </p:txBody>
      </p:sp>
      <p:sp>
        <p:nvSpPr>
          <p:cNvPr id="81926" name="Rectangle 5">
            <a:extLst>
              <a:ext uri="{FF2B5EF4-FFF2-40B4-BE49-F238E27FC236}">
                <a16:creationId xmlns:a16="http://schemas.microsoft.com/office/drawing/2014/main" id="{590E776B-120B-4CE2-A6A5-ED0D5CF2AA58}"/>
              </a:ext>
            </a:extLst>
          </p:cNvPr>
          <p:cNvSpPr>
            <a:spLocks noChangeArrowheads="1"/>
          </p:cNvSpPr>
          <p:nvPr/>
        </p:nvSpPr>
        <p:spPr bwMode="auto">
          <a:xfrm>
            <a:off x="347663" y="344488"/>
            <a:ext cx="3432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rgbClr val="FF3300"/>
                </a:solidFill>
                <a:ea typeface="楷体" panose="02010609060101010101" pitchFamily="49" charset="-122"/>
              </a:rPr>
              <a:t>除法表示方法二：</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1+#ppt_w/2"/>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09571"/>
                                        </p:tgtEl>
                                        <p:attrNameLst>
                                          <p:attrName>style.visibility</p:attrName>
                                        </p:attrNameLst>
                                      </p:cBhvr>
                                      <p:to>
                                        <p:strVal val="visible"/>
                                      </p:to>
                                    </p:set>
                                    <p:anim calcmode="lin" valueType="num">
                                      <p:cBhvr additive="base">
                                        <p:cTn id="13" dur="500" fill="hold"/>
                                        <p:tgtEl>
                                          <p:spTgt spid="109571"/>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autoUpdateAnimBg="0"/>
      <p:bldP spid="109572"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E5A60155-0909-44BC-A636-0A12B23DCE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C59DA86-E419-4773-92C5-DBFB914A5A23}" type="slidenum">
              <a:rPr lang="en-US" altLang="zh-CN" sz="1400" smtClean="0"/>
              <a:pPr>
                <a:spcBef>
                  <a:spcPct val="0"/>
                </a:spcBef>
                <a:buFontTx/>
                <a:buNone/>
              </a:pPr>
              <a:t>66</a:t>
            </a:fld>
            <a:endParaRPr lang="en-US" altLang="zh-CN" sz="1400"/>
          </a:p>
        </p:txBody>
      </p:sp>
      <p:sp>
        <p:nvSpPr>
          <p:cNvPr id="110594" name="Rectangle 2">
            <a:extLst>
              <a:ext uri="{FF2B5EF4-FFF2-40B4-BE49-F238E27FC236}">
                <a16:creationId xmlns:a16="http://schemas.microsoft.com/office/drawing/2014/main" id="{61F073A0-F43B-4CF7-AB00-F929F8B4320E}"/>
              </a:ext>
            </a:extLst>
          </p:cNvPr>
          <p:cNvSpPr>
            <a:spLocks noChangeArrowheads="1"/>
          </p:cNvSpPr>
          <p:nvPr/>
        </p:nvSpPr>
        <p:spPr bwMode="auto">
          <a:xfrm>
            <a:off x="457200" y="1295400"/>
            <a:ext cx="7696200" cy="3797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en-US" altLang="zh-CN" sz="2800" dirty="0">
                <a:latin typeface="Times New Roman" panose="02020603050405020304" pitchFamily="18" charset="0"/>
              </a:rPr>
              <a:t>          SELECT  CNO</a:t>
            </a:r>
          </a:p>
          <a:p>
            <a:pPr eaLnBrk="1" hangingPunct="1">
              <a:lnSpc>
                <a:spcPct val="80000"/>
              </a:lnSpc>
              <a:spcBef>
                <a:spcPct val="50000"/>
              </a:spcBef>
              <a:buFontTx/>
              <a:buNone/>
            </a:pPr>
            <a:r>
              <a:rPr kumimoji="1" lang="en-US" altLang="zh-CN" sz="2800" dirty="0">
                <a:latin typeface="Times New Roman" panose="02020603050405020304" pitchFamily="18" charset="0"/>
              </a:rPr>
              <a:t>	FROM    C</a:t>
            </a:r>
          </a:p>
          <a:p>
            <a:pPr eaLnBrk="1" hangingPunct="1">
              <a:lnSpc>
                <a:spcPct val="80000"/>
              </a:lnSpc>
              <a:spcBef>
                <a:spcPct val="50000"/>
              </a:spcBef>
              <a:buFontTx/>
              <a:buNone/>
            </a:pPr>
            <a:r>
              <a:rPr kumimoji="1" lang="en-US" altLang="zh-CN" sz="2800" dirty="0">
                <a:latin typeface="Times New Roman" panose="02020603050405020304" pitchFamily="18" charset="0"/>
              </a:rPr>
              <a:t>	WHERE  CNO NOT IN</a:t>
            </a:r>
          </a:p>
          <a:p>
            <a:pPr eaLnBrk="1" hangingPunct="1">
              <a:lnSpc>
                <a:spcPct val="80000"/>
              </a:lnSpc>
              <a:spcBef>
                <a:spcPct val="50000"/>
              </a:spcBef>
              <a:buFontTx/>
              <a:buNone/>
            </a:pPr>
            <a:r>
              <a:rPr kumimoji="1" lang="en-US" altLang="zh-CN" sz="2800" dirty="0">
                <a:latin typeface="Times New Roman" panose="02020603050405020304" pitchFamily="18" charset="0"/>
              </a:rPr>
              <a:t>		(SELECT   DISTINCT   CNO</a:t>
            </a:r>
          </a:p>
          <a:p>
            <a:pPr eaLnBrk="1" hangingPunct="1">
              <a:lnSpc>
                <a:spcPct val="80000"/>
              </a:lnSpc>
              <a:spcBef>
                <a:spcPct val="50000"/>
              </a:spcBef>
              <a:buFontTx/>
              <a:buNone/>
            </a:pPr>
            <a:r>
              <a:rPr kumimoji="1" lang="en-US" altLang="zh-CN" sz="2800" dirty="0">
                <a:latin typeface="Times New Roman" panose="02020603050405020304" pitchFamily="18" charset="0"/>
              </a:rPr>
              <a:t>		FROM        S_C</a:t>
            </a:r>
          </a:p>
          <a:p>
            <a:pPr eaLnBrk="1" hangingPunct="1">
              <a:lnSpc>
                <a:spcPct val="80000"/>
              </a:lnSpc>
              <a:spcBef>
                <a:spcPct val="50000"/>
              </a:spcBef>
              <a:buFontTx/>
              <a:buNone/>
            </a:pPr>
            <a:r>
              <a:rPr kumimoji="1" lang="en-US" altLang="zh-CN" sz="2800" dirty="0">
                <a:latin typeface="Times New Roman" panose="02020603050405020304" pitchFamily="18" charset="0"/>
              </a:rPr>
              <a:t>		where </a:t>
            </a:r>
            <a:r>
              <a:rPr kumimoji="1" lang="en-US" altLang="zh-CN" sz="2800" dirty="0" err="1">
                <a:latin typeface="Times New Roman" panose="02020603050405020304" pitchFamily="18" charset="0"/>
              </a:rPr>
              <a:t>sno</a:t>
            </a:r>
            <a:r>
              <a:rPr kumimoji="1" lang="en-US" altLang="zh-CN" sz="2800" dirty="0">
                <a:latin typeface="Times New Roman" panose="02020603050405020304" pitchFamily="18" charset="0"/>
              </a:rPr>
              <a:t>=‘2’</a:t>
            </a:r>
          </a:p>
          <a:p>
            <a:pPr eaLnBrk="1" hangingPunct="1">
              <a:lnSpc>
                <a:spcPct val="80000"/>
              </a:lnSpc>
              <a:spcBef>
                <a:spcPct val="50000"/>
              </a:spcBef>
              <a:buFontTx/>
              <a:buNone/>
            </a:pPr>
            <a:r>
              <a:rPr kumimoji="1" lang="en-US" altLang="zh-CN" sz="2800" dirty="0">
                <a:latin typeface="Times New Roman" panose="02020603050405020304" pitchFamily="18" charset="0"/>
              </a:rPr>
              <a:t>		)</a:t>
            </a:r>
          </a:p>
        </p:txBody>
      </p:sp>
      <p:sp>
        <p:nvSpPr>
          <p:cNvPr id="110595" name="Text Box 3">
            <a:extLst>
              <a:ext uri="{FF2B5EF4-FFF2-40B4-BE49-F238E27FC236}">
                <a16:creationId xmlns:a16="http://schemas.microsoft.com/office/drawing/2014/main" id="{CE1DB5D4-E6F3-4E2B-A4FD-0FE4C9AAB07B}"/>
              </a:ext>
            </a:extLst>
          </p:cNvPr>
          <p:cNvSpPr txBox="1">
            <a:spLocks noChangeArrowheads="1"/>
          </p:cNvSpPr>
          <p:nvPr/>
        </p:nvSpPr>
        <p:spPr bwMode="auto">
          <a:xfrm>
            <a:off x="457200" y="5211762"/>
            <a:ext cx="7696200" cy="701675"/>
          </a:xfrm>
          <a:prstGeom prst="rect">
            <a:avLst/>
          </a:prstGeom>
          <a:gradFill rotWithShape="0">
            <a:gsLst>
              <a:gs pos="0">
                <a:srgbClr val="F2E26E"/>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4000" dirty="0">
                <a:solidFill>
                  <a:schemeClr val="accent2"/>
                </a:solidFill>
                <a:latin typeface="Times New Roman" panose="02020603050405020304" pitchFamily="18" charset="0"/>
              </a:rPr>
              <a:t>用</a:t>
            </a:r>
            <a:r>
              <a:rPr kumimoji="1" lang="en-US" altLang="zh-CN" sz="4000" dirty="0">
                <a:solidFill>
                  <a:schemeClr val="accent2"/>
                </a:solidFill>
                <a:latin typeface="Times New Roman" panose="02020603050405020304" pitchFamily="18" charset="0"/>
              </a:rPr>
              <a:t>NOT IN </a:t>
            </a:r>
            <a:r>
              <a:rPr kumimoji="1" lang="zh-CN" altLang="en-US" sz="4000" dirty="0">
                <a:solidFill>
                  <a:schemeClr val="accent2"/>
                </a:solidFill>
                <a:latin typeface="Times New Roman" panose="02020603050405020304" pitchFamily="18" charset="0"/>
              </a:rPr>
              <a:t>表示</a:t>
            </a:r>
            <a:r>
              <a:rPr kumimoji="1" lang="en-US" altLang="zh-CN" sz="4000" dirty="0">
                <a:solidFill>
                  <a:schemeClr val="accent2"/>
                </a:solidFill>
                <a:latin typeface="Times New Roman" panose="02020603050405020304" pitchFamily="18" charset="0"/>
              </a:rPr>
              <a:t>EXCEPT</a:t>
            </a:r>
          </a:p>
        </p:txBody>
      </p:sp>
      <p:sp>
        <p:nvSpPr>
          <p:cNvPr id="110596" name="Text Box 4">
            <a:extLst>
              <a:ext uri="{FF2B5EF4-FFF2-40B4-BE49-F238E27FC236}">
                <a16:creationId xmlns:a16="http://schemas.microsoft.com/office/drawing/2014/main" id="{ECCA82DA-AC9A-41F9-9274-E146958A75E5}"/>
              </a:ext>
            </a:extLst>
          </p:cNvPr>
          <p:cNvSpPr txBox="1">
            <a:spLocks noChangeArrowheads="1"/>
          </p:cNvSpPr>
          <p:nvPr/>
        </p:nvSpPr>
        <p:spPr bwMode="auto">
          <a:xfrm>
            <a:off x="381000" y="381000"/>
            <a:ext cx="7391400"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4000">
                <a:latin typeface="Times New Roman" panose="02020603050405020304" pitchFamily="18" charset="0"/>
              </a:rPr>
              <a:t>没有被</a:t>
            </a:r>
            <a:r>
              <a:rPr kumimoji="1" lang="en-US" altLang="zh-CN" sz="4000">
                <a:latin typeface="Times New Roman" panose="02020603050405020304" pitchFamily="18" charset="0"/>
              </a:rPr>
              <a:t>2</a:t>
            </a:r>
            <a:r>
              <a:rPr kumimoji="1" lang="zh-CN" altLang="en-US" sz="4000">
                <a:latin typeface="Times New Roman" panose="02020603050405020304" pitchFamily="18" charset="0"/>
              </a:rPr>
              <a:t>号学生选修的课程号</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ppt_x"/>
                                          </p:val>
                                        </p:tav>
                                        <p:tav tm="100000">
                                          <p:val>
                                            <p:strVal val="#ppt_x"/>
                                          </p:val>
                                        </p:tav>
                                      </p:tavLst>
                                    </p:anim>
                                    <p:anim calcmode="lin" valueType="num">
                                      <p:cBhvr additive="base">
                                        <p:cTn id="8" dur="500" fill="hold"/>
                                        <p:tgtEl>
                                          <p:spTgt spid="1105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6" fill="hold" grpId="0" nodeType="clickEffect">
                                  <p:stCondLst>
                                    <p:cond delay="0"/>
                                  </p:stCondLst>
                                  <p:childTnLst>
                                    <p:set>
                                      <p:cBhvr>
                                        <p:cTn id="12" dur="1" fill="hold">
                                          <p:stCondLst>
                                            <p:cond delay="0"/>
                                          </p:stCondLst>
                                        </p:cTn>
                                        <p:tgtEl>
                                          <p:spTgt spid="110594"/>
                                        </p:tgtEl>
                                        <p:attrNameLst>
                                          <p:attrName>style.visibility</p:attrName>
                                        </p:attrNameLst>
                                      </p:cBhvr>
                                      <p:to>
                                        <p:strVal val="visible"/>
                                      </p:to>
                                    </p:set>
                                    <p:anim calcmode="lin" valueType="num">
                                      <p:cBhvr>
                                        <p:cTn id="13" dur="500" fill="hold"/>
                                        <p:tgtEl>
                                          <p:spTgt spid="110594"/>
                                        </p:tgtEl>
                                        <p:attrNameLst>
                                          <p:attrName>ppt_w</p:attrName>
                                        </p:attrNameLst>
                                      </p:cBhvr>
                                      <p:tavLst>
                                        <p:tav tm="0">
                                          <p:val>
                                            <p:strVal val="(6*min(max(#ppt_w*#ppt_h,.3),1)-7.4)/-.7*#ppt_w"/>
                                          </p:val>
                                        </p:tav>
                                        <p:tav tm="100000">
                                          <p:val>
                                            <p:strVal val="#ppt_w"/>
                                          </p:val>
                                        </p:tav>
                                      </p:tavLst>
                                    </p:anim>
                                    <p:anim calcmode="lin" valueType="num">
                                      <p:cBhvr>
                                        <p:cTn id="14" dur="500" fill="hold"/>
                                        <p:tgtEl>
                                          <p:spTgt spid="110594"/>
                                        </p:tgtEl>
                                        <p:attrNameLst>
                                          <p:attrName>ppt_h</p:attrName>
                                        </p:attrNameLst>
                                      </p:cBhvr>
                                      <p:tavLst>
                                        <p:tav tm="0">
                                          <p:val>
                                            <p:strVal val="(6*min(max(#ppt_w*#ppt_h,.3),1)-7.4)/-.7*#ppt_h"/>
                                          </p:val>
                                        </p:tav>
                                        <p:tav tm="100000">
                                          <p:val>
                                            <p:strVal val="#ppt_h"/>
                                          </p:val>
                                        </p:tav>
                                      </p:tavLst>
                                    </p:anim>
                                    <p:anim calcmode="lin" valueType="num">
                                      <p:cBhvr>
                                        <p:cTn id="15" dur="500" fill="hold"/>
                                        <p:tgtEl>
                                          <p:spTgt spid="110594"/>
                                        </p:tgtEl>
                                        <p:attrNameLst>
                                          <p:attrName>ppt_x</p:attrName>
                                        </p:attrNameLst>
                                      </p:cBhvr>
                                      <p:tavLst>
                                        <p:tav tm="0">
                                          <p:val>
                                            <p:fltVal val="0.5"/>
                                          </p:val>
                                        </p:tav>
                                        <p:tav tm="100000">
                                          <p:val>
                                            <p:strVal val="#ppt_x"/>
                                          </p:val>
                                        </p:tav>
                                      </p:tavLst>
                                    </p:anim>
                                    <p:anim calcmode="lin" valueType="num">
                                      <p:cBhvr>
                                        <p:cTn id="16" dur="500" fill="hold"/>
                                        <p:tgtEl>
                                          <p:spTgt spid="110594"/>
                                        </p:tgtEl>
                                        <p:attrNameLst>
                                          <p:attrName>ppt_y</p:attrName>
                                        </p:attrNameLst>
                                      </p:cBhvr>
                                      <p:tavLst>
                                        <p:tav tm="0">
                                          <p:val>
                                            <p:strVal val="1+(6*min(max(#ppt_w*#ppt_h,.3),1)-7.4)/-.7*#ppt_h/2"/>
                                          </p:val>
                                        </p:tav>
                                        <p:tav tm="100000">
                                          <p:val>
                                            <p:strVal val="#ppt_y"/>
                                          </p:val>
                                        </p:tav>
                                      </p:tavLst>
                                    </p:anim>
                                  </p:childTnLst>
                                </p:cTn>
                              </p:par>
                            </p:childTnLst>
                          </p:cTn>
                        </p:par>
                        <p:par>
                          <p:cTn id="17" fill="hold" nodeType="afterGroup">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110595"/>
                                        </p:tgtEl>
                                        <p:attrNameLst>
                                          <p:attrName>style.visibility</p:attrName>
                                        </p:attrNameLst>
                                      </p:cBhvr>
                                      <p:to>
                                        <p:strVal val="visible"/>
                                      </p:to>
                                    </p:set>
                                    <p:animEffect transition="in" filter="barn(inHorizontal)">
                                      <p:cBhvr>
                                        <p:cTn id="20"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nimBg="1" autoUpdateAnimBg="0"/>
      <p:bldP spid="110595" grpId="0" animBg="1" autoUpdateAnimBg="0"/>
      <p:bldP spid="110596"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C61853BC-8290-4E01-BCEF-741562D3EC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405D40C-87E8-4D8F-B616-E0D1ACBC52C7}" type="slidenum">
              <a:rPr lang="en-US" altLang="zh-CN" sz="1400" smtClean="0"/>
              <a:pPr>
                <a:spcBef>
                  <a:spcPct val="0"/>
                </a:spcBef>
                <a:buFontTx/>
                <a:buNone/>
              </a:pPr>
              <a:t>67</a:t>
            </a:fld>
            <a:endParaRPr lang="en-US" altLang="zh-CN" sz="1400"/>
          </a:p>
        </p:txBody>
      </p:sp>
      <p:sp>
        <p:nvSpPr>
          <p:cNvPr id="83971" name="Text Box 2">
            <a:extLst>
              <a:ext uri="{FF2B5EF4-FFF2-40B4-BE49-F238E27FC236}">
                <a16:creationId xmlns:a16="http://schemas.microsoft.com/office/drawing/2014/main" id="{B9CF38C3-94CD-4151-90B5-FED35F55D833}"/>
              </a:ext>
            </a:extLst>
          </p:cNvPr>
          <p:cNvSpPr txBox="1">
            <a:spLocks noChangeArrowheads="1"/>
          </p:cNvSpPr>
          <p:nvPr/>
        </p:nvSpPr>
        <p:spPr bwMode="auto">
          <a:xfrm>
            <a:off x="285750" y="714375"/>
            <a:ext cx="8534400" cy="4918075"/>
          </a:xfrm>
          <a:prstGeom prst="rect">
            <a:avLst/>
          </a:prstGeom>
          <a:solidFill>
            <a:srgbClr val="FFFFCC"/>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en-US" altLang="zh-CN" sz="2800">
                <a:latin typeface="Times New Roman" panose="02020603050405020304" pitchFamily="18" charset="0"/>
              </a:rPr>
              <a:t>SELECT SNAME</a:t>
            </a:r>
          </a:p>
          <a:p>
            <a:pPr eaLnBrk="1" hangingPunct="1">
              <a:lnSpc>
                <a:spcPct val="80000"/>
              </a:lnSpc>
              <a:spcBef>
                <a:spcPct val="50000"/>
              </a:spcBef>
              <a:buFontTx/>
              <a:buNone/>
            </a:pPr>
            <a:r>
              <a:rPr kumimoji="1" lang="en-US" altLang="zh-CN" sz="2800">
                <a:latin typeface="Times New Roman" panose="02020603050405020304" pitchFamily="18" charset="0"/>
              </a:rPr>
              <a:t>FROM    S</a:t>
            </a:r>
          </a:p>
          <a:p>
            <a:pPr eaLnBrk="1" hangingPunct="1">
              <a:lnSpc>
                <a:spcPct val="80000"/>
              </a:lnSpc>
              <a:spcBef>
                <a:spcPct val="50000"/>
              </a:spcBef>
              <a:buFontTx/>
              <a:buNone/>
            </a:pPr>
            <a:r>
              <a:rPr kumimoji="1" lang="en-US" altLang="zh-CN" sz="2800">
                <a:latin typeface="Times New Roman" panose="02020603050405020304" pitchFamily="18" charset="0"/>
              </a:rPr>
              <a:t>WHERE NOT EXISTS</a:t>
            </a:r>
          </a:p>
          <a:p>
            <a:pPr eaLnBrk="1" hangingPunct="1">
              <a:lnSpc>
                <a:spcPct val="80000"/>
              </a:lnSpc>
              <a:spcBef>
                <a:spcPct val="50000"/>
              </a:spcBef>
              <a:buFontTx/>
              <a:buNone/>
            </a:pPr>
            <a:r>
              <a:rPr kumimoji="1" lang="en-US" altLang="zh-CN" sz="2800">
                <a:latin typeface="Times New Roman" panose="02020603050405020304" pitchFamily="18" charset="0"/>
              </a:rPr>
              <a:t>	(SELECT  CNO</a:t>
            </a:r>
          </a:p>
          <a:p>
            <a:pPr eaLnBrk="1" hangingPunct="1">
              <a:lnSpc>
                <a:spcPct val="80000"/>
              </a:lnSpc>
              <a:spcBef>
                <a:spcPct val="50000"/>
              </a:spcBef>
              <a:buFontTx/>
              <a:buNone/>
            </a:pPr>
            <a:r>
              <a:rPr kumimoji="1" lang="en-US" altLang="zh-CN" sz="2800">
                <a:latin typeface="Times New Roman" panose="02020603050405020304" pitchFamily="18" charset="0"/>
              </a:rPr>
              <a:t>	FROM    C</a:t>
            </a:r>
          </a:p>
          <a:p>
            <a:pPr eaLnBrk="1" hangingPunct="1">
              <a:lnSpc>
                <a:spcPct val="80000"/>
              </a:lnSpc>
              <a:spcBef>
                <a:spcPct val="50000"/>
              </a:spcBef>
              <a:buFontTx/>
              <a:buNone/>
            </a:pPr>
            <a:r>
              <a:rPr kumimoji="1" lang="en-US" altLang="zh-CN" sz="2800">
                <a:latin typeface="Times New Roman" panose="02020603050405020304" pitchFamily="18" charset="0"/>
              </a:rPr>
              <a:t>	WHERE  CNO NOT IN</a:t>
            </a:r>
          </a:p>
          <a:p>
            <a:pPr eaLnBrk="1" hangingPunct="1">
              <a:lnSpc>
                <a:spcPct val="80000"/>
              </a:lnSpc>
              <a:spcBef>
                <a:spcPct val="50000"/>
              </a:spcBef>
              <a:buFontTx/>
              <a:buNone/>
            </a:pPr>
            <a:r>
              <a:rPr kumimoji="1" lang="en-US" altLang="zh-CN" sz="2800">
                <a:latin typeface="Times New Roman" panose="02020603050405020304" pitchFamily="18" charset="0"/>
              </a:rPr>
              <a:t>		(SELECT   CNO</a:t>
            </a:r>
          </a:p>
          <a:p>
            <a:pPr eaLnBrk="1" hangingPunct="1">
              <a:lnSpc>
                <a:spcPct val="80000"/>
              </a:lnSpc>
              <a:spcBef>
                <a:spcPct val="50000"/>
              </a:spcBef>
              <a:buFontTx/>
              <a:buNone/>
            </a:pPr>
            <a:r>
              <a:rPr kumimoji="1" lang="en-US" altLang="zh-CN" sz="2800">
                <a:latin typeface="Times New Roman" panose="02020603050405020304" pitchFamily="18" charset="0"/>
              </a:rPr>
              <a:t>		FROM        S_C</a:t>
            </a:r>
          </a:p>
          <a:p>
            <a:pPr eaLnBrk="1" hangingPunct="1">
              <a:lnSpc>
                <a:spcPct val="80000"/>
              </a:lnSpc>
              <a:spcBef>
                <a:spcPct val="50000"/>
              </a:spcBef>
              <a:buFontTx/>
              <a:buNone/>
            </a:pPr>
            <a:r>
              <a:rPr kumimoji="1" lang="en-US" altLang="zh-CN" sz="2800">
                <a:latin typeface="Times New Roman" panose="02020603050405020304" pitchFamily="18" charset="0"/>
              </a:rPr>
              <a:t>		WHERE  S_C.SNO=S.SNO))</a:t>
            </a:r>
          </a:p>
        </p:txBody>
      </p:sp>
      <p:sp>
        <p:nvSpPr>
          <p:cNvPr id="83972" name="Text Box 3">
            <a:extLst>
              <a:ext uri="{FF2B5EF4-FFF2-40B4-BE49-F238E27FC236}">
                <a16:creationId xmlns:a16="http://schemas.microsoft.com/office/drawing/2014/main" id="{383708D9-2FE6-471C-AAEF-584AC619FC8D}"/>
              </a:ext>
            </a:extLst>
          </p:cNvPr>
          <p:cNvSpPr txBox="1">
            <a:spLocks noChangeArrowheads="1"/>
          </p:cNvSpPr>
          <p:nvPr/>
        </p:nvSpPr>
        <p:spPr bwMode="auto">
          <a:xfrm>
            <a:off x="571500" y="5715000"/>
            <a:ext cx="6429375" cy="646113"/>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3600">
                <a:solidFill>
                  <a:schemeClr val="accent2"/>
                </a:solidFill>
                <a:latin typeface="Times New Roman" panose="02020603050405020304" pitchFamily="18" charset="0"/>
              </a:rPr>
              <a:t>用</a:t>
            </a:r>
            <a:r>
              <a:rPr kumimoji="1" lang="en-US" altLang="zh-CN" sz="3600">
                <a:solidFill>
                  <a:schemeClr val="accent2"/>
                </a:solidFill>
                <a:latin typeface="Times New Roman" panose="02020603050405020304" pitchFamily="18" charset="0"/>
              </a:rPr>
              <a:t>NOT IN </a:t>
            </a:r>
            <a:r>
              <a:rPr kumimoji="1" lang="zh-CN" altLang="en-US" sz="3600">
                <a:solidFill>
                  <a:schemeClr val="accent2"/>
                </a:solidFill>
                <a:latin typeface="Times New Roman" panose="02020603050405020304" pitchFamily="18" charset="0"/>
              </a:rPr>
              <a:t>表示</a:t>
            </a:r>
            <a:r>
              <a:rPr kumimoji="1" lang="en-US" altLang="zh-CN" sz="3600">
                <a:solidFill>
                  <a:schemeClr val="accent2"/>
                </a:solidFill>
                <a:latin typeface="Times New Roman" panose="02020603050405020304" pitchFamily="18" charset="0"/>
              </a:rPr>
              <a:t>EXCEPT</a:t>
            </a:r>
          </a:p>
        </p:txBody>
      </p:sp>
      <p:sp>
        <p:nvSpPr>
          <p:cNvPr id="83973" name="AutoShape 4">
            <a:extLst>
              <a:ext uri="{FF2B5EF4-FFF2-40B4-BE49-F238E27FC236}">
                <a16:creationId xmlns:a16="http://schemas.microsoft.com/office/drawing/2014/main" id="{AB6804E9-1ADF-456D-9905-8E573C494F44}"/>
              </a:ext>
            </a:extLst>
          </p:cNvPr>
          <p:cNvSpPr>
            <a:spLocks noChangeArrowheads="1"/>
          </p:cNvSpPr>
          <p:nvPr/>
        </p:nvSpPr>
        <p:spPr bwMode="auto">
          <a:xfrm>
            <a:off x="5257800" y="152400"/>
            <a:ext cx="2971800" cy="2286000"/>
          </a:xfrm>
          <a:prstGeom prst="wedgeRoundRectCallout">
            <a:avLst>
              <a:gd name="adj1" fmla="val -66606"/>
              <a:gd name="adj2" fmla="val 104347"/>
              <a:gd name="adj3" fmla="val 16667"/>
            </a:avLst>
          </a:prstGeom>
          <a:solidFill>
            <a:srgbClr val="F2E2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zh-CN" altLang="en-US" sz="4000">
                <a:latin typeface="Times New Roman" panose="02020603050405020304" pitchFamily="18" charset="0"/>
              </a:rPr>
              <a:t>没有被某个学生选修的课程</a:t>
            </a:r>
          </a:p>
        </p:txBody>
      </p:sp>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43B044EE-29CA-422E-B070-FB48DDBB5C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1D2454-75D9-4AEE-B88E-BBD38B1A17E4}" type="slidenum">
              <a:rPr lang="en-US" altLang="zh-CN" sz="1400" smtClean="0"/>
              <a:pPr>
                <a:spcBef>
                  <a:spcPct val="0"/>
                </a:spcBef>
                <a:buFontTx/>
                <a:buNone/>
              </a:pPr>
              <a:t>68</a:t>
            </a:fld>
            <a:endParaRPr lang="en-US" altLang="zh-CN" sz="1400"/>
          </a:p>
        </p:txBody>
      </p:sp>
      <p:sp>
        <p:nvSpPr>
          <p:cNvPr id="110594" name="Rectangle 2">
            <a:extLst>
              <a:ext uri="{FF2B5EF4-FFF2-40B4-BE49-F238E27FC236}">
                <a16:creationId xmlns:a16="http://schemas.microsoft.com/office/drawing/2014/main" id="{3610AC42-B0A7-472E-9B26-DAFFE73E6B00}"/>
              </a:ext>
            </a:extLst>
          </p:cNvPr>
          <p:cNvSpPr>
            <a:spLocks noChangeArrowheads="1"/>
          </p:cNvSpPr>
          <p:nvPr/>
        </p:nvSpPr>
        <p:spPr bwMode="auto">
          <a:xfrm>
            <a:off x="457200" y="1295400"/>
            <a:ext cx="7696200" cy="3797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en-US" altLang="zh-CN" sz="2800">
                <a:latin typeface="Times New Roman" panose="02020603050405020304" pitchFamily="18" charset="0"/>
              </a:rPr>
              <a:t>          SELECT  CNO</a:t>
            </a:r>
          </a:p>
          <a:p>
            <a:pPr eaLnBrk="1" hangingPunct="1">
              <a:lnSpc>
                <a:spcPct val="80000"/>
              </a:lnSpc>
              <a:spcBef>
                <a:spcPct val="50000"/>
              </a:spcBef>
              <a:buFontTx/>
              <a:buNone/>
            </a:pPr>
            <a:r>
              <a:rPr kumimoji="1" lang="en-US" altLang="zh-CN" sz="2800">
                <a:latin typeface="Times New Roman" panose="02020603050405020304" pitchFamily="18" charset="0"/>
              </a:rPr>
              <a:t>	FROM    C</a:t>
            </a:r>
          </a:p>
          <a:p>
            <a:pPr eaLnBrk="1" hangingPunct="1">
              <a:lnSpc>
                <a:spcPct val="80000"/>
              </a:lnSpc>
              <a:spcBef>
                <a:spcPct val="50000"/>
              </a:spcBef>
              <a:buFontTx/>
              <a:buNone/>
            </a:pPr>
            <a:r>
              <a:rPr kumimoji="1" lang="en-US" altLang="zh-CN" sz="2800">
                <a:latin typeface="Times New Roman" panose="02020603050405020304" pitchFamily="18" charset="0"/>
              </a:rPr>
              <a:t>	WHERE  not exists</a:t>
            </a:r>
          </a:p>
          <a:p>
            <a:pPr eaLnBrk="1" hangingPunct="1">
              <a:lnSpc>
                <a:spcPct val="80000"/>
              </a:lnSpc>
              <a:spcBef>
                <a:spcPct val="50000"/>
              </a:spcBef>
              <a:buFontTx/>
              <a:buNone/>
            </a:pPr>
            <a:r>
              <a:rPr kumimoji="1" lang="en-US" altLang="zh-CN" sz="2800">
                <a:latin typeface="Times New Roman" panose="02020603050405020304" pitchFamily="18" charset="0"/>
              </a:rPr>
              <a:t>		(SELECT   DISTINCT   CNO</a:t>
            </a:r>
          </a:p>
          <a:p>
            <a:pPr eaLnBrk="1" hangingPunct="1">
              <a:lnSpc>
                <a:spcPct val="80000"/>
              </a:lnSpc>
              <a:spcBef>
                <a:spcPct val="50000"/>
              </a:spcBef>
              <a:buFontTx/>
              <a:buNone/>
            </a:pPr>
            <a:r>
              <a:rPr kumimoji="1" lang="en-US" altLang="zh-CN" sz="2800">
                <a:latin typeface="Times New Roman" panose="02020603050405020304" pitchFamily="18" charset="0"/>
              </a:rPr>
              <a:t>		FROM        S_C</a:t>
            </a:r>
          </a:p>
          <a:p>
            <a:pPr eaLnBrk="1" hangingPunct="1">
              <a:lnSpc>
                <a:spcPct val="80000"/>
              </a:lnSpc>
              <a:spcBef>
                <a:spcPct val="50000"/>
              </a:spcBef>
              <a:buFontTx/>
              <a:buNone/>
            </a:pPr>
            <a:r>
              <a:rPr kumimoji="1" lang="en-US" altLang="zh-CN" sz="2800">
                <a:latin typeface="Times New Roman" panose="02020603050405020304" pitchFamily="18" charset="0"/>
              </a:rPr>
              <a:t>		where sno=‘2’ and c.cno=s_c.cno</a:t>
            </a:r>
          </a:p>
          <a:p>
            <a:pPr eaLnBrk="1" hangingPunct="1">
              <a:lnSpc>
                <a:spcPct val="80000"/>
              </a:lnSpc>
              <a:spcBef>
                <a:spcPct val="50000"/>
              </a:spcBef>
              <a:buFontTx/>
              <a:buNone/>
            </a:pPr>
            <a:r>
              <a:rPr kumimoji="1" lang="en-US" altLang="zh-CN" sz="2800">
                <a:latin typeface="Times New Roman" panose="02020603050405020304" pitchFamily="18" charset="0"/>
              </a:rPr>
              <a:t>		)</a:t>
            </a:r>
          </a:p>
        </p:txBody>
      </p:sp>
      <p:sp>
        <p:nvSpPr>
          <p:cNvPr id="110595" name="Text Box 3">
            <a:extLst>
              <a:ext uri="{FF2B5EF4-FFF2-40B4-BE49-F238E27FC236}">
                <a16:creationId xmlns:a16="http://schemas.microsoft.com/office/drawing/2014/main" id="{29B16419-12FA-4C97-B9E0-395B292EFADC}"/>
              </a:ext>
            </a:extLst>
          </p:cNvPr>
          <p:cNvSpPr txBox="1">
            <a:spLocks noChangeArrowheads="1"/>
          </p:cNvSpPr>
          <p:nvPr/>
        </p:nvSpPr>
        <p:spPr bwMode="auto">
          <a:xfrm>
            <a:off x="685800" y="5105400"/>
            <a:ext cx="7467600" cy="701675"/>
          </a:xfrm>
          <a:prstGeom prst="rect">
            <a:avLst/>
          </a:prstGeom>
          <a:gradFill rotWithShape="0">
            <a:gsLst>
              <a:gs pos="0">
                <a:srgbClr val="F2E26E"/>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4000">
                <a:solidFill>
                  <a:schemeClr val="accent2"/>
                </a:solidFill>
                <a:latin typeface="Times New Roman" panose="02020603050405020304" pitchFamily="18" charset="0"/>
              </a:rPr>
              <a:t>用</a:t>
            </a:r>
            <a:r>
              <a:rPr kumimoji="1" lang="en-US" altLang="zh-CN" sz="4000">
                <a:solidFill>
                  <a:schemeClr val="accent2"/>
                </a:solidFill>
                <a:latin typeface="Times New Roman" panose="02020603050405020304" pitchFamily="18" charset="0"/>
              </a:rPr>
              <a:t>NOT exists </a:t>
            </a:r>
            <a:r>
              <a:rPr kumimoji="1" lang="zh-CN" altLang="en-US" sz="4000">
                <a:solidFill>
                  <a:schemeClr val="accent2"/>
                </a:solidFill>
                <a:latin typeface="Times New Roman" panose="02020603050405020304" pitchFamily="18" charset="0"/>
              </a:rPr>
              <a:t>表示</a:t>
            </a:r>
            <a:r>
              <a:rPr kumimoji="1" lang="en-US" altLang="zh-CN" sz="4000">
                <a:solidFill>
                  <a:schemeClr val="accent2"/>
                </a:solidFill>
                <a:latin typeface="Times New Roman" panose="02020603050405020304" pitchFamily="18" charset="0"/>
              </a:rPr>
              <a:t>EXCEPT</a:t>
            </a:r>
          </a:p>
        </p:txBody>
      </p:sp>
      <p:sp>
        <p:nvSpPr>
          <p:cNvPr id="110596" name="Text Box 4">
            <a:extLst>
              <a:ext uri="{FF2B5EF4-FFF2-40B4-BE49-F238E27FC236}">
                <a16:creationId xmlns:a16="http://schemas.microsoft.com/office/drawing/2014/main" id="{7F5D8163-E7FB-4030-9EA3-FD8ADF0B16E6}"/>
              </a:ext>
            </a:extLst>
          </p:cNvPr>
          <p:cNvSpPr txBox="1">
            <a:spLocks noChangeArrowheads="1"/>
          </p:cNvSpPr>
          <p:nvPr/>
        </p:nvSpPr>
        <p:spPr bwMode="auto">
          <a:xfrm>
            <a:off x="381000" y="381000"/>
            <a:ext cx="7391400"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4000">
                <a:latin typeface="Times New Roman" panose="02020603050405020304" pitchFamily="18" charset="0"/>
              </a:rPr>
              <a:t>没有被</a:t>
            </a:r>
            <a:r>
              <a:rPr kumimoji="1" lang="en-US" altLang="zh-CN" sz="4000">
                <a:latin typeface="Times New Roman" panose="02020603050405020304" pitchFamily="18" charset="0"/>
              </a:rPr>
              <a:t>2</a:t>
            </a:r>
            <a:r>
              <a:rPr kumimoji="1" lang="zh-CN" altLang="en-US" sz="4000">
                <a:latin typeface="Times New Roman" panose="02020603050405020304" pitchFamily="18" charset="0"/>
              </a:rPr>
              <a:t>号学生选修的课程号</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ppt_x"/>
                                          </p:val>
                                        </p:tav>
                                        <p:tav tm="100000">
                                          <p:val>
                                            <p:strVal val="#ppt_x"/>
                                          </p:val>
                                        </p:tav>
                                      </p:tavLst>
                                    </p:anim>
                                    <p:anim calcmode="lin" valueType="num">
                                      <p:cBhvr additive="base">
                                        <p:cTn id="8" dur="500" fill="hold"/>
                                        <p:tgtEl>
                                          <p:spTgt spid="1105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6" fill="hold" grpId="0" nodeType="clickEffect">
                                  <p:stCondLst>
                                    <p:cond delay="0"/>
                                  </p:stCondLst>
                                  <p:childTnLst>
                                    <p:set>
                                      <p:cBhvr>
                                        <p:cTn id="12" dur="1" fill="hold">
                                          <p:stCondLst>
                                            <p:cond delay="0"/>
                                          </p:stCondLst>
                                        </p:cTn>
                                        <p:tgtEl>
                                          <p:spTgt spid="110594"/>
                                        </p:tgtEl>
                                        <p:attrNameLst>
                                          <p:attrName>style.visibility</p:attrName>
                                        </p:attrNameLst>
                                      </p:cBhvr>
                                      <p:to>
                                        <p:strVal val="visible"/>
                                      </p:to>
                                    </p:set>
                                    <p:anim calcmode="lin" valueType="num">
                                      <p:cBhvr>
                                        <p:cTn id="13" dur="500" fill="hold"/>
                                        <p:tgtEl>
                                          <p:spTgt spid="110594"/>
                                        </p:tgtEl>
                                        <p:attrNameLst>
                                          <p:attrName>ppt_w</p:attrName>
                                        </p:attrNameLst>
                                      </p:cBhvr>
                                      <p:tavLst>
                                        <p:tav tm="0">
                                          <p:val>
                                            <p:strVal val="(6*min(max(#ppt_w*#ppt_h,.3),1)-7.4)/-.7*#ppt_w"/>
                                          </p:val>
                                        </p:tav>
                                        <p:tav tm="100000">
                                          <p:val>
                                            <p:strVal val="#ppt_w"/>
                                          </p:val>
                                        </p:tav>
                                      </p:tavLst>
                                    </p:anim>
                                    <p:anim calcmode="lin" valueType="num">
                                      <p:cBhvr>
                                        <p:cTn id="14" dur="500" fill="hold"/>
                                        <p:tgtEl>
                                          <p:spTgt spid="110594"/>
                                        </p:tgtEl>
                                        <p:attrNameLst>
                                          <p:attrName>ppt_h</p:attrName>
                                        </p:attrNameLst>
                                      </p:cBhvr>
                                      <p:tavLst>
                                        <p:tav tm="0">
                                          <p:val>
                                            <p:strVal val="(6*min(max(#ppt_w*#ppt_h,.3),1)-7.4)/-.7*#ppt_h"/>
                                          </p:val>
                                        </p:tav>
                                        <p:tav tm="100000">
                                          <p:val>
                                            <p:strVal val="#ppt_h"/>
                                          </p:val>
                                        </p:tav>
                                      </p:tavLst>
                                    </p:anim>
                                    <p:anim calcmode="lin" valueType="num">
                                      <p:cBhvr>
                                        <p:cTn id="15" dur="500" fill="hold"/>
                                        <p:tgtEl>
                                          <p:spTgt spid="110594"/>
                                        </p:tgtEl>
                                        <p:attrNameLst>
                                          <p:attrName>ppt_x</p:attrName>
                                        </p:attrNameLst>
                                      </p:cBhvr>
                                      <p:tavLst>
                                        <p:tav tm="0">
                                          <p:val>
                                            <p:fltVal val="0.5"/>
                                          </p:val>
                                        </p:tav>
                                        <p:tav tm="100000">
                                          <p:val>
                                            <p:strVal val="#ppt_x"/>
                                          </p:val>
                                        </p:tav>
                                      </p:tavLst>
                                    </p:anim>
                                    <p:anim calcmode="lin" valueType="num">
                                      <p:cBhvr>
                                        <p:cTn id="16" dur="500" fill="hold"/>
                                        <p:tgtEl>
                                          <p:spTgt spid="110594"/>
                                        </p:tgtEl>
                                        <p:attrNameLst>
                                          <p:attrName>ppt_y</p:attrName>
                                        </p:attrNameLst>
                                      </p:cBhvr>
                                      <p:tavLst>
                                        <p:tav tm="0">
                                          <p:val>
                                            <p:strVal val="1+(6*min(max(#ppt_w*#ppt_h,.3),1)-7.4)/-.7*#ppt_h/2"/>
                                          </p:val>
                                        </p:tav>
                                        <p:tav tm="100000">
                                          <p:val>
                                            <p:strVal val="#ppt_y"/>
                                          </p:val>
                                        </p:tav>
                                      </p:tavLst>
                                    </p:anim>
                                  </p:childTnLst>
                                </p:cTn>
                              </p:par>
                            </p:childTnLst>
                          </p:cTn>
                        </p:par>
                        <p:par>
                          <p:cTn id="17" fill="hold" nodeType="afterGroup">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110595"/>
                                        </p:tgtEl>
                                        <p:attrNameLst>
                                          <p:attrName>style.visibility</p:attrName>
                                        </p:attrNameLst>
                                      </p:cBhvr>
                                      <p:to>
                                        <p:strVal val="visible"/>
                                      </p:to>
                                    </p:set>
                                    <p:animEffect transition="in" filter="barn(inHorizontal)">
                                      <p:cBhvr>
                                        <p:cTn id="20"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nimBg="1" autoUpdateAnimBg="0"/>
      <p:bldP spid="110595" grpId="0" animBg="1" autoUpdateAnimBg="0"/>
      <p:bldP spid="11059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6092991F-820C-4633-A9E6-3D5BA6E76A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28A632C-A618-4F5C-854F-5225820B2F82}" type="slidenum">
              <a:rPr lang="en-US" altLang="zh-CN" sz="1400" smtClean="0"/>
              <a:pPr>
                <a:spcBef>
                  <a:spcPct val="0"/>
                </a:spcBef>
                <a:buFontTx/>
                <a:buNone/>
              </a:pPr>
              <a:t>69</a:t>
            </a:fld>
            <a:endParaRPr lang="en-US" altLang="zh-CN" sz="1400"/>
          </a:p>
        </p:txBody>
      </p:sp>
      <p:sp>
        <p:nvSpPr>
          <p:cNvPr id="86019" name="Text Box 2">
            <a:extLst>
              <a:ext uri="{FF2B5EF4-FFF2-40B4-BE49-F238E27FC236}">
                <a16:creationId xmlns:a16="http://schemas.microsoft.com/office/drawing/2014/main" id="{49ECC997-A2BD-4322-978D-209FBA1A52D6}"/>
              </a:ext>
            </a:extLst>
          </p:cNvPr>
          <p:cNvSpPr txBox="1">
            <a:spLocks noChangeArrowheads="1"/>
          </p:cNvSpPr>
          <p:nvPr/>
        </p:nvSpPr>
        <p:spPr bwMode="auto">
          <a:xfrm>
            <a:off x="228600" y="304800"/>
            <a:ext cx="8558213" cy="5262563"/>
          </a:xfrm>
          <a:prstGeom prst="rect">
            <a:avLst/>
          </a:prstGeom>
          <a:solidFill>
            <a:srgbClr val="FFFFCC"/>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en-US" altLang="zh-CN" sz="2800">
                <a:latin typeface="Times New Roman" panose="02020603050405020304" pitchFamily="18" charset="0"/>
              </a:rPr>
              <a:t>SELECT SNAME</a:t>
            </a:r>
          </a:p>
          <a:p>
            <a:pPr eaLnBrk="1" hangingPunct="1">
              <a:lnSpc>
                <a:spcPct val="80000"/>
              </a:lnSpc>
              <a:spcBef>
                <a:spcPct val="50000"/>
              </a:spcBef>
              <a:buFontTx/>
              <a:buNone/>
            </a:pPr>
            <a:r>
              <a:rPr kumimoji="1" lang="en-US" altLang="zh-CN" sz="2800">
                <a:latin typeface="Times New Roman" panose="02020603050405020304" pitchFamily="18" charset="0"/>
              </a:rPr>
              <a:t>FROM    S</a:t>
            </a:r>
          </a:p>
          <a:p>
            <a:pPr eaLnBrk="1" hangingPunct="1">
              <a:lnSpc>
                <a:spcPct val="80000"/>
              </a:lnSpc>
              <a:spcBef>
                <a:spcPct val="50000"/>
              </a:spcBef>
              <a:buFontTx/>
              <a:buNone/>
            </a:pPr>
            <a:r>
              <a:rPr kumimoji="1" lang="en-US" altLang="zh-CN" sz="2800">
                <a:latin typeface="Times New Roman" panose="02020603050405020304" pitchFamily="18" charset="0"/>
              </a:rPr>
              <a:t>WHERE NOT EXISTS</a:t>
            </a:r>
          </a:p>
          <a:p>
            <a:pPr eaLnBrk="1" hangingPunct="1">
              <a:lnSpc>
                <a:spcPct val="80000"/>
              </a:lnSpc>
              <a:spcBef>
                <a:spcPct val="50000"/>
              </a:spcBef>
              <a:buFontTx/>
              <a:buNone/>
            </a:pPr>
            <a:r>
              <a:rPr kumimoji="1" lang="en-US" altLang="zh-CN" sz="2800">
                <a:latin typeface="Times New Roman" panose="02020603050405020304" pitchFamily="18" charset="0"/>
              </a:rPr>
              <a:t>	(SELECT  CNO</a:t>
            </a:r>
          </a:p>
          <a:p>
            <a:pPr eaLnBrk="1" hangingPunct="1">
              <a:lnSpc>
                <a:spcPct val="80000"/>
              </a:lnSpc>
              <a:spcBef>
                <a:spcPct val="50000"/>
              </a:spcBef>
              <a:buFontTx/>
              <a:buNone/>
            </a:pPr>
            <a:r>
              <a:rPr kumimoji="1" lang="en-US" altLang="zh-CN" sz="2800">
                <a:latin typeface="Times New Roman" panose="02020603050405020304" pitchFamily="18" charset="0"/>
              </a:rPr>
              <a:t>	FROM    C</a:t>
            </a:r>
          </a:p>
          <a:p>
            <a:pPr eaLnBrk="1" hangingPunct="1">
              <a:lnSpc>
                <a:spcPct val="80000"/>
              </a:lnSpc>
              <a:spcBef>
                <a:spcPct val="50000"/>
              </a:spcBef>
              <a:buFontTx/>
              <a:buNone/>
            </a:pPr>
            <a:r>
              <a:rPr kumimoji="1" lang="en-US" altLang="zh-CN" sz="2800">
                <a:latin typeface="Times New Roman" panose="02020603050405020304" pitchFamily="18" charset="0"/>
              </a:rPr>
              <a:t>	WHERE   NOT EXISTS</a:t>
            </a:r>
          </a:p>
          <a:p>
            <a:pPr eaLnBrk="1" hangingPunct="1">
              <a:lnSpc>
                <a:spcPct val="80000"/>
              </a:lnSpc>
              <a:spcBef>
                <a:spcPct val="50000"/>
              </a:spcBef>
              <a:buFontTx/>
              <a:buNone/>
            </a:pPr>
            <a:r>
              <a:rPr kumimoji="1" lang="en-US" altLang="zh-CN" sz="2800">
                <a:latin typeface="Times New Roman" panose="02020603050405020304" pitchFamily="18" charset="0"/>
              </a:rPr>
              <a:t>		(SELECT   CNO</a:t>
            </a:r>
          </a:p>
          <a:p>
            <a:pPr eaLnBrk="1" hangingPunct="1">
              <a:lnSpc>
                <a:spcPct val="80000"/>
              </a:lnSpc>
              <a:spcBef>
                <a:spcPct val="50000"/>
              </a:spcBef>
              <a:buFontTx/>
              <a:buNone/>
            </a:pPr>
            <a:r>
              <a:rPr kumimoji="1" lang="en-US" altLang="zh-CN" sz="2800">
                <a:latin typeface="Times New Roman" panose="02020603050405020304" pitchFamily="18" charset="0"/>
              </a:rPr>
              <a:t>		FROM        S_C</a:t>
            </a:r>
          </a:p>
          <a:p>
            <a:pPr eaLnBrk="1" hangingPunct="1">
              <a:lnSpc>
                <a:spcPct val="80000"/>
              </a:lnSpc>
              <a:spcBef>
                <a:spcPct val="50000"/>
              </a:spcBef>
              <a:buFontTx/>
              <a:buNone/>
            </a:pPr>
            <a:r>
              <a:rPr kumimoji="1" lang="en-US" altLang="zh-CN" sz="2800">
                <a:latin typeface="Times New Roman" panose="02020603050405020304" pitchFamily="18" charset="0"/>
              </a:rPr>
              <a:t>		WHERE  SNO=S.SNO AND 						CNO=C.CNO))</a:t>
            </a:r>
          </a:p>
        </p:txBody>
      </p:sp>
      <p:sp>
        <p:nvSpPr>
          <p:cNvPr id="86020" name="Text Box 3">
            <a:extLst>
              <a:ext uri="{FF2B5EF4-FFF2-40B4-BE49-F238E27FC236}">
                <a16:creationId xmlns:a16="http://schemas.microsoft.com/office/drawing/2014/main" id="{18967B17-3299-45DC-B12E-59C15657921B}"/>
              </a:ext>
            </a:extLst>
          </p:cNvPr>
          <p:cNvSpPr txBox="1">
            <a:spLocks noChangeArrowheads="1"/>
          </p:cNvSpPr>
          <p:nvPr/>
        </p:nvSpPr>
        <p:spPr bwMode="auto">
          <a:xfrm>
            <a:off x="152400" y="5943600"/>
            <a:ext cx="8870950" cy="64135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sz="3600">
                <a:latin typeface="Times New Roman" panose="02020603050405020304" pitchFamily="18" charset="0"/>
              </a:rPr>
              <a:t>思考：求被所有的学生都选修了的课程名？</a:t>
            </a:r>
          </a:p>
        </p:txBody>
      </p:sp>
      <p:sp>
        <p:nvSpPr>
          <p:cNvPr id="86021" name="AutoShape 4">
            <a:extLst>
              <a:ext uri="{FF2B5EF4-FFF2-40B4-BE49-F238E27FC236}">
                <a16:creationId xmlns:a16="http://schemas.microsoft.com/office/drawing/2014/main" id="{DB028209-1E48-48AD-9E46-6BF4C2A43190}"/>
              </a:ext>
            </a:extLst>
          </p:cNvPr>
          <p:cNvSpPr>
            <a:spLocks noChangeArrowheads="1"/>
          </p:cNvSpPr>
          <p:nvPr/>
        </p:nvSpPr>
        <p:spPr bwMode="auto">
          <a:xfrm>
            <a:off x="5257800" y="152400"/>
            <a:ext cx="2971800" cy="2286000"/>
          </a:xfrm>
          <a:prstGeom prst="wedgeRoundRectCallout">
            <a:avLst>
              <a:gd name="adj1" fmla="val -51444"/>
              <a:gd name="adj2" fmla="val 80000"/>
              <a:gd name="adj3" fmla="val 16667"/>
            </a:avLst>
          </a:prstGeom>
          <a:solidFill>
            <a:srgbClr val="F2E2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zh-CN" altLang="en-US" sz="4000">
                <a:latin typeface="Times New Roman" panose="02020603050405020304" pitchFamily="18" charset="0"/>
              </a:rPr>
              <a:t>没有被某个学生选修的课程</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D9C84C99-7A06-4FC7-BC27-2F266AF381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30F3E7-7E8E-454C-9E1D-145F61200B47}" type="slidenum">
              <a:rPr lang="en-US" altLang="zh-CN" sz="1400" smtClean="0"/>
              <a:pPr>
                <a:spcBef>
                  <a:spcPct val="0"/>
                </a:spcBef>
                <a:buFontTx/>
                <a:buNone/>
              </a:pPr>
              <a:t>7</a:t>
            </a:fld>
            <a:endParaRPr lang="en-US" altLang="zh-CN" sz="1400"/>
          </a:p>
        </p:txBody>
      </p:sp>
      <p:sp>
        <p:nvSpPr>
          <p:cNvPr id="13315" name="Rectangle 3">
            <a:extLst>
              <a:ext uri="{FF2B5EF4-FFF2-40B4-BE49-F238E27FC236}">
                <a16:creationId xmlns:a16="http://schemas.microsoft.com/office/drawing/2014/main" id="{6E04E5B2-D103-473D-B311-E61161B35B88}"/>
              </a:ext>
            </a:extLst>
          </p:cNvPr>
          <p:cNvSpPr>
            <a:spLocks noGrp="1" noChangeArrowheads="1"/>
          </p:cNvSpPr>
          <p:nvPr>
            <p:ph type="body" idx="1"/>
          </p:nvPr>
        </p:nvSpPr>
        <p:spPr>
          <a:xfrm>
            <a:off x="304800" y="273050"/>
            <a:ext cx="8458200" cy="6324600"/>
          </a:xfrm>
          <a:solidFill>
            <a:schemeClr val="bg1"/>
          </a:solidFill>
          <a:ln w="38100">
            <a:solidFill>
              <a:srgbClr val="FF00FF"/>
            </a:solidFill>
            <a:miter lim="800000"/>
            <a:headEnd/>
            <a:tailEnd/>
          </a:ln>
        </p:spPr>
        <p:txBody>
          <a:bodyPr/>
          <a:lstStyle/>
          <a:p>
            <a:pPr eaLnBrk="1" hangingPunct="1">
              <a:buFontTx/>
              <a:buNone/>
            </a:pPr>
            <a:r>
              <a:rPr lang="en-US" altLang="zh-CN" sz="4400" b="1">
                <a:solidFill>
                  <a:schemeClr val="accent2"/>
                </a:solidFill>
                <a:latin typeface="隶书" panose="02010509060101010101" pitchFamily="49" charset="-122"/>
                <a:ea typeface="隶书" panose="02010509060101010101" pitchFamily="49" charset="-122"/>
              </a:rPr>
              <a:t>2</a:t>
            </a:r>
            <a:r>
              <a:rPr lang="zh-CN" altLang="en-US" sz="4400" b="1">
                <a:solidFill>
                  <a:schemeClr val="accent2"/>
                </a:solidFill>
                <a:latin typeface="隶书" panose="02010509060101010101" pitchFamily="49" charset="-122"/>
                <a:ea typeface="隶书" panose="02010509060101010101" pitchFamily="49" charset="-122"/>
              </a:rPr>
              <a:t>、基本表的定义</a:t>
            </a:r>
          </a:p>
          <a:p>
            <a:pPr eaLnBrk="1" hangingPunct="1">
              <a:buFontTx/>
              <a:buNone/>
            </a:pPr>
            <a:r>
              <a:rPr lang="zh-CN" altLang="en-US" sz="3600" b="1"/>
              <a:t>语句格式</a:t>
            </a:r>
            <a:r>
              <a:rPr lang="en-US" altLang="zh-CN" sz="3600" b="1"/>
              <a:t>:     CREATE   TABLE   &lt;</a:t>
            </a:r>
            <a:r>
              <a:rPr lang="zh-CN" altLang="en-US" sz="3600" b="1"/>
              <a:t>表名</a:t>
            </a:r>
            <a:r>
              <a:rPr lang="en-US" altLang="zh-CN" sz="3600" b="1"/>
              <a:t>&gt;</a:t>
            </a:r>
          </a:p>
          <a:p>
            <a:pPr eaLnBrk="1" hangingPunct="1">
              <a:buFontTx/>
              <a:buNone/>
            </a:pPr>
            <a:r>
              <a:rPr lang="zh-CN" altLang="en-US" sz="2800" b="1"/>
              <a:t>（</a:t>
            </a:r>
            <a:r>
              <a:rPr lang="en-US" altLang="zh-CN" sz="2800" b="1"/>
              <a:t>&lt;</a:t>
            </a:r>
            <a:r>
              <a:rPr lang="zh-CN" altLang="en-US" sz="2800" b="1"/>
              <a:t>属性名１</a:t>
            </a:r>
            <a:r>
              <a:rPr lang="en-US" altLang="zh-CN" sz="2800" b="1"/>
              <a:t>&gt;  &lt;</a:t>
            </a:r>
            <a:r>
              <a:rPr lang="zh-CN" altLang="en-US" sz="2800" b="1"/>
              <a:t>类型１</a:t>
            </a:r>
            <a:r>
              <a:rPr lang="en-US" altLang="zh-CN" sz="2800" b="1"/>
              <a:t>&gt;  [NOT NULL]   [UNIQUE] </a:t>
            </a:r>
          </a:p>
          <a:p>
            <a:pPr eaLnBrk="1" hangingPunct="1">
              <a:buFontTx/>
              <a:buNone/>
            </a:pPr>
            <a:r>
              <a:rPr lang="en-US" altLang="zh-CN" sz="2800" b="1">
                <a:solidFill>
                  <a:srgbClr val="FF3300"/>
                </a:solidFill>
              </a:rPr>
              <a:t>[</a:t>
            </a:r>
            <a:r>
              <a:rPr lang="zh-CN" altLang="en-US" sz="2800" b="1">
                <a:solidFill>
                  <a:srgbClr val="FF3300"/>
                </a:solidFill>
              </a:rPr>
              <a:t>，</a:t>
            </a:r>
            <a:r>
              <a:rPr lang="en-US" altLang="zh-CN" sz="2800" b="1">
                <a:solidFill>
                  <a:srgbClr val="FF3300"/>
                </a:solidFill>
              </a:rPr>
              <a:t>&lt;</a:t>
            </a:r>
            <a:r>
              <a:rPr lang="zh-CN" altLang="en-US" sz="2800" b="1">
                <a:solidFill>
                  <a:srgbClr val="FF3300"/>
                </a:solidFill>
              </a:rPr>
              <a:t>属性名</a:t>
            </a:r>
            <a:r>
              <a:rPr lang="en-US" altLang="zh-CN" sz="2800" b="1">
                <a:solidFill>
                  <a:srgbClr val="FF3300"/>
                </a:solidFill>
              </a:rPr>
              <a:t>2&gt; &lt;</a:t>
            </a:r>
            <a:r>
              <a:rPr lang="zh-CN" altLang="en-US" sz="2800" b="1">
                <a:solidFill>
                  <a:srgbClr val="FF3300"/>
                </a:solidFill>
              </a:rPr>
              <a:t>类型</a:t>
            </a:r>
            <a:r>
              <a:rPr lang="en-US" altLang="zh-CN" sz="2800" b="1">
                <a:solidFill>
                  <a:srgbClr val="FF3300"/>
                </a:solidFill>
              </a:rPr>
              <a:t>2&gt; [NOT NULL] [UNIQUE]]…</a:t>
            </a:r>
            <a:r>
              <a:rPr lang="zh-CN" altLang="en-US" sz="2800" b="1">
                <a:solidFill>
                  <a:srgbClr val="FF3300"/>
                </a:solidFill>
              </a:rPr>
              <a:t>）</a:t>
            </a:r>
            <a:r>
              <a:rPr lang="zh-CN" altLang="en-US" sz="2800" b="1"/>
              <a:t>  </a:t>
            </a:r>
            <a:r>
              <a:rPr lang="en-US" altLang="zh-CN" sz="2800" b="1"/>
              <a:t>[</a:t>
            </a:r>
            <a:r>
              <a:rPr lang="zh-CN" altLang="en-US" sz="2800" b="1"/>
              <a:t>其它参数</a:t>
            </a:r>
            <a:r>
              <a:rPr lang="en-US" altLang="zh-CN" sz="2800" b="1"/>
              <a:t>]</a:t>
            </a:r>
            <a:r>
              <a:rPr lang="zh-CN" altLang="en-US" sz="2800" b="1"/>
              <a:t>；</a:t>
            </a:r>
          </a:p>
          <a:p>
            <a:pPr algn="just" eaLnBrk="1" hangingPunct="1">
              <a:buFontTx/>
              <a:buNone/>
            </a:pPr>
            <a:r>
              <a:rPr lang="zh-CN" altLang="en-US" sz="2800" b="1"/>
              <a:t> </a:t>
            </a:r>
            <a:r>
              <a:rPr lang="zh-CN" altLang="en-US" b="1"/>
              <a:t>说明：</a:t>
            </a:r>
          </a:p>
          <a:p>
            <a:pPr algn="just" eaLnBrk="1" hangingPunct="1">
              <a:buFontTx/>
              <a:buNone/>
            </a:pPr>
            <a:r>
              <a:rPr lang="zh-CN" altLang="en-US" b="1"/>
              <a:t>  </a:t>
            </a:r>
            <a:r>
              <a:rPr lang="en-US" altLang="zh-CN" b="1"/>
              <a:t>1</a:t>
            </a:r>
            <a:r>
              <a:rPr lang="zh-CN" altLang="en-US" b="1"/>
              <a:t>）“</a:t>
            </a:r>
            <a:r>
              <a:rPr lang="en-US" altLang="zh-CN" b="1"/>
              <a:t>NOT NULL”</a:t>
            </a:r>
            <a:r>
              <a:rPr lang="zh-CN" altLang="en-US" b="1"/>
              <a:t>的属性的值不允许为空值</a:t>
            </a:r>
          </a:p>
          <a:p>
            <a:pPr algn="just" eaLnBrk="1" hangingPunct="1">
              <a:buFontTx/>
              <a:buNone/>
            </a:pPr>
            <a:r>
              <a:rPr lang="zh-CN" altLang="en-US" b="1"/>
              <a:t>  </a:t>
            </a:r>
            <a:r>
              <a:rPr lang="en-US" altLang="zh-CN" b="1"/>
              <a:t>2</a:t>
            </a:r>
            <a:r>
              <a:rPr lang="zh-CN" altLang="en-US" b="1"/>
              <a:t>）“</a:t>
            </a:r>
            <a:r>
              <a:rPr lang="en-US" altLang="zh-CN" b="1"/>
              <a:t>UNIQUE”</a:t>
            </a:r>
            <a:r>
              <a:rPr lang="zh-CN" altLang="en-US" b="1"/>
              <a:t>表示该属性上的值不得重复；</a:t>
            </a:r>
          </a:p>
          <a:p>
            <a:pPr algn="just" eaLnBrk="1" hangingPunct="1">
              <a:buFontTx/>
              <a:buNone/>
            </a:pPr>
            <a:r>
              <a:rPr lang="zh-CN" altLang="en-US" b="1"/>
              <a:t>  </a:t>
            </a:r>
            <a:r>
              <a:rPr lang="en-US" altLang="zh-CN" b="1"/>
              <a:t>3</a:t>
            </a:r>
            <a:r>
              <a:rPr lang="zh-CN" altLang="en-US" b="1"/>
              <a:t>）“其它参数”是与物理存储有关的参数，因具体系统而异。</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10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331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331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31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 calcmode="lin" valueType="num">
                                      <p:cBhvr>
                                        <p:cTn id="14" dur="10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13315">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1331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331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 calcmode="lin" valueType="num">
                                      <p:cBhvr>
                                        <p:cTn id="21" dur="10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13315">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1331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331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13315">
                                            <p:txEl>
                                              <p:pRg st="3" end="3"/>
                                            </p:txEl>
                                          </p:spTgt>
                                        </p:tgtEl>
                                        <p:attrNameLst>
                                          <p:attrName>style.visibility</p:attrName>
                                        </p:attrNameLst>
                                      </p:cBhvr>
                                      <p:to>
                                        <p:strVal val="visible"/>
                                      </p:to>
                                    </p:set>
                                    <p:anim calcmode="lin" valueType="num">
                                      <p:cBhvr>
                                        <p:cTn id="28" dur="1000" fill="hold"/>
                                        <p:tgtEl>
                                          <p:spTgt spid="13315">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13315">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1331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331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4000"/>
                            </p:stCondLst>
                            <p:childTnLst>
                              <p:par>
                                <p:cTn id="33" presetID="15" presetClass="entr" presetSubtype="0" fill="hold" grpId="0" nodeType="afterEffect">
                                  <p:stCondLst>
                                    <p:cond delay="0"/>
                                  </p:stCondLst>
                                  <p:childTnLst>
                                    <p:set>
                                      <p:cBhvr>
                                        <p:cTn id="34" dur="1" fill="hold">
                                          <p:stCondLst>
                                            <p:cond delay="0"/>
                                          </p:stCondLst>
                                        </p:cTn>
                                        <p:tgtEl>
                                          <p:spTgt spid="13315">
                                            <p:txEl>
                                              <p:pRg st="4" end="4"/>
                                            </p:txEl>
                                          </p:spTgt>
                                        </p:tgtEl>
                                        <p:attrNameLst>
                                          <p:attrName>style.visibility</p:attrName>
                                        </p:attrNameLst>
                                      </p:cBhvr>
                                      <p:to>
                                        <p:strVal val="visible"/>
                                      </p:to>
                                    </p:set>
                                    <p:anim calcmode="lin" valueType="num">
                                      <p:cBhvr>
                                        <p:cTn id="35" dur="10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13315">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1331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3315">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13315">
                                            <p:txEl>
                                              <p:pRg st="5" end="5"/>
                                            </p:txEl>
                                          </p:spTgt>
                                        </p:tgtEl>
                                        <p:attrNameLst>
                                          <p:attrName>style.visibility</p:attrName>
                                        </p:attrNameLst>
                                      </p:cBhvr>
                                      <p:to>
                                        <p:strVal val="visible"/>
                                      </p:to>
                                    </p:set>
                                    <p:anim calcmode="lin" valueType="num">
                                      <p:cBhvr>
                                        <p:cTn id="43" dur="1000" fill="hold"/>
                                        <p:tgtEl>
                                          <p:spTgt spid="13315">
                                            <p:txEl>
                                              <p:pRg st="5" end="5"/>
                                            </p:txEl>
                                          </p:spTgt>
                                        </p:tgtEl>
                                        <p:attrNameLst>
                                          <p:attrName>ppt_w</p:attrName>
                                        </p:attrNameLst>
                                      </p:cBhvr>
                                      <p:tavLst>
                                        <p:tav tm="0">
                                          <p:val>
                                            <p:fltVal val="0"/>
                                          </p:val>
                                        </p:tav>
                                        <p:tav tm="100000">
                                          <p:val>
                                            <p:strVal val="#ppt_w"/>
                                          </p:val>
                                        </p:tav>
                                      </p:tavLst>
                                    </p:anim>
                                    <p:anim calcmode="lin" valueType="num">
                                      <p:cBhvr>
                                        <p:cTn id="44" dur="1000" fill="hold"/>
                                        <p:tgtEl>
                                          <p:spTgt spid="13315">
                                            <p:txEl>
                                              <p:pRg st="5" end="5"/>
                                            </p:txEl>
                                          </p:spTgt>
                                        </p:tgtEl>
                                        <p:attrNameLst>
                                          <p:attrName>ppt_h</p:attrName>
                                        </p:attrNameLst>
                                      </p:cBhvr>
                                      <p:tavLst>
                                        <p:tav tm="0">
                                          <p:val>
                                            <p:fltVal val="0"/>
                                          </p:val>
                                        </p:tav>
                                        <p:tav tm="100000">
                                          <p:val>
                                            <p:strVal val="#ppt_h"/>
                                          </p:val>
                                        </p:tav>
                                      </p:tavLst>
                                    </p:anim>
                                    <p:anim calcmode="lin" valueType="num">
                                      <p:cBhvr>
                                        <p:cTn id="45" dur="1000" fill="hold"/>
                                        <p:tgtEl>
                                          <p:spTgt spid="13315">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3315">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3315">
                                            <p:txEl>
                                              <p:pRg st="6" end="6"/>
                                            </p:txEl>
                                          </p:spTgt>
                                        </p:tgtEl>
                                        <p:attrNameLst>
                                          <p:attrName>style.visibility</p:attrName>
                                        </p:attrNameLst>
                                      </p:cBhvr>
                                      <p:to>
                                        <p:strVal val="visible"/>
                                      </p:to>
                                    </p:set>
                                    <p:anim calcmode="lin" valueType="num">
                                      <p:cBhvr>
                                        <p:cTn id="51" dur="1000" fill="hold"/>
                                        <p:tgtEl>
                                          <p:spTgt spid="13315">
                                            <p:txEl>
                                              <p:pRg st="6" end="6"/>
                                            </p:txEl>
                                          </p:spTgt>
                                        </p:tgtEl>
                                        <p:attrNameLst>
                                          <p:attrName>ppt_w</p:attrName>
                                        </p:attrNameLst>
                                      </p:cBhvr>
                                      <p:tavLst>
                                        <p:tav tm="0">
                                          <p:val>
                                            <p:fltVal val="0"/>
                                          </p:val>
                                        </p:tav>
                                        <p:tav tm="100000">
                                          <p:val>
                                            <p:strVal val="#ppt_w"/>
                                          </p:val>
                                        </p:tav>
                                      </p:tavLst>
                                    </p:anim>
                                    <p:anim calcmode="lin" valueType="num">
                                      <p:cBhvr>
                                        <p:cTn id="52" dur="1000" fill="hold"/>
                                        <p:tgtEl>
                                          <p:spTgt spid="13315">
                                            <p:txEl>
                                              <p:pRg st="6" end="6"/>
                                            </p:txEl>
                                          </p:spTgt>
                                        </p:tgtEl>
                                        <p:attrNameLst>
                                          <p:attrName>ppt_h</p:attrName>
                                        </p:attrNameLst>
                                      </p:cBhvr>
                                      <p:tavLst>
                                        <p:tav tm="0">
                                          <p:val>
                                            <p:fltVal val="0"/>
                                          </p:val>
                                        </p:tav>
                                        <p:tav tm="100000">
                                          <p:val>
                                            <p:strVal val="#ppt_h"/>
                                          </p:val>
                                        </p:tav>
                                      </p:tavLst>
                                    </p:anim>
                                    <p:anim calcmode="lin" valueType="num">
                                      <p:cBhvr>
                                        <p:cTn id="53" dur="1000" fill="hold"/>
                                        <p:tgtEl>
                                          <p:spTgt spid="1331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3315">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13315">
                                            <p:txEl>
                                              <p:pRg st="7" end="7"/>
                                            </p:txEl>
                                          </p:spTgt>
                                        </p:tgtEl>
                                        <p:attrNameLst>
                                          <p:attrName>style.visibility</p:attrName>
                                        </p:attrNameLst>
                                      </p:cBhvr>
                                      <p:to>
                                        <p:strVal val="visible"/>
                                      </p:to>
                                    </p:set>
                                    <p:anim calcmode="lin" valueType="num">
                                      <p:cBhvr>
                                        <p:cTn id="59" dur="1000" fill="hold"/>
                                        <p:tgtEl>
                                          <p:spTgt spid="13315">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13315">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13315">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13315">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2">
            <a:extLst>
              <a:ext uri="{FF2B5EF4-FFF2-40B4-BE49-F238E27FC236}">
                <a16:creationId xmlns:a16="http://schemas.microsoft.com/office/drawing/2014/main" id="{0E05022D-6698-4F90-9ED3-901F16E9A515}"/>
              </a:ext>
            </a:extLst>
          </p:cNvPr>
          <p:cNvSpPr>
            <a:spLocks noGrp="1" noChangeArrowheads="1"/>
          </p:cNvSpPr>
          <p:nvPr>
            <p:ph type="title"/>
          </p:nvPr>
        </p:nvSpPr>
        <p:spPr/>
        <p:txBody>
          <a:bodyPr/>
          <a:lstStyle/>
          <a:p>
            <a:r>
              <a:rPr lang="en-US" altLang="zh-CN"/>
              <a:t>IN </a:t>
            </a:r>
            <a:r>
              <a:rPr lang="zh-CN" altLang="en-US"/>
              <a:t>和 </a:t>
            </a:r>
            <a:r>
              <a:rPr lang="en-US" altLang="zh-CN"/>
              <a:t>Exists </a:t>
            </a:r>
            <a:r>
              <a:rPr lang="zh-CN" altLang="en-US"/>
              <a:t>是否等价</a:t>
            </a:r>
          </a:p>
        </p:txBody>
      </p:sp>
      <p:sp>
        <p:nvSpPr>
          <p:cNvPr id="87043" name="内容占位符 3">
            <a:extLst>
              <a:ext uri="{FF2B5EF4-FFF2-40B4-BE49-F238E27FC236}">
                <a16:creationId xmlns:a16="http://schemas.microsoft.com/office/drawing/2014/main" id="{71E22B3D-B209-40D0-99CB-AC4564C99CF0}"/>
              </a:ext>
            </a:extLst>
          </p:cNvPr>
          <p:cNvSpPr>
            <a:spLocks noGrp="1" noChangeArrowheads="1"/>
          </p:cNvSpPr>
          <p:nvPr>
            <p:ph idx="1"/>
          </p:nvPr>
        </p:nvSpPr>
        <p:spPr/>
        <p:txBody>
          <a:bodyPr/>
          <a:lstStyle/>
          <a:p>
            <a:r>
              <a:rPr lang="zh-CN" altLang="en-US"/>
              <a:t>凡是用</a:t>
            </a:r>
            <a:r>
              <a:rPr lang="en-US" altLang="zh-CN"/>
              <a:t>IN</a:t>
            </a:r>
            <a:r>
              <a:rPr lang="zh-CN" altLang="en-US"/>
              <a:t>谓词可以实现的查询，用</a:t>
            </a:r>
            <a:r>
              <a:rPr lang="en-US" altLang="zh-CN"/>
              <a:t>EXISTS</a:t>
            </a:r>
            <a:r>
              <a:rPr lang="zh-CN" altLang="en-US"/>
              <a:t>均可实现</a:t>
            </a:r>
            <a:endParaRPr lang="en-US" altLang="zh-CN"/>
          </a:p>
          <a:p>
            <a:r>
              <a:rPr lang="zh-CN" altLang="en-US"/>
              <a:t>用</a:t>
            </a:r>
            <a:r>
              <a:rPr lang="en-US" altLang="zh-CN"/>
              <a:t>EXISTS</a:t>
            </a:r>
            <a:r>
              <a:rPr lang="zh-CN" altLang="en-US"/>
              <a:t>谓词实现的查询不一定能用</a:t>
            </a:r>
            <a:r>
              <a:rPr lang="en-US" altLang="zh-CN"/>
              <a:t>IN</a:t>
            </a:r>
            <a:r>
              <a:rPr lang="zh-CN" altLang="en-US"/>
              <a:t>谓词来替代。</a:t>
            </a:r>
            <a:endParaRPr lang="en-US" altLang="zh-CN"/>
          </a:p>
          <a:p>
            <a:pPr lvl="1"/>
            <a:r>
              <a:rPr lang="zh-CN" altLang="en-US"/>
              <a:t>例如：除法运算中最外层的</a:t>
            </a:r>
            <a:r>
              <a:rPr lang="en-US" altLang="zh-CN"/>
              <a:t>EXISTS</a:t>
            </a:r>
            <a:r>
              <a:rPr lang="zh-CN" altLang="en-US"/>
              <a:t>无法用</a:t>
            </a:r>
            <a:r>
              <a:rPr lang="en-US" altLang="zh-CN"/>
              <a:t>IN</a:t>
            </a:r>
            <a:r>
              <a:rPr lang="zh-CN" altLang="en-US"/>
              <a:t>谓词实现。</a:t>
            </a:r>
          </a:p>
        </p:txBody>
      </p:sp>
      <p:sp>
        <p:nvSpPr>
          <p:cNvPr id="87044" name="灯片编号占位符 1">
            <a:extLst>
              <a:ext uri="{FF2B5EF4-FFF2-40B4-BE49-F238E27FC236}">
                <a16:creationId xmlns:a16="http://schemas.microsoft.com/office/drawing/2014/main" id="{20A2A285-1465-4637-9D81-00E2C1A3BC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0C510A-0089-4C0B-8804-0C6D48D74D6E}" type="slidenum">
              <a:rPr lang="en-US" altLang="zh-CN" sz="1400" smtClean="0"/>
              <a:pPr>
                <a:spcBef>
                  <a:spcPct val="0"/>
                </a:spcBef>
                <a:buFontTx/>
                <a:buNone/>
              </a:pPr>
              <a:t>70</a:t>
            </a:fld>
            <a:endParaRPr lang="en-US" altLang="zh-CN" sz="1400"/>
          </a:p>
        </p:txBody>
      </p:sp>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76CBC1C5-FFCC-4283-A6B7-160E5E1A77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1F7023E-9B9E-4A06-AC3C-5B711A304385}" type="slidenum">
              <a:rPr lang="en-US" altLang="zh-CN" sz="1400" smtClean="0"/>
              <a:pPr>
                <a:spcBef>
                  <a:spcPct val="0"/>
                </a:spcBef>
                <a:buFontTx/>
                <a:buNone/>
              </a:pPr>
              <a:t>71</a:t>
            </a:fld>
            <a:endParaRPr lang="en-US" altLang="zh-CN" sz="1400"/>
          </a:p>
        </p:txBody>
      </p:sp>
      <p:sp>
        <p:nvSpPr>
          <p:cNvPr id="88067" name="Rectangle 3">
            <a:extLst>
              <a:ext uri="{FF2B5EF4-FFF2-40B4-BE49-F238E27FC236}">
                <a16:creationId xmlns:a16="http://schemas.microsoft.com/office/drawing/2014/main" id="{884A44FA-74B1-4D82-9C7C-452F0A3C6408}"/>
              </a:ext>
            </a:extLst>
          </p:cNvPr>
          <p:cNvSpPr>
            <a:spLocks noChangeArrowheads="1"/>
          </p:cNvSpPr>
          <p:nvPr/>
        </p:nvSpPr>
        <p:spPr bwMode="auto">
          <a:xfrm>
            <a:off x="539750" y="2133600"/>
            <a:ext cx="7704138" cy="3200400"/>
          </a:xfrm>
          <a:prstGeom prst="rect">
            <a:avLst/>
          </a:prstGeom>
          <a:solidFill>
            <a:srgbClr val="F2E26E"/>
          </a:solidFill>
          <a:ln w="38100">
            <a:solidFill>
              <a:schemeClr val="accent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42" name="Rectangle 2">
            <a:extLst>
              <a:ext uri="{FF2B5EF4-FFF2-40B4-BE49-F238E27FC236}">
                <a16:creationId xmlns:a16="http://schemas.microsoft.com/office/drawing/2014/main" id="{D206B12D-F1F0-4296-9785-089DE06FA0B5}"/>
              </a:ext>
            </a:extLst>
          </p:cNvPr>
          <p:cNvSpPr>
            <a:spLocks noChangeArrowheads="1"/>
          </p:cNvSpPr>
          <p:nvPr/>
        </p:nvSpPr>
        <p:spPr bwMode="auto">
          <a:xfrm>
            <a:off x="609600" y="457200"/>
            <a:ext cx="7620000" cy="1447800"/>
          </a:xfrm>
          <a:prstGeom prst="rect">
            <a:avLst/>
          </a:prstGeom>
          <a:solidFill>
            <a:srgbClr val="FFFFCC"/>
          </a:solidFill>
          <a:ln w="38100">
            <a:solidFill>
              <a:srgbClr val="FF33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90000"/>
              <a:buFontTx/>
              <a:buNone/>
            </a:pPr>
            <a:r>
              <a:rPr kumimoji="1" lang="zh-CN" altLang="en-US" sz="3600" b="1">
                <a:latin typeface="隶书" panose="02010509060101010101" pitchFamily="49" charset="-122"/>
                <a:ea typeface="隶书" panose="02010509060101010101" pitchFamily="49" charset="-122"/>
              </a:rPr>
              <a:t>查询至少选修</a:t>
            </a:r>
            <a:r>
              <a:rPr kumimoji="1" lang="en-US" altLang="zh-CN" sz="3600" b="1">
                <a:latin typeface="隶书" panose="02010509060101010101" pitchFamily="49" charset="-122"/>
                <a:ea typeface="隶书" panose="02010509060101010101" pitchFamily="49" charset="-122"/>
              </a:rPr>
              <a:t>01</a:t>
            </a:r>
            <a:r>
              <a:rPr kumimoji="1" lang="zh-CN" altLang="en-US" sz="3600" b="1">
                <a:latin typeface="隶书" panose="02010509060101010101" pitchFamily="49" charset="-122"/>
                <a:ea typeface="隶书" panose="02010509060101010101" pitchFamily="49" charset="-122"/>
              </a:rPr>
              <a:t>号课程和</a:t>
            </a:r>
            <a:r>
              <a:rPr kumimoji="1" lang="en-US" altLang="zh-CN" sz="3600" b="1">
                <a:latin typeface="隶书" panose="02010509060101010101" pitchFamily="49" charset="-122"/>
                <a:ea typeface="隶书" panose="02010509060101010101" pitchFamily="49" charset="-122"/>
              </a:rPr>
              <a:t>02</a:t>
            </a:r>
            <a:r>
              <a:rPr kumimoji="1" lang="zh-CN" altLang="en-US" sz="3600" b="1">
                <a:latin typeface="隶书" panose="02010509060101010101" pitchFamily="49" charset="-122"/>
                <a:ea typeface="隶书" panose="02010509060101010101" pitchFamily="49" charset="-122"/>
              </a:rPr>
              <a:t>号课程的学生姓名</a:t>
            </a:r>
          </a:p>
        </p:txBody>
      </p:sp>
      <p:grpSp>
        <p:nvGrpSpPr>
          <p:cNvPr id="88069" name="Group 12">
            <a:extLst>
              <a:ext uri="{FF2B5EF4-FFF2-40B4-BE49-F238E27FC236}">
                <a16:creationId xmlns:a16="http://schemas.microsoft.com/office/drawing/2014/main" id="{661EB7B3-A7D0-4920-9AA3-2568BDE0D36B}"/>
              </a:ext>
            </a:extLst>
          </p:cNvPr>
          <p:cNvGrpSpPr>
            <a:grpSpLocks/>
          </p:cNvGrpSpPr>
          <p:nvPr/>
        </p:nvGrpSpPr>
        <p:grpSpPr bwMode="auto">
          <a:xfrm>
            <a:off x="755650" y="2438400"/>
            <a:ext cx="6737350" cy="2530475"/>
            <a:chOff x="476" y="1536"/>
            <a:chExt cx="4244" cy="1594"/>
          </a:xfrm>
        </p:grpSpPr>
        <p:sp>
          <p:nvSpPr>
            <p:cNvPr id="88071" name="Rectangle 10">
              <a:extLst>
                <a:ext uri="{FF2B5EF4-FFF2-40B4-BE49-F238E27FC236}">
                  <a16:creationId xmlns:a16="http://schemas.microsoft.com/office/drawing/2014/main" id="{53B3AF82-C9FA-42EB-9122-55B803F838E8}"/>
                </a:ext>
              </a:extLst>
            </p:cNvPr>
            <p:cNvSpPr>
              <a:spLocks noChangeArrowheads="1"/>
            </p:cNvSpPr>
            <p:nvPr/>
          </p:nvSpPr>
          <p:spPr bwMode="auto">
            <a:xfrm>
              <a:off x="476" y="1536"/>
              <a:ext cx="4244"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b="1">
                  <a:solidFill>
                    <a:srgbClr val="962C8C"/>
                  </a:solidFill>
                  <a:latin typeface="宋体" panose="02010600030101010101" pitchFamily="2" charset="-122"/>
                  <a:sym typeface="Symbol" panose="05050102010706020507" pitchFamily="18" charset="2"/>
                </a:rPr>
                <a:t></a:t>
              </a:r>
              <a:r>
                <a:rPr kumimoji="1" lang="zh-CN" altLang="en-US" sz="2800" b="1" baseline="-25000">
                  <a:solidFill>
                    <a:srgbClr val="962C8C"/>
                  </a:solidFill>
                  <a:latin typeface="宋体" panose="02010600030101010101" pitchFamily="2" charset="-122"/>
                  <a:sym typeface="Symbol" panose="05050102010706020507" pitchFamily="18" charset="2"/>
                </a:rPr>
                <a:t>姓名</a:t>
              </a:r>
              <a:r>
                <a:rPr kumimoji="1" lang="zh-CN" altLang="en-US" sz="2800" b="1">
                  <a:solidFill>
                    <a:srgbClr val="962C8C"/>
                  </a:solidFill>
                  <a:latin typeface="宋体" panose="02010600030101010101" pitchFamily="2" charset="-122"/>
                  <a:sym typeface="Symbol" panose="05050102010706020507" pitchFamily="18" charset="2"/>
                </a:rPr>
                <a:t> </a:t>
              </a:r>
              <a:r>
                <a:rPr kumimoji="1" lang="en-US" altLang="zh-CN" sz="2800">
                  <a:solidFill>
                    <a:srgbClr val="962C8C"/>
                  </a:solidFill>
                  <a:latin typeface="Times New Roman" panose="02020603050405020304" pitchFamily="18" charset="0"/>
                  <a:sym typeface="Symbol" panose="05050102010706020507" pitchFamily="18" charset="2"/>
                </a:rPr>
                <a:t>(</a:t>
              </a:r>
              <a:r>
                <a:rPr kumimoji="1" lang="zh-CN" altLang="en-US" sz="2800" b="1">
                  <a:latin typeface="宋体" panose="02010600030101010101" pitchFamily="2" charset="-122"/>
                  <a:sym typeface="Symbol" panose="05050102010706020507" pitchFamily="18" charset="2"/>
                </a:rPr>
                <a:t>学生    </a:t>
              </a:r>
              <a:r>
                <a:rPr kumimoji="1" lang="zh-CN" altLang="en-US" sz="2800" b="1">
                  <a:latin typeface="Times New Roman" panose="02020603050405020304" pitchFamily="18" charset="0"/>
                  <a:sym typeface="Symbol" panose="05050102010706020507" pitchFamily="18" charset="2"/>
                </a:rPr>
                <a:t> </a:t>
              </a:r>
              <a:endParaRPr kumimoji="1" lang="zh-CN" altLang="en-US" sz="2800">
                <a:latin typeface="Times New Roman" panose="02020603050405020304" pitchFamily="18" charset="0"/>
                <a:sym typeface="Symbol" panose="05050102010706020507" pitchFamily="18" charset="2"/>
              </a:endParaRPr>
            </a:p>
            <a:p>
              <a:pPr eaLnBrk="1" hangingPunct="1">
                <a:spcBef>
                  <a:spcPct val="50000"/>
                </a:spcBef>
                <a:buFontTx/>
                <a:buNone/>
              </a:pPr>
              <a:r>
                <a:rPr kumimoji="1" lang="zh-CN" altLang="en-US" sz="2800" b="1">
                  <a:solidFill>
                    <a:srgbClr val="6D40D2"/>
                  </a:solidFill>
                  <a:latin typeface="Times New Roman" panose="02020603050405020304" pitchFamily="18" charset="0"/>
                  <a:sym typeface="Symbol" panose="05050102010706020507" pitchFamily="18" charset="2"/>
                </a:rPr>
                <a:t> </a:t>
              </a:r>
              <a:r>
                <a:rPr kumimoji="1" lang="zh-CN" altLang="en-US" sz="4000" b="1">
                  <a:latin typeface="宋体" panose="02010600030101010101" pitchFamily="2" charset="-122"/>
                  <a:sym typeface="Symbol" panose="05050102010706020507" pitchFamily="18" charset="2"/>
                </a:rPr>
                <a:t></a:t>
              </a:r>
              <a:r>
                <a:rPr kumimoji="1" lang="zh-CN" altLang="en-US" sz="2800" b="1" baseline="-25000">
                  <a:latin typeface="宋体" panose="02010600030101010101" pitchFamily="2" charset="-122"/>
                  <a:sym typeface="Symbol" panose="05050102010706020507" pitchFamily="18" charset="2"/>
                </a:rPr>
                <a:t>学号，课程号</a:t>
              </a:r>
              <a:r>
                <a:rPr kumimoji="1" lang="zh-CN" altLang="en-US" sz="2800" b="1">
                  <a:latin typeface="宋体" panose="02010600030101010101" pitchFamily="2" charset="-122"/>
                  <a:sym typeface="Symbol" panose="05050102010706020507" pitchFamily="18" charset="2"/>
                </a:rPr>
                <a:t>（</a:t>
              </a:r>
              <a:r>
                <a:rPr kumimoji="1" lang="zh-CN" altLang="en-US" sz="2800" b="1">
                  <a:latin typeface="Times New Roman" panose="02020603050405020304" pitchFamily="18" charset="0"/>
                  <a:sym typeface="Symbol" panose="05050102010706020507" pitchFamily="18" charset="2"/>
                </a:rPr>
                <a:t>成绩） </a:t>
              </a:r>
              <a:r>
                <a:rPr kumimoji="1" lang="en-US" altLang="zh-CN" sz="2800" b="1">
                  <a:solidFill>
                    <a:srgbClr val="6D40D2"/>
                  </a:solidFill>
                  <a:latin typeface="Times New Roman" panose="02020603050405020304" pitchFamily="18" charset="0"/>
                </a:rPr>
                <a:t>÷</a:t>
              </a:r>
              <a:r>
                <a:rPr kumimoji="1" lang="en-US" altLang="zh-CN" sz="2800">
                  <a:solidFill>
                    <a:srgbClr val="962C8C"/>
                  </a:solidFill>
                  <a:latin typeface="Times New Roman" panose="02020603050405020304" pitchFamily="18" charset="0"/>
                  <a:sym typeface="Symbol" panose="05050102010706020507" pitchFamily="18" charset="2"/>
                </a:rPr>
                <a:t> </a:t>
              </a:r>
            </a:p>
            <a:p>
              <a:pPr eaLnBrk="1" hangingPunct="1">
                <a:spcBef>
                  <a:spcPct val="50000"/>
                </a:spcBef>
                <a:buFontTx/>
                <a:buNone/>
              </a:pPr>
              <a:r>
                <a:rPr kumimoji="1" lang="en-US" altLang="zh-CN" sz="4000" b="1">
                  <a:latin typeface="宋体" panose="02010600030101010101" pitchFamily="2" charset="-122"/>
                  <a:sym typeface="Symbol" panose="05050102010706020507" pitchFamily="18" charset="2"/>
                </a:rPr>
                <a:t></a:t>
              </a:r>
              <a:r>
                <a:rPr kumimoji="1" lang="zh-CN" altLang="en-US" sz="2800" b="1" baseline="-25000">
                  <a:latin typeface="宋体" panose="02010600030101010101" pitchFamily="2" charset="-122"/>
                  <a:sym typeface="Symbol" panose="05050102010706020507" pitchFamily="18" charset="2"/>
                </a:rPr>
                <a:t>课程号</a:t>
              </a:r>
              <a:r>
                <a:rPr kumimoji="1" lang="zh-CN" altLang="en-US" sz="2800" b="1">
                  <a:solidFill>
                    <a:srgbClr val="FF3300"/>
                  </a:solidFill>
                  <a:latin typeface="宋体" panose="02010600030101010101" pitchFamily="2" charset="-122"/>
                  <a:sym typeface="Symbol" panose="05050102010706020507" pitchFamily="18" charset="2"/>
                </a:rPr>
                <a:t>（</a:t>
              </a:r>
              <a:r>
                <a:rPr kumimoji="1" lang="zh-CN" altLang="en-US" sz="2800" b="1">
                  <a:solidFill>
                    <a:srgbClr val="006600"/>
                  </a:solidFill>
                  <a:latin typeface="Times New Roman" panose="02020603050405020304" pitchFamily="18" charset="0"/>
                  <a:sym typeface="Symbol" panose="05050102010706020507" pitchFamily="18" charset="2"/>
                </a:rPr>
                <a:t></a:t>
              </a:r>
              <a:r>
                <a:rPr kumimoji="1" lang="zh-CN" altLang="en-US" sz="2400" b="1" baseline="-25000">
                  <a:solidFill>
                    <a:srgbClr val="006600"/>
                  </a:solidFill>
                  <a:latin typeface="宋体" panose="02010600030101010101" pitchFamily="2" charset="-122"/>
                  <a:sym typeface="Symbol" panose="05050102010706020507" pitchFamily="18" charset="2"/>
                </a:rPr>
                <a:t>课程号</a:t>
              </a:r>
              <a:r>
                <a:rPr kumimoji="1" lang="en-US" altLang="zh-CN" sz="2400" b="1" baseline="-25000">
                  <a:solidFill>
                    <a:srgbClr val="006600"/>
                  </a:solidFill>
                  <a:latin typeface="宋体" panose="02010600030101010101" pitchFamily="2" charset="-122"/>
                  <a:sym typeface="Symbol" panose="05050102010706020507" pitchFamily="18" charset="2"/>
                </a:rPr>
                <a:t>=</a:t>
              </a:r>
              <a:r>
                <a:rPr kumimoji="1" lang="en-US" altLang="zh-CN" sz="2400" b="1" baseline="-25000">
                  <a:solidFill>
                    <a:srgbClr val="006600"/>
                  </a:solidFill>
                  <a:latin typeface="Times New Roman" panose="02020603050405020304" pitchFamily="18" charset="0"/>
                  <a:sym typeface="Symbol" panose="05050102010706020507" pitchFamily="18" charset="2"/>
                </a:rPr>
                <a:t>“</a:t>
              </a:r>
              <a:r>
                <a:rPr kumimoji="1" lang="en-US" altLang="zh-CN" sz="2400" b="1" baseline="-25000">
                  <a:solidFill>
                    <a:srgbClr val="006600"/>
                  </a:solidFill>
                  <a:latin typeface="宋体" panose="02010600030101010101" pitchFamily="2" charset="-122"/>
                  <a:sym typeface="Symbol" panose="05050102010706020507" pitchFamily="18" charset="2"/>
                </a:rPr>
                <a:t>01</a:t>
              </a:r>
              <a:r>
                <a:rPr kumimoji="1" lang="en-US" altLang="zh-CN" sz="2400" b="1" baseline="-25000">
                  <a:solidFill>
                    <a:srgbClr val="006600"/>
                  </a:solidFill>
                  <a:latin typeface="Times New Roman" panose="02020603050405020304" pitchFamily="18" charset="0"/>
                  <a:sym typeface="Symbol" panose="05050102010706020507" pitchFamily="18" charset="2"/>
                </a:rPr>
                <a:t>”</a:t>
              </a:r>
              <a:r>
                <a:rPr kumimoji="1" lang="en-US" altLang="zh-CN" sz="2400" b="1" baseline="-25000">
                  <a:solidFill>
                    <a:srgbClr val="006600"/>
                  </a:solidFill>
                  <a:latin typeface="宋体" panose="02010600030101010101" pitchFamily="2" charset="-122"/>
                  <a:sym typeface="Symbol" panose="05050102010706020507" pitchFamily="18" charset="2"/>
                </a:rPr>
                <a:t> </a:t>
              </a:r>
              <a:r>
                <a:rPr kumimoji="1" lang="en-US" altLang="zh-CN" sz="2400" b="1" baseline="-25000">
                  <a:solidFill>
                    <a:srgbClr val="006600"/>
                  </a:solidFill>
                  <a:latin typeface="宋体" panose="02010600030101010101" pitchFamily="2" charset="-122"/>
                </a:rPr>
                <a:t>∨</a:t>
              </a:r>
              <a:r>
                <a:rPr kumimoji="1" lang="zh-CN" altLang="en-US" sz="2400" b="1" baseline="-25000">
                  <a:solidFill>
                    <a:srgbClr val="006600"/>
                  </a:solidFill>
                  <a:latin typeface="宋体" panose="02010600030101010101" pitchFamily="2" charset="-122"/>
                  <a:sym typeface="Symbol" panose="05050102010706020507" pitchFamily="18" charset="2"/>
                </a:rPr>
                <a:t>课程号</a:t>
              </a:r>
              <a:r>
                <a:rPr kumimoji="1" lang="en-US" altLang="zh-CN" sz="2400" b="1" baseline="-25000">
                  <a:solidFill>
                    <a:srgbClr val="006600"/>
                  </a:solidFill>
                  <a:latin typeface="宋体" panose="02010600030101010101" pitchFamily="2" charset="-122"/>
                  <a:sym typeface="Symbol" panose="05050102010706020507" pitchFamily="18" charset="2"/>
                </a:rPr>
                <a:t>=</a:t>
              </a:r>
              <a:r>
                <a:rPr kumimoji="1" lang="en-US" altLang="zh-CN" sz="2400" b="1" baseline="-25000">
                  <a:solidFill>
                    <a:srgbClr val="006600"/>
                  </a:solidFill>
                  <a:latin typeface="Times New Roman" panose="02020603050405020304" pitchFamily="18" charset="0"/>
                  <a:sym typeface="Symbol" panose="05050102010706020507" pitchFamily="18" charset="2"/>
                </a:rPr>
                <a:t>“</a:t>
              </a:r>
              <a:r>
                <a:rPr kumimoji="1" lang="en-US" altLang="zh-CN" sz="2400" b="1" baseline="-25000">
                  <a:solidFill>
                    <a:srgbClr val="006600"/>
                  </a:solidFill>
                  <a:latin typeface="宋体" panose="02010600030101010101" pitchFamily="2" charset="-122"/>
                  <a:sym typeface="Symbol" panose="05050102010706020507" pitchFamily="18" charset="2"/>
                </a:rPr>
                <a:t>02</a:t>
              </a:r>
              <a:r>
                <a:rPr kumimoji="1" lang="en-US" altLang="zh-CN" sz="2400" b="1" baseline="-25000">
                  <a:solidFill>
                    <a:srgbClr val="006600"/>
                  </a:solidFill>
                  <a:latin typeface="Times New Roman" panose="02020603050405020304" pitchFamily="18" charset="0"/>
                  <a:sym typeface="Symbol" panose="05050102010706020507" pitchFamily="18" charset="2"/>
                </a:rPr>
                <a:t>”</a:t>
              </a:r>
              <a:r>
                <a:rPr kumimoji="1" lang="en-US" altLang="zh-CN" sz="2800" b="1" baseline="-25000">
                  <a:solidFill>
                    <a:srgbClr val="FF3300"/>
                  </a:solidFill>
                  <a:latin typeface="Times New Roman" panose="02020603050405020304" pitchFamily="18" charset="0"/>
                  <a:sym typeface="Symbol" panose="05050102010706020507" pitchFamily="18" charset="2"/>
                </a:rPr>
                <a:t> </a:t>
              </a:r>
              <a:r>
                <a:rPr kumimoji="1" lang="en-US" altLang="zh-CN" sz="2800" b="1">
                  <a:solidFill>
                    <a:srgbClr val="FF3300"/>
                  </a:solidFill>
                  <a:latin typeface="宋体" panose="02010600030101010101" pitchFamily="2" charset="-122"/>
                  <a:sym typeface="Symbol" panose="05050102010706020507" pitchFamily="18" charset="2"/>
                </a:rPr>
                <a:t>(</a:t>
              </a:r>
              <a:r>
                <a:rPr kumimoji="1" lang="zh-CN" altLang="en-US" sz="2800" b="1">
                  <a:latin typeface="宋体" panose="02010600030101010101" pitchFamily="2" charset="-122"/>
                  <a:sym typeface="Symbol" panose="05050102010706020507" pitchFamily="18" charset="2"/>
                </a:rPr>
                <a:t>课程</a:t>
              </a:r>
              <a:r>
                <a:rPr kumimoji="1" lang="en-US" altLang="zh-CN" sz="2800" b="1">
                  <a:solidFill>
                    <a:srgbClr val="FF3300"/>
                  </a:solidFill>
                  <a:latin typeface="宋体" panose="02010600030101010101" pitchFamily="2" charset="-122"/>
                  <a:sym typeface="Symbol" panose="05050102010706020507" pitchFamily="18" charset="2"/>
                </a:rPr>
                <a:t>)</a:t>
              </a:r>
              <a:r>
                <a:rPr kumimoji="1" lang="zh-CN" altLang="en-US" sz="2800" b="1">
                  <a:solidFill>
                    <a:srgbClr val="FF3300"/>
                  </a:solidFill>
                  <a:latin typeface="宋体" panose="02010600030101010101" pitchFamily="2" charset="-122"/>
                  <a:sym typeface="Symbol" panose="05050102010706020507" pitchFamily="18" charset="2"/>
                </a:rPr>
                <a:t>）</a:t>
              </a:r>
              <a:r>
                <a:rPr kumimoji="1" lang="zh-CN" altLang="en-US" sz="2800" b="1">
                  <a:solidFill>
                    <a:srgbClr val="962C8C"/>
                  </a:solidFill>
                  <a:latin typeface="Times New Roman" panose="02020603050405020304" pitchFamily="18" charset="0"/>
                  <a:sym typeface="Symbol" panose="05050102010706020507" pitchFamily="18" charset="2"/>
                </a:rPr>
                <a:t> </a:t>
              </a:r>
              <a:r>
                <a:rPr kumimoji="1" lang="en-US" altLang="zh-CN" sz="2800" b="1">
                  <a:solidFill>
                    <a:srgbClr val="962C8C"/>
                  </a:solidFill>
                  <a:latin typeface="Times New Roman" panose="02020603050405020304" pitchFamily="18" charset="0"/>
                  <a:sym typeface="Symbol" panose="05050102010706020507" pitchFamily="18" charset="2"/>
                </a:rPr>
                <a:t>)</a:t>
              </a:r>
            </a:p>
          </p:txBody>
        </p:sp>
        <p:grpSp>
          <p:nvGrpSpPr>
            <p:cNvPr id="88072" name="Group 5">
              <a:extLst>
                <a:ext uri="{FF2B5EF4-FFF2-40B4-BE49-F238E27FC236}">
                  <a16:creationId xmlns:a16="http://schemas.microsoft.com/office/drawing/2014/main" id="{05980320-60D4-4F2C-B5EF-A70264FD40C6}"/>
                </a:ext>
              </a:extLst>
            </p:cNvPr>
            <p:cNvGrpSpPr>
              <a:grpSpLocks/>
            </p:cNvGrpSpPr>
            <p:nvPr/>
          </p:nvGrpSpPr>
          <p:grpSpPr bwMode="auto">
            <a:xfrm>
              <a:off x="1673" y="1735"/>
              <a:ext cx="227" cy="144"/>
              <a:chOff x="2160" y="1200"/>
              <a:chExt cx="288" cy="144"/>
            </a:xfrm>
          </p:grpSpPr>
          <p:sp>
            <p:nvSpPr>
              <p:cNvPr id="88073" name="Line 6">
                <a:extLst>
                  <a:ext uri="{FF2B5EF4-FFF2-40B4-BE49-F238E27FC236}">
                    <a16:creationId xmlns:a16="http://schemas.microsoft.com/office/drawing/2014/main" id="{B49AF1CE-D80A-437B-9649-2FCC9F6ECBF8}"/>
                  </a:ext>
                </a:extLst>
              </p:cNvPr>
              <p:cNvSpPr>
                <a:spLocks noChangeShapeType="1"/>
              </p:cNvSpPr>
              <p:nvPr/>
            </p:nvSpPr>
            <p:spPr bwMode="auto">
              <a:xfrm>
                <a:off x="2160" y="1200"/>
                <a:ext cx="0" cy="14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4" name="Line 7">
                <a:extLst>
                  <a:ext uri="{FF2B5EF4-FFF2-40B4-BE49-F238E27FC236}">
                    <a16:creationId xmlns:a16="http://schemas.microsoft.com/office/drawing/2014/main" id="{2621B114-4B69-4795-8305-982219325EF1}"/>
                  </a:ext>
                </a:extLst>
              </p:cNvPr>
              <p:cNvSpPr>
                <a:spLocks noChangeShapeType="1"/>
              </p:cNvSpPr>
              <p:nvPr/>
            </p:nvSpPr>
            <p:spPr bwMode="auto">
              <a:xfrm>
                <a:off x="2160" y="1200"/>
                <a:ext cx="288" cy="14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5" name="Line 8">
                <a:extLst>
                  <a:ext uri="{FF2B5EF4-FFF2-40B4-BE49-F238E27FC236}">
                    <a16:creationId xmlns:a16="http://schemas.microsoft.com/office/drawing/2014/main" id="{E90A07D2-11A1-49D1-9EB5-B7021EFEE2A3}"/>
                  </a:ext>
                </a:extLst>
              </p:cNvPr>
              <p:cNvSpPr>
                <a:spLocks noChangeShapeType="1"/>
              </p:cNvSpPr>
              <p:nvPr/>
            </p:nvSpPr>
            <p:spPr bwMode="auto">
              <a:xfrm flipV="1">
                <a:off x="2160" y="1200"/>
                <a:ext cx="288" cy="14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6" name="Line 9">
                <a:extLst>
                  <a:ext uri="{FF2B5EF4-FFF2-40B4-BE49-F238E27FC236}">
                    <a16:creationId xmlns:a16="http://schemas.microsoft.com/office/drawing/2014/main" id="{BFA94764-5444-4F35-AAAF-5EACD5FAF6E8}"/>
                  </a:ext>
                </a:extLst>
              </p:cNvPr>
              <p:cNvSpPr>
                <a:spLocks noChangeShapeType="1"/>
              </p:cNvSpPr>
              <p:nvPr/>
            </p:nvSpPr>
            <p:spPr bwMode="auto">
              <a:xfrm>
                <a:off x="2448" y="1200"/>
                <a:ext cx="0" cy="14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8070" name="Text Box 11">
            <a:extLst>
              <a:ext uri="{FF2B5EF4-FFF2-40B4-BE49-F238E27FC236}">
                <a16:creationId xmlns:a16="http://schemas.microsoft.com/office/drawing/2014/main" id="{1CB0534C-BB91-405A-BDF7-F9E8BBCFA5EE}"/>
              </a:ext>
            </a:extLst>
          </p:cNvPr>
          <p:cNvSpPr txBox="1">
            <a:spLocks noChangeArrowheads="1"/>
          </p:cNvSpPr>
          <p:nvPr/>
        </p:nvSpPr>
        <p:spPr bwMode="auto">
          <a:xfrm>
            <a:off x="179388" y="5516563"/>
            <a:ext cx="8640762" cy="1173162"/>
          </a:xfrm>
          <a:prstGeom prst="rect">
            <a:avLst/>
          </a:prstGeom>
          <a:solidFill>
            <a:srgbClr val="FFFFCC"/>
          </a:solidFill>
          <a:ln w="9525">
            <a:solidFill>
              <a:srgbClr val="000099"/>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kumimoji="1" lang="zh-CN" altLang="en-US">
                <a:latin typeface="Times New Roman" panose="02020603050405020304" pitchFamily="18" charset="0"/>
              </a:rPr>
              <a:t>思考</a:t>
            </a:r>
            <a:r>
              <a:rPr kumimoji="1" lang="en-US" altLang="zh-CN">
                <a:latin typeface="Times New Roman" panose="02020603050405020304" pitchFamily="18" charset="0"/>
              </a:rPr>
              <a:t>1</a:t>
            </a:r>
            <a:r>
              <a:rPr kumimoji="1" lang="zh-CN" altLang="en-US">
                <a:latin typeface="Times New Roman" panose="02020603050405020304" pitchFamily="18" charset="0"/>
              </a:rPr>
              <a:t>：用</a:t>
            </a:r>
            <a:r>
              <a:rPr kumimoji="1" lang="en-US" altLang="zh-CN">
                <a:latin typeface="Times New Roman" panose="02020603050405020304" pitchFamily="18" charset="0"/>
              </a:rPr>
              <a:t>SQL</a:t>
            </a:r>
            <a:r>
              <a:rPr kumimoji="1" lang="zh-CN" altLang="en-US">
                <a:latin typeface="Times New Roman" panose="02020603050405020304" pitchFamily="18" charset="0"/>
              </a:rPr>
              <a:t>如何实现？</a:t>
            </a:r>
          </a:p>
          <a:p>
            <a:pPr algn="ctr" eaLnBrk="1" hangingPunct="1">
              <a:buFontTx/>
              <a:buNone/>
            </a:pPr>
            <a:r>
              <a:rPr kumimoji="1" lang="zh-CN" altLang="en-US">
                <a:latin typeface="Times New Roman" panose="02020603050405020304" pitchFamily="18" charset="0"/>
              </a:rPr>
              <a:t>思考</a:t>
            </a:r>
            <a:r>
              <a:rPr kumimoji="1" lang="en-US" altLang="zh-CN">
                <a:latin typeface="Times New Roman" panose="02020603050405020304" pitchFamily="18" charset="0"/>
              </a:rPr>
              <a:t>2</a:t>
            </a:r>
            <a:r>
              <a:rPr kumimoji="1" lang="zh-CN" altLang="en-US">
                <a:latin typeface="Times New Roman" panose="02020603050405020304" pitchFamily="18" charset="0"/>
              </a:rPr>
              <a:t>：至少选修了两门课程的学生姓名？</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0-#ppt_w/2"/>
                                          </p:val>
                                        </p:tav>
                                        <p:tav tm="100000">
                                          <p:val>
                                            <p:strVal val="#ppt_x"/>
                                          </p:val>
                                        </p:tav>
                                      </p:tavLst>
                                    </p:anim>
                                    <p:anim calcmode="lin" valueType="num">
                                      <p:cBhvr additive="base">
                                        <p:cTn id="8" dur="500" fill="hold"/>
                                        <p:tgtEl>
                                          <p:spTgt spid="112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内容占位符 2">
            <a:extLst>
              <a:ext uri="{FF2B5EF4-FFF2-40B4-BE49-F238E27FC236}">
                <a16:creationId xmlns:a16="http://schemas.microsoft.com/office/drawing/2014/main" id="{CBE99602-770E-4C21-8274-FD47D6800FBB}"/>
              </a:ext>
            </a:extLst>
          </p:cNvPr>
          <p:cNvSpPr>
            <a:spLocks noGrp="1" noChangeArrowheads="1"/>
          </p:cNvSpPr>
          <p:nvPr>
            <p:ph idx="1"/>
          </p:nvPr>
        </p:nvSpPr>
        <p:spPr>
          <a:xfrm>
            <a:off x="323850" y="549275"/>
            <a:ext cx="8229600" cy="5543550"/>
          </a:xfrm>
        </p:spPr>
        <p:txBody>
          <a:bodyPr/>
          <a:lstStyle/>
          <a:p>
            <a:r>
              <a:rPr lang="en-US" altLang="zh-CN"/>
              <a:t>Select sname</a:t>
            </a:r>
          </a:p>
          <a:p>
            <a:r>
              <a:rPr lang="en-US" altLang="zh-CN"/>
              <a:t>From s</a:t>
            </a:r>
          </a:p>
          <a:p>
            <a:r>
              <a:rPr lang="en-US" altLang="zh-CN"/>
              <a:t>Where not exists(</a:t>
            </a:r>
          </a:p>
          <a:p>
            <a:r>
              <a:rPr lang="en-US" altLang="zh-CN"/>
              <a:t>    select  * </a:t>
            </a:r>
          </a:p>
          <a:p>
            <a:r>
              <a:rPr lang="en-US" altLang="zh-CN"/>
              <a:t>    from c</a:t>
            </a:r>
          </a:p>
          <a:p>
            <a:r>
              <a:rPr lang="en-US" altLang="zh-CN"/>
              <a:t>    where cno in(‘01’,’02’) and not exists(</a:t>
            </a:r>
          </a:p>
          <a:p>
            <a:r>
              <a:rPr lang="en-US" altLang="zh-CN"/>
              <a:t>          select * </a:t>
            </a:r>
          </a:p>
          <a:p>
            <a:r>
              <a:rPr lang="en-US" altLang="zh-CN"/>
              <a:t>          from s_c</a:t>
            </a:r>
          </a:p>
          <a:p>
            <a:r>
              <a:rPr lang="en-US" altLang="zh-CN"/>
              <a:t>           where sno=s.sno and cno=c.cno))      </a:t>
            </a:r>
            <a:endParaRPr lang="zh-CN" altLang="en-US"/>
          </a:p>
        </p:txBody>
      </p:sp>
      <p:sp>
        <p:nvSpPr>
          <p:cNvPr id="89091" name="灯片编号占位符 3">
            <a:extLst>
              <a:ext uri="{FF2B5EF4-FFF2-40B4-BE49-F238E27FC236}">
                <a16:creationId xmlns:a16="http://schemas.microsoft.com/office/drawing/2014/main" id="{19C12BF5-7A1D-40D0-9506-7B83937764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4B51C8-78F3-45FF-A95E-415C3B307F9B}" type="slidenum">
              <a:rPr lang="en-US" altLang="zh-CN" sz="1400" smtClean="0"/>
              <a:pPr>
                <a:spcBef>
                  <a:spcPct val="0"/>
                </a:spcBef>
                <a:buFontTx/>
                <a:buNone/>
              </a:pPr>
              <a:t>72</a:t>
            </a:fld>
            <a:endParaRPr lang="en-US" altLang="zh-CN" sz="1400"/>
          </a:p>
        </p:txBody>
      </p:sp>
      <p:sp>
        <p:nvSpPr>
          <p:cNvPr id="2" name="文本框 1">
            <a:extLst>
              <a:ext uri="{FF2B5EF4-FFF2-40B4-BE49-F238E27FC236}">
                <a16:creationId xmlns:a16="http://schemas.microsoft.com/office/drawing/2014/main" id="{9E27706F-E790-4915-882D-0ED3EA07FF68}"/>
              </a:ext>
            </a:extLst>
          </p:cNvPr>
          <p:cNvSpPr txBox="1"/>
          <p:nvPr/>
        </p:nvSpPr>
        <p:spPr>
          <a:xfrm>
            <a:off x="1908175" y="5983288"/>
            <a:ext cx="4967288" cy="5238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defRPr/>
            </a:pPr>
            <a:r>
              <a:rPr lang="zh-CN" altLang="en-US" sz="2800" dirty="0"/>
              <a:t>还可以用哪些方法实现？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7ED3DF3D-8937-4AE5-A4F2-17A0F5A3A1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403EB58-4C17-41C3-8DF4-6B53074D37CA}" type="slidenum">
              <a:rPr lang="en-US" altLang="zh-CN" sz="1400" smtClean="0"/>
              <a:pPr>
                <a:spcBef>
                  <a:spcPct val="0"/>
                </a:spcBef>
                <a:buFontTx/>
                <a:buNone/>
              </a:pPr>
              <a:t>73</a:t>
            </a:fld>
            <a:endParaRPr lang="en-US" altLang="zh-CN" sz="1400"/>
          </a:p>
        </p:txBody>
      </p:sp>
      <p:sp>
        <p:nvSpPr>
          <p:cNvPr id="91139" name="Rectangle 2">
            <a:extLst>
              <a:ext uri="{FF2B5EF4-FFF2-40B4-BE49-F238E27FC236}">
                <a16:creationId xmlns:a16="http://schemas.microsoft.com/office/drawing/2014/main" id="{53FB2937-E29F-4668-B676-A4402BDC50BD}"/>
              </a:ext>
            </a:extLst>
          </p:cNvPr>
          <p:cNvSpPr>
            <a:spLocks noGrp="1" noChangeArrowheads="1"/>
          </p:cNvSpPr>
          <p:nvPr>
            <p:ph type="title"/>
          </p:nvPr>
        </p:nvSpPr>
        <p:spPr/>
        <p:txBody>
          <a:bodyPr/>
          <a:lstStyle/>
          <a:p>
            <a:pPr eaLnBrk="1" hangingPunct="1"/>
            <a:r>
              <a:rPr lang="zh-CN" altLang="en-US"/>
              <a:t>思考题</a:t>
            </a:r>
          </a:p>
        </p:txBody>
      </p:sp>
      <p:sp>
        <p:nvSpPr>
          <p:cNvPr id="91140" name="Rectangle 3">
            <a:extLst>
              <a:ext uri="{FF2B5EF4-FFF2-40B4-BE49-F238E27FC236}">
                <a16:creationId xmlns:a16="http://schemas.microsoft.com/office/drawing/2014/main" id="{CF3EFD69-5097-43B4-B09E-81470EA50F15}"/>
              </a:ext>
            </a:extLst>
          </p:cNvPr>
          <p:cNvSpPr>
            <a:spLocks noGrp="1" noChangeArrowheads="1"/>
          </p:cNvSpPr>
          <p:nvPr>
            <p:ph type="body" idx="1"/>
          </p:nvPr>
        </p:nvSpPr>
        <p:spPr>
          <a:xfrm>
            <a:off x="152400" y="1981200"/>
            <a:ext cx="8812213" cy="4114800"/>
          </a:xfrm>
        </p:spPr>
        <p:txBody>
          <a:bodyPr/>
          <a:lstStyle/>
          <a:p>
            <a:pPr eaLnBrk="1" hangingPunct="1"/>
            <a:r>
              <a:rPr lang="zh-CN" altLang="en-US">
                <a:latin typeface="华文新魏" panose="02010800040101010101" pitchFamily="2" charset="-122"/>
                <a:ea typeface="华文新魏" panose="02010800040101010101" pitchFamily="2" charset="-122"/>
              </a:rPr>
              <a:t>已知关系模式</a:t>
            </a:r>
          </a:p>
          <a:p>
            <a:pPr algn="just" eaLnBrk="1" hangingPunct="1">
              <a:buFontTx/>
              <a:buNone/>
            </a:pPr>
            <a:r>
              <a:rPr lang="zh-CN" altLang="en-US">
                <a:latin typeface="华文新魏" panose="02010800040101010101" pitchFamily="2" charset="-122"/>
                <a:ea typeface="华文新魏" panose="02010800040101010101" pitchFamily="2" charset="-122"/>
              </a:rPr>
              <a:t>商场（商场号、商场名、所在城市）</a:t>
            </a:r>
          </a:p>
          <a:p>
            <a:pPr algn="just" eaLnBrk="1" hangingPunct="1">
              <a:buFontTx/>
              <a:buNone/>
            </a:pPr>
            <a:r>
              <a:rPr lang="zh-CN" altLang="en-US">
                <a:latin typeface="华文新魏" panose="02010800040101010101" pitchFamily="2" charset="-122"/>
                <a:ea typeface="华文新魏" panose="02010800040101010101" pitchFamily="2" charset="-122"/>
              </a:rPr>
              <a:t>商品（商品号、商品名、商品类别、商品颜色）</a:t>
            </a:r>
          </a:p>
          <a:p>
            <a:pPr eaLnBrk="1" hangingPunct="1">
              <a:buFontTx/>
              <a:buNone/>
            </a:pPr>
            <a:r>
              <a:rPr lang="zh-CN" altLang="en-US">
                <a:latin typeface="华文新魏" panose="02010800040101010101" pitchFamily="2" charset="-122"/>
                <a:ea typeface="华文新魏" panose="02010800040101010101" pitchFamily="2" charset="-122"/>
              </a:rPr>
              <a:t>销售（商场号、商品号、售价） </a:t>
            </a:r>
          </a:p>
          <a:p>
            <a:pPr eaLnBrk="1" hangingPunct="1"/>
            <a:r>
              <a:rPr lang="zh-CN" altLang="en-US">
                <a:solidFill>
                  <a:srgbClr val="FF0000"/>
                </a:solidFill>
                <a:latin typeface="华文新魏" panose="02010800040101010101" pitchFamily="2" charset="-122"/>
                <a:ea typeface="华文新魏" panose="02010800040101010101" pitchFamily="2" charset="-122"/>
              </a:rPr>
              <a:t>求销售所有商品的商场号和商场名，用关系代数和</a:t>
            </a:r>
            <a:r>
              <a:rPr lang="en-US" altLang="zh-CN">
                <a:solidFill>
                  <a:srgbClr val="FF0000"/>
                </a:solidFill>
                <a:latin typeface="华文新魏" panose="02010800040101010101" pitchFamily="2" charset="-122"/>
                <a:ea typeface="华文新魏" panose="02010800040101010101" pitchFamily="2" charset="-122"/>
              </a:rPr>
              <a:t>SQL</a:t>
            </a:r>
            <a:r>
              <a:rPr lang="zh-CN" altLang="en-US">
                <a:solidFill>
                  <a:srgbClr val="FF0000"/>
                </a:solidFill>
                <a:latin typeface="华文新魏" panose="02010800040101010101" pitchFamily="2" charset="-122"/>
                <a:ea typeface="华文新魏" panose="02010800040101010101" pitchFamily="2" charset="-122"/>
              </a:rPr>
              <a:t>来表示</a:t>
            </a:r>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0AFCCBC9-42DE-48A7-B0F8-25C72B55DB9B}"/>
              </a:ext>
            </a:extLst>
          </p:cNvPr>
          <p:cNvSpPr>
            <a:spLocks noGrp="1" noChangeArrowheads="1"/>
          </p:cNvSpPr>
          <p:nvPr>
            <p:ph type="title"/>
          </p:nvPr>
        </p:nvSpPr>
        <p:spPr/>
        <p:txBody>
          <a:bodyPr/>
          <a:lstStyle/>
          <a:p>
            <a:r>
              <a:rPr kumimoji="1" lang="en-US" altLang="zh-CN">
                <a:solidFill>
                  <a:srgbClr val="0000CC"/>
                </a:solidFill>
                <a:latin typeface="方正姚体" panose="02010601030101010101" pitchFamily="2" charset="-122"/>
                <a:ea typeface="方正姚体" panose="02010601030101010101" pitchFamily="2" charset="-122"/>
              </a:rPr>
              <a:t>ALL   </a:t>
            </a:r>
            <a:r>
              <a:rPr kumimoji="1" lang="zh-CN" altLang="en-US">
                <a:solidFill>
                  <a:srgbClr val="0000CC"/>
                </a:solidFill>
                <a:latin typeface="方正姚体" panose="02010601030101010101" pitchFamily="2" charset="-122"/>
                <a:ea typeface="方正姚体" panose="02010601030101010101" pitchFamily="2" charset="-122"/>
              </a:rPr>
              <a:t>与</a:t>
            </a:r>
            <a:r>
              <a:rPr kumimoji="1" lang="en-US" altLang="zh-CN">
                <a:solidFill>
                  <a:srgbClr val="0000CC"/>
                </a:solidFill>
                <a:latin typeface="方正姚体" panose="02010601030101010101" pitchFamily="2" charset="-122"/>
                <a:ea typeface="方正姚体" panose="02010601030101010101" pitchFamily="2" charset="-122"/>
              </a:rPr>
              <a:t>ANY</a:t>
            </a:r>
            <a:r>
              <a:rPr kumimoji="1" lang="zh-CN" altLang="en-US">
                <a:solidFill>
                  <a:srgbClr val="0000CC"/>
                </a:solidFill>
                <a:latin typeface="方正姚体" panose="02010601030101010101" pitchFamily="2" charset="-122"/>
                <a:ea typeface="方正姚体" panose="02010601030101010101" pitchFamily="2" charset="-122"/>
              </a:rPr>
              <a:t>的使用</a:t>
            </a:r>
            <a:br>
              <a:rPr kumimoji="1" lang="zh-CN" altLang="en-US">
                <a:solidFill>
                  <a:srgbClr val="0000CC"/>
                </a:solidFill>
                <a:latin typeface="方正姚体" panose="02010601030101010101" pitchFamily="2" charset="-122"/>
                <a:ea typeface="方正姚体" panose="02010601030101010101" pitchFamily="2" charset="-122"/>
              </a:rPr>
            </a:br>
            <a:endParaRPr lang="zh-CN" altLang="en-US"/>
          </a:p>
        </p:txBody>
      </p:sp>
      <p:sp>
        <p:nvSpPr>
          <p:cNvPr id="3" name="内容占位符 2">
            <a:extLst>
              <a:ext uri="{FF2B5EF4-FFF2-40B4-BE49-F238E27FC236}">
                <a16:creationId xmlns:a16="http://schemas.microsoft.com/office/drawing/2014/main" id="{B65DB523-EFA7-42F2-8C8B-184775429D30}"/>
              </a:ext>
            </a:extLst>
          </p:cNvPr>
          <p:cNvSpPr>
            <a:spLocks noGrp="1" noChangeArrowheads="1"/>
          </p:cNvSpPr>
          <p:nvPr>
            <p:ph idx="1"/>
          </p:nvPr>
        </p:nvSpPr>
        <p:spPr>
          <a:xfrm>
            <a:off x="457200" y="1600200"/>
            <a:ext cx="8229600" cy="3844925"/>
          </a:xfrm>
          <a:solidFill>
            <a:srgbClr val="FFFFCC"/>
          </a:solidFill>
        </p:spPr>
        <p:txBody>
          <a:bodyPr/>
          <a:lstStyle/>
          <a:p>
            <a:r>
              <a:rPr lang="zh-CN" altLang="en-US"/>
              <a:t>当子查询返回单记录时，可以与比较运算符结合在一起使用。</a:t>
            </a:r>
            <a:endParaRPr lang="en-US" altLang="zh-CN"/>
          </a:p>
          <a:p>
            <a:pPr lvl="1"/>
            <a:r>
              <a:rPr lang="zh-CN" altLang="en-US"/>
              <a:t>例如：与王少帅在同一个系部学习的学生</a:t>
            </a:r>
            <a:endParaRPr lang="en-US" altLang="zh-CN"/>
          </a:p>
          <a:p>
            <a:r>
              <a:rPr lang="zh-CN" altLang="en-US"/>
              <a:t>当子查询返回多记录时，则需要</a:t>
            </a:r>
            <a:r>
              <a:rPr lang="en-US" altLang="zh-CN"/>
              <a:t>ALL</a:t>
            </a:r>
            <a:r>
              <a:rPr lang="zh-CN" altLang="en-US"/>
              <a:t>、</a:t>
            </a:r>
            <a:r>
              <a:rPr lang="en-US" altLang="zh-CN"/>
              <a:t>ANY</a:t>
            </a:r>
            <a:r>
              <a:rPr lang="zh-CN" altLang="en-US"/>
              <a:t>谓词与比较运算符结合到一起使用。</a:t>
            </a:r>
            <a:endParaRPr lang="en-US" altLang="zh-CN"/>
          </a:p>
          <a:p>
            <a:pPr lvl="1"/>
            <a:r>
              <a:rPr lang="zh-CN" altLang="en-US"/>
              <a:t>例如：查询比计算机学院所有学生年龄都小的学生名单</a:t>
            </a:r>
          </a:p>
        </p:txBody>
      </p:sp>
      <p:sp>
        <p:nvSpPr>
          <p:cNvPr id="93188" name="灯片编号占位符 3">
            <a:extLst>
              <a:ext uri="{FF2B5EF4-FFF2-40B4-BE49-F238E27FC236}">
                <a16:creationId xmlns:a16="http://schemas.microsoft.com/office/drawing/2014/main" id="{8A7FCCD3-760E-4AC2-8741-772DFBA1A0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6E8775-3B92-424E-B003-16F269197324}" type="slidenum">
              <a:rPr lang="en-US" altLang="zh-CN" sz="1400" smtClean="0"/>
              <a:pPr>
                <a:spcBef>
                  <a:spcPct val="0"/>
                </a:spcBef>
                <a:buFontTx/>
                <a:buNone/>
              </a:pPr>
              <a:t>74</a:t>
            </a:fld>
            <a:endParaRPr lang="en-US" altLang="zh-CN" sz="1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0FC747FF-6795-4FB6-AEBF-A80C53E362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3EA99C-3BB0-4F63-AE7F-17879A298296}" type="slidenum">
              <a:rPr lang="en-US" altLang="zh-CN" sz="1400" smtClean="0"/>
              <a:pPr>
                <a:spcBef>
                  <a:spcPct val="0"/>
                </a:spcBef>
                <a:buFontTx/>
                <a:buNone/>
              </a:pPr>
              <a:t>75</a:t>
            </a:fld>
            <a:endParaRPr lang="en-US" altLang="zh-CN" sz="1400"/>
          </a:p>
        </p:txBody>
      </p:sp>
      <p:sp>
        <p:nvSpPr>
          <p:cNvPr id="86019" name="Rectangle 3">
            <a:extLst>
              <a:ext uri="{FF2B5EF4-FFF2-40B4-BE49-F238E27FC236}">
                <a16:creationId xmlns:a16="http://schemas.microsoft.com/office/drawing/2014/main" id="{81D8A3B6-DC46-48D6-AC80-1C10EAEC8657}"/>
              </a:ext>
            </a:extLst>
          </p:cNvPr>
          <p:cNvSpPr>
            <a:spLocks noGrp="1" noChangeArrowheads="1"/>
          </p:cNvSpPr>
          <p:nvPr>
            <p:ph type="body" idx="1"/>
          </p:nvPr>
        </p:nvSpPr>
        <p:spPr>
          <a:xfrm>
            <a:off x="611188" y="1916113"/>
            <a:ext cx="7772400" cy="3810000"/>
          </a:xfrm>
          <a:ln w="38100">
            <a:solidFill>
              <a:srgbClr val="FFFF00"/>
            </a:solidFill>
            <a:miter lim="800000"/>
            <a:headEnd/>
            <a:tailEnd/>
          </a:ln>
        </p:spPr>
        <p:txBody>
          <a:bodyPr/>
          <a:lstStyle/>
          <a:p>
            <a:pPr eaLnBrk="1" hangingPunct="1">
              <a:buFontTx/>
              <a:buNone/>
            </a:pPr>
            <a:r>
              <a:rPr lang="en-US" altLang="zh-CN"/>
              <a:t>SELECT    SNAME,AGE</a:t>
            </a:r>
          </a:p>
          <a:p>
            <a:pPr eaLnBrk="1" hangingPunct="1">
              <a:buFontTx/>
              <a:buNone/>
            </a:pPr>
            <a:r>
              <a:rPr lang="en-US" altLang="zh-CN"/>
              <a:t>FROM       S</a:t>
            </a:r>
          </a:p>
          <a:p>
            <a:pPr eaLnBrk="1" hangingPunct="1">
              <a:buFontTx/>
              <a:buNone/>
            </a:pPr>
            <a:r>
              <a:rPr lang="en-US" altLang="zh-CN"/>
              <a:t>WHERE     AGE &lt;  ALL</a:t>
            </a:r>
          </a:p>
          <a:p>
            <a:pPr eaLnBrk="1" hangingPunct="1">
              <a:buFontTx/>
              <a:buNone/>
            </a:pPr>
            <a:r>
              <a:rPr lang="en-US" altLang="zh-CN"/>
              <a:t>    (SELECT    AGE</a:t>
            </a:r>
          </a:p>
          <a:p>
            <a:pPr eaLnBrk="1" hangingPunct="1">
              <a:buFontTx/>
              <a:buNone/>
            </a:pPr>
            <a:r>
              <a:rPr lang="en-US" altLang="zh-CN"/>
              <a:t>      FROM      S</a:t>
            </a:r>
          </a:p>
          <a:p>
            <a:pPr eaLnBrk="1" hangingPunct="1">
              <a:buFontTx/>
              <a:buNone/>
            </a:pPr>
            <a:r>
              <a:rPr lang="en-US" altLang="zh-CN"/>
              <a:t>     WHERE     DEPT='</a:t>
            </a:r>
            <a:r>
              <a:rPr lang="zh-CN" altLang="en-US"/>
              <a:t>计算机</a:t>
            </a:r>
            <a:r>
              <a:rPr lang="en-US" altLang="zh-CN"/>
              <a:t>');</a:t>
            </a:r>
          </a:p>
        </p:txBody>
      </p:sp>
      <p:sp>
        <p:nvSpPr>
          <p:cNvPr id="86020" name="Text Box 4">
            <a:extLst>
              <a:ext uri="{FF2B5EF4-FFF2-40B4-BE49-F238E27FC236}">
                <a16:creationId xmlns:a16="http://schemas.microsoft.com/office/drawing/2014/main" id="{DF35A711-010B-4B22-8FD9-E95757E14160}"/>
              </a:ext>
            </a:extLst>
          </p:cNvPr>
          <p:cNvSpPr txBox="1">
            <a:spLocks noChangeArrowheads="1"/>
          </p:cNvSpPr>
          <p:nvPr/>
        </p:nvSpPr>
        <p:spPr bwMode="auto">
          <a:xfrm>
            <a:off x="1116013" y="5895975"/>
            <a:ext cx="6805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a:solidFill>
                  <a:srgbClr val="0000CC"/>
                </a:solidFill>
                <a:latin typeface="方正姚体" panose="02010601030101010101" pitchFamily="2" charset="-122"/>
                <a:ea typeface="方正姚体" panose="02010601030101010101" pitchFamily="2" charset="-122"/>
              </a:rPr>
              <a:t>ALL   </a:t>
            </a:r>
            <a:r>
              <a:rPr kumimoji="1" lang="zh-CN" altLang="en-US" sz="4000">
                <a:solidFill>
                  <a:srgbClr val="0000CC"/>
                </a:solidFill>
                <a:latin typeface="方正姚体" panose="02010601030101010101" pitchFamily="2" charset="-122"/>
                <a:ea typeface="方正姚体" panose="02010601030101010101" pitchFamily="2" charset="-122"/>
              </a:rPr>
              <a:t>变为  </a:t>
            </a:r>
            <a:r>
              <a:rPr kumimoji="1" lang="en-US" altLang="zh-CN" sz="4000">
                <a:solidFill>
                  <a:srgbClr val="0000CC"/>
                </a:solidFill>
                <a:latin typeface="方正姚体" panose="02010601030101010101" pitchFamily="2" charset="-122"/>
                <a:ea typeface="方正姚体" panose="02010601030101010101" pitchFamily="2" charset="-122"/>
              </a:rPr>
              <a:t>ANY</a:t>
            </a:r>
            <a:r>
              <a:rPr kumimoji="1" lang="zh-CN" altLang="en-US" sz="4000">
                <a:solidFill>
                  <a:srgbClr val="0000CC"/>
                </a:solidFill>
                <a:latin typeface="方正姚体" panose="02010601030101010101" pitchFamily="2" charset="-122"/>
                <a:ea typeface="方正姚体" panose="02010601030101010101" pitchFamily="2" charset="-122"/>
              </a:rPr>
              <a:t>含义如何？</a:t>
            </a:r>
          </a:p>
        </p:txBody>
      </p:sp>
      <p:sp>
        <p:nvSpPr>
          <p:cNvPr id="87057" name="Text Box 17">
            <a:extLst>
              <a:ext uri="{FF2B5EF4-FFF2-40B4-BE49-F238E27FC236}">
                <a16:creationId xmlns:a16="http://schemas.microsoft.com/office/drawing/2014/main" id="{833ED4DA-9809-4224-BE1F-ECD765AD6F69}"/>
              </a:ext>
            </a:extLst>
          </p:cNvPr>
          <p:cNvSpPr txBox="1">
            <a:spLocks noChangeArrowheads="1"/>
          </p:cNvSpPr>
          <p:nvPr/>
        </p:nvSpPr>
        <p:spPr bwMode="auto">
          <a:xfrm>
            <a:off x="144463" y="1196975"/>
            <a:ext cx="86756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a:solidFill>
                  <a:srgbClr val="0000CC"/>
                </a:solidFill>
                <a:latin typeface="华文仿宋" panose="02010600040101010101" pitchFamily="2" charset="-122"/>
                <a:ea typeface="华文仿宋" panose="02010600040101010101" pitchFamily="2" charset="-122"/>
              </a:rPr>
              <a:t>比计算机系所有学生年龄都小的学生姓名和年龄</a:t>
            </a:r>
          </a:p>
        </p:txBody>
      </p:sp>
      <p:sp>
        <p:nvSpPr>
          <p:cNvPr id="87058" name="Text Box 18">
            <a:extLst>
              <a:ext uri="{FF2B5EF4-FFF2-40B4-BE49-F238E27FC236}">
                <a16:creationId xmlns:a16="http://schemas.microsoft.com/office/drawing/2014/main" id="{0262AAF2-0AEF-476E-A84A-C3DB3F93D089}"/>
              </a:ext>
            </a:extLst>
          </p:cNvPr>
          <p:cNvSpPr txBox="1">
            <a:spLocks noChangeArrowheads="1"/>
          </p:cNvSpPr>
          <p:nvPr/>
        </p:nvSpPr>
        <p:spPr bwMode="auto">
          <a:xfrm>
            <a:off x="719138" y="260350"/>
            <a:ext cx="6805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4000">
                <a:solidFill>
                  <a:srgbClr val="0000CC"/>
                </a:solidFill>
                <a:latin typeface="方正姚体" panose="02010601030101010101" pitchFamily="2" charset="-122"/>
                <a:ea typeface="方正姚体" panose="02010601030101010101" pitchFamily="2" charset="-122"/>
              </a:rPr>
              <a:t>ALL   </a:t>
            </a:r>
            <a:r>
              <a:rPr kumimoji="1" lang="zh-CN" altLang="en-US" sz="4000">
                <a:solidFill>
                  <a:srgbClr val="0000CC"/>
                </a:solidFill>
                <a:latin typeface="方正姚体" panose="02010601030101010101" pitchFamily="2" charset="-122"/>
                <a:ea typeface="方正姚体" panose="02010601030101010101" pitchFamily="2" charset="-122"/>
              </a:rPr>
              <a:t>与</a:t>
            </a:r>
            <a:r>
              <a:rPr kumimoji="1" lang="en-US" altLang="zh-CN" sz="4000">
                <a:solidFill>
                  <a:srgbClr val="0000CC"/>
                </a:solidFill>
                <a:latin typeface="方正姚体" panose="02010601030101010101" pitchFamily="2" charset="-122"/>
                <a:ea typeface="方正姚体" panose="02010601030101010101" pitchFamily="2" charset="-122"/>
              </a:rPr>
              <a:t>ANY</a:t>
            </a:r>
            <a:r>
              <a:rPr kumimoji="1" lang="zh-CN" altLang="en-US" sz="4000">
                <a:solidFill>
                  <a:srgbClr val="0000CC"/>
                </a:solidFill>
                <a:latin typeface="方正姚体" panose="02010601030101010101" pitchFamily="2" charset="-122"/>
                <a:ea typeface="方正姚体" panose="02010601030101010101" pitchFamily="2" charset="-122"/>
              </a:rPr>
              <a:t>的使用</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58"/>
                                        </p:tgtEl>
                                        <p:attrNameLst>
                                          <p:attrName>style.visibility</p:attrName>
                                        </p:attrNameLst>
                                      </p:cBhvr>
                                      <p:to>
                                        <p:strVal val="visible"/>
                                      </p:to>
                                    </p:set>
                                    <p:animEffect transition="in" filter="slide(fromBottom)">
                                      <p:cBhvr>
                                        <p:cTn id="7" dur="500"/>
                                        <p:tgtEl>
                                          <p:spTgt spid="87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7057"/>
                                        </p:tgtEl>
                                        <p:attrNameLst>
                                          <p:attrName>style.visibility</p:attrName>
                                        </p:attrNameLst>
                                      </p:cBhvr>
                                      <p:to>
                                        <p:strVal val="visible"/>
                                      </p:to>
                                    </p:set>
                                    <p:animEffect transition="in" filter="slide(fromBottom)">
                                      <p:cBhvr>
                                        <p:cTn id="12" dur="500"/>
                                        <p:tgtEl>
                                          <p:spTgt spid="87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019">
                                            <p:txEl>
                                              <p:pRg st="0" end="0"/>
                                            </p:txEl>
                                          </p:spTgt>
                                        </p:tgtEl>
                                        <p:attrNameLst>
                                          <p:attrName>style.visibility</p:attrName>
                                        </p:attrNameLst>
                                      </p:cBhvr>
                                      <p:to>
                                        <p:strVal val="visible"/>
                                      </p:to>
                                    </p:set>
                                    <p:animEffect transition="in" filter="box(in)">
                                      <p:cBhvr>
                                        <p:cTn id="17" dur="500"/>
                                        <p:tgtEl>
                                          <p:spTgt spid="860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019">
                                            <p:txEl>
                                              <p:pRg st="1" end="1"/>
                                            </p:txEl>
                                          </p:spTgt>
                                        </p:tgtEl>
                                        <p:attrNameLst>
                                          <p:attrName>style.visibility</p:attrName>
                                        </p:attrNameLst>
                                      </p:cBhvr>
                                      <p:to>
                                        <p:strVal val="visible"/>
                                      </p:to>
                                    </p:set>
                                    <p:animEffect transition="in" filter="box(in)">
                                      <p:cBhvr>
                                        <p:cTn id="22" dur="500"/>
                                        <p:tgtEl>
                                          <p:spTgt spid="8601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019">
                                            <p:txEl>
                                              <p:pRg st="2" end="2"/>
                                            </p:txEl>
                                          </p:spTgt>
                                        </p:tgtEl>
                                        <p:attrNameLst>
                                          <p:attrName>style.visibility</p:attrName>
                                        </p:attrNameLst>
                                      </p:cBhvr>
                                      <p:to>
                                        <p:strVal val="visible"/>
                                      </p:to>
                                    </p:set>
                                    <p:animEffect transition="in" filter="box(in)">
                                      <p:cBhvr>
                                        <p:cTn id="27" dur="500"/>
                                        <p:tgtEl>
                                          <p:spTgt spid="8601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6019">
                                            <p:txEl>
                                              <p:pRg st="3" end="3"/>
                                            </p:txEl>
                                          </p:spTgt>
                                        </p:tgtEl>
                                        <p:attrNameLst>
                                          <p:attrName>style.visibility</p:attrName>
                                        </p:attrNameLst>
                                      </p:cBhvr>
                                      <p:to>
                                        <p:strVal val="visible"/>
                                      </p:to>
                                    </p:set>
                                    <p:animEffect transition="in" filter="box(in)">
                                      <p:cBhvr>
                                        <p:cTn id="32" dur="500"/>
                                        <p:tgtEl>
                                          <p:spTgt spid="8601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6019">
                                            <p:txEl>
                                              <p:pRg st="4" end="4"/>
                                            </p:txEl>
                                          </p:spTgt>
                                        </p:tgtEl>
                                        <p:attrNameLst>
                                          <p:attrName>style.visibility</p:attrName>
                                        </p:attrNameLst>
                                      </p:cBhvr>
                                      <p:to>
                                        <p:strVal val="visible"/>
                                      </p:to>
                                    </p:set>
                                    <p:animEffect transition="in" filter="box(in)">
                                      <p:cBhvr>
                                        <p:cTn id="37" dur="500"/>
                                        <p:tgtEl>
                                          <p:spTgt spid="8601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6019">
                                            <p:txEl>
                                              <p:pRg st="5" end="5"/>
                                            </p:txEl>
                                          </p:spTgt>
                                        </p:tgtEl>
                                        <p:attrNameLst>
                                          <p:attrName>style.visibility</p:attrName>
                                        </p:attrNameLst>
                                      </p:cBhvr>
                                      <p:to>
                                        <p:strVal val="visible"/>
                                      </p:to>
                                    </p:set>
                                    <p:animEffect transition="in" filter="box(in)">
                                      <p:cBhvr>
                                        <p:cTn id="42" dur="500"/>
                                        <p:tgtEl>
                                          <p:spTgt spid="8601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86020"/>
                                        </p:tgtEl>
                                        <p:attrNameLst>
                                          <p:attrName>style.visibility</p:attrName>
                                        </p:attrNameLst>
                                      </p:cBhvr>
                                      <p:to>
                                        <p:strVal val="visible"/>
                                      </p:to>
                                    </p:set>
                                    <p:animEffect transition="in" filter="slide(fromBottom)">
                                      <p:cBhvr>
                                        <p:cTn id="47"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P spid="86020" grpId="0"/>
      <p:bldP spid="87057" grpId="0"/>
      <p:bldP spid="8705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C7047DE3-6B24-40CE-A0B9-DD35C82E80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734AA7-2E09-46D9-B1DE-826DAB753CB5}" type="slidenum">
              <a:rPr lang="en-US" altLang="zh-CN" sz="1400" smtClean="0"/>
              <a:pPr>
                <a:spcBef>
                  <a:spcPct val="0"/>
                </a:spcBef>
                <a:buFontTx/>
                <a:buNone/>
              </a:pPr>
              <a:t>76</a:t>
            </a:fld>
            <a:endParaRPr lang="en-US" altLang="zh-CN" sz="1400"/>
          </a:p>
        </p:txBody>
      </p:sp>
      <p:sp>
        <p:nvSpPr>
          <p:cNvPr id="95235" name="Rectangle 40">
            <a:extLst>
              <a:ext uri="{FF2B5EF4-FFF2-40B4-BE49-F238E27FC236}">
                <a16:creationId xmlns:a16="http://schemas.microsoft.com/office/drawing/2014/main" id="{F223C518-E6A3-4694-9403-D93844F61A05}"/>
              </a:ext>
            </a:extLst>
          </p:cNvPr>
          <p:cNvSpPr>
            <a:spLocks noGrp="1" noChangeArrowheads="1"/>
          </p:cNvSpPr>
          <p:nvPr>
            <p:ph type="title"/>
          </p:nvPr>
        </p:nvSpPr>
        <p:spPr>
          <a:xfrm>
            <a:off x="323850" y="333375"/>
            <a:ext cx="8353425" cy="1143000"/>
          </a:xfrm>
        </p:spPr>
        <p:txBody>
          <a:bodyPr/>
          <a:lstStyle/>
          <a:p>
            <a:pPr eaLnBrk="1" hangingPunct="1"/>
            <a:r>
              <a:rPr lang="en-US" altLang="zh-CN" sz="3600" b="1">
                <a:latin typeface="隶书" panose="02010509060101010101" pitchFamily="49" charset="-122"/>
                <a:ea typeface="隶书" panose="02010509060101010101" pitchFamily="49" charset="-122"/>
              </a:rPr>
              <a:t>ANY,ALL</a:t>
            </a:r>
            <a:r>
              <a:rPr lang="zh-CN" altLang="en-US" sz="3600" b="1">
                <a:latin typeface="隶书" panose="02010509060101010101" pitchFamily="49" charset="-122"/>
                <a:ea typeface="隶书" panose="02010509060101010101" pitchFamily="49" charset="-122"/>
              </a:rPr>
              <a:t>谓词与集函数的等价含义</a:t>
            </a:r>
          </a:p>
        </p:txBody>
      </p:sp>
      <p:graphicFrame>
        <p:nvGraphicFramePr>
          <p:cNvPr id="208945" name="Group 49">
            <a:extLst>
              <a:ext uri="{FF2B5EF4-FFF2-40B4-BE49-F238E27FC236}">
                <a16:creationId xmlns:a16="http://schemas.microsoft.com/office/drawing/2014/main" id="{2804FC71-D38A-4F35-B1A8-93B172A96D63}"/>
              </a:ext>
            </a:extLst>
          </p:cNvPr>
          <p:cNvGraphicFramePr>
            <a:graphicFrameLocks noGrp="1"/>
          </p:cNvGraphicFramePr>
          <p:nvPr>
            <p:ph idx="1"/>
          </p:nvPr>
        </p:nvGraphicFramePr>
        <p:xfrm>
          <a:off x="457200" y="1608138"/>
          <a:ext cx="8229600" cy="4552951"/>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397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Arial" panose="020B0604020202020204" pitchFamily="34" charset="0"/>
                          <a:ea typeface="宋体" panose="02010600030101010101" pitchFamily="2" charset="-122"/>
                        </a:rPr>
                        <a:t>运算符</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Arial" panose="020B0604020202020204" pitchFamily="34" charset="0"/>
                          <a:ea typeface="宋体" panose="02010600030101010101" pitchFamily="2" charset="-122"/>
                        </a:rPr>
                        <a:t>ANY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Arial" panose="020B0604020202020204" pitchFamily="34" charset="0"/>
                          <a:ea typeface="宋体" panose="02010600030101010101" pitchFamily="2" charset="-122"/>
                        </a:rPr>
                        <a:t>ALL</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6286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&gt;MIN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&gt;MAX</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477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&lt;MAX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&lt;MIN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4611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&gt;=MIN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&gt;=MAX</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6985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&lt;=MAX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&lt;=MIN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6445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IN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6477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NOT IN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CE07B7B2-9D20-41FF-82EE-148C56BBB1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7F9854-6AD7-4437-8A24-D6297B291DF0}" type="slidenum">
              <a:rPr lang="en-US" altLang="zh-CN" sz="1400" smtClean="0"/>
              <a:pPr>
                <a:spcBef>
                  <a:spcPct val="0"/>
                </a:spcBef>
                <a:buFontTx/>
                <a:buNone/>
              </a:pPr>
              <a:t>77</a:t>
            </a:fld>
            <a:endParaRPr lang="en-US" altLang="zh-CN" sz="1400"/>
          </a:p>
        </p:txBody>
      </p:sp>
      <p:sp>
        <p:nvSpPr>
          <p:cNvPr id="74754" name="Rectangle 2">
            <a:extLst>
              <a:ext uri="{FF2B5EF4-FFF2-40B4-BE49-F238E27FC236}">
                <a16:creationId xmlns:a16="http://schemas.microsoft.com/office/drawing/2014/main" id="{ACACC002-CC12-49F1-A8E3-828EF1906CC2}"/>
              </a:ext>
            </a:extLst>
          </p:cNvPr>
          <p:cNvSpPr>
            <a:spLocks noChangeArrowheads="1"/>
          </p:cNvSpPr>
          <p:nvPr/>
        </p:nvSpPr>
        <p:spPr bwMode="auto">
          <a:xfrm>
            <a:off x="381000" y="2057400"/>
            <a:ext cx="8458200" cy="3657600"/>
          </a:xfrm>
          <a:prstGeom prst="rect">
            <a:avLst/>
          </a:prstGeom>
          <a:solidFill>
            <a:srgbClr val="FFE5B1"/>
          </a:solidFill>
          <a:ln w="38100">
            <a:solidFill>
              <a:srgbClr val="FF33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kumimoji="1" lang="en-US" altLang="zh-CN" b="1">
                <a:latin typeface="隶书" panose="02010509060101010101" pitchFamily="49" charset="-122"/>
                <a:ea typeface="隶书" panose="02010509060101010101" pitchFamily="49" charset="-122"/>
              </a:rPr>
              <a:t>COUNT</a:t>
            </a:r>
            <a:r>
              <a:rPr kumimoji="1" lang="zh-CN" altLang="en-US" b="1">
                <a:latin typeface="隶书" panose="02010509060101010101" pitchFamily="49" charset="-122"/>
                <a:ea typeface="隶书" panose="02010509060101010101" pitchFamily="49" charset="-122"/>
              </a:rPr>
              <a:t>（</a:t>
            </a:r>
            <a:r>
              <a:rPr kumimoji="1" lang="en-US" altLang="zh-CN" b="1">
                <a:latin typeface="隶书" panose="02010509060101010101" pitchFamily="49" charset="-122"/>
                <a:ea typeface="隶书" panose="02010509060101010101" pitchFamily="49" charset="-122"/>
              </a:rPr>
              <a:t>[DISTINCT</a:t>
            </a:r>
            <a:r>
              <a:rPr kumimoji="1" lang="en-US" altLang="zh-CN" b="1">
                <a:latin typeface="隶书" panose="02010509060101010101" pitchFamily="49" charset="-122"/>
                <a:ea typeface="隶书" panose="02010509060101010101" pitchFamily="49" charset="-122"/>
                <a:sym typeface="Symbol" panose="05050102010706020507" pitchFamily="18" charset="2"/>
              </a:rPr>
              <a:t></a:t>
            </a:r>
            <a:r>
              <a:rPr kumimoji="1" lang="en-US" altLang="zh-CN" b="1">
                <a:latin typeface="隶书" panose="02010509060101010101" pitchFamily="49" charset="-122"/>
                <a:ea typeface="隶书" panose="02010509060101010101" pitchFamily="49" charset="-122"/>
              </a:rPr>
              <a:t>ALL] *</a:t>
            </a:r>
            <a:r>
              <a:rPr kumimoji="1" lang="zh-CN" altLang="en-US" b="1">
                <a:latin typeface="隶书" panose="02010509060101010101" pitchFamily="49" charset="-122"/>
                <a:ea typeface="隶书" panose="02010509060101010101" pitchFamily="49" charset="-122"/>
              </a:rPr>
              <a:t>） 统计元组个数</a:t>
            </a:r>
          </a:p>
          <a:p>
            <a:pPr algn="just" eaLnBrk="1" hangingPunct="1">
              <a:buFontTx/>
              <a:buNone/>
            </a:pPr>
            <a:r>
              <a:rPr kumimoji="1" lang="en-US" altLang="zh-CN" sz="2800" b="1">
                <a:latin typeface="隶书" panose="02010509060101010101" pitchFamily="49" charset="-122"/>
                <a:ea typeface="隶书" panose="02010509060101010101" pitchFamily="49" charset="-122"/>
              </a:rPr>
              <a:t>COUNT</a:t>
            </a:r>
            <a:r>
              <a:rPr kumimoji="1" lang="zh-CN" altLang="en-US" sz="2800" b="1">
                <a:latin typeface="隶书" panose="02010509060101010101" pitchFamily="49" charset="-122"/>
                <a:ea typeface="隶书" panose="02010509060101010101" pitchFamily="49" charset="-122"/>
              </a:rPr>
              <a:t>（</a:t>
            </a:r>
            <a:r>
              <a:rPr kumimoji="1" lang="en-US" altLang="zh-CN" sz="2800" b="1">
                <a:latin typeface="隶书" panose="02010509060101010101" pitchFamily="49" charset="-122"/>
                <a:ea typeface="隶书" panose="02010509060101010101" pitchFamily="49" charset="-122"/>
              </a:rPr>
              <a:t>[DISTINCT</a:t>
            </a:r>
            <a:r>
              <a:rPr kumimoji="1" lang="en-US" altLang="zh-CN" sz="2800" b="1">
                <a:latin typeface="隶书" panose="02010509060101010101" pitchFamily="49" charset="-122"/>
                <a:ea typeface="隶书" panose="02010509060101010101" pitchFamily="49" charset="-122"/>
                <a:sym typeface="Symbol" panose="05050102010706020507" pitchFamily="18" charset="2"/>
              </a:rPr>
              <a:t> </a:t>
            </a:r>
            <a:r>
              <a:rPr kumimoji="1" lang="en-US" altLang="zh-CN" sz="2800" b="1">
                <a:latin typeface="隶书" panose="02010509060101010101" pitchFamily="49" charset="-122"/>
                <a:ea typeface="隶书" panose="02010509060101010101" pitchFamily="49" charset="-122"/>
              </a:rPr>
              <a:t>ALL] </a:t>
            </a:r>
            <a:r>
              <a:rPr kumimoji="1" lang="zh-CN" altLang="en-US" sz="2800" b="1">
                <a:latin typeface="隶书" panose="02010509060101010101" pitchFamily="49" charset="-122"/>
                <a:ea typeface="隶书" panose="02010509060101010101" pitchFamily="49" charset="-122"/>
              </a:rPr>
              <a:t>列名）</a:t>
            </a:r>
            <a:r>
              <a:rPr kumimoji="1" lang="zh-CN" altLang="en-US" sz="2400" b="1">
                <a:latin typeface="隶书" panose="02010509060101010101" pitchFamily="49" charset="-122"/>
                <a:ea typeface="隶书" panose="02010509060101010101" pitchFamily="49" charset="-122"/>
              </a:rPr>
              <a:t>  </a:t>
            </a:r>
            <a:r>
              <a:rPr kumimoji="1" lang="zh-CN" altLang="en-US" sz="2800" b="1">
                <a:latin typeface="隶书" panose="02010509060101010101" pitchFamily="49" charset="-122"/>
                <a:ea typeface="隶书" panose="02010509060101010101" pitchFamily="49" charset="-122"/>
              </a:rPr>
              <a:t>一列中值的个数</a:t>
            </a:r>
          </a:p>
          <a:p>
            <a:pPr algn="just" eaLnBrk="1" hangingPunct="1">
              <a:buFontTx/>
              <a:buNone/>
            </a:pPr>
            <a:r>
              <a:rPr kumimoji="1" lang="en-US" altLang="zh-CN" b="1">
                <a:latin typeface="隶书" panose="02010509060101010101" pitchFamily="49" charset="-122"/>
                <a:ea typeface="隶书" panose="02010509060101010101" pitchFamily="49" charset="-122"/>
              </a:rPr>
              <a:t>SUM</a:t>
            </a:r>
            <a:r>
              <a:rPr kumimoji="1" lang="zh-CN" altLang="en-US" b="1">
                <a:latin typeface="隶书" panose="02010509060101010101" pitchFamily="49" charset="-122"/>
                <a:ea typeface="隶书" panose="02010509060101010101" pitchFamily="49" charset="-122"/>
              </a:rPr>
              <a:t>（</a:t>
            </a:r>
            <a:r>
              <a:rPr kumimoji="1" lang="en-US" altLang="zh-CN" b="1">
                <a:latin typeface="隶书" panose="02010509060101010101" pitchFamily="49" charset="-122"/>
                <a:ea typeface="隶书" panose="02010509060101010101" pitchFamily="49" charset="-122"/>
              </a:rPr>
              <a:t>[DISTINCT</a:t>
            </a:r>
            <a:r>
              <a:rPr kumimoji="1" lang="en-US" altLang="zh-CN" b="1">
                <a:latin typeface="隶书" panose="02010509060101010101" pitchFamily="49" charset="-122"/>
                <a:ea typeface="隶书" panose="02010509060101010101" pitchFamily="49" charset="-122"/>
                <a:sym typeface="Symbol" panose="05050102010706020507" pitchFamily="18" charset="2"/>
              </a:rPr>
              <a:t></a:t>
            </a:r>
            <a:r>
              <a:rPr kumimoji="1" lang="en-US" altLang="zh-CN" b="1">
                <a:latin typeface="隶书" panose="02010509060101010101" pitchFamily="49" charset="-122"/>
                <a:ea typeface="隶书" panose="02010509060101010101" pitchFamily="49" charset="-122"/>
              </a:rPr>
              <a:t> ALL]</a:t>
            </a:r>
            <a:r>
              <a:rPr kumimoji="1" lang="zh-CN" altLang="en-US" sz="2800" b="1">
                <a:latin typeface="隶书" panose="02010509060101010101" pitchFamily="49" charset="-122"/>
                <a:ea typeface="隶书" panose="02010509060101010101" pitchFamily="49" charset="-122"/>
              </a:rPr>
              <a:t>列名</a:t>
            </a:r>
            <a:r>
              <a:rPr kumimoji="1" lang="zh-CN" altLang="en-US" b="1">
                <a:latin typeface="隶书" panose="02010509060101010101" pitchFamily="49" charset="-122"/>
                <a:ea typeface="隶书" panose="02010509060101010101" pitchFamily="49" charset="-122"/>
              </a:rPr>
              <a:t>）按列求和</a:t>
            </a:r>
          </a:p>
          <a:p>
            <a:pPr algn="just" eaLnBrk="1" hangingPunct="1">
              <a:buFontTx/>
              <a:buNone/>
            </a:pPr>
            <a:r>
              <a:rPr kumimoji="1" lang="en-US" altLang="zh-CN" b="1">
                <a:latin typeface="隶书" panose="02010509060101010101" pitchFamily="49" charset="-122"/>
                <a:ea typeface="隶书" panose="02010509060101010101" pitchFamily="49" charset="-122"/>
              </a:rPr>
              <a:t>AVG</a:t>
            </a:r>
            <a:r>
              <a:rPr kumimoji="1" lang="zh-CN" altLang="en-US" b="1">
                <a:latin typeface="隶书" panose="02010509060101010101" pitchFamily="49" charset="-122"/>
                <a:ea typeface="隶书" panose="02010509060101010101" pitchFamily="49" charset="-122"/>
              </a:rPr>
              <a:t>（</a:t>
            </a:r>
            <a:r>
              <a:rPr kumimoji="1" lang="en-US" altLang="zh-CN" b="1">
                <a:latin typeface="隶书" panose="02010509060101010101" pitchFamily="49" charset="-122"/>
                <a:ea typeface="隶书" panose="02010509060101010101" pitchFamily="49" charset="-122"/>
              </a:rPr>
              <a:t>[DISTINCT</a:t>
            </a:r>
            <a:r>
              <a:rPr kumimoji="1" lang="en-US" altLang="zh-CN" b="1">
                <a:latin typeface="隶书" panose="02010509060101010101" pitchFamily="49" charset="-122"/>
                <a:ea typeface="隶书" panose="02010509060101010101" pitchFamily="49" charset="-122"/>
                <a:sym typeface="Symbol" panose="05050102010706020507" pitchFamily="18" charset="2"/>
              </a:rPr>
              <a:t></a:t>
            </a:r>
            <a:r>
              <a:rPr kumimoji="1" lang="en-US" altLang="zh-CN" b="1">
                <a:latin typeface="隶书" panose="02010509060101010101" pitchFamily="49" charset="-122"/>
                <a:ea typeface="隶书" panose="02010509060101010101" pitchFamily="49" charset="-122"/>
              </a:rPr>
              <a:t> ALL]</a:t>
            </a:r>
            <a:r>
              <a:rPr kumimoji="1" lang="zh-CN" altLang="en-US" sz="2800" b="1">
                <a:latin typeface="隶书" panose="02010509060101010101" pitchFamily="49" charset="-122"/>
                <a:ea typeface="隶书" panose="02010509060101010101" pitchFamily="49" charset="-122"/>
              </a:rPr>
              <a:t>列名</a:t>
            </a:r>
            <a:r>
              <a:rPr kumimoji="1" lang="zh-CN" altLang="en-US" b="1">
                <a:latin typeface="隶书" panose="02010509060101010101" pitchFamily="49" charset="-122"/>
                <a:ea typeface="隶书" panose="02010509060101010101" pitchFamily="49" charset="-122"/>
              </a:rPr>
              <a:t>）按列求平均值</a:t>
            </a:r>
          </a:p>
          <a:p>
            <a:pPr algn="just" eaLnBrk="1" hangingPunct="1">
              <a:buFontTx/>
              <a:buNone/>
            </a:pPr>
            <a:r>
              <a:rPr kumimoji="1" lang="en-US" altLang="zh-CN" b="1">
                <a:latin typeface="隶书" panose="02010509060101010101" pitchFamily="49" charset="-122"/>
                <a:ea typeface="隶书" panose="02010509060101010101" pitchFamily="49" charset="-122"/>
              </a:rPr>
              <a:t>MAX</a:t>
            </a:r>
            <a:r>
              <a:rPr kumimoji="1" lang="zh-CN" altLang="en-US" b="1">
                <a:latin typeface="隶书" panose="02010509060101010101" pitchFamily="49" charset="-122"/>
                <a:ea typeface="隶书" panose="02010509060101010101" pitchFamily="49" charset="-122"/>
              </a:rPr>
              <a:t>（</a:t>
            </a:r>
            <a:r>
              <a:rPr kumimoji="1" lang="en-US" altLang="zh-CN" b="1">
                <a:latin typeface="隶书" panose="02010509060101010101" pitchFamily="49" charset="-122"/>
                <a:ea typeface="隶书" panose="02010509060101010101" pitchFamily="49" charset="-122"/>
              </a:rPr>
              <a:t>[DISTINCT</a:t>
            </a:r>
            <a:r>
              <a:rPr kumimoji="1" lang="en-US" altLang="zh-CN" b="1">
                <a:latin typeface="隶书" panose="02010509060101010101" pitchFamily="49" charset="-122"/>
                <a:ea typeface="隶书" panose="02010509060101010101" pitchFamily="49" charset="-122"/>
                <a:sym typeface="Symbol" panose="05050102010706020507" pitchFamily="18" charset="2"/>
              </a:rPr>
              <a:t></a:t>
            </a:r>
            <a:r>
              <a:rPr kumimoji="1" lang="en-US" altLang="zh-CN" b="1">
                <a:latin typeface="隶书" panose="02010509060101010101" pitchFamily="49" charset="-122"/>
                <a:ea typeface="隶书" panose="02010509060101010101" pitchFamily="49" charset="-122"/>
              </a:rPr>
              <a:t> ALL]</a:t>
            </a:r>
            <a:r>
              <a:rPr kumimoji="1" lang="zh-CN" altLang="en-US" sz="2800" b="1">
                <a:latin typeface="隶书" panose="02010509060101010101" pitchFamily="49" charset="-122"/>
                <a:ea typeface="隶书" panose="02010509060101010101" pitchFamily="49" charset="-122"/>
              </a:rPr>
              <a:t>列名</a:t>
            </a:r>
            <a:r>
              <a:rPr kumimoji="1" lang="zh-CN" altLang="en-US" b="1">
                <a:latin typeface="隶书" panose="02010509060101010101" pitchFamily="49" charset="-122"/>
                <a:ea typeface="隶书" panose="02010509060101010101" pitchFamily="49" charset="-122"/>
              </a:rPr>
              <a:t>）求一列中最大值</a:t>
            </a:r>
          </a:p>
          <a:p>
            <a:pPr algn="just" eaLnBrk="1" hangingPunct="1">
              <a:buFontTx/>
              <a:buNone/>
            </a:pPr>
            <a:r>
              <a:rPr kumimoji="1" lang="en-US" altLang="zh-CN" b="1">
                <a:latin typeface="隶书" panose="02010509060101010101" pitchFamily="49" charset="-122"/>
                <a:ea typeface="隶书" panose="02010509060101010101" pitchFamily="49" charset="-122"/>
              </a:rPr>
              <a:t>MIN</a:t>
            </a:r>
            <a:r>
              <a:rPr kumimoji="1" lang="zh-CN" altLang="en-US" b="1">
                <a:latin typeface="隶书" panose="02010509060101010101" pitchFamily="49" charset="-122"/>
                <a:ea typeface="隶书" panose="02010509060101010101" pitchFamily="49" charset="-122"/>
              </a:rPr>
              <a:t>（</a:t>
            </a:r>
            <a:r>
              <a:rPr kumimoji="1" lang="en-US" altLang="zh-CN" b="1">
                <a:latin typeface="隶书" panose="02010509060101010101" pitchFamily="49" charset="-122"/>
                <a:ea typeface="隶书" panose="02010509060101010101" pitchFamily="49" charset="-122"/>
              </a:rPr>
              <a:t>[DISTINCT</a:t>
            </a:r>
            <a:r>
              <a:rPr kumimoji="1" lang="en-US" altLang="zh-CN" b="1">
                <a:latin typeface="隶书" panose="02010509060101010101" pitchFamily="49" charset="-122"/>
                <a:ea typeface="隶书" panose="02010509060101010101" pitchFamily="49" charset="-122"/>
                <a:sym typeface="Symbol" panose="05050102010706020507" pitchFamily="18" charset="2"/>
              </a:rPr>
              <a:t></a:t>
            </a:r>
            <a:r>
              <a:rPr kumimoji="1" lang="en-US" altLang="zh-CN" b="1">
                <a:latin typeface="隶书" panose="02010509060101010101" pitchFamily="49" charset="-122"/>
                <a:ea typeface="隶书" panose="02010509060101010101" pitchFamily="49" charset="-122"/>
              </a:rPr>
              <a:t> ALL]</a:t>
            </a:r>
            <a:r>
              <a:rPr kumimoji="1" lang="zh-CN" altLang="en-US" sz="2800" b="1">
                <a:latin typeface="隶书" panose="02010509060101010101" pitchFamily="49" charset="-122"/>
                <a:ea typeface="隶书" panose="02010509060101010101" pitchFamily="49" charset="-122"/>
              </a:rPr>
              <a:t>列名</a:t>
            </a:r>
            <a:r>
              <a:rPr kumimoji="1" lang="zh-CN" altLang="en-US" b="1">
                <a:latin typeface="隶书" panose="02010509060101010101" pitchFamily="49" charset="-122"/>
                <a:ea typeface="隶书" panose="02010509060101010101" pitchFamily="49" charset="-122"/>
              </a:rPr>
              <a:t>）求一列中最小值</a:t>
            </a:r>
            <a:endParaRPr kumimoji="1" lang="zh-CN" altLang="en-US" sz="2800" b="1">
              <a:latin typeface="隶书" panose="02010509060101010101" pitchFamily="49" charset="-122"/>
              <a:ea typeface="隶书" panose="02010509060101010101" pitchFamily="49" charset="-122"/>
            </a:endParaRPr>
          </a:p>
        </p:txBody>
      </p:sp>
      <p:sp>
        <p:nvSpPr>
          <p:cNvPr id="96260" name="WordArt 3">
            <a:extLst>
              <a:ext uri="{FF2B5EF4-FFF2-40B4-BE49-F238E27FC236}">
                <a16:creationId xmlns:a16="http://schemas.microsoft.com/office/drawing/2014/main" id="{D2A85C03-607B-43AE-9D5F-C0102246E9AA}"/>
              </a:ext>
            </a:extLst>
          </p:cNvPr>
          <p:cNvSpPr>
            <a:spLocks noChangeArrowheads="1" noChangeShapeType="1" noTextEdit="1"/>
          </p:cNvSpPr>
          <p:nvPr/>
        </p:nvSpPr>
        <p:spPr bwMode="auto">
          <a:xfrm>
            <a:off x="762000" y="609600"/>
            <a:ext cx="4800600"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华文新魏" panose="02010800040101010101" pitchFamily="2" charset="-122"/>
                <a:ea typeface="华文新魏" panose="02010800040101010101" pitchFamily="2" charset="-122"/>
              </a:rPr>
              <a:t>聚集函数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box(out)">
                                      <p:cBhvr>
                                        <p:cTn id="7" dur="500"/>
                                        <p:tgtEl>
                                          <p:spTgt spid="74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754">
                                            <p:txEl>
                                              <p:pRg st="1" end="1"/>
                                            </p:txEl>
                                          </p:spTgt>
                                        </p:tgtEl>
                                        <p:attrNameLst>
                                          <p:attrName>style.visibility</p:attrName>
                                        </p:attrNameLst>
                                      </p:cBhvr>
                                      <p:to>
                                        <p:strVal val="visible"/>
                                      </p:to>
                                    </p:set>
                                    <p:animEffect transition="in" filter="box(out)">
                                      <p:cBhvr>
                                        <p:cTn id="12" dur="500"/>
                                        <p:tgtEl>
                                          <p:spTgt spid="747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754">
                                            <p:txEl>
                                              <p:pRg st="2" end="2"/>
                                            </p:txEl>
                                          </p:spTgt>
                                        </p:tgtEl>
                                        <p:attrNameLst>
                                          <p:attrName>style.visibility</p:attrName>
                                        </p:attrNameLst>
                                      </p:cBhvr>
                                      <p:to>
                                        <p:strVal val="visible"/>
                                      </p:to>
                                    </p:set>
                                    <p:animEffect transition="in" filter="box(out)">
                                      <p:cBhvr>
                                        <p:cTn id="17" dur="500"/>
                                        <p:tgtEl>
                                          <p:spTgt spid="747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4754">
                                            <p:txEl>
                                              <p:pRg st="3" end="3"/>
                                            </p:txEl>
                                          </p:spTgt>
                                        </p:tgtEl>
                                        <p:attrNameLst>
                                          <p:attrName>style.visibility</p:attrName>
                                        </p:attrNameLst>
                                      </p:cBhvr>
                                      <p:to>
                                        <p:strVal val="visible"/>
                                      </p:to>
                                    </p:set>
                                    <p:animEffect transition="in" filter="box(out)">
                                      <p:cBhvr>
                                        <p:cTn id="22" dur="500"/>
                                        <p:tgtEl>
                                          <p:spTgt spid="747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4754">
                                            <p:txEl>
                                              <p:pRg st="4" end="4"/>
                                            </p:txEl>
                                          </p:spTgt>
                                        </p:tgtEl>
                                        <p:attrNameLst>
                                          <p:attrName>style.visibility</p:attrName>
                                        </p:attrNameLst>
                                      </p:cBhvr>
                                      <p:to>
                                        <p:strVal val="visible"/>
                                      </p:to>
                                    </p:set>
                                    <p:animEffect transition="in" filter="box(out)">
                                      <p:cBhvr>
                                        <p:cTn id="27" dur="500"/>
                                        <p:tgtEl>
                                          <p:spTgt spid="747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4754">
                                            <p:txEl>
                                              <p:pRg st="5" end="5"/>
                                            </p:txEl>
                                          </p:spTgt>
                                        </p:tgtEl>
                                        <p:attrNameLst>
                                          <p:attrName>style.visibility</p:attrName>
                                        </p:attrNameLst>
                                      </p:cBhvr>
                                      <p:to>
                                        <p:strVal val="visible"/>
                                      </p:to>
                                    </p:set>
                                    <p:animEffect transition="in" filter="box(out)">
                                      <p:cBhvr>
                                        <p:cTn id="32" dur="500"/>
                                        <p:tgtEl>
                                          <p:spTgt spid="747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autoUpdateAnimBg="0" advAuto="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4EDBC6D4-A8BA-4E3E-8BBE-561D0171EE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2DA04D0-F1EC-46BD-8E28-A9D1B075198E}" type="slidenum">
              <a:rPr lang="en-US" altLang="zh-CN" sz="1400" smtClean="0"/>
              <a:pPr>
                <a:spcBef>
                  <a:spcPct val="0"/>
                </a:spcBef>
                <a:buFontTx/>
                <a:buNone/>
              </a:pPr>
              <a:t>78</a:t>
            </a:fld>
            <a:endParaRPr lang="en-US" altLang="zh-CN" sz="1400"/>
          </a:p>
        </p:txBody>
      </p:sp>
      <p:sp>
        <p:nvSpPr>
          <p:cNvPr id="87043" name="Rectangle 3">
            <a:extLst>
              <a:ext uri="{FF2B5EF4-FFF2-40B4-BE49-F238E27FC236}">
                <a16:creationId xmlns:a16="http://schemas.microsoft.com/office/drawing/2014/main" id="{787B9C89-4C89-4B9F-BE96-7E719CC32800}"/>
              </a:ext>
            </a:extLst>
          </p:cNvPr>
          <p:cNvSpPr>
            <a:spLocks noGrp="1" noChangeArrowheads="1"/>
          </p:cNvSpPr>
          <p:nvPr>
            <p:ph type="body" idx="1"/>
          </p:nvPr>
        </p:nvSpPr>
        <p:spPr>
          <a:xfrm>
            <a:off x="609600" y="457200"/>
            <a:ext cx="4876800" cy="1219200"/>
          </a:xfrm>
          <a:solidFill>
            <a:srgbClr val="FFFFCC"/>
          </a:solidFill>
          <a:ln>
            <a:solidFill>
              <a:srgbClr val="FF3300"/>
            </a:solidFill>
            <a:miter lim="800000"/>
            <a:headEnd/>
            <a:tailEnd/>
          </a:ln>
        </p:spPr>
        <p:txBody>
          <a:bodyPr/>
          <a:lstStyle/>
          <a:p>
            <a:pPr eaLnBrk="1" hangingPunct="1">
              <a:buFontTx/>
              <a:buNone/>
            </a:pPr>
            <a:r>
              <a:rPr lang="en-US" altLang="zh-CN"/>
              <a:t>SELECT    Count (*)  </a:t>
            </a:r>
          </a:p>
          <a:p>
            <a:pPr eaLnBrk="1" hangingPunct="1">
              <a:buFontTx/>
              <a:buNone/>
            </a:pPr>
            <a:r>
              <a:rPr lang="en-US" altLang="zh-CN"/>
              <a:t>FROM    S;</a:t>
            </a:r>
          </a:p>
        </p:txBody>
      </p:sp>
      <p:sp>
        <p:nvSpPr>
          <p:cNvPr id="87044" name="Rectangle 4">
            <a:extLst>
              <a:ext uri="{FF2B5EF4-FFF2-40B4-BE49-F238E27FC236}">
                <a16:creationId xmlns:a16="http://schemas.microsoft.com/office/drawing/2014/main" id="{5F0FF541-F90A-43C8-8658-7AD80EEDD1BD}"/>
              </a:ext>
            </a:extLst>
          </p:cNvPr>
          <p:cNvSpPr>
            <a:spLocks noChangeArrowheads="1"/>
          </p:cNvSpPr>
          <p:nvPr/>
        </p:nvSpPr>
        <p:spPr bwMode="auto">
          <a:xfrm>
            <a:off x="3581400" y="2286000"/>
            <a:ext cx="4876800" cy="1219200"/>
          </a:xfrm>
          <a:prstGeom prst="rect">
            <a:avLst/>
          </a:prstGeom>
          <a:solidFill>
            <a:srgbClr val="FFFFCC"/>
          </a:solidFill>
          <a:ln w="9525">
            <a:solidFill>
              <a:srgbClr val="FF33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a:latin typeface="Times New Roman" panose="02020603050405020304" pitchFamily="18" charset="0"/>
              </a:rPr>
              <a:t>SELECT    AVG (AGE)  </a:t>
            </a:r>
          </a:p>
          <a:p>
            <a:pPr eaLnBrk="1" hangingPunct="1">
              <a:buFontTx/>
              <a:buNone/>
            </a:pPr>
            <a:r>
              <a:rPr kumimoji="1" lang="en-US" altLang="zh-CN">
                <a:latin typeface="Times New Roman" panose="02020603050405020304" pitchFamily="18" charset="0"/>
              </a:rPr>
              <a:t>FROM    S;</a:t>
            </a:r>
          </a:p>
        </p:txBody>
      </p:sp>
      <p:sp>
        <p:nvSpPr>
          <p:cNvPr id="87045" name="Rectangle 5">
            <a:extLst>
              <a:ext uri="{FF2B5EF4-FFF2-40B4-BE49-F238E27FC236}">
                <a16:creationId xmlns:a16="http://schemas.microsoft.com/office/drawing/2014/main" id="{0CA0E08F-DDE0-4289-B30B-54C5D8445E1E}"/>
              </a:ext>
            </a:extLst>
          </p:cNvPr>
          <p:cNvSpPr>
            <a:spLocks noChangeArrowheads="1"/>
          </p:cNvSpPr>
          <p:nvPr/>
        </p:nvSpPr>
        <p:spPr bwMode="auto">
          <a:xfrm>
            <a:off x="228600" y="3810000"/>
            <a:ext cx="4876800" cy="1219200"/>
          </a:xfrm>
          <a:prstGeom prst="rect">
            <a:avLst/>
          </a:prstGeom>
          <a:solidFill>
            <a:srgbClr val="FFFFCC"/>
          </a:solidFill>
          <a:ln w="9525">
            <a:solidFill>
              <a:schemeClr val="accent2"/>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a:latin typeface="Times New Roman" panose="02020603050405020304" pitchFamily="18" charset="0"/>
              </a:rPr>
              <a:t>SELECT    MAX (AGE)  </a:t>
            </a:r>
          </a:p>
          <a:p>
            <a:pPr eaLnBrk="1" hangingPunct="1">
              <a:buFontTx/>
              <a:buNone/>
            </a:pPr>
            <a:r>
              <a:rPr kumimoji="1" lang="en-US" altLang="zh-CN">
                <a:latin typeface="Times New Roman" panose="02020603050405020304" pitchFamily="18" charset="0"/>
              </a:rPr>
              <a:t>FROM    S;</a:t>
            </a:r>
          </a:p>
        </p:txBody>
      </p:sp>
      <p:sp>
        <p:nvSpPr>
          <p:cNvPr id="87056" name="Text Box 16">
            <a:extLst>
              <a:ext uri="{FF2B5EF4-FFF2-40B4-BE49-F238E27FC236}">
                <a16:creationId xmlns:a16="http://schemas.microsoft.com/office/drawing/2014/main" id="{65F49890-23CD-4ACD-A104-15B182E7B99D}"/>
              </a:ext>
            </a:extLst>
          </p:cNvPr>
          <p:cNvSpPr txBox="1">
            <a:spLocks noChangeArrowheads="1"/>
          </p:cNvSpPr>
          <p:nvPr/>
        </p:nvSpPr>
        <p:spPr bwMode="auto">
          <a:xfrm>
            <a:off x="1066800" y="5257800"/>
            <a:ext cx="7086600" cy="1076325"/>
          </a:xfrm>
          <a:prstGeom prst="rect">
            <a:avLst/>
          </a:prstGeom>
          <a:solidFill>
            <a:srgbClr val="FFFFCC"/>
          </a:solidFill>
          <a:ln w="9525">
            <a:solidFill>
              <a:schemeClr val="accent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a:latin typeface="华文新魏" panose="02010800040101010101" pitchFamily="2" charset="-122"/>
                <a:ea typeface="华文新魏" panose="02010800040101010101" pitchFamily="2" charset="-122"/>
              </a:rPr>
              <a:t>思考题：找出最大年龄学生的姓名和		年龄？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p:cTn id="7" dur="1000" fill="hold"/>
                                        <p:tgtEl>
                                          <p:spTgt spid="8704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704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870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704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87043">
                                            <p:txEl>
                                              <p:pRg st="1" end="1"/>
                                            </p:txEl>
                                          </p:spTgt>
                                        </p:tgtEl>
                                        <p:attrNameLst>
                                          <p:attrName>style.visibility</p:attrName>
                                        </p:attrNameLst>
                                      </p:cBhvr>
                                      <p:to>
                                        <p:strVal val="visible"/>
                                      </p:to>
                                    </p:set>
                                    <p:anim calcmode="lin" valueType="num">
                                      <p:cBhvr>
                                        <p:cTn id="14" dur="1000" fill="hold"/>
                                        <p:tgtEl>
                                          <p:spTgt spid="8704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8704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8704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8704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7044"/>
                                        </p:tgtEl>
                                        <p:attrNameLst>
                                          <p:attrName>style.visibility</p:attrName>
                                        </p:attrNameLst>
                                      </p:cBhvr>
                                      <p:to>
                                        <p:strVal val="visible"/>
                                      </p:to>
                                    </p:set>
                                    <p:animEffect transition="in" filter="slide(fromRight)">
                                      <p:cBhvr>
                                        <p:cTn id="22" dur="500"/>
                                        <p:tgtEl>
                                          <p:spTgt spid="870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87045"/>
                                        </p:tgtEl>
                                        <p:attrNameLst>
                                          <p:attrName>style.visibility</p:attrName>
                                        </p:attrNameLst>
                                      </p:cBhvr>
                                      <p:to>
                                        <p:strVal val="visible"/>
                                      </p:to>
                                    </p:set>
                                    <p:animEffect transition="in" filter="strips(downLeft)">
                                      <p:cBhvr>
                                        <p:cTn id="27" dur="500"/>
                                        <p:tgtEl>
                                          <p:spTgt spid="870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87056"/>
                                        </p:tgtEl>
                                        <p:attrNameLst>
                                          <p:attrName>style.visibility</p:attrName>
                                        </p:attrNameLst>
                                      </p:cBhvr>
                                      <p:to>
                                        <p:strVal val="visible"/>
                                      </p:to>
                                    </p:set>
                                    <p:animEffect transition="in" filter="barn(inHorizontal)">
                                      <p:cBhvr>
                                        <p:cTn id="32" dur="500"/>
                                        <p:tgtEl>
                                          <p:spTgt spid="87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advAuto="0"/>
      <p:bldP spid="87044" grpId="0" animBg="1" autoUpdateAnimBg="0"/>
      <p:bldP spid="87045" grpId="0" animBg="1" autoUpdateAnimBg="0"/>
      <p:bldP spid="87056"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8DB6A-C211-43FF-94EA-032A8464492F}"/>
              </a:ext>
            </a:extLst>
          </p:cNvPr>
          <p:cNvSpPr>
            <a:spLocks noGrp="1"/>
          </p:cNvSpPr>
          <p:nvPr>
            <p:ph type="title"/>
          </p:nvPr>
        </p:nvSpPr>
        <p:spPr/>
        <p:txBody>
          <a:bodyPr/>
          <a:lstStyle/>
          <a:p>
            <a:r>
              <a:rPr lang="zh-CN" altLang="en-US" dirty="0"/>
              <a:t>查询每个系部年龄最大的学生</a:t>
            </a:r>
          </a:p>
        </p:txBody>
      </p:sp>
      <p:sp>
        <p:nvSpPr>
          <p:cNvPr id="3" name="内容占位符 2">
            <a:extLst>
              <a:ext uri="{FF2B5EF4-FFF2-40B4-BE49-F238E27FC236}">
                <a16:creationId xmlns:a16="http://schemas.microsoft.com/office/drawing/2014/main" id="{AA9EF5FA-322A-49CC-981A-971CAC0F2158}"/>
              </a:ext>
            </a:extLst>
          </p:cNvPr>
          <p:cNvSpPr>
            <a:spLocks noGrp="1"/>
          </p:cNvSpPr>
          <p:nvPr>
            <p:ph idx="1"/>
          </p:nvPr>
        </p:nvSpPr>
        <p:spPr/>
        <p:txBody>
          <a:bodyPr/>
          <a:lstStyle/>
          <a:p>
            <a:r>
              <a:rPr lang="en-US" altLang="zh-CN" dirty="0"/>
              <a:t>Select </a:t>
            </a:r>
            <a:r>
              <a:rPr lang="zh-CN" altLang="en-US" dirty="0"/>
              <a:t>* </a:t>
            </a:r>
            <a:endParaRPr lang="en-US" altLang="zh-CN" dirty="0"/>
          </a:p>
          <a:p>
            <a:r>
              <a:rPr lang="en-US" altLang="zh-CN" dirty="0"/>
              <a:t>From s</a:t>
            </a:r>
          </a:p>
          <a:p>
            <a:r>
              <a:rPr lang="en-US" altLang="zh-CN" dirty="0"/>
              <a:t>Where dept=?</a:t>
            </a:r>
          </a:p>
          <a:p>
            <a:r>
              <a:rPr lang="zh-CN" altLang="en-US" dirty="0"/>
              <a:t>条件好像没法写，定义个系部变量做循环？</a:t>
            </a:r>
            <a:r>
              <a:rPr lang="en-US" altLang="zh-CN" dirty="0" err="1"/>
              <a:t>Sql</a:t>
            </a:r>
            <a:r>
              <a:rPr lang="zh-CN" altLang="en-US" dirty="0"/>
              <a:t>不是过程化语言，没有循环</a:t>
            </a:r>
            <a:endParaRPr lang="en-US" altLang="zh-CN" dirty="0"/>
          </a:p>
          <a:p>
            <a:r>
              <a:rPr lang="zh-CN" altLang="en-US" dirty="0"/>
              <a:t>怎么做呢</a:t>
            </a:r>
          </a:p>
        </p:txBody>
      </p:sp>
      <p:sp>
        <p:nvSpPr>
          <p:cNvPr id="4" name="灯片编号占位符 3">
            <a:extLst>
              <a:ext uri="{FF2B5EF4-FFF2-40B4-BE49-F238E27FC236}">
                <a16:creationId xmlns:a16="http://schemas.microsoft.com/office/drawing/2014/main" id="{CD7AC10C-D155-402A-A3B3-24D1B9E8927D}"/>
              </a:ext>
            </a:extLst>
          </p:cNvPr>
          <p:cNvSpPr>
            <a:spLocks noGrp="1"/>
          </p:cNvSpPr>
          <p:nvPr>
            <p:ph type="sldNum" sz="quarter" idx="12"/>
          </p:nvPr>
        </p:nvSpPr>
        <p:spPr/>
        <p:txBody>
          <a:bodyPr/>
          <a:lstStyle/>
          <a:p>
            <a:pPr>
              <a:defRPr/>
            </a:pPr>
            <a:fld id="{74B252B9-9A46-4347-B493-9953A855713C}" type="slidenum">
              <a:rPr lang="en-US" altLang="zh-CN" smtClean="0"/>
              <a:pPr>
                <a:defRPr/>
              </a:pPr>
              <a:t>79</a:t>
            </a:fld>
            <a:endParaRPr lang="en-US" altLang="zh-CN"/>
          </a:p>
        </p:txBody>
      </p:sp>
    </p:spTree>
    <p:extLst>
      <p:ext uri="{BB962C8B-B14F-4D97-AF65-F5344CB8AC3E}">
        <p14:creationId xmlns:p14="http://schemas.microsoft.com/office/powerpoint/2010/main" val="2458260083"/>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67174ECB-9409-4421-A477-30F043C3FC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54FB6D4-1633-4280-9CC6-93FBA979BF43}" type="slidenum">
              <a:rPr lang="en-US" altLang="zh-CN" sz="1400" smtClean="0"/>
              <a:pPr>
                <a:spcBef>
                  <a:spcPct val="0"/>
                </a:spcBef>
                <a:buFontTx/>
                <a:buNone/>
              </a:pPr>
              <a:t>8</a:t>
            </a:fld>
            <a:endParaRPr lang="en-US" altLang="zh-CN" sz="1400"/>
          </a:p>
        </p:txBody>
      </p:sp>
      <p:sp>
        <p:nvSpPr>
          <p:cNvPr id="7170" name="Rectangle 2">
            <a:extLst>
              <a:ext uri="{FF2B5EF4-FFF2-40B4-BE49-F238E27FC236}">
                <a16:creationId xmlns:a16="http://schemas.microsoft.com/office/drawing/2014/main" id="{A5727849-84DB-45BE-B4EC-5C8BDF1E979D}"/>
              </a:ext>
            </a:extLst>
          </p:cNvPr>
          <p:cNvSpPr>
            <a:spLocks noGrp="1" noChangeArrowheads="1"/>
          </p:cNvSpPr>
          <p:nvPr>
            <p:ph type="body" idx="1"/>
          </p:nvPr>
        </p:nvSpPr>
        <p:spPr>
          <a:xfrm>
            <a:off x="457200" y="838200"/>
            <a:ext cx="8077200" cy="5257800"/>
          </a:xfrm>
          <a:solidFill>
            <a:schemeClr val="bg1"/>
          </a:solidFill>
          <a:ln w="57150">
            <a:solidFill>
              <a:srgbClr val="FF00FF"/>
            </a:solidFill>
            <a:miter lim="800000"/>
            <a:headEnd/>
            <a:tailEnd/>
          </a:ln>
        </p:spPr>
        <p:txBody>
          <a:bodyPr/>
          <a:lstStyle/>
          <a:p>
            <a:pPr eaLnBrk="1" hangingPunct="1">
              <a:lnSpc>
                <a:spcPct val="90000"/>
              </a:lnSpc>
              <a:buFontTx/>
              <a:buNone/>
            </a:pPr>
            <a:r>
              <a:rPr lang="en-US" altLang="zh-CN" sz="4400"/>
              <a:t>CREATE  TABLE  S</a:t>
            </a:r>
          </a:p>
          <a:p>
            <a:pPr eaLnBrk="1" hangingPunct="1">
              <a:lnSpc>
                <a:spcPct val="90000"/>
              </a:lnSpc>
              <a:buFontTx/>
              <a:buNone/>
            </a:pPr>
            <a:r>
              <a:rPr lang="en-US" altLang="zh-CN" sz="4400"/>
              <a:t>  ( SNO  CHAR(8)   NOT   NULL UNIQUE,</a:t>
            </a:r>
          </a:p>
          <a:p>
            <a:pPr eaLnBrk="1" hangingPunct="1">
              <a:lnSpc>
                <a:spcPct val="90000"/>
              </a:lnSpc>
              <a:buFontTx/>
              <a:buNone/>
            </a:pPr>
            <a:r>
              <a:rPr lang="en-US" altLang="zh-CN" sz="4400"/>
              <a:t>     SNAME  CHAR(4),</a:t>
            </a:r>
          </a:p>
          <a:p>
            <a:pPr eaLnBrk="1" hangingPunct="1">
              <a:lnSpc>
                <a:spcPct val="90000"/>
              </a:lnSpc>
              <a:buFontTx/>
              <a:buNone/>
            </a:pPr>
            <a:r>
              <a:rPr lang="en-US" altLang="zh-CN" sz="4400"/>
              <a:t>     SEX  CHAR(1),</a:t>
            </a:r>
          </a:p>
          <a:p>
            <a:pPr eaLnBrk="1" hangingPunct="1">
              <a:lnSpc>
                <a:spcPct val="90000"/>
              </a:lnSpc>
              <a:buFontTx/>
              <a:buNone/>
            </a:pPr>
            <a:r>
              <a:rPr lang="en-US" altLang="zh-CN" sz="4400"/>
              <a:t>     AGE   </a:t>
            </a:r>
            <a:r>
              <a:rPr lang="en-US" altLang="zh-CN" sz="4400" i="1">
                <a:solidFill>
                  <a:srgbClr val="FF3300"/>
                </a:solidFill>
              </a:rPr>
              <a:t>TINY</a:t>
            </a:r>
            <a:r>
              <a:rPr lang="en-US" altLang="zh-CN" sz="4400"/>
              <a:t>INT,</a:t>
            </a:r>
          </a:p>
          <a:p>
            <a:pPr eaLnBrk="1" hangingPunct="1">
              <a:lnSpc>
                <a:spcPct val="90000"/>
              </a:lnSpc>
              <a:buFontTx/>
              <a:buNone/>
            </a:pPr>
            <a:r>
              <a:rPr lang="en-US" altLang="zh-CN" sz="4400"/>
              <a:t>     DEPT    CHAR(15));</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box(out)">
                                      <p:cBhvr>
                                        <p:cTn id="7" dur="500"/>
                                        <p:tgtEl>
                                          <p:spTgt spid="7170">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7170">
                                            <p:txEl>
                                              <p:pRg st="1" end="1"/>
                                            </p:txEl>
                                          </p:spTgt>
                                        </p:tgtEl>
                                        <p:attrNameLst>
                                          <p:attrName>style.visibility</p:attrName>
                                        </p:attrNameLst>
                                      </p:cBhvr>
                                      <p:to>
                                        <p:strVal val="visible"/>
                                      </p:to>
                                    </p:set>
                                    <p:animEffect transition="in" filter="box(out)">
                                      <p:cBhvr>
                                        <p:cTn id="11" dur="500"/>
                                        <p:tgtEl>
                                          <p:spTgt spid="7170">
                                            <p:txEl>
                                              <p:pRg st="1" end="1"/>
                                            </p:txEl>
                                          </p:spTgt>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7170">
                                            <p:txEl>
                                              <p:pRg st="2" end="2"/>
                                            </p:txEl>
                                          </p:spTgt>
                                        </p:tgtEl>
                                        <p:attrNameLst>
                                          <p:attrName>style.visibility</p:attrName>
                                        </p:attrNameLst>
                                      </p:cBhvr>
                                      <p:to>
                                        <p:strVal val="visible"/>
                                      </p:to>
                                    </p:set>
                                    <p:animEffect transition="in" filter="box(out)">
                                      <p:cBhvr>
                                        <p:cTn id="15" dur="500"/>
                                        <p:tgtEl>
                                          <p:spTgt spid="7170">
                                            <p:txEl>
                                              <p:pRg st="2" end="2"/>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7170">
                                            <p:txEl>
                                              <p:pRg st="3" end="3"/>
                                            </p:txEl>
                                          </p:spTgt>
                                        </p:tgtEl>
                                        <p:attrNameLst>
                                          <p:attrName>style.visibility</p:attrName>
                                        </p:attrNameLst>
                                      </p:cBhvr>
                                      <p:to>
                                        <p:strVal val="visible"/>
                                      </p:to>
                                    </p:set>
                                    <p:animEffect transition="in" filter="box(out)">
                                      <p:cBhvr>
                                        <p:cTn id="19" dur="500"/>
                                        <p:tgtEl>
                                          <p:spTgt spid="7170">
                                            <p:txEl>
                                              <p:pRg st="3" end="3"/>
                                            </p:txEl>
                                          </p:spTgt>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7170">
                                            <p:txEl>
                                              <p:pRg st="4" end="4"/>
                                            </p:txEl>
                                          </p:spTgt>
                                        </p:tgtEl>
                                        <p:attrNameLst>
                                          <p:attrName>style.visibility</p:attrName>
                                        </p:attrNameLst>
                                      </p:cBhvr>
                                      <p:to>
                                        <p:strVal val="visible"/>
                                      </p:to>
                                    </p:set>
                                    <p:animEffect transition="in" filter="box(out)">
                                      <p:cBhvr>
                                        <p:cTn id="23" dur="500"/>
                                        <p:tgtEl>
                                          <p:spTgt spid="7170">
                                            <p:txEl>
                                              <p:pRg st="4" end="4"/>
                                            </p:txEl>
                                          </p:spTgt>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7170">
                                            <p:txEl>
                                              <p:pRg st="5" end="5"/>
                                            </p:txEl>
                                          </p:spTgt>
                                        </p:tgtEl>
                                        <p:attrNameLst>
                                          <p:attrName>style.visibility</p:attrName>
                                        </p:attrNameLst>
                                      </p:cBhvr>
                                      <p:to>
                                        <p:strVal val="visible"/>
                                      </p:to>
                                    </p:set>
                                    <p:animEffect transition="in" filter="box(out)">
                                      <p:cBhvr>
                                        <p:cTn id="27" dur="500"/>
                                        <p:tgtEl>
                                          <p:spTgt spid="71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advAuto="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84E76-C064-4D73-9533-23591D4D1610}"/>
              </a:ext>
            </a:extLst>
          </p:cNvPr>
          <p:cNvSpPr>
            <a:spLocks noGrp="1"/>
          </p:cNvSpPr>
          <p:nvPr>
            <p:ph type="title"/>
          </p:nvPr>
        </p:nvSpPr>
        <p:spPr/>
        <p:txBody>
          <a:bodyPr/>
          <a:lstStyle/>
          <a:p>
            <a:r>
              <a:rPr lang="zh-CN" altLang="en-US" dirty="0"/>
              <a:t>使用</a:t>
            </a:r>
            <a:r>
              <a:rPr lang="en-US" altLang="zh-CN" dirty="0"/>
              <a:t>group by</a:t>
            </a:r>
            <a:r>
              <a:rPr lang="zh-CN" altLang="en-US" dirty="0"/>
              <a:t>和</a:t>
            </a:r>
            <a:r>
              <a:rPr lang="en-US" altLang="zh-CN" dirty="0"/>
              <a:t>having</a:t>
            </a:r>
            <a:r>
              <a:rPr lang="zh-CN" altLang="en-US" dirty="0"/>
              <a:t>的查询</a:t>
            </a:r>
          </a:p>
        </p:txBody>
      </p:sp>
      <p:sp>
        <p:nvSpPr>
          <p:cNvPr id="3" name="内容占位符 2">
            <a:extLst>
              <a:ext uri="{FF2B5EF4-FFF2-40B4-BE49-F238E27FC236}">
                <a16:creationId xmlns:a16="http://schemas.microsoft.com/office/drawing/2014/main" id="{C8B1528B-F768-4525-9C07-B7B47EFF407E}"/>
              </a:ext>
            </a:extLst>
          </p:cNvPr>
          <p:cNvSpPr>
            <a:spLocks noGrp="1"/>
          </p:cNvSpPr>
          <p:nvPr>
            <p:ph idx="1"/>
          </p:nvPr>
        </p:nvSpPr>
        <p:spPr/>
        <p:txBody>
          <a:bodyPr/>
          <a:lstStyle/>
          <a:p>
            <a:pPr algn="just" eaLnBrk="1" hangingPunct="1">
              <a:lnSpc>
                <a:spcPct val="90000"/>
              </a:lnSpc>
              <a:buFontTx/>
              <a:buNone/>
            </a:pPr>
            <a:r>
              <a:rPr lang="en-US" altLang="zh-CN" dirty="0"/>
              <a:t>    SELECT &lt;</a:t>
            </a:r>
            <a:r>
              <a:rPr lang="zh-CN" altLang="en-US" dirty="0"/>
              <a:t>属性列表</a:t>
            </a:r>
            <a:r>
              <a:rPr lang="en-US" altLang="zh-CN" dirty="0"/>
              <a:t>&gt;</a:t>
            </a:r>
          </a:p>
          <a:p>
            <a:pPr algn="just" eaLnBrk="1" hangingPunct="1">
              <a:lnSpc>
                <a:spcPct val="90000"/>
              </a:lnSpc>
              <a:buFontTx/>
              <a:buNone/>
            </a:pPr>
            <a:r>
              <a:rPr lang="en-US" altLang="zh-CN" dirty="0"/>
              <a:t>    FROM  &lt;</a:t>
            </a:r>
            <a:r>
              <a:rPr lang="zh-CN" altLang="en-US" dirty="0"/>
              <a:t>基本表</a:t>
            </a:r>
            <a:r>
              <a:rPr lang="en-US" altLang="zh-CN" dirty="0"/>
              <a:t>&gt;</a:t>
            </a:r>
            <a:r>
              <a:rPr lang="zh-CN" altLang="en-US" dirty="0"/>
              <a:t>（或视图）</a:t>
            </a:r>
          </a:p>
          <a:p>
            <a:pPr algn="just" eaLnBrk="1" hangingPunct="1">
              <a:lnSpc>
                <a:spcPct val="90000"/>
              </a:lnSpc>
              <a:buFontTx/>
              <a:buNone/>
            </a:pPr>
            <a:r>
              <a:rPr lang="zh-CN" altLang="en-US" dirty="0"/>
              <a:t>    </a:t>
            </a:r>
            <a:r>
              <a:rPr lang="en-US" altLang="zh-CN" dirty="0"/>
              <a:t>[WHERE &lt;</a:t>
            </a:r>
            <a:r>
              <a:rPr lang="zh-CN" altLang="en-US" dirty="0"/>
              <a:t>条件表达式</a:t>
            </a:r>
            <a:r>
              <a:rPr lang="en-US" altLang="zh-CN" dirty="0"/>
              <a:t>&gt;]</a:t>
            </a:r>
          </a:p>
          <a:p>
            <a:pPr algn="just" eaLnBrk="1" hangingPunct="1">
              <a:lnSpc>
                <a:spcPct val="90000"/>
              </a:lnSpc>
              <a:buFontTx/>
              <a:buNone/>
            </a:pPr>
            <a:r>
              <a:rPr lang="en-US" altLang="zh-CN" dirty="0"/>
              <a:t>	 [GROUP BY &lt;</a:t>
            </a:r>
            <a:r>
              <a:rPr lang="zh-CN" altLang="en-US" dirty="0"/>
              <a:t>列名</a:t>
            </a:r>
            <a:r>
              <a:rPr lang="en-US" altLang="zh-CN" dirty="0"/>
              <a:t>&gt;[,&lt;</a:t>
            </a:r>
            <a:r>
              <a:rPr lang="zh-CN" altLang="en-US" dirty="0"/>
              <a:t>列名</a:t>
            </a:r>
            <a:r>
              <a:rPr lang="en-US" altLang="zh-CN" dirty="0"/>
              <a:t>&gt;]]…</a:t>
            </a:r>
          </a:p>
          <a:p>
            <a:pPr algn="just" eaLnBrk="1" hangingPunct="1">
              <a:lnSpc>
                <a:spcPct val="90000"/>
              </a:lnSpc>
              <a:buFontTx/>
              <a:buNone/>
            </a:pPr>
            <a:r>
              <a:rPr lang="en-US" altLang="zh-CN" dirty="0"/>
              <a:t>    [HAVING &lt;</a:t>
            </a:r>
            <a:r>
              <a:rPr lang="zh-CN" altLang="en-US" dirty="0"/>
              <a:t>条件表达式</a:t>
            </a:r>
            <a:r>
              <a:rPr lang="en-US" altLang="zh-CN" dirty="0"/>
              <a:t>&gt;]</a:t>
            </a:r>
          </a:p>
          <a:p>
            <a:pPr algn="just" eaLnBrk="1" hangingPunct="1">
              <a:lnSpc>
                <a:spcPct val="90000"/>
              </a:lnSpc>
              <a:buFontTx/>
              <a:buNone/>
            </a:pPr>
            <a:r>
              <a:rPr lang="en-US" altLang="zh-CN" dirty="0"/>
              <a:t>	 [ORDER BY &lt;</a:t>
            </a:r>
            <a:r>
              <a:rPr lang="zh-CN" altLang="en-US" dirty="0"/>
              <a:t>列名</a:t>
            </a:r>
            <a:r>
              <a:rPr lang="en-US" altLang="zh-CN" dirty="0"/>
              <a:t>&gt;[ASC|DESC]…]</a:t>
            </a:r>
          </a:p>
          <a:p>
            <a:endParaRPr lang="zh-CN" altLang="en-US" dirty="0"/>
          </a:p>
        </p:txBody>
      </p:sp>
      <p:sp>
        <p:nvSpPr>
          <p:cNvPr id="4" name="灯片编号占位符 3">
            <a:extLst>
              <a:ext uri="{FF2B5EF4-FFF2-40B4-BE49-F238E27FC236}">
                <a16:creationId xmlns:a16="http://schemas.microsoft.com/office/drawing/2014/main" id="{A24B3110-795E-436D-8333-8A13651AD7A9}"/>
              </a:ext>
            </a:extLst>
          </p:cNvPr>
          <p:cNvSpPr>
            <a:spLocks noGrp="1"/>
          </p:cNvSpPr>
          <p:nvPr>
            <p:ph type="sldNum" sz="quarter" idx="12"/>
          </p:nvPr>
        </p:nvSpPr>
        <p:spPr/>
        <p:txBody>
          <a:bodyPr/>
          <a:lstStyle/>
          <a:p>
            <a:pPr>
              <a:defRPr/>
            </a:pPr>
            <a:fld id="{74B252B9-9A46-4347-B493-9953A855713C}" type="slidenum">
              <a:rPr lang="en-US" altLang="zh-CN" smtClean="0"/>
              <a:pPr>
                <a:defRPr/>
              </a:pPr>
              <a:t>80</a:t>
            </a:fld>
            <a:endParaRPr lang="en-US" altLang="zh-CN"/>
          </a:p>
        </p:txBody>
      </p:sp>
    </p:spTree>
    <p:extLst>
      <p:ext uri="{BB962C8B-B14F-4D97-AF65-F5344CB8AC3E}">
        <p14:creationId xmlns:p14="http://schemas.microsoft.com/office/powerpoint/2010/main" val="2348982362"/>
      </p:ext>
    </p:extLst>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E9F29AE8-2391-4DD9-9404-63BA6DEFCA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32B353-44F9-42EE-BB40-5BE86877F9FD}" type="slidenum">
              <a:rPr lang="en-US" altLang="zh-CN" sz="1400" smtClean="0"/>
              <a:pPr>
                <a:spcBef>
                  <a:spcPct val="0"/>
                </a:spcBef>
                <a:buFontTx/>
                <a:buNone/>
              </a:pPr>
              <a:t>81</a:t>
            </a:fld>
            <a:endParaRPr lang="en-US" altLang="zh-CN" sz="1400"/>
          </a:p>
        </p:txBody>
      </p:sp>
      <p:sp>
        <p:nvSpPr>
          <p:cNvPr id="88067" name="Rectangle 3">
            <a:extLst>
              <a:ext uri="{FF2B5EF4-FFF2-40B4-BE49-F238E27FC236}">
                <a16:creationId xmlns:a16="http://schemas.microsoft.com/office/drawing/2014/main" id="{96E816C9-3C25-496F-9B04-0B3541CFA56E}"/>
              </a:ext>
            </a:extLst>
          </p:cNvPr>
          <p:cNvSpPr>
            <a:spLocks noGrp="1" noChangeArrowheads="1"/>
          </p:cNvSpPr>
          <p:nvPr>
            <p:ph type="body" idx="1"/>
          </p:nvPr>
        </p:nvSpPr>
        <p:spPr>
          <a:xfrm>
            <a:off x="395288" y="1844675"/>
            <a:ext cx="8305800" cy="2438400"/>
          </a:xfrm>
          <a:solidFill>
            <a:srgbClr val="FFB5FF"/>
          </a:solidFill>
          <a:ln w="38100">
            <a:solidFill>
              <a:srgbClr val="008461"/>
            </a:solidFill>
            <a:miter lim="800000"/>
            <a:headEnd/>
            <a:tailEnd/>
          </a:ln>
        </p:spPr>
        <p:txBody>
          <a:bodyPr/>
          <a:lstStyle/>
          <a:p>
            <a:pPr eaLnBrk="1" hangingPunct="1">
              <a:buFontTx/>
              <a:buNone/>
            </a:pPr>
            <a:r>
              <a:rPr lang="en-US" altLang="zh-CN"/>
              <a:t> SELECT  C.CNAME, Count(S_C.SNO) </a:t>
            </a:r>
          </a:p>
          <a:p>
            <a:pPr eaLnBrk="1" hangingPunct="1">
              <a:buFontTx/>
              <a:buNone/>
            </a:pPr>
            <a:r>
              <a:rPr lang="en-US" altLang="zh-CN"/>
              <a:t> FROM  C, S_C</a:t>
            </a:r>
          </a:p>
          <a:p>
            <a:pPr eaLnBrk="1" hangingPunct="1">
              <a:buFontTx/>
              <a:buNone/>
            </a:pPr>
            <a:r>
              <a:rPr lang="en-US" altLang="zh-CN"/>
              <a:t> WHERE     C.CNO = S_C.CNO</a:t>
            </a:r>
          </a:p>
          <a:p>
            <a:pPr eaLnBrk="1" hangingPunct="1">
              <a:buFontTx/>
              <a:buNone/>
            </a:pPr>
            <a:r>
              <a:rPr lang="en-US" altLang="zh-CN"/>
              <a:t> GROUP BY C.CNAME;</a:t>
            </a:r>
          </a:p>
        </p:txBody>
      </p:sp>
      <p:sp>
        <p:nvSpPr>
          <p:cNvPr id="88073" name="Text Box 9">
            <a:extLst>
              <a:ext uri="{FF2B5EF4-FFF2-40B4-BE49-F238E27FC236}">
                <a16:creationId xmlns:a16="http://schemas.microsoft.com/office/drawing/2014/main" id="{DB2864F7-B80B-4110-9202-9AD44E810744}"/>
              </a:ext>
            </a:extLst>
          </p:cNvPr>
          <p:cNvSpPr txBox="1">
            <a:spLocks noChangeArrowheads="1"/>
          </p:cNvSpPr>
          <p:nvPr/>
        </p:nvSpPr>
        <p:spPr bwMode="auto">
          <a:xfrm>
            <a:off x="250825" y="4581525"/>
            <a:ext cx="8748713" cy="1812925"/>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400" b="1">
                <a:solidFill>
                  <a:schemeClr val="accent2"/>
                </a:solidFill>
                <a:latin typeface="华文仿宋" panose="02010600040101010101" pitchFamily="2" charset="-122"/>
                <a:ea typeface="华文仿宋" panose="02010600040101010101" pitchFamily="2" charset="-122"/>
              </a:rPr>
              <a:t>注：此处</a:t>
            </a:r>
            <a:r>
              <a:rPr kumimoji="1" lang="en-US" altLang="zh-CN" sz="3400" b="1">
                <a:solidFill>
                  <a:schemeClr val="accent2"/>
                </a:solidFill>
                <a:latin typeface="华文仿宋" panose="02010600040101010101" pitchFamily="2" charset="-122"/>
                <a:ea typeface="华文仿宋" panose="02010600040101010101" pitchFamily="2" charset="-122"/>
              </a:rPr>
              <a:t>group by</a:t>
            </a:r>
            <a:r>
              <a:rPr kumimoji="1" lang="en-US" altLang="zh-CN" sz="3400" b="1">
                <a:latin typeface="华文仿宋" panose="02010600040101010101" pitchFamily="2" charset="-122"/>
                <a:ea typeface="华文仿宋" panose="02010600040101010101" pitchFamily="2" charset="-122"/>
              </a:rPr>
              <a:t> </a:t>
            </a:r>
            <a:r>
              <a:rPr kumimoji="1" lang="zh-CN" altLang="en-US" sz="4000" b="1">
                <a:latin typeface="华文仿宋" panose="02010600040101010101" pitchFamily="2" charset="-122"/>
                <a:ea typeface="华文仿宋" panose="02010600040101010101" pitchFamily="2" charset="-122"/>
              </a:rPr>
              <a:t>不可</a:t>
            </a:r>
            <a:r>
              <a:rPr kumimoji="1" lang="zh-CN" altLang="en-US" sz="3400" b="1">
                <a:solidFill>
                  <a:schemeClr val="accent2"/>
                </a:solidFill>
                <a:latin typeface="华文仿宋" panose="02010600040101010101" pitchFamily="2" charset="-122"/>
                <a:ea typeface="华文仿宋" panose="02010600040101010101" pitchFamily="2" charset="-122"/>
              </a:rPr>
              <a:t>省略！！！</a:t>
            </a:r>
          </a:p>
          <a:p>
            <a:pPr eaLnBrk="1" hangingPunct="1">
              <a:spcBef>
                <a:spcPct val="50000"/>
              </a:spcBef>
              <a:buFontTx/>
              <a:buNone/>
            </a:pPr>
            <a:r>
              <a:rPr kumimoji="1" lang="en-US" altLang="zh-CN" sz="2600" b="1">
                <a:latin typeface="华文仿宋" panose="02010600040101010101" pitchFamily="2" charset="-122"/>
                <a:ea typeface="华文仿宋" panose="02010600040101010101" pitchFamily="2" charset="-122"/>
              </a:rPr>
              <a:t>SELECT </a:t>
            </a:r>
            <a:r>
              <a:rPr kumimoji="1" lang="zh-CN" altLang="en-US" sz="2600" b="1">
                <a:latin typeface="华文仿宋" panose="02010600040101010101" pitchFamily="2" charset="-122"/>
                <a:ea typeface="华文仿宋" panose="02010600040101010101" pitchFamily="2" charset="-122"/>
              </a:rPr>
              <a:t>子句中的</a:t>
            </a:r>
            <a:r>
              <a:rPr kumimoji="1" lang="zh-CN" altLang="en-US" sz="3000" b="1" u="sng">
                <a:solidFill>
                  <a:srgbClr val="0000CC"/>
                </a:solidFill>
                <a:latin typeface="华文仿宋" panose="02010600040101010101" pitchFamily="2" charset="-122"/>
                <a:ea typeface="华文仿宋" panose="02010600040101010101" pitchFamily="2" charset="-122"/>
              </a:rPr>
              <a:t>列名必须</a:t>
            </a:r>
            <a:r>
              <a:rPr kumimoji="1" lang="zh-CN" altLang="en-US" sz="2600" b="1">
                <a:latin typeface="华文仿宋" panose="02010600040101010101" pitchFamily="2" charset="-122"/>
                <a:ea typeface="华文仿宋" panose="02010600040101010101" pitchFamily="2" charset="-122"/>
              </a:rPr>
              <a:t>为</a:t>
            </a:r>
            <a:r>
              <a:rPr kumimoji="1" lang="zh-CN" altLang="en-US" sz="3000" b="1" u="sng">
                <a:solidFill>
                  <a:srgbClr val="0000CC"/>
                </a:solidFill>
                <a:latin typeface="华文细黑" panose="02010600040101010101" pitchFamily="2" charset="-122"/>
                <a:ea typeface="华文细黑" panose="02010600040101010101" pitchFamily="2" charset="-122"/>
              </a:rPr>
              <a:t>分组列或列函数</a:t>
            </a:r>
            <a:r>
              <a:rPr kumimoji="1" lang="zh-CN" altLang="en-US" sz="2600" b="1">
                <a:latin typeface="华文仿宋" panose="02010600040101010101" pitchFamily="2" charset="-122"/>
                <a:ea typeface="华文仿宋" panose="02010600040101010101" pitchFamily="2" charset="-122"/>
              </a:rPr>
              <a:t>。列函数对于 </a:t>
            </a:r>
            <a:r>
              <a:rPr kumimoji="1" lang="en-US" altLang="zh-CN" sz="2600" b="1">
                <a:latin typeface="华文仿宋" panose="02010600040101010101" pitchFamily="2" charset="-122"/>
                <a:ea typeface="华文仿宋" panose="02010600040101010101" pitchFamily="2" charset="-122"/>
              </a:rPr>
              <a:t>GROUP BY </a:t>
            </a:r>
            <a:r>
              <a:rPr kumimoji="1" lang="zh-CN" altLang="en-US" sz="2600" b="1">
                <a:latin typeface="华文仿宋" panose="02010600040101010101" pitchFamily="2" charset="-122"/>
                <a:ea typeface="华文仿宋" panose="02010600040101010101" pitchFamily="2" charset="-122"/>
              </a:rPr>
              <a:t>子句定义的每个组各返回一个结果。 </a:t>
            </a:r>
          </a:p>
        </p:txBody>
      </p:sp>
      <p:sp>
        <p:nvSpPr>
          <p:cNvPr id="103431" name="Text Box 7">
            <a:extLst>
              <a:ext uri="{FF2B5EF4-FFF2-40B4-BE49-F238E27FC236}">
                <a16:creationId xmlns:a16="http://schemas.microsoft.com/office/drawing/2014/main" id="{64A65FDF-BC80-4049-8674-AD837C93CB80}"/>
              </a:ext>
            </a:extLst>
          </p:cNvPr>
          <p:cNvSpPr txBox="1">
            <a:spLocks noChangeArrowheads="1"/>
          </p:cNvSpPr>
          <p:nvPr/>
        </p:nvSpPr>
        <p:spPr bwMode="auto">
          <a:xfrm>
            <a:off x="539750" y="765175"/>
            <a:ext cx="7848600" cy="5588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000" b="1">
                <a:solidFill>
                  <a:schemeClr val="accent2"/>
                </a:solidFill>
                <a:latin typeface="Times New Roman" panose="02020603050405020304" pitchFamily="18" charset="0"/>
              </a:rPr>
              <a:t>求每门课程的选修人数，显示其课程名及人数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 calcmode="lin" valueType="num">
                                      <p:cBhvr additive="base">
                                        <p:cTn id="7" dur="500" fill="hold"/>
                                        <p:tgtEl>
                                          <p:spTgt spid="88067"/>
                                        </p:tgtEl>
                                        <p:attrNameLst>
                                          <p:attrName>ppt_x</p:attrName>
                                        </p:attrNameLst>
                                      </p:cBhvr>
                                      <p:tavLst>
                                        <p:tav tm="0">
                                          <p:val>
                                            <p:strVal val="0-#ppt_w/2"/>
                                          </p:val>
                                        </p:tav>
                                        <p:tav tm="100000">
                                          <p:val>
                                            <p:strVal val="#ppt_x"/>
                                          </p:val>
                                        </p:tav>
                                      </p:tavLst>
                                    </p:anim>
                                    <p:anim calcmode="lin" valueType="num">
                                      <p:cBhvr additive="base">
                                        <p:cTn id="8" dur="500" fill="hold"/>
                                        <p:tgtEl>
                                          <p:spTgt spid="880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8073"/>
                                        </p:tgtEl>
                                        <p:attrNameLst>
                                          <p:attrName>style.visibility</p:attrName>
                                        </p:attrNameLst>
                                      </p:cBhvr>
                                      <p:to>
                                        <p:strVal val="visible"/>
                                      </p:to>
                                    </p:set>
                                    <p:anim calcmode="lin" valueType="num">
                                      <p:cBhvr>
                                        <p:cTn id="13" dur="500" fill="hold"/>
                                        <p:tgtEl>
                                          <p:spTgt spid="88073"/>
                                        </p:tgtEl>
                                        <p:attrNameLst>
                                          <p:attrName>ppt_w</p:attrName>
                                        </p:attrNameLst>
                                      </p:cBhvr>
                                      <p:tavLst>
                                        <p:tav tm="0">
                                          <p:val>
                                            <p:fltVal val="0"/>
                                          </p:val>
                                        </p:tav>
                                        <p:tav tm="100000">
                                          <p:val>
                                            <p:strVal val="#ppt_w"/>
                                          </p:val>
                                        </p:tav>
                                      </p:tavLst>
                                    </p:anim>
                                    <p:anim calcmode="lin" valueType="num">
                                      <p:cBhvr>
                                        <p:cTn id="14" dur="500" fill="hold"/>
                                        <p:tgtEl>
                                          <p:spTgt spid="8807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3431"/>
                                        </p:tgtEl>
                                        <p:attrNameLst>
                                          <p:attrName>style.visibility</p:attrName>
                                        </p:attrNameLst>
                                      </p:cBhvr>
                                      <p:to>
                                        <p:strVal val="visible"/>
                                      </p:to>
                                    </p:set>
                                    <p:anim calcmode="lin" valueType="num">
                                      <p:cBhvr>
                                        <p:cTn id="19" dur="500" fill="hold"/>
                                        <p:tgtEl>
                                          <p:spTgt spid="103431"/>
                                        </p:tgtEl>
                                        <p:attrNameLst>
                                          <p:attrName>ppt_w</p:attrName>
                                        </p:attrNameLst>
                                      </p:cBhvr>
                                      <p:tavLst>
                                        <p:tav tm="0">
                                          <p:val>
                                            <p:fltVal val="0"/>
                                          </p:val>
                                        </p:tav>
                                        <p:tav tm="100000">
                                          <p:val>
                                            <p:strVal val="#ppt_w"/>
                                          </p:val>
                                        </p:tav>
                                      </p:tavLst>
                                    </p:anim>
                                    <p:anim calcmode="lin" valueType="num">
                                      <p:cBhvr>
                                        <p:cTn id="20" dur="500" fill="hold"/>
                                        <p:tgtEl>
                                          <p:spTgt spid="1034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nimBg="1" autoUpdateAnimBg="0"/>
      <p:bldP spid="88073" grpId="0" animBg="1" autoUpdateAnimBg="0"/>
      <p:bldP spid="103431"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a:extLst>
              <a:ext uri="{FF2B5EF4-FFF2-40B4-BE49-F238E27FC236}">
                <a16:creationId xmlns:a16="http://schemas.microsoft.com/office/drawing/2014/main" id="{43B4FC6C-425D-4BBF-BE49-F11E8690A7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6D222B-C20C-4520-8FC5-4BD4243D9861}" type="slidenum">
              <a:rPr lang="en-US" altLang="zh-CN" sz="1400" smtClean="0"/>
              <a:pPr>
                <a:spcBef>
                  <a:spcPct val="0"/>
                </a:spcBef>
                <a:buFontTx/>
                <a:buNone/>
              </a:pPr>
              <a:t>82</a:t>
            </a:fld>
            <a:endParaRPr lang="en-US" altLang="zh-CN" sz="1400"/>
          </a:p>
        </p:txBody>
      </p:sp>
      <p:sp>
        <p:nvSpPr>
          <p:cNvPr id="100355" name="Rectangle 4">
            <a:extLst>
              <a:ext uri="{FF2B5EF4-FFF2-40B4-BE49-F238E27FC236}">
                <a16:creationId xmlns:a16="http://schemas.microsoft.com/office/drawing/2014/main" id="{4C27DCF2-284A-49F6-864B-0A4F975E7BD5}"/>
              </a:ext>
            </a:extLst>
          </p:cNvPr>
          <p:cNvSpPr>
            <a:spLocks noGrp="1" noChangeArrowheads="1"/>
          </p:cNvSpPr>
          <p:nvPr>
            <p:ph type="title"/>
          </p:nvPr>
        </p:nvSpPr>
        <p:spPr>
          <a:xfrm>
            <a:off x="0" y="188913"/>
            <a:ext cx="8786813" cy="863600"/>
          </a:xfrm>
        </p:spPr>
        <p:txBody>
          <a:bodyPr/>
          <a:lstStyle/>
          <a:p>
            <a:pPr eaLnBrk="1" hangingPunct="1"/>
            <a:r>
              <a:rPr lang="zh-CN" altLang="en-US" sz="3600" b="1">
                <a:solidFill>
                  <a:srgbClr val="0000CC"/>
                </a:solidFill>
                <a:latin typeface="华文细黑" panose="02010600040101010101" pitchFamily="2" charset="-122"/>
                <a:ea typeface="华文细黑" panose="02010600040101010101" pitchFamily="2" charset="-122"/>
              </a:rPr>
              <a:t>求选修</a:t>
            </a:r>
            <a:r>
              <a:rPr lang="en-US" altLang="zh-CN" sz="3600" b="1">
                <a:solidFill>
                  <a:srgbClr val="0000CC"/>
                </a:solidFill>
                <a:latin typeface="华文细黑" panose="02010600040101010101" pitchFamily="2" charset="-122"/>
                <a:ea typeface="华文细黑" panose="02010600040101010101" pitchFamily="2" charset="-122"/>
              </a:rPr>
              <a:t>3</a:t>
            </a:r>
            <a:r>
              <a:rPr lang="zh-CN" altLang="en-US" sz="3600" b="1">
                <a:solidFill>
                  <a:srgbClr val="0000CC"/>
                </a:solidFill>
                <a:latin typeface="华文细黑" panose="02010600040101010101" pitchFamily="2" charset="-122"/>
                <a:ea typeface="华文细黑" panose="02010600040101010101" pitchFamily="2" charset="-122"/>
              </a:rPr>
              <a:t>门以上课程的学生学号及选修门次</a:t>
            </a:r>
          </a:p>
        </p:txBody>
      </p:sp>
      <p:sp>
        <p:nvSpPr>
          <p:cNvPr id="199685" name="Rectangle 5">
            <a:extLst>
              <a:ext uri="{FF2B5EF4-FFF2-40B4-BE49-F238E27FC236}">
                <a16:creationId xmlns:a16="http://schemas.microsoft.com/office/drawing/2014/main" id="{7C13DEFB-352C-4635-A858-A2CBEE7C0808}"/>
              </a:ext>
            </a:extLst>
          </p:cNvPr>
          <p:cNvSpPr>
            <a:spLocks noChangeArrowheads="1"/>
          </p:cNvSpPr>
          <p:nvPr/>
        </p:nvSpPr>
        <p:spPr bwMode="auto">
          <a:xfrm>
            <a:off x="684213" y="1125538"/>
            <a:ext cx="7200900" cy="2514600"/>
          </a:xfrm>
          <a:prstGeom prst="rect">
            <a:avLst/>
          </a:prstGeom>
          <a:solidFill>
            <a:srgbClr val="FFB5FF"/>
          </a:solidFill>
          <a:ln w="38100">
            <a:solidFill>
              <a:srgbClr val="FFFF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a:latin typeface="Times New Roman" panose="02020603050405020304" pitchFamily="18" charset="0"/>
              </a:rPr>
              <a:t> SELECT  SNO, Count(CNO) </a:t>
            </a:r>
          </a:p>
          <a:p>
            <a:pPr eaLnBrk="1" hangingPunct="1">
              <a:buFontTx/>
              <a:buNone/>
            </a:pPr>
            <a:r>
              <a:rPr kumimoji="1" lang="en-US" altLang="zh-CN">
                <a:latin typeface="Times New Roman" panose="02020603050405020304" pitchFamily="18" charset="0"/>
              </a:rPr>
              <a:t> FROM     S_C</a:t>
            </a:r>
          </a:p>
          <a:p>
            <a:pPr eaLnBrk="1" hangingPunct="1">
              <a:buFontTx/>
              <a:buNone/>
            </a:pPr>
            <a:r>
              <a:rPr kumimoji="1" lang="en-US" altLang="zh-CN">
                <a:latin typeface="Times New Roman" panose="02020603050405020304" pitchFamily="18" charset="0"/>
              </a:rPr>
              <a:t> GROUP BY   SNO</a:t>
            </a:r>
          </a:p>
          <a:p>
            <a:pPr eaLnBrk="1" hangingPunct="1">
              <a:buFontTx/>
              <a:buNone/>
            </a:pPr>
            <a:r>
              <a:rPr kumimoji="1" lang="en-US" altLang="zh-CN">
                <a:latin typeface="Times New Roman" panose="02020603050405020304" pitchFamily="18" charset="0"/>
              </a:rPr>
              <a:t> HAVING  Count(CNO)&gt;2;</a:t>
            </a:r>
          </a:p>
        </p:txBody>
      </p:sp>
      <p:sp>
        <p:nvSpPr>
          <p:cNvPr id="199686" name="Text Box 6">
            <a:extLst>
              <a:ext uri="{FF2B5EF4-FFF2-40B4-BE49-F238E27FC236}">
                <a16:creationId xmlns:a16="http://schemas.microsoft.com/office/drawing/2014/main" id="{25452A00-0F16-4996-B493-27CCDB1DFCD4}"/>
              </a:ext>
            </a:extLst>
          </p:cNvPr>
          <p:cNvSpPr txBox="1">
            <a:spLocks noChangeArrowheads="1"/>
          </p:cNvSpPr>
          <p:nvPr/>
        </p:nvSpPr>
        <p:spPr bwMode="auto">
          <a:xfrm>
            <a:off x="539750" y="4724400"/>
            <a:ext cx="8064500" cy="1839913"/>
          </a:xfrm>
          <a:prstGeom prst="rect">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隶书" panose="02010509060101010101" pitchFamily="49" charset="-122"/>
                <a:ea typeface="隶书" panose="02010509060101010101" pitchFamily="49" charset="-122"/>
              </a:rPr>
              <a:t>WHERE</a:t>
            </a:r>
            <a:r>
              <a:rPr kumimoji="1" lang="zh-CN" altLang="en-US" sz="2800" b="1">
                <a:latin typeface="隶书" panose="02010509060101010101" pitchFamily="49" charset="-122"/>
                <a:ea typeface="隶书" panose="02010509060101010101" pitchFamily="49" charset="-122"/>
              </a:rPr>
              <a:t>与</a:t>
            </a:r>
            <a:r>
              <a:rPr kumimoji="1" lang="en-US" altLang="zh-CN" sz="2800" b="1">
                <a:latin typeface="隶书" panose="02010509060101010101" pitchFamily="49" charset="-122"/>
                <a:ea typeface="隶书" panose="02010509060101010101" pitchFamily="49" charset="-122"/>
              </a:rPr>
              <a:t>HAVING</a:t>
            </a:r>
            <a:r>
              <a:rPr kumimoji="1" lang="zh-CN" altLang="en-US" sz="2800" b="1">
                <a:latin typeface="隶书" panose="02010509060101010101" pitchFamily="49" charset="-122"/>
                <a:ea typeface="隶书" panose="02010509060101010101" pitchFamily="49" charset="-122"/>
              </a:rPr>
              <a:t>的区别在于作用对象不同。</a:t>
            </a:r>
          </a:p>
          <a:p>
            <a:pPr eaLnBrk="1" hangingPunct="1">
              <a:spcBef>
                <a:spcPct val="50000"/>
              </a:spcBef>
            </a:pPr>
            <a:r>
              <a:rPr kumimoji="1" lang="en-US" altLang="zh-CN" sz="2800" b="1">
                <a:latin typeface="隶书" panose="02010509060101010101" pitchFamily="49" charset="-122"/>
                <a:ea typeface="隶书" panose="02010509060101010101" pitchFamily="49" charset="-122"/>
              </a:rPr>
              <a:t>WHERE</a:t>
            </a:r>
            <a:r>
              <a:rPr kumimoji="1" lang="zh-CN" altLang="en-US" sz="2800" b="1">
                <a:latin typeface="隶书" panose="02010509060101010101" pitchFamily="49" charset="-122"/>
                <a:ea typeface="隶书" panose="02010509060101010101" pitchFamily="49" charset="-122"/>
              </a:rPr>
              <a:t>作用于表，选择满足条件的元组。</a:t>
            </a:r>
          </a:p>
          <a:p>
            <a:pPr eaLnBrk="1" hangingPunct="1">
              <a:spcBef>
                <a:spcPct val="50000"/>
              </a:spcBef>
            </a:pPr>
            <a:r>
              <a:rPr kumimoji="1" lang="en-US" altLang="zh-CN" sz="2800" b="1">
                <a:latin typeface="隶书" panose="02010509060101010101" pitchFamily="49" charset="-122"/>
                <a:ea typeface="隶书" panose="02010509060101010101" pitchFamily="49" charset="-122"/>
              </a:rPr>
              <a:t>HAVING</a:t>
            </a:r>
            <a:r>
              <a:rPr kumimoji="1" lang="zh-CN" altLang="en-US" sz="2800" b="1">
                <a:latin typeface="隶书" panose="02010509060101010101" pitchFamily="49" charset="-122"/>
                <a:ea typeface="隶书" panose="02010509060101010101" pitchFamily="49" charset="-122"/>
              </a:rPr>
              <a:t>作用于组，从中选择满足条件的组。</a:t>
            </a:r>
          </a:p>
        </p:txBody>
      </p:sp>
      <p:sp>
        <p:nvSpPr>
          <p:cNvPr id="199687" name="Rectangle 7">
            <a:extLst>
              <a:ext uri="{FF2B5EF4-FFF2-40B4-BE49-F238E27FC236}">
                <a16:creationId xmlns:a16="http://schemas.microsoft.com/office/drawing/2014/main" id="{E3055BA7-03DB-4DF2-A506-4EDA0A6624A9}"/>
              </a:ext>
            </a:extLst>
          </p:cNvPr>
          <p:cNvSpPr>
            <a:spLocks noChangeArrowheads="1"/>
          </p:cNvSpPr>
          <p:nvPr/>
        </p:nvSpPr>
        <p:spPr bwMode="auto">
          <a:xfrm>
            <a:off x="0" y="3789363"/>
            <a:ext cx="8786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solidFill>
                  <a:srgbClr val="0000CC"/>
                </a:solidFill>
                <a:latin typeface="华文细黑" panose="02010600040101010101" pitchFamily="2" charset="-122"/>
                <a:ea typeface="华文细黑" panose="02010600040101010101" pitchFamily="2" charset="-122"/>
              </a:rPr>
              <a:t>WHERE </a:t>
            </a:r>
            <a:r>
              <a:rPr lang="zh-CN" altLang="en-US" sz="3600" b="1">
                <a:solidFill>
                  <a:srgbClr val="0000CC"/>
                </a:solidFill>
                <a:latin typeface="华文细黑" panose="02010600040101010101" pitchFamily="2" charset="-122"/>
                <a:ea typeface="华文细黑" panose="02010600040101010101" pitchFamily="2" charset="-122"/>
              </a:rPr>
              <a:t>与</a:t>
            </a:r>
            <a:r>
              <a:rPr lang="en-US" altLang="zh-CN" sz="3600" b="1">
                <a:solidFill>
                  <a:srgbClr val="0000CC"/>
                </a:solidFill>
                <a:latin typeface="华文细黑" panose="02010600040101010101" pitchFamily="2" charset="-122"/>
                <a:ea typeface="华文细黑" panose="02010600040101010101" pitchFamily="2" charset="-122"/>
              </a:rPr>
              <a:t>HAVING</a:t>
            </a:r>
            <a:r>
              <a:rPr lang="zh-CN" altLang="en-US" sz="3600" b="1">
                <a:solidFill>
                  <a:srgbClr val="0000CC"/>
                </a:solidFill>
                <a:latin typeface="华文细黑" panose="02010600040101010101" pitchFamily="2" charset="-122"/>
                <a:ea typeface="华文细黑" panose="02010600040101010101" pitchFamily="2" charset="-122"/>
              </a:rPr>
              <a:t>有何区别？</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 calcmode="lin" valueType="num">
                                      <p:cBhvr additive="base">
                                        <p:cTn id="7" dur="500" fill="hold"/>
                                        <p:tgtEl>
                                          <p:spTgt spid="199685"/>
                                        </p:tgtEl>
                                        <p:attrNameLst>
                                          <p:attrName>ppt_x</p:attrName>
                                        </p:attrNameLst>
                                      </p:cBhvr>
                                      <p:tavLst>
                                        <p:tav tm="0">
                                          <p:val>
                                            <p:strVal val="0-#ppt_w/2"/>
                                          </p:val>
                                        </p:tav>
                                        <p:tav tm="100000">
                                          <p:val>
                                            <p:strVal val="#ppt_x"/>
                                          </p:val>
                                        </p:tav>
                                      </p:tavLst>
                                    </p:anim>
                                    <p:anim calcmode="lin" valueType="num">
                                      <p:cBhvr additive="base">
                                        <p:cTn id="8" dur="500" fill="hold"/>
                                        <p:tgtEl>
                                          <p:spTgt spid="1996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99687"/>
                                        </p:tgtEl>
                                        <p:attrNameLst>
                                          <p:attrName>style.visibility</p:attrName>
                                        </p:attrNameLst>
                                      </p:cBhvr>
                                      <p:to>
                                        <p:strVal val="visible"/>
                                      </p:to>
                                    </p:set>
                                    <p:animEffect transition="in" filter="diamond(in)">
                                      <p:cBhvr>
                                        <p:cTn id="13" dur="2000"/>
                                        <p:tgtEl>
                                          <p:spTgt spid="1996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9686"/>
                                        </p:tgtEl>
                                        <p:attrNameLst>
                                          <p:attrName>style.visibility</p:attrName>
                                        </p:attrNameLst>
                                      </p:cBhvr>
                                      <p:to>
                                        <p:strVal val="visible"/>
                                      </p:to>
                                    </p:set>
                                    <p:anim calcmode="lin" valueType="num">
                                      <p:cBhvr additive="base">
                                        <p:cTn id="18" dur="500" fill="hold"/>
                                        <p:tgtEl>
                                          <p:spTgt spid="199686"/>
                                        </p:tgtEl>
                                        <p:attrNameLst>
                                          <p:attrName>ppt_x</p:attrName>
                                        </p:attrNameLst>
                                      </p:cBhvr>
                                      <p:tavLst>
                                        <p:tav tm="0">
                                          <p:val>
                                            <p:strVal val="0-#ppt_w/2"/>
                                          </p:val>
                                        </p:tav>
                                        <p:tav tm="100000">
                                          <p:val>
                                            <p:strVal val="#ppt_x"/>
                                          </p:val>
                                        </p:tav>
                                      </p:tavLst>
                                    </p:anim>
                                    <p:anim calcmode="lin" valueType="num">
                                      <p:cBhvr additive="base">
                                        <p:cTn id="19" dur="500" fill="hold"/>
                                        <p:tgtEl>
                                          <p:spTgt spid="199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animBg="1" autoUpdateAnimBg="0"/>
      <p:bldP spid="199686" grpId="0" animBg="1" autoUpdateAnimBg="0"/>
      <p:bldP spid="19968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7F10FFF0-8797-45F5-8F57-7C9FA27945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EFD3D6-BE49-462E-9B81-340A153EE9B4}" type="slidenum">
              <a:rPr lang="en-US" altLang="zh-CN" sz="1400" smtClean="0"/>
              <a:pPr>
                <a:spcBef>
                  <a:spcPct val="0"/>
                </a:spcBef>
                <a:buFontTx/>
                <a:buNone/>
              </a:pPr>
              <a:t>83</a:t>
            </a:fld>
            <a:endParaRPr lang="en-US" altLang="zh-CN" sz="1400"/>
          </a:p>
        </p:txBody>
      </p:sp>
      <p:sp>
        <p:nvSpPr>
          <p:cNvPr id="101379" name="Rectangle 2">
            <a:extLst>
              <a:ext uri="{FF2B5EF4-FFF2-40B4-BE49-F238E27FC236}">
                <a16:creationId xmlns:a16="http://schemas.microsoft.com/office/drawing/2014/main" id="{1D796BD7-E7DB-40C8-AE3B-784CD9C5533A}"/>
              </a:ext>
            </a:extLst>
          </p:cNvPr>
          <p:cNvSpPr>
            <a:spLocks noGrp="1" noChangeArrowheads="1"/>
          </p:cNvSpPr>
          <p:nvPr>
            <p:ph type="title"/>
          </p:nvPr>
        </p:nvSpPr>
        <p:spPr>
          <a:xfrm>
            <a:off x="611188" y="404813"/>
            <a:ext cx="7772400" cy="1143000"/>
          </a:xfrm>
        </p:spPr>
        <p:txBody>
          <a:bodyPr/>
          <a:lstStyle/>
          <a:p>
            <a:pPr eaLnBrk="1" hangingPunct="1"/>
            <a:r>
              <a:rPr lang="zh-CN" altLang="en-US" sz="4000"/>
              <a:t>找出课程平均成绩最高的课程号</a:t>
            </a:r>
          </a:p>
        </p:txBody>
      </p:sp>
      <p:sp>
        <p:nvSpPr>
          <p:cNvPr id="125955" name="Rectangle 3">
            <a:extLst>
              <a:ext uri="{FF2B5EF4-FFF2-40B4-BE49-F238E27FC236}">
                <a16:creationId xmlns:a16="http://schemas.microsoft.com/office/drawing/2014/main" id="{4EB5CF36-CAF9-4D52-B1DF-1B9C167FA737}"/>
              </a:ext>
            </a:extLst>
          </p:cNvPr>
          <p:cNvSpPr>
            <a:spLocks noGrp="1" noChangeArrowheads="1"/>
          </p:cNvSpPr>
          <p:nvPr>
            <p:ph type="body" idx="1"/>
          </p:nvPr>
        </p:nvSpPr>
        <p:spPr>
          <a:xfrm>
            <a:off x="684213" y="1484313"/>
            <a:ext cx="7918450" cy="4895850"/>
          </a:xfrm>
          <a:solidFill>
            <a:srgbClr val="FFFFCC"/>
          </a:solidFill>
          <a:ln>
            <a:solidFill>
              <a:srgbClr val="FF3300"/>
            </a:solidFill>
            <a:miter lim="800000"/>
            <a:headEnd/>
            <a:tailEnd/>
          </a:ln>
        </p:spPr>
        <p:txBody>
          <a:bodyPr/>
          <a:lstStyle/>
          <a:p>
            <a:pPr eaLnBrk="1" hangingPunct="1">
              <a:buFontTx/>
              <a:buNone/>
            </a:pPr>
            <a:r>
              <a:rPr lang="en-US" altLang="zh-CN"/>
              <a:t>Select cno </a:t>
            </a:r>
          </a:p>
          <a:p>
            <a:pPr eaLnBrk="1" hangingPunct="1">
              <a:buFontTx/>
              <a:buNone/>
            </a:pPr>
            <a:r>
              <a:rPr lang="en-US" altLang="zh-CN"/>
              <a:t>from s_c</a:t>
            </a:r>
          </a:p>
          <a:p>
            <a:pPr eaLnBrk="1" hangingPunct="1">
              <a:buFontTx/>
              <a:buNone/>
            </a:pPr>
            <a:r>
              <a:rPr lang="en-US" altLang="zh-CN"/>
              <a:t>Group by cno</a:t>
            </a:r>
          </a:p>
          <a:p>
            <a:pPr eaLnBrk="1" hangingPunct="1">
              <a:buFontTx/>
              <a:buNone/>
            </a:pPr>
            <a:r>
              <a:rPr lang="en-US" altLang="zh-CN"/>
              <a:t>Having avg(grade)&gt;=all(select avg(grade)</a:t>
            </a:r>
          </a:p>
          <a:p>
            <a:pPr eaLnBrk="1" hangingPunct="1">
              <a:buFontTx/>
              <a:buNone/>
            </a:pPr>
            <a:r>
              <a:rPr lang="en-US" altLang="zh-CN"/>
              <a:t> 					from s_c</a:t>
            </a:r>
          </a:p>
          <a:p>
            <a:pPr eaLnBrk="1" hangingPunct="1">
              <a:buFontTx/>
              <a:buNone/>
            </a:pPr>
            <a:r>
              <a:rPr lang="en-US" altLang="zh-CN"/>
              <a:t> 					group by cno)</a:t>
            </a:r>
          </a:p>
          <a:p>
            <a:pPr eaLnBrk="1" hangingPunct="1"/>
            <a:r>
              <a:rPr lang="zh-CN" altLang="en-US">
                <a:latin typeface="华文中宋" panose="02010600040101010101" pitchFamily="2" charset="-122"/>
                <a:ea typeface="华文中宋" panose="02010600040101010101" pitchFamily="2" charset="-122"/>
              </a:rPr>
              <a:t>注意：在</a:t>
            </a:r>
            <a:r>
              <a:rPr lang="en-US" altLang="zh-CN">
                <a:latin typeface="华文中宋" panose="02010600040101010101" pitchFamily="2" charset="-122"/>
                <a:ea typeface="华文中宋" panose="02010600040101010101" pitchFamily="2" charset="-122"/>
              </a:rPr>
              <a:t>SQL</a:t>
            </a:r>
            <a:r>
              <a:rPr lang="zh-CN" altLang="en-US">
                <a:latin typeface="华文中宋" panose="02010600040101010101" pitchFamily="2" charset="-122"/>
                <a:ea typeface="华文中宋" panose="02010600040101010101" pitchFamily="2" charset="-122"/>
              </a:rPr>
              <a:t>中聚集函数是不能嵌套的，即</a:t>
            </a:r>
            <a:r>
              <a:rPr lang="en-US" altLang="zh-CN">
                <a:latin typeface="华文中宋" panose="02010600040101010101" pitchFamily="2" charset="-122"/>
                <a:ea typeface="华文中宋" panose="02010600040101010101" pitchFamily="2" charset="-122"/>
              </a:rPr>
              <a:t>max</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avg</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5955">
                                            <p:bg/>
                                          </p:spTgt>
                                        </p:tgtEl>
                                        <p:attrNameLst>
                                          <p:attrName>style.visibility</p:attrName>
                                        </p:attrNameLst>
                                      </p:cBhvr>
                                      <p:to>
                                        <p:strVal val="visible"/>
                                      </p:to>
                                    </p:set>
                                    <p:animEffect transition="in" filter="diamond(in)">
                                      <p:cBhvr>
                                        <p:cTn id="7" dur="250"/>
                                        <p:tgtEl>
                                          <p:spTgt spid="12595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5955">
                                            <p:txEl>
                                              <p:pRg st="0" end="0"/>
                                            </p:txEl>
                                          </p:spTgt>
                                        </p:tgtEl>
                                        <p:attrNameLst>
                                          <p:attrName>style.visibility</p:attrName>
                                        </p:attrNameLst>
                                      </p:cBhvr>
                                      <p:to>
                                        <p:strVal val="visible"/>
                                      </p:to>
                                    </p:set>
                                    <p:animEffect transition="in" filter="diamond(in)">
                                      <p:cBhvr>
                                        <p:cTn id="12" dur="250"/>
                                        <p:tgtEl>
                                          <p:spTgt spid="1259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5955">
                                            <p:txEl>
                                              <p:pRg st="1" end="1"/>
                                            </p:txEl>
                                          </p:spTgt>
                                        </p:tgtEl>
                                        <p:attrNameLst>
                                          <p:attrName>style.visibility</p:attrName>
                                        </p:attrNameLst>
                                      </p:cBhvr>
                                      <p:to>
                                        <p:strVal val="visible"/>
                                      </p:to>
                                    </p:set>
                                    <p:animEffect transition="in" filter="diamond(in)">
                                      <p:cBhvr>
                                        <p:cTn id="17" dur="250"/>
                                        <p:tgtEl>
                                          <p:spTgt spid="1259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25955">
                                            <p:txEl>
                                              <p:pRg st="2" end="2"/>
                                            </p:txEl>
                                          </p:spTgt>
                                        </p:tgtEl>
                                        <p:attrNameLst>
                                          <p:attrName>style.visibility</p:attrName>
                                        </p:attrNameLst>
                                      </p:cBhvr>
                                      <p:to>
                                        <p:strVal val="visible"/>
                                      </p:to>
                                    </p:set>
                                    <p:animEffect transition="in" filter="diamond(in)">
                                      <p:cBhvr>
                                        <p:cTn id="22" dur="250"/>
                                        <p:tgtEl>
                                          <p:spTgt spid="1259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25955">
                                            <p:txEl>
                                              <p:pRg st="3" end="3"/>
                                            </p:txEl>
                                          </p:spTgt>
                                        </p:tgtEl>
                                        <p:attrNameLst>
                                          <p:attrName>style.visibility</p:attrName>
                                        </p:attrNameLst>
                                      </p:cBhvr>
                                      <p:to>
                                        <p:strVal val="visible"/>
                                      </p:to>
                                    </p:set>
                                    <p:animEffect transition="in" filter="diamond(in)">
                                      <p:cBhvr>
                                        <p:cTn id="27" dur="250"/>
                                        <p:tgtEl>
                                          <p:spTgt spid="1259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25955">
                                            <p:txEl>
                                              <p:pRg st="4" end="4"/>
                                            </p:txEl>
                                          </p:spTgt>
                                        </p:tgtEl>
                                        <p:attrNameLst>
                                          <p:attrName>style.visibility</p:attrName>
                                        </p:attrNameLst>
                                      </p:cBhvr>
                                      <p:to>
                                        <p:strVal val="visible"/>
                                      </p:to>
                                    </p:set>
                                    <p:animEffect transition="in" filter="diamond(in)">
                                      <p:cBhvr>
                                        <p:cTn id="32" dur="250"/>
                                        <p:tgtEl>
                                          <p:spTgt spid="12595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25955">
                                            <p:txEl>
                                              <p:pRg st="5" end="5"/>
                                            </p:txEl>
                                          </p:spTgt>
                                        </p:tgtEl>
                                        <p:attrNameLst>
                                          <p:attrName>style.visibility</p:attrName>
                                        </p:attrNameLst>
                                      </p:cBhvr>
                                      <p:to>
                                        <p:strVal val="visible"/>
                                      </p:to>
                                    </p:set>
                                    <p:animEffect transition="in" filter="diamond(in)">
                                      <p:cBhvr>
                                        <p:cTn id="37" dur="250"/>
                                        <p:tgtEl>
                                          <p:spTgt spid="12595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25955">
                                            <p:txEl>
                                              <p:pRg st="6" end="6"/>
                                            </p:txEl>
                                          </p:spTgt>
                                        </p:tgtEl>
                                        <p:attrNameLst>
                                          <p:attrName>style.visibility</p:attrName>
                                        </p:attrNameLst>
                                      </p:cBhvr>
                                      <p:to>
                                        <p:strVal val="visible"/>
                                      </p:to>
                                    </p:set>
                                    <p:animEffect transition="in" filter="diamond(in)">
                                      <p:cBhvr>
                                        <p:cTn id="42" dur="250"/>
                                        <p:tgtEl>
                                          <p:spTgt spid="125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46B359D4-4D4A-49CD-BC39-018BDBB0839D}"/>
              </a:ext>
            </a:extLst>
          </p:cNvPr>
          <p:cNvSpPr>
            <a:spLocks noGrp="1" noChangeArrowheads="1"/>
          </p:cNvSpPr>
          <p:nvPr>
            <p:ph type="title"/>
          </p:nvPr>
        </p:nvSpPr>
        <p:spPr/>
        <p:txBody>
          <a:bodyPr/>
          <a:lstStyle/>
          <a:p>
            <a:r>
              <a:rPr lang="zh-CN" altLang="en-US"/>
              <a:t>查询选修了全部课程的学生姓名</a:t>
            </a:r>
          </a:p>
        </p:txBody>
      </p:sp>
      <p:sp>
        <p:nvSpPr>
          <p:cNvPr id="3" name="内容占位符 2">
            <a:extLst>
              <a:ext uri="{FF2B5EF4-FFF2-40B4-BE49-F238E27FC236}">
                <a16:creationId xmlns:a16="http://schemas.microsoft.com/office/drawing/2014/main" id="{FD74C715-6BAC-48B0-8040-7F0A1A337D05}"/>
              </a:ext>
            </a:extLst>
          </p:cNvPr>
          <p:cNvSpPr>
            <a:spLocks noGrp="1" noChangeArrowheads="1"/>
          </p:cNvSpPr>
          <p:nvPr>
            <p:ph idx="1"/>
          </p:nvPr>
        </p:nvSpPr>
        <p:spPr/>
        <p:txBody>
          <a:bodyPr/>
          <a:lstStyle/>
          <a:p>
            <a:r>
              <a:rPr lang="en-US" altLang="zh-CN"/>
              <a:t>Select sname</a:t>
            </a:r>
          </a:p>
          <a:p>
            <a:r>
              <a:rPr lang="en-US" altLang="zh-CN"/>
              <a:t>From s</a:t>
            </a:r>
          </a:p>
          <a:p>
            <a:r>
              <a:rPr lang="en-US" altLang="zh-CN"/>
              <a:t>Where sno in</a:t>
            </a:r>
          </a:p>
          <a:p>
            <a:r>
              <a:rPr lang="en-US" altLang="zh-CN"/>
              <a:t>(select sno from s_c group by sno</a:t>
            </a:r>
          </a:p>
          <a:p>
            <a:r>
              <a:rPr lang="en-US" altLang="zh-CN"/>
              <a:t>Having count(*)=( select count(*) from c))</a:t>
            </a:r>
            <a:endParaRPr lang="zh-CN" altLang="en-US"/>
          </a:p>
        </p:txBody>
      </p:sp>
      <p:sp>
        <p:nvSpPr>
          <p:cNvPr id="102404" name="灯片编号占位符 3">
            <a:extLst>
              <a:ext uri="{FF2B5EF4-FFF2-40B4-BE49-F238E27FC236}">
                <a16:creationId xmlns:a16="http://schemas.microsoft.com/office/drawing/2014/main" id="{C00AEE5F-2D28-41BA-BD34-A80AEB6770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F442B5-95BA-4FA9-AC54-E9A1EF78B9E1}" type="slidenum">
              <a:rPr lang="en-US" altLang="zh-CN" sz="1400" smtClean="0"/>
              <a:pPr>
                <a:spcBef>
                  <a:spcPct val="0"/>
                </a:spcBef>
                <a:buFontTx/>
                <a:buNone/>
              </a:pPr>
              <a:t>84</a:t>
            </a:fld>
            <a:endParaRPr lang="en-US" altLang="zh-CN" sz="1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3BA5F2EF-9F57-4E5F-9DFC-A5B4BD46702F}"/>
              </a:ext>
            </a:extLst>
          </p:cNvPr>
          <p:cNvSpPr>
            <a:spLocks noGrp="1" noChangeArrowheads="1"/>
          </p:cNvSpPr>
          <p:nvPr>
            <p:ph type="title"/>
          </p:nvPr>
        </p:nvSpPr>
        <p:spPr/>
        <p:txBody>
          <a:bodyPr/>
          <a:lstStyle/>
          <a:p>
            <a:r>
              <a:rPr lang="zh-CN" altLang="en-US"/>
              <a:t>查询至少选修了两门课程的学生学号</a:t>
            </a:r>
          </a:p>
        </p:txBody>
      </p:sp>
      <p:sp>
        <p:nvSpPr>
          <p:cNvPr id="3" name="内容占位符 2">
            <a:extLst>
              <a:ext uri="{FF2B5EF4-FFF2-40B4-BE49-F238E27FC236}">
                <a16:creationId xmlns:a16="http://schemas.microsoft.com/office/drawing/2014/main" id="{133E0AEB-89E6-4D60-8643-7ACAEE15DB59}"/>
              </a:ext>
            </a:extLst>
          </p:cNvPr>
          <p:cNvSpPr>
            <a:spLocks noGrp="1" noChangeArrowheads="1"/>
          </p:cNvSpPr>
          <p:nvPr>
            <p:ph idx="1"/>
          </p:nvPr>
        </p:nvSpPr>
        <p:spPr/>
        <p:txBody>
          <a:bodyPr/>
          <a:lstStyle/>
          <a:p>
            <a:pPr marL="0" indent="0">
              <a:buFontTx/>
              <a:buNone/>
            </a:pPr>
            <a:r>
              <a:rPr lang="en-US" altLang="zh-CN"/>
              <a:t>Select sno</a:t>
            </a:r>
          </a:p>
          <a:p>
            <a:pPr marL="0" indent="0">
              <a:buFontTx/>
              <a:buNone/>
            </a:pPr>
            <a:r>
              <a:rPr lang="en-US" altLang="zh-CN"/>
              <a:t>From s_c</a:t>
            </a:r>
          </a:p>
          <a:p>
            <a:pPr marL="0" indent="0">
              <a:buFontTx/>
              <a:buNone/>
            </a:pPr>
            <a:r>
              <a:rPr lang="en-US" altLang="zh-CN"/>
              <a:t>Group by sno</a:t>
            </a:r>
          </a:p>
          <a:p>
            <a:pPr marL="0" indent="0">
              <a:buFontTx/>
              <a:buNone/>
            </a:pPr>
            <a:r>
              <a:rPr lang="en-US" altLang="zh-CN"/>
              <a:t>Having count(*)&gt;=2</a:t>
            </a:r>
            <a:endParaRPr lang="zh-CN" altLang="en-US"/>
          </a:p>
        </p:txBody>
      </p:sp>
      <p:sp>
        <p:nvSpPr>
          <p:cNvPr id="103428" name="灯片编号占位符 3">
            <a:extLst>
              <a:ext uri="{FF2B5EF4-FFF2-40B4-BE49-F238E27FC236}">
                <a16:creationId xmlns:a16="http://schemas.microsoft.com/office/drawing/2014/main" id="{532A96A7-D028-4C81-88A6-2B62FD54BE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032A47-3BC8-4484-8BF0-6EADDB040284}" type="slidenum">
              <a:rPr lang="en-US" altLang="zh-CN" sz="1400" smtClean="0"/>
              <a:pPr>
                <a:spcBef>
                  <a:spcPct val="0"/>
                </a:spcBef>
                <a:buFontTx/>
                <a:buNone/>
              </a:pPr>
              <a:t>85</a:t>
            </a:fld>
            <a:endParaRPr lang="en-US" altLang="zh-CN" sz="1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08369-0BBD-43BC-8928-964493F6AA46}"/>
              </a:ext>
            </a:extLst>
          </p:cNvPr>
          <p:cNvSpPr>
            <a:spLocks noGrp="1"/>
          </p:cNvSpPr>
          <p:nvPr>
            <p:ph type="title"/>
          </p:nvPr>
        </p:nvSpPr>
        <p:spPr/>
        <p:txBody>
          <a:bodyPr/>
          <a:lstStyle/>
          <a:p>
            <a:r>
              <a:rPr lang="zh-CN" altLang="en-US" dirty="0"/>
              <a:t>查询只有一个人选修的课程号</a:t>
            </a:r>
          </a:p>
        </p:txBody>
      </p:sp>
      <p:sp>
        <p:nvSpPr>
          <p:cNvPr id="3" name="内容占位符 2">
            <a:extLst>
              <a:ext uri="{FF2B5EF4-FFF2-40B4-BE49-F238E27FC236}">
                <a16:creationId xmlns:a16="http://schemas.microsoft.com/office/drawing/2014/main" id="{AD2AC957-4534-47A9-A7A0-F66DF34976BB}"/>
              </a:ext>
            </a:extLst>
          </p:cNvPr>
          <p:cNvSpPr>
            <a:spLocks noGrp="1"/>
          </p:cNvSpPr>
          <p:nvPr>
            <p:ph idx="1"/>
          </p:nvPr>
        </p:nvSpPr>
        <p:spPr>
          <a:xfrm>
            <a:off x="457200" y="1600200"/>
            <a:ext cx="4083314" cy="3696671"/>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altLang="zh-CN" dirty="0"/>
              <a:t>Select </a:t>
            </a:r>
            <a:r>
              <a:rPr lang="en-US" altLang="zh-CN" dirty="0" err="1"/>
              <a:t>cno</a:t>
            </a:r>
            <a:endParaRPr lang="en-US" altLang="zh-CN" dirty="0"/>
          </a:p>
          <a:p>
            <a:pPr marL="0" indent="0">
              <a:buNone/>
            </a:pPr>
            <a:r>
              <a:rPr lang="en-US" altLang="zh-CN" dirty="0"/>
              <a:t>From </a:t>
            </a:r>
            <a:r>
              <a:rPr lang="en-US" altLang="zh-CN" dirty="0" err="1"/>
              <a:t>s_c</a:t>
            </a:r>
            <a:r>
              <a:rPr lang="en-US" altLang="zh-CN" dirty="0"/>
              <a:t>  as a</a:t>
            </a:r>
          </a:p>
          <a:p>
            <a:pPr marL="0" indent="0">
              <a:buNone/>
            </a:pPr>
            <a:r>
              <a:rPr lang="en-US" altLang="zh-CN" dirty="0"/>
              <a:t>Where </a:t>
            </a:r>
            <a:r>
              <a:rPr lang="en-US" altLang="zh-CN" dirty="0" err="1"/>
              <a:t>cno</a:t>
            </a:r>
            <a:r>
              <a:rPr lang="en-US" altLang="zh-CN" dirty="0"/>
              <a:t> not in</a:t>
            </a:r>
          </a:p>
          <a:p>
            <a:pPr marL="0" indent="0">
              <a:buNone/>
            </a:pPr>
            <a:r>
              <a:rPr lang="en-US" altLang="zh-CN" dirty="0"/>
              <a:t>( select </a:t>
            </a:r>
            <a:r>
              <a:rPr lang="en-US" altLang="zh-CN" dirty="0" err="1"/>
              <a:t>cno</a:t>
            </a:r>
            <a:r>
              <a:rPr lang="en-US" altLang="zh-CN" dirty="0"/>
              <a:t>  </a:t>
            </a:r>
          </a:p>
          <a:p>
            <a:pPr marL="0" indent="0">
              <a:buNone/>
            </a:pPr>
            <a:r>
              <a:rPr lang="en-US" altLang="zh-CN" dirty="0"/>
              <a:t>   from </a:t>
            </a:r>
            <a:r>
              <a:rPr lang="en-US" altLang="zh-CN" dirty="0" err="1"/>
              <a:t>s_c</a:t>
            </a:r>
            <a:r>
              <a:rPr lang="en-US" altLang="zh-CN" dirty="0"/>
              <a:t> </a:t>
            </a:r>
          </a:p>
          <a:p>
            <a:pPr marL="0" indent="0">
              <a:buNone/>
            </a:pPr>
            <a:r>
              <a:rPr lang="en-US" altLang="zh-CN" dirty="0"/>
              <a:t>   where  </a:t>
            </a:r>
            <a:r>
              <a:rPr lang="en-US" altLang="zh-CN" dirty="0" err="1"/>
              <a:t>a.sno</a:t>
            </a:r>
            <a:r>
              <a:rPr lang="en-US" altLang="zh-CN" dirty="0"/>
              <a:t>!=</a:t>
            </a:r>
            <a:r>
              <a:rPr lang="en-US" altLang="zh-CN" dirty="0" err="1"/>
              <a:t>sno</a:t>
            </a:r>
            <a:r>
              <a:rPr lang="en-US" altLang="zh-CN" dirty="0"/>
              <a:t>)</a:t>
            </a:r>
            <a:endParaRPr lang="zh-CN" altLang="en-US" dirty="0"/>
          </a:p>
        </p:txBody>
      </p:sp>
      <p:sp>
        <p:nvSpPr>
          <p:cNvPr id="4" name="灯片编号占位符 3">
            <a:extLst>
              <a:ext uri="{FF2B5EF4-FFF2-40B4-BE49-F238E27FC236}">
                <a16:creationId xmlns:a16="http://schemas.microsoft.com/office/drawing/2014/main" id="{ACB078F9-28EB-4BD7-B2B5-3EA93AB28316}"/>
              </a:ext>
            </a:extLst>
          </p:cNvPr>
          <p:cNvSpPr>
            <a:spLocks noGrp="1"/>
          </p:cNvSpPr>
          <p:nvPr>
            <p:ph type="sldNum" sz="quarter" idx="12"/>
          </p:nvPr>
        </p:nvSpPr>
        <p:spPr/>
        <p:txBody>
          <a:bodyPr/>
          <a:lstStyle/>
          <a:p>
            <a:pPr>
              <a:defRPr/>
            </a:pPr>
            <a:fld id="{74B252B9-9A46-4347-B493-9953A855713C}" type="slidenum">
              <a:rPr lang="en-US" altLang="zh-CN" smtClean="0"/>
              <a:pPr>
                <a:defRPr/>
              </a:pPr>
              <a:t>86</a:t>
            </a:fld>
            <a:endParaRPr lang="en-US" altLang="zh-CN"/>
          </a:p>
        </p:txBody>
      </p:sp>
      <p:sp>
        <p:nvSpPr>
          <p:cNvPr id="5" name="内容占位符 2">
            <a:extLst>
              <a:ext uri="{FF2B5EF4-FFF2-40B4-BE49-F238E27FC236}">
                <a16:creationId xmlns:a16="http://schemas.microsoft.com/office/drawing/2014/main" id="{2C6B6546-AE90-48DC-A55B-A7FE2EED73D8}"/>
              </a:ext>
            </a:extLst>
          </p:cNvPr>
          <p:cNvSpPr txBox="1">
            <a:spLocks/>
          </p:cNvSpPr>
          <p:nvPr/>
        </p:nvSpPr>
        <p:spPr bwMode="auto">
          <a:xfrm>
            <a:off x="4737257" y="1556792"/>
            <a:ext cx="3631886" cy="3696671"/>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kern="0" dirty="0"/>
              <a:t>Select </a:t>
            </a:r>
            <a:r>
              <a:rPr lang="en-US" altLang="zh-CN" kern="0" dirty="0" err="1"/>
              <a:t>cno</a:t>
            </a:r>
            <a:endParaRPr lang="en-US" altLang="zh-CN" kern="0" dirty="0"/>
          </a:p>
          <a:p>
            <a:pPr marL="0" indent="0">
              <a:buFontTx/>
              <a:buNone/>
            </a:pPr>
            <a:r>
              <a:rPr lang="en-US" altLang="zh-CN" kern="0" dirty="0"/>
              <a:t>From </a:t>
            </a:r>
            <a:r>
              <a:rPr lang="en-US" altLang="zh-CN" kern="0" dirty="0" err="1"/>
              <a:t>s_c</a:t>
            </a:r>
            <a:r>
              <a:rPr lang="en-US" altLang="zh-CN" kern="0" dirty="0"/>
              <a:t>  </a:t>
            </a:r>
          </a:p>
          <a:p>
            <a:pPr marL="0" indent="0">
              <a:buFontTx/>
              <a:buNone/>
            </a:pPr>
            <a:r>
              <a:rPr lang="en-US" altLang="zh-CN" kern="0" dirty="0"/>
              <a:t>Group by </a:t>
            </a:r>
            <a:r>
              <a:rPr lang="en-US" altLang="zh-CN" kern="0" dirty="0" err="1"/>
              <a:t>cno</a:t>
            </a:r>
            <a:endParaRPr lang="en-US" altLang="zh-CN" kern="0" dirty="0"/>
          </a:p>
          <a:p>
            <a:pPr marL="0" indent="0">
              <a:buFontTx/>
              <a:buNone/>
            </a:pPr>
            <a:r>
              <a:rPr lang="en-US" altLang="zh-CN" kern="0" dirty="0"/>
              <a:t>Having count(*)=1</a:t>
            </a:r>
          </a:p>
        </p:txBody>
      </p:sp>
    </p:spTree>
    <p:extLst>
      <p:ext uri="{BB962C8B-B14F-4D97-AF65-F5344CB8AC3E}">
        <p14:creationId xmlns:p14="http://schemas.microsoft.com/office/powerpoint/2010/main" val="346336629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E90F3AE0-03A7-4090-8B54-2B18DD27E84B}"/>
              </a:ext>
            </a:extLst>
          </p:cNvPr>
          <p:cNvSpPr>
            <a:spLocks noGrp="1" noChangeArrowheads="1"/>
          </p:cNvSpPr>
          <p:nvPr>
            <p:ph type="title"/>
          </p:nvPr>
        </p:nvSpPr>
        <p:spPr>
          <a:xfrm>
            <a:off x="174340" y="160337"/>
            <a:ext cx="8795320" cy="1143000"/>
          </a:xfrm>
        </p:spPr>
        <p:txBody>
          <a:bodyPr/>
          <a:lstStyle/>
          <a:p>
            <a:r>
              <a:rPr lang="zh-CN" altLang="en-US" dirty="0"/>
              <a:t>查询只选修了</a:t>
            </a:r>
            <a:r>
              <a:rPr lang="en-US" altLang="zh-CN" dirty="0"/>
              <a:t>1</a:t>
            </a:r>
            <a:r>
              <a:rPr lang="zh-CN" altLang="en-US" dirty="0"/>
              <a:t>号课程的学生学号</a:t>
            </a:r>
          </a:p>
        </p:txBody>
      </p:sp>
      <p:sp>
        <p:nvSpPr>
          <p:cNvPr id="3" name="内容占位符 2">
            <a:extLst>
              <a:ext uri="{FF2B5EF4-FFF2-40B4-BE49-F238E27FC236}">
                <a16:creationId xmlns:a16="http://schemas.microsoft.com/office/drawing/2014/main" id="{0FAE5B69-7299-4703-9F66-A54395787089}"/>
              </a:ext>
            </a:extLst>
          </p:cNvPr>
          <p:cNvSpPr>
            <a:spLocks noGrp="1" noChangeArrowheads="1"/>
          </p:cNvSpPr>
          <p:nvPr>
            <p:ph idx="1"/>
          </p:nvPr>
        </p:nvSpPr>
        <p:spPr>
          <a:xfrm>
            <a:off x="539552" y="1272275"/>
            <a:ext cx="8229600" cy="3668893"/>
          </a:xfrm>
        </p:spPr>
        <p:style>
          <a:lnRef idx="1">
            <a:schemeClr val="accent1"/>
          </a:lnRef>
          <a:fillRef idx="2">
            <a:schemeClr val="accent1"/>
          </a:fillRef>
          <a:effectRef idx="1">
            <a:schemeClr val="accent1"/>
          </a:effectRef>
          <a:fontRef idx="minor">
            <a:schemeClr val="dk1"/>
          </a:fontRef>
        </p:style>
        <p:txBody>
          <a:bodyPr/>
          <a:lstStyle/>
          <a:p>
            <a:pPr marL="0" indent="0">
              <a:buFontTx/>
              <a:buNone/>
            </a:pPr>
            <a:r>
              <a:rPr lang="en-US" altLang="zh-CN" dirty="0"/>
              <a:t>select </a:t>
            </a:r>
            <a:r>
              <a:rPr lang="en-US" altLang="zh-CN" dirty="0" err="1"/>
              <a:t>sno</a:t>
            </a:r>
            <a:r>
              <a:rPr lang="en-US" altLang="zh-CN" dirty="0"/>
              <a:t> from </a:t>
            </a:r>
            <a:r>
              <a:rPr lang="en-US" altLang="zh-CN" dirty="0" err="1"/>
              <a:t>s_c</a:t>
            </a:r>
            <a:r>
              <a:rPr lang="en-US" altLang="zh-CN" dirty="0"/>
              <a:t> </a:t>
            </a:r>
          </a:p>
          <a:p>
            <a:pPr marL="0" indent="0">
              <a:buFontTx/>
              <a:buNone/>
            </a:pPr>
            <a:r>
              <a:rPr lang="en-US" altLang="zh-CN" dirty="0"/>
              <a:t>where </a:t>
            </a:r>
            <a:r>
              <a:rPr lang="en-US" altLang="zh-CN" dirty="0" err="1"/>
              <a:t>cno</a:t>
            </a:r>
            <a:r>
              <a:rPr lang="en-US" altLang="zh-CN" dirty="0"/>
              <a:t>='01' and </a:t>
            </a:r>
            <a:r>
              <a:rPr lang="en-US" altLang="zh-CN" dirty="0" err="1"/>
              <a:t>sno</a:t>
            </a:r>
            <a:r>
              <a:rPr lang="en-US" altLang="zh-CN" dirty="0"/>
              <a:t> not in(</a:t>
            </a:r>
          </a:p>
          <a:p>
            <a:pPr marL="0" indent="0">
              <a:buFontTx/>
              <a:buNone/>
            </a:pPr>
            <a:r>
              <a:rPr lang="en-US" altLang="zh-CN" dirty="0"/>
              <a:t>    Select </a:t>
            </a:r>
            <a:r>
              <a:rPr lang="en-US" altLang="zh-CN" dirty="0" err="1"/>
              <a:t>sno</a:t>
            </a:r>
            <a:endParaRPr lang="en-US" altLang="zh-CN" dirty="0"/>
          </a:p>
          <a:p>
            <a:pPr marL="0" indent="0">
              <a:buFontTx/>
              <a:buNone/>
            </a:pPr>
            <a:r>
              <a:rPr lang="en-US" altLang="zh-CN" dirty="0"/>
              <a:t>    From </a:t>
            </a:r>
            <a:r>
              <a:rPr lang="en-US" altLang="zh-CN" dirty="0" err="1"/>
              <a:t>s_c</a:t>
            </a:r>
            <a:endParaRPr lang="en-US" altLang="zh-CN" dirty="0"/>
          </a:p>
          <a:p>
            <a:pPr marL="0" indent="0">
              <a:buFontTx/>
              <a:buNone/>
            </a:pPr>
            <a:r>
              <a:rPr lang="en-US" altLang="zh-CN" dirty="0"/>
              <a:t>    Group by </a:t>
            </a:r>
            <a:r>
              <a:rPr lang="en-US" altLang="zh-CN" dirty="0" err="1"/>
              <a:t>sno</a:t>
            </a:r>
            <a:endParaRPr lang="en-US" altLang="zh-CN" dirty="0"/>
          </a:p>
          <a:p>
            <a:pPr marL="0" indent="0">
              <a:buFontTx/>
              <a:buNone/>
            </a:pPr>
            <a:r>
              <a:rPr lang="en-US" altLang="zh-CN" dirty="0"/>
              <a:t>    Having count(*)&gt;=2)</a:t>
            </a:r>
            <a:endParaRPr lang="zh-CN" altLang="en-US" dirty="0"/>
          </a:p>
        </p:txBody>
      </p:sp>
      <p:sp>
        <p:nvSpPr>
          <p:cNvPr id="104452" name="灯片编号占位符 3">
            <a:extLst>
              <a:ext uri="{FF2B5EF4-FFF2-40B4-BE49-F238E27FC236}">
                <a16:creationId xmlns:a16="http://schemas.microsoft.com/office/drawing/2014/main" id="{F0EDE319-4C6A-448E-A581-AC2399791F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98D3D8-B230-4575-9840-92DFC0CF37D1}" type="slidenum">
              <a:rPr lang="en-US" altLang="zh-CN" sz="1400" smtClean="0"/>
              <a:pPr>
                <a:spcBef>
                  <a:spcPct val="0"/>
                </a:spcBef>
                <a:buFontTx/>
                <a:buNone/>
              </a:pPr>
              <a:t>87</a:t>
            </a:fld>
            <a:endParaRPr lang="en-US" altLang="zh-CN" sz="1400"/>
          </a:p>
        </p:txBody>
      </p:sp>
      <p:sp>
        <p:nvSpPr>
          <p:cNvPr id="2" name="文本框 1">
            <a:extLst>
              <a:ext uri="{FF2B5EF4-FFF2-40B4-BE49-F238E27FC236}">
                <a16:creationId xmlns:a16="http://schemas.microsoft.com/office/drawing/2014/main" id="{DBEB5F11-E6EF-4012-8190-4E7519DBDF2C}"/>
              </a:ext>
            </a:extLst>
          </p:cNvPr>
          <p:cNvSpPr txBox="1"/>
          <p:nvPr/>
        </p:nvSpPr>
        <p:spPr>
          <a:xfrm>
            <a:off x="539552" y="5114768"/>
            <a:ext cx="7704856" cy="1569660"/>
          </a:xfrm>
          <a:prstGeom prst="rect">
            <a:avLst/>
          </a:prstGeom>
          <a:solidFill>
            <a:srgbClr val="FFFFCC"/>
          </a:solidFill>
        </p:spPr>
        <p:txBody>
          <a:bodyPr wrap="square" rtlCol="0">
            <a:spAutoFit/>
          </a:bodyPr>
          <a:lstStyle/>
          <a:p>
            <a:r>
              <a:rPr lang="zh-CN" altLang="en-US" sz="3200" dirty="0"/>
              <a:t>请尝试</a:t>
            </a:r>
            <a:r>
              <a:rPr lang="en-US" altLang="zh-CN" sz="3200" dirty="0"/>
              <a:t>1</a:t>
            </a:r>
            <a:r>
              <a:rPr lang="zh-CN" altLang="en-US" sz="3200" dirty="0"/>
              <a:t>、不用集函数写出相应的</a:t>
            </a:r>
            <a:r>
              <a:rPr lang="en-US" altLang="zh-CN" sz="3200" dirty="0" err="1"/>
              <a:t>sql</a:t>
            </a:r>
            <a:endParaRPr lang="en-US" altLang="zh-CN" sz="3200" dirty="0"/>
          </a:p>
          <a:p>
            <a:r>
              <a:rPr lang="en-US" altLang="zh-CN" sz="3200" dirty="0"/>
              <a:t>	   2</a:t>
            </a:r>
            <a:r>
              <a:rPr lang="zh-CN" altLang="en-US" sz="3200" dirty="0"/>
              <a:t>、使用集函数，把</a:t>
            </a:r>
            <a:r>
              <a:rPr lang="en-US" altLang="zh-CN" sz="3200" dirty="0"/>
              <a:t>not in</a:t>
            </a:r>
            <a:r>
              <a:rPr lang="zh-CN" altLang="en-US" sz="3200" dirty="0"/>
              <a:t>改为</a:t>
            </a:r>
            <a:r>
              <a:rPr lang="en-US" altLang="zh-CN" sz="3200" dirty="0"/>
              <a:t>in</a:t>
            </a:r>
            <a:r>
              <a:rPr lang="zh-CN" altLang="en-US" sz="3200" dirty="0"/>
              <a:t>，     </a:t>
            </a:r>
            <a:r>
              <a:rPr lang="en-US" altLang="zh-CN" sz="3200" dirty="0"/>
              <a:t>		</a:t>
            </a:r>
            <a:r>
              <a:rPr lang="zh-CN" altLang="en-US" sz="3200" dirty="0"/>
              <a:t>写出相应的</a:t>
            </a:r>
            <a:r>
              <a:rPr lang="en-US" altLang="zh-CN" sz="3200" dirty="0" err="1"/>
              <a:t>sql</a:t>
            </a:r>
            <a:endParaRPr lang="zh-CN" altLang="en-US" sz="32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C0D81E6D-36A2-40E0-918D-D400F8597F5F}"/>
              </a:ext>
            </a:extLst>
          </p:cNvPr>
          <p:cNvSpPr>
            <a:spLocks noGrp="1" noChangeArrowheads="1"/>
          </p:cNvSpPr>
          <p:nvPr>
            <p:ph type="title"/>
          </p:nvPr>
        </p:nvSpPr>
        <p:spPr/>
        <p:txBody>
          <a:bodyPr/>
          <a:lstStyle/>
          <a:p>
            <a:r>
              <a:rPr lang="zh-CN" altLang="en-US" sz="3200"/>
              <a:t>查询成绩超出个人平均成绩的选课记录</a:t>
            </a:r>
          </a:p>
        </p:txBody>
      </p:sp>
      <p:sp>
        <p:nvSpPr>
          <p:cNvPr id="99331" name="内容占位符 2">
            <a:extLst>
              <a:ext uri="{FF2B5EF4-FFF2-40B4-BE49-F238E27FC236}">
                <a16:creationId xmlns:a16="http://schemas.microsoft.com/office/drawing/2014/main" id="{25386FAD-0B3F-43D0-9A6C-797AE4697DBE}"/>
              </a:ext>
            </a:extLst>
          </p:cNvPr>
          <p:cNvSpPr>
            <a:spLocks noGrp="1" noChangeArrowheads="1"/>
          </p:cNvSpPr>
          <p:nvPr>
            <p:ph idx="1"/>
          </p:nvPr>
        </p:nvSpPr>
        <p:spPr>
          <a:xfrm>
            <a:off x="1691680" y="1628800"/>
            <a:ext cx="5616624" cy="3443663"/>
          </a:xfrm>
        </p:spPr>
        <p:style>
          <a:lnRef idx="1">
            <a:schemeClr val="accent1"/>
          </a:lnRef>
          <a:fillRef idx="2">
            <a:schemeClr val="accent1"/>
          </a:fillRef>
          <a:effectRef idx="1">
            <a:schemeClr val="accent1"/>
          </a:effectRef>
          <a:fontRef idx="minor">
            <a:schemeClr val="dk1"/>
          </a:fontRef>
        </p:style>
        <p:txBody>
          <a:bodyPr/>
          <a:lstStyle/>
          <a:p>
            <a:pPr marL="0" indent="0">
              <a:buFontTx/>
              <a:buNone/>
            </a:pPr>
            <a:r>
              <a:rPr lang="en-US" altLang="zh-CN" dirty="0"/>
              <a:t>Select </a:t>
            </a:r>
            <a:r>
              <a:rPr lang="zh-CN" altLang="en-US" dirty="0"/>
              <a:t> </a:t>
            </a:r>
            <a:r>
              <a:rPr lang="en-US" altLang="zh-CN" dirty="0" err="1"/>
              <a:t>sno,cno,grade</a:t>
            </a:r>
            <a:endParaRPr lang="en-US" altLang="zh-CN" dirty="0"/>
          </a:p>
          <a:p>
            <a:pPr marL="0" indent="0">
              <a:buFontTx/>
              <a:buNone/>
            </a:pPr>
            <a:r>
              <a:rPr lang="en-US" altLang="zh-CN" dirty="0"/>
              <a:t>From </a:t>
            </a:r>
            <a:r>
              <a:rPr lang="en-US" altLang="zh-CN" dirty="0" err="1"/>
              <a:t>s_c</a:t>
            </a:r>
            <a:r>
              <a:rPr lang="en-US" altLang="zh-CN" dirty="0"/>
              <a:t> as a</a:t>
            </a:r>
          </a:p>
          <a:p>
            <a:pPr marL="0" indent="0">
              <a:buFontTx/>
              <a:buNone/>
            </a:pPr>
            <a:r>
              <a:rPr lang="en-US" altLang="zh-CN" dirty="0"/>
              <a:t>Where grade&gt;</a:t>
            </a:r>
          </a:p>
          <a:p>
            <a:pPr marL="457200" lvl="1" indent="0">
              <a:buFontTx/>
              <a:buNone/>
            </a:pPr>
            <a:r>
              <a:rPr lang="en-US" altLang="zh-CN" dirty="0"/>
              <a:t>(select </a:t>
            </a:r>
            <a:r>
              <a:rPr lang="en-US" altLang="zh-CN" dirty="0" err="1"/>
              <a:t>avg</a:t>
            </a:r>
            <a:r>
              <a:rPr lang="en-US" altLang="zh-CN" dirty="0"/>
              <a:t>(grade)</a:t>
            </a:r>
          </a:p>
          <a:p>
            <a:pPr marL="457200" lvl="1" indent="0">
              <a:buFontTx/>
              <a:buNone/>
            </a:pPr>
            <a:r>
              <a:rPr lang="en-US" altLang="zh-CN" dirty="0"/>
              <a:t>From </a:t>
            </a:r>
            <a:r>
              <a:rPr lang="en-US" altLang="zh-CN" dirty="0" err="1"/>
              <a:t>s_c</a:t>
            </a:r>
            <a:endParaRPr lang="en-US" altLang="zh-CN" dirty="0"/>
          </a:p>
          <a:p>
            <a:pPr marL="457200" lvl="1" indent="0">
              <a:buFontTx/>
              <a:buNone/>
            </a:pPr>
            <a:r>
              <a:rPr lang="en-US" altLang="zh-CN" dirty="0"/>
              <a:t>Where </a:t>
            </a:r>
            <a:r>
              <a:rPr lang="en-US" altLang="zh-CN" dirty="0" err="1"/>
              <a:t>a.sno</a:t>
            </a:r>
            <a:r>
              <a:rPr lang="en-US" altLang="zh-CN" dirty="0"/>
              <a:t>=</a:t>
            </a:r>
            <a:r>
              <a:rPr lang="en-US" altLang="zh-CN" dirty="0" err="1"/>
              <a:t>sno</a:t>
            </a:r>
            <a:r>
              <a:rPr lang="en-US" altLang="zh-CN" dirty="0"/>
              <a:t>)</a:t>
            </a:r>
          </a:p>
          <a:p>
            <a:pPr marL="0" indent="0">
              <a:buFontTx/>
              <a:buNone/>
            </a:pPr>
            <a:endParaRPr lang="en-US" altLang="zh-CN" dirty="0"/>
          </a:p>
          <a:p>
            <a:pPr marL="1828800" lvl="4" indent="0">
              <a:buFontTx/>
              <a:buNone/>
            </a:pPr>
            <a:endParaRPr lang="zh-CN" altLang="en-US" dirty="0"/>
          </a:p>
        </p:txBody>
      </p:sp>
      <p:sp>
        <p:nvSpPr>
          <p:cNvPr id="105476" name="灯片编号占位符 3">
            <a:extLst>
              <a:ext uri="{FF2B5EF4-FFF2-40B4-BE49-F238E27FC236}">
                <a16:creationId xmlns:a16="http://schemas.microsoft.com/office/drawing/2014/main" id="{F561837B-41BC-4BF3-AD37-2B2275ED53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A59C9A-AEDA-452D-ABDB-00DC3BB30CE0}" type="slidenum">
              <a:rPr lang="en-US" altLang="zh-CN" sz="1400" smtClean="0"/>
              <a:pPr>
                <a:spcBef>
                  <a:spcPct val="0"/>
                </a:spcBef>
                <a:buFontTx/>
                <a:buNone/>
              </a:pPr>
              <a:t>88</a:t>
            </a:fld>
            <a:endParaRPr lang="en-US" altLang="zh-CN" sz="1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anim calcmode="lin" valueType="num">
                                      <p:cBhvr additive="base">
                                        <p:cTn id="11"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 calcmode="lin" valueType="num">
                                      <p:cBhvr additive="base">
                                        <p:cTn id="15"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anim calcmode="lin" valueType="num">
                                      <p:cBhvr additive="base">
                                        <p:cTn id="19"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anim calcmode="lin" valueType="num">
                                      <p:cBhvr additive="base">
                                        <p:cTn id="23"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9331">
                                            <p:txEl>
                                              <p:pRg st="5" end="5"/>
                                            </p:txEl>
                                          </p:spTgt>
                                        </p:tgtEl>
                                        <p:attrNameLst>
                                          <p:attrName>style.visibility</p:attrName>
                                        </p:attrNameLst>
                                      </p:cBhvr>
                                      <p:to>
                                        <p:strVal val="visible"/>
                                      </p:to>
                                    </p:set>
                                    <p:anim calcmode="lin" valueType="num">
                                      <p:cBhvr additive="base">
                                        <p:cTn id="27"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CE17D678-02CD-48B9-B8D6-E43BBC4029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0A43625-C97A-42DA-B9F6-5EC2DB81CAB5}" type="slidenum">
              <a:rPr lang="en-US" altLang="zh-CN" sz="1400" smtClean="0"/>
              <a:pPr>
                <a:spcBef>
                  <a:spcPct val="0"/>
                </a:spcBef>
                <a:buFontTx/>
                <a:buNone/>
              </a:pPr>
              <a:t>89</a:t>
            </a:fld>
            <a:endParaRPr lang="en-US" altLang="zh-CN" sz="1400"/>
          </a:p>
        </p:txBody>
      </p:sp>
      <p:sp>
        <p:nvSpPr>
          <p:cNvPr id="106499" name="Rectangle 2">
            <a:extLst>
              <a:ext uri="{FF2B5EF4-FFF2-40B4-BE49-F238E27FC236}">
                <a16:creationId xmlns:a16="http://schemas.microsoft.com/office/drawing/2014/main" id="{6DB02494-CF66-4572-83E4-0CCB4DD75A12}"/>
              </a:ext>
            </a:extLst>
          </p:cNvPr>
          <p:cNvSpPr>
            <a:spLocks noGrp="1" noChangeArrowheads="1"/>
          </p:cNvSpPr>
          <p:nvPr>
            <p:ph type="title"/>
          </p:nvPr>
        </p:nvSpPr>
        <p:spPr>
          <a:xfrm>
            <a:off x="323850" y="333375"/>
            <a:ext cx="8569325" cy="1143000"/>
          </a:xfrm>
        </p:spPr>
        <p:txBody>
          <a:bodyPr/>
          <a:lstStyle/>
          <a:p>
            <a:pPr eaLnBrk="1" hangingPunct="1"/>
            <a:r>
              <a:rPr lang="zh-CN" altLang="en-US" sz="3200" b="1">
                <a:ea typeface="华文中宋" panose="02010600040101010101" pitchFamily="2" charset="-122"/>
              </a:rPr>
              <a:t>查询成绩前五名的学生学号，课程号及成绩</a:t>
            </a:r>
          </a:p>
        </p:txBody>
      </p:sp>
      <p:sp>
        <p:nvSpPr>
          <p:cNvPr id="106500" name="Rectangle 3">
            <a:extLst>
              <a:ext uri="{FF2B5EF4-FFF2-40B4-BE49-F238E27FC236}">
                <a16:creationId xmlns:a16="http://schemas.microsoft.com/office/drawing/2014/main" id="{A0262FE7-6AAA-4E70-9D4C-582C856A6371}"/>
              </a:ext>
            </a:extLst>
          </p:cNvPr>
          <p:cNvSpPr>
            <a:spLocks noGrp="1" noChangeArrowheads="1"/>
          </p:cNvSpPr>
          <p:nvPr>
            <p:ph type="body" idx="1"/>
          </p:nvPr>
        </p:nvSpPr>
        <p:spPr>
          <a:xfrm>
            <a:off x="539750" y="1557338"/>
            <a:ext cx="8135938" cy="3671887"/>
          </a:xfrm>
          <a:solidFill>
            <a:srgbClr val="FFFFCC"/>
          </a:solidFill>
          <a:ln>
            <a:solidFill>
              <a:srgbClr val="000099"/>
            </a:solidFill>
            <a:miter lim="800000"/>
            <a:headEnd/>
            <a:tailEnd/>
          </a:ln>
        </p:spPr>
        <p:txBody>
          <a:bodyPr/>
          <a:lstStyle/>
          <a:p>
            <a:pPr eaLnBrk="1" hangingPunct="1">
              <a:lnSpc>
                <a:spcPct val="110000"/>
              </a:lnSpc>
              <a:buFontTx/>
              <a:buNone/>
            </a:pPr>
            <a:r>
              <a:rPr lang="en-US" altLang="zh-CN" sz="3600"/>
              <a:t>SELECT </a:t>
            </a:r>
            <a:r>
              <a:rPr lang="en-US" altLang="zh-CN" sz="3600">
                <a:solidFill>
                  <a:srgbClr val="FF3300"/>
                </a:solidFill>
              </a:rPr>
              <a:t>TOP 5</a:t>
            </a:r>
            <a:r>
              <a:rPr lang="en-US" altLang="zh-CN" sz="3600"/>
              <a:t>  S_C.SNO,        			S_C.CNO, S_C.GRADE</a:t>
            </a:r>
          </a:p>
          <a:p>
            <a:pPr eaLnBrk="1" hangingPunct="1">
              <a:lnSpc>
                <a:spcPct val="110000"/>
              </a:lnSpc>
              <a:buFontTx/>
              <a:buNone/>
            </a:pPr>
            <a:r>
              <a:rPr lang="en-US" altLang="zh-CN" sz="3600"/>
              <a:t>FROM S_C</a:t>
            </a:r>
          </a:p>
          <a:p>
            <a:pPr eaLnBrk="1" hangingPunct="1">
              <a:lnSpc>
                <a:spcPct val="110000"/>
              </a:lnSpc>
              <a:buFontTx/>
              <a:buNone/>
            </a:pPr>
            <a:r>
              <a:rPr lang="en-US" altLang="zh-CN" sz="3600"/>
              <a:t>ORDER BY S_C.GRADE DESC;</a:t>
            </a:r>
          </a:p>
        </p:txBody>
      </p:sp>
      <p:sp>
        <p:nvSpPr>
          <p:cNvPr id="106501" name="Rectangle 4">
            <a:extLst>
              <a:ext uri="{FF2B5EF4-FFF2-40B4-BE49-F238E27FC236}">
                <a16:creationId xmlns:a16="http://schemas.microsoft.com/office/drawing/2014/main" id="{2CB80947-58B6-44F1-862D-0D559EE0B27D}"/>
              </a:ext>
            </a:extLst>
          </p:cNvPr>
          <p:cNvSpPr>
            <a:spLocks noChangeArrowheads="1"/>
          </p:cNvSpPr>
          <p:nvPr/>
        </p:nvSpPr>
        <p:spPr bwMode="auto">
          <a:xfrm>
            <a:off x="323850" y="5373688"/>
            <a:ext cx="85693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b="1">
                <a:solidFill>
                  <a:srgbClr val="FF3300"/>
                </a:solidFill>
                <a:latin typeface="隶书" panose="02010509060101010101" pitchFamily="49" charset="-122"/>
                <a:ea typeface="隶书" panose="02010509060101010101" pitchFamily="49" charset="-122"/>
              </a:rPr>
              <a:t>思考：查询成绩在</a:t>
            </a:r>
            <a:r>
              <a:rPr lang="en-US" altLang="zh-CN" sz="4000" b="1">
                <a:solidFill>
                  <a:srgbClr val="FF3300"/>
                </a:solidFill>
                <a:latin typeface="隶书" panose="02010509060101010101" pitchFamily="49" charset="-122"/>
                <a:ea typeface="隶书" panose="02010509060101010101" pitchFamily="49" charset="-122"/>
              </a:rPr>
              <a:t>6-10</a:t>
            </a:r>
            <a:r>
              <a:rPr lang="zh-CN" altLang="en-US" sz="4000" b="1">
                <a:solidFill>
                  <a:srgbClr val="FF3300"/>
                </a:solidFill>
                <a:latin typeface="隶书" panose="02010509060101010101" pitchFamily="49" charset="-122"/>
                <a:ea typeface="隶书" panose="02010509060101010101" pitchFamily="49" charset="-122"/>
              </a:rPr>
              <a:t>名之间的学生学号，课程号及成绩</a:t>
            </a:r>
            <a:r>
              <a:rPr lang="en-US" altLang="zh-CN" sz="4000" b="1">
                <a:solidFill>
                  <a:srgbClr val="FF3300"/>
                </a:solidFill>
                <a:latin typeface="隶书" panose="02010509060101010101" pitchFamily="49" charset="-122"/>
                <a:ea typeface="隶书" panose="02010509060101010101" pitchFamily="49" charset="-122"/>
              </a:rPr>
              <a:t>?</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2EF605DA-B52B-4887-AFF8-D35F7A35E1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7E73AB-A5BA-4E70-999C-26A3F13246AF}" type="slidenum">
              <a:rPr lang="en-US" altLang="zh-CN" sz="1400" smtClean="0"/>
              <a:pPr>
                <a:spcBef>
                  <a:spcPct val="0"/>
                </a:spcBef>
                <a:buFontTx/>
                <a:buNone/>
              </a:pPr>
              <a:t>9</a:t>
            </a:fld>
            <a:endParaRPr lang="en-US" altLang="zh-CN" sz="1400"/>
          </a:p>
        </p:txBody>
      </p:sp>
      <p:sp>
        <p:nvSpPr>
          <p:cNvPr id="2" name="Rectangle 2">
            <a:extLst>
              <a:ext uri="{FF2B5EF4-FFF2-40B4-BE49-F238E27FC236}">
                <a16:creationId xmlns:a16="http://schemas.microsoft.com/office/drawing/2014/main" id="{BA8213EC-AAA0-4578-93B1-035E9A6678AF}"/>
              </a:ext>
            </a:extLst>
          </p:cNvPr>
          <p:cNvSpPr>
            <a:spLocks noGrp="1" noChangeArrowheads="1"/>
          </p:cNvSpPr>
          <p:nvPr>
            <p:ph type="body" idx="1"/>
          </p:nvPr>
        </p:nvSpPr>
        <p:spPr>
          <a:xfrm>
            <a:off x="304800" y="533400"/>
            <a:ext cx="8458200" cy="5257800"/>
          </a:xfrm>
          <a:solidFill>
            <a:schemeClr val="bg1"/>
          </a:solidFill>
          <a:ln w="38100">
            <a:solidFill>
              <a:srgbClr val="FF00FF"/>
            </a:solidFill>
            <a:miter lim="800000"/>
            <a:headEnd/>
            <a:tailEnd/>
          </a:ln>
        </p:spPr>
        <p:txBody>
          <a:bodyPr/>
          <a:lstStyle/>
          <a:p>
            <a:pPr eaLnBrk="1" hangingPunct="1">
              <a:lnSpc>
                <a:spcPct val="90000"/>
              </a:lnSpc>
              <a:buFontTx/>
              <a:buNone/>
            </a:pPr>
            <a:r>
              <a:rPr lang="en-US" altLang="zh-CN" sz="4400" b="1">
                <a:solidFill>
                  <a:schemeClr val="accent2"/>
                </a:solidFill>
                <a:latin typeface="隶书" panose="02010509060101010101" pitchFamily="49" charset="-122"/>
                <a:ea typeface="隶书" panose="02010509060101010101" pitchFamily="49" charset="-122"/>
              </a:rPr>
              <a:t>3</a:t>
            </a:r>
            <a:r>
              <a:rPr lang="zh-CN" altLang="en-US" sz="4400" b="1">
                <a:solidFill>
                  <a:schemeClr val="accent2"/>
                </a:solidFill>
                <a:latin typeface="隶书" panose="02010509060101010101" pitchFamily="49" charset="-122"/>
                <a:ea typeface="隶书" panose="02010509060101010101" pitchFamily="49" charset="-122"/>
              </a:rPr>
              <a:t>、主关键字的定义</a:t>
            </a:r>
          </a:p>
          <a:p>
            <a:pPr eaLnBrk="1" hangingPunct="1">
              <a:lnSpc>
                <a:spcPct val="90000"/>
              </a:lnSpc>
              <a:buFontTx/>
              <a:buNone/>
            </a:pPr>
            <a:r>
              <a:rPr lang="en-US" altLang="zh-CN" sz="3600">
                <a:latin typeface="隶书" panose="02010509060101010101" pitchFamily="49" charset="-122"/>
                <a:ea typeface="隶书" panose="02010509060101010101" pitchFamily="49" charset="-122"/>
              </a:rPr>
              <a:t>1</a:t>
            </a:r>
            <a:r>
              <a:rPr lang="zh-CN" altLang="en-US" sz="3600">
                <a:latin typeface="隶书" panose="02010509060101010101" pitchFamily="49" charset="-122"/>
                <a:ea typeface="隶书" panose="02010509060101010101" pitchFamily="49" charset="-122"/>
              </a:rPr>
              <a:t>）在列出关系模式的属性时</a:t>
            </a:r>
            <a:r>
              <a:rPr lang="en-US" altLang="zh-CN" sz="3600">
                <a:latin typeface="隶书" panose="02010509060101010101" pitchFamily="49" charset="-122"/>
                <a:ea typeface="隶书" panose="02010509060101010101" pitchFamily="49" charset="-122"/>
              </a:rPr>
              <a:t>,</a:t>
            </a:r>
            <a:r>
              <a:rPr lang="zh-CN" altLang="en-US" sz="3600">
                <a:latin typeface="隶书" panose="02010509060101010101" pitchFamily="49" charset="-122"/>
                <a:ea typeface="隶书" panose="02010509060101010101" pitchFamily="49" charset="-122"/>
              </a:rPr>
              <a:t>在属性及其类型后加上保留字</a:t>
            </a:r>
            <a:r>
              <a:rPr lang="en-US" altLang="zh-CN" sz="3600">
                <a:latin typeface="隶书" panose="02010509060101010101" pitchFamily="49" charset="-122"/>
                <a:ea typeface="隶书" panose="02010509060101010101" pitchFamily="49" charset="-122"/>
              </a:rPr>
              <a:t>PRIMARY KEY</a:t>
            </a:r>
            <a:r>
              <a:rPr lang="zh-CN" altLang="en-US" sz="3600">
                <a:latin typeface="隶书" panose="02010509060101010101" pitchFamily="49" charset="-122"/>
                <a:ea typeface="隶书" panose="02010509060101010101" pitchFamily="49" charset="-122"/>
              </a:rPr>
              <a:t>，</a:t>
            </a:r>
          </a:p>
          <a:p>
            <a:pPr eaLnBrk="1" hangingPunct="1">
              <a:lnSpc>
                <a:spcPct val="90000"/>
              </a:lnSpc>
              <a:buFontTx/>
              <a:buNone/>
            </a:pPr>
            <a:r>
              <a:rPr lang="en-US" altLang="zh-CN" sz="3600">
                <a:latin typeface="隶书" panose="02010509060101010101" pitchFamily="49" charset="-122"/>
                <a:ea typeface="隶书" panose="02010509060101010101" pitchFamily="49" charset="-122"/>
              </a:rPr>
              <a:t>2</a:t>
            </a:r>
            <a:r>
              <a:rPr lang="zh-CN" altLang="en-US" sz="3600">
                <a:latin typeface="隶书" panose="02010509060101010101" pitchFamily="49" charset="-122"/>
                <a:ea typeface="隶书" panose="02010509060101010101" pitchFamily="49" charset="-122"/>
              </a:rPr>
              <a:t>）在列出关系模式的所有属性后，再附加一个声明：</a:t>
            </a:r>
          </a:p>
          <a:p>
            <a:pPr algn="just" eaLnBrk="1" hangingPunct="1">
              <a:lnSpc>
                <a:spcPct val="90000"/>
              </a:lnSpc>
              <a:buFontTx/>
              <a:buNone/>
            </a:pPr>
            <a:r>
              <a:rPr lang="zh-CN" altLang="en-US" sz="3600">
                <a:latin typeface="隶书" panose="02010509060101010101" pitchFamily="49" charset="-122"/>
                <a:ea typeface="隶书" panose="02010509060101010101" pitchFamily="49" charset="-122"/>
              </a:rPr>
              <a:t> </a:t>
            </a:r>
            <a:r>
              <a:rPr lang="en-US" altLang="zh-CN" sz="3600">
                <a:latin typeface="隶书" panose="02010509060101010101" pitchFamily="49" charset="-122"/>
                <a:ea typeface="隶书" panose="02010509060101010101" pitchFamily="49" charset="-122"/>
              </a:rPr>
              <a:t>PRIMARY KEY </a:t>
            </a:r>
            <a:r>
              <a:rPr lang="zh-CN" altLang="en-US" sz="3600">
                <a:latin typeface="隶书" panose="02010509060101010101" pitchFamily="49" charset="-122"/>
                <a:ea typeface="隶书" panose="02010509060101010101" pitchFamily="49" charset="-122"/>
              </a:rPr>
              <a:t>（</a:t>
            </a:r>
            <a:r>
              <a:rPr lang="en-US" altLang="zh-CN" sz="3600">
                <a:latin typeface="隶书" panose="02010509060101010101" pitchFamily="49" charset="-122"/>
                <a:ea typeface="隶书" panose="02010509060101010101" pitchFamily="49" charset="-122"/>
              </a:rPr>
              <a:t>&lt;</a:t>
            </a:r>
            <a:r>
              <a:rPr lang="zh-CN" altLang="en-US" sz="3600">
                <a:latin typeface="隶书" panose="02010509060101010101" pitchFamily="49" charset="-122"/>
                <a:ea typeface="隶书" panose="02010509060101010101" pitchFamily="49" charset="-122"/>
              </a:rPr>
              <a:t>属性</a:t>
            </a:r>
            <a:r>
              <a:rPr lang="en-US" altLang="zh-CN" sz="3600">
                <a:latin typeface="隶书" panose="02010509060101010101" pitchFamily="49" charset="-122"/>
                <a:ea typeface="隶书" panose="02010509060101010101" pitchFamily="49" charset="-122"/>
              </a:rPr>
              <a:t>1&gt;[</a:t>
            </a:r>
            <a:r>
              <a:rPr lang="zh-CN" altLang="en-US" sz="3600">
                <a:latin typeface="隶书" panose="02010509060101010101" pitchFamily="49" charset="-122"/>
                <a:ea typeface="隶书" panose="02010509060101010101" pitchFamily="49" charset="-122"/>
              </a:rPr>
              <a:t>，</a:t>
            </a:r>
            <a:r>
              <a:rPr lang="en-US" altLang="zh-CN" sz="3600">
                <a:latin typeface="隶书" panose="02010509060101010101" pitchFamily="49" charset="-122"/>
                <a:ea typeface="隶书" panose="02010509060101010101" pitchFamily="49" charset="-122"/>
              </a:rPr>
              <a:t>&lt;</a:t>
            </a:r>
            <a:r>
              <a:rPr lang="zh-CN" altLang="en-US" sz="3600">
                <a:latin typeface="隶书" panose="02010509060101010101" pitchFamily="49" charset="-122"/>
                <a:ea typeface="隶书" panose="02010509060101010101" pitchFamily="49" charset="-122"/>
              </a:rPr>
              <a:t>属性</a:t>
            </a:r>
            <a:r>
              <a:rPr lang="en-US" altLang="zh-CN" sz="3600">
                <a:latin typeface="隶书" panose="02010509060101010101" pitchFamily="49" charset="-122"/>
                <a:ea typeface="隶书" panose="02010509060101010101" pitchFamily="49" charset="-122"/>
              </a:rPr>
              <a:t>2&gt;</a:t>
            </a:r>
            <a:r>
              <a:rPr lang="zh-CN" altLang="en-US" sz="3600">
                <a:latin typeface="隶书" panose="02010509060101010101" pitchFamily="49" charset="-122"/>
                <a:ea typeface="隶书" panose="02010509060101010101" pitchFamily="49" charset="-122"/>
              </a:rPr>
              <a:t>，</a:t>
            </a:r>
            <a:r>
              <a:rPr lang="en-US" altLang="zh-CN" sz="3600">
                <a:ea typeface="隶书" panose="02010509060101010101" pitchFamily="49" charset="-122"/>
              </a:rPr>
              <a:t>…</a:t>
            </a:r>
            <a:r>
              <a:rPr lang="en-US" altLang="zh-CN" sz="3600">
                <a:latin typeface="隶书" panose="02010509060101010101" pitchFamily="49" charset="-122"/>
                <a:ea typeface="隶书" panose="02010509060101010101" pitchFamily="49" charset="-122"/>
              </a:rPr>
              <a:t>]</a:t>
            </a:r>
            <a:r>
              <a:rPr lang="zh-CN" altLang="en-US" sz="3600">
                <a:latin typeface="隶书" panose="02010509060101010101" pitchFamily="49" charset="-122"/>
                <a:ea typeface="隶书" panose="02010509060101010101" pitchFamily="49" charset="-122"/>
              </a:rPr>
              <a:t>）</a:t>
            </a:r>
          </a:p>
          <a:p>
            <a:pPr algn="just" eaLnBrk="1" hangingPunct="1">
              <a:lnSpc>
                <a:spcPct val="90000"/>
              </a:lnSpc>
              <a:buFontTx/>
              <a:buNone/>
            </a:pPr>
            <a:r>
              <a:rPr lang="zh-CN" altLang="en-US" sz="3600">
                <a:latin typeface="隶书" panose="02010509060101010101" pitchFamily="49" charset="-122"/>
                <a:ea typeface="隶书" panose="02010509060101010101" pitchFamily="49" charset="-122"/>
              </a:rPr>
              <a:t>说明：如果关键字由多个属性构成，则必须使用第二种方法。</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outVertic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outVertic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outVertical)">
                                      <p:cBhvr>
                                        <p:cTn id="17" dur="500"/>
                                        <p:tgtEl>
                                          <p:spTgt spid="2">
                                            <p:txEl>
                                              <p:pRg st="2" end="2"/>
                                            </p:txEl>
                                          </p:spTgt>
                                        </p:tgtEl>
                                      </p:cBhvr>
                                    </p:animEffect>
                                  </p:childTnLst>
                                </p:cTn>
                              </p:par>
                            </p:childTnLst>
                          </p:cTn>
                        </p:par>
                        <p:par>
                          <p:cTn id="18" fill="hold" nodeType="afterGroup">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outVertical)">
                                      <p:cBhvr>
                                        <p:cTn id="21" dur="500"/>
                                        <p:tgtEl>
                                          <p:spTgt spid="2">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arn(outVertic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7736767F-5C7D-4F99-974B-828362B9F6C1}"/>
              </a:ext>
            </a:extLst>
          </p:cNvPr>
          <p:cNvSpPr>
            <a:spLocks noGrp="1" noChangeArrowheads="1"/>
          </p:cNvSpPr>
          <p:nvPr>
            <p:ph type="title"/>
          </p:nvPr>
        </p:nvSpPr>
        <p:spPr/>
        <p:txBody>
          <a:bodyPr/>
          <a:lstStyle/>
          <a:p>
            <a:r>
              <a:rPr lang="en-US" altLang="zh-CN"/>
              <a:t>IN SQLite</a:t>
            </a:r>
            <a:endParaRPr lang="zh-CN" altLang="en-US"/>
          </a:p>
        </p:txBody>
      </p:sp>
      <p:sp>
        <p:nvSpPr>
          <p:cNvPr id="108547" name="内容占位符 2">
            <a:extLst>
              <a:ext uri="{FF2B5EF4-FFF2-40B4-BE49-F238E27FC236}">
                <a16:creationId xmlns:a16="http://schemas.microsoft.com/office/drawing/2014/main" id="{F71BD7F9-BB6A-4564-B636-C3E81080781F}"/>
              </a:ext>
            </a:extLst>
          </p:cNvPr>
          <p:cNvSpPr>
            <a:spLocks noGrp="1" noChangeArrowheads="1"/>
          </p:cNvSpPr>
          <p:nvPr>
            <p:ph idx="1"/>
          </p:nvPr>
        </p:nvSpPr>
        <p:spPr>
          <a:xfrm>
            <a:off x="539552" y="2204864"/>
            <a:ext cx="8229600" cy="2620888"/>
          </a:xfrm>
          <a:solidFill>
            <a:srgbClr val="FFFFCC"/>
          </a:solidFill>
        </p:spPr>
        <p:txBody>
          <a:bodyPr/>
          <a:lstStyle/>
          <a:p>
            <a:pPr eaLnBrk="1" hangingPunct="1">
              <a:lnSpc>
                <a:spcPct val="110000"/>
              </a:lnSpc>
              <a:buFontTx/>
              <a:buNone/>
            </a:pPr>
            <a:r>
              <a:rPr lang="en-US" altLang="zh-CN" dirty="0"/>
              <a:t>SELECT S_C.SNO,        			S_C.CNO, S_C.GRADE</a:t>
            </a:r>
          </a:p>
          <a:p>
            <a:pPr eaLnBrk="1" hangingPunct="1">
              <a:lnSpc>
                <a:spcPct val="110000"/>
              </a:lnSpc>
              <a:buFontTx/>
              <a:buNone/>
            </a:pPr>
            <a:r>
              <a:rPr lang="en-US" altLang="zh-CN" dirty="0"/>
              <a:t>FROM S_C</a:t>
            </a:r>
          </a:p>
          <a:p>
            <a:pPr eaLnBrk="1" hangingPunct="1">
              <a:lnSpc>
                <a:spcPct val="110000"/>
              </a:lnSpc>
              <a:buFontTx/>
              <a:buNone/>
            </a:pPr>
            <a:r>
              <a:rPr lang="en-US" altLang="zh-CN" dirty="0"/>
              <a:t>ORDER BY S_C.GRADE DESC limit 0,5;</a:t>
            </a:r>
          </a:p>
          <a:p>
            <a:endParaRPr lang="zh-CN" altLang="en-US" dirty="0"/>
          </a:p>
        </p:txBody>
      </p:sp>
      <p:sp>
        <p:nvSpPr>
          <p:cNvPr id="108548" name="灯片编号占位符 3">
            <a:extLst>
              <a:ext uri="{FF2B5EF4-FFF2-40B4-BE49-F238E27FC236}">
                <a16:creationId xmlns:a16="http://schemas.microsoft.com/office/drawing/2014/main" id="{3CAC67C4-0B12-41A9-8EAF-EB486F6D69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E74F4A-8E1A-4C9E-AF75-C0E33A514780}" type="slidenum">
              <a:rPr lang="en-US" altLang="zh-CN" sz="1400" smtClean="0"/>
              <a:pPr>
                <a:spcBef>
                  <a:spcPct val="0"/>
                </a:spcBef>
                <a:buFontTx/>
                <a:buNone/>
              </a:pPr>
              <a:t>90</a:t>
            </a:fld>
            <a:endParaRPr lang="en-US" altLang="zh-CN" sz="1400"/>
          </a:p>
        </p:txBody>
      </p:sp>
    </p:spTree>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51ACF641-9E32-4F48-9C9C-F9F90BABC779}"/>
              </a:ext>
            </a:extLst>
          </p:cNvPr>
          <p:cNvSpPr>
            <a:spLocks noGrp="1" noChangeArrowheads="1"/>
          </p:cNvSpPr>
          <p:nvPr>
            <p:ph type="title"/>
          </p:nvPr>
        </p:nvSpPr>
        <p:spPr/>
        <p:txBody>
          <a:bodyPr/>
          <a:lstStyle/>
          <a:p>
            <a:pPr algn="l"/>
            <a:r>
              <a:rPr lang="zh-CN" altLang="en-US" sz="2800"/>
              <a:t>求最低成绩不低于</a:t>
            </a:r>
            <a:r>
              <a:rPr lang="en-US" altLang="zh-CN" sz="2800" b="1"/>
              <a:t>85</a:t>
            </a:r>
            <a:r>
              <a:rPr lang="zh-CN" altLang="en-US" sz="2800"/>
              <a:t>分，平均成绩不低于</a:t>
            </a:r>
            <a:r>
              <a:rPr lang="en-US" altLang="zh-CN" sz="2800" b="1"/>
              <a:t>90</a:t>
            </a:r>
            <a:r>
              <a:rPr lang="zh-CN" altLang="en-US" sz="2800"/>
              <a:t>分的学生学号和姓名，并按学号降序排序。</a:t>
            </a:r>
          </a:p>
        </p:txBody>
      </p:sp>
      <p:sp>
        <p:nvSpPr>
          <p:cNvPr id="3" name="内容占位符 2">
            <a:extLst>
              <a:ext uri="{FF2B5EF4-FFF2-40B4-BE49-F238E27FC236}">
                <a16:creationId xmlns:a16="http://schemas.microsoft.com/office/drawing/2014/main" id="{2C30C3F4-2B1B-4D25-9C10-A1CE1D9CD60C}"/>
              </a:ext>
            </a:extLst>
          </p:cNvPr>
          <p:cNvSpPr>
            <a:spLocks noGrp="1" noChangeArrowheads="1"/>
          </p:cNvSpPr>
          <p:nvPr>
            <p:ph idx="1"/>
          </p:nvPr>
        </p:nvSpPr>
        <p:spPr>
          <a:solidFill>
            <a:srgbClr val="FFFFCC"/>
          </a:solidFill>
        </p:spPr>
        <p:txBody>
          <a:bodyPr/>
          <a:lstStyle/>
          <a:p>
            <a:pPr marL="0" indent="0">
              <a:buFontTx/>
              <a:buNone/>
            </a:pPr>
            <a:r>
              <a:rPr lang="en-US" altLang="zh-CN" b="1" dirty="0"/>
              <a:t>SELECT </a:t>
            </a:r>
            <a:r>
              <a:rPr lang="en-US" altLang="zh-CN" b="1" dirty="0" err="1"/>
              <a:t>S_C.sno,sname</a:t>
            </a:r>
            <a:endParaRPr lang="en-US" altLang="zh-CN" b="1" dirty="0"/>
          </a:p>
          <a:p>
            <a:pPr marL="0" indent="0">
              <a:buFontTx/>
              <a:buNone/>
            </a:pPr>
            <a:r>
              <a:rPr lang="en-US" altLang="zh-CN" b="1" dirty="0"/>
              <a:t>FROM S,S_C </a:t>
            </a:r>
          </a:p>
          <a:p>
            <a:pPr marL="0" indent="0">
              <a:buFontTx/>
              <a:buNone/>
            </a:pPr>
            <a:r>
              <a:rPr lang="en-US" altLang="zh-CN" b="1" dirty="0"/>
              <a:t>WHERE </a:t>
            </a:r>
            <a:r>
              <a:rPr lang="en-US" altLang="zh-CN" b="1" dirty="0" err="1"/>
              <a:t>S.Sno</a:t>
            </a:r>
            <a:r>
              <a:rPr lang="en-US" altLang="zh-CN" b="1" dirty="0"/>
              <a:t>=</a:t>
            </a:r>
            <a:r>
              <a:rPr lang="en-US" altLang="zh-CN" b="1" dirty="0" err="1"/>
              <a:t>S_C.Sno</a:t>
            </a:r>
            <a:r>
              <a:rPr lang="en-US" altLang="zh-CN" b="1" dirty="0"/>
              <a:t> </a:t>
            </a:r>
          </a:p>
          <a:p>
            <a:pPr marL="0" indent="0">
              <a:buFontTx/>
              <a:buNone/>
            </a:pPr>
            <a:r>
              <a:rPr lang="en-US" altLang="zh-CN" b="1" dirty="0"/>
              <a:t>GROUP BY </a:t>
            </a:r>
            <a:r>
              <a:rPr lang="en-US" altLang="zh-CN" b="1" dirty="0" err="1"/>
              <a:t>S_C.sno,sname</a:t>
            </a:r>
            <a:r>
              <a:rPr lang="en-US" altLang="zh-CN" b="1" dirty="0"/>
              <a:t> </a:t>
            </a:r>
          </a:p>
          <a:p>
            <a:pPr marL="0" indent="0">
              <a:buFontTx/>
              <a:buNone/>
            </a:pPr>
            <a:r>
              <a:rPr lang="en-US" altLang="zh-CN" b="1" dirty="0"/>
              <a:t>HAVING MIN(</a:t>
            </a:r>
            <a:r>
              <a:rPr lang="en-US" altLang="zh-CN" b="1" dirty="0" err="1"/>
              <a:t>S_C.Grade</a:t>
            </a:r>
            <a:r>
              <a:rPr lang="en-US" altLang="zh-CN" b="1" dirty="0"/>
              <a:t>)&gt;=85 AND 	   		AVG(</a:t>
            </a:r>
            <a:r>
              <a:rPr lang="en-US" altLang="zh-CN" b="1" dirty="0" err="1"/>
              <a:t>S_C.Grade</a:t>
            </a:r>
            <a:r>
              <a:rPr lang="en-US" altLang="zh-CN" b="1" dirty="0"/>
              <a:t>)&gt;=90 </a:t>
            </a:r>
          </a:p>
          <a:p>
            <a:pPr marL="0" indent="0">
              <a:buFontTx/>
              <a:buNone/>
            </a:pPr>
            <a:r>
              <a:rPr lang="en-US" altLang="zh-CN" b="1" dirty="0"/>
              <a:t>ORDER BY </a:t>
            </a:r>
            <a:r>
              <a:rPr lang="en-US" altLang="zh-CN" b="1" dirty="0" err="1"/>
              <a:t>S_C.Sno</a:t>
            </a:r>
            <a:r>
              <a:rPr lang="en-US" altLang="zh-CN" b="1" dirty="0"/>
              <a:t> DESC;</a:t>
            </a:r>
            <a:endParaRPr lang="zh-CN" altLang="en-US" dirty="0"/>
          </a:p>
        </p:txBody>
      </p:sp>
      <p:sp>
        <p:nvSpPr>
          <p:cNvPr id="109572" name="灯片编号占位符 3">
            <a:extLst>
              <a:ext uri="{FF2B5EF4-FFF2-40B4-BE49-F238E27FC236}">
                <a16:creationId xmlns:a16="http://schemas.microsoft.com/office/drawing/2014/main" id="{23BAEFB9-F11D-44AC-A763-3420EA9438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97FB1A-C602-413F-975B-AB15693B6BF9}" type="slidenum">
              <a:rPr lang="en-US" altLang="zh-CN" smtClean="0"/>
              <a:pPr/>
              <a:t>91</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5E203AD3-B44B-4C29-93D8-539B06319012}"/>
              </a:ext>
            </a:extLst>
          </p:cNvPr>
          <p:cNvSpPr>
            <a:spLocks noGrp="1" noChangeArrowheads="1"/>
          </p:cNvSpPr>
          <p:nvPr>
            <p:ph type="title"/>
          </p:nvPr>
        </p:nvSpPr>
        <p:spPr/>
        <p:txBody>
          <a:bodyPr/>
          <a:lstStyle/>
          <a:p>
            <a:pPr algn="l"/>
            <a:r>
              <a:rPr lang="zh-CN" altLang="en-US" sz="3200" dirty="0"/>
              <a:t>实际上只需对</a:t>
            </a:r>
            <a:r>
              <a:rPr lang="en-US" altLang="zh-CN" sz="3200" dirty="0" err="1"/>
              <a:t>sno</a:t>
            </a:r>
            <a:r>
              <a:rPr lang="zh-CN" altLang="en-US" sz="3200" dirty="0"/>
              <a:t>分组就可以了，可以用</a:t>
            </a:r>
            <a:r>
              <a:rPr lang="en-US" altLang="zh-CN" sz="3200" dirty="0"/>
              <a:t>min</a:t>
            </a:r>
            <a:r>
              <a:rPr lang="zh-CN" altLang="en-US" sz="3200" dirty="0"/>
              <a:t>（</a:t>
            </a:r>
            <a:r>
              <a:rPr lang="en-US" altLang="zh-CN" sz="3200" dirty="0" err="1"/>
              <a:t>sname</a:t>
            </a:r>
            <a:r>
              <a:rPr lang="en-US" altLang="zh-CN" sz="3200" dirty="0"/>
              <a:t>),</a:t>
            </a:r>
            <a:r>
              <a:rPr lang="zh-CN" altLang="en-US" sz="3200" dirty="0"/>
              <a:t>不影响查询结果</a:t>
            </a:r>
          </a:p>
        </p:txBody>
      </p:sp>
      <p:sp>
        <p:nvSpPr>
          <p:cNvPr id="3" name="内容占位符 2">
            <a:extLst>
              <a:ext uri="{FF2B5EF4-FFF2-40B4-BE49-F238E27FC236}">
                <a16:creationId xmlns:a16="http://schemas.microsoft.com/office/drawing/2014/main" id="{6FD937D8-C165-4669-8C3D-58C680984E3A}"/>
              </a:ext>
            </a:extLst>
          </p:cNvPr>
          <p:cNvSpPr>
            <a:spLocks noGrp="1"/>
          </p:cNvSpPr>
          <p:nvPr>
            <p:ph idx="1"/>
          </p:nvPr>
        </p:nvSpPr>
        <p:spPr/>
        <p:txBody>
          <a:bodyPr/>
          <a:lstStyle/>
          <a:p>
            <a:pPr marL="0" indent="0">
              <a:buFontTx/>
              <a:buNone/>
              <a:defRPr/>
            </a:pPr>
            <a:r>
              <a:rPr lang="en-US" altLang="zh-CN" b="1" dirty="0"/>
              <a:t>SELECT </a:t>
            </a:r>
            <a:r>
              <a:rPr lang="en-US" altLang="zh-CN" b="1" dirty="0" err="1"/>
              <a:t>S_C.sno,</a:t>
            </a:r>
            <a:r>
              <a:rPr lang="en-US" altLang="zh-CN" b="1" dirty="0" err="1">
                <a:solidFill>
                  <a:srgbClr val="FF0000"/>
                </a:solidFill>
              </a:rPr>
              <a:t>min</a:t>
            </a:r>
            <a:r>
              <a:rPr lang="en-US" altLang="zh-CN" b="1" dirty="0">
                <a:solidFill>
                  <a:srgbClr val="FF0000"/>
                </a:solidFill>
              </a:rPr>
              <a:t>(</a:t>
            </a:r>
            <a:r>
              <a:rPr lang="en-US" altLang="zh-CN" b="1" dirty="0" err="1">
                <a:solidFill>
                  <a:srgbClr val="FF0000"/>
                </a:solidFill>
              </a:rPr>
              <a:t>sname</a:t>
            </a:r>
            <a:r>
              <a:rPr lang="en-US" altLang="zh-CN" b="1" dirty="0">
                <a:solidFill>
                  <a:srgbClr val="FF0000"/>
                </a:solidFill>
              </a:rPr>
              <a:t>)</a:t>
            </a:r>
          </a:p>
          <a:p>
            <a:pPr marL="0" indent="0">
              <a:buFontTx/>
              <a:buNone/>
              <a:defRPr/>
            </a:pPr>
            <a:r>
              <a:rPr lang="en-US" altLang="zh-CN" b="1" dirty="0"/>
              <a:t>FROM S,S_C </a:t>
            </a:r>
          </a:p>
          <a:p>
            <a:pPr marL="0" indent="0">
              <a:buFontTx/>
              <a:buNone/>
              <a:defRPr/>
            </a:pPr>
            <a:r>
              <a:rPr lang="en-US" altLang="zh-CN" b="1" dirty="0"/>
              <a:t>WHERE </a:t>
            </a:r>
            <a:r>
              <a:rPr lang="en-US" altLang="zh-CN" b="1" dirty="0" err="1"/>
              <a:t>S.Sno</a:t>
            </a:r>
            <a:r>
              <a:rPr lang="en-US" altLang="zh-CN" b="1" dirty="0"/>
              <a:t>=</a:t>
            </a:r>
            <a:r>
              <a:rPr lang="en-US" altLang="zh-CN" b="1" dirty="0" err="1"/>
              <a:t>S_C.Sno</a:t>
            </a:r>
            <a:r>
              <a:rPr lang="en-US" altLang="zh-CN" b="1" dirty="0"/>
              <a:t> </a:t>
            </a:r>
          </a:p>
          <a:p>
            <a:pPr marL="0" indent="0">
              <a:buFontTx/>
              <a:buNone/>
              <a:defRPr/>
            </a:pPr>
            <a:r>
              <a:rPr lang="en-US" altLang="zh-CN" b="1" dirty="0"/>
              <a:t>GROUP BY </a:t>
            </a:r>
            <a:r>
              <a:rPr lang="en-US" altLang="zh-CN" b="1" dirty="0" err="1">
                <a:solidFill>
                  <a:srgbClr val="FF0000"/>
                </a:solidFill>
              </a:rPr>
              <a:t>S_C.sno</a:t>
            </a:r>
            <a:endParaRPr lang="en-US" altLang="zh-CN" b="1" dirty="0">
              <a:solidFill>
                <a:srgbClr val="FF0000"/>
              </a:solidFill>
            </a:endParaRPr>
          </a:p>
          <a:p>
            <a:pPr marL="0" indent="0">
              <a:buFontTx/>
              <a:buNone/>
              <a:defRPr/>
            </a:pPr>
            <a:r>
              <a:rPr lang="en-US" altLang="zh-CN" b="1" dirty="0"/>
              <a:t>HAVING MIN(</a:t>
            </a:r>
            <a:r>
              <a:rPr lang="en-US" altLang="zh-CN" b="1" dirty="0" err="1"/>
              <a:t>S_C.Grade</a:t>
            </a:r>
            <a:r>
              <a:rPr lang="en-US" altLang="zh-CN" b="1" dirty="0"/>
              <a:t>)&gt;=85 AND 	   		AVG(</a:t>
            </a:r>
            <a:r>
              <a:rPr lang="en-US" altLang="zh-CN" b="1" dirty="0" err="1"/>
              <a:t>S_C.Grade</a:t>
            </a:r>
            <a:r>
              <a:rPr lang="en-US" altLang="zh-CN" b="1" dirty="0"/>
              <a:t>)&gt;=90 </a:t>
            </a:r>
          </a:p>
          <a:p>
            <a:pPr marL="0" indent="0">
              <a:buFontTx/>
              <a:buNone/>
              <a:defRPr/>
            </a:pPr>
            <a:r>
              <a:rPr lang="en-US" altLang="zh-CN" b="1" dirty="0"/>
              <a:t>ORDER BY </a:t>
            </a:r>
            <a:r>
              <a:rPr lang="en-US" altLang="zh-CN" b="1" dirty="0" err="1"/>
              <a:t>S_C.Sno</a:t>
            </a:r>
            <a:r>
              <a:rPr lang="en-US" altLang="zh-CN" b="1" dirty="0"/>
              <a:t> DESC;</a:t>
            </a:r>
            <a:endParaRPr lang="zh-CN" altLang="en-US" dirty="0"/>
          </a:p>
          <a:p>
            <a:pPr>
              <a:defRPr/>
            </a:pPr>
            <a:endParaRPr lang="zh-CN" altLang="en-US" dirty="0"/>
          </a:p>
        </p:txBody>
      </p:sp>
      <p:sp>
        <p:nvSpPr>
          <p:cNvPr id="110596" name="灯片编号占位符 3">
            <a:extLst>
              <a:ext uri="{FF2B5EF4-FFF2-40B4-BE49-F238E27FC236}">
                <a16:creationId xmlns:a16="http://schemas.microsoft.com/office/drawing/2014/main" id="{1268FAFC-A123-4816-9CDE-BB55C63973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73F944-63FE-4D83-A3B7-0EB4F3040064}" type="slidenum">
              <a:rPr lang="en-US" altLang="zh-CN" smtClean="0"/>
              <a:pPr/>
              <a:t>92</a:t>
            </a:fld>
            <a:endParaRPr lang="en-US" altLang="zh-CN"/>
          </a:p>
        </p:txBody>
      </p:sp>
    </p:spTree>
  </p:cSld>
  <p:clrMapOvr>
    <a:masterClrMapping/>
  </p:clrMapOvr>
  <p:transition spd="med">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a:extLst>
              <a:ext uri="{FF2B5EF4-FFF2-40B4-BE49-F238E27FC236}">
                <a16:creationId xmlns:a16="http://schemas.microsoft.com/office/drawing/2014/main" id="{7927EF50-6682-4DD4-B264-B62C8FE4FB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691BEC-079B-4577-AE2F-22C680A44F5F}" type="slidenum">
              <a:rPr lang="en-US" altLang="zh-CN" sz="1400" smtClean="0"/>
              <a:pPr>
                <a:spcBef>
                  <a:spcPct val="0"/>
                </a:spcBef>
                <a:buFontTx/>
                <a:buNone/>
              </a:pPr>
              <a:t>93</a:t>
            </a:fld>
            <a:endParaRPr lang="en-US" altLang="zh-CN" sz="1400"/>
          </a:p>
        </p:txBody>
      </p:sp>
      <p:sp>
        <p:nvSpPr>
          <p:cNvPr id="118787" name="Rectangle 4">
            <a:extLst>
              <a:ext uri="{FF2B5EF4-FFF2-40B4-BE49-F238E27FC236}">
                <a16:creationId xmlns:a16="http://schemas.microsoft.com/office/drawing/2014/main" id="{5DEA55FD-9B47-46DD-8C3F-3CF78A0EFC30}"/>
              </a:ext>
            </a:extLst>
          </p:cNvPr>
          <p:cNvSpPr>
            <a:spLocks noGrp="1" noChangeArrowheads="1"/>
          </p:cNvSpPr>
          <p:nvPr>
            <p:ph type="title"/>
          </p:nvPr>
        </p:nvSpPr>
        <p:spPr>
          <a:xfrm>
            <a:off x="539750" y="-242888"/>
            <a:ext cx="7772400" cy="1143001"/>
          </a:xfrm>
        </p:spPr>
        <p:txBody>
          <a:bodyPr/>
          <a:lstStyle/>
          <a:p>
            <a:pPr eaLnBrk="1" hangingPunct="1"/>
            <a:r>
              <a:rPr lang="zh-CN" altLang="en-US"/>
              <a:t>小结</a:t>
            </a:r>
          </a:p>
        </p:txBody>
      </p:sp>
      <p:sp>
        <p:nvSpPr>
          <p:cNvPr id="215045" name="Rectangle 5">
            <a:extLst>
              <a:ext uri="{FF2B5EF4-FFF2-40B4-BE49-F238E27FC236}">
                <a16:creationId xmlns:a16="http://schemas.microsoft.com/office/drawing/2014/main" id="{AD38ADDD-1E78-4D62-90E4-9467AC77ABBC}"/>
              </a:ext>
            </a:extLst>
          </p:cNvPr>
          <p:cNvSpPr>
            <a:spLocks noChangeArrowheads="1"/>
          </p:cNvSpPr>
          <p:nvPr/>
        </p:nvSpPr>
        <p:spPr bwMode="auto">
          <a:xfrm>
            <a:off x="179388" y="765175"/>
            <a:ext cx="8763000" cy="5181600"/>
          </a:xfrm>
          <a:prstGeom prst="rect">
            <a:avLst/>
          </a:prstGeom>
          <a:solidFill>
            <a:srgbClr val="FFCC66"/>
          </a:solidFill>
          <a:ln w="38100">
            <a:solidFill>
              <a:schemeClr val="accent2"/>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zh-CN" altLang="en-US" sz="5400" dirty="0">
                <a:solidFill>
                  <a:srgbClr val="FF3300"/>
                </a:solidFill>
                <a:latin typeface="华文行楷" panose="02010800040101010101" pitchFamily="2" charset="-122"/>
                <a:ea typeface="华文行楷" panose="02010800040101010101" pitchFamily="2" charset="-122"/>
              </a:rPr>
              <a:t>基本语句格式：</a:t>
            </a:r>
            <a:r>
              <a:rPr lang="zh-CN" altLang="en-US" sz="4400" dirty="0">
                <a:solidFill>
                  <a:srgbClr val="FF3300"/>
                </a:solidFill>
              </a:rPr>
              <a:t>  </a:t>
            </a:r>
          </a:p>
          <a:p>
            <a:pPr algn="just" eaLnBrk="1" hangingPunct="1">
              <a:lnSpc>
                <a:spcPct val="90000"/>
              </a:lnSpc>
              <a:buFontTx/>
              <a:buNone/>
            </a:pPr>
            <a:r>
              <a:rPr lang="zh-CN" altLang="en-US" dirty="0"/>
              <a:t>     </a:t>
            </a:r>
            <a:r>
              <a:rPr lang="en-US" altLang="zh-CN" sz="4000" dirty="0"/>
              <a:t>SELECT &lt;</a:t>
            </a:r>
            <a:r>
              <a:rPr lang="zh-CN" altLang="en-US" sz="4000" dirty="0"/>
              <a:t>属性列表</a:t>
            </a:r>
            <a:r>
              <a:rPr lang="en-US" altLang="zh-CN" sz="4000" dirty="0"/>
              <a:t>&gt;</a:t>
            </a:r>
          </a:p>
          <a:p>
            <a:pPr algn="just" eaLnBrk="1" hangingPunct="1">
              <a:lnSpc>
                <a:spcPct val="90000"/>
              </a:lnSpc>
              <a:buFontTx/>
              <a:buNone/>
            </a:pPr>
            <a:r>
              <a:rPr lang="en-US" altLang="zh-CN" sz="4000" dirty="0"/>
              <a:t>    FROM  &lt;</a:t>
            </a:r>
            <a:r>
              <a:rPr lang="zh-CN" altLang="en-US" sz="4000" dirty="0"/>
              <a:t>基本表</a:t>
            </a:r>
            <a:r>
              <a:rPr lang="en-US" altLang="zh-CN" sz="4000" dirty="0"/>
              <a:t>&gt;</a:t>
            </a:r>
            <a:r>
              <a:rPr lang="zh-CN" altLang="en-US" sz="4000" dirty="0"/>
              <a:t>（或视图）</a:t>
            </a:r>
          </a:p>
          <a:p>
            <a:pPr algn="just" eaLnBrk="1" hangingPunct="1">
              <a:lnSpc>
                <a:spcPct val="90000"/>
              </a:lnSpc>
              <a:buFontTx/>
              <a:buNone/>
            </a:pPr>
            <a:r>
              <a:rPr lang="zh-CN" altLang="en-US" sz="4000" dirty="0"/>
              <a:t>    </a:t>
            </a:r>
            <a:r>
              <a:rPr lang="en-US" altLang="zh-CN" sz="4000" dirty="0"/>
              <a:t>[WHERE &lt;</a:t>
            </a:r>
            <a:r>
              <a:rPr lang="zh-CN" altLang="en-US" sz="4000" dirty="0"/>
              <a:t>条件表达式</a:t>
            </a:r>
            <a:r>
              <a:rPr lang="en-US" altLang="zh-CN" sz="4000" dirty="0"/>
              <a:t>&gt;]</a:t>
            </a:r>
          </a:p>
          <a:p>
            <a:pPr algn="just" eaLnBrk="1" hangingPunct="1">
              <a:lnSpc>
                <a:spcPct val="90000"/>
              </a:lnSpc>
              <a:buFontTx/>
              <a:buNone/>
            </a:pPr>
            <a:r>
              <a:rPr lang="en-US" altLang="zh-CN" sz="4000" dirty="0"/>
              <a:t>	 [GROUP BY &lt;</a:t>
            </a:r>
            <a:r>
              <a:rPr lang="zh-CN" altLang="en-US" sz="4000" dirty="0"/>
              <a:t>列名</a:t>
            </a:r>
            <a:r>
              <a:rPr lang="en-US" altLang="zh-CN" sz="4000" dirty="0"/>
              <a:t>&gt;[,&lt;</a:t>
            </a:r>
            <a:r>
              <a:rPr lang="zh-CN" altLang="en-US" sz="4000" dirty="0"/>
              <a:t>列名</a:t>
            </a:r>
            <a:r>
              <a:rPr lang="en-US" altLang="zh-CN" sz="4000" dirty="0"/>
              <a:t>&gt;]]…</a:t>
            </a:r>
          </a:p>
          <a:p>
            <a:pPr algn="just" eaLnBrk="1" hangingPunct="1">
              <a:lnSpc>
                <a:spcPct val="90000"/>
              </a:lnSpc>
              <a:buFontTx/>
              <a:buNone/>
            </a:pPr>
            <a:r>
              <a:rPr lang="en-US" altLang="zh-CN" sz="4000" dirty="0"/>
              <a:t>    [HAVING &lt;</a:t>
            </a:r>
            <a:r>
              <a:rPr lang="zh-CN" altLang="en-US" sz="4000" dirty="0"/>
              <a:t>条件表达式</a:t>
            </a:r>
            <a:r>
              <a:rPr lang="en-US" altLang="zh-CN" sz="4000" dirty="0"/>
              <a:t>&gt;]</a:t>
            </a:r>
          </a:p>
          <a:p>
            <a:pPr algn="just" eaLnBrk="1" hangingPunct="1">
              <a:lnSpc>
                <a:spcPct val="90000"/>
              </a:lnSpc>
              <a:buFontTx/>
              <a:buNone/>
            </a:pPr>
            <a:r>
              <a:rPr lang="en-US" altLang="zh-CN" sz="4000" dirty="0"/>
              <a:t>	 [ORDER BY &lt;</a:t>
            </a:r>
            <a:r>
              <a:rPr lang="zh-CN" altLang="en-US" sz="4000" dirty="0"/>
              <a:t>列名</a:t>
            </a:r>
            <a:r>
              <a:rPr lang="en-US" altLang="zh-CN" sz="4000" dirty="0"/>
              <a:t>&gt;[ASC|DESC]…]</a:t>
            </a:r>
          </a:p>
        </p:txBody>
      </p:sp>
      <p:sp>
        <p:nvSpPr>
          <p:cNvPr id="118789" name="文本框 1">
            <a:extLst>
              <a:ext uri="{FF2B5EF4-FFF2-40B4-BE49-F238E27FC236}">
                <a16:creationId xmlns:a16="http://schemas.microsoft.com/office/drawing/2014/main" id="{F45F1BB3-A0EB-4838-88C2-D64A32B8770F}"/>
              </a:ext>
            </a:extLst>
          </p:cNvPr>
          <p:cNvSpPr txBox="1">
            <a:spLocks noChangeArrowheads="1"/>
          </p:cNvSpPr>
          <p:nvPr/>
        </p:nvSpPr>
        <p:spPr bwMode="auto">
          <a:xfrm>
            <a:off x="179388" y="6026150"/>
            <a:ext cx="6264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a:t>思考：笛卡儿积如何实现？</a:t>
            </a:r>
          </a:p>
        </p:txBody>
      </p:sp>
    </p:spTree>
    <p:extLst>
      <p:ext uri="{BB962C8B-B14F-4D97-AF65-F5344CB8AC3E}">
        <p14:creationId xmlns:p14="http://schemas.microsoft.com/office/powerpoint/2010/main" val="40885952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045">
                                            <p:txEl>
                                              <p:pRg st="0" end="0"/>
                                            </p:txEl>
                                          </p:spTgt>
                                        </p:tgtEl>
                                        <p:attrNameLst>
                                          <p:attrName>style.visibility</p:attrName>
                                        </p:attrNameLst>
                                      </p:cBhvr>
                                      <p:to>
                                        <p:strVal val="visible"/>
                                      </p:to>
                                    </p:set>
                                    <p:animEffect transition="in" filter="strips(downRight)">
                                      <p:cBhvr>
                                        <p:cTn id="7" dur="500"/>
                                        <p:tgtEl>
                                          <p:spTgt spid="2150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5045">
                                            <p:txEl>
                                              <p:pRg st="1" end="1"/>
                                            </p:txEl>
                                          </p:spTgt>
                                        </p:tgtEl>
                                        <p:attrNameLst>
                                          <p:attrName>style.visibility</p:attrName>
                                        </p:attrNameLst>
                                      </p:cBhvr>
                                      <p:to>
                                        <p:strVal val="visible"/>
                                      </p:to>
                                    </p:set>
                                    <p:animEffect transition="in" filter="strips(downRight)">
                                      <p:cBhvr>
                                        <p:cTn id="12" dur="500"/>
                                        <p:tgtEl>
                                          <p:spTgt spid="2150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5045">
                                            <p:txEl>
                                              <p:pRg st="2" end="2"/>
                                            </p:txEl>
                                          </p:spTgt>
                                        </p:tgtEl>
                                        <p:attrNameLst>
                                          <p:attrName>style.visibility</p:attrName>
                                        </p:attrNameLst>
                                      </p:cBhvr>
                                      <p:to>
                                        <p:strVal val="visible"/>
                                      </p:to>
                                    </p:set>
                                    <p:animEffect transition="in" filter="strips(downRight)">
                                      <p:cBhvr>
                                        <p:cTn id="17" dur="500"/>
                                        <p:tgtEl>
                                          <p:spTgt spid="2150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5045">
                                            <p:txEl>
                                              <p:pRg st="3" end="3"/>
                                            </p:txEl>
                                          </p:spTgt>
                                        </p:tgtEl>
                                        <p:attrNameLst>
                                          <p:attrName>style.visibility</p:attrName>
                                        </p:attrNameLst>
                                      </p:cBhvr>
                                      <p:to>
                                        <p:strVal val="visible"/>
                                      </p:to>
                                    </p:set>
                                    <p:animEffect transition="in" filter="strips(downRight)">
                                      <p:cBhvr>
                                        <p:cTn id="22" dur="500"/>
                                        <p:tgtEl>
                                          <p:spTgt spid="2150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5045">
                                            <p:txEl>
                                              <p:pRg st="4" end="4"/>
                                            </p:txEl>
                                          </p:spTgt>
                                        </p:tgtEl>
                                        <p:attrNameLst>
                                          <p:attrName>style.visibility</p:attrName>
                                        </p:attrNameLst>
                                      </p:cBhvr>
                                      <p:to>
                                        <p:strVal val="visible"/>
                                      </p:to>
                                    </p:set>
                                    <p:animEffect transition="in" filter="strips(downRight)">
                                      <p:cBhvr>
                                        <p:cTn id="27" dur="500"/>
                                        <p:tgtEl>
                                          <p:spTgt spid="21504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15045">
                                            <p:txEl>
                                              <p:pRg st="5" end="5"/>
                                            </p:txEl>
                                          </p:spTgt>
                                        </p:tgtEl>
                                        <p:attrNameLst>
                                          <p:attrName>style.visibility</p:attrName>
                                        </p:attrNameLst>
                                      </p:cBhvr>
                                      <p:to>
                                        <p:strVal val="visible"/>
                                      </p:to>
                                    </p:set>
                                    <p:animEffect transition="in" filter="strips(downRight)">
                                      <p:cBhvr>
                                        <p:cTn id="32" dur="500"/>
                                        <p:tgtEl>
                                          <p:spTgt spid="21504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15045">
                                            <p:txEl>
                                              <p:pRg st="6" end="6"/>
                                            </p:txEl>
                                          </p:spTgt>
                                        </p:tgtEl>
                                        <p:attrNameLst>
                                          <p:attrName>style.visibility</p:attrName>
                                        </p:attrNameLst>
                                      </p:cBhvr>
                                      <p:to>
                                        <p:strVal val="visible"/>
                                      </p:to>
                                    </p:set>
                                    <p:animEffect transition="in" filter="strips(downRight)">
                                      <p:cBhvr>
                                        <p:cTn id="37" dur="500"/>
                                        <p:tgtEl>
                                          <p:spTgt spid="215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build="p" autoUpdateAnimBg="0" advAuto="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0A1446C9-D591-4D7A-AEBD-450EB86542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1E603D-CEDD-4799-8F54-1F1261150AE1}" type="slidenum">
              <a:rPr lang="en-US" altLang="zh-CN" sz="1400" smtClean="0"/>
              <a:pPr>
                <a:spcBef>
                  <a:spcPct val="0"/>
                </a:spcBef>
                <a:buFontTx/>
                <a:buNone/>
              </a:pPr>
              <a:t>94</a:t>
            </a:fld>
            <a:endParaRPr lang="en-US" altLang="zh-CN" sz="1400"/>
          </a:p>
        </p:txBody>
      </p:sp>
      <p:sp>
        <p:nvSpPr>
          <p:cNvPr id="58370" name="Rectangle 2">
            <a:extLst>
              <a:ext uri="{FF2B5EF4-FFF2-40B4-BE49-F238E27FC236}">
                <a16:creationId xmlns:a16="http://schemas.microsoft.com/office/drawing/2014/main" id="{2C6EF861-3F7E-4BF1-8AD4-72E7095CCBE6}"/>
              </a:ext>
            </a:extLst>
          </p:cNvPr>
          <p:cNvSpPr>
            <a:spLocks noGrp="1" noChangeArrowheads="1"/>
          </p:cNvSpPr>
          <p:nvPr>
            <p:ph type="body" idx="1"/>
          </p:nvPr>
        </p:nvSpPr>
        <p:spPr>
          <a:xfrm>
            <a:off x="381000" y="1600200"/>
            <a:ext cx="8534400" cy="4724400"/>
          </a:xfrm>
          <a:solidFill>
            <a:schemeClr val="bg1"/>
          </a:solidFill>
          <a:ln w="38100">
            <a:solidFill>
              <a:srgbClr val="FF9900"/>
            </a:solidFill>
            <a:miter lim="800000"/>
            <a:headEnd/>
            <a:tailEnd/>
          </a:ln>
        </p:spPr>
        <p:txBody>
          <a:bodyPr/>
          <a:lstStyle/>
          <a:p>
            <a:pPr eaLnBrk="1" hangingPunct="1">
              <a:buFontTx/>
              <a:buNone/>
            </a:pPr>
            <a:r>
              <a:rPr lang="zh-CN" altLang="en-US" sz="2800" b="1">
                <a:solidFill>
                  <a:schemeClr val="tx2"/>
                </a:solidFill>
              </a:rPr>
              <a:t>一、插入数据</a:t>
            </a:r>
          </a:p>
          <a:p>
            <a:pPr eaLnBrk="1" hangingPunct="1">
              <a:buFontTx/>
              <a:buNone/>
            </a:pPr>
            <a:r>
              <a:rPr lang="zh-CN" altLang="en-US" sz="2800" b="1">
                <a:solidFill>
                  <a:schemeClr val="tx2"/>
                </a:solidFill>
              </a:rPr>
              <a:t>   </a:t>
            </a:r>
            <a:r>
              <a:rPr lang="en-US" altLang="zh-CN" sz="2800" b="1">
                <a:solidFill>
                  <a:schemeClr val="tx2"/>
                </a:solidFill>
              </a:rPr>
              <a:t>1  </a:t>
            </a:r>
            <a:r>
              <a:rPr lang="zh-CN" altLang="en-US" sz="2800" b="1">
                <a:solidFill>
                  <a:schemeClr val="tx2"/>
                </a:solidFill>
              </a:rPr>
              <a:t>插入单个元组 </a:t>
            </a:r>
          </a:p>
          <a:p>
            <a:pPr eaLnBrk="1" hangingPunct="1">
              <a:buFontTx/>
              <a:buNone/>
            </a:pPr>
            <a:r>
              <a:rPr lang="zh-CN" altLang="en-US" sz="2800" b="1">
                <a:solidFill>
                  <a:schemeClr val="tx2"/>
                </a:solidFill>
              </a:rPr>
              <a:t>       </a:t>
            </a:r>
            <a:r>
              <a:rPr lang="en-US" altLang="zh-CN" sz="2800" b="1">
                <a:solidFill>
                  <a:schemeClr val="tx2"/>
                </a:solidFill>
              </a:rPr>
              <a:t>INSERT   </a:t>
            </a:r>
          </a:p>
          <a:p>
            <a:pPr eaLnBrk="1" hangingPunct="1">
              <a:buFontTx/>
              <a:buNone/>
            </a:pPr>
            <a:r>
              <a:rPr lang="en-US" altLang="zh-CN" sz="2800" b="1">
                <a:solidFill>
                  <a:schemeClr val="tx2"/>
                </a:solidFill>
              </a:rPr>
              <a:t>       INTO    &lt;</a:t>
            </a:r>
            <a:r>
              <a:rPr lang="zh-CN" altLang="en-US" sz="2800" b="1">
                <a:solidFill>
                  <a:schemeClr val="tx2"/>
                </a:solidFill>
              </a:rPr>
              <a:t>表名</a:t>
            </a:r>
            <a:r>
              <a:rPr lang="en-US" altLang="zh-CN" sz="2800" b="1">
                <a:solidFill>
                  <a:schemeClr val="tx2"/>
                </a:solidFill>
              </a:rPr>
              <a:t>&gt;  [(&lt;</a:t>
            </a:r>
            <a:r>
              <a:rPr lang="zh-CN" altLang="en-US" sz="2800" b="1">
                <a:solidFill>
                  <a:schemeClr val="tx2"/>
                </a:solidFill>
              </a:rPr>
              <a:t>属性列</a:t>
            </a:r>
            <a:r>
              <a:rPr lang="en-US" altLang="zh-CN" sz="2800" b="1">
                <a:solidFill>
                  <a:schemeClr val="tx2"/>
                </a:solidFill>
              </a:rPr>
              <a:t>1&gt;[</a:t>
            </a:r>
            <a:r>
              <a:rPr lang="zh-CN" altLang="en-US" sz="2800" b="1">
                <a:solidFill>
                  <a:schemeClr val="tx2"/>
                </a:solidFill>
              </a:rPr>
              <a:t>，</a:t>
            </a:r>
            <a:r>
              <a:rPr lang="en-US" altLang="zh-CN" sz="2800" b="1">
                <a:solidFill>
                  <a:schemeClr val="tx2"/>
                </a:solidFill>
              </a:rPr>
              <a:t>&lt;</a:t>
            </a:r>
            <a:r>
              <a:rPr lang="zh-CN" altLang="en-US" sz="2800" b="1">
                <a:solidFill>
                  <a:schemeClr val="tx2"/>
                </a:solidFill>
              </a:rPr>
              <a:t>属性列</a:t>
            </a:r>
            <a:r>
              <a:rPr lang="en-US" altLang="zh-CN" sz="2800" b="1">
                <a:solidFill>
                  <a:schemeClr val="tx2"/>
                </a:solidFill>
              </a:rPr>
              <a:t>2&gt;…)]</a:t>
            </a:r>
          </a:p>
          <a:p>
            <a:pPr eaLnBrk="1" hangingPunct="1">
              <a:buFontTx/>
              <a:buNone/>
            </a:pPr>
            <a:r>
              <a:rPr lang="en-US" altLang="zh-CN" sz="2800" b="1">
                <a:solidFill>
                  <a:schemeClr val="tx2"/>
                </a:solidFill>
              </a:rPr>
              <a:t>       VALUES  (&lt;</a:t>
            </a:r>
            <a:r>
              <a:rPr lang="zh-CN" altLang="en-US" sz="2800" b="1">
                <a:solidFill>
                  <a:schemeClr val="tx2"/>
                </a:solidFill>
              </a:rPr>
              <a:t>常量</a:t>
            </a:r>
            <a:r>
              <a:rPr lang="en-US" altLang="zh-CN" sz="2800" b="1">
                <a:solidFill>
                  <a:schemeClr val="tx2"/>
                </a:solidFill>
              </a:rPr>
              <a:t>1&gt;[</a:t>
            </a:r>
            <a:r>
              <a:rPr lang="zh-CN" altLang="en-US" sz="2800" b="1">
                <a:solidFill>
                  <a:schemeClr val="tx2"/>
                </a:solidFill>
              </a:rPr>
              <a:t>，</a:t>
            </a:r>
            <a:r>
              <a:rPr lang="en-US" altLang="zh-CN" sz="2800" b="1">
                <a:solidFill>
                  <a:schemeClr val="tx2"/>
                </a:solidFill>
              </a:rPr>
              <a:t>,&lt;</a:t>
            </a:r>
            <a:r>
              <a:rPr lang="zh-CN" altLang="en-US" sz="2800" b="1">
                <a:solidFill>
                  <a:schemeClr val="tx2"/>
                </a:solidFill>
              </a:rPr>
              <a:t>常量</a:t>
            </a:r>
            <a:r>
              <a:rPr lang="en-US" altLang="zh-CN" sz="2800" b="1">
                <a:solidFill>
                  <a:schemeClr val="tx2"/>
                </a:solidFill>
              </a:rPr>
              <a:t>2&gt;]…)</a:t>
            </a:r>
            <a:r>
              <a:rPr lang="zh-CN" altLang="en-US" sz="2800" b="1">
                <a:solidFill>
                  <a:schemeClr val="tx2"/>
                </a:solidFill>
              </a:rPr>
              <a:t>；</a:t>
            </a:r>
          </a:p>
          <a:p>
            <a:pPr eaLnBrk="1" hangingPunct="1">
              <a:buFontTx/>
              <a:buNone/>
            </a:pPr>
            <a:r>
              <a:rPr lang="zh-CN" altLang="en-US" sz="2800" b="1">
                <a:solidFill>
                  <a:schemeClr val="tx2"/>
                </a:solidFill>
              </a:rPr>
              <a:t>   </a:t>
            </a:r>
            <a:r>
              <a:rPr lang="en-US" altLang="zh-CN" sz="2800" b="1">
                <a:solidFill>
                  <a:schemeClr val="tx2"/>
                </a:solidFill>
              </a:rPr>
              <a:t>2  </a:t>
            </a:r>
            <a:r>
              <a:rPr lang="zh-CN" altLang="en-US" sz="2800" b="1">
                <a:solidFill>
                  <a:schemeClr val="tx2"/>
                </a:solidFill>
              </a:rPr>
              <a:t>插入子查询结果</a:t>
            </a:r>
          </a:p>
          <a:p>
            <a:pPr eaLnBrk="1" hangingPunct="1">
              <a:buFontTx/>
              <a:buNone/>
            </a:pPr>
            <a:r>
              <a:rPr lang="zh-CN" altLang="en-US" sz="2800" b="1">
                <a:solidFill>
                  <a:schemeClr val="tx2"/>
                </a:solidFill>
              </a:rPr>
              <a:t>       </a:t>
            </a:r>
            <a:r>
              <a:rPr lang="en-US" altLang="zh-CN" sz="2800" b="1">
                <a:solidFill>
                  <a:schemeClr val="tx2"/>
                </a:solidFill>
              </a:rPr>
              <a:t>INSERT   </a:t>
            </a:r>
          </a:p>
          <a:p>
            <a:pPr eaLnBrk="1" hangingPunct="1">
              <a:buFontTx/>
              <a:buNone/>
            </a:pPr>
            <a:r>
              <a:rPr lang="en-US" altLang="zh-CN" sz="2800" b="1">
                <a:solidFill>
                  <a:schemeClr val="tx2"/>
                </a:solidFill>
              </a:rPr>
              <a:t>       INTO    &lt;</a:t>
            </a:r>
            <a:r>
              <a:rPr lang="zh-CN" altLang="en-US" sz="2800" b="1">
                <a:solidFill>
                  <a:schemeClr val="tx2"/>
                </a:solidFill>
              </a:rPr>
              <a:t>表名</a:t>
            </a:r>
            <a:r>
              <a:rPr lang="en-US" altLang="zh-CN" sz="2800" b="1">
                <a:solidFill>
                  <a:schemeClr val="tx2"/>
                </a:solidFill>
              </a:rPr>
              <a:t>&gt;  [(&lt;</a:t>
            </a:r>
            <a:r>
              <a:rPr lang="zh-CN" altLang="en-US" sz="2800" b="1">
                <a:solidFill>
                  <a:schemeClr val="tx2"/>
                </a:solidFill>
              </a:rPr>
              <a:t>属性列</a:t>
            </a:r>
            <a:r>
              <a:rPr lang="en-US" altLang="zh-CN" sz="2800" b="1">
                <a:solidFill>
                  <a:schemeClr val="tx2"/>
                </a:solidFill>
              </a:rPr>
              <a:t>1&gt;[</a:t>
            </a:r>
            <a:r>
              <a:rPr lang="zh-CN" altLang="en-US" sz="2800" b="1">
                <a:solidFill>
                  <a:schemeClr val="tx2"/>
                </a:solidFill>
              </a:rPr>
              <a:t>，</a:t>
            </a:r>
            <a:r>
              <a:rPr lang="en-US" altLang="zh-CN" sz="2800" b="1">
                <a:solidFill>
                  <a:schemeClr val="tx2"/>
                </a:solidFill>
              </a:rPr>
              <a:t>&lt;</a:t>
            </a:r>
            <a:r>
              <a:rPr lang="zh-CN" altLang="en-US" sz="2800" b="1">
                <a:solidFill>
                  <a:schemeClr val="tx2"/>
                </a:solidFill>
              </a:rPr>
              <a:t>属性列</a:t>
            </a:r>
            <a:r>
              <a:rPr lang="en-US" altLang="zh-CN" sz="2800" b="1">
                <a:solidFill>
                  <a:schemeClr val="tx2"/>
                </a:solidFill>
              </a:rPr>
              <a:t>2&gt;…)]</a:t>
            </a:r>
          </a:p>
          <a:p>
            <a:pPr eaLnBrk="1" hangingPunct="1">
              <a:buFontTx/>
              <a:buNone/>
            </a:pPr>
            <a:r>
              <a:rPr lang="en-US" altLang="zh-CN" sz="2800" b="1">
                <a:solidFill>
                  <a:schemeClr val="tx2"/>
                </a:solidFill>
              </a:rPr>
              <a:t>       </a:t>
            </a:r>
            <a:r>
              <a:rPr lang="zh-CN" altLang="en-US" sz="2800" b="1">
                <a:solidFill>
                  <a:schemeClr val="tx2"/>
                </a:solidFill>
              </a:rPr>
              <a:t>子查询；</a:t>
            </a:r>
          </a:p>
        </p:txBody>
      </p:sp>
      <p:sp>
        <p:nvSpPr>
          <p:cNvPr id="58371" name="WordArt 3">
            <a:extLst>
              <a:ext uri="{FF2B5EF4-FFF2-40B4-BE49-F238E27FC236}">
                <a16:creationId xmlns:a16="http://schemas.microsoft.com/office/drawing/2014/main" id="{29658FF5-5BDD-4389-9AAE-2F8059FBFD64}"/>
              </a:ext>
            </a:extLst>
          </p:cNvPr>
          <p:cNvSpPr>
            <a:spLocks noChangeArrowheads="1" noChangeShapeType="1" noTextEdit="1"/>
          </p:cNvSpPr>
          <p:nvPr/>
        </p:nvSpPr>
        <p:spPr bwMode="auto">
          <a:xfrm>
            <a:off x="1219200" y="381000"/>
            <a:ext cx="4038600" cy="914400"/>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华文新魏" panose="02010800040101010101" pitchFamily="2" charset="-122"/>
                <a:ea typeface="华文新魏" panose="02010800040101010101" pitchFamily="2" charset="-122"/>
              </a:rPr>
              <a:t> 第五节 数据更新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box(out)">
                                      <p:cBhvr>
                                        <p:cTn id="7" dur="250"/>
                                        <p:tgtEl>
                                          <p:spTgt spid="58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Effect transition="in" filter="box(out)">
                                      <p:cBhvr>
                                        <p:cTn id="12" dur="250"/>
                                        <p:tgtEl>
                                          <p:spTgt spid="58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animEffect transition="in" filter="box(out)">
                                      <p:cBhvr>
                                        <p:cTn id="17" dur="250"/>
                                        <p:tgtEl>
                                          <p:spTgt spid="58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0">
                                            <p:txEl>
                                              <p:pRg st="3" end="3"/>
                                            </p:txEl>
                                          </p:spTgt>
                                        </p:tgtEl>
                                        <p:attrNameLst>
                                          <p:attrName>style.visibility</p:attrName>
                                        </p:attrNameLst>
                                      </p:cBhvr>
                                      <p:to>
                                        <p:strVal val="visible"/>
                                      </p:to>
                                    </p:set>
                                    <p:animEffect transition="in" filter="box(out)">
                                      <p:cBhvr>
                                        <p:cTn id="22" dur="250"/>
                                        <p:tgtEl>
                                          <p:spTgt spid="583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370">
                                            <p:txEl>
                                              <p:pRg st="4" end="4"/>
                                            </p:txEl>
                                          </p:spTgt>
                                        </p:tgtEl>
                                        <p:attrNameLst>
                                          <p:attrName>style.visibility</p:attrName>
                                        </p:attrNameLst>
                                      </p:cBhvr>
                                      <p:to>
                                        <p:strVal val="visible"/>
                                      </p:to>
                                    </p:set>
                                    <p:animEffect transition="in" filter="box(out)">
                                      <p:cBhvr>
                                        <p:cTn id="27" dur="250"/>
                                        <p:tgtEl>
                                          <p:spTgt spid="583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70">
                                            <p:txEl>
                                              <p:pRg st="5" end="5"/>
                                            </p:txEl>
                                          </p:spTgt>
                                        </p:tgtEl>
                                        <p:attrNameLst>
                                          <p:attrName>style.visibility</p:attrName>
                                        </p:attrNameLst>
                                      </p:cBhvr>
                                      <p:to>
                                        <p:strVal val="visible"/>
                                      </p:to>
                                    </p:set>
                                    <p:animEffect transition="in" filter="box(out)">
                                      <p:cBhvr>
                                        <p:cTn id="32" dur="250"/>
                                        <p:tgtEl>
                                          <p:spTgt spid="583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8370">
                                            <p:txEl>
                                              <p:pRg st="6" end="6"/>
                                            </p:txEl>
                                          </p:spTgt>
                                        </p:tgtEl>
                                        <p:attrNameLst>
                                          <p:attrName>style.visibility</p:attrName>
                                        </p:attrNameLst>
                                      </p:cBhvr>
                                      <p:to>
                                        <p:strVal val="visible"/>
                                      </p:to>
                                    </p:set>
                                    <p:animEffect transition="in" filter="box(out)">
                                      <p:cBhvr>
                                        <p:cTn id="37" dur="250"/>
                                        <p:tgtEl>
                                          <p:spTgt spid="583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8370">
                                            <p:txEl>
                                              <p:pRg st="7" end="7"/>
                                            </p:txEl>
                                          </p:spTgt>
                                        </p:tgtEl>
                                        <p:attrNameLst>
                                          <p:attrName>style.visibility</p:attrName>
                                        </p:attrNameLst>
                                      </p:cBhvr>
                                      <p:to>
                                        <p:strVal val="visible"/>
                                      </p:to>
                                    </p:set>
                                    <p:animEffect transition="in" filter="box(out)">
                                      <p:cBhvr>
                                        <p:cTn id="42" dur="250"/>
                                        <p:tgtEl>
                                          <p:spTgt spid="583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8370">
                                            <p:txEl>
                                              <p:pRg st="8" end="8"/>
                                            </p:txEl>
                                          </p:spTgt>
                                        </p:tgtEl>
                                        <p:attrNameLst>
                                          <p:attrName>style.visibility</p:attrName>
                                        </p:attrNameLst>
                                      </p:cBhvr>
                                      <p:to>
                                        <p:strVal val="visible"/>
                                      </p:to>
                                    </p:set>
                                    <p:animEffect transition="in" filter="box(out)">
                                      <p:cBhvr>
                                        <p:cTn id="47" dur="250"/>
                                        <p:tgtEl>
                                          <p:spTgt spid="58370">
                                            <p:txEl>
                                              <p:pRg st="8" end="8"/>
                                            </p:txEl>
                                          </p:spTgt>
                                        </p:tgtEl>
                                      </p:cBhvr>
                                    </p:animEffect>
                                  </p:childTnLst>
                                </p:cTn>
                              </p:par>
                            </p:childTnLst>
                          </p:cTn>
                        </p:par>
                        <p:par>
                          <p:cTn id="48" fill="hold" nodeType="afterGroup">
                            <p:stCondLst>
                              <p:cond delay="250"/>
                            </p:stCondLst>
                            <p:childTnLst>
                              <p:par>
                                <p:cTn id="49" presetID="19" presetClass="entr" presetSubtype="10" fill="hold" nodeType="afterEffect">
                                  <p:stCondLst>
                                    <p:cond delay="0"/>
                                  </p:stCondLst>
                                  <p:childTnLst>
                                    <p:set>
                                      <p:cBhvr>
                                        <p:cTn id="50" dur="1" fill="hold">
                                          <p:stCondLst>
                                            <p:cond delay="0"/>
                                          </p:stCondLst>
                                        </p:cTn>
                                        <p:tgtEl>
                                          <p:spTgt spid="58371"/>
                                        </p:tgtEl>
                                        <p:attrNameLst>
                                          <p:attrName>style.visibility</p:attrName>
                                        </p:attrNameLst>
                                      </p:cBhvr>
                                      <p:to>
                                        <p:strVal val="visible"/>
                                      </p:to>
                                    </p:set>
                                    <p:anim calcmode="lin" valueType="num">
                                      <p:cBhvr>
                                        <p:cTn id="51" dur="5000" fill="hold"/>
                                        <p:tgtEl>
                                          <p:spTgt spid="58371"/>
                                        </p:tgtEl>
                                        <p:attrNameLst>
                                          <p:attrName>ppt_w</p:attrName>
                                        </p:attrNameLst>
                                      </p:cBhvr>
                                      <p:tavLst>
                                        <p:tav tm="0" fmla="#ppt_w*sin(2.5*pi*$)">
                                          <p:val>
                                            <p:fltVal val="0"/>
                                          </p:val>
                                        </p:tav>
                                        <p:tav tm="100000">
                                          <p:val>
                                            <p:fltVal val="1"/>
                                          </p:val>
                                        </p:tav>
                                      </p:tavLst>
                                    </p:anim>
                                    <p:anim calcmode="lin" valueType="num">
                                      <p:cBhvr>
                                        <p:cTn id="52" dur="5000" fill="hold"/>
                                        <p:tgtEl>
                                          <p:spTgt spid="583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autoUpdateAnimBg="0" advAuto="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FE7D9A04-4907-46E8-B6D4-56CC26DB31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9EB50D7-899F-4C4A-96A5-5EA7F0CA909A}" type="slidenum">
              <a:rPr lang="en-US" altLang="zh-CN" sz="1400" smtClean="0"/>
              <a:pPr>
                <a:spcBef>
                  <a:spcPct val="0"/>
                </a:spcBef>
                <a:buFontTx/>
                <a:buNone/>
              </a:pPr>
              <a:t>95</a:t>
            </a:fld>
            <a:endParaRPr lang="en-US" altLang="zh-CN" sz="1400"/>
          </a:p>
        </p:txBody>
      </p:sp>
      <p:sp>
        <p:nvSpPr>
          <p:cNvPr id="112643" name="Rectangle 3">
            <a:extLst>
              <a:ext uri="{FF2B5EF4-FFF2-40B4-BE49-F238E27FC236}">
                <a16:creationId xmlns:a16="http://schemas.microsoft.com/office/drawing/2014/main" id="{89DD1EAE-FDF0-4332-95A8-65CEA4D46B97}"/>
              </a:ext>
            </a:extLst>
          </p:cNvPr>
          <p:cNvSpPr>
            <a:spLocks noGrp="1" noChangeArrowheads="1"/>
          </p:cNvSpPr>
          <p:nvPr>
            <p:ph type="body" idx="1"/>
          </p:nvPr>
        </p:nvSpPr>
        <p:spPr>
          <a:xfrm>
            <a:off x="304800" y="228600"/>
            <a:ext cx="8382000" cy="2590800"/>
          </a:xfrm>
          <a:solidFill>
            <a:srgbClr val="FFFFCC"/>
          </a:solidFill>
          <a:ln>
            <a:solidFill>
              <a:srgbClr val="FF3300"/>
            </a:solidFill>
            <a:miter lim="800000"/>
            <a:headEnd/>
            <a:tailEnd/>
          </a:ln>
        </p:spPr>
        <p:txBody>
          <a:bodyPr/>
          <a:lstStyle/>
          <a:p>
            <a:pPr eaLnBrk="1" hangingPunct="1">
              <a:buFontTx/>
              <a:buNone/>
            </a:pPr>
            <a:r>
              <a:rPr lang="en-US" altLang="zh-CN">
                <a:solidFill>
                  <a:schemeClr val="accent2"/>
                </a:solidFill>
              </a:rPr>
              <a:t>INSERT    INTO S</a:t>
            </a:r>
          </a:p>
          <a:p>
            <a:pPr eaLnBrk="1" hangingPunct="1">
              <a:buFontTx/>
              <a:buNone/>
            </a:pPr>
            <a:r>
              <a:rPr lang="en-US" altLang="zh-CN">
                <a:solidFill>
                  <a:schemeClr val="accent2"/>
                </a:solidFill>
              </a:rPr>
              <a:t>VALUES('02901','</a:t>
            </a:r>
            <a:r>
              <a:rPr lang="zh-CN" altLang="en-US">
                <a:solidFill>
                  <a:schemeClr val="accent2"/>
                </a:solidFill>
              </a:rPr>
              <a:t>计</a:t>
            </a:r>
            <a:r>
              <a:rPr lang="en-US" altLang="zh-CN">
                <a:solidFill>
                  <a:schemeClr val="accent2"/>
                </a:solidFill>
              </a:rPr>
              <a:t>02-9','JOIN','F',20,'CS');</a:t>
            </a:r>
          </a:p>
          <a:p>
            <a:pPr eaLnBrk="1" hangingPunct="1">
              <a:buFontTx/>
              <a:buNone/>
            </a:pPr>
            <a:r>
              <a:rPr lang="en-US" altLang="zh-CN"/>
              <a:t>INSERT   INTO S(SNO,SNAME)VALUES('02902','MARY')</a:t>
            </a:r>
          </a:p>
        </p:txBody>
      </p:sp>
      <p:sp>
        <p:nvSpPr>
          <p:cNvPr id="103428" name="Rectangle 4">
            <a:extLst>
              <a:ext uri="{FF2B5EF4-FFF2-40B4-BE49-F238E27FC236}">
                <a16:creationId xmlns:a16="http://schemas.microsoft.com/office/drawing/2014/main" id="{5E2E9306-B5D3-45D3-B9D1-702D389A7206}"/>
              </a:ext>
            </a:extLst>
          </p:cNvPr>
          <p:cNvSpPr>
            <a:spLocks noChangeArrowheads="1"/>
          </p:cNvSpPr>
          <p:nvPr/>
        </p:nvSpPr>
        <p:spPr bwMode="auto">
          <a:xfrm>
            <a:off x="304800" y="2895600"/>
            <a:ext cx="8001000" cy="609600"/>
          </a:xfrm>
          <a:prstGeom prst="rect">
            <a:avLst/>
          </a:prstGeom>
          <a:solidFill>
            <a:srgbClr val="FFFFCC"/>
          </a:solidFill>
          <a:ln w="9525">
            <a:solidFill>
              <a:srgbClr val="FF33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a:latin typeface="Times New Roman" panose="02020603050405020304" pitchFamily="18" charset="0"/>
              </a:rPr>
              <a:t>对每个系求平均年龄，并把结果存入数据库</a:t>
            </a:r>
          </a:p>
        </p:txBody>
      </p:sp>
      <p:sp>
        <p:nvSpPr>
          <p:cNvPr id="103429" name="Rectangle 5">
            <a:extLst>
              <a:ext uri="{FF2B5EF4-FFF2-40B4-BE49-F238E27FC236}">
                <a16:creationId xmlns:a16="http://schemas.microsoft.com/office/drawing/2014/main" id="{C2837692-41AE-4C7B-8143-72216602E4D1}"/>
              </a:ext>
            </a:extLst>
          </p:cNvPr>
          <p:cNvSpPr>
            <a:spLocks noChangeArrowheads="1"/>
          </p:cNvSpPr>
          <p:nvPr/>
        </p:nvSpPr>
        <p:spPr bwMode="auto">
          <a:xfrm>
            <a:off x="101600" y="3810000"/>
            <a:ext cx="3784600" cy="2590800"/>
          </a:xfrm>
          <a:prstGeom prst="rect">
            <a:avLst/>
          </a:prstGeom>
          <a:solidFill>
            <a:srgbClr val="FFFFCC"/>
          </a:solidFill>
          <a:ln w="9525">
            <a:solidFill>
              <a:srgbClr val="FF33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800">
                <a:latin typeface="Times New Roman" panose="02020603050405020304" pitchFamily="18" charset="0"/>
              </a:rPr>
              <a:t>CREATE  TABLE    			DEPTAGE</a:t>
            </a:r>
          </a:p>
          <a:p>
            <a:pPr eaLnBrk="1" hangingPunct="1">
              <a:buFontTx/>
              <a:buNone/>
            </a:pPr>
            <a:r>
              <a:rPr kumimoji="1" lang="en-US" altLang="zh-CN" sz="2800">
                <a:latin typeface="Times New Roman" panose="02020603050405020304" pitchFamily="18" charset="0"/>
              </a:rPr>
              <a:t>(DEPT CHAR(20),</a:t>
            </a:r>
          </a:p>
          <a:p>
            <a:pPr eaLnBrk="1" hangingPunct="1">
              <a:buFontTx/>
              <a:buNone/>
            </a:pPr>
            <a:r>
              <a:rPr kumimoji="1" lang="en-US" altLang="zh-CN" sz="2800">
                <a:latin typeface="Times New Roman" panose="02020603050405020304" pitchFamily="18" charset="0"/>
              </a:rPr>
              <a:t> AVGAGE SMALLINT)</a:t>
            </a:r>
          </a:p>
        </p:txBody>
      </p:sp>
      <p:sp>
        <p:nvSpPr>
          <p:cNvPr id="103430" name="Rectangle 6">
            <a:extLst>
              <a:ext uri="{FF2B5EF4-FFF2-40B4-BE49-F238E27FC236}">
                <a16:creationId xmlns:a16="http://schemas.microsoft.com/office/drawing/2014/main" id="{DBCA5FCB-9075-4873-9985-771266BA907E}"/>
              </a:ext>
            </a:extLst>
          </p:cNvPr>
          <p:cNvSpPr>
            <a:spLocks noChangeArrowheads="1"/>
          </p:cNvSpPr>
          <p:nvPr/>
        </p:nvSpPr>
        <p:spPr bwMode="auto">
          <a:xfrm>
            <a:off x="4038600" y="3733800"/>
            <a:ext cx="4724400" cy="2895600"/>
          </a:xfrm>
          <a:prstGeom prst="rect">
            <a:avLst/>
          </a:prstGeom>
          <a:solidFill>
            <a:srgbClr val="FFFFCC"/>
          </a:solidFill>
          <a:ln w="9525">
            <a:solidFill>
              <a:srgbClr val="FF33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2800">
                <a:latin typeface="Times New Roman" panose="02020603050405020304" pitchFamily="18" charset="0"/>
              </a:rPr>
              <a:t>INSERT INTO DEPTAGE</a:t>
            </a:r>
          </a:p>
          <a:p>
            <a:pPr eaLnBrk="1" hangingPunct="1">
              <a:buFontTx/>
              <a:buNone/>
            </a:pPr>
            <a:r>
              <a:rPr kumimoji="1" lang="en-US" altLang="zh-CN" sz="2800">
                <a:latin typeface="Times New Roman" panose="02020603050405020304" pitchFamily="18" charset="0"/>
              </a:rPr>
              <a:t>                  (DEPT,AVGAGE)</a:t>
            </a:r>
          </a:p>
          <a:p>
            <a:pPr eaLnBrk="1" hangingPunct="1">
              <a:buFontTx/>
              <a:buNone/>
            </a:pPr>
            <a:r>
              <a:rPr kumimoji="1" lang="en-US" altLang="zh-CN" sz="2800" b="1">
                <a:solidFill>
                  <a:schemeClr val="accent2"/>
                </a:solidFill>
                <a:latin typeface="Times New Roman" panose="02020603050405020304" pitchFamily="18" charset="0"/>
              </a:rPr>
              <a:t>SELECT DEPT,AVG(AGE)</a:t>
            </a:r>
          </a:p>
          <a:p>
            <a:pPr eaLnBrk="1" hangingPunct="1">
              <a:buFontTx/>
              <a:buNone/>
            </a:pPr>
            <a:r>
              <a:rPr kumimoji="1" lang="en-US" altLang="zh-CN" sz="2800" b="1">
                <a:solidFill>
                  <a:schemeClr val="accent2"/>
                </a:solidFill>
                <a:latin typeface="Times New Roman" panose="02020603050405020304" pitchFamily="18" charset="0"/>
              </a:rPr>
              <a:t>FROM S</a:t>
            </a:r>
          </a:p>
          <a:p>
            <a:pPr eaLnBrk="1" hangingPunct="1">
              <a:buFontTx/>
              <a:buNone/>
            </a:pPr>
            <a:r>
              <a:rPr kumimoji="1" lang="en-US" altLang="zh-CN" sz="2800" b="1">
                <a:solidFill>
                  <a:schemeClr val="accent2"/>
                </a:solidFill>
                <a:latin typeface="Times New Roman" panose="02020603050405020304" pitchFamily="18" charset="0"/>
              </a:rPr>
              <a:t>GROUP BY DEPT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linds(horizontal)">
                                      <p:cBhvr>
                                        <p:cTn id="7" dur="1000"/>
                                        <p:tgtEl>
                                          <p:spTgt spid="103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 calcmode="lin" valueType="num">
                                      <p:cBhvr additive="base">
                                        <p:cTn id="12" dur="1000" fill="hold"/>
                                        <p:tgtEl>
                                          <p:spTgt spid="103429"/>
                                        </p:tgtEl>
                                        <p:attrNameLst>
                                          <p:attrName>ppt_x</p:attrName>
                                        </p:attrNameLst>
                                      </p:cBhvr>
                                      <p:tavLst>
                                        <p:tav tm="0">
                                          <p:val>
                                            <p:strVal val="0-#ppt_w/2"/>
                                          </p:val>
                                        </p:tav>
                                        <p:tav tm="100000">
                                          <p:val>
                                            <p:strVal val="#ppt_x"/>
                                          </p:val>
                                        </p:tav>
                                      </p:tavLst>
                                    </p:anim>
                                    <p:anim calcmode="lin" valueType="num">
                                      <p:cBhvr additive="base">
                                        <p:cTn id="13" dur="1000" fill="hold"/>
                                        <p:tgtEl>
                                          <p:spTgt spid="10342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3430"/>
                                        </p:tgtEl>
                                        <p:attrNameLst>
                                          <p:attrName>style.visibility</p:attrName>
                                        </p:attrNameLst>
                                      </p:cBhvr>
                                      <p:to>
                                        <p:strVal val="visible"/>
                                      </p:to>
                                    </p:set>
                                    <p:anim calcmode="lin" valueType="num">
                                      <p:cBhvr additive="base">
                                        <p:cTn id="18" dur="1000" fill="hold"/>
                                        <p:tgtEl>
                                          <p:spTgt spid="103430"/>
                                        </p:tgtEl>
                                        <p:attrNameLst>
                                          <p:attrName>ppt_x</p:attrName>
                                        </p:attrNameLst>
                                      </p:cBhvr>
                                      <p:tavLst>
                                        <p:tav tm="0">
                                          <p:val>
                                            <p:strVal val="1+#ppt_w/2"/>
                                          </p:val>
                                        </p:tav>
                                        <p:tav tm="100000">
                                          <p:val>
                                            <p:strVal val="#ppt_x"/>
                                          </p:val>
                                        </p:tav>
                                      </p:tavLst>
                                    </p:anim>
                                    <p:anim calcmode="lin" valueType="num">
                                      <p:cBhvr additive="base">
                                        <p:cTn id="19" dur="1000" fill="hold"/>
                                        <p:tgtEl>
                                          <p:spTgt spid="103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nimBg="1"/>
      <p:bldP spid="103429" grpId="0" animBg="1"/>
      <p:bldP spid="103430"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22CA2EC7-6E96-42A5-9D38-A304A5E5C2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31E6DA9-2F46-4A99-A2C6-BDC471972E82}" type="slidenum">
              <a:rPr lang="en-US" altLang="zh-CN" sz="1400" smtClean="0"/>
              <a:pPr>
                <a:spcBef>
                  <a:spcPct val="0"/>
                </a:spcBef>
                <a:buFontTx/>
                <a:buNone/>
              </a:pPr>
              <a:t>96</a:t>
            </a:fld>
            <a:endParaRPr lang="en-US" altLang="zh-CN" sz="1400"/>
          </a:p>
        </p:txBody>
      </p:sp>
      <p:sp>
        <p:nvSpPr>
          <p:cNvPr id="61442" name="Rectangle 2">
            <a:extLst>
              <a:ext uri="{FF2B5EF4-FFF2-40B4-BE49-F238E27FC236}">
                <a16:creationId xmlns:a16="http://schemas.microsoft.com/office/drawing/2014/main" id="{3BA52600-2258-4E15-A632-F61A609C5CEE}"/>
              </a:ext>
            </a:extLst>
          </p:cNvPr>
          <p:cNvSpPr>
            <a:spLocks noGrp="1" noChangeArrowheads="1"/>
          </p:cNvSpPr>
          <p:nvPr>
            <p:ph type="body" idx="1"/>
          </p:nvPr>
        </p:nvSpPr>
        <p:spPr>
          <a:xfrm>
            <a:off x="533400" y="533400"/>
            <a:ext cx="7783513" cy="5991225"/>
          </a:xfrm>
          <a:solidFill>
            <a:schemeClr val="bg1"/>
          </a:solidFill>
          <a:ln w="38100">
            <a:solidFill>
              <a:srgbClr val="FFFF00"/>
            </a:solidFill>
            <a:miter lim="800000"/>
            <a:headEnd/>
            <a:tailEnd/>
          </a:ln>
        </p:spPr>
        <p:txBody>
          <a:bodyPr/>
          <a:lstStyle/>
          <a:p>
            <a:pPr eaLnBrk="1" hangingPunct="1">
              <a:buFontTx/>
              <a:buNone/>
            </a:pPr>
            <a:r>
              <a:rPr lang="zh-CN" altLang="en-US" sz="4000">
                <a:solidFill>
                  <a:schemeClr val="tx2"/>
                </a:solidFill>
              </a:rPr>
              <a:t>二、删除数据</a:t>
            </a:r>
          </a:p>
          <a:p>
            <a:pPr eaLnBrk="1" hangingPunct="1">
              <a:buFontTx/>
              <a:buNone/>
            </a:pPr>
            <a:r>
              <a:rPr lang="zh-CN" altLang="en-US" sz="3600" b="1" i="1">
                <a:solidFill>
                  <a:schemeClr val="tx2"/>
                </a:solidFill>
              </a:rPr>
              <a:t>删除语句的一般格式：</a:t>
            </a:r>
          </a:p>
          <a:p>
            <a:pPr eaLnBrk="1" hangingPunct="1">
              <a:buFontTx/>
              <a:buNone/>
            </a:pPr>
            <a:r>
              <a:rPr lang="zh-CN" altLang="en-US" sz="3600">
                <a:solidFill>
                  <a:schemeClr val="tx2"/>
                </a:solidFill>
              </a:rPr>
              <a:t>                     </a:t>
            </a:r>
            <a:r>
              <a:rPr lang="en-US" altLang="zh-CN" sz="3600" b="1">
                <a:solidFill>
                  <a:srgbClr val="0000CC"/>
                </a:solidFill>
              </a:rPr>
              <a:t>DELETE</a:t>
            </a:r>
            <a:endParaRPr lang="en-US" altLang="zh-CN" sz="3600">
              <a:solidFill>
                <a:srgbClr val="0000CC"/>
              </a:solidFill>
            </a:endParaRPr>
          </a:p>
          <a:p>
            <a:pPr eaLnBrk="1" hangingPunct="1">
              <a:buFontTx/>
              <a:buNone/>
            </a:pPr>
            <a:r>
              <a:rPr lang="en-US" altLang="zh-CN" sz="3600">
                <a:solidFill>
                  <a:srgbClr val="0000CC"/>
                </a:solidFill>
              </a:rPr>
              <a:t>                     </a:t>
            </a:r>
            <a:r>
              <a:rPr lang="en-US" altLang="zh-CN" sz="3600" b="1">
                <a:solidFill>
                  <a:srgbClr val="0000CC"/>
                </a:solidFill>
              </a:rPr>
              <a:t>FROM </a:t>
            </a:r>
            <a:r>
              <a:rPr lang="en-US" altLang="zh-CN" sz="3600">
                <a:solidFill>
                  <a:srgbClr val="0000CC"/>
                </a:solidFill>
              </a:rPr>
              <a:t> &lt;</a:t>
            </a:r>
            <a:r>
              <a:rPr lang="zh-CN" altLang="en-US" sz="3600">
                <a:solidFill>
                  <a:srgbClr val="0000CC"/>
                </a:solidFill>
              </a:rPr>
              <a:t>表名</a:t>
            </a:r>
            <a:r>
              <a:rPr lang="en-US" altLang="zh-CN" sz="3600">
                <a:solidFill>
                  <a:srgbClr val="0000CC"/>
                </a:solidFill>
              </a:rPr>
              <a:t>&gt;</a:t>
            </a:r>
          </a:p>
          <a:p>
            <a:pPr eaLnBrk="1" hangingPunct="1">
              <a:buFontTx/>
              <a:buNone/>
            </a:pPr>
            <a:r>
              <a:rPr lang="en-US" altLang="zh-CN" sz="3600">
                <a:solidFill>
                  <a:srgbClr val="0000CC"/>
                </a:solidFill>
              </a:rPr>
              <a:t>                   [ </a:t>
            </a:r>
            <a:r>
              <a:rPr lang="en-US" altLang="zh-CN" sz="3600" b="1">
                <a:solidFill>
                  <a:srgbClr val="0000CC"/>
                </a:solidFill>
              </a:rPr>
              <a:t>WHERE </a:t>
            </a:r>
            <a:r>
              <a:rPr lang="en-US" altLang="zh-CN" sz="3600">
                <a:solidFill>
                  <a:srgbClr val="0000CC"/>
                </a:solidFill>
              </a:rPr>
              <a:t> &lt;</a:t>
            </a:r>
            <a:r>
              <a:rPr lang="zh-CN" altLang="en-US" sz="3600">
                <a:solidFill>
                  <a:srgbClr val="0000CC"/>
                </a:solidFill>
              </a:rPr>
              <a:t>条件</a:t>
            </a:r>
            <a:r>
              <a:rPr lang="en-US" altLang="zh-CN" sz="3600">
                <a:solidFill>
                  <a:srgbClr val="0000CC"/>
                </a:solidFill>
              </a:rPr>
              <a:t>&gt; ];</a:t>
            </a:r>
          </a:p>
          <a:p>
            <a:pPr eaLnBrk="1" hangingPunct="1">
              <a:buFontTx/>
              <a:buNone/>
            </a:pPr>
            <a:r>
              <a:rPr lang="en-US" altLang="zh-CN" sz="3600">
                <a:solidFill>
                  <a:schemeClr val="tx2"/>
                </a:solidFill>
              </a:rPr>
              <a:t>  </a:t>
            </a:r>
            <a:r>
              <a:rPr lang="zh-CN" altLang="en-US" sz="3600">
                <a:solidFill>
                  <a:schemeClr val="tx2"/>
                </a:solidFill>
              </a:rPr>
              <a:t>删除某一个元组的值</a:t>
            </a:r>
          </a:p>
          <a:p>
            <a:pPr eaLnBrk="1" hangingPunct="1">
              <a:buFontTx/>
              <a:buNone/>
            </a:pPr>
            <a:r>
              <a:rPr lang="zh-CN" altLang="en-US" sz="3600">
                <a:solidFill>
                  <a:schemeClr val="tx2"/>
                </a:solidFill>
              </a:rPr>
              <a:t>  删除多个元组的值</a:t>
            </a:r>
          </a:p>
          <a:p>
            <a:pPr eaLnBrk="1" hangingPunct="1">
              <a:buFontTx/>
              <a:buNone/>
            </a:pPr>
            <a:r>
              <a:rPr lang="zh-CN" altLang="en-US" sz="3600">
                <a:solidFill>
                  <a:schemeClr val="tx2"/>
                </a:solidFill>
              </a:rPr>
              <a:t>  带子查询的删除语句</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Effect transition="in" filter="strips(downRight)">
                                      <p:cBhvr>
                                        <p:cTn id="7" dur="500"/>
                                        <p:tgtEl>
                                          <p:spTgt spid="61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42">
                                            <p:txEl>
                                              <p:pRg st="1" end="1"/>
                                            </p:txEl>
                                          </p:spTgt>
                                        </p:tgtEl>
                                        <p:attrNameLst>
                                          <p:attrName>style.visibility</p:attrName>
                                        </p:attrNameLst>
                                      </p:cBhvr>
                                      <p:to>
                                        <p:strVal val="visible"/>
                                      </p:to>
                                    </p:set>
                                    <p:animEffect transition="in" filter="strips(downRight)">
                                      <p:cBhvr>
                                        <p:cTn id="12" dur="500"/>
                                        <p:tgtEl>
                                          <p:spTgt spid="61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42">
                                            <p:txEl>
                                              <p:pRg st="2" end="2"/>
                                            </p:txEl>
                                          </p:spTgt>
                                        </p:tgtEl>
                                        <p:attrNameLst>
                                          <p:attrName>style.visibility</p:attrName>
                                        </p:attrNameLst>
                                      </p:cBhvr>
                                      <p:to>
                                        <p:strVal val="visible"/>
                                      </p:to>
                                    </p:set>
                                    <p:animEffect transition="in" filter="strips(downRight)">
                                      <p:cBhvr>
                                        <p:cTn id="17" dur="500"/>
                                        <p:tgtEl>
                                          <p:spTgt spid="614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442">
                                            <p:txEl>
                                              <p:pRg st="3" end="3"/>
                                            </p:txEl>
                                          </p:spTgt>
                                        </p:tgtEl>
                                        <p:attrNameLst>
                                          <p:attrName>style.visibility</p:attrName>
                                        </p:attrNameLst>
                                      </p:cBhvr>
                                      <p:to>
                                        <p:strVal val="visible"/>
                                      </p:to>
                                    </p:set>
                                    <p:animEffect transition="in" filter="strips(downRight)">
                                      <p:cBhvr>
                                        <p:cTn id="22" dur="500"/>
                                        <p:tgtEl>
                                          <p:spTgt spid="614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442">
                                            <p:txEl>
                                              <p:pRg st="4" end="4"/>
                                            </p:txEl>
                                          </p:spTgt>
                                        </p:tgtEl>
                                        <p:attrNameLst>
                                          <p:attrName>style.visibility</p:attrName>
                                        </p:attrNameLst>
                                      </p:cBhvr>
                                      <p:to>
                                        <p:strVal val="visible"/>
                                      </p:to>
                                    </p:set>
                                    <p:animEffect transition="in" filter="strips(downRight)">
                                      <p:cBhvr>
                                        <p:cTn id="27" dur="500"/>
                                        <p:tgtEl>
                                          <p:spTgt spid="614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1442">
                                            <p:txEl>
                                              <p:pRg st="5" end="5"/>
                                            </p:txEl>
                                          </p:spTgt>
                                        </p:tgtEl>
                                        <p:attrNameLst>
                                          <p:attrName>style.visibility</p:attrName>
                                        </p:attrNameLst>
                                      </p:cBhvr>
                                      <p:to>
                                        <p:strVal val="visible"/>
                                      </p:to>
                                    </p:set>
                                    <p:animEffect transition="in" filter="strips(downRight)">
                                      <p:cBhvr>
                                        <p:cTn id="32" dur="500"/>
                                        <p:tgtEl>
                                          <p:spTgt spid="614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61442">
                                            <p:txEl>
                                              <p:pRg st="6" end="6"/>
                                            </p:txEl>
                                          </p:spTgt>
                                        </p:tgtEl>
                                        <p:attrNameLst>
                                          <p:attrName>style.visibility</p:attrName>
                                        </p:attrNameLst>
                                      </p:cBhvr>
                                      <p:to>
                                        <p:strVal val="visible"/>
                                      </p:to>
                                    </p:set>
                                    <p:animEffect transition="in" filter="strips(downRight)">
                                      <p:cBhvr>
                                        <p:cTn id="37" dur="500"/>
                                        <p:tgtEl>
                                          <p:spTgt spid="6144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61442">
                                            <p:txEl>
                                              <p:pRg st="7" end="7"/>
                                            </p:txEl>
                                          </p:spTgt>
                                        </p:tgtEl>
                                        <p:attrNameLst>
                                          <p:attrName>style.visibility</p:attrName>
                                        </p:attrNameLst>
                                      </p:cBhvr>
                                      <p:to>
                                        <p:strVal val="visible"/>
                                      </p:to>
                                    </p:set>
                                    <p:animEffect transition="in" filter="strips(downRight)">
                                      <p:cBhvr>
                                        <p:cTn id="42" dur="500"/>
                                        <p:tgtEl>
                                          <p:spTgt spid="614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autoUpdateAnimBg="0" advAuto="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275D086E-B1A8-4947-A670-0645836104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2A8F25D-3CAC-4861-849E-B867E5BC8DCE}" type="slidenum">
              <a:rPr lang="en-US" altLang="zh-CN" sz="1400" smtClean="0"/>
              <a:pPr>
                <a:spcBef>
                  <a:spcPct val="0"/>
                </a:spcBef>
                <a:buFontTx/>
                <a:buNone/>
              </a:pPr>
              <a:t>97</a:t>
            </a:fld>
            <a:endParaRPr lang="en-US" altLang="zh-CN" sz="1400"/>
          </a:p>
        </p:txBody>
      </p:sp>
      <p:sp>
        <p:nvSpPr>
          <p:cNvPr id="115715" name="Rectangle 2">
            <a:extLst>
              <a:ext uri="{FF2B5EF4-FFF2-40B4-BE49-F238E27FC236}">
                <a16:creationId xmlns:a16="http://schemas.microsoft.com/office/drawing/2014/main" id="{78F32897-6287-42FB-9D2C-D204FDA9C1B5}"/>
              </a:ext>
            </a:extLst>
          </p:cNvPr>
          <p:cNvSpPr>
            <a:spLocks noGrp="1" noChangeArrowheads="1"/>
          </p:cNvSpPr>
          <p:nvPr>
            <p:ph type="title"/>
          </p:nvPr>
        </p:nvSpPr>
        <p:spPr>
          <a:xfrm>
            <a:off x="539552" y="332656"/>
            <a:ext cx="5400675" cy="1582738"/>
          </a:xfrm>
          <a:solidFill>
            <a:srgbClr val="FFFFCC"/>
          </a:solidFill>
          <a:ln>
            <a:solidFill>
              <a:srgbClr val="0000CC"/>
            </a:solidFill>
            <a:miter lim="800000"/>
            <a:headEnd/>
            <a:tailEnd/>
          </a:ln>
        </p:spPr>
        <p:txBody>
          <a:bodyPr tIns="0" bIns="0" anchor="t" anchorCtr="1"/>
          <a:lstStyle/>
          <a:p>
            <a:pPr algn="l" eaLnBrk="1" hangingPunct="1"/>
            <a:r>
              <a:rPr lang="en-US" altLang="zh-CN" sz="3200"/>
              <a:t>DELETE </a:t>
            </a:r>
            <a:br>
              <a:rPr lang="en-US" altLang="zh-CN" sz="3200"/>
            </a:br>
            <a:r>
              <a:rPr lang="en-US" altLang="zh-CN" sz="3200"/>
              <a:t>FROM 	S</a:t>
            </a:r>
            <a:br>
              <a:rPr lang="en-US" altLang="zh-CN" sz="3200"/>
            </a:br>
            <a:r>
              <a:rPr lang="en-US" altLang="zh-CN" sz="3200"/>
              <a:t>WHERE SNO=‘02901’</a:t>
            </a:r>
          </a:p>
        </p:txBody>
      </p:sp>
      <p:sp>
        <p:nvSpPr>
          <p:cNvPr id="6" name="Rectangle 2">
            <a:extLst>
              <a:ext uri="{FF2B5EF4-FFF2-40B4-BE49-F238E27FC236}">
                <a16:creationId xmlns:a16="http://schemas.microsoft.com/office/drawing/2014/main" id="{DF304621-ED59-48CD-8D7F-EEE9A06DF18C}"/>
              </a:ext>
            </a:extLst>
          </p:cNvPr>
          <p:cNvSpPr txBox="1">
            <a:spLocks noChangeArrowheads="1"/>
          </p:cNvSpPr>
          <p:nvPr/>
        </p:nvSpPr>
        <p:spPr bwMode="auto">
          <a:xfrm>
            <a:off x="408046" y="2204864"/>
            <a:ext cx="8196402" cy="3816424"/>
          </a:xfrm>
          <a:prstGeom prst="rect">
            <a:avLst/>
          </a:prstGeom>
          <a:solidFill>
            <a:srgbClr val="FFFFCC"/>
          </a:solidFill>
          <a:ln>
            <a:solidFill>
              <a:srgbClr val="0000CC"/>
            </a:solidFill>
            <a:miter lim="800000"/>
            <a:headEnd/>
            <a:tailEnd/>
          </a:ln>
          <a:extLst/>
        </p:spPr>
        <p:txBody>
          <a:bodyPr vert="horz" wrap="square" lIns="91440" tIns="0" rIns="91440" bIns="0" numCol="1" anchor="t" anchorCtr="1"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50000"/>
              </a:lnSpc>
            </a:pPr>
            <a:r>
              <a:rPr lang="zh-CN" altLang="en-US" sz="3200" kern="0" dirty="0"/>
              <a:t>注意：若</a:t>
            </a:r>
            <a:r>
              <a:rPr lang="en-US" altLang="zh-CN" sz="3200" kern="0" dirty="0"/>
              <a:t>02901</a:t>
            </a:r>
            <a:r>
              <a:rPr lang="zh-CN" altLang="en-US" sz="3200" kern="0" dirty="0"/>
              <a:t>这个学生还选了课，系统将不允许删除，若想删除，可以先删除其选课记录，再删除学生，但要保证这两个操作在一个事务内完成，或者将可能发生数据的不一致性</a:t>
            </a:r>
            <a:endParaRPr lang="en-US" altLang="zh-CN" sz="3200" kern="0" dirty="0"/>
          </a:p>
        </p:txBody>
      </p:sp>
    </p:spTree>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275D086E-B1A8-4947-A670-0645836104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2A8F25D-3CAC-4861-849E-B867E5BC8DCE}" type="slidenum">
              <a:rPr lang="en-US" altLang="zh-CN" sz="1400" smtClean="0"/>
              <a:pPr>
                <a:spcBef>
                  <a:spcPct val="0"/>
                </a:spcBef>
                <a:buFontTx/>
                <a:buNone/>
              </a:pPr>
              <a:t>98</a:t>
            </a:fld>
            <a:endParaRPr lang="en-US" altLang="zh-CN" sz="1400"/>
          </a:p>
        </p:txBody>
      </p:sp>
      <p:sp>
        <p:nvSpPr>
          <p:cNvPr id="128003" name="Rectangle 3">
            <a:extLst>
              <a:ext uri="{FF2B5EF4-FFF2-40B4-BE49-F238E27FC236}">
                <a16:creationId xmlns:a16="http://schemas.microsoft.com/office/drawing/2014/main" id="{218AA036-23BD-4943-9F6D-08552BB16585}"/>
              </a:ext>
            </a:extLst>
          </p:cNvPr>
          <p:cNvSpPr>
            <a:spLocks noGrp="1" noChangeArrowheads="1"/>
          </p:cNvSpPr>
          <p:nvPr>
            <p:ph type="body" idx="1"/>
          </p:nvPr>
        </p:nvSpPr>
        <p:spPr>
          <a:xfrm>
            <a:off x="517648" y="2348880"/>
            <a:ext cx="7847012" cy="3608387"/>
          </a:xfrm>
          <a:solidFill>
            <a:srgbClr val="FFFFCC"/>
          </a:solidFill>
          <a:ln>
            <a:solidFill>
              <a:srgbClr val="A50021"/>
            </a:solidFill>
            <a:miter lim="800000"/>
            <a:headEnd/>
            <a:tailEnd/>
          </a:ln>
        </p:spPr>
        <p:txBody>
          <a:bodyPr/>
          <a:lstStyle/>
          <a:p>
            <a:pPr eaLnBrk="1" hangingPunct="1">
              <a:buFontTx/>
              <a:buNone/>
            </a:pPr>
            <a:r>
              <a:rPr lang="en-US" altLang="zh-CN"/>
              <a:t>DELETE </a:t>
            </a:r>
          </a:p>
          <a:p>
            <a:pPr eaLnBrk="1" hangingPunct="1">
              <a:buFontTx/>
              <a:buNone/>
            </a:pPr>
            <a:r>
              <a:rPr lang="en-US" altLang="zh-CN"/>
              <a:t>FROM S_C</a:t>
            </a:r>
          </a:p>
          <a:p>
            <a:pPr eaLnBrk="1" hangingPunct="1">
              <a:buFontTx/>
              <a:buNone/>
            </a:pPr>
            <a:r>
              <a:rPr lang="en-US" altLang="zh-CN"/>
              <a:t>WHERE ‘</a:t>
            </a:r>
            <a:r>
              <a:rPr lang="zh-CN" altLang="en-US"/>
              <a:t>计算机’</a:t>
            </a:r>
            <a:r>
              <a:rPr lang="en-US" altLang="zh-CN"/>
              <a:t>=</a:t>
            </a:r>
          </a:p>
          <a:p>
            <a:pPr eaLnBrk="1" hangingPunct="1">
              <a:buFontTx/>
              <a:buNone/>
            </a:pPr>
            <a:r>
              <a:rPr lang="en-US" altLang="zh-CN"/>
              <a:t>				(SELECT DEPT </a:t>
            </a:r>
          </a:p>
          <a:p>
            <a:pPr eaLnBrk="1" hangingPunct="1">
              <a:buFontTx/>
              <a:buNone/>
            </a:pPr>
            <a:r>
              <a:rPr lang="en-US" altLang="zh-CN"/>
              <a:t>				 FROM	S </a:t>
            </a:r>
          </a:p>
          <a:p>
            <a:pPr eaLnBrk="1" hangingPunct="1">
              <a:buFontTx/>
              <a:buNone/>
            </a:pPr>
            <a:r>
              <a:rPr lang="en-US" altLang="zh-CN"/>
              <a:t>				WHERE S.SNO=S_C.SNO)</a:t>
            </a:r>
          </a:p>
        </p:txBody>
      </p:sp>
      <p:sp>
        <p:nvSpPr>
          <p:cNvPr id="128004" name="Rectangle 4">
            <a:extLst>
              <a:ext uri="{FF2B5EF4-FFF2-40B4-BE49-F238E27FC236}">
                <a16:creationId xmlns:a16="http://schemas.microsoft.com/office/drawing/2014/main" id="{1208EFDE-3338-48C2-AC03-7F3030ABFE03}"/>
              </a:ext>
            </a:extLst>
          </p:cNvPr>
          <p:cNvSpPr>
            <a:spLocks noChangeArrowheads="1"/>
          </p:cNvSpPr>
          <p:nvPr/>
        </p:nvSpPr>
        <p:spPr bwMode="auto">
          <a:xfrm>
            <a:off x="539552" y="606878"/>
            <a:ext cx="7345362" cy="790575"/>
          </a:xfrm>
          <a:prstGeom prst="rect">
            <a:avLst/>
          </a:prstGeom>
          <a:solidFill>
            <a:srgbClr val="FFFFCC"/>
          </a:solidFill>
          <a:ln w="9525">
            <a:solidFill>
              <a:srgbClr val="0000CC"/>
            </a:solidFill>
            <a:miter lim="800000"/>
            <a:headEnd/>
            <a:tailEnd/>
          </a:ln>
        </p:spPr>
        <p:txBody>
          <a:bodyPr tIns="72000" bIns="0"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chemeClr val="tx2"/>
                </a:solidFill>
              </a:rPr>
              <a:t>删除计算机系学生的选课记录</a:t>
            </a:r>
          </a:p>
        </p:txBody>
      </p:sp>
    </p:spTree>
    <p:extLst>
      <p:ext uri="{BB962C8B-B14F-4D97-AF65-F5344CB8AC3E}">
        <p14:creationId xmlns:p14="http://schemas.microsoft.com/office/powerpoint/2010/main" val="18217150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p:cTn id="7" dur="500" fill="hold"/>
                                        <p:tgtEl>
                                          <p:spTgt spid="128004"/>
                                        </p:tgtEl>
                                        <p:attrNameLst>
                                          <p:attrName>ppt_w</p:attrName>
                                        </p:attrNameLst>
                                      </p:cBhvr>
                                      <p:tavLst>
                                        <p:tav tm="0">
                                          <p:val>
                                            <p:fltVal val="0"/>
                                          </p:val>
                                        </p:tav>
                                        <p:tav tm="100000">
                                          <p:val>
                                            <p:strVal val="#ppt_w"/>
                                          </p:val>
                                        </p:tav>
                                      </p:tavLst>
                                    </p:anim>
                                    <p:anim calcmode="lin" valueType="num">
                                      <p:cBhvr>
                                        <p:cTn id="8" dur="500" fill="hold"/>
                                        <p:tgtEl>
                                          <p:spTgt spid="128004"/>
                                        </p:tgtEl>
                                        <p:attrNameLst>
                                          <p:attrName>ppt_h</p:attrName>
                                        </p:attrNameLst>
                                      </p:cBhvr>
                                      <p:tavLst>
                                        <p:tav tm="0">
                                          <p:val>
                                            <p:fltVal val="0"/>
                                          </p:val>
                                        </p:tav>
                                        <p:tav tm="100000">
                                          <p:val>
                                            <p:strVal val="#ppt_h"/>
                                          </p:val>
                                        </p:tav>
                                      </p:tavLst>
                                    </p:anim>
                                    <p:animEffect transition="in" filter="fade">
                                      <p:cBhvr>
                                        <p:cTn id="9" dur="500"/>
                                        <p:tgtEl>
                                          <p:spTgt spid="1280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128003"/>
                                        </p:tgtEl>
                                        <p:attrNameLst>
                                          <p:attrName>style.visibility</p:attrName>
                                        </p:attrNameLst>
                                      </p:cBhvr>
                                      <p:to>
                                        <p:strVal val="visible"/>
                                      </p:to>
                                    </p:set>
                                    <p:animEffect transition="in" filter="fade">
                                      <p:cBhvr>
                                        <p:cTn id="14" dur="1000"/>
                                        <p:tgtEl>
                                          <p:spTgt spid="128003"/>
                                        </p:tgtEl>
                                      </p:cBhvr>
                                    </p:animEffect>
                                    <p:anim calcmode="lin" valueType="num">
                                      <p:cBhvr>
                                        <p:cTn id="15" dur="1000" fill="hold"/>
                                        <p:tgtEl>
                                          <p:spTgt spid="128003"/>
                                        </p:tgtEl>
                                        <p:attrNameLst>
                                          <p:attrName>ppt_w</p:attrName>
                                        </p:attrNameLst>
                                      </p:cBhvr>
                                      <p:tavLst>
                                        <p:tav tm="0" fmla="#ppt_w*sin(2.5*pi*$)">
                                          <p:val>
                                            <p:fltVal val="0"/>
                                          </p:val>
                                        </p:tav>
                                        <p:tav tm="100000">
                                          <p:val>
                                            <p:fltVal val="1"/>
                                          </p:val>
                                        </p:tav>
                                      </p:tavLst>
                                    </p:anim>
                                    <p:anim calcmode="lin" valueType="num">
                                      <p:cBhvr>
                                        <p:cTn id="16" dur="1000" fill="hold"/>
                                        <p:tgtEl>
                                          <p:spTgt spid="1280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nimBg="1"/>
      <p:bldP spid="128004"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0883C867-FB60-404F-9592-FF93C2767E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C673A37-46D5-45FC-BF14-94B71FEA211C}" type="slidenum">
              <a:rPr lang="en-US" altLang="zh-CN" sz="1400" smtClean="0"/>
              <a:pPr>
                <a:spcBef>
                  <a:spcPct val="0"/>
                </a:spcBef>
                <a:buFontTx/>
                <a:buNone/>
              </a:pPr>
              <a:t>99</a:t>
            </a:fld>
            <a:endParaRPr lang="en-US" altLang="zh-CN" sz="1400"/>
          </a:p>
        </p:txBody>
      </p:sp>
      <p:sp>
        <p:nvSpPr>
          <p:cNvPr id="2" name="Rectangle 2">
            <a:extLst>
              <a:ext uri="{FF2B5EF4-FFF2-40B4-BE49-F238E27FC236}">
                <a16:creationId xmlns:a16="http://schemas.microsoft.com/office/drawing/2014/main" id="{956014F2-29F9-4258-A374-C5276FE7A4E2}"/>
              </a:ext>
            </a:extLst>
          </p:cNvPr>
          <p:cNvSpPr>
            <a:spLocks noGrp="1" noChangeArrowheads="1"/>
          </p:cNvSpPr>
          <p:nvPr>
            <p:ph type="body" idx="1"/>
          </p:nvPr>
        </p:nvSpPr>
        <p:spPr>
          <a:xfrm>
            <a:off x="457200" y="533400"/>
            <a:ext cx="8382000" cy="5486400"/>
          </a:xfrm>
          <a:solidFill>
            <a:schemeClr val="bg1"/>
          </a:solidFill>
          <a:ln w="38100">
            <a:solidFill>
              <a:srgbClr val="FFFF00"/>
            </a:solidFill>
            <a:miter lim="800000"/>
            <a:headEnd/>
            <a:tailEnd/>
          </a:ln>
        </p:spPr>
        <p:txBody>
          <a:bodyPr/>
          <a:lstStyle/>
          <a:p>
            <a:pPr eaLnBrk="1" hangingPunct="1">
              <a:buFontTx/>
              <a:buNone/>
            </a:pPr>
            <a:r>
              <a:rPr lang="zh-CN" altLang="en-US" sz="4800" b="1" i="1">
                <a:solidFill>
                  <a:srgbClr val="0000CC"/>
                </a:solidFill>
              </a:rPr>
              <a:t>三、修改数据</a:t>
            </a:r>
          </a:p>
          <a:p>
            <a:pPr eaLnBrk="1" hangingPunct="1">
              <a:buFontTx/>
              <a:buNone/>
            </a:pPr>
            <a:r>
              <a:rPr lang="zh-CN" altLang="en-US" sz="4800" b="1" i="1">
                <a:solidFill>
                  <a:srgbClr val="0000CC"/>
                </a:solidFill>
              </a:rPr>
              <a:t> 修改操作语句的一般格式：</a:t>
            </a:r>
          </a:p>
          <a:p>
            <a:pPr eaLnBrk="1" hangingPunct="1">
              <a:buFontTx/>
              <a:buNone/>
            </a:pPr>
            <a:r>
              <a:rPr lang="zh-CN" altLang="en-US" sz="4400">
                <a:solidFill>
                  <a:srgbClr val="0000CC"/>
                </a:solidFill>
              </a:rPr>
              <a:t>    </a:t>
            </a:r>
            <a:r>
              <a:rPr lang="en-US" altLang="zh-CN" sz="4800" b="1">
                <a:solidFill>
                  <a:srgbClr val="0000CC"/>
                </a:solidFill>
              </a:rPr>
              <a:t>UPDATE</a:t>
            </a:r>
            <a:r>
              <a:rPr lang="en-US" altLang="zh-CN" sz="4800">
                <a:solidFill>
                  <a:srgbClr val="FFCC66"/>
                </a:solidFill>
              </a:rPr>
              <a:t> </a:t>
            </a:r>
            <a:r>
              <a:rPr lang="en-US" altLang="zh-CN" sz="4400"/>
              <a:t>  </a:t>
            </a:r>
            <a:r>
              <a:rPr lang="en-US" altLang="zh-CN" sz="4400">
                <a:solidFill>
                  <a:schemeClr val="tx2"/>
                </a:solidFill>
              </a:rPr>
              <a:t>&lt;</a:t>
            </a:r>
            <a:r>
              <a:rPr lang="zh-CN" altLang="en-US" sz="4400">
                <a:solidFill>
                  <a:schemeClr val="tx2"/>
                </a:solidFill>
              </a:rPr>
              <a:t>表名</a:t>
            </a:r>
            <a:r>
              <a:rPr lang="en-US" altLang="zh-CN" sz="4400">
                <a:solidFill>
                  <a:schemeClr val="tx2"/>
                </a:solidFill>
              </a:rPr>
              <a:t>&gt;</a:t>
            </a:r>
          </a:p>
          <a:p>
            <a:pPr eaLnBrk="1" hangingPunct="1">
              <a:buFontTx/>
              <a:buNone/>
            </a:pPr>
            <a:r>
              <a:rPr lang="en-US" altLang="zh-CN" sz="4400"/>
              <a:t>    </a:t>
            </a:r>
            <a:r>
              <a:rPr lang="en-US" altLang="zh-CN" sz="4800" b="1">
                <a:solidFill>
                  <a:srgbClr val="0000CC"/>
                </a:solidFill>
              </a:rPr>
              <a:t>SET</a:t>
            </a:r>
            <a:r>
              <a:rPr lang="en-US" altLang="zh-CN" sz="4800" b="1">
                <a:solidFill>
                  <a:srgbClr val="FFCC66"/>
                </a:solidFill>
              </a:rPr>
              <a:t> </a:t>
            </a:r>
            <a:r>
              <a:rPr lang="en-US" altLang="zh-CN" sz="4400"/>
              <a:t> </a:t>
            </a:r>
            <a:r>
              <a:rPr lang="en-US" altLang="zh-CN">
                <a:solidFill>
                  <a:schemeClr val="tx2"/>
                </a:solidFill>
              </a:rPr>
              <a:t>&lt;</a:t>
            </a:r>
            <a:r>
              <a:rPr lang="zh-CN" altLang="en-US">
                <a:solidFill>
                  <a:schemeClr val="tx2"/>
                </a:solidFill>
              </a:rPr>
              <a:t>列名</a:t>
            </a:r>
            <a:r>
              <a:rPr lang="en-US" altLang="zh-CN">
                <a:solidFill>
                  <a:schemeClr val="tx2"/>
                </a:solidFill>
              </a:rPr>
              <a:t>&gt;=&lt;</a:t>
            </a:r>
            <a:r>
              <a:rPr lang="zh-CN" altLang="en-US">
                <a:solidFill>
                  <a:schemeClr val="tx2"/>
                </a:solidFill>
              </a:rPr>
              <a:t>表达式</a:t>
            </a:r>
            <a:r>
              <a:rPr lang="en-US" altLang="zh-CN">
                <a:solidFill>
                  <a:schemeClr val="tx2"/>
                </a:solidFill>
              </a:rPr>
              <a:t>&gt; [</a:t>
            </a:r>
            <a:r>
              <a:rPr lang="zh-CN" altLang="en-US">
                <a:solidFill>
                  <a:schemeClr val="tx2"/>
                </a:solidFill>
              </a:rPr>
              <a:t>，</a:t>
            </a:r>
            <a:r>
              <a:rPr lang="en-US" altLang="zh-CN">
                <a:solidFill>
                  <a:schemeClr val="tx2"/>
                </a:solidFill>
              </a:rPr>
              <a:t>&lt;</a:t>
            </a:r>
            <a:r>
              <a:rPr lang="zh-CN" altLang="en-US">
                <a:solidFill>
                  <a:schemeClr val="tx2"/>
                </a:solidFill>
              </a:rPr>
              <a:t>列名</a:t>
            </a:r>
            <a:r>
              <a:rPr lang="en-US" altLang="zh-CN">
                <a:solidFill>
                  <a:schemeClr val="tx2"/>
                </a:solidFill>
              </a:rPr>
              <a:t>&gt;=&lt;</a:t>
            </a:r>
            <a:r>
              <a:rPr lang="zh-CN" altLang="en-US">
                <a:solidFill>
                  <a:schemeClr val="tx2"/>
                </a:solidFill>
              </a:rPr>
              <a:t>表达式</a:t>
            </a:r>
            <a:r>
              <a:rPr lang="en-US" altLang="zh-CN">
                <a:solidFill>
                  <a:schemeClr val="tx2"/>
                </a:solidFill>
              </a:rPr>
              <a:t>&gt;]…</a:t>
            </a:r>
          </a:p>
          <a:p>
            <a:pPr eaLnBrk="1" hangingPunct="1">
              <a:buFontTx/>
              <a:buNone/>
            </a:pPr>
            <a:r>
              <a:rPr lang="en-US" altLang="zh-CN" sz="4400">
                <a:solidFill>
                  <a:schemeClr val="bg1"/>
                </a:solidFill>
              </a:rPr>
              <a:t>  [</a:t>
            </a:r>
            <a:r>
              <a:rPr lang="en-US" altLang="zh-CN" sz="4800" b="1">
                <a:solidFill>
                  <a:srgbClr val="0000CC"/>
                </a:solidFill>
              </a:rPr>
              <a:t>WHERE</a:t>
            </a:r>
            <a:r>
              <a:rPr lang="en-US" altLang="zh-CN" sz="4800" b="1">
                <a:solidFill>
                  <a:srgbClr val="FFCC66"/>
                </a:solidFill>
              </a:rPr>
              <a:t> </a:t>
            </a:r>
            <a:r>
              <a:rPr lang="en-US" altLang="zh-CN" sz="4400"/>
              <a:t> </a:t>
            </a:r>
            <a:r>
              <a:rPr lang="en-US" altLang="zh-CN" sz="4400">
                <a:solidFill>
                  <a:schemeClr val="tx2"/>
                </a:solidFill>
              </a:rPr>
              <a:t>&lt;</a:t>
            </a:r>
            <a:r>
              <a:rPr lang="zh-CN" altLang="en-US" sz="4400">
                <a:solidFill>
                  <a:schemeClr val="tx2"/>
                </a:solidFill>
              </a:rPr>
              <a:t>条件</a:t>
            </a:r>
            <a:r>
              <a:rPr lang="en-US" altLang="zh-CN" sz="4400">
                <a:solidFill>
                  <a:schemeClr val="tx2"/>
                </a:solidFill>
              </a:rPr>
              <a:t>&gt; ];</a:t>
            </a:r>
            <a:endParaRPr lang="en-US" altLang="zh-CN" sz="400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3" end="3"/>
                                            </p:txEl>
                                          </p:spTgt>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10239</TotalTime>
  <Words>8149</Words>
  <Application>Microsoft Office PowerPoint</Application>
  <PresentationFormat>全屏显示(4:3)</PresentationFormat>
  <Paragraphs>1201</Paragraphs>
  <Slides>142</Slides>
  <Notes>25</Notes>
  <HiddenSlides>3</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142</vt:i4>
      </vt:variant>
    </vt:vector>
  </HeadingPairs>
  <TitlesOfParts>
    <vt:vector size="161" baseType="lpstr">
      <vt:lpstr>方正舒体</vt:lpstr>
      <vt:lpstr>方正姚体</vt:lpstr>
      <vt:lpstr>黑体</vt:lpstr>
      <vt:lpstr>华文彩云</vt:lpstr>
      <vt:lpstr>华文仿宋</vt:lpstr>
      <vt:lpstr>华文行楷</vt:lpstr>
      <vt:lpstr>华文隶书</vt:lpstr>
      <vt:lpstr>华文细黑</vt:lpstr>
      <vt:lpstr>华文新魏</vt:lpstr>
      <vt:lpstr>华文中宋</vt:lpstr>
      <vt:lpstr>楷体</vt:lpstr>
      <vt:lpstr>楷体_GB2312</vt:lpstr>
      <vt:lpstr>隶书</vt:lpstr>
      <vt:lpstr>宋体</vt:lpstr>
      <vt:lpstr>Arial</vt:lpstr>
      <vt:lpstr>Symbol</vt:lpstr>
      <vt:lpstr>Times New Roman</vt:lpstr>
      <vt:lpstr>Wingdings</vt:lpstr>
      <vt:lpstr>1_默认设计模板</vt:lpstr>
      <vt:lpstr>第3章    关系数据库标准语言SQL</vt:lpstr>
      <vt:lpstr>第一节       SQL概述</vt:lpstr>
      <vt:lpstr>PowerPoint 演示文稿</vt:lpstr>
      <vt:lpstr>PowerPoint 演示文稿</vt:lpstr>
      <vt:lpstr>第二节    关系模式的定义</vt:lpstr>
      <vt:lpstr>说  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MySQL中</vt:lpstr>
      <vt:lpstr>在SQL SERVER2005 /MySql中：</vt:lpstr>
      <vt:lpstr>二、创建索引</vt:lpstr>
      <vt:lpstr>Sql Server索引的分类</vt:lpstr>
      <vt:lpstr>Sql Server索引的分类</vt:lpstr>
      <vt:lpstr>Sql Server中的索 引</vt:lpstr>
      <vt:lpstr>PowerPoint 演示文稿</vt:lpstr>
      <vt:lpstr>创建聚集索引</vt:lpstr>
      <vt:lpstr>使用索引的技巧</vt:lpstr>
      <vt:lpstr>PowerPoint 演示文稿</vt:lpstr>
      <vt:lpstr>Select子句</vt:lpstr>
      <vt:lpstr>Select子句</vt:lpstr>
      <vt:lpstr>PowerPoint 演示文稿</vt:lpstr>
      <vt:lpstr>PowerPoint 演示文稿</vt:lpstr>
      <vt:lpstr>常用的查询条件</vt:lpstr>
      <vt:lpstr>PowerPoint 演示文稿</vt:lpstr>
      <vt:lpstr>模式匹配</vt:lpstr>
      <vt:lpstr>匹配通配符</vt:lpstr>
      <vt:lpstr>PowerPoint 演示文稿</vt:lpstr>
      <vt:lpstr>PowerPoint 演示文稿</vt:lpstr>
      <vt:lpstr>PowerPoint 演示文稿</vt:lpstr>
      <vt:lpstr>PowerPoint 演示文稿</vt:lpstr>
      <vt:lpstr>PowerPoint 演示文稿</vt:lpstr>
      <vt:lpstr>空值的使用</vt:lpstr>
      <vt:lpstr>PowerPoint 演示文稿</vt:lpstr>
      <vt:lpstr>1.等值连接和非等值连接</vt:lpstr>
      <vt:lpstr>等值连接</vt:lpstr>
      <vt:lpstr>内（自然）连接</vt:lpstr>
      <vt:lpstr>2.左外连接与右外连接</vt:lpstr>
      <vt:lpstr>全外连接</vt:lpstr>
      <vt:lpstr>PowerPoint 演示文稿</vt:lpstr>
      <vt:lpstr>PowerPoint 演示文稿</vt:lpstr>
      <vt:lpstr>PowerPoint 演示文稿</vt:lpstr>
      <vt:lpstr>等价的SQL</vt:lpstr>
      <vt:lpstr>PowerPoint 演示文稿</vt:lpstr>
      <vt:lpstr>PowerPoint 演示文稿</vt:lpstr>
      <vt:lpstr>PowerPoint 演示文稿</vt:lpstr>
      <vt:lpstr>与王少帅在同一个系学习的学生学号和姓名 </vt:lpstr>
      <vt:lpstr>PowerPoint 演示文稿</vt:lpstr>
      <vt:lpstr>PowerPoint 演示文稿</vt:lpstr>
      <vt:lpstr>PowerPoint 演示文稿</vt:lpstr>
      <vt:lpstr>PowerPoint 演示文稿</vt:lpstr>
      <vt:lpstr>PowerPoint 演示文稿</vt:lpstr>
      <vt:lpstr>查询选修了所有课程的学生的学号、姓名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 和 Exists 是否等价</vt:lpstr>
      <vt:lpstr>PowerPoint 演示文稿</vt:lpstr>
      <vt:lpstr>PowerPoint 演示文稿</vt:lpstr>
      <vt:lpstr>思考题</vt:lpstr>
      <vt:lpstr>ALL   与ANY的使用 </vt:lpstr>
      <vt:lpstr>PowerPoint 演示文稿</vt:lpstr>
      <vt:lpstr>ANY,ALL谓词与集函数的等价含义</vt:lpstr>
      <vt:lpstr>PowerPoint 演示文稿</vt:lpstr>
      <vt:lpstr>PowerPoint 演示文稿</vt:lpstr>
      <vt:lpstr>查询每个系部年龄最大的学生</vt:lpstr>
      <vt:lpstr>使用group by和having的查询</vt:lpstr>
      <vt:lpstr>PowerPoint 演示文稿</vt:lpstr>
      <vt:lpstr>求选修3门以上课程的学生学号及选修门次</vt:lpstr>
      <vt:lpstr>找出课程平均成绩最高的课程号</vt:lpstr>
      <vt:lpstr>查询选修了全部课程的学生姓名</vt:lpstr>
      <vt:lpstr>查询至少选修了两门课程的学生学号</vt:lpstr>
      <vt:lpstr>查询只有一个人选修的课程号</vt:lpstr>
      <vt:lpstr>查询只选修了1号课程的学生学号</vt:lpstr>
      <vt:lpstr>查询成绩超出个人平均成绩的选课记录</vt:lpstr>
      <vt:lpstr>查询成绩前五名的学生学号，课程号及成绩</vt:lpstr>
      <vt:lpstr>IN SQLite</vt:lpstr>
      <vt:lpstr>求最低成绩不低于85分，平均成绩不低于90分的学生学号和姓名，并按学号降序排序。</vt:lpstr>
      <vt:lpstr>实际上只需对sno分组就可以了，可以用min（sname),不影响查询结果</vt:lpstr>
      <vt:lpstr>小结</vt:lpstr>
      <vt:lpstr>PowerPoint 演示文稿</vt:lpstr>
      <vt:lpstr>PowerPoint 演示文稿</vt:lpstr>
      <vt:lpstr>PowerPoint 演示文稿</vt:lpstr>
      <vt:lpstr>DELETE  FROM  S WHERE SNO=‘02901’</vt:lpstr>
      <vt:lpstr>PowerPoint 演示文稿</vt:lpstr>
      <vt:lpstr>PowerPoint 演示文稿</vt:lpstr>
      <vt:lpstr>PowerPoint 演示文稿</vt:lpstr>
      <vt:lpstr>nist.cumt.edu.cn 下载正版微软软件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三、查询视图</vt:lpstr>
      <vt:lpstr>PowerPoint 演示文稿</vt:lpstr>
      <vt:lpstr>PowerPoint 演示文稿</vt:lpstr>
      <vt:lpstr>PowerPoint 演示文稿</vt:lpstr>
      <vt:lpstr>PowerPoint 演示文稿</vt:lpstr>
      <vt:lpstr>在一般情况下，视图查询的转换是直截了当的。但有些情况下，这种转换不能直接进行，查询时就会出问题</vt:lpstr>
      <vt:lpstr>该查询转换后得到</vt:lpstr>
      <vt:lpstr>四、更新视图</vt:lpstr>
      <vt:lpstr>PowerPoint 演示文稿</vt:lpstr>
      <vt:lpstr>PowerPoint 演示文稿</vt:lpstr>
      <vt:lpstr>PowerPoint 演示文稿</vt:lpstr>
      <vt:lpstr>PowerPoint 演示文稿</vt:lpstr>
      <vt:lpstr>更新的限制</vt:lpstr>
      <vt:lpstr>DB2规定：</vt:lpstr>
      <vt:lpstr>PowerPoint 演示文稿</vt:lpstr>
      <vt:lpstr>数据控制</vt:lpstr>
      <vt:lpstr>PowerPoint 演示文稿</vt:lpstr>
      <vt:lpstr>PowerPoint 演示文稿</vt:lpstr>
      <vt:lpstr>IN MySQL</vt:lpstr>
      <vt:lpstr>PowerPoint 演示文稿</vt:lpstr>
      <vt:lpstr>PowerPoint 演示文稿</vt:lpstr>
      <vt:lpstr>PowerPoint 演示文稿</vt:lpstr>
      <vt:lpstr>嵌入式SQL</vt:lpstr>
      <vt:lpstr>PowerPoint 演示文稿</vt:lpstr>
      <vt:lpstr>S（SNO，SNAME，AGE，SEX，SDEPT,PRO） C（CNO，CNAME，CREDIT，TEACHER,PRE_CNO） S_C（SNO,CNO,GRADE） </vt:lpstr>
      <vt:lpstr>S（SNO，SNAME，AGE，SEX，SDEPT,PRO） C（CNO，CNAME，CREDIT，TEACHER,PRE_CNO） S_C（SNO,CNO,GRADE） </vt:lpstr>
      <vt:lpstr>作业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第五章关系数据库标准语言SQL</dc:title>
  <dc:creator>xsx</dc:creator>
  <cp:lastModifiedBy>rany xie</cp:lastModifiedBy>
  <cp:revision>462</cp:revision>
  <dcterms:created xsi:type="dcterms:W3CDTF">2002-04-04T23:08:00Z</dcterms:created>
  <dcterms:modified xsi:type="dcterms:W3CDTF">2018-04-03T09:17:47Z</dcterms:modified>
</cp:coreProperties>
</file>