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4"/>
  </p:notesMasterIdLst>
  <p:sldIdLst>
    <p:sldId id="256" r:id="rId2"/>
    <p:sldId id="415" r:id="rId3"/>
    <p:sldId id="383" r:id="rId4"/>
    <p:sldId id="282" r:id="rId5"/>
    <p:sldId id="385" r:id="rId6"/>
    <p:sldId id="423" r:id="rId7"/>
    <p:sldId id="284" r:id="rId8"/>
    <p:sldId id="285" r:id="rId9"/>
    <p:sldId id="286" r:id="rId10"/>
    <p:sldId id="442" r:id="rId11"/>
    <p:sldId id="424" r:id="rId12"/>
    <p:sldId id="287" r:id="rId13"/>
    <p:sldId id="288" r:id="rId14"/>
    <p:sldId id="289" r:id="rId15"/>
    <p:sldId id="290" r:id="rId16"/>
    <p:sldId id="291" r:id="rId17"/>
    <p:sldId id="292" r:id="rId18"/>
    <p:sldId id="293" r:id="rId19"/>
    <p:sldId id="294" r:id="rId20"/>
    <p:sldId id="443" r:id="rId21"/>
    <p:sldId id="438" r:id="rId22"/>
    <p:sldId id="295" r:id="rId23"/>
    <p:sldId id="296" r:id="rId24"/>
    <p:sldId id="444" r:id="rId25"/>
    <p:sldId id="298" r:id="rId26"/>
    <p:sldId id="299" r:id="rId27"/>
    <p:sldId id="448" r:id="rId28"/>
    <p:sldId id="449" r:id="rId29"/>
    <p:sldId id="450" r:id="rId30"/>
    <p:sldId id="301" r:id="rId31"/>
    <p:sldId id="302" r:id="rId32"/>
    <p:sldId id="427" r:id="rId33"/>
    <p:sldId id="303" r:id="rId34"/>
    <p:sldId id="445" r:id="rId35"/>
    <p:sldId id="304" r:id="rId36"/>
    <p:sldId id="305" r:id="rId37"/>
    <p:sldId id="306" r:id="rId38"/>
    <p:sldId id="307" r:id="rId39"/>
    <p:sldId id="308" r:id="rId40"/>
    <p:sldId id="446" r:id="rId41"/>
    <p:sldId id="430" r:id="rId42"/>
    <p:sldId id="431" r:id="rId43"/>
    <p:sldId id="439" r:id="rId44"/>
    <p:sldId id="440" r:id="rId45"/>
    <p:sldId id="432" r:id="rId46"/>
    <p:sldId id="433" r:id="rId47"/>
    <p:sldId id="434" r:id="rId48"/>
    <p:sldId id="435" r:id="rId49"/>
    <p:sldId id="436" r:id="rId50"/>
    <p:sldId id="437" r:id="rId51"/>
    <p:sldId id="447" r:id="rId52"/>
    <p:sldId id="441" r:id="rId5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2" autoAdjust="0"/>
    <p:restoredTop sz="84089" autoAdjust="0"/>
  </p:normalViewPr>
  <p:slideViewPr>
    <p:cSldViewPr>
      <p:cViewPr varScale="1">
        <p:scale>
          <a:sx n="59" d="100"/>
          <a:sy n="59" d="100"/>
        </p:scale>
        <p:origin x="943"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675E3-7C28-4D36-9798-87B6D4467B81}" type="doc">
      <dgm:prSet loTypeId="urn:microsoft.com/office/officeart/2005/8/layout/vList6" loCatId="process" qsTypeId="urn:microsoft.com/office/officeart/2005/8/quickstyle/simple1" qsCatId="simple" csTypeId="urn:microsoft.com/office/officeart/2005/8/colors/accent1_1" csCatId="accent1" phldr="1"/>
      <dgm:spPr/>
      <dgm:t>
        <a:bodyPr/>
        <a:lstStyle/>
        <a:p>
          <a:endParaRPr lang="zh-CN" altLang="en-US"/>
        </a:p>
      </dgm:t>
    </dgm:pt>
    <dgm:pt modelId="{26EA3DAA-7F52-4592-876E-60F2F0A5FF87}">
      <dgm:prSet custT="1"/>
      <dgm:spPr>
        <a:ln>
          <a:noFill/>
        </a:ln>
      </dgm:spPr>
      <dgm:t>
        <a:bodyPr/>
        <a:lstStyle/>
        <a:p>
          <a:pPr rtl="0"/>
          <a:r>
            <a:rPr lang="zh-CN" sz="2400" dirty="0"/>
            <a:t>缺点：</a:t>
          </a:r>
          <a:r>
            <a:rPr lang="en-US" sz="2400" dirty="0"/>
            <a:t>1</a:t>
          </a:r>
          <a:r>
            <a:rPr lang="zh-CN" sz="2400" dirty="0"/>
            <a:t>、冗余太大</a:t>
          </a:r>
        </a:p>
      </dgm:t>
    </dgm:pt>
    <dgm:pt modelId="{5B312435-FE5E-4598-BB4A-44FA24AC2DA0}" type="parTrans" cxnId="{189EA2CA-447D-49FA-9CD1-1620C3E9053A}">
      <dgm:prSet/>
      <dgm:spPr/>
      <dgm:t>
        <a:bodyPr/>
        <a:lstStyle/>
        <a:p>
          <a:endParaRPr lang="zh-CN" altLang="en-US" sz="5400"/>
        </a:p>
      </dgm:t>
    </dgm:pt>
    <dgm:pt modelId="{FB7621D5-83DB-4C3E-8E14-F55F5C8EF3F7}" type="sibTrans" cxnId="{189EA2CA-447D-49FA-9CD1-1620C3E9053A}">
      <dgm:prSet/>
      <dgm:spPr/>
      <dgm:t>
        <a:bodyPr/>
        <a:lstStyle/>
        <a:p>
          <a:endParaRPr lang="zh-CN" altLang="en-US" sz="5400"/>
        </a:p>
      </dgm:t>
    </dgm:pt>
    <dgm:pt modelId="{86C6C259-236F-48D5-AE6C-6A95AFF36EA5}">
      <dgm:prSet custT="1"/>
      <dgm:spPr>
        <a:ln>
          <a:noFill/>
        </a:ln>
      </dgm:spPr>
      <dgm:t>
        <a:bodyPr/>
        <a:lstStyle/>
        <a:p>
          <a:pPr rtl="0"/>
          <a:r>
            <a:rPr lang="en-US" sz="2400" dirty="0"/>
            <a:t>2</a:t>
          </a:r>
          <a:r>
            <a:rPr lang="zh-CN" sz="2400" dirty="0"/>
            <a:t>、操作异常</a:t>
          </a:r>
        </a:p>
      </dgm:t>
    </dgm:pt>
    <dgm:pt modelId="{C69F3B2A-6EB2-47D6-8327-C3AAD2081760}" type="parTrans" cxnId="{BE979B07-54F5-4A64-A9F4-0EAA2040B0AA}">
      <dgm:prSet/>
      <dgm:spPr/>
      <dgm:t>
        <a:bodyPr/>
        <a:lstStyle/>
        <a:p>
          <a:endParaRPr lang="zh-CN" altLang="en-US" sz="5400"/>
        </a:p>
      </dgm:t>
    </dgm:pt>
    <dgm:pt modelId="{6F51CC1E-27FA-4853-9554-76B7CA10F9B7}" type="sibTrans" cxnId="{BE979B07-54F5-4A64-A9F4-0EAA2040B0AA}">
      <dgm:prSet/>
      <dgm:spPr/>
      <dgm:t>
        <a:bodyPr/>
        <a:lstStyle/>
        <a:p>
          <a:endParaRPr lang="zh-CN" altLang="en-US" sz="5400"/>
        </a:p>
      </dgm:t>
    </dgm:pt>
    <dgm:pt modelId="{7E4DD95A-4288-4EDA-81F8-798B4B482320}">
      <dgm:prSet custT="1"/>
      <dgm:spPr>
        <a:ln>
          <a:noFill/>
        </a:ln>
      </dgm:spPr>
      <dgm:t>
        <a:bodyPr/>
        <a:lstStyle/>
        <a:p>
          <a:pPr rtl="0"/>
          <a:r>
            <a:rPr lang="en-US" sz="2400" dirty="0"/>
            <a:t>1</a:t>
          </a:r>
          <a:r>
            <a:rPr lang="zh-CN" sz="2400" dirty="0"/>
            <a:t>）插入异常</a:t>
          </a:r>
          <a:r>
            <a:rPr lang="en-US" sz="2400" dirty="0"/>
            <a:t>2</a:t>
          </a:r>
          <a:r>
            <a:rPr lang="zh-CN" sz="2400" dirty="0"/>
            <a:t>）删除异常</a:t>
          </a:r>
        </a:p>
      </dgm:t>
    </dgm:pt>
    <dgm:pt modelId="{9ECA3D77-6B33-4053-9478-D6148CB0572F}" type="parTrans" cxnId="{76D93DDF-055D-4AEE-A254-9AF11D1451D6}">
      <dgm:prSet/>
      <dgm:spPr/>
      <dgm:t>
        <a:bodyPr/>
        <a:lstStyle/>
        <a:p>
          <a:endParaRPr lang="zh-CN" altLang="en-US" sz="5400"/>
        </a:p>
      </dgm:t>
    </dgm:pt>
    <dgm:pt modelId="{E3EFE27C-05A7-42EA-80A9-3189FA6C16B1}" type="sibTrans" cxnId="{76D93DDF-055D-4AEE-A254-9AF11D1451D6}">
      <dgm:prSet/>
      <dgm:spPr/>
      <dgm:t>
        <a:bodyPr/>
        <a:lstStyle/>
        <a:p>
          <a:endParaRPr lang="zh-CN" altLang="en-US" sz="5400"/>
        </a:p>
      </dgm:t>
    </dgm:pt>
    <dgm:pt modelId="{3FF8E087-1383-461F-BAD3-14DEFB6FA9D4}">
      <dgm:prSet custT="1"/>
      <dgm:spPr>
        <a:ln>
          <a:noFill/>
        </a:ln>
      </dgm:spPr>
      <dgm:t>
        <a:bodyPr/>
        <a:lstStyle/>
        <a:p>
          <a:pPr rtl="0"/>
          <a:r>
            <a:rPr lang="zh-CN" sz="2400" dirty="0"/>
            <a:t> </a:t>
          </a:r>
          <a:r>
            <a:rPr lang="en-US" sz="2400" dirty="0"/>
            <a:t>3</a:t>
          </a:r>
          <a:r>
            <a:rPr lang="zh-CN" sz="2400" dirty="0"/>
            <a:t>）修改异常</a:t>
          </a:r>
        </a:p>
      </dgm:t>
    </dgm:pt>
    <dgm:pt modelId="{8A5D48B6-EA56-4A44-B4AA-40CD509DA19F}" type="parTrans" cxnId="{CE3227EE-9C53-41DA-BC8A-F17B93AB11D1}">
      <dgm:prSet/>
      <dgm:spPr/>
      <dgm:t>
        <a:bodyPr/>
        <a:lstStyle/>
        <a:p>
          <a:endParaRPr lang="zh-CN" altLang="en-US"/>
        </a:p>
      </dgm:t>
    </dgm:pt>
    <dgm:pt modelId="{EC2A6C53-8A39-4615-9006-A50715A619FD}" type="sibTrans" cxnId="{CE3227EE-9C53-41DA-BC8A-F17B93AB11D1}">
      <dgm:prSet/>
      <dgm:spPr/>
      <dgm:t>
        <a:bodyPr/>
        <a:lstStyle/>
        <a:p>
          <a:endParaRPr lang="zh-CN" altLang="en-US"/>
        </a:p>
      </dgm:t>
    </dgm:pt>
    <dgm:pt modelId="{C9558099-1D5A-4C19-BE3F-62ADEF37D9ED}">
      <dgm:prSet/>
      <dgm:spPr>
        <a:ln>
          <a:noFill/>
        </a:ln>
      </dgm:spPr>
      <dgm:t>
        <a:bodyPr/>
        <a:lstStyle/>
        <a:p>
          <a:r>
            <a:rPr lang="zh-CN" altLang="en-US" dirty="0"/>
            <a:t>（</a:t>
          </a:r>
          <a:r>
            <a:rPr lang="en-US" altLang="zh-CN" dirty="0"/>
            <a:t>1</a:t>
          </a:r>
          <a:r>
            <a:rPr lang="zh-CN" altLang="en-US" dirty="0"/>
            <a:t>）项目编号</a:t>
          </a:r>
        </a:p>
      </dgm:t>
    </dgm:pt>
    <dgm:pt modelId="{53A91F38-FC5B-4713-A0AF-F07264732D0D}" type="parTrans" cxnId="{2FE452F0-E9B5-407C-977B-649A908CE60E}">
      <dgm:prSet/>
      <dgm:spPr/>
      <dgm:t>
        <a:bodyPr/>
        <a:lstStyle/>
        <a:p>
          <a:endParaRPr lang="zh-CN" altLang="en-US"/>
        </a:p>
      </dgm:t>
    </dgm:pt>
    <dgm:pt modelId="{701EBABC-0B25-4745-9116-16C5F6A797AF}" type="sibTrans" cxnId="{2FE452F0-E9B5-407C-977B-649A908CE60E}">
      <dgm:prSet/>
      <dgm:spPr/>
      <dgm:t>
        <a:bodyPr/>
        <a:lstStyle/>
        <a:p>
          <a:endParaRPr lang="zh-CN" altLang="en-US"/>
        </a:p>
      </dgm:t>
    </dgm:pt>
    <dgm:pt modelId="{8FB18F77-0F13-437A-A330-DA1C4A55CFEE}">
      <dgm:prSet/>
      <dgm:spPr>
        <a:ln>
          <a:noFill/>
        </a:ln>
      </dgm:spPr>
      <dgm:t>
        <a:bodyPr/>
        <a:lstStyle/>
        <a:p>
          <a:r>
            <a:rPr lang="zh-CN" altLang="en-US" dirty="0"/>
            <a:t>（</a:t>
          </a:r>
          <a:r>
            <a:rPr lang="en-US" altLang="zh-CN" dirty="0"/>
            <a:t>2</a:t>
          </a:r>
          <a:r>
            <a:rPr lang="zh-CN" altLang="en-US" dirty="0"/>
            <a:t>）学院名称、院长</a:t>
          </a:r>
        </a:p>
      </dgm:t>
    </dgm:pt>
    <dgm:pt modelId="{E286772F-E45D-4A2D-B561-0D1E248D23A1}" type="parTrans" cxnId="{8AB6134A-5480-48A6-86C2-789C5263061D}">
      <dgm:prSet/>
      <dgm:spPr/>
      <dgm:t>
        <a:bodyPr/>
        <a:lstStyle/>
        <a:p>
          <a:endParaRPr lang="zh-CN" altLang="en-US"/>
        </a:p>
      </dgm:t>
    </dgm:pt>
    <dgm:pt modelId="{E5E84EC2-63CE-4406-A455-B6889326FF39}" type="sibTrans" cxnId="{8AB6134A-5480-48A6-86C2-789C5263061D}">
      <dgm:prSet/>
      <dgm:spPr/>
      <dgm:t>
        <a:bodyPr/>
        <a:lstStyle/>
        <a:p>
          <a:endParaRPr lang="zh-CN" altLang="en-US"/>
        </a:p>
      </dgm:t>
    </dgm:pt>
    <dgm:pt modelId="{9DCA900B-9305-4C54-BD8B-7B3D6346BC9F}" type="pres">
      <dgm:prSet presAssocID="{DDC675E3-7C28-4D36-9798-87B6D4467B81}" presName="Name0" presStyleCnt="0">
        <dgm:presLayoutVars>
          <dgm:dir/>
          <dgm:animLvl val="lvl"/>
          <dgm:resizeHandles/>
        </dgm:presLayoutVars>
      </dgm:prSet>
      <dgm:spPr/>
    </dgm:pt>
    <dgm:pt modelId="{F993B69D-5405-4229-B40A-D6911C748314}" type="pres">
      <dgm:prSet presAssocID="{26EA3DAA-7F52-4592-876E-60F2F0A5FF87}" presName="linNode" presStyleCnt="0"/>
      <dgm:spPr/>
    </dgm:pt>
    <dgm:pt modelId="{777C10CA-8587-4804-82AF-1D853F559D35}" type="pres">
      <dgm:prSet presAssocID="{26EA3DAA-7F52-4592-876E-60F2F0A5FF87}" presName="parentShp" presStyleLbl="node1" presStyleIdx="0" presStyleCnt="2" custScaleX="115517">
        <dgm:presLayoutVars>
          <dgm:bulletEnabled val="1"/>
        </dgm:presLayoutVars>
      </dgm:prSet>
      <dgm:spPr/>
    </dgm:pt>
    <dgm:pt modelId="{B2D22787-8245-4158-BA65-05DE8CD04C15}" type="pres">
      <dgm:prSet presAssocID="{26EA3DAA-7F52-4592-876E-60F2F0A5FF87}" presName="childShp" presStyleLbl="bgAccFollowNode1" presStyleIdx="0" presStyleCnt="2">
        <dgm:presLayoutVars>
          <dgm:bulletEnabled val="1"/>
        </dgm:presLayoutVars>
      </dgm:prSet>
      <dgm:spPr/>
    </dgm:pt>
    <dgm:pt modelId="{E3A4E9DE-FEAF-4E49-B44F-B7325B9D8011}" type="pres">
      <dgm:prSet presAssocID="{FB7621D5-83DB-4C3E-8E14-F55F5C8EF3F7}" presName="spacing" presStyleCnt="0"/>
      <dgm:spPr/>
    </dgm:pt>
    <dgm:pt modelId="{B9DA4690-A794-4178-82BD-EBB5863C95E7}" type="pres">
      <dgm:prSet presAssocID="{86C6C259-236F-48D5-AE6C-6A95AFF36EA5}" presName="linNode" presStyleCnt="0"/>
      <dgm:spPr/>
    </dgm:pt>
    <dgm:pt modelId="{2B3C9921-FD84-4834-A95F-9A9F59E1D058}" type="pres">
      <dgm:prSet presAssocID="{86C6C259-236F-48D5-AE6C-6A95AFF36EA5}" presName="parentShp" presStyleLbl="node1" presStyleIdx="1" presStyleCnt="2">
        <dgm:presLayoutVars>
          <dgm:bulletEnabled val="1"/>
        </dgm:presLayoutVars>
      </dgm:prSet>
      <dgm:spPr/>
    </dgm:pt>
    <dgm:pt modelId="{EB984153-9A67-4EFA-BE45-554E9B52E9C9}" type="pres">
      <dgm:prSet presAssocID="{86C6C259-236F-48D5-AE6C-6A95AFF36EA5}" presName="childShp" presStyleLbl="bgAccFollowNode1" presStyleIdx="1" presStyleCnt="2">
        <dgm:presLayoutVars>
          <dgm:bulletEnabled val="1"/>
        </dgm:presLayoutVars>
      </dgm:prSet>
      <dgm:spPr/>
    </dgm:pt>
  </dgm:ptLst>
  <dgm:cxnLst>
    <dgm:cxn modelId="{BE979B07-54F5-4A64-A9F4-0EAA2040B0AA}" srcId="{DDC675E3-7C28-4D36-9798-87B6D4467B81}" destId="{86C6C259-236F-48D5-AE6C-6A95AFF36EA5}" srcOrd="1" destOrd="0" parTransId="{C69F3B2A-6EB2-47D6-8327-C3AAD2081760}" sibTransId="{6F51CC1E-27FA-4853-9554-76B7CA10F9B7}"/>
    <dgm:cxn modelId="{E0764212-EE22-48EC-9DF8-7C78358ED400}" type="presOf" srcId="{8FB18F77-0F13-437A-A330-DA1C4A55CFEE}" destId="{B2D22787-8245-4158-BA65-05DE8CD04C15}" srcOrd="0" destOrd="1" presId="urn:microsoft.com/office/officeart/2005/8/layout/vList6"/>
    <dgm:cxn modelId="{D233DA41-907C-4E81-A954-A4A99110CF61}" type="presOf" srcId="{DDC675E3-7C28-4D36-9798-87B6D4467B81}" destId="{9DCA900B-9305-4C54-BD8B-7B3D6346BC9F}" srcOrd="0" destOrd="0" presId="urn:microsoft.com/office/officeart/2005/8/layout/vList6"/>
    <dgm:cxn modelId="{8AB6134A-5480-48A6-86C2-789C5263061D}" srcId="{26EA3DAA-7F52-4592-876E-60F2F0A5FF87}" destId="{8FB18F77-0F13-437A-A330-DA1C4A55CFEE}" srcOrd="1" destOrd="0" parTransId="{E286772F-E45D-4A2D-B561-0D1E248D23A1}" sibTransId="{E5E84EC2-63CE-4406-A455-B6889326FF39}"/>
    <dgm:cxn modelId="{39C3AA75-3B64-4B60-B5CF-638911B37EC2}" type="presOf" srcId="{86C6C259-236F-48D5-AE6C-6A95AFF36EA5}" destId="{2B3C9921-FD84-4834-A95F-9A9F59E1D058}" srcOrd="0" destOrd="0" presId="urn:microsoft.com/office/officeart/2005/8/layout/vList6"/>
    <dgm:cxn modelId="{26A71B85-5B2A-4921-AEF4-3939D40485E4}" type="presOf" srcId="{C9558099-1D5A-4C19-BE3F-62ADEF37D9ED}" destId="{B2D22787-8245-4158-BA65-05DE8CD04C15}" srcOrd="0" destOrd="0" presId="urn:microsoft.com/office/officeart/2005/8/layout/vList6"/>
    <dgm:cxn modelId="{73C5948F-35F6-420C-9726-1DD7828F267A}" type="presOf" srcId="{7E4DD95A-4288-4EDA-81F8-798B4B482320}" destId="{EB984153-9A67-4EFA-BE45-554E9B52E9C9}" srcOrd="0" destOrd="0" presId="urn:microsoft.com/office/officeart/2005/8/layout/vList6"/>
    <dgm:cxn modelId="{189EA2CA-447D-49FA-9CD1-1620C3E9053A}" srcId="{DDC675E3-7C28-4D36-9798-87B6D4467B81}" destId="{26EA3DAA-7F52-4592-876E-60F2F0A5FF87}" srcOrd="0" destOrd="0" parTransId="{5B312435-FE5E-4598-BB4A-44FA24AC2DA0}" sibTransId="{FB7621D5-83DB-4C3E-8E14-F55F5C8EF3F7}"/>
    <dgm:cxn modelId="{76D93DDF-055D-4AEE-A254-9AF11D1451D6}" srcId="{86C6C259-236F-48D5-AE6C-6A95AFF36EA5}" destId="{7E4DD95A-4288-4EDA-81F8-798B4B482320}" srcOrd="0" destOrd="0" parTransId="{9ECA3D77-6B33-4053-9478-D6148CB0572F}" sibTransId="{E3EFE27C-05A7-42EA-80A9-3189FA6C16B1}"/>
    <dgm:cxn modelId="{28EA48E8-E367-486E-9A76-B0C2573A80C8}" type="presOf" srcId="{3FF8E087-1383-461F-BAD3-14DEFB6FA9D4}" destId="{EB984153-9A67-4EFA-BE45-554E9B52E9C9}" srcOrd="0" destOrd="1" presId="urn:microsoft.com/office/officeart/2005/8/layout/vList6"/>
    <dgm:cxn modelId="{CE3227EE-9C53-41DA-BC8A-F17B93AB11D1}" srcId="{86C6C259-236F-48D5-AE6C-6A95AFF36EA5}" destId="{3FF8E087-1383-461F-BAD3-14DEFB6FA9D4}" srcOrd="1" destOrd="0" parTransId="{8A5D48B6-EA56-4A44-B4AA-40CD509DA19F}" sibTransId="{EC2A6C53-8A39-4615-9006-A50715A619FD}"/>
    <dgm:cxn modelId="{2FE452F0-E9B5-407C-977B-649A908CE60E}" srcId="{26EA3DAA-7F52-4592-876E-60F2F0A5FF87}" destId="{C9558099-1D5A-4C19-BE3F-62ADEF37D9ED}" srcOrd="0" destOrd="0" parTransId="{53A91F38-FC5B-4713-A0AF-F07264732D0D}" sibTransId="{701EBABC-0B25-4745-9116-16C5F6A797AF}"/>
    <dgm:cxn modelId="{5744FBF2-F466-4C3D-B9A7-7DF10A617A52}" type="presOf" srcId="{26EA3DAA-7F52-4592-876E-60F2F0A5FF87}" destId="{777C10CA-8587-4804-82AF-1D853F559D35}" srcOrd="0" destOrd="0" presId="urn:microsoft.com/office/officeart/2005/8/layout/vList6"/>
    <dgm:cxn modelId="{9227410C-6300-4556-AD67-BC9A11C8E347}" type="presParOf" srcId="{9DCA900B-9305-4C54-BD8B-7B3D6346BC9F}" destId="{F993B69D-5405-4229-B40A-D6911C748314}" srcOrd="0" destOrd="0" presId="urn:microsoft.com/office/officeart/2005/8/layout/vList6"/>
    <dgm:cxn modelId="{65911179-2970-4046-B414-269076ED3715}" type="presParOf" srcId="{F993B69D-5405-4229-B40A-D6911C748314}" destId="{777C10CA-8587-4804-82AF-1D853F559D35}" srcOrd="0" destOrd="0" presId="urn:microsoft.com/office/officeart/2005/8/layout/vList6"/>
    <dgm:cxn modelId="{06800DE8-505F-4497-9451-06C290305DBF}" type="presParOf" srcId="{F993B69D-5405-4229-B40A-D6911C748314}" destId="{B2D22787-8245-4158-BA65-05DE8CD04C15}" srcOrd="1" destOrd="0" presId="urn:microsoft.com/office/officeart/2005/8/layout/vList6"/>
    <dgm:cxn modelId="{72D246E3-7BA8-4285-B383-FFBEA89CC653}" type="presParOf" srcId="{9DCA900B-9305-4C54-BD8B-7B3D6346BC9F}" destId="{E3A4E9DE-FEAF-4E49-B44F-B7325B9D8011}" srcOrd="1" destOrd="0" presId="urn:microsoft.com/office/officeart/2005/8/layout/vList6"/>
    <dgm:cxn modelId="{35842209-0B3A-40FC-9689-4CC359C323B7}" type="presParOf" srcId="{9DCA900B-9305-4C54-BD8B-7B3D6346BC9F}" destId="{B9DA4690-A794-4178-82BD-EBB5863C95E7}" srcOrd="2" destOrd="0" presId="urn:microsoft.com/office/officeart/2005/8/layout/vList6"/>
    <dgm:cxn modelId="{26DB58F9-1AD1-4BE4-8ABA-1DBCAA31B795}" type="presParOf" srcId="{B9DA4690-A794-4178-82BD-EBB5863C95E7}" destId="{2B3C9921-FD84-4834-A95F-9A9F59E1D058}" srcOrd="0" destOrd="0" presId="urn:microsoft.com/office/officeart/2005/8/layout/vList6"/>
    <dgm:cxn modelId="{26D393E7-6B45-448F-8E94-9D541B7C0BBB}" type="presParOf" srcId="{B9DA4690-A794-4178-82BD-EBB5863C95E7}" destId="{EB984153-9A67-4EFA-BE45-554E9B52E9C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CF1BAC-30E2-4506-B2F6-532432D1650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B2C051B7-EA57-4A92-8C7B-019DB28CA9E9}">
      <dgm:prSet custT="1"/>
      <dgm:spPr>
        <a:ln>
          <a:noFill/>
        </a:ln>
      </dgm:spPr>
      <dgm:t>
        <a:bodyPr/>
        <a:lstStyle/>
        <a:p>
          <a:pPr rtl="0"/>
          <a:r>
            <a:rPr lang="en-US" sz="2400" dirty="0"/>
            <a:t>S_P</a:t>
          </a:r>
          <a:r>
            <a:rPr lang="zh-CN" sz="2400" dirty="0"/>
            <a:t>（学号，项目编号，承担任务）</a:t>
          </a:r>
        </a:p>
      </dgm:t>
    </dgm:pt>
    <dgm:pt modelId="{02E0657C-787A-45DE-BF20-8151D6653D0D}" type="parTrans" cxnId="{914B5DE7-48B4-47C7-B727-A87EDAE0D4EA}">
      <dgm:prSet/>
      <dgm:spPr/>
      <dgm:t>
        <a:bodyPr/>
        <a:lstStyle/>
        <a:p>
          <a:endParaRPr lang="zh-CN" altLang="en-US" sz="2400"/>
        </a:p>
      </dgm:t>
    </dgm:pt>
    <dgm:pt modelId="{8CA229CC-06A5-43AD-B61F-4443F57A3DE3}" type="sibTrans" cxnId="{914B5DE7-48B4-47C7-B727-A87EDAE0D4EA}">
      <dgm:prSet/>
      <dgm:spPr/>
      <dgm:t>
        <a:bodyPr/>
        <a:lstStyle/>
        <a:p>
          <a:endParaRPr lang="zh-CN" altLang="en-US" sz="2400"/>
        </a:p>
      </dgm:t>
    </dgm:pt>
    <dgm:pt modelId="{731039FB-5757-4007-ACA0-F4A81676D8C7}" type="pres">
      <dgm:prSet presAssocID="{7ACF1BAC-30E2-4506-B2F6-532432D16508}" presName="linear" presStyleCnt="0">
        <dgm:presLayoutVars>
          <dgm:animLvl val="lvl"/>
          <dgm:resizeHandles val="exact"/>
        </dgm:presLayoutVars>
      </dgm:prSet>
      <dgm:spPr/>
    </dgm:pt>
    <dgm:pt modelId="{94816DC7-FFF1-4308-B415-72CC44E7D6BB}" type="pres">
      <dgm:prSet presAssocID="{B2C051B7-EA57-4A92-8C7B-019DB28CA9E9}" presName="parentText" presStyleLbl="node1" presStyleIdx="0" presStyleCnt="1" custLinFactNeighborX="-877">
        <dgm:presLayoutVars>
          <dgm:chMax val="0"/>
          <dgm:bulletEnabled val="1"/>
        </dgm:presLayoutVars>
      </dgm:prSet>
      <dgm:spPr/>
    </dgm:pt>
  </dgm:ptLst>
  <dgm:cxnLst>
    <dgm:cxn modelId="{4CDEF5B4-BD7D-41CB-9F87-A8D9954C0C96}" type="presOf" srcId="{7ACF1BAC-30E2-4506-B2F6-532432D16508}" destId="{731039FB-5757-4007-ACA0-F4A81676D8C7}" srcOrd="0" destOrd="0" presId="urn:microsoft.com/office/officeart/2005/8/layout/vList2"/>
    <dgm:cxn modelId="{914B5DE7-48B4-47C7-B727-A87EDAE0D4EA}" srcId="{7ACF1BAC-30E2-4506-B2F6-532432D16508}" destId="{B2C051B7-EA57-4A92-8C7B-019DB28CA9E9}" srcOrd="0" destOrd="0" parTransId="{02E0657C-787A-45DE-BF20-8151D6653D0D}" sibTransId="{8CA229CC-06A5-43AD-B61F-4443F57A3DE3}"/>
    <dgm:cxn modelId="{9A7735FB-A7A4-4A4E-9AC9-9025502500B2}" type="presOf" srcId="{B2C051B7-EA57-4A92-8C7B-019DB28CA9E9}" destId="{94816DC7-FFF1-4308-B415-72CC44E7D6BB}" srcOrd="0" destOrd="0" presId="urn:microsoft.com/office/officeart/2005/8/layout/vList2"/>
    <dgm:cxn modelId="{73BC44A7-F235-4106-99AF-5AE2B4E02AC4}" type="presParOf" srcId="{731039FB-5757-4007-ACA0-F4A81676D8C7}" destId="{94816DC7-FFF1-4308-B415-72CC44E7D6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CF1BAC-30E2-4506-B2F6-532432D1650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B2C051B7-EA57-4A92-8C7B-019DB28CA9E9}">
      <dgm:prSet custT="1"/>
      <dgm:spPr/>
      <dgm:t>
        <a:bodyPr/>
        <a:lstStyle/>
        <a:p>
          <a:pPr rtl="0"/>
          <a:r>
            <a:rPr lang="en-US" sz="2400" dirty="0"/>
            <a:t>S_P</a:t>
          </a:r>
          <a:r>
            <a:rPr lang="zh-CN" sz="2400" dirty="0"/>
            <a:t>（学号，项目编号，承担任务）</a:t>
          </a:r>
        </a:p>
      </dgm:t>
    </dgm:pt>
    <dgm:pt modelId="{02E0657C-787A-45DE-BF20-8151D6653D0D}" type="parTrans" cxnId="{914B5DE7-48B4-47C7-B727-A87EDAE0D4EA}">
      <dgm:prSet/>
      <dgm:spPr/>
      <dgm:t>
        <a:bodyPr/>
        <a:lstStyle/>
        <a:p>
          <a:endParaRPr lang="zh-CN" altLang="en-US" sz="2400"/>
        </a:p>
      </dgm:t>
    </dgm:pt>
    <dgm:pt modelId="{8CA229CC-06A5-43AD-B61F-4443F57A3DE3}" type="sibTrans" cxnId="{914B5DE7-48B4-47C7-B727-A87EDAE0D4EA}">
      <dgm:prSet/>
      <dgm:spPr/>
      <dgm:t>
        <a:bodyPr/>
        <a:lstStyle/>
        <a:p>
          <a:endParaRPr lang="zh-CN" altLang="en-US" sz="2400"/>
        </a:p>
      </dgm:t>
    </dgm:pt>
    <dgm:pt modelId="{731039FB-5757-4007-ACA0-F4A81676D8C7}" type="pres">
      <dgm:prSet presAssocID="{7ACF1BAC-30E2-4506-B2F6-532432D16508}" presName="linear" presStyleCnt="0">
        <dgm:presLayoutVars>
          <dgm:animLvl val="lvl"/>
          <dgm:resizeHandles val="exact"/>
        </dgm:presLayoutVars>
      </dgm:prSet>
      <dgm:spPr/>
    </dgm:pt>
    <dgm:pt modelId="{94816DC7-FFF1-4308-B415-72CC44E7D6BB}" type="pres">
      <dgm:prSet presAssocID="{B2C051B7-EA57-4A92-8C7B-019DB28CA9E9}" presName="parentText" presStyleLbl="node1" presStyleIdx="0" presStyleCnt="1" custLinFactNeighborX="-877">
        <dgm:presLayoutVars>
          <dgm:chMax val="0"/>
          <dgm:bulletEnabled val="1"/>
        </dgm:presLayoutVars>
      </dgm:prSet>
      <dgm:spPr/>
    </dgm:pt>
  </dgm:ptLst>
  <dgm:cxnLst>
    <dgm:cxn modelId="{E61F9D24-BDEE-4CB6-A4D0-B4F1B4CA0DC7}" type="presOf" srcId="{B2C051B7-EA57-4A92-8C7B-019DB28CA9E9}" destId="{94816DC7-FFF1-4308-B415-72CC44E7D6BB}" srcOrd="0" destOrd="0" presId="urn:microsoft.com/office/officeart/2005/8/layout/vList2"/>
    <dgm:cxn modelId="{8C8C6F4F-C7DE-4268-AF30-E4047436141B}" type="presOf" srcId="{7ACF1BAC-30E2-4506-B2F6-532432D16508}" destId="{731039FB-5757-4007-ACA0-F4A81676D8C7}" srcOrd="0" destOrd="0" presId="urn:microsoft.com/office/officeart/2005/8/layout/vList2"/>
    <dgm:cxn modelId="{914B5DE7-48B4-47C7-B727-A87EDAE0D4EA}" srcId="{7ACF1BAC-30E2-4506-B2F6-532432D16508}" destId="{B2C051B7-EA57-4A92-8C7B-019DB28CA9E9}" srcOrd="0" destOrd="0" parTransId="{02E0657C-787A-45DE-BF20-8151D6653D0D}" sibTransId="{8CA229CC-06A5-43AD-B61F-4443F57A3DE3}"/>
    <dgm:cxn modelId="{449731FB-E82B-4FEE-9C10-8A516B0D2743}" type="presParOf" srcId="{731039FB-5757-4007-ACA0-F4A81676D8C7}" destId="{94816DC7-FFF1-4308-B415-72CC44E7D6BB}" srcOrd="0"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22787-8245-4158-BA65-05DE8CD04C15}">
      <dsp:nvSpPr>
        <dsp:cNvPr id="0" name=""/>
        <dsp:cNvSpPr/>
      </dsp:nvSpPr>
      <dsp:spPr>
        <a:xfrm>
          <a:off x="3588437" y="290"/>
          <a:ext cx="4658752" cy="1132634"/>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a:t>（</a:t>
          </a:r>
          <a:r>
            <a:rPr lang="en-US" altLang="zh-CN" sz="2500" kern="1200" dirty="0"/>
            <a:t>1</a:t>
          </a:r>
          <a:r>
            <a:rPr lang="zh-CN" altLang="en-US" sz="2500" kern="1200" dirty="0"/>
            <a:t>）项目编号</a:t>
          </a:r>
        </a:p>
        <a:p>
          <a:pPr marL="228600" lvl="1" indent="-228600" algn="l" defTabSz="1111250">
            <a:lnSpc>
              <a:spcPct val="90000"/>
            </a:lnSpc>
            <a:spcBef>
              <a:spcPct val="0"/>
            </a:spcBef>
            <a:spcAft>
              <a:spcPct val="15000"/>
            </a:spcAft>
            <a:buChar char="•"/>
          </a:pPr>
          <a:r>
            <a:rPr lang="zh-CN" altLang="en-US" sz="2500" kern="1200" dirty="0"/>
            <a:t>（</a:t>
          </a:r>
          <a:r>
            <a:rPr lang="en-US" altLang="zh-CN" sz="2500" kern="1200" dirty="0"/>
            <a:t>2</a:t>
          </a:r>
          <a:r>
            <a:rPr lang="zh-CN" altLang="en-US" sz="2500" kern="1200" dirty="0"/>
            <a:t>）学院名称、院长</a:t>
          </a:r>
        </a:p>
      </dsp:txBody>
      <dsp:txXfrm>
        <a:off x="3588437" y="141869"/>
        <a:ext cx="4234014" cy="849476"/>
      </dsp:txXfrm>
    </dsp:sp>
    <dsp:sp modelId="{777C10CA-8587-4804-82AF-1D853F559D35}">
      <dsp:nvSpPr>
        <dsp:cNvPr id="0" name=""/>
        <dsp:cNvSpPr/>
      </dsp:nvSpPr>
      <dsp:spPr>
        <a:xfrm>
          <a:off x="670" y="290"/>
          <a:ext cx="3587767" cy="1132634"/>
        </a:xfrm>
        <a:prstGeom prst="roundRect">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zh-CN" sz="2400" kern="1200" dirty="0"/>
            <a:t>缺点：</a:t>
          </a:r>
          <a:r>
            <a:rPr lang="en-US" sz="2400" kern="1200" dirty="0"/>
            <a:t>1</a:t>
          </a:r>
          <a:r>
            <a:rPr lang="zh-CN" sz="2400" kern="1200" dirty="0"/>
            <a:t>、冗余太大</a:t>
          </a:r>
        </a:p>
      </dsp:txBody>
      <dsp:txXfrm>
        <a:off x="55961" y="55581"/>
        <a:ext cx="3477185" cy="1022052"/>
      </dsp:txXfrm>
    </dsp:sp>
    <dsp:sp modelId="{EB984153-9A67-4EFA-BE45-554E9B52E9C9}">
      <dsp:nvSpPr>
        <dsp:cNvPr id="0" name=""/>
        <dsp:cNvSpPr/>
      </dsp:nvSpPr>
      <dsp:spPr>
        <a:xfrm>
          <a:off x="3299144" y="1246188"/>
          <a:ext cx="4948716" cy="1132634"/>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a:t>1</a:t>
          </a:r>
          <a:r>
            <a:rPr lang="zh-CN" sz="2400" kern="1200" dirty="0"/>
            <a:t>）插入异常</a:t>
          </a:r>
          <a:r>
            <a:rPr lang="en-US" sz="2400" kern="1200" dirty="0"/>
            <a:t>2</a:t>
          </a:r>
          <a:r>
            <a:rPr lang="zh-CN" sz="2400" kern="1200" dirty="0"/>
            <a:t>）删除异常</a:t>
          </a:r>
        </a:p>
        <a:p>
          <a:pPr marL="228600" lvl="1" indent="-228600" algn="l" defTabSz="1066800" rtl="0">
            <a:lnSpc>
              <a:spcPct val="90000"/>
            </a:lnSpc>
            <a:spcBef>
              <a:spcPct val="0"/>
            </a:spcBef>
            <a:spcAft>
              <a:spcPct val="15000"/>
            </a:spcAft>
            <a:buChar char="•"/>
          </a:pPr>
          <a:r>
            <a:rPr lang="zh-CN" sz="2400" kern="1200" dirty="0"/>
            <a:t> </a:t>
          </a:r>
          <a:r>
            <a:rPr lang="en-US" sz="2400" kern="1200" dirty="0"/>
            <a:t>3</a:t>
          </a:r>
          <a:r>
            <a:rPr lang="zh-CN" sz="2400" kern="1200" dirty="0"/>
            <a:t>）修改异常</a:t>
          </a:r>
        </a:p>
      </dsp:txBody>
      <dsp:txXfrm>
        <a:off x="3299144" y="1387767"/>
        <a:ext cx="4523978" cy="849476"/>
      </dsp:txXfrm>
    </dsp:sp>
    <dsp:sp modelId="{2B3C9921-FD84-4834-A95F-9A9F59E1D058}">
      <dsp:nvSpPr>
        <dsp:cNvPr id="0" name=""/>
        <dsp:cNvSpPr/>
      </dsp:nvSpPr>
      <dsp:spPr>
        <a:xfrm>
          <a:off x="0" y="1246188"/>
          <a:ext cx="3299144" cy="1132634"/>
        </a:xfrm>
        <a:prstGeom prst="roundRect">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kern="1200" dirty="0"/>
            <a:t>2</a:t>
          </a:r>
          <a:r>
            <a:rPr lang="zh-CN" sz="2400" kern="1200" dirty="0"/>
            <a:t>、操作异常</a:t>
          </a:r>
        </a:p>
      </dsp:txBody>
      <dsp:txXfrm>
        <a:off x="55291" y="1301479"/>
        <a:ext cx="3188562" cy="1022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16DC7-FFF1-4308-B415-72CC44E7D6BB}">
      <dsp:nvSpPr>
        <dsp:cNvPr id="0" name=""/>
        <dsp:cNvSpPr/>
      </dsp:nvSpPr>
      <dsp:spPr>
        <a:xfrm>
          <a:off x="0" y="260"/>
          <a:ext cx="6687657" cy="421839"/>
        </a:xfrm>
        <a:prstGeom prst="roundRect">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S_P</a:t>
          </a:r>
          <a:r>
            <a:rPr lang="zh-CN" sz="2400" kern="1200" dirty="0"/>
            <a:t>（学号，项目编号，承担任务）</a:t>
          </a:r>
        </a:p>
      </dsp:txBody>
      <dsp:txXfrm>
        <a:off x="20592" y="20852"/>
        <a:ext cx="6646473" cy="3806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16DC7-FFF1-4308-B415-72CC44E7D6BB}">
      <dsp:nvSpPr>
        <dsp:cNvPr id="0" name=""/>
        <dsp:cNvSpPr/>
      </dsp:nvSpPr>
      <dsp:spPr>
        <a:xfrm>
          <a:off x="0" y="260"/>
          <a:ext cx="4879454" cy="42183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S_P</a:t>
          </a:r>
          <a:r>
            <a:rPr lang="zh-CN" sz="2400" kern="1200" dirty="0"/>
            <a:t>（学号，项目编号，承担任务）</a:t>
          </a:r>
        </a:p>
      </dsp:txBody>
      <dsp:txXfrm>
        <a:off x="20592" y="20852"/>
        <a:ext cx="4838270" cy="38065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27F7B-5E17-4CBF-9DCC-4C89D805F36F}" type="datetimeFigureOut">
              <a:rPr lang="zh-CN" altLang="en-US" smtClean="0"/>
              <a:pPr/>
              <a:t>2018/5/18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7A6D2-98E4-43C9-8A46-51362BDE5C4B}" type="slidenum">
              <a:rPr lang="zh-CN" altLang="en-US" smtClean="0"/>
              <a:pPr/>
              <a:t>‹#›</a:t>
            </a:fld>
            <a:endParaRPr lang="zh-CN" altLang="en-US"/>
          </a:p>
        </p:txBody>
      </p:sp>
    </p:spTree>
    <p:extLst>
      <p:ext uri="{BB962C8B-B14F-4D97-AF65-F5344CB8AC3E}">
        <p14:creationId xmlns:p14="http://schemas.microsoft.com/office/powerpoint/2010/main" val="174735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3</a:t>
            </a:r>
            <a:r>
              <a:rPr lang="zh-CN" altLang="en-US" dirty="0"/>
              <a:t>）错 若</a:t>
            </a:r>
            <a:r>
              <a:rPr lang="en-US" altLang="zh-CN" dirty="0"/>
              <a:t>A-&gt;B,C-&gt;D,</a:t>
            </a:r>
            <a:r>
              <a:rPr lang="zh-CN" altLang="en-US" dirty="0"/>
              <a:t>虽然每个决定因素都是单属性，但是码是</a:t>
            </a:r>
            <a:r>
              <a:rPr lang="en-US" altLang="zh-CN" dirty="0"/>
              <a:t>AC</a:t>
            </a:r>
            <a:r>
              <a:rPr lang="zh-CN" altLang="en-US" dirty="0"/>
              <a:t>，依然是</a:t>
            </a:r>
            <a:r>
              <a:rPr lang="en-US" altLang="zh-CN" dirty="0"/>
              <a:t>1NF</a:t>
            </a: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20</a:t>
            </a:fld>
            <a:endParaRPr lang="zh-CN" altLang="en-US"/>
          </a:p>
        </p:txBody>
      </p:sp>
    </p:spTree>
    <p:extLst>
      <p:ext uri="{BB962C8B-B14F-4D97-AF65-F5344CB8AC3E}">
        <p14:creationId xmlns:p14="http://schemas.microsoft.com/office/powerpoint/2010/main" val="236799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27</a:t>
            </a:fld>
            <a:endParaRPr lang="zh-CN" altLang="en-US"/>
          </a:p>
        </p:txBody>
      </p:sp>
    </p:spTree>
    <p:extLst>
      <p:ext uri="{BB962C8B-B14F-4D97-AF65-F5344CB8AC3E}">
        <p14:creationId xmlns:p14="http://schemas.microsoft.com/office/powerpoint/2010/main" val="409083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73E22EE6-E48A-4829-8DEA-4FE52C7C4C67}" type="slidenum">
              <a:rPr lang="en-US" altLang="zh-CN" smtClean="0"/>
              <a:pPr/>
              <a:t>32</a:t>
            </a:fld>
            <a:endParaRPr lang="en-US" altLang="zh-CN"/>
          </a:p>
        </p:txBody>
      </p:sp>
      <p:sp>
        <p:nvSpPr>
          <p:cNvPr id="128003"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dirty="0"/>
          </a:p>
        </p:txBody>
      </p:sp>
    </p:spTree>
    <p:extLst>
      <p:ext uri="{BB962C8B-B14F-4D97-AF65-F5344CB8AC3E}">
        <p14:creationId xmlns:p14="http://schemas.microsoft.com/office/powerpoint/2010/main" val="366381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一个函数依赖的左右两边都是</a:t>
            </a:r>
            <a:r>
              <a:rPr lang="en-US" altLang="zh-CN" dirty="0"/>
              <a:t>R</a:t>
            </a:r>
            <a:r>
              <a:rPr lang="zh-CN" altLang="en-US" dirty="0"/>
              <a:t>的子集，包含</a:t>
            </a:r>
            <a:r>
              <a:rPr lang="en-US" altLang="zh-CN" dirty="0"/>
              <a:t>n</a:t>
            </a:r>
            <a:r>
              <a:rPr lang="zh-CN" altLang="en-US" dirty="0"/>
              <a:t>个元素的集合有</a:t>
            </a:r>
            <a:r>
              <a:rPr lang="en-US" altLang="zh-CN" dirty="0"/>
              <a:t>2</a:t>
            </a:r>
            <a:r>
              <a:rPr lang="en-US" altLang="zh-CN" baseline="30000" dirty="0"/>
              <a:t>n</a:t>
            </a:r>
            <a:r>
              <a:rPr lang="zh-CN" altLang="en-US" dirty="0"/>
              <a:t>个子集，所以共有</a:t>
            </a:r>
            <a:r>
              <a:rPr lang="en-US" altLang="zh-CN" dirty="0"/>
              <a:t>2</a:t>
            </a:r>
            <a:r>
              <a:rPr lang="zh-CN" altLang="en-US" dirty="0"/>
              <a:t>*</a:t>
            </a:r>
            <a:r>
              <a:rPr lang="en-US" altLang="zh-CN" dirty="0"/>
              <a:t>2</a:t>
            </a:r>
            <a:r>
              <a:rPr lang="en-US" altLang="zh-CN" baseline="28000" dirty="0"/>
              <a:t>n</a:t>
            </a:r>
            <a:r>
              <a:rPr lang="zh-CN" altLang="en-US" dirty="0"/>
              <a:t>个可能的函数依赖</a:t>
            </a:r>
            <a:r>
              <a:rPr lang="en-US" altLang="zh-CN" dirty="0"/>
              <a:t>,n</a:t>
            </a:r>
            <a:r>
              <a:rPr lang="zh-CN" altLang="en-US" dirty="0"/>
              <a:t>是</a:t>
            </a:r>
            <a:r>
              <a:rPr lang="en-US" altLang="zh-CN" dirty="0"/>
              <a:t>R</a:t>
            </a:r>
            <a:r>
              <a:rPr lang="zh-CN" altLang="en-US" dirty="0"/>
              <a:t>中属性的个数。</a:t>
            </a:r>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34</a:t>
            </a:fld>
            <a:endParaRPr lang="zh-CN" altLang="en-US"/>
          </a:p>
        </p:txBody>
      </p:sp>
    </p:spTree>
    <p:extLst>
      <p:ext uri="{BB962C8B-B14F-4D97-AF65-F5344CB8AC3E}">
        <p14:creationId xmlns:p14="http://schemas.microsoft.com/office/powerpoint/2010/main" val="441390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18B18257-6391-4C7B-BE28-529BCCB42F0C}" type="slidenum">
              <a:rPr lang="en-US" altLang="zh-CN" smtClean="0"/>
              <a:pPr/>
              <a:t>41</a:t>
            </a:fld>
            <a:endParaRPr lang="en-US" altLang="zh-CN"/>
          </a:p>
        </p:txBody>
      </p:sp>
      <p:sp>
        <p:nvSpPr>
          <p:cNvPr id="129027"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2902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dirty="0"/>
              <a:t>从理论上讲，对于给定的函数依赖集</a:t>
            </a:r>
            <a:r>
              <a:rPr lang="en-US" altLang="zh-CN" dirty="0"/>
              <a:t>F</a:t>
            </a:r>
            <a:r>
              <a:rPr lang="zh-CN" altLang="en-US" dirty="0"/>
              <a:t>，只要反复使用</a:t>
            </a:r>
            <a:r>
              <a:rPr lang="en-US" altLang="zh-CN" dirty="0"/>
              <a:t>Armstrong</a:t>
            </a:r>
            <a:r>
              <a:rPr lang="zh-CN" altLang="en-US" dirty="0"/>
              <a:t>公理系统给出的推理规则，直到不能再产生新的函数依赖为止，就可以算出</a:t>
            </a:r>
            <a:r>
              <a:rPr lang="en-US" altLang="zh-CN" dirty="0"/>
              <a:t>F</a:t>
            </a:r>
            <a:r>
              <a:rPr lang="zh-CN" altLang="en-US" dirty="0"/>
              <a:t>的闭包。但在实际应用中，这种方法不但效率低，而且还会产生大量无意义的或者意义不大的函数依赖。由于人们感兴趣的只是</a:t>
            </a:r>
            <a:r>
              <a:rPr lang="en-US" altLang="zh-CN" dirty="0"/>
              <a:t>F</a:t>
            </a:r>
            <a:r>
              <a:rPr lang="zh-CN" altLang="en-US" dirty="0"/>
              <a:t>的闭包的某个子集，所以实际过程几乎没有必要算出</a:t>
            </a:r>
            <a:r>
              <a:rPr lang="en-US" altLang="zh-CN" dirty="0"/>
              <a:t>F</a:t>
            </a:r>
            <a:r>
              <a:rPr lang="zh-CN" altLang="en-US" dirty="0"/>
              <a:t>的闭包自身。为了解决这个问题，就引入了属性集闭包的概念。</a:t>
            </a:r>
            <a:endParaRPr lang="en-US" altLang="zh-CN" dirty="0"/>
          </a:p>
        </p:txBody>
      </p:sp>
    </p:spTree>
    <p:extLst>
      <p:ext uri="{BB962C8B-B14F-4D97-AF65-F5344CB8AC3E}">
        <p14:creationId xmlns:p14="http://schemas.microsoft.com/office/powerpoint/2010/main" val="3502863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6C976249-1C65-4428-9954-E77372069908}" type="slidenum">
              <a:rPr lang="en-US" altLang="zh-CN" smtClean="0"/>
              <a:pPr/>
              <a:t>42</a:t>
            </a:fld>
            <a:endParaRPr lang="en-US" altLang="zh-CN"/>
          </a:p>
        </p:txBody>
      </p:sp>
      <p:sp>
        <p:nvSpPr>
          <p:cNvPr id="130051" name="Rectangle 2"/>
          <p:cNvSpPr>
            <a:spLocks noGrp="1" noRot="1" noChangeAspect="1" noChangeArrowheads="1" noTextEdit="1"/>
          </p:cNvSpPr>
          <p:nvPr>
            <p:ph type="sldImg"/>
          </p:nvPr>
        </p:nvSpPr>
        <p:spPr>
          <a:xfrm>
            <a:off x="1143000" y="685800"/>
            <a:ext cx="4572000" cy="3429000"/>
          </a:xfrm>
          <a:ln/>
        </p:spPr>
      </p:sp>
      <p:sp>
        <p:nvSpPr>
          <p:cNvPr id="130052" name="Rectangle 3"/>
          <p:cNvSpPr>
            <a:spLocks noGrp="1" noChangeArrowheads="1"/>
          </p:cNvSpPr>
          <p:nvPr>
            <p:ph type="body" idx="1"/>
          </p:nvPr>
        </p:nvSpPr>
        <p:spPr>
          <a:noFill/>
          <a:ln/>
        </p:spPr>
        <p:txBody>
          <a:bodyPr/>
          <a:lstStyle/>
          <a:p>
            <a:pPr eaLnBrk="1" hangingPunct="1"/>
            <a:r>
              <a:rPr lang="en-US" altLang="zh-CN"/>
              <a:t>888</a:t>
            </a:r>
          </a:p>
        </p:txBody>
      </p:sp>
    </p:spTree>
    <p:extLst>
      <p:ext uri="{BB962C8B-B14F-4D97-AF65-F5344CB8AC3E}">
        <p14:creationId xmlns:p14="http://schemas.microsoft.com/office/powerpoint/2010/main" val="4030120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6C976249-1C65-4428-9954-E77372069908}" type="slidenum">
              <a:rPr lang="en-US" altLang="zh-CN" smtClean="0"/>
              <a:pPr/>
              <a:t>43</a:t>
            </a:fld>
            <a:endParaRPr lang="en-US" altLang="zh-CN"/>
          </a:p>
        </p:txBody>
      </p:sp>
      <p:sp>
        <p:nvSpPr>
          <p:cNvPr id="130051" name="Rectangle 2"/>
          <p:cNvSpPr>
            <a:spLocks noGrp="1" noRot="1" noChangeAspect="1" noChangeArrowheads="1" noTextEdit="1"/>
          </p:cNvSpPr>
          <p:nvPr>
            <p:ph type="sldImg"/>
          </p:nvPr>
        </p:nvSpPr>
        <p:spPr>
          <a:xfrm>
            <a:off x="1143000" y="685800"/>
            <a:ext cx="4572000" cy="3429000"/>
          </a:xfrm>
          <a:ln/>
        </p:spPr>
      </p:sp>
      <p:sp>
        <p:nvSpPr>
          <p:cNvPr id="130052" name="Rectangle 3"/>
          <p:cNvSpPr>
            <a:spLocks noGrp="1" noChangeArrowheads="1"/>
          </p:cNvSpPr>
          <p:nvPr>
            <p:ph type="body" idx="1"/>
          </p:nvPr>
        </p:nvSpPr>
        <p:spPr>
          <a:noFill/>
          <a:ln/>
        </p:spPr>
        <p:txBody>
          <a:bodyPr/>
          <a:lstStyle/>
          <a:p>
            <a:pPr eaLnBrk="1" hangingPunct="1"/>
            <a:r>
              <a:rPr lang="en-US" altLang="zh-CN"/>
              <a:t>888</a:t>
            </a:r>
          </a:p>
        </p:txBody>
      </p:sp>
    </p:spTree>
    <p:extLst>
      <p:ext uri="{BB962C8B-B14F-4D97-AF65-F5344CB8AC3E}">
        <p14:creationId xmlns:p14="http://schemas.microsoft.com/office/powerpoint/2010/main" val="47732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6C976249-1C65-4428-9954-E77372069908}" type="slidenum">
              <a:rPr lang="en-US" altLang="zh-CN" smtClean="0"/>
              <a:pPr/>
              <a:t>44</a:t>
            </a:fld>
            <a:endParaRPr lang="en-US" altLang="zh-CN"/>
          </a:p>
        </p:txBody>
      </p:sp>
      <p:sp>
        <p:nvSpPr>
          <p:cNvPr id="130051" name="Rectangle 2"/>
          <p:cNvSpPr>
            <a:spLocks noGrp="1" noRot="1" noChangeAspect="1" noChangeArrowheads="1" noTextEdit="1"/>
          </p:cNvSpPr>
          <p:nvPr>
            <p:ph type="sldImg"/>
          </p:nvPr>
        </p:nvSpPr>
        <p:spPr>
          <a:xfrm>
            <a:off x="1143000" y="685800"/>
            <a:ext cx="4572000" cy="3429000"/>
          </a:xfrm>
          <a:ln/>
        </p:spPr>
      </p:sp>
      <p:sp>
        <p:nvSpPr>
          <p:cNvPr id="130052" name="Rectangle 3"/>
          <p:cNvSpPr>
            <a:spLocks noGrp="1" noChangeArrowheads="1"/>
          </p:cNvSpPr>
          <p:nvPr>
            <p:ph type="body" idx="1"/>
          </p:nvPr>
        </p:nvSpPr>
        <p:spPr>
          <a:noFill/>
          <a:ln/>
        </p:spPr>
        <p:txBody>
          <a:bodyPr/>
          <a:lstStyle/>
          <a:p>
            <a:pPr eaLnBrk="1" hangingPunct="1"/>
            <a:r>
              <a:rPr lang="en-US" altLang="zh-CN"/>
              <a:t>888</a:t>
            </a:r>
          </a:p>
        </p:txBody>
      </p:sp>
    </p:spTree>
    <p:extLst>
      <p:ext uri="{BB962C8B-B14F-4D97-AF65-F5344CB8AC3E}">
        <p14:creationId xmlns:p14="http://schemas.microsoft.com/office/powerpoint/2010/main" val="338472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noFill/>
          <a:ln>
            <a:noFill/>
          </a:ln>
        </p:spPr>
        <p:style>
          <a:lnRef idx="1">
            <a:schemeClr val="accent2"/>
          </a:lnRef>
          <a:fillRef idx="2">
            <a:schemeClr val="accent2"/>
          </a:fillRef>
          <a:effectRef idx="1">
            <a:schemeClr val="accent2"/>
          </a:effectRef>
          <a:fontRef idx="none"/>
        </p:style>
        <p:txBody>
          <a:bodyPr anchor="b">
            <a:normAutofit/>
          </a:bodyPr>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69A2179-1E2D-4D58-BEBB-C9E8FD11F454}" type="slidenum">
              <a:rPr lang="zh-CN" altLang="zh-CN" smtClean="0"/>
              <a:pPr/>
              <a:t>‹#›</a:t>
            </a:fld>
            <a:endParaRPr lang="zh-CN" altLang="zh-CN"/>
          </a:p>
        </p:txBody>
      </p:sp>
    </p:spTree>
    <p:extLst>
      <p:ext uri="{BB962C8B-B14F-4D97-AF65-F5344CB8AC3E}">
        <p14:creationId xmlns:p14="http://schemas.microsoft.com/office/powerpoint/2010/main" val="41432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E3BABEEB-8A33-4D24-AF5A-CBB6933640F1}" type="slidenum">
              <a:rPr lang="zh-CN" altLang="zh-CN" smtClean="0"/>
              <a:pPr/>
              <a:t>‹#›</a:t>
            </a:fld>
            <a:endParaRPr lang="zh-CN" altLang="zh-CN"/>
          </a:p>
        </p:txBody>
      </p:sp>
    </p:spTree>
    <p:extLst>
      <p:ext uri="{BB962C8B-B14F-4D97-AF65-F5344CB8AC3E}">
        <p14:creationId xmlns:p14="http://schemas.microsoft.com/office/powerpoint/2010/main" val="8066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0597D3E6-7488-4FB0-BDC4-3F815E35A7DC}" type="slidenum">
              <a:rPr lang="zh-CN" altLang="zh-CN" smtClean="0"/>
              <a:pPr/>
              <a:t>‹#›</a:t>
            </a:fld>
            <a:endParaRPr lang="zh-CN" altLang="zh-CN"/>
          </a:p>
        </p:txBody>
      </p:sp>
    </p:spTree>
    <p:extLst>
      <p:ext uri="{BB962C8B-B14F-4D97-AF65-F5344CB8AC3E}">
        <p14:creationId xmlns:p14="http://schemas.microsoft.com/office/powerpoint/2010/main" val="2294270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5"/>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5"/>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4976488-C4D3-446A-8DAD-895C771EB702}" type="slidenum">
              <a:rPr lang="en-US" altLang="zh-CN"/>
              <a:pPr>
                <a:defRPr/>
              </a:pPr>
              <a:t>‹#›</a:t>
            </a:fld>
            <a:endParaRPr lang="en-US" altLang="zh-CN"/>
          </a:p>
        </p:txBody>
      </p:sp>
    </p:spTree>
    <p:extLst>
      <p:ext uri="{BB962C8B-B14F-4D97-AF65-F5344CB8AC3E}">
        <p14:creationId xmlns:p14="http://schemas.microsoft.com/office/powerpoint/2010/main" val="3199614798"/>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4927"/>
            <a:ext cx="7886700" cy="729778"/>
          </a:xfrm>
        </p:spPr>
        <p:txBody>
          <a:bodyPr>
            <a:normAutofit/>
          </a:bodyPr>
          <a:lstStyle>
            <a:lvl1pPr>
              <a:defRPr sz="4000" b="1">
                <a:solidFill>
                  <a:srgbClr val="FFFF00"/>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DB96E7F-1B23-4ABD-9552-83346E461BA4}" type="slidenum">
              <a:rPr lang="zh-CN" altLang="zh-CN" smtClean="0"/>
              <a:pPr/>
              <a:t>‹#›</a:t>
            </a:fld>
            <a:endParaRPr lang="zh-CN" altLang="zh-CN"/>
          </a:p>
        </p:txBody>
      </p:sp>
    </p:spTree>
    <p:extLst>
      <p:ext uri="{BB962C8B-B14F-4D97-AF65-F5344CB8AC3E}">
        <p14:creationId xmlns:p14="http://schemas.microsoft.com/office/powerpoint/2010/main" val="163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850A81D0-6D4C-492F-9E72-EDDC9A303074}" type="slidenum">
              <a:rPr lang="zh-CN" altLang="zh-CN" smtClean="0"/>
              <a:pPr/>
              <a:t>‹#›</a:t>
            </a:fld>
            <a:endParaRPr lang="zh-CN" altLang="zh-CN"/>
          </a:p>
        </p:txBody>
      </p:sp>
    </p:spTree>
    <p:extLst>
      <p:ext uri="{BB962C8B-B14F-4D97-AF65-F5344CB8AC3E}">
        <p14:creationId xmlns:p14="http://schemas.microsoft.com/office/powerpoint/2010/main" val="132184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8287A0BF-2164-4615-A2A0-E4BD9B47EBB8}" type="slidenum">
              <a:rPr lang="zh-CN" altLang="zh-CN" smtClean="0"/>
              <a:pPr/>
              <a:t>‹#›</a:t>
            </a:fld>
            <a:endParaRPr lang="zh-CN" altLang="zh-CN"/>
          </a:p>
        </p:txBody>
      </p:sp>
    </p:spTree>
    <p:extLst>
      <p:ext uri="{BB962C8B-B14F-4D97-AF65-F5344CB8AC3E}">
        <p14:creationId xmlns:p14="http://schemas.microsoft.com/office/powerpoint/2010/main" val="164437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zh-CN"/>
          </a:p>
        </p:txBody>
      </p:sp>
      <p:sp>
        <p:nvSpPr>
          <p:cNvPr id="8" name="Footer Placeholder 7"/>
          <p:cNvSpPr>
            <a:spLocks noGrp="1"/>
          </p:cNvSpPr>
          <p:nvPr>
            <p:ph type="ftr" sz="quarter" idx="11"/>
          </p:nvPr>
        </p:nvSpPr>
        <p:spPr/>
        <p:txBody>
          <a:bodyPr/>
          <a:lstStyle/>
          <a:p>
            <a:endParaRPr lang="zh-CN" altLang="zh-CN"/>
          </a:p>
        </p:txBody>
      </p:sp>
      <p:sp>
        <p:nvSpPr>
          <p:cNvPr id="9" name="Slide Number Placeholder 8"/>
          <p:cNvSpPr>
            <a:spLocks noGrp="1"/>
          </p:cNvSpPr>
          <p:nvPr>
            <p:ph type="sldNum" sz="quarter" idx="12"/>
          </p:nvPr>
        </p:nvSpPr>
        <p:spPr/>
        <p:txBody>
          <a:bodyPr/>
          <a:lstStyle/>
          <a:p>
            <a:fld id="{EBCA2D2F-3091-428C-9373-2AB771938A76}" type="slidenum">
              <a:rPr lang="zh-CN" altLang="zh-CN" smtClean="0"/>
              <a:pPr/>
              <a:t>‹#›</a:t>
            </a:fld>
            <a:endParaRPr lang="zh-CN" altLang="zh-CN"/>
          </a:p>
        </p:txBody>
      </p:sp>
    </p:spTree>
    <p:extLst>
      <p:ext uri="{BB962C8B-B14F-4D97-AF65-F5344CB8AC3E}">
        <p14:creationId xmlns:p14="http://schemas.microsoft.com/office/powerpoint/2010/main" val="392764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zh-CN"/>
          </a:p>
        </p:txBody>
      </p:sp>
      <p:sp>
        <p:nvSpPr>
          <p:cNvPr id="4" name="Footer Placeholder 3"/>
          <p:cNvSpPr>
            <a:spLocks noGrp="1"/>
          </p:cNvSpPr>
          <p:nvPr>
            <p:ph type="ftr" sz="quarter" idx="11"/>
          </p:nvPr>
        </p:nvSpPr>
        <p:spPr/>
        <p:txBody>
          <a:bodyPr/>
          <a:lstStyle/>
          <a:p>
            <a:endParaRPr lang="zh-CN" altLang="zh-CN"/>
          </a:p>
        </p:txBody>
      </p:sp>
      <p:sp>
        <p:nvSpPr>
          <p:cNvPr id="5" name="Slide Number Placeholder 4"/>
          <p:cNvSpPr>
            <a:spLocks noGrp="1"/>
          </p:cNvSpPr>
          <p:nvPr>
            <p:ph type="sldNum" sz="quarter" idx="12"/>
          </p:nvPr>
        </p:nvSpPr>
        <p:spPr/>
        <p:txBody>
          <a:bodyPr/>
          <a:lstStyle/>
          <a:p>
            <a:fld id="{02F4DC8A-A56C-4A93-9234-C02D3F2325CE}" type="slidenum">
              <a:rPr lang="zh-CN" altLang="zh-CN" smtClean="0"/>
              <a:pPr/>
              <a:t>‹#›</a:t>
            </a:fld>
            <a:endParaRPr lang="zh-CN" altLang="zh-CN"/>
          </a:p>
        </p:txBody>
      </p:sp>
    </p:spTree>
    <p:extLst>
      <p:ext uri="{BB962C8B-B14F-4D97-AF65-F5344CB8AC3E}">
        <p14:creationId xmlns:p14="http://schemas.microsoft.com/office/powerpoint/2010/main" val="398784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zh-CN"/>
          </a:p>
        </p:txBody>
      </p:sp>
      <p:sp>
        <p:nvSpPr>
          <p:cNvPr id="3" name="Footer Placeholder 2"/>
          <p:cNvSpPr>
            <a:spLocks noGrp="1"/>
          </p:cNvSpPr>
          <p:nvPr>
            <p:ph type="ftr" sz="quarter" idx="11"/>
          </p:nvPr>
        </p:nvSpPr>
        <p:spPr/>
        <p:txBody>
          <a:bodyPr/>
          <a:lstStyle/>
          <a:p>
            <a:endParaRPr lang="zh-CN" altLang="zh-CN"/>
          </a:p>
        </p:txBody>
      </p:sp>
      <p:sp>
        <p:nvSpPr>
          <p:cNvPr id="4" name="Slide Number Placeholder 3"/>
          <p:cNvSpPr>
            <a:spLocks noGrp="1"/>
          </p:cNvSpPr>
          <p:nvPr>
            <p:ph type="sldNum" sz="quarter" idx="12"/>
          </p:nvPr>
        </p:nvSpPr>
        <p:spPr/>
        <p:txBody>
          <a:bodyPr/>
          <a:lstStyle/>
          <a:p>
            <a:fld id="{B8CFBC8C-A9AF-4A48-A28A-F748A08473AF}" type="slidenum">
              <a:rPr lang="zh-CN" altLang="zh-CN" smtClean="0"/>
              <a:pPr/>
              <a:t>‹#›</a:t>
            </a:fld>
            <a:endParaRPr lang="zh-CN" altLang="zh-CN"/>
          </a:p>
        </p:txBody>
      </p:sp>
    </p:spTree>
    <p:extLst>
      <p:ext uri="{BB962C8B-B14F-4D97-AF65-F5344CB8AC3E}">
        <p14:creationId xmlns:p14="http://schemas.microsoft.com/office/powerpoint/2010/main" val="56751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849C6B78-5C31-475E-B183-ED37AE94392B}" type="slidenum">
              <a:rPr lang="zh-CN" altLang="zh-CN" smtClean="0"/>
              <a:pPr/>
              <a:t>‹#›</a:t>
            </a:fld>
            <a:endParaRPr lang="zh-CN" altLang="zh-CN"/>
          </a:p>
        </p:txBody>
      </p:sp>
    </p:spTree>
    <p:extLst>
      <p:ext uri="{BB962C8B-B14F-4D97-AF65-F5344CB8AC3E}">
        <p14:creationId xmlns:p14="http://schemas.microsoft.com/office/powerpoint/2010/main" val="40205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5483665C-3471-4DA2-BF9A-3A862FA2F1EB}" type="slidenum">
              <a:rPr lang="zh-CN" altLang="zh-CN" smtClean="0"/>
              <a:pPr/>
              <a:t>‹#›</a:t>
            </a:fld>
            <a:endParaRPr lang="zh-CN" altLang="zh-CN"/>
          </a:p>
        </p:txBody>
      </p:sp>
    </p:spTree>
    <p:extLst>
      <p:ext uri="{BB962C8B-B14F-4D97-AF65-F5344CB8AC3E}">
        <p14:creationId xmlns:p14="http://schemas.microsoft.com/office/powerpoint/2010/main" val="288090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zh-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zh-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E6899-CA87-45FB-82CF-6925A6DDABD1}" type="slidenum">
              <a:rPr lang="zh-CN" altLang="zh-CN" smtClean="0"/>
              <a:pPr/>
              <a:t>‹#›</a:t>
            </a:fld>
            <a:endParaRPr lang="zh-CN" altLang="zh-CN"/>
          </a:p>
        </p:txBody>
      </p:sp>
      <p:pic>
        <p:nvPicPr>
          <p:cNvPr id="7" name="Picture 7" descr="背景(小)"/>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29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5.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8.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5.tmp"/><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slideLayout" Target="../slideLayouts/slideLayout7.xml"/><Relationship Id="rId2" Type="http://schemas.openxmlformats.org/officeDocument/2006/relationships/tags" Target="../tags/tag18.xml"/><Relationship Id="rId16" Type="http://schemas.openxmlformats.org/officeDocument/2006/relationships/tags" Target="../tags/tag32.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29.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5.tmp"/><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slideLayout" Target="../slideLayouts/slideLayout7.xml"/><Relationship Id="rId2" Type="http://schemas.openxmlformats.org/officeDocument/2006/relationships/tags" Target="../tags/tag34.xml"/><Relationship Id="rId16" Type="http://schemas.openxmlformats.org/officeDocument/2006/relationships/tags" Target="../tags/tag48.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9"/>
            <a:ext cx="7772400" cy="1470025"/>
          </a:xfrm>
        </p:spPr>
        <p:style>
          <a:lnRef idx="0">
            <a:scrgbClr r="0" g="0" b="0"/>
          </a:lnRef>
          <a:fillRef idx="1001">
            <a:schemeClr val="lt1"/>
          </a:fillRef>
          <a:effectRef idx="0">
            <a:scrgbClr r="0" g="0" b="0"/>
          </a:effectRef>
          <a:fontRef idx="major"/>
        </p:style>
        <p:txBody>
          <a:bodyPr anchor="ctr">
            <a:normAutofit/>
          </a:bodyPr>
          <a:lstStyle/>
          <a:p>
            <a:r>
              <a:rPr lang="zh-CN" altLang="en-US" sz="4800" b="1" dirty="0">
                <a:effectLst>
                  <a:outerShdw blurRad="38100" dist="38100" dir="2700000" algn="tl">
                    <a:srgbClr val="000000">
                      <a:alpha val="43137"/>
                    </a:srgbClr>
                  </a:outerShdw>
                </a:effectLst>
                <a:latin typeface="+mn-ea"/>
                <a:ea typeface="+mn-ea"/>
              </a:rPr>
              <a:t>第</a:t>
            </a:r>
            <a:r>
              <a:rPr lang="en-US" altLang="zh-CN" sz="4800" b="1" dirty="0">
                <a:effectLst>
                  <a:outerShdw blurRad="38100" dist="38100" dir="2700000" algn="tl">
                    <a:srgbClr val="000000">
                      <a:alpha val="43137"/>
                    </a:srgbClr>
                  </a:outerShdw>
                </a:effectLst>
                <a:latin typeface="+mn-ea"/>
                <a:ea typeface="+mn-ea"/>
              </a:rPr>
              <a:t>4</a:t>
            </a:r>
            <a:r>
              <a:rPr lang="zh-CN" altLang="en-US" sz="4800" b="1" dirty="0">
                <a:effectLst>
                  <a:outerShdw blurRad="38100" dist="38100" dir="2700000" algn="tl">
                    <a:srgbClr val="000000">
                      <a:alpha val="43137"/>
                    </a:srgbClr>
                  </a:outerShdw>
                </a:effectLst>
                <a:latin typeface="+mn-ea"/>
                <a:ea typeface="+mn-ea"/>
              </a:rPr>
              <a:t>章 关系规范化理论</a:t>
            </a:r>
            <a:endParaRPr lang="zh-CN" altLang="zh-CN" sz="4800" b="1" dirty="0">
              <a:effectLst>
                <a:outerShdw blurRad="38100" dist="38100" dir="2700000" algn="tl">
                  <a:srgbClr val="000000">
                    <a:alpha val="43137"/>
                  </a:srgbClr>
                </a:outerShdw>
              </a:effectLst>
              <a:latin typeface="+mn-ea"/>
              <a:ea typeface="+mn-ea"/>
            </a:endParaRPr>
          </a:p>
        </p:txBody>
      </p:sp>
      <p:sp>
        <p:nvSpPr>
          <p:cNvPr id="3075" name="Rectangle 3"/>
          <p:cNvSpPr>
            <a:spLocks noGrp="1" noChangeArrowheads="1"/>
          </p:cNvSpPr>
          <p:nvPr>
            <p:ph type="subTitle" idx="1"/>
          </p:nvPr>
        </p:nvSpPr>
        <p:spPr>
          <a:xfrm>
            <a:off x="1371600" y="3886200"/>
            <a:ext cx="6400800" cy="1752600"/>
          </a:xfrm>
        </p:spPr>
        <p:txBody>
          <a:bodyPr/>
          <a:lstStyle/>
          <a:p>
            <a:r>
              <a:rPr lang="zh-CN" altLang="en-US" sz="3200" dirty="0"/>
              <a:t>                                        主讲：谢红侠</a:t>
            </a:r>
            <a:endParaRPr lang="zh-CN"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075">
                                            <p:txEl>
                                              <p:pRg st="0" end="0"/>
                                            </p:txEl>
                                          </p:spTgt>
                                        </p:tgtEl>
                                        <p:attrNameLst>
                                          <p:attrName>style.visibility</p:attrName>
                                        </p:attrNameLst>
                                      </p:cBhvr>
                                      <p:to>
                                        <p:strVal val="visible"/>
                                      </p:to>
                                    </p:set>
                                    <p:animEffect transition="in" filter="wipe(down)">
                                      <p:cBhvr>
                                        <p:cTn id="14" dur="500"/>
                                        <p:tgtEl>
                                          <p:spTgt spid="3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隶书" pitchFamily="49" charset="-122"/>
                <a:ea typeface="隶书" pitchFamily="49" charset="-122"/>
              </a:rPr>
              <a:t>3</a:t>
            </a:r>
            <a:r>
              <a:rPr lang="zh-CN" altLang="en-US" dirty="0">
                <a:latin typeface="隶书" pitchFamily="49" charset="-122"/>
                <a:ea typeface="隶书" pitchFamily="49" charset="-122"/>
              </a:rPr>
              <a:t>、第三范式</a:t>
            </a:r>
            <a:r>
              <a:rPr lang="en-US" altLang="zh-CN" dirty="0">
                <a:latin typeface="隶书" pitchFamily="49" charset="-122"/>
                <a:ea typeface="隶书" pitchFamily="49" charset="-122"/>
              </a:rPr>
              <a:t>(3NF)</a:t>
            </a:r>
          </a:p>
        </p:txBody>
      </p:sp>
      <p:sp>
        <p:nvSpPr>
          <p:cNvPr id="3" name="内容占位符 2"/>
          <p:cNvSpPr>
            <a:spLocks noGrp="1"/>
          </p:cNvSpPr>
          <p:nvPr>
            <p:ph idx="1"/>
          </p:nvPr>
        </p:nvSpPr>
        <p:spPr>
          <a:xfrm>
            <a:off x="628650" y="1825625"/>
            <a:ext cx="7886700" cy="1387351"/>
          </a:xfrm>
        </p:spPr>
        <p:txBody>
          <a:bodyPr/>
          <a:lstStyle/>
          <a:p>
            <a:pPr marL="0" indent="0">
              <a:buNone/>
            </a:pPr>
            <a:r>
              <a:rPr kumimoji="1" lang="zh-CN" altLang="en-US" b="1" dirty="0">
                <a:latin typeface="华文细黑" pitchFamily="2" charset="-122"/>
                <a:ea typeface="华文细黑" pitchFamily="2" charset="-122"/>
              </a:rPr>
              <a:t>即：若</a:t>
            </a:r>
            <a:r>
              <a:rPr kumimoji="1" lang="en-US" altLang="zh-CN" b="1" dirty="0">
                <a:latin typeface="华文细黑" pitchFamily="2" charset="-122"/>
                <a:ea typeface="华文细黑" pitchFamily="2" charset="-122"/>
              </a:rPr>
              <a:t>R ∈3NF</a:t>
            </a:r>
            <a:r>
              <a:rPr kumimoji="1" lang="zh-CN" altLang="en-US" b="1" dirty="0">
                <a:latin typeface="华文细黑" pitchFamily="2" charset="-122"/>
                <a:ea typeface="华文细黑" pitchFamily="2" charset="-122"/>
              </a:rPr>
              <a:t>，且每一个非主属性既不部分依赖于码也不传递依赖于码。</a:t>
            </a:r>
          </a:p>
          <a:p>
            <a:pPr marL="0" indent="0">
              <a:buNone/>
            </a:pPr>
            <a:endParaRPr lang="zh-CN" altLang="en-US" dirty="0"/>
          </a:p>
        </p:txBody>
      </p:sp>
      <p:sp>
        <p:nvSpPr>
          <p:cNvPr id="4" name="Text Box 27"/>
          <p:cNvSpPr txBox="1">
            <a:spLocks noChangeArrowheads="1"/>
          </p:cNvSpPr>
          <p:nvPr/>
        </p:nvSpPr>
        <p:spPr bwMode="auto">
          <a:xfrm>
            <a:off x="755576" y="3068960"/>
            <a:ext cx="7416824" cy="954107"/>
          </a:xfrm>
          <a:prstGeom prst="rect">
            <a:avLst/>
          </a:prstGeom>
          <a:noFill/>
          <a:ln w="9525">
            <a:noFill/>
            <a:miter lim="800000"/>
            <a:headEnd/>
            <a:tailEnd/>
          </a:ln>
        </p:spPr>
        <p:txBody>
          <a:bodyPr wrap="square">
            <a:spAutoFit/>
          </a:bodyPr>
          <a:lstStyle/>
          <a:p>
            <a:pPr>
              <a:spcBef>
                <a:spcPct val="20000"/>
              </a:spcBef>
            </a:pPr>
            <a:r>
              <a:rPr kumimoji="1" lang="zh-CN" altLang="en-US" sz="2800" b="1" dirty="0">
                <a:latin typeface="华文中宋" pitchFamily="2" charset="-122"/>
                <a:ea typeface="华文中宋" pitchFamily="2" charset="-122"/>
              </a:rPr>
              <a:t>若</a:t>
            </a:r>
            <a:r>
              <a:rPr kumimoji="1" lang="en-US" altLang="zh-CN" sz="2800" b="1" dirty="0">
                <a:latin typeface="华文中宋" pitchFamily="2" charset="-122"/>
                <a:ea typeface="华文中宋" pitchFamily="2" charset="-122"/>
              </a:rPr>
              <a:t>R ∈2NF</a:t>
            </a:r>
            <a:r>
              <a:rPr kumimoji="1" lang="zh-CN" altLang="en-US" sz="2800" b="1" dirty="0">
                <a:latin typeface="华文中宋" pitchFamily="2" charset="-122"/>
                <a:ea typeface="华文中宋" pitchFamily="2" charset="-122"/>
              </a:rPr>
              <a:t>，且每一个非主属性不传递依赖于码，则</a:t>
            </a:r>
            <a:r>
              <a:rPr kumimoji="1" lang="en-US" altLang="zh-CN" sz="2800" b="1" dirty="0">
                <a:latin typeface="华文中宋" pitchFamily="2" charset="-122"/>
                <a:ea typeface="华文中宋" pitchFamily="2" charset="-122"/>
              </a:rPr>
              <a:t>R ∈3NF</a:t>
            </a:r>
            <a:r>
              <a:rPr kumimoji="1" lang="zh-CN" altLang="en-US" sz="2800" b="1" dirty="0">
                <a:latin typeface="华文中宋" pitchFamily="2" charset="-122"/>
                <a:ea typeface="华文中宋" pitchFamily="2" charset="-122"/>
              </a:rPr>
              <a:t>。</a:t>
            </a:r>
          </a:p>
        </p:txBody>
      </p:sp>
    </p:spTree>
    <p:extLst>
      <p:ext uri="{BB962C8B-B14F-4D97-AF65-F5344CB8AC3E}">
        <p14:creationId xmlns:p14="http://schemas.microsoft.com/office/powerpoint/2010/main" val="4275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wrap="none">
            <a:spAutoFit/>
          </a:bodyPr>
          <a:lstStyle/>
          <a:p>
            <a:pPr eaLnBrk="1" hangingPunct="1">
              <a:buFontTx/>
              <a:buNone/>
            </a:pPr>
            <a:r>
              <a:rPr lang="en-US" altLang="zh-CN" sz="3200" b="1" dirty="0">
                <a:solidFill>
                  <a:srgbClr val="FFFF00"/>
                </a:solidFill>
                <a:latin typeface="隶书" pitchFamily="49" charset="-122"/>
                <a:ea typeface="隶书" pitchFamily="49" charset="-122"/>
              </a:rPr>
              <a:t>3</a:t>
            </a:r>
            <a:r>
              <a:rPr lang="zh-CN" altLang="en-US" sz="3200" b="1" dirty="0">
                <a:solidFill>
                  <a:srgbClr val="FFFF00"/>
                </a:solidFill>
                <a:latin typeface="隶书" pitchFamily="49" charset="-122"/>
                <a:ea typeface="隶书" pitchFamily="49" charset="-122"/>
              </a:rPr>
              <a:t>、第三范式</a:t>
            </a:r>
            <a:r>
              <a:rPr lang="en-US" altLang="zh-CN" sz="3200" b="1" dirty="0">
                <a:solidFill>
                  <a:srgbClr val="FFFF00"/>
                </a:solidFill>
                <a:latin typeface="隶书" pitchFamily="49" charset="-122"/>
                <a:ea typeface="隶书" pitchFamily="49" charset="-122"/>
              </a:rPr>
              <a:t>(3NF)</a:t>
            </a:r>
          </a:p>
        </p:txBody>
      </p:sp>
      <p:sp>
        <p:nvSpPr>
          <p:cNvPr id="5" name="圆角矩形 4"/>
          <p:cNvSpPr/>
          <p:nvPr/>
        </p:nvSpPr>
        <p:spPr>
          <a:xfrm>
            <a:off x="270451" y="2204864"/>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导师姓名</a:t>
            </a:r>
          </a:p>
        </p:txBody>
      </p:sp>
      <p:sp>
        <p:nvSpPr>
          <p:cNvPr id="7" name="圆角矩形 6"/>
          <p:cNvSpPr/>
          <p:nvPr/>
        </p:nvSpPr>
        <p:spPr>
          <a:xfrm>
            <a:off x="1984962" y="3847939"/>
            <a:ext cx="1357323"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学院名称</a:t>
            </a:r>
          </a:p>
        </p:txBody>
      </p:sp>
      <p:sp>
        <p:nvSpPr>
          <p:cNvPr id="8" name="圆角矩形 7"/>
          <p:cNvSpPr/>
          <p:nvPr/>
        </p:nvSpPr>
        <p:spPr>
          <a:xfrm>
            <a:off x="2127839" y="3062120"/>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学号</a:t>
            </a:r>
          </a:p>
        </p:txBody>
      </p:sp>
      <p:sp>
        <p:nvSpPr>
          <p:cNvPr id="9" name="圆角矩形 8"/>
          <p:cNvSpPr/>
          <p:nvPr/>
        </p:nvSpPr>
        <p:spPr>
          <a:xfrm>
            <a:off x="2127839" y="2204864"/>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姓名</a:t>
            </a:r>
          </a:p>
        </p:txBody>
      </p:sp>
      <p:cxnSp>
        <p:nvCxnSpPr>
          <p:cNvPr id="10" name="直接箭头连接符 9"/>
          <p:cNvCxnSpPr>
            <a:stCxn id="8" idx="2"/>
            <a:endCxn id="7" idx="0"/>
          </p:cNvCxnSpPr>
          <p:nvPr/>
        </p:nvCxnSpPr>
        <p:spPr>
          <a:xfrm rot="16200000" flipH="1">
            <a:off x="2431450" y="3615768"/>
            <a:ext cx="428628"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11" name="直接箭头连接符 10"/>
          <p:cNvCxnSpPr>
            <a:stCxn id="8" idx="0"/>
            <a:endCxn id="9" idx="2"/>
          </p:cNvCxnSpPr>
          <p:nvPr/>
        </p:nvCxnSpPr>
        <p:spPr>
          <a:xfrm rot="5400000" flipH="1" flipV="1">
            <a:off x="2377872" y="2812087"/>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12" name="直接箭头连接符 11"/>
          <p:cNvCxnSpPr>
            <a:stCxn id="8" idx="0"/>
            <a:endCxn id="5" idx="3"/>
          </p:cNvCxnSpPr>
          <p:nvPr/>
        </p:nvCxnSpPr>
        <p:spPr>
          <a:xfrm rot="16200000" flipV="1">
            <a:off x="1681355" y="2115568"/>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14" name="圆角矩形 13"/>
          <p:cNvSpPr/>
          <p:nvPr/>
        </p:nvSpPr>
        <p:spPr>
          <a:xfrm>
            <a:off x="270450" y="4630928"/>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院长</a:t>
            </a:r>
          </a:p>
        </p:txBody>
      </p:sp>
      <p:sp>
        <p:nvSpPr>
          <p:cNvPr id="15" name="圆角矩形 14"/>
          <p:cNvSpPr/>
          <p:nvPr/>
        </p:nvSpPr>
        <p:spPr>
          <a:xfrm>
            <a:off x="1984961" y="4630928"/>
            <a:ext cx="1357323"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学院名称</a:t>
            </a:r>
          </a:p>
        </p:txBody>
      </p:sp>
      <p:cxnSp>
        <p:nvCxnSpPr>
          <p:cNvPr id="16" name="直接箭头连接符 15"/>
          <p:cNvCxnSpPr>
            <a:stCxn id="15" idx="1"/>
            <a:endCxn id="14" idx="3"/>
          </p:cNvCxnSpPr>
          <p:nvPr/>
        </p:nvCxnSpPr>
        <p:spPr>
          <a:xfrm rot="10800000">
            <a:off x="1270582" y="4809521"/>
            <a:ext cx="714380"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grpSp>
        <p:nvGrpSpPr>
          <p:cNvPr id="20" name="组合 19"/>
          <p:cNvGrpSpPr/>
          <p:nvPr/>
        </p:nvGrpSpPr>
        <p:grpSpPr>
          <a:xfrm>
            <a:off x="251520" y="916815"/>
            <a:ext cx="5661642" cy="438521"/>
            <a:chOff x="0" y="0"/>
            <a:chExt cx="8229600" cy="438521"/>
          </a:xfrm>
        </p:grpSpPr>
        <p:sp>
          <p:nvSpPr>
            <p:cNvPr id="21" name="圆角矩形 20"/>
            <p:cNvSpPr/>
            <p:nvPr/>
          </p:nvSpPr>
          <p:spPr>
            <a:xfrm>
              <a:off x="0" y="0"/>
              <a:ext cx="8229600" cy="438521"/>
            </a:xfrm>
            <a:prstGeom prst="roundRect">
              <a:avLst/>
            </a:prstGeom>
            <a:ln>
              <a:no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圆角矩形 4"/>
            <p:cNvSpPr/>
            <p:nvPr/>
          </p:nvSpPr>
          <p:spPr>
            <a:xfrm>
              <a:off x="21407" y="21407"/>
              <a:ext cx="8186786" cy="395707"/>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S</a:t>
              </a:r>
              <a:r>
                <a:rPr lang="zh-CN" sz="2400" kern="1200" dirty="0"/>
                <a:t>（学号，姓名，学院名称，导师姓名）</a:t>
              </a:r>
            </a:p>
          </p:txBody>
        </p:sp>
      </p:grpSp>
      <p:grpSp>
        <p:nvGrpSpPr>
          <p:cNvPr id="23" name="组合 22"/>
          <p:cNvGrpSpPr/>
          <p:nvPr/>
        </p:nvGrpSpPr>
        <p:grpSpPr>
          <a:xfrm>
            <a:off x="266247" y="1506537"/>
            <a:ext cx="5646915" cy="438521"/>
            <a:chOff x="0" y="0"/>
            <a:chExt cx="8229600" cy="438521"/>
          </a:xfrm>
        </p:grpSpPr>
        <p:sp>
          <p:nvSpPr>
            <p:cNvPr id="24" name="圆角矩形 23"/>
            <p:cNvSpPr/>
            <p:nvPr/>
          </p:nvSpPr>
          <p:spPr>
            <a:xfrm>
              <a:off x="0" y="0"/>
              <a:ext cx="8229600" cy="438521"/>
            </a:xfrm>
            <a:prstGeom prst="roundRect">
              <a:avLst/>
            </a:prstGeom>
            <a:ln>
              <a:no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圆角矩形 4"/>
            <p:cNvSpPr/>
            <p:nvPr/>
          </p:nvSpPr>
          <p:spPr>
            <a:xfrm>
              <a:off x="21407" y="21407"/>
              <a:ext cx="8186786" cy="395707"/>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dirty="0"/>
                <a:t>D</a:t>
              </a:r>
              <a:r>
                <a:rPr lang="zh-CN" sz="2400" kern="1200" dirty="0"/>
                <a:t>（学院名称，院长）</a:t>
              </a:r>
            </a:p>
          </p:txBody>
        </p:sp>
      </p:grpSp>
      <p:sp>
        <p:nvSpPr>
          <p:cNvPr id="26" name="文本框 25"/>
          <p:cNvSpPr txBox="1"/>
          <p:nvPr/>
        </p:nvSpPr>
        <p:spPr>
          <a:xfrm>
            <a:off x="6300192" y="971436"/>
            <a:ext cx="1440160" cy="369332"/>
          </a:xfrm>
          <a:prstGeom prst="rect">
            <a:avLst/>
          </a:prstGeom>
          <a:noFill/>
        </p:spPr>
        <p:txBody>
          <a:bodyPr wrap="square" rtlCol="0">
            <a:spAutoFit/>
          </a:bodyPr>
          <a:lstStyle/>
          <a:p>
            <a:r>
              <a:rPr lang="en-US" altLang="zh-CN" dirty="0"/>
              <a:t>3NF</a:t>
            </a:r>
            <a:endParaRPr lang="zh-CN" altLang="en-US" dirty="0"/>
          </a:p>
        </p:txBody>
      </p:sp>
      <p:sp>
        <p:nvSpPr>
          <p:cNvPr id="27" name="文本框 26"/>
          <p:cNvSpPr txBox="1"/>
          <p:nvPr/>
        </p:nvSpPr>
        <p:spPr>
          <a:xfrm>
            <a:off x="6300192" y="1547500"/>
            <a:ext cx="1440160" cy="369332"/>
          </a:xfrm>
          <a:prstGeom prst="rect">
            <a:avLst/>
          </a:prstGeom>
          <a:noFill/>
        </p:spPr>
        <p:txBody>
          <a:bodyPr wrap="square" rtlCol="0">
            <a:spAutoFit/>
          </a:bodyPr>
          <a:lstStyle/>
          <a:p>
            <a:r>
              <a:rPr lang="en-US" altLang="zh-CN" dirty="0"/>
              <a:t>3NF</a:t>
            </a:r>
            <a:endParaRPr lang="zh-CN" altLang="en-US" dirty="0"/>
          </a:p>
        </p:txBody>
      </p:sp>
      <p:graphicFrame>
        <p:nvGraphicFramePr>
          <p:cNvPr id="28" name="内容占位符 6"/>
          <p:cNvGraphicFramePr>
            <a:graphicFrameLocks noGrp="1"/>
          </p:cNvGraphicFramePr>
          <p:nvPr>
            <p:ph idx="1"/>
            <p:extLst>
              <p:ext uri="{D42A27DB-BD31-4B8C-83A1-F6EECF244321}">
                <p14:modId xmlns:p14="http://schemas.microsoft.com/office/powerpoint/2010/main" val="285292429"/>
              </p:ext>
            </p:extLst>
          </p:nvPr>
        </p:nvGraphicFramePr>
        <p:xfrm>
          <a:off x="3635896" y="2966995"/>
          <a:ext cx="4879454" cy="422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9" name="组合 28"/>
          <p:cNvGrpSpPr/>
          <p:nvPr/>
        </p:nvGrpSpPr>
        <p:grpSpPr>
          <a:xfrm>
            <a:off x="3626809" y="2324052"/>
            <a:ext cx="3681495" cy="500067"/>
            <a:chOff x="0" y="6761"/>
            <a:chExt cx="8229600" cy="617760"/>
          </a:xfrm>
        </p:grpSpPr>
        <p:sp>
          <p:nvSpPr>
            <p:cNvPr id="30" name="圆角矩形 29"/>
            <p:cNvSpPr/>
            <p:nvPr/>
          </p:nvSpPr>
          <p:spPr>
            <a:xfrm>
              <a:off x="0" y="6761"/>
              <a:ext cx="8229600" cy="617760"/>
            </a:xfrm>
            <a:prstGeom prst="roundRect">
              <a:avLst/>
            </a:prstGeom>
            <a:ln>
              <a:no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圆角矩形 4"/>
            <p:cNvSpPr/>
            <p:nvPr/>
          </p:nvSpPr>
          <p:spPr>
            <a:xfrm>
              <a:off x="30157" y="36918"/>
              <a:ext cx="8169286" cy="557446"/>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P</a:t>
              </a:r>
              <a:r>
                <a:rPr lang="zh-CN" sz="2400" kern="1200" dirty="0"/>
                <a:t>（项目编号，项目名称）</a:t>
              </a:r>
            </a:p>
          </p:txBody>
        </p:sp>
      </p:grpSp>
      <p:sp>
        <p:nvSpPr>
          <p:cNvPr id="32" name="文本框 31"/>
          <p:cNvSpPr txBox="1"/>
          <p:nvPr/>
        </p:nvSpPr>
        <p:spPr>
          <a:xfrm>
            <a:off x="7586333" y="2383459"/>
            <a:ext cx="1440160" cy="369332"/>
          </a:xfrm>
          <a:prstGeom prst="rect">
            <a:avLst/>
          </a:prstGeom>
          <a:noFill/>
        </p:spPr>
        <p:txBody>
          <a:bodyPr wrap="square" rtlCol="0">
            <a:spAutoFit/>
          </a:bodyPr>
          <a:lstStyle/>
          <a:p>
            <a:r>
              <a:rPr lang="en-US" altLang="zh-CN" dirty="0"/>
              <a:t>3NF</a:t>
            </a:r>
            <a:endParaRPr lang="zh-CN" altLang="en-US" dirty="0"/>
          </a:p>
        </p:txBody>
      </p:sp>
      <p:sp>
        <p:nvSpPr>
          <p:cNvPr id="33" name="文本框 32"/>
          <p:cNvSpPr txBox="1"/>
          <p:nvPr/>
        </p:nvSpPr>
        <p:spPr>
          <a:xfrm>
            <a:off x="4139952" y="4630928"/>
            <a:ext cx="4375398" cy="954107"/>
          </a:xfrm>
          <a:prstGeom prst="rect">
            <a:avLst/>
          </a:prstGeom>
          <a:noFill/>
        </p:spPr>
        <p:txBody>
          <a:bodyPr wrap="square" rtlCol="0">
            <a:spAutoFit/>
          </a:bodyPr>
          <a:lstStyle/>
          <a:p>
            <a:r>
              <a:rPr lang="zh-CN" altLang="en-US" sz="2800" b="1" dirty="0"/>
              <a:t>分解后的关系模式，减小了冗余，消除了操作异常</a:t>
            </a:r>
          </a:p>
        </p:txBody>
      </p:sp>
    </p:spTree>
    <p:extLst>
      <p:ext uri="{BB962C8B-B14F-4D97-AF65-F5344CB8AC3E}">
        <p14:creationId xmlns:p14="http://schemas.microsoft.com/office/powerpoint/2010/main" val="427774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800" decel="100000"/>
                                        <p:tgtEl>
                                          <p:spTgt spid="10"/>
                                        </p:tgtEl>
                                      </p:cBhvr>
                                    </p:animEffect>
                                    <p:anim calcmode="lin" valueType="num">
                                      <p:cBhvr>
                                        <p:cTn id="26" dur="800" decel="100000" fill="hold"/>
                                        <p:tgtEl>
                                          <p:spTgt spid="10"/>
                                        </p:tgtEl>
                                        <p:attrNameLst>
                                          <p:attrName>style.rotation</p:attrName>
                                        </p:attrNameLst>
                                      </p:cBhvr>
                                      <p:tavLst>
                                        <p:tav tm="0">
                                          <p:val>
                                            <p:fltVal val="-90"/>
                                          </p:val>
                                        </p:tav>
                                        <p:tav tm="100000">
                                          <p:val>
                                            <p:fltVal val="0"/>
                                          </p:val>
                                        </p:tav>
                                      </p:tavLst>
                                    </p:anim>
                                    <p:anim calcmode="lin" valueType="num">
                                      <p:cBhvr>
                                        <p:cTn id="27" dur="800" decel="100000" fill="hold"/>
                                        <p:tgtEl>
                                          <p:spTgt spid="10"/>
                                        </p:tgtEl>
                                        <p:attrNameLst>
                                          <p:attrName>ppt_x</p:attrName>
                                        </p:attrNameLst>
                                      </p:cBhvr>
                                      <p:tavLst>
                                        <p:tav tm="0">
                                          <p:val>
                                            <p:strVal val="#ppt_x+0.4"/>
                                          </p:val>
                                        </p:tav>
                                        <p:tav tm="100000">
                                          <p:val>
                                            <p:strVal val="#ppt_x-0.05"/>
                                          </p:val>
                                        </p:tav>
                                      </p:tavLst>
                                    </p:anim>
                                    <p:anim calcmode="lin" valueType="num">
                                      <p:cBhvr>
                                        <p:cTn id="28" dur="800" decel="100000" fill="hold"/>
                                        <p:tgtEl>
                                          <p:spTgt spid="10"/>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par>
                                <p:cTn id="31" presetID="3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800" decel="100000"/>
                                        <p:tgtEl>
                                          <p:spTgt spid="7"/>
                                        </p:tgtEl>
                                      </p:cBhvr>
                                    </p:animEffect>
                                    <p:anim calcmode="lin" valueType="num">
                                      <p:cBhvr>
                                        <p:cTn id="34" dur="800" decel="100000" fill="hold"/>
                                        <p:tgtEl>
                                          <p:spTgt spid="7"/>
                                        </p:tgtEl>
                                        <p:attrNameLst>
                                          <p:attrName>style.rotation</p:attrName>
                                        </p:attrNameLst>
                                      </p:cBhvr>
                                      <p:tavLst>
                                        <p:tav tm="0">
                                          <p:val>
                                            <p:fltVal val="-90"/>
                                          </p:val>
                                        </p:tav>
                                        <p:tav tm="100000">
                                          <p:val>
                                            <p:fltVal val="0"/>
                                          </p:val>
                                        </p:tav>
                                      </p:tavLst>
                                    </p:anim>
                                    <p:anim calcmode="lin" valueType="num">
                                      <p:cBhvr>
                                        <p:cTn id="35" dur="800" decel="100000" fill="hold"/>
                                        <p:tgtEl>
                                          <p:spTgt spid="7"/>
                                        </p:tgtEl>
                                        <p:attrNameLst>
                                          <p:attrName>ppt_x</p:attrName>
                                        </p:attrNameLst>
                                      </p:cBhvr>
                                      <p:tavLst>
                                        <p:tav tm="0">
                                          <p:val>
                                            <p:strVal val="#ppt_x+0.4"/>
                                          </p:val>
                                        </p:tav>
                                        <p:tav tm="100000">
                                          <p:val>
                                            <p:strVal val="#ppt_x-0.05"/>
                                          </p:val>
                                        </p:tav>
                                      </p:tavLst>
                                    </p:anim>
                                    <p:anim calcmode="lin" valueType="num">
                                      <p:cBhvr>
                                        <p:cTn id="36" dur="800" decel="100000" fill="hold"/>
                                        <p:tgtEl>
                                          <p:spTgt spid="7"/>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8" presetClass="entr" presetSubtype="0" accel="10000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strVal val="#ppt_w*2.5"/>
                                          </p:val>
                                        </p:tav>
                                        <p:tav tm="100000">
                                          <p:val>
                                            <p:strVal val="#ppt_w"/>
                                          </p:val>
                                        </p:tav>
                                      </p:tavLst>
                                    </p:anim>
                                    <p:anim calcmode="lin" valueType="num">
                                      <p:cBhvr>
                                        <p:cTn id="44" dur="500" fill="hold"/>
                                        <p:tgtEl>
                                          <p:spTgt spid="12"/>
                                        </p:tgtEl>
                                        <p:attrNameLst>
                                          <p:attrName>ppt_h</p:attrName>
                                        </p:attrNameLst>
                                      </p:cBhvr>
                                      <p:tavLst>
                                        <p:tav tm="0">
                                          <p:val>
                                            <p:strVal val="#ppt_h*0.01"/>
                                          </p:val>
                                        </p:tav>
                                        <p:tav tm="100000">
                                          <p:val>
                                            <p:strVal val="#ppt_h"/>
                                          </p:val>
                                        </p:tav>
                                      </p:tavLst>
                                    </p:anim>
                                    <p:anim calcmode="lin" valueType="num">
                                      <p:cBhvr>
                                        <p:cTn id="45" dur="500" fill="hold"/>
                                        <p:tgtEl>
                                          <p:spTgt spid="12"/>
                                        </p:tgtEl>
                                        <p:attrNameLst>
                                          <p:attrName>ppt_x</p:attrName>
                                        </p:attrNameLst>
                                      </p:cBhvr>
                                      <p:tavLst>
                                        <p:tav tm="0">
                                          <p:val>
                                            <p:strVal val="#ppt_x"/>
                                          </p:val>
                                        </p:tav>
                                        <p:tav tm="100000">
                                          <p:val>
                                            <p:strVal val="#ppt_x"/>
                                          </p:val>
                                        </p:tav>
                                      </p:tavLst>
                                    </p:anim>
                                    <p:anim calcmode="lin" valueType="num">
                                      <p:cBhvr>
                                        <p:cTn id="46" dur="500" fill="hold"/>
                                        <p:tgtEl>
                                          <p:spTgt spid="12"/>
                                        </p:tgtEl>
                                        <p:attrNameLst>
                                          <p:attrName>ppt_y</p:attrName>
                                        </p:attrNameLst>
                                      </p:cBhvr>
                                      <p:tavLst>
                                        <p:tav tm="0">
                                          <p:val>
                                            <p:strVal val="#ppt_h+1"/>
                                          </p:val>
                                        </p:tav>
                                        <p:tav tm="100000">
                                          <p:val>
                                            <p:strVal val="#ppt_y"/>
                                          </p:val>
                                        </p:tav>
                                      </p:tavLst>
                                    </p:anim>
                                    <p:animEffect transition="in" filter="fade">
                                      <p:cBhvr>
                                        <p:cTn id="47" dur="500"/>
                                        <p:tgtEl>
                                          <p:spTgt spid="12"/>
                                        </p:tgtEl>
                                      </p:cBhvr>
                                    </p:animEffect>
                                  </p:childTnLst>
                                </p:cTn>
                              </p:par>
                              <p:par>
                                <p:cTn id="48" presetID="58" presetClass="entr" presetSubtype="0" accel="10000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p:cTn id="50" dur="500" fill="hold"/>
                                        <p:tgtEl>
                                          <p:spTgt spid="5"/>
                                        </p:tgtEl>
                                        <p:attrNameLst>
                                          <p:attrName>ppt_w</p:attrName>
                                        </p:attrNameLst>
                                      </p:cBhvr>
                                      <p:tavLst>
                                        <p:tav tm="0">
                                          <p:val>
                                            <p:strVal val="#ppt_w*2.5"/>
                                          </p:val>
                                        </p:tav>
                                        <p:tav tm="100000">
                                          <p:val>
                                            <p:strVal val="#ppt_w"/>
                                          </p:val>
                                        </p:tav>
                                      </p:tavLst>
                                    </p:anim>
                                    <p:anim calcmode="lin" valueType="num">
                                      <p:cBhvr>
                                        <p:cTn id="51" dur="500" fill="hold"/>
                                        <p:tgtEl>
                                          <p:spTgt spid="5"/>
                                        </p:tgtEl>
                                        <p:attrNameLst>
                                          <p:attrName>ppt_h</p:attrName>
                                        </p:attrNameLst>
                                      </p:cBhvr>
                                      <p:tavLst>
                                        <p:tav tm="0">
                                          <p:val>
                                            <p:strVal val="#ppt_h*0.01"/>
                                          </p:val>
                                        </p:tav>
                                        <p:tav tm="100000">
                                          <p:val>
                                            <p:strVal val="#ppt_h"/>
                                          </p:val>
                                        </p:tav>
                                      </p:tavLst>
                                    </p:anim>
                                    <p:anim calcmode="lin" valueType="num">
                                      <p:cBhvr>
                                        <p:cTn id="52" dur="500" fill="hold"/>
                                        <p:tgtEl>
                                          <p:spTgt spid="5"/>
                                        </p:tgtEl>
                                        <p:attrNameLst>
                                          <p:attrName>ppt_x</p:attrName>
                                        </p:attrNameLst>
                                      </p:cBhvr>
                                      <p:tavLst>
                                        <p:tav tm="0">
                                          <p:val>
                                            <p:strVal val="#ppt_x"/>
                                          </p:val>
                                        </p:tav>
                                        <p:tav tm="100000">
                                          <p:val>
                                            <p:strVal val="#ppt_x"/>
                                          </p:val>
                                        </p:tav>
                                      </p:tavLst>
                                    </p:anim>
                                    <p:anim calcmode="lin" valueType="num">
                                      <p:cBhvr>
                                        <p:cTn id="53" dur="500" fill="hold"/>
                                        <p:tgtEl>
                                          <p:spTgt spid="5"/>
                                        </p:tgtEl>
                                        <p:attrNameLst>
                                          <p:attrName>ppt_y</p:attrName>
                                        </p:attrNameLst>
                                      </p:cBhvr>
                                      <p:tavLst>
                                        <p:tav tm="0">
                                          <p:val>
                                            <p:strVal val="#ppt_h+1"/>
                                          </p:val>
                                        </p:tav>
                                        <p:tav tm="100000">
                                          <p:val>
                                            <p:strVal val="#ppt_y"/>
                                          </p:val>
                                        </p:tav>
                                      </p:tavLst>
                                    </p:anim>
                                    <p:animEffect transition="in" filter="fade">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800" decel="100000"/>
                                        <p:tgtEl>
                                          <p:spTgt spid="15"/>
                                        </p:tgtEl>
                                      </p:cBhvr>
                                    </p:animEffect>
                                    <p:anim calcmode="lin" valueType="num">
                                      <p:cBhvr>
                                        <p:cTn id="68" dur="800" decel="100000" fill="hold"/>
                                        <p:tgtEl>
                                          <p:spTgt spid="15"/>
                                        </p:tgtEl>
                                        <p:attrNameLst>
                                          <p:attrName>style.rotation</p:attrName>
                                        </p:attrNameLst>
                                      </p:cBhvr>
                                      <p:tavLst>
                                        <p:tav tm="0">
                                          <p:val>
                                            <p:fltVal val="-90"/>
                                          </p:val>
                                        </p:tav>
                                        <p:tav tm="100000">
                                          <p:val>
                                            <p:fltVal val="0"/>
                                          </p:val>
                                        </p:tav>
                                      </p:tavLst>
                                    </p:anim>
                                    <p:anim calcmode="lin" valueType="num">
                                      <p:cBhvr>
                                        <p:cTn id="69" dur="800" decel="100000" fill="hold"/>
                                        <p:tgtEl>
                                          <p:spTgt spid="15"/>
                                        </p:tgtEl>
                                        <p:attrNameLst>
                                          <p:attrName>ppt_x</p:attrName>
                                        </p:attrNameLst>
                                      </p:cBhvr>
                                      <p:tavLst>
                                        <p:tav tm="0">
                                          <p:val>
                                            <p:strVal val="#ppt_x+0.4"/>
                                          </p:val>
                                        </p:tav>
                                        <p:tav tm="100000">
                                          <p:val>
                                            <p:strVal val="#ppt_x-0.05"/>
                                          </p:val>
                                        </p:tav>
                                      </p:tavLst>
                                    </p:anim>
                                    <p:anim calcmode="lin" valueType="num">
                                      <p:cBhvr>
                                        <p:cTn id="70" dur="800" decel="100000" fill="hold"/>
                                        <p:tgtEl>
                                          <p:spTgt spid="15"/>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9" presetClass="entr" presetSubtype="0" decel="10000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500" fill="hold"/>
                                        <p:tgtEl>
                                          <p:spTgt spid="16"/>
                                        </p:tgtEl>
                                        <p:attrNameLst>
                                          <p:attrName>ppt_w</p:attrName>
                                        </p:attrNameLst>
                                      </p:cBhvr>
                                      <p:tavLst>
                                        <p:tav tm="0">
                                          <p:val>
                                            <p:fltVal val="0"/>
                                          </p:val>
                                        </p:tav>
                                        <p:tav tm="100000">
                                          <p:val>
                                            <p:strVal val="#ppt_w"/>
                                          </p:val>
                                        </p:tav>
                                      </p:tavLst>
                                    </p:anim>
                                    <p:anim calcmode="lin" valueType="num">
                                      <p:cBhvr>
                                        <p:cTn id="78" dur="500" fill="hold"/>
                                        <p:tgtEl>
                                          <p:spTgt spid="16"/>
                                        </p:tgtEl>
                                        <p:attrNameLst>
                                          <p:attrName>ppt_h</p:attrName>
                                        </p:attrNameLst>
                                      </p:cBhvr>
                                      <p:tavLst>
                                        <p:tav tm="0">
                                          <p:val>
                                            <p:fltVal val="0"/>
                                          </p:val>
                                        </p:tav>
                                        <p:tav tm="100000">
                                          <p:val>
                                            <p:strVal val="#ppt_h"/>
                                          </p:val>
                                        </p:tav>
                                      </p:tavLst>
                                    </p:anim>
                                    <p:anim calcmode="lin" valueType="num">
                                      <p:cBhvr>
                                        <p:cTn id="79" dur="500" fill="hold"/>
                                        <p:tgtEl>
                                          <p:spTgt spid="16"/>
                                        </p:tgtEl>
                                        <p:attrNameLst>
                                          <p:attrName>style.rotation</p:attrName>
                                        </p:attrNameLst>
                                      </p:cBhvr>
                                      <p:tavLst>
                                        <p:tav tm="0">
                                          <p:val>
                                            <p:fltVal val="360"/>
                                          </p:val>
                                        </p:tav>
                                        <p:tav tm="100000">
                                          <p:val>
                                            <p:fltVal val="0"/>
                                          </p:val>
                                        </p:tav>
                                      </p:tavLst>
                                    </p:anim>
                                    <p:animEffect transition="in" filter="fade">
                                      <p:cBhvr>
                                        <p:cTn id="80" dur="500"/>
                                        <p:tgtEl>
                                          <p:spTgt spid="16"/>
                                        </p:tgtEl>
                                      </p:cBhvr>
                                    </p:animEffect>
                                  </p:childTnLst>
                                </p:cTn>
                              </p:par>
                              <p:par>
                                <p:cTn id="81" presetID="49" presetClass="entr" presetSubtype="0" decel="10000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 calcmode="lin" valueType="num">
                                      <p:cBhvr>
                                        <p:cTn id="83" dur="500" fill="hold"/>
                                        <p:tgtEl>
                                          <p:spTgt spid="14"/>
                                        </p:tgtEl>
                                        <p:attrNameLst>
                                          <p:attrName>ppt_w</p:attrName>
                                        </p:attrNameLst>
                                      </p:cBhvr>
                                      <p:tavLst>
                                        <p:tav tm="0">
                                          <p:val>
                                            <p:fltVal val="0"/>
                                          </p:val>
                                        </p:tav>
                                        <p:tav tm="100000">
                                          <p:val>
                                            <p:strVal val="#ppt_w"/>
                                          </p:val>
                                        </p:tav>
                                      </p:tavLst>
                                    </p:anim>
                                    <p:anim calcmode="lin" valueType="num">
                                      <p:cBhvr>
                                        <p:cTn id="84" dur="500" fill="hold"/>
                                        <p:tgtEl>
                                          <p:spTgt spid="14"/>
                                        </p:tgtEl>
                                        <p:attrNameLst>
                                          <p:attrName>ppt_h</p:attrName>
                                        </p:attrNameLst>
                                      </p:cBhvr>
                                      <p:tavLst>
                                        <p:tav tm="0">
                                          <p:val>
                                            <p:fltVal val="0"/>
                                          </p:val>
                                        </p:tav>
                                        <p:tav tm="100000">
                                          <p:val>
                                            <p:strVal val="#ppt_h"/>
                                          </p:val>
                                        </p:tav>
                                      </p:tavLst>
                                    </p:anim>
                                    <p:anim calcmode="lin" valueType="num">
                                      <p:cBhvr>
                                        <p:cTn id="85" dur="500" fill="hold"/>
                                        <p:tgtEl>
                                          <p:spTgt spid="14"/>
                                        </p:tgtEl>
                                        <p:attrNameLst>
                                          <p:attrName>style.rotation</p:attrName>
                                        </p:attrNameLst>
                                      </p:cBhvr>
                                      <p:tavLst>
                                        <p:tav tm="0">
                                          <p:val>
                                            <p:fltVal val="360"/>
                                          </p:val>
                                        </p:tav>
                                        <p:tav tm="100000">
                                          <p:val>
                                            <p:fltVal val="0"/>
                                          </p:val>
                                        </p:tav>
                                      </p:tavLst>
                                    </p:anim>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52"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animScale>
                                      <p:cBhvr>
                                        <p:cTn id="99"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0" dur="1000" decel="50000" fill="hold">
                                          <p:stCondLst>
                                            <p:cond delay="0"/>
                                          </p:stCondLst>
                                        </p:cTn>
                                        <p:tgtEl>
                                          <p:spTgt spid="28"/>
                                        </p:tgtEl>
                                        <p:attrNameLst>
                                          <p:attrName>ppt_x</p:attrName>
                                          <p:attrName>ppt_y</p:attrName>
                                        </p:attrNameLst>
                                      </p:cBhvr>
                                    </p:animMotion>
                                    <p:animEffect transition="in" filter="fade">
                                      <p:cBhvr>
                                        <p:cTn id="101" dur="10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4" grpId="0" animBg="1"/>
      <p:bldP spid="15" grpId="0" animBg="1"/>
      <p:bldP spid="26" grpId="0"/>
      <p:bldP spid="27" grpId="0"/>
      <p:bldGraphic spid="28" grpId="0">
        <p:bldAsOne/>
      </p:bldGraphic>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436313" y="907907"/>
            <a:ext cx="8229600" cy="1152943"/>
          </a:xfrm>
        </p:spPr>
        <p:txBody>
          <a:bodyPr>
            <a:normAutofit/>
          </a:bodyPr>
          <a:lstStyle/>
          <a:p>
            <a:pPr eaLnBrk="1" hangingPunct="1">
              <a:lnSpc>
                <a:spcPct val="90000"/>
              </a:lnSpc>
              <a:buFontTx/>
              <a:buNone/>
            </a:pPr>
            <a:r>
              <a:rPr lang="zh-CN" altLang="en-US" dirty="0">
                <a:solidFill>
                  <a:srgbClr val="FF7C80"/>
                </a:solidFill>
                <a:latin typeface="+mn-ea"/>
              </a:rPr>
              <a:t>例：</a:t>
            </a:r>
            <a:r>
              <a:rPr lang="zh-CN" altLang="en-US" dirty="0">
                <a:latin typeface="+mn-ea"/>
              </a:rPr>
              <a:t>项目</a:t>
            </a:r>
            <a:r>
              <a:rPr lang="en-US" altLang="zh-CN" dirty="0">
                <a:latin typeface="+mn-ea"/>
              </a:rPr>
              <a:t>(</a:t>
            </a:r>
            <a:r>
              <a:rPr lang="zh-CN" altLang="en-US" dirty="0">
                <a:latin typeface="+mn-ea"/>
              </a:rPr>
              <a:t>编号，项目名称，负责人，职务， 成员，任务情况</a:t>
            </a:r>
            <a:r>
              <a:rPr lang="en-US" altLang="zh-CN" dirty="0">
                <a:latin typeface="+mn-ea"/>
              </a:rPr>
              <a:t>) (</a:t>
            </a:r>
            <a:r>
              <a:rPr lang="zh-CN" altLang="en-US" dirty="0">
                <a:latin typeface="+mn-ea"/>
              </a:rPr>
              <a:t>假设</a:t>
            </a:r>
            <a:r>
              <a:rPr lang="en-US" altLang="zh-CN" dirty="0">
                <a:latin typeface="+mn-ea"/>
              </a:rPr>
              <a:t>:</a:t>
            </a:r>
            <a:r>
              <a:rPr lang="zh-CN" altLang="en-US" dirty="0">
                <a:latin typeface="+mn-ea"/>
              </a:rPr>
              <a:t>负责人无重名情况）</a:t>
            </a:r>
          </a:p>
        </p:txBody>
      </p:sp>
      <p:sp>
        <p:nvSpPr>
          <p:cNvPr id="29698" name="灯片编号占位符 5"/>
          <p:cNvSpPr>
            <a:spLocks noGrp="1"/>
          </p:cNvSpPr>
          <p:nvPr>
            <p:ph type="sldNum" sz="quarter" idx="12"/>
          </p:nvPr>
        </p:nvSpPr>
        <p:spPr>
          <a:noFill/>
        </p:spPr>
        <p:txBody>
          <a:bodyPr/>
          <a:lstStyle/>
          <a:p>
            <a:fld id="{F9EBB51F-2F02-4900-A13C-2869A9E51F2B}" type="slidenum">
              <a:rPr lang="en-US" altLang="zh-CN" smtClean="0"/>
              <a:pPr/>
              <a:t>12</a:t>
            </a:fld>
            <a:endParaRPr lang="en-US" altLang="zh-CN"/>
          </a:p>
        </p:txBody>
      </p:sp>
      <p:grpSp>
        <p:nvGrpSpPr>
          <p:cNvPr id="2" name="Group 23"/>
          <p:cNvGrpSpPr>
            <a:grpSpLocks/>
          </p:cNvGrpSpPr>
          <p:nvPr/>
        </p:nvGrpSpPr>
        <p:grpSpPr bwMode="auto">
          <a:xfrm>
            <a:off x="611560" y="2370188"/>
            <a:ext cx="7543800" cy="2020094"/>
            <a:chOff x="336" y="1776"/>
            <a:chExt cx="4752" cy="1527"/>
          </a:xfrm>
          <a:noFill/>
        </p:grpSpPr>
        <p:sp>
          <p:nvSpPr>
            <p:cNvPr id="29701" name="Text Box 24"/>
            <p:cNvSpPr txBox="1">
              <a:spLocks noChangeArrowheads="1"/>
            </p:cNvSpPr>
            <p:nvPr/>
          </p:nvSpPr>
          <p:spPr bwMode="auto">
            <a:xfrm>
              <a:off x="2112" y="1968"/>
              <a:ext cx="816"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编号</a:t>
              </a:r>
            </a:p>
          </p:txBody>
        </p:sp>
        <p:sp>
          <p:nvSpPr>
            <p:cNvPr id="29702" name="Text Box 25"/>
            <p:cNvSpPr txBox="1">
              <a:spLocks noChangeArrowheads="1"/>
            </p:cNvSpPr>
            <p:nvPr/>
          </p:nvSpPr>
          <p:spPr bwMode="auto">
            <a:xfrm>
              <a:off x="2112" y="2736"/>
              <a:ext cx="816"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成员</a:t>
              </a:r>
            </a:p>
          </p:txBody>
        </p:sp>
        <p:sp>
          <p:nvSpPr>
            <p:cNvPr id="29703" name="Text Box 26"/>
            <p:cNvSpPr txBox="1">
              <a:spLocks noChangeArrowheads="1"/>
            </p:cNvSpPr>
            <p:nvPr/>
          </p:nvSpPr>
          <p:spPr bwMode="auto">
            <a:xfrm>
              <a:off x="3792" y="2400"/>
              <a:ext cx="1160"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负责人</a:t>
              </a:r>
            </a:p>
          </p:txBody>
        </p:sp>
        <p:sp>
          <p:nvSpPr>
            <p:cNvPr id="29704" name="Text Box 27"/>
            <p:cNvSpPr txBox="1">
              <a:spLocks noChangeArrowheads="1"/>
            </p:cNvSpPr>
            <p:nvPr/>
          </p:nvSpPr>
          <p:spPr bwMode="auto">
            <a:xfrm>
              <a:off x="3792" y="1776"/>
              <a:ext cx="1296"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项目名称</a:t>
              </a:r>
            </a:p>
          </p:txBody>
        </p:sp>
        <p:sp>
          <p:nvSpPr>
            <p:cNvPr id="29705" name="Text Box 28"/>
            <p:cNvSpPr txBox="1">
              <a:spLocks noChangeArrowheads="1"/>
            </p:cNvSpPr>
            <p:nvPr/>
          </p:nvSpPr>
          <p:spPr bwMode="auto">
            <a:xfrm>
              <a:off x="336" y="2304"/>
              <a:ext cx="1296"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任务情况</a:t>
              </a:r>
            </a:p>
          </p:txBody>
        </p:sp>
        <p:sp>
          <p:nvSpPr>
            <p:cNvPr id="29706" name="Rectangle 29"/>
            <p:cNvSpPr>
              <a:spLocks noChangeArrowheads="1"/>
            </p:cNvSpPr>
            <p:nvPr/>
          </p:nvSpPr>
          <p:spPr bwMode="auto">
            <a:xfrm>
              <a:off x="1968" y="1824"/>
              <a:ext cx="1104" cy="1392"/>
            </a:xfrm>
            <a:prstGeom prst="rect">
              <a:avLst/>
            </a:prstGeom>
            <a:grpFill/>
            <a:ln w="9525">
              <a:solidFill>
                <a:schemeClr val="tx1"/>
              </a:solidFill>
              <a:miter lim="800000"/>
              <a:headEnd/>
              <a:tailEnd/>
            </a:ln>
          </p:spPr>
          <p:txBody>
            <a:bodyPr wrap="none" anchor="ctr"/>
            <a:lstStyle/>
            <a:p>
              <a:endParaRPr lang="zh-CN" altLang="en-US"/>
            </a:p>
          </p:txBody>
        </p:sp>
        <p:sp>
          <p:nvSpPr>
            <p:cNvPr id="29707" name="Line 30"/>
            <p:cNvSpPr>
              <a:spLocks noChangeShapeType="1"/>
            </p:cNvSpPr>
            <p:nvPr/>
          </p:nvSpPr>
          <p:spPr bwMode="auto">
            <a:xfrm flipH="1">
              <a:off x="1632" y="2448"/>
              <a:ext cx="336" cy="1"/>
            </a:xfrm>
            <a:prstGeom prst="line">
              <a:avLst/>
            </a:prstGeom>
            <a:grpFill/>
            <a:ln w="9525">
              <a:solidFill>
                <a:schemeClr val="tx1"/>
              </a:solidFill>
              <a:round/>
              <a:headEnd/>
              <a:tailEnd type="triangle" w="lg" len="med"/>
            </a:ln>
          </p:spPr>
          <p:txBody>
            <a:bodyPr wrap="none" anchor="ctr"/>
            <a:lstStyle/>
            <a:p>
              <a:endParaRPr lang="zh-CN" altLang="en-US"/>
            </a:p>
          </p:txBody>
        </p:sp>
        <p:sp>
          <p:nvSpPr>
            <p:cNvPr id="29708" name="Line 31"/>
            <p:cNvSpPr>
              <a:spLocks noChangeShapeType="1"/>
            </p:cNvSpPr>
            <p:nvPr/>
          </p:nvSpPr>
          <p:spPr bwMode="auto">
            <a:xfrm flipV="1">
              <a:off x="2928" y="1920"/>
              <a:ext cx="864" cy="192"/>
            </a:xfrm>
            <a:prstGeom prst="line">
              <a:avLst/>
            </a:prstGeom>
            <a:grpFill/>
            <a:ln w="38100">
              <a:solidFill>
                <a:srgbClr val="FF0000"/>
              </a:solidFill>
              <a:round/>
              <a:headEnd/>
              <a:tailEnd type="triangle" w="lg" len="sm"/>
            </a:ln>
          </p:spPr>
          <p:txBody>
            <a:bodyPr wrap="none" anchor="ctr"/>
            <a:lstStyle/>
            <a:p>
              <a:endParaRPr lang="zh-CN" altLang="en-US"/>
            </a:p>
          </p:txBody>
        </p:sp>
        <p:sp>
          <p:nvSpPr>
            <p:cNvPr id="29709" name="Line 32"/>
            <p:cNvSpPr>
              <a:spLocks noChangeShapeType="1"/>
            </p:cNvSpPr>
            <p:nvPr/>
          </p:nvSpPr>
          <p:spPr bwMode="auto">
            <a:xfrm>
              <a:off x="2928" y="2112"/>
              <a:ext cx="864" cy="432"/>
            </a:xfrm>
            <a:prstGeom prst="line">
              <a:avLst/>
            </a:prstGeom>
            <a:grpFill/>
            <a:ln w="38100">
              <a:solidFill>
                <a:srgbClr val="FF0000"/>
              </a:solidFill>
              <a:round/>
              <a:headEnd/>
              <a:tailEnd type="triangle" w="lg" len="sm"/>
            </a:ln>
          </p:spPr>
          <p:txBody>
            <a:bodyPr wrap="none" anchor="ctr"/>
            <a:lstStyle/>
            <a:p>
              <a:endParaRPr lang="zh-CN" altLang="en-US"/>
            </a:p>
          </p:txBody>
        </p:sp>
        <p:sp>
          <p:nvSpPr>
            <p:cNvPr id="29710" name="Line 33"/>
            <p:cNvSpPr>
              <a:spLocks noChangeShapeType="1"/>
            </p:cNvSpPr>
            <p:nvPr/>
          </p:nvSpPr>
          <p:spPr bwMode="auto">
            <a:xfrm flipV="1">
              <a:off x="3072" y="2016"/>
              <a:ext cx="720" cy="672"/>
            </a:xfrm>
            <a:prstGeom prst="line">
              <a:avLst/>
            </a:prstGeom>
            <a:grpFill/>
            <a:ln w="28575">
              <a:solidFill>
                <a:schemeClr val="tx1"/>
              </a:solidFill>
              <a:prstDash val="sysDot"/>
              <a:round/>
              <a:headEnd/>
              <a:tailEnd type="triangle" w="lg" len="med"/>
            </a:ln>
          </p:spPr>
          <p:txBody>
            <a:bodyPr wrap="none" anchor="ctr"/>
            <a:lstStyle/>
            <a:p>
              <a:endParaRPr lang="zh-CN" altLang="en-US"/>
            </a:p>
          </p:txBody>
        </p:sp>
        <p:sp>
          <p:nvSpPr>
            <p:cNvPr id="29711" name="Line 34"/>
            <p:cNvSpPr>
              <a:spLocks noChangeShapeType="1"/>
            </p:cNvSpPr>
            <p:nvPr/>
          </p:nvSpPr>
          <p:spPr bwMode="auto">
            <a:xfrm flipV="1">
              <a:off x="3072" y="2592"/>
              <a:ext cx="720" cy="144"/>
            </a:xfrm>
            <a:prstGeom prst="line">
              <a:avLst/>
            </a:prstGeom>
            <a:grpFill/>
            <a:ln w="28575">
              <a:solidFill>
                <a:schemeClr val="tx1"/>
              </a:solidFill>
              <a:prstDash val="sysDot"/>
              <a:round/>
              <a:headEnd/>
              <a:tailEnd type="triangle" w="lg" len="med"/>
            </a:ln>
          </p:spPr>
          <p:txBody>
            <a:bodyPr wrap="none" anchor="ctr"/>
            <a:lstStyle/>
            <a:p>
              <a:endParaRPr lang="zh-CN" altLang="en-US"/>
            </a:p>
          </p:txBody>
        </p:sp>
        <p:sp>
          <p:nvSpPr>
            <p:cNvPr id="29712" name="Text Box 35"/>
            <p:cNvSpPr txBox="1">
              <a:spLocks noChangeArrowheads="1"/>
            </p:cNvSpPr>
            <p:nvPr/>
          </p:nvSpPr>
          <p:spPr bwMode="auto">
            <a:xfrm>
              <a:off x="3792" y="3024"/>
              <a:ext cx="1160"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职务</a:t>
              </a:r>
            </a:p>
          </p:txBody>
        </p:sp>
        <p:sp>
          <p:nvSpPr>
            <p:cNvPr id="29713" name="Line 36"/>
            <p:cNvSpPr>
              <a:spLocks noChangeShapeType="1"/>
            </p:cNvSpPr>
            <p:nvPr/>
          </p:nvSpPr>
          <p:spPr bwMode="auto">
            <a:xfrm>
              <a:off x="4175" y="2688"/>
              <a:ext cx="1" cy="336"/>
            </a:xfrm>
            <a:prstGeom prst="line">
              <a:avLst/>
            </a:prstGeom>
            <a:grpFill/>
            <a:ln w="9525">
              <a:solidFill>
                <a:schemeClr val="tx1"/>
              </a:solidFill>
              <a:round/>
              <a:headEnd/>
              <a:tailEnd type="triangle" w="lg" len="med"/>
            </a:ln>
          </p:spPr>
          <p:txBody>
            <a:bodyPr wrap="none" anchor="ctr"/>
            <a:lstStyle/>
            <a:p>
              <a:endParaRPr lang="zh-CN" altLang="en-US"/>
            </a:p>
          </p:txBody>
        </p:sp>
        <p:sp>
          <p:nvSpPr>
            <p:cNvPr id="29714" name="Line 37"/>
            <p:cNvSpPr>
              <a:spLocks noChangeShapeType="1"/>
            </p:cNvSpPr>
            <p:nvPr/>
          </p:nvSpPr>
          <p:spPr bwMode="auto">
            <a:xfrm>
              <a:off x="2928" y="2112"/>
              <a:ext cx="864" cy="1056"/>
            </a:xfrm>
            <a:prstGeom prst="line">
              <a:avLst/>
            </a:prstGeom>
            <a:grpFill/>
            <a:ln w="38100">
              <a:solidFill>
                <a:srgbClr val="FF0000"/>
              </a:solidFill>
              <a:round/>
              <a:headEnd/>
              <a:tailEnd type="triangle" w="lg" len="sm"/>
            </a:ln>
          </p:spPr>
          <p:txBody>
            <a:bodyPr wrap="none" anchor="ctr"/>
            <a:lstStyle/>
            <a:p>
              <a:endParaRPr lang="zh-CN" altLang="en-US"/>
            </a:p>
          </p:txBody>
        </p:sp>
        <p:sp>
          <p:nvSpPr>
            <p:cNvPr id="29715" name="Line 38"/>
            <p:cNvSpPr>
              <a:spLocks noChangeShapeType="1"/>
            </p:cNvSpPr>
            <p:nvPr/>
          </p:nvSpPr>
          <p:spPr bwMode="auto">
            <a:xfrm>
              <a:off x="3072" y="2784"/>
              <a:ext cx="720" cy="432"/>
            </a:xfrm>
            <a:prstGeom prst="line">
              <a:avLst/>
            </a:prstGeom>
            <a:grpFill/>
            <a:ln w="28575">
              <a:solidFill>
                <a:schemeClr val="tx1"/>
              </a:solidFill>
              <a:prstDash val="sysDot"/>
              <a:round/>
              <a:headEnd/>
              <a:tailEnd type="triangle" w="lg" len="med"/>
            </a:ln>
          </p:spPr>
          <p:txBody>
            <a:bodyPr wrap="none" anchor="ctr"/>
            <a:lstStyle/>
            <a:p>
              <a:endParaRPr lang="zh-CN" altLang="en-US"/>
            </a:p>
          </p:txBody>
        </p:sp>
      </p:grpSp>
      <p:sp>
        <p:nvSpPr>
          <p:cNvPr id="20" name="矩形 19"/>
          <p:cNvSpPr/>
          <p:nvPr/>
        </p:nvSpPr>
        <p:spPr>
          <a:xfrm>
            <a:off x="2570164" y="44627"/>
            <a:ext cx="2244525" cy="584775"/>
          </a:xfrm>
          <a:prstGeom prst="rect">
            <a:avLst/>
          </a:prstGeom>
        </p:spPr>
        <p:txBody>
          <a:bodyPr wrap="none">
            <a:spAutoFit/>
          </a:bodyPr>
          <a:lstStyle/>
          <a:p>
            <a:pPr eaLnBrk="1" hangingPunct="1">
              <a:buFontTx/>
              <a:buNone/>
            </a:pPr>
            <a:r>
              <a:rPr lang="zh-CN" altLang="en-US" sz="3200" b="1" dirty="0">
                <a:solidFill>
                  <a:srgbClr val="FFFF00"/>
                </a:solidFill>
                <a:latin typeface="隶书" pitchFamily="49" charset="-122"/>
                <a:ea typeface="隶书" pitchFamily="49" charset="-122"/>
              </a:rPr>
              <a:t>规范化举例</a:t>
            </a:r>
            <a:endParaRPr lang="en-US" altLang="zh-CN" sz="3200" b="1" dirty="0">
              <a:solidFill>
                <a:srgbClr val="FFFF00"/>
              </a:solidFill>
              <a:latin typeface="隶书" pitchFamily="49" charset="-122"/>
              <a:ea typeface="隶书" pitchFamily="49" charset="-122"/>
            </a:endParaRPr>
          </a:p>
        </p:txBody>
      </p:sp>
      <p:sp>
        <p:nvSpPr>
          <p:cNvPr id="3" name="文本框 2"/>
          <p:cNvSpPr txBox="1"/>
          <p:nvPr/>
        </p:nvSpPr>
        <p:spPr>
          <a:xfrm>
            <a:off x="241176" y="4509123"/>
            <a:ext cx="8507288" cy="1384995"/>
          </a:xfrm>
          <a:prstGeom prst="rect">
            <a:avLst/>
          </a:prstGeom>
          <a:noFill/>
        </p:spPr>
        <p:txBody>
          <a:bodyPr wrap="square" rtlCol="0">
            <a:spAutoFit/>
          </a:bodyPr>
          <a:lstStyle/>
          <a:p>
            <a:pPr>
              <a:lnSpc>
                <a:spcPct val="150000"/>
              </a:lnSpc>
            </a:pPr>
            <a:r>
              <a:rPr lang="zh-CN" altLang="en-US" sz="2800" dirty="0"/>
              <a:t>主码：（编号，成员）</a:t>
            </a:r>
            <a:r>
              <a:rPr lang="en-US" altLang="zh-CN" sz="2800" dirty="0"/>
              <a:t>1NF</a:t>
            </a:r>
          </a:p>
          <a:p>
            <a:pPr>
              <a:lnSpc>
                <a:spcPct val="150000"/>
              </a:lnSpc>
            </a:pPr>
            <a:r>
              <a:rPr lang="zh-CN" altLang="en-US" sz="2800" dirty="0"/>
              <a:t>问题：你能分析出关系模式存在的问题吗？举例说明</a:t>
            </a:r>
          </a:p>
        </p:txBody>
      </p:sp>
    </p:spTree>
    <p:extLst>
      <p:ext uri="{BB962C8B-B14F-4D97-AF65-F5344CB8AC3E}">
        <p14:creationId xmlns:p14="http://schemas.microsoft.com/office/powerpoint/2010/main" val="243958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advAuto="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DA87D523-378E-46DA-9A7C-B2927A8DE70E}" type="slidenum">
              <a:rPr lang="en-US" altLang="zh-CN" smtClean="0"/>
              <a:pPr/>
              <a:t>13</a:t>
            </a:fld>
            <a:endParaRPr lang="en-US" altLang="zh-CN"/>
          </a:p>
        </p:txBody>
      </p:sp>
      <p:sp>
        <p:nvSpPr>
          <p:cNvPr id="25623" name="Rectangle 23"/>
          <p:cNvSpPr>
            <a:spLocks noChangeArrowheads="1"/>
          </p:cNvSpPr>
          <p:nvPr/>
        </p:nvSpPr>
        <p:spPr bwMode="auto">
          <a:xfrm>
            <a:off x="539555" y="1467363"/>
            <a:ext cx="7981951" cy="1169551"/>
          </a:xfrm>
          <a:prstGeom prst="rect">
            <a:avLst/>
          </a:prstGeom>
          <a:solidFill>
            <a:schemeClr val="bg1"/>
          </a:solidFill>
          <a:ln w="38100">
            <a:noFill/>
            <a:miter lim="800000"/>
            <a:headEnd/>
            <a:tailEnd/>
          </a:ln>
        </p:spPr>
        <p:txBody>
          <a:bodyPr>
            <a:spAutoFit/>
          </a:bodyPr>
          <a:lstStyle/>
          <a:p>
            <a:pPr>
              <a:spcBef>
                <a:spcPct val="50000"/>
              </a:spcBef>
            </a:pPr>
            <a:r>
              <a:rPr kumimoji="1" lang="zh-CN" altLang="en-US" sz="2800" b="1" dirty="0">
                <a:solidFill>
                  <a:schemeClr val="accent2"/>
                </a:solidFill>
                <a:latin typeface="Times New Roman" pitchFamily="18" charset="0"/>
                <a:ea typeface="华文中宋" pitchFamily="2" charset="-122"/>
              </a:rPr>
              <a:t>任务（编号，成员，任务情况）</a:t>
            </a:r>
          </a:p>
          <a:p>
            <a:pPr>
              <a:spcBef>
                <a:spcPct val="50000"/>
              </a:spcBef>
              <a:buClr>
                <a:srgbClr val="CCECFF"/>
              </a:buClr>
              <a:buSzPct val="70000"/>
              <a:buFont typeface="Wingdings" pitchFamily="2" charset="2"/>
              <a:buNone/>
            </a:pPr>
            <a:r>
              <a:rPr kumimoji="1" lang="zh-CN" altLang="en-US" sz="2800" b="1" dirty="0">
                <a:solidFill>
                  <a:schemeClr val="accent2"/>
                </a:solidFill>
                <a:latin typeface="Times New Roman" pitchFamily="18" charset="0"/>
                <a:ea typeface="华文中宋" pitchFamily="2" charset="-122"/>
              </a:rPr>
              <a:t>项目（编号，项目名称，负责人，职务</a:t>
            </a:r>
            <a:r>
              <a:rPr kumimoji="1" lang="zh-CN" altLang="en-US" sz="2800" b="1" dirty="0">
                <a:latin typeface="Times New Roman" pitchFamily="18" charset="0"/>
                <a:ea typeface="华文中宋" pitchFamily="2" charset="-122"/>
              </a:rPr>
              <a:t>）</a:t>
            </a:r>
          </a:p>
        </p:txBody>
      </p:sp>
      <p:sp>
        <p:nvSpPr>
          <p:cNvPr id="30726" name="Text Box 25"/>
          <p:cNvSpPr txBox="1">
            <a:spLocks noChangeArrowheads="1"/>
          </p:cNvSpPr>
          <p:nvPr/>
        </p:nvSpPr>
        <p:spPr bwMode="auto">
          <a:xfrm>
            <a:off x="2667000" y="3669928"/>
            <a:ext cx="12954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编号</a:t>
            </a:r>
          </a:p>
        </p:txBody>
      </p:sp>
      <p:sp>
        <p:nvSpPr>
          <p:cNvPr id="30727" name="Text Box 26"/>
          <p:cNvSpPr txBox="1">
            <a:spLocks noChangeArrowheads="1"/>
          </p:cNvSpPr>
          <p:nvPr/>
        </p:nvSpPr>
        <p:spPr bwMode="auto">
          <a:xfrm>
            <a:off x="2667000" y="4558928"/>
            <a:ext cx="12954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成员</a:t>
            </a:r>
          </a:p>
        </p:txBody>
      </p:sp>
      <p:sp>
        <p:nvSpPr>
          <p:cNvPr id="30728" name="Text Box 27"/>
          <p:cNvSpPr txBox="1">
            <a:spLocks noChangeArrowheads="1"/>
          </p:cNvSpPr>
          <p:nvPr/>
        </p:nvSpPr>
        <p:spPr bwMode="auto">
          <a:xfrm>
            <a:off x="381000" y="4106491"/>
            <a:ext cx="15240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任务情况</a:t>
            </a:r>
          </a:p>
        </p:txBody>
      </p:sp>
      <p:sp>
        <p:nvSpPr>
          <p:cNvPr id="30729" name="Rectangle 28"/>
          <p:cNvSpPr>
            <a:spLocks noChangeArrowheads="1"/>
          </p:cNvSpPr>
          <p:nvPr/>
        </p:nvSpPr>
        <p:spPr bwMode="auto">
          <a:xfrm>
            <a:off x="2438400" y="3415929"/>
            <a:ext cx="1752600" cy="1841500"/>
          </a:xfrm>
          <a:prstGeom prst="rect">
            <a:avLst/>
          </a:prstGeom>
          <a:noFill/>
          <a:ln w="9525">
            <a:solidFill>
              <a:schemeClr val="tx1"/>
            </a:solidFill>
            <a:miter lim="800000"/>
            <a:headEnd/>
            <a:tailEnd/>
          </a:ln>
        </p:spPr>
        <p:txBody>
          <a:bodyPr wrap="none" anchor="ctr"/>
          <a:lstStyle/>
          <a:p>
            <a:endParaRPr lang="zh-CN" altLang="en-US"/>
          </a:p>
        </p:txBody>
      </p:sp>
      <p:sp>
        <p:nvSpPr>
          <p:cNvPr id="30730" name="Line 29"/>
          <p:cNvSpPr>
            <a:spLocks noChangeShapeType="1"/>
          </p:cNvSpPr>
          <p:nvPr/>
        </p:nvSpPr>
        <p:spPr bwMode="auto">
          <a:xfrm flipH="1">
            <a:off x="1905000" y="4303608"/>
            <a:ext cx="533400" cy="1323"/>
          </a:xfrm>
          <a:prstGeom prst="line">
            <a:avLst/>
          </a:prstGeom>
          <a:noFill/>
          <a:ln w="9525">
            <a:solidFill>
              <a:schemeClr val="tx1"/>
            </a:solidFill>
            <a:round/>
            <a:headEnd/>
            <a:tailEnd type="triangle" w="lg" len="med"/>
          </a:ln>
        </p:spPr>
        <p:txBody>
          <a:bodyPr wrap="none" anchor="ctr"/>
          <a:lstStyle/>
          <a:p>
            <a:endParaRPr lang="zh-CN" altLang="en-US"/>
          </a:p>
        </p:txBody>
      </p:sp>
      <p:sp>
        <p:nvSpPr>
          <p:cNvPr id="30731" name="Text Box 30"/>
          <p:cNvSpPr txBox="1">
            <a:spLocks noChangeArrowheads="1"/>
          </p:cNvSpPr>
          <p:nvPr/>
        </p:nvSpPr>
        <p:spPr bwMode="auto">
          <a:xfrm>
            <a:off x="5105400" y="4050928"/>
            <a:ext cx="12954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编号</a:t>
            </a:r>
          </a:p>
        </p:txBody>
      </p:sp>
      <p:sp>
        <p:nvSpPr>
          <p:cNvPr id="30732" name="Text Box 31"/>
          <p:cNvSpPr txBox="1">
            <a:spLocks noChangeArrowheads="1"/>
          </p:cNvSpPr>
          <p:nvPr/>
        </p:nvSpPr>
        <p:spPr bwMode="auto">
          <a:xfrm>
            <a:off x="7391400" y="4050928"/>
            <a:ext cx="12954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负责人</a:t>
            </a:r>
          </a:p>
        </p:txBody>
      </p:sp>
      <p:sp>
        <p:nvSpPr>
          <p:cNvPr id="30733" name="Text Box 32"/>
          <p:cNvSpPr txBox="1">
            <a:spLocks noChangeArrowheads="1"/>
          </p:cNvSpPr>
          <p:nvPr/>
        </p:nvSpPr>
        <p:spPr bwMode="auto">
          <a:xfrm>
            <a:off x="7391400" y="3225429"/>
            <a:ext cx="14478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项目名称</a:t>
            </a:r>
          </a:p>
        </p:txBody>
      </p:sp>
      <p:sp>
        <p:nvSpPr>
          <p:cNvPr id="30734" name="Line 33"/>
          <p:cNvSpPr>
            <a:spLocks noChangeShapeType="1"/>
          </p:cNvSpPr>
          <p:nvPr/>
        </p:nvSpPr>
        <p:spPr bwMode="auto">
          <a:xfrm flipV="1">
            <a:off x="6400800" y="3415929"/>
            <a:ext cx="990600" cy="825500"/>
          </a:xfrm>
          <a:prstGeom prst="line">
            <a:avLst/>
          </a:prstGeom>
          <a:noFill/>
          <a:ln w="9525">
            <a:solidFill>
              <a:schemeClr val="tx1"/>
            </a:solidFill>
            <a:round/>
            <a:headEnd/>
            <a:tailEnd type="triangle" w="lg" len="med"/>
          </a:ln>
        </p:spPr>
        <p:txBody>
          <a:bodyPr wrap="none" anchor="ctr"/>
          <a:lstStyle/>
          <a:p>
            <a:endParaRPr lang="zh-CN" altLang="en-US"/>
          </a:p>
        </p:txBody>
      </p:sp>
      <p:sp>
        <p:nvSpPr>
          <p:cNvPr id="30735" name="Line 34"/>
          <p:cNvSpPr>
            <a:spLocks noChangeShapeType="1"/>
          </p:cNvSpPr>
          <p:nvPr/>
        </p:nvSpPr>
        <p:spPr bwMode="auto">
          <a:xfrm>
            <a:off x="6400800" y="4241430"/>
            <a:ext cx="990600" cy="1323"/>
          </a:xfrm>
          <a:prstGeom prst="line">
            <a:avLst/>
          </a:prstGeom>
          <a:noFill/>
          <a:ln w="9525">
            <a:solidFill>
              <a:schemeClr val="tx1"/>
            </a:solidFill>
            <a:round/>
            <a:headEnd/>
            <a:tailEnd type="triangle" w="lg" len="med"/>
          </a:ln>
        </p:spPr>
        <p:txBody>
          <a:bodyPr wrap="none" anchor="ctr"/>
          <a:lstStyle/>
          <a:p>
            <a:endParaRPr lang="zh-CN" altLang="en-US"/>
          </a:p>
        </p:txBody>
      </p:sp>
      <p:sp>
        <p:nvSpPr>
          <p:cNvPr id="30736" name="Text Box 35"/>
          <p:cNvSpPr txBox="1">
            <a:spLocks noChangeArrowheads="1"/>
          </p:cNvSpPr>
          <p:nvPr/>
        </p:nvSpPr>
        <p:spPr bwMode="auto">
          <a:xfrm>
            <a:off x="7391400" y="4939928"/>
            <a:ext cx="12954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职务</a:t>
            </a:r>
          </a:p>
        </p:txBody>
      </p:sp>
      <p:sp>
        <p:nvSpPr>
          <p:cNvPr id="30737" name="Line 36"/>
          <p:cNvSpPr>
            <a:spLocks noChangeShapeType="1"/>
          </p:cNvSpPr>
          <p:nvPr/>
        </p:nvSpPr>
        <p:spPr bwMode="auto">
          <a:xfrm>
            <a:off x="8001000" y="4431929"/>
            <a:ext cx="0" cy="444500"/>
          </a:xfrm>
          <a:prstGeom prst="line">
            <a:avLst/>
          </a:prstGeom>
          <a:noFill/>
          <a:ln w="9525">
            <a:solidFill>
              <a:schemeClr val="tx1"/>
            </a:solidFill>
            <a:round/>
            <a:headEnd/>
            <a:tailEnd type="triangle" w="lg" len="med"/>
          </a:ln>
        </p:spPr>
        <p:txBody>
          <a:bodyPr wrap="none" anchor="ctr"/>
          <a:lstStyle/>
          <a:p>
            <a:endParaRPr lang="zh-CN" altLang="en-US"/>
          </a:p>
        </p:txBody>
      </p:sp>
      <p:sp>
        <p:nvSpPr>
          <p:cNvPr id="30738" name="Text Box 37"/>
          <p:cNvSpPr txBox="1">
            <a:spLocks noChangeArrowheads="1"/>
          </p:cNvSpPr>
          <p:nvPr/>
        </p:nvSpPr>
        <p:spPr bwMode="auto">
          <a:xfrm>
            <a:off x="762000" y="2780928"/>
            <a:ext cx="1600200" cy="523220"/>
          </a:xfrm>
          <a:prstGeom prst="rect">
            <a:avLst/>
          </a:prstGeom>
          <a:solidFill>
            <a:srgbClr val="FFFFCC"/>
          </a:solidFill>
          <a:ln w="9525">
            <a:solidFill>
              <a:srgbClr val="FFCC99"/>
            </a:solidFill>
            <a:miter lim="800000"/>
            <a:headEnd/>
            <a:tailEnd/>
          </a:ln>
        </p:spPr>
        <p:txBody>
          <a:bodyPr>
            <a:spAutoFit/>
          </a:bodyPr>
          <a:lstStyle/>
          <a:p>
            <a:pPr algn="ctr">
              <a:spcBef>
                <a:spcPct val="50000"/>
              </a:spcBef>
            </a:pPr>
            <a:r>
              <a:rPr kumimoji="1" lang="zh-CN" altLang="en-US" sz="2800" b="1" dirty="0">
                <a:latin typeface="Times New Roman" pitchFamily="18" charset="0"/>
                <a:ea typeface="华文行楷" pitchFamily="2" charset="-122"/>
              </a:rPr>
              <a:t>任务</a:t>
            </a:r>
          </a:p>
        </p:txBody>
      </p:sp>
      <p:sp>
        <p:nvSpPr>
          <p:cNvPr id="30739" name="Text Box 38"/>
          <p:cNvSpPr txBox="1">
            <a:spLocks noChangeArrowheads="1"/>
          </p:cNvSpPr>
          <p:nvPr/>
        </p:nvSpPr>
        <p:spPr bwMode="auto">
          <a:xfrm>
            <a:off x="4876800" y="2780928"/>
            <a:ext cx="1828800" cy="523220"/>
          </a:xfrm>
          <a:prstGeom prst="rect">
            <a:avLst/>
          </a:prstGeom>
          <a:solidFill>
            <a:srgbClr val="FFFFCC"/>
          </a:solidFill>
          <a:ln w="9525">
            <a:solidFill>
              <a:srgbClr val="FFCC99"/>
            </a:solidFill>
            <a:miter lim="800000"/>
            <a:headEnd/>
            <a:tailEnd/>
          </a:ln>
        </p:spPr>
        <p:txBody>
          <a:bodyPr>
            <a:spAutoFit/>
          </a:bodyPr>
          <a:lstStyle/>
          <a:p>
            <a:pPr algn="ctr">
              <a:spcBef>
                <a:spcPct val="50000"/>
              </a:spcBef>
            </a:pPr>
            <a:r>
              <a:rPr kumimoji="1" lang="zh-CN" altLang="en-US" sz="2800" b="1" dirty="0">
                <a:latin typeface="Times New Roman" pitchFamily="18" charset="0"/>
                <a:ea typeface="华文行楷" pitchFamily="2" charset="-122"/>
              </a:rPr>
              <a:t>项目</a:t>
            </a:r>
          </a:p>
        </p:txBody>
      </p:sp>
      <p:sp>
        <p:nvSpPr>
          <p:cNvPr id="30740" name="Line 39"/>
          <p:cNvSpPr>
            <a:spLocks noChangeShapeType="1"/>
          </p:cNvSpPr>
          <p:nvPr/>
        </p:nvSpPr>
        <p:spPr bwMode="auto">
          <a:xfrm>
            <a:off x="6400800" y="4241429"/>
            <a:ext cx="914400" cy="825500"/>
          </a:xfrm>
          <a:prstGeom prst="line">
            <a:avLst/>
          </a:prstGeom>
          <a:noFill/>
          <a:ln w="28575">
            <a:solidFill>
              <a:srgbClr val="FF0000"/>
            </a:solidFill>
            <a:round/>
            <a:headEnd/>
            <a:tailEnd type="triangle" w="lg" len="med"/>
          </a:ln>
        </p:spPr>
        <p:txBody>
          <a:bodyPr wrap="none" anchor="ctr"/>
          <a:lstStyle/>
          <a:p>
            <a:endParaRPr lang="zh-CN" altLang="en-US"/>
          </a:p>
        </p:txBody>
      </p:sp>
      <p:sp>
        <p:nvSpPr>
          <p:cNvPr id="3" name="文本框 2"/>
          <p:cNvSpPr txBox="1"/>
          <p:nvPr/>
        </p:nvSpPr>
        <p:spPr>
          <a:xfrm>
            <a:off x="762001" y="828004"/>
            <a:ext cx="2194832" cy="584775"/>
          </a:xfrm>
          <a:prstGeom prst="rect">
            <a:avLst/>
          </a:prstGeom>
          <a:noFill/>
        </p:spPr>
        <p:txBody>
          <a:bodyPr wrap="none" rtlCol="0">
            <a:spAutoFit/>
          </a:bodyPr>
          <a:lstStyle/>
          <a:p>
            <a:r>
              <a:rPr lang="zh-CN" altLang="en-US" sz="3200" b="1" dirty="0">
                <a:solidFill>
                  <a:srgbClr val="FF0000"/>
                </a:solidFill>
              </a:rPr>
              <a:t>分解为</a:t>
            </a:r>
            <a:r>
              <a:rPr lang="en-US" altLang="zh-CN" sz="3200" b="1" dirty="0">
                <a:solidFill>
                  <a:srgbClr val="FF0000"/>
                </a:solidFill>
              </a:rPr>
              <a:t>2NF</a:t>
            </a:r>
            <a:endParaRPr lang="zh-CN" altLang="en-US" sz="3200" b="1" dirty="0">
              <a:solidFill>
                <a:srgbClr val="FF0000"/>
              </a:solidFill>
            </a:endParaRPr>
          </a:p>
        </p:txBody>
      </p:sp>
      <p:sp>
        <p:nvSpPr>
          <p:cNvPr id="22" name="Rectangle 23"/>
          <p:cNvSpPr>
            <a:spLocks noChangeArrowheads="1"/>
          </p:cNvSpPr>
          <p:nvPr/>
        </p:nvSpPr>
        <p:spPr bwMode="auto">
          <a:xfrm>
            <a:off x="2438403" y="5498069"/>
            <a:ext cx="6429375" cy="523220"/>
          </a:xfrm>
          <a:prstGeom prst="rect">
            <a:avLst/>
          </a:prstGeom>
          <a:solidFill>
            <a:schemeClr val="bg1"/>
          </a:solidFill>
          <a:ln w="38100">
            <a:noFill/>
            <a:miter lim="800000"/>
            <a:headEnd/>
            <a:tailEnd/>
          </a:ln>
        </p:spPr>
        <p:txBody>
          <a:bodyPr wrap="square">
            <a:spAutoFit/>
          </a:bodyPr>
          <a:lstStyle/>
          <a:p>
            <a:pPr>
              <a:spcBef>
                <a:spcPct val="50000"/>
              </a:spcBef>
            </a:pPr>
            <a:r>
              <a:rPr kumimoji="1" lang="zh-CN" altLang="en-US" sz="2800" b="1" dirty="0">
                <a:solidFill>
                  <a:schemeClr val="accent2"/>
                </a:solidFill>
                <a:latin typeface="Times New Roman" pitchFamily="18" charset="0"/>
                <a:ea typeface="华文中宋" pitchFamily="2" charset="-122"/>
              </a:rPr>
              <a:t>结论：消除了非主属性对码的部分依赖</a:t>
            </a:r>
            <a:endParaRPr kumimoji="1" lang="zh-CN" altLang="en-US" sz="2800" b="1" dirty="0">
              <a:latin typeface="Times New Roman" pitchFamily="18" charset="0"/>
              <a:ea typeface="华文中宋" pitchFamily="2" charset="-122"/>
            </a:endParaRPr>
          </a:p>
        </p:txBody>
      </p:sp>
      <p:sp>
        <p:nvSpPr>
          <p:cNvPr id="23" name="矩形 22"/>
          <p:cNvSpPr/>
          <p:nvPr/>
        </p:nvSpPr>
        <p:spPr>
          <a:xfrm>
            <a:off x="2570164" y="44627"/>
            <a:ext cx="2244525" cy="584775"/>
          </a:xfrm>
          <a:prstGeom prst="rect">
            <a:avLst/>
          </a:prstGeom>
        </p:spPr>
        <p:txBody>
          <a:bodyPr wrap="none">
            <a:spAutoFit/>
          </a:bodyPr>
          <a:lstStyle/>
          <a:p>
            <a:pPr eaLnBrk="1" hangingPunct="1">
              <a:buFontTx/>
              <a:buNone/>
            </a:pPr>
            <a:r>
              <a:rPr lang="zh-CN" altLang="en-US" sz="3200" b="1" dirty="0">
                <a:solidFill>
                  <a:srgbClr val="FFFF00"/>
                </a:solidFill>
                <a:latin typeface="隶书" pitchFamily="49" charset="-122"/>
                <a:ea typeface="隶书" pitchFamily="49" charset="-122"/>
              </a:rPr>
              <a:t>规范化举例</a:t>
            </a:r>
            <a:endParaRPr lang="en-US" altLang="zh-CN" sz="3200" b="1" dirty="0">
              <a:solidFill>
                <a:srgbClr val="FFFF00"/>
              </a:solidFill>
              <a:latin typeface="隶书" pitchFamily="49" charset="-122"/>
              <a:ea typeface="隶书" pitchFamily="49" charset="-122"/>
            </a:endParaRPr>
          </a:p>
        </p:txBody>
      </p:sp>
    </p:spTree>
    <p:extLst>
      <p:ext uri="{BB962C8B-B14F-4D97-AF65-F5344CB8AC3E}">
        <p14:creationId xmlns:p14="http://schemas.microsoft.com/office/powerpoint/2010/main" val="4256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5623"/>
                                        </p:tgtEl>
                                        <p:attrNameLst>
                                          <p:attrName>style.visibility</p:attrName>
                                        </p:attrNameLst>
                                      </p:cBhvr>
                                      <p:to>
                                        <p:strVal val="visible"/>
                                      </p:to>
                                    </p:set>
                                    <p:anim calcmode="lin" valueType="num">
                                      <p:cBhvr>
                                        <p:cTn id="7" dur="1000" fill="hold"/>
                                        <p:tgtEl>
                                          <p:spTgt spid="25623"/>
                                        </p:tgtEl>
                                        <p:attrNameLst>
                                          <p:attrName>ppt_w</p:attrName>
                                        </p:attrNameLst>
                                      </p:cBhvr>
                                      <p:tavLst>
                                        <p:tav tm="0">
                                          <p:val>
                                            <p:fltVal val="0"/>
                                          </p:val>
                                        </p:tav>
                                        <p:tav tm="100000">
                                          <p:val>
                                            <p:strVal val="#ppt_w"/>
                                          </p:val>
                                        </p:tav>
                                      </p:tavLst>
                                    </p:anim>
                                    <p:anim calcmode="lin" valueType="num">
                                      <p:cBhvr>
                                        <p:cTn id="8" dur="1000" fill="hold"/>
                                        <p:tgtEl>
                                          <p:spTgt spid="25623"/>
                                        </p:tgtEl>
                                        <p:attrNameLst>
                                          <p:attrName>ppt_h</p:attrName>
                                        </p:attrNameLst>
                                      </p:cBhvr>
                                      <p:tavLst>
                                        <p:tav tm="0">
                                          <p:val>
                                            <p:fltVal val="0"/>
                                          </p:val>
                                        </p:tav>
                                        <p:tav tm="100000">
                                          <p:val>
                                            <p:strVal val="#ppt_h"/>
                                          </p:val>
                                        </p:tav>
                                      </p:tavLst>
                                    </p:anim>
                                    <p:anim calcmode="lin" valueType="num">
                                      <p:cBhvr>
                                        <p:cTn id="9" dur="1000" fill="hold"/>
                                        <p:tgtEl>
                                          <p:spTgt spid="2562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6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0726"/>
                                        </p:tgtEl>
                                        <p:attrNameLst>
                                          <p:attrName>style.visibility</p:attrName>
                                        </p:attrNameLst>
                                      </p:cBhvr>
                                      <p:to>
                                        <p:strVal val="visible"/>
                                      </p:to>
                                    </p:set>
                                    <p:anim calcmode="lin" valueType="num">
                                      <p:cBhvr additive="base">
                                        <p:cTn id="15" dur="500" fill="hold"/>
                                        <p:tgtEl>
                                          <p:spTgt spid="30726"/>
                                        </p:tgtEl>
                                        <p:attrNameLst>
                                          <p:attrName>ppt_x</p:attrName>
                                        </p:attrNameLst>
                                      </p:cBhvr>
                                      <p:tavLst>
                                        <p:tav tm="0">
                                          <p:val>
                                            <p:strVal val="#ppt_x"/>
                                          </p:val>
                                        </p:tav>
                                        <p:tav tm="100000">
                                          <p:val>
                                            <p:strVal val="#ppt_x"/>
                                          </p:val>
                                        </p:tav>
                                      </p:tavLst>
                                    </p:anim>
                                    <p:anim calcmode="lin" valueType="num">
                                      <p:cBhvr additive="base">
                                        <p:cTn id="16" dur="500" fill="hold"/>
                                        <p:tgtEl>
                                          <p:spTgt spid="307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727"/>
                                        </p:tgtEl>
                                        <p:attrNameLst>
                                          <p:attrName>style.visibility</p:attrName>
                                        </p:attrNameLst>
                                      </p:cBhvr>
                                      <p:to>
                                        <p:strVal val="visible"/>
                                      </p:to>
                                    </p:set>
                                    <p:anim calcmode="lin" valueType="num">
                                      <p:cBhvr additive="base">
                                        <p:cTn id="19" dur="500" fill="hold"/>
                                        <p:tgtEl>
                                          <p:spTgt spid="30727"/>
                                        </p:tgtEl>
                                        <p:attrNameLst>
                                          <p:attrName>ppt_x</p:attrName>
                                        </p:attrNameLst>
                                      </p:cBhvr>
                                      <p:tavLst>
                                        <p:tav tm="0">
                                          <p:val>
                                            <p:strVal val="#ppt_x"/>
                                          </p:val>
                                        </p:tav>
                                        <p:tav tm="100000">
                                          <p:val>
                                            <p:strVal val="#ppt_x"/>
                                          </p:val>
                                        </p:tav>
                                      </p:tavLst>
                                    </p:anim>
                                    <p:anim calcmode="lin" valueType="num">
                                      <p:cBhvr additive="base">
                                        <p:cTn id="20" dur="500" fill="hold"/>
                                        <p:tgtEl>
                                          <p:spTgt spid="307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728"/>
                                        </p:tgtEl>
                                        <p:attrNameLst>
                                          <p:attrName>style.visibility</p:attrName>
                                        </p:attrNameLst>
                                      </p:cBhvr>
                                      <p:to>
                                        <p:strVal val="visible"/>
                                      </p:to>
                                    </p:set>
                                    <p:anim calcmode="lin" valueType="num">
                                      <p:cBhvr additive="base">
                                        <p:cTn id="23" dur="500" fill="hold"/>
                                        <p:tgtEl>
                                          <p:spTgt spid="30728"/>
                                        </p:tgtEl>
                                        <p:attrNameLst>
                                          <p:attrName>ppt_x</p:attrName>
                                        </p:attrNameLst>
                                      </p:cBhvr>
                                      <p:tavLst>
                                        <p:tav tm="0">
                                          <p:val>
                                            <p:strVal val="#ppt_x"/>
                                          </p:val>
                                        </p:tav>
                                        <p:tav tm="100000">
                                          <p:val>
                                            <p:strVal val="#ppt_x"/>
                                          </p:val>
                                        </p:tav>
                                      </p:tavLst>
                                    </p:anim>
                                    <p:anim calcmode="lin" valueType="num">
                                      <p:cBhvr additive="base">
                                        <p:cTn id="24" dur="500" fill="hold"/>
                                        <p:tgtEl>
                                          <p:spTgt spid="307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729"/>
                                        </p:tgtEl>
                                        <p:attrNameLst>
                                          <p:attrName>style.visibility</p:attrName>
                                        </p:attrNameLst>
                                      </p:cBhvr>
                                      <p:to>
                                        <p:strVal val="visible"/>
                                      </p:to>
                                    </p:set>
                                    <p:anim calcmode="lin" valueType="num">
                                      <p:cBhvr additive="base">
                                        <p:cTn id="27" dur="500" fill="hold"/>
                                        <p:tgtEl>
                                          <p:spTgt spid="30729"/>
                                        </p:tgtEl>
                                        <p:attrNameLst>
                                          <p:attrName>ppt_x</p:attrName>
                                        </p:attrNameLst>
                                      </p:cBhvr>
                                      <p:tavLst>
                                        <p:tav tm="0">
                                          <p:val>
                                            <p:strVal val="#ppt_x"/>
                                          </p:val>
                                        </p:tav>
                                        <p:tav tm="100000">
                                          <p:val>
                                            <p:strVal val="#ppt_x"/>
                                          </p:val>
                                        </p:tav>
                                      </p:tavLst>
                                    </p:anim>
                                    <p:anim calcmode="lin" valueType="num">
                                      <p:cBhvr additive="base">
                                        <p:cTn id="28" dur="500" fill="hold"/>
                                        <p:tgtEl>
                                          <p:spTgt spid="307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730"/>
                                        </p:tgtEl>
                                        <p:attrNameLst>
                                          <p:attrName>style.visibility</p:attrName>
                                        </p:attrNameLst>
                                      </p:cBhvr>
                                      <p:to>
                                        <p:strVal val="visible"/>
                                      </p:to>
                                    </p:set>
                                    <p:anim calcmode="lin" valueType="num">
                                      <p:cBhvr additive="base">
                                        <p:cTn id="31" dur="500" fill="hold"/>
                                        <p:tgtEl>
                                          <p:spTgt spid="30730"/>
                                        </p:tgtEl>
                                        <p:attrNameLst>
                                          <p:attrName>ppt_x</p:attrName>
                                        </p:attrNameLst>
                                      </p:cBhvr>
                                      <p:tavLst>
                                        <p:tav tm="0">
                                          <p:val>
                                            <p:strVal val="#ppt_x"/>
                                          </p:val>
                                        </p:tav>
                                        <p:tav tm="100000">
                                          <p:val>
                                            <p:strVal val="#ppt_x"/>
                                          </p:val>
                                        </p:tav>
                                      </p:tavLst>
                                    </p:anim>
                                    <p:anim calcmode="lin" valueType="num">
                                      <p:cBhvr additive="base">
                                        <p:cTn id="32" dur="500" fill="hold"/>
                                        <p:tgtEl>
                                          <p:spTgt spid="307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738"/>
                                        </p:tgtEl>
                                        <p:attrNameLst>
                                          <p:attrName>style.visibility</p:attrName>
                                        </p:attrNameLst>
                                      </p:cBhvr>
                                      <p:to>
                                        <p:strVal val="visible"/>
                                      </p:to>
                                    </p:set>
                                    <p:anim calcmode="lin" valueType="num">
                                      <p:cBhvr additive="base">
                                        <p:cTn id="35" dur="500" fill="hold"/>
                                        <p:tgtEl>
                                          <p:spTgt spid="30738"/>
                                        </p:tgtEl>
                                        <p:attrNameLst>
                                          <p:attrName>ppt_x</p:attrName>
                                        </p:attrNameLst>
                                      </p:cBhvr>
                                      <p:tavLst>
                                        <p:tav tm="0">
                                          <p:val>
                                            <p:strVal val="#ppt_x"/>
                                          </p:val>
                                        </p:tav>
                                        <p:tav tm="100000">
                                          <p:val>
                                            <p:strVal val="#ppt_x"/>
                                          </p:val>
                                        </p:tav>
                                      </p:tavLst>
                                    </p:anim>
                                    <p:anim calcmode="lin" valueType="num">
                                      <p:cBhvr additive="base">
                                        <p:cTn id="36" dur="500" fill="hold"/>
                                        <p:tgtEl>
                                          <p:spTgt spid="3073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0731"/>
                                        </p:tgtEl>
                                        <p:attrNameLst>
                                          <p:attrName>style.visibility</p:attrName>
                                        </p:attrNameLst>
                                      </p:cBhvr>
                                      <p:to>
                                        <p:strVal val="visible"/>
                                      </p:to>
                                    </p:set>
                                    <p:anim calcmode="lin" valueType="num">
                                      <p:cBhvr additive="base">
                                        <p:cTn id="41" dur="500" fill="hold"/>
                                        <p:tgtEl>
                                          <p:spTgt spid="30731"/>
                                        </p:tgtEl>
                                        <p:attrNameLst>
                                          <p:attrName>ppt_x</p:attrName>
                                        </p:attrNameLst>
                                      </p:cBhvr>
                                      <p:tavLst>
                                        <p:tav tm="0">
                                          <p:val>
                                            <p:strVal val="#ppt_x"/>
                                          </p:val>
                                        </p:tav>
                                        <p:tav tm="100000">
                                          <p:val>
                                            <p:strVal val="#ppt_x"/>
                                          </p:val>
                                        </p:tav>
                                      </p:tavLst>
                                    </p:anim>
                                    <p:anim calcmode="lin" valueType="num">
                                      <p:cBhvr additive="base">
                                        <p:cTn id="42" dur="500" fill="hold"/>
                                        <p:tgtEl>
                                          <p:spTgt spid="3073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0732"/>
                                        </p:tgtEl>
                                        <p:attrNameLst>
                                          <p:attrName>style.visibility</p:attrName>
                                        </p:attrNameLst>
                                      </p:cBhvr>
                                      <p:to>
                                        <p:strVal val="visible"/>
                                      </p:to>
                                    </p:set>
                                    <p:anim calcmode="lin" valueType="num">
                                      <p:cBhvr additive="base">
                                        <p:cTn id="45" dur="500" fill="hold"/>
                                        <p:tgtEl>
                                          <p:spTgt spid="30732"/>
                                        </p:tgtEl>
                                        <p:attrNameLst>
                                          <p:attrName>ppt_x</p:attrName>
                                        </p:attrNameLst>
                                      </p:cBhvr>
                                      <p:tavLst>
                                        <p:tav tm="0">
                                          <p:val>
                                            <p:strVal val="#ppt_x"/>
                                          </p:val>
                                        </p:tav>
                                        <p:tav tm="100000">
                                          <p:val>
                                            <p:strVal val="#ppt_x"/>
                                          </p:val>
                                        </p:tav>
                                      </p:tavLst>
                                    </p:anim>
                                    <p:anim calcmode="lin" valueType="num">
                                      <p:cBhvr additive="base">
                                        <p:cTn id="46" dur="500" fill="hold"/>
                                        <p:tgtEl>
                                          <p:spTgt spid="3073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733"/>
                                        </p:tgtEl>
                                        <p:attrNameLst>
                                          <p:attrName>style.visibility</p:attrName>
                                        </p:attrNameLst>
                                      </p:cBhvr>
                                      <p:to>
                                        <p:strVal val="visible"/>
                                      </p:to>
                                    </p:set>
                                    <p:anim calcmode="lin" valueType="num">
                                      <p:cBhvr additive="base">
                                        <p:cTn id="49" dur="500" fill="hold"/>
                                        <p:tgtEl>
                                          <p:spTgt spid="30733"/>
                                        </p:tgtEl>
                                        <p:attrNameLst>
                                          <p:attrName>ppt_x</p:attrName>
                                        </p:attrNameLst>
                                      </p:cBhvr>
                                      <p:tavLst>
                                        <p:tav tm="0">
                                          <p:val>
                                            <p:strVal val="#ppt_x"/>
                                          </p:val>
                                        </p:tav>
                                        <p:tav tm="100000">
                                          <p:val>
                                            <p:strVal val="#ppt_x"/>
                                          </p:val>
                                        </p:tav>
                                      </p:tavLst>
                                    </p:anim>
                                    <p:anim calcmode="lin" valueType="num">
                                      <p:cBhvr additive="base">
                                        <p:cTn id="50" dur="500" fill="hold"/>
                                        <p:tgtEl>
                                          <p:spTgt spid="307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0734"/>
                                        </p:tgtEl>
                                        <p:attrNameLst>
                                          <p:attrName>style.visibility</p:attrName>
                                        </p:attrNameLst>
                                      </p:cBhvr>
                                      <p:to>
                                        <p:strVal val="visible"/>
                                      </p:to>
                                    </p:set>
                                    <p:anim calcmode="lin" valueType="num">
                                      <p:cBhvr additive="base">
                                        <p:cTn id="53" dur="500" fill="hold"/>
                                        <p:tgtEl>
                                          <p:spTgt spid="30734"/>
                                        </p:tgtEl>
                                        <p:attrNameLst>
                                          <p:attrName>ppt_x</p:attrName>
                                        </p:attrNameLst>
                                      </p:cBhvr>
                                      <p:tavLst>
                                        <p:tav tm="0">
                                          <p:val>
                                            <p:strVal val="#ppt_x"/>
                                          </p:val>
                                        </p:tav>
                                        <p:tav tm="100000">
                                          <p:val>
                                            <p:strVal val="#ppt_x"/>
                                          </p:val>
                                        </p:tav>
                                      </p:tavLst>
                                    </p:anim>
                                    <p:anim calcmode="lin" valueType="num">
                                      <p:cBhvr additive="base">
                                        <p:cTn id="54" dur="500" fill="hold"/>
                                        <p:tgtEl>
                                          <p:spTgt spid="3073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0735"/>
                                        </p:tgtEl>
                                        <p:attrNameLst>
                                          <p:attrName>style.visibility</p:attrName>
                                        </p:attrNameLst>
                                      </p:cBhvr>
                                      <p:to>
                                        <p:strVal val="visible"/>
                                      </p:to>
                                    </p:set>
                                    <p:anim calcmode="lin" valueType="num">
                                      <p:cBhvr additive="base">
                                        <p:cTn id="57" dur="500" fill="hold"/>
                                        <p:tgtEl>
                                          <p:spTgt spid="30735"/>
                                        </p:tgtEl>
                                        <p:attrNameLst>
                                          <p:attrName>ppt_x</p:attrName>
                                        </p:attrNameLst>
                                      </p:cBhvr>
                                      <p:tavLst>
                                        <p:tav tm="0">
                                          <p:val>
                                            <p:strVal val="#ppt_x"/>
                                          </p:val>
                                        </p:tav>
                                        <p:tav tm="100000">
                                          <p:val>
                                            <p:strVal val="#ppt_x"/>
                                          </p:val>
                                        </p:tav>
                                      </p:tavLst>
                                    </p:anim>
                                    <p:anim calcmode="lin" valueType="num">
                                      <p:cBhvr additive="base">
                                        <p:cTn id="58" dur="500" fill="hold"/>
                                        <p:tgtEl>
                                          <p:spTgt spid="3073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0736"/>
                                        </p:tgtEl>
                                        <p:attrNameLst>
                                          <p:attrName>style.visibility</p:attrName>
                                        </p:attrNameLst>
                                      </p:cBhvr>
                                      <p:to>
                                        <p:strVal val="visible"/>
                                      </p:to>
                                    </p:set>
                                    <p:anim calcmode="lin" valueType="num">
                                      <p:cBhvr additive="base">
                                        <p:cTn id="61" dur="500" fill="hold"/>
                                        <p:tgtEl>
                                          <p:spTgt spid="30736"/>
                                        </p:tgtEl>
                                        <p:attrNameLst>
                                          <p:attrName>ppt_x</p:attrName>
                                        </p:attrNameLst>
                                      </p:cBhvr>
                                      <p:tavLst>
                                        <p:tav tm="0">
                                          <p:val>
                                            <p:strVal val="#ppt_x"/>
                                          </p:val>
                                        </p:tav>
                                        <p:tav tm="100000">
                                          <p:val>
                                            <p:strVal val="#ppt_x"/>
                                          </p:val>
                                        </p:tav>
                                      </p:tavLst>
                                    </p:anim>
                                    <p:anim calcmode="lin" valueType="num">
                                      <p:cBhvr additive="base">
                                        <p:cTn id="62" dur="500" fill="hold"/>
                                        <p:tgtEl>
                                          <p:spTgt spid="3073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0737"/>
                                        </p:tgtEl>
                                        <p:attrNameLst>
                                          <p:attrName>style.visibility</p:attrName>
                                        </p:attrNameLst>
                                      </p:cBhvr>
                                      <p:to>
                                        <p:strVal val="visible"/>
                                      </p:to>
                                    </p:set>
                                    <p:anim calcmode="lin" valueType="num">
                                      <p:cBhvr additive="base">
                                        <p:cTn id="65" dur="500" fill="hold"/>
                                        <p:tgtEl>
                                          <p:spTgt spid="30737"/>
                                        </p:tgtEl>
                                        <p:attrNameLst>
                                          <p:attrName>ppt_x</p:attrName>
                                        </p:attrNameLst>
                                      </p:cBhvr>
                                      <p:tavLst>
                                        <p:tav tm="0">
                                          <p:val>
                                            <p:strVal val="#ppt_x"/>
                                          </p:val>
                                        </p:tav>
                                        <p:tav tm="100000">
                                          <p:val>
                                            <p:strVal val="#ppt_x"/>
                                          </p:val>
                                        </p:tav>
                                      </p:tavLst>
                                    </p:anim>
                                    <p:anim calcmode="lin" valueType="num">
                                      <p:cBhvr additive="base">
                                        <p:cTn id="66" dur="500" fill="hold"/>
                                        <p:tgtEl>
                                          <p:spTgt spid="3073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0739"/>
                                        </p:tgtEl>
                                        <p:attrNameLst>
                                          <p:attrName>style.visibility</p:attrName>
                                        </p:attrNameLst>
                                      </p:cBhvr>
                                      <p:to>
                                        <p:strVal val="visible"/>
                                      </p:to>
                                    </p:set>
                                    <p:anim calcmode="lin" valueType="num">
                                      <p:cBhvr additive="base">
                                        <p:cTn id="69" dur="500" fill="hold"/>
                                        <p:tgtEl>
                                          <p:spTgt spid="30739"/>
                                        </p:tgtEl>
                                        <p:attrNameLst>
                                          <p:attrName>ppt_x</p:attrName>
                                        </p:attrNameLst>
                                      </p:cBhvr>
                                      <p:tavLst>
                                        <p:tav tm="0">
                                          <p:val>
                                            <p:strVal val="#ppt_x"/>
                                          </p:val>
                                        </p:tav>
                                        <p:tav tm="100000">
                                          <p:val>
                                            <p:strVal val="#ppt_x"/>
                                          </p:val>
                                        </p:tav>
                                      </p:tavLst>
                                    </p:anim>
                                    <p:anim calcmode="lin" valueType="num">
                                      <p:cBhvr additive="base">
                                        <p:cTn id="70" dur="500" fill="hold"/>
                                        <p:tgtEl>
                                          <p:spTgt spid="3073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740"/>
                                        </p:tgtEl>
                                        <p:attrNameLst>
                                          <p:attrName>style.visibility</p:attrName>
                                        </p:attrNameLst>
                                      </p:cBhvr>
                                      <p:to>
                                        <p:strVal val="visible"/>
                                      </p:to>
                                    </p:set>
                                    <p:anim calcmode="lin" valueType="num">
                                      <p:cBhvr additive="base">
                                        <p:cTn id="73" dur="500" fill="hold"/>
                                        <p:tgtEl>
                                          <p:spTgt spid="30740"/>
                                        </p:tgtEl>
                                        <p:attrNameLst>
                                          <p:attrName>ppt_x</p:attrName>
                                        </p:attrNameLst>
                                      </p:cBhvr>
                                      <p:tavLst>
                                        <p:tav tm="0">
                                          <p:val>
                                            <p:strVal val="#ppt_x"/>
                                          </p:val>
                                        </p:tav>
                                        <p:tav tm="100000">
                                          <p:val>
                                            <p:strVal val="#ppt_x"/>
                                          </p:val>
                                        </p:tav>
                                      </p:tavLst>
                                    </p:anim>
                                    <p:anim calcmode="lin" valueType="num">
                                      <p:cBhvr additive="base">
                                        <p:cTn id="74" dur="500" fill="hold"/>
                                        <p:tgtEl>
                                          <p:spTgt spid="3074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p:cTn id="79" dur="1000" fill="hold"/>
                                        <p:tgtEl>
                                          <p:spTgt spid="22"/>
                                        </p:tgtEl>
                                        <p:attrNameLst>
                                          <p:attrName>ppt_w</p:attrName>
                                        </p:attrNameLst>
                                      </p:cBhvr>
                                      <p:tavLst>
                                        <p:tav tm="0">
                                          <p:val>
                                            <p:fltVal val="0"/>
                                          </p:val>
                                        </p:tav>
                                        <p:tav tm="100000">
                                          <p:val>
                                            <p:strVal val="#ppt_w"/>
                                          </p:val>
                                        </p:tav>
                                      </p:tavLst>
                                    </p:anim>
                                    <p:anim calcmode="lin" valueType="num">
                                      <p:cBhvr>
                                        <p:cTn id="80" dur="1000" fill="hold"/>
                                        <p:tgtEl>
                                          <p:spTgt spid="22"/>
                                        </p:tgtEl>
                                        <p:attrNameLst>
                                          <p:attrName>ppt_h</p:attrName>
                                        </p:attrNameLst>
                                      </p:cBhvr>
                                      <p:tavLst>
                                        <p:tav tm="0">
                                          <p:val>
                                            <p:fltVal val="0"/>
                                          </p:val>
                                        </p:tav>
                                        <p:tav tm="100000">
                                          <p:val>
                                            <p:strVal val="#ppt_h"/>
                                          </p:val>
                                        </p:tav>
                                      </p:tavLst>
                                    </p:anim>
                                    <p:anim calcmode="lin" valueType="num">
                                      <p:cBhvr>
                                        <p:cTn id="8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3" grpId="0" animBg="1" autoUpdateAnimBg="0"/>
      <p:bldP spid="30726" grpId="0" animBg="1"/>
      <p:bldP spid="30727" grpId="0" animBg="1"/>
      <p:bldP spid="30728" grpId="0" animBg="1"/>
      <p:bldP spid="30729" grpId="0" animBg="1"/>
      <p:bldP spid="30730" grpId="0" animBg="1"/>
      <p:bldP spid="30731" grpId="0" animBg="1"/>
      <p:bldP spid="30732" grpId="0" animBg="1"/>
      <p:bldP spid="30733" grpId="0" animBg="1"/>
      <p:bldP spid="30734" grpId="0" animBg="1"/>
      <p:bldP spid="30735" grpId="0" animBg="1"/>
      <p:bldP spid="30736" grpId="0" animBg="1"/>
      <p:bldP spid="30737" grpId="0" animBg="1"/>
      <p:bldP spid="30738" grpId="0" animBg="1"/>
      <p:bldP spid="30739" grpId="0" animBg="1"/>
      <p:bldP spid="30740" grpId="0" animBg="1"/>
      <p:bldP spid="2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B286EA92-4730-4C2B-9D26-8CFE43F1D22C}" type="slidenum">
              <a:rPr lang="en-US" altLang="zh-CN" smtClean="0"/>
              <a:pPr/>
              <a:t>14</a:t>
            </a:fld>
            <a:endParaRPr lang="en-US" altLang="zh-CN"/>
          </a:p>
        </p:txBody>
      </p:sp>
      <p:grpSp>
        <p:nvGrpSpPr>
          <p:cNvPr id="2" name="Group 67"/>
          <p:cNvGrpSpPr>
            <a:grpSpLocks/>
          </p:cNvGrpSpPr>
          <p:nvPr/>
        </p:nvGrpSpPr>
        <p:grpSpPr bwMode="auto">
          <a:xfrm>
            <a:off x="457200" y="1566541"/>
            <a:ext cx="4114800" cy="2222500"/>
            <a:chOff x="288" y="906"/>
            <a:chExt cx="2592" cy="1542"/>
          </a:xfrm>
        </p:grpSpPr>
        <p:sp>
          <p:nvSpPr>
            <p:cNvPr id="31761" name="Text Box 42"/>
            <p:cNvSpPr txBox="1">
              <a:spLocks noChangeArrowheads="1"/>
            </p:cNvSpPr>
            <p:nvPr/>
          </p:nvSpPr>
          <p:spPr bwMode="auto">
            <a:xfrm>
              <a:off x="1920" y="1248"/>
              <a:ext cx="816" cy="256"/>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编号</a:t>
              </a:r>
            </a:p>
          </p:txBody>
        </p:sp>
        <p:sp>
          <p:nvSpPr>
            <p:cNvPr id="31762" name="Text Box 43"/>
            <p:cNvSpPr txBox="1">
              <a:spLocks noChangeArrowheads="1"/>
            </p:cNvSpPr>
            <p:nvPr/>
          </p:nvSpPr>
          <p:spPr bwMode="auto">
            <a:xfrm>
              <a:off x="1920" y="1776"/>
              <a:ext cx="816" cy="256"/>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成 员</a:t>
              </a:r>
            </a:p>
          </p:txBody>
        </p:sp>
        <p:sp>
          <p:nvSpPr>
            <p:cNvPr id="31763" name="Text Box 44"/>
            <p:cNvSpPr txBox="1">
              <a:spLocks noChangeArrowheads="1"/>
            </p:cNvSpPr>
            <p:nvPr/>
          </p:nvSpPr>
          <p:spPr bwMode="auto">
            <a:xfrm>
              <a:off x="480" y="1578"/>
              <a:ext cx="960" cy="256"/>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任务情况</a:t>
              </a:r>
            </a:p>
          </p:txBody>
        </p:sp>
        <p:sp>
          <p:nvSpPr>
            <p:cNvPr id="31764" name="Rectangle 45"/>
            <p:cNvSpPr>
              <a:spLocks noChangeArrowheads="1"/>
            </p:cNvSpPr>
            <p:nvPr/>
          </p:nvSpPr>
          <p:spPr bwMode="auto">
            <a:xfrm>
              <a:off x="1776" y="1056"/>
              <a:ext cx="1104" cy="1392"/>
            </a:xfrm>
            <a:prstGeom prst="rect">
              <a:avLst/>
            </a:prstGeom>
            <a:noFill/>
            <a:ln w="9525">
              <a:solidFill>
                <a:schemeClr val="tx1"/>
              </a:solidFill>
              <a:miter lim="800000"/>
              <a:headEnd/>
              <a:tailEnd/>
            </a:ln>
          </p:spPr>
          <p:txBody>
            <a:bodyPr wrap="none" anchor="ctr"/>
            <a:lstStyle/>
            <a:p>
              <a:endParaRPr lang="zh-CN" altLang="en-US"/>
            </a:p>
          </p:txBody>
        </p:sp>
        <p:sp>
          <p:nvSpPr>
            <p:cNvPr id="31765" name="Line 46"/>
            <p:cNvSpPr>
              <a:spLocks noChangeShapeType="1"/>
            </p:cNvSpPr>
            <p:nvPr/>
          </p:nvSpPr>
          <p:spPr bwMode="auto">
            <a:xfrm flipH="1">
              <a:off x="1440" y="1727"/>
              <a:ext cx="336" cy="1"/>
            </a:xfrm>
            <a:prstGeom prst="line">
              <a:avLst/>
            </a:prstGeom>
            <a:noFill/>
            <a:ln w="9525">
              <a:solidFill>
                <a:schemeClr val="tx1"/>
              </a:solidFill>
              <a:round/>
              <a:headEnd/>
              <a:tailEnd type="triangle" w="lg" len="med"/>
            </a:ln>
          </p:spPr>
          <p:txBody>
            <a:bodyPr wrap="none" anchor="ctr"/>
            <a:lstStyle/>
            <a:p>
              <a:endParaRPr lang="zh-CN" altLang="en-US"/>
            </a:p>
          </p:txBody>
        </p:sp>
        <p:sp>
          <p:nvSpPr>
            <p:cNvPr id="31766" name="Text Box 54"/>
            <p:cNvSpPr txBox="1">
              <a:spLocks noChangeArrowheads="1"/>
            </p:cNvSpPr>
            <p:nvPr/>
          </p:nvSpPr>
          <p:spPr bwMode="auto">
            <a:xfrm>
              <a:off x="288" y="906"/>
              <a:ext cx="1008" cy="256"/>
            </a:xfrm>
            <a:prstGeom prst="rect">
              <a:avLst/>
            </a:prstGeom>
            <a:solidFill>
              <a:srgbClr val="FFFFCC"/>
            </a:solidFill>
            <a:ln w="9525">
              <a:noFill/>
              <a:miter lim="800000"/>
              <a:headEnd/>
              <a:tailEnd/>
            </a:ln>
          </p:spPr>
          <p:txBody>
            <a:bodyPr>
              <a:spAutoFit/>
            </a:bodyPr>
            <a:lstStyle/>
            <a:p>
              <a:pPr algn="ctr">
                <a:spcBef>
                  <a:spcPct val="50000"/>
                </a:spcBef>
              </a:pPr>
              <a:r>
                <a:rPr kumimoji="1" lang="zh-CN" altLang="en-US" b="1" dirty="0">
                  <a:latin typeface="Times New Roman" pitchFamily="18" charset="0"/>
                  <a:ea typeface="华文行楷" pitchFamily="2" charset="-122"/>
                </a:rPr>
                <a:t>任务</a:t>
              </a:r>
            </a:p>
          </p:txBody>
        </p:sp>
      </p:grpSp>
      <p:grpSp>
        <p:nvGrpSpPr>
          <p:cNvPr id="3" name="Group 66"/>
          <p:cNvGrpSpPr>
            <a:grpSpLocks/>
          </p:cNvGrpSpPr>
          <p:nvPr/>
        </p:nvGrpSpPr>
        <p:grpSpPr bwMode="auto">
          <a:xfrm>
            <a:off x="4953000" y="1052737"/>
            <a:ext cx="3886200" cy="2808552"/>
            <a:chOff x="3120" y="768"/>
            <a:chExt cx="2448" cy="2123"/>
          </a:xfrm>
        </p:grpSpPr>
        <p:sp>
          <p:nvSpPr>
            <p:cNvPr id="31755" name="Text Box 47"/>
            <p:cNvSpPr txBox="1">
              <a:spLocks noChangeArrowheads="1"/>
            </p:cNvSpPr>
            <p:nvPr/>
          </p:nvSpPr>
          <p:spPr bwMode="auto">
            <a:xfrm>
              <a:off x="3216" y="2015"/>
              <a:ext cx="816" cy="27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dirty="0">
                  <a:latin typeface="Times New Roman" pitchFamily="18" charset="0"/>
                </a:rPr>
                <a:t>编号</a:t>
              </a:r>
            </a:p>
          </p:txBody>
        </p:sp>
        <p:sp>
          <p:nvSpPr>
            <p:cNvPr id="31756" name="Text Box 48"/>
            <p:cNvSpPr txBox="1">
              <a:spLocks noChangeArrowheads="1"/>
            </p:cNvSpPr>
            <p:nvPr/>
          </p:nvSpPr>
          <p:spPr bwMode="auto">
            <a:xfrm>
              <a:off x="4608" y="2612"/>
              <a:ext cx="816" cy="27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负责人</a:t>
              </a:r>
            </a:p>
          </p:txBody>
        </p:sp>
        <p:sp>
          <p:nvSpPr>
            <p:cNvPr id="31757" name="Text Box 49"/>
            <p:cNvSpPr txBox="1">
              <a:spLocks noChangeArrowheads="1"/>
            </p:cNvSpPr>
            <p:nvPr/>
          </p:nvSpPr>
          <p:spPr bwMode="auto">
            <a:xfrm>
              <a:off x="4656" y="1310"/>
              <a:ext cx="912" cy="27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项目名称</a:t>
              </a:r>
            </a:p>
          </p:txBody>
        </p:sp>
        <p:sp>
          <p:nvSpPr>
            <p:cNvPr id="31758" name="Line 50"/>
            <p:cNvSpPr>
              <a:spLocks noChangeShapeType="1"/>
            </p:cNvSpPr>
            <p:nvPr/>
          </p:nvSpPr>
          <p:spPr bwMode="auto">
            <a:xfrm flipV="1">
              <a:off x="4032" y="1473"/>
              <a:ext cx="624" cy="705"/>
            </a:xfrm>
            <a:prstGeom prst="line">
              <a:avLst/>
            </a:prstGeom>
            <a:noFill/>
            <a:ln w="9525">
              <a:solidFill>
                <a:schemeClr val="tx1"/>
              </a:solidFill>
              <a:round/>
              <a:headEnd/>
              <a:tailEnd type="triangle" w="lg" len="med"/>
            </a:ln>
          </p:spPr>
          <p:txBody>
            <a:bodyPr wrap="none" anchor="ctr"/>
            <a:lstStyle/>
            <a:p>
              <a:endParaRPr lang="zh-CN" altLang="en-US"/>
            </a:p>
          </p:txBody>
        </p:sp>
        <p:sp>
          <p:nvSpPr>
            <p:cNvPr id="31759" name="Line 51"/>
            <p:cNvSpPr>
              <a:spLocks noChangeShapeType="1"/>
            </p:cNvSpPr>
            <p:nvPr/>
          </p:nvSpPr>
          <p:spPr bwMode="auto">
            <a:xfrm>
              <a:off x="4032" y="2232"/>
              <a:ext cx="576" cy="543"/>
            </a:xfrm>
            <a:prstGeom prst="line">
              <a:avLst/>
            </a:prstGeom>
            <a:noFill/>
            <a:ln w="9525">
              <a:solidFill>
                <a:schemeClr val="tx1"/>
              </a:solidFill>
              <a:round/>
              <a:headEnd/>
              <a:tailEnd type="triangle" w="lg" len="med"/>
            </a:ln>
          </p:spPr>
          <p:txBody>
            <a:bodyPr wrap="none" anchor="ctr"/>
            <a:lstStyle/>
            <a:p>
              <a:endParaRPr lang="zh-CN" altLang="en-US"/>
            </a:p>
          </p:txBody>
        </p:sp>
        <p:sp>
          <p:nvSpPr>
            <p:cNvPr id="31760" name="Text Box 55"/>
            <p:cNvSpPr txBox="1">
              <a:spLocks noChangeArrowheads="1"/>
            </p:cNvSpPr>
            <p:nvPr/>
          </p:nvSpPr>
          <p:spPr bwMode="auto">
            <a:xfrm>
              <a:off x="3120" y="768"/>
              <a:ext cx="1152" cy="279"/>
            </a:xfrm>
            <a:prstGeom prst="rect">
              <a:avLst/>
            </a:prstGeom>
            <a:solidFill>
              <a:srgbClr val="FFFFCC"/>
            </a:solidFill>
            <a:ln w="9525">
              <a:noFill/>
              <a:miter lim="800000"/>
              <a:headEnd/>
              <a:tailEnd/>
            </a:ln>
          </p:spPr>
          <p:txBody>
            <a:bodyPr>
              <a:spAutoFit/>
            </a:bodyPr>
            <a:lstStyle/>
            <a:p>
              <a:pPr algn="ctr">
                <a:spcBef>
                  <a:spcPct val="50000"/>
                </a:spcBef>
              </a:pPr>
              <a:r>
                <a:rPr kumimoji="1" lang="zh-CN" altLang="en-US" b="1">
                  <a:latin typeface="Times New Roman" pitchFamily="18" charset="0"/>
                  <a:ea typeface="华文行楷" pitchFamily="2" charset="-122"/>
                </a:rPr>
                <a:t>项目</a:t>
              </a:r>
            </a:p>
          </p:txBody>
        </p:sp>
      </p:grpSp>
      <p:grpSp>
        <p:nvGrpSpPr>
          <p:cNvPr id="4" name="Group 61"/>
          <p:cNvGrpSpPr>
            <a:grpSpLocks/>
          </p:cNvGrpSpPr>
          <p:nvPr/>
        </p:nvGrpSpPr>
        <p:grpSpPr bwMode="auto">
          <a:xfrm>
            <a:off x="723901" y="4191002"/>
            <a:ext cx="3009900" cy="1529292"/>
            <a:chOff x="456" y="2736"/>
            <a:chExt cx="1896" cy="1156"/>
          </a:xfrm>
        </p:grpSpPr>
        <p:sp>
          <p:nvSpPr>
            <p:cNvPr id="31751" name="Text Box 30"/>
            <p:cNvSpPr txBox="1">
              <a:spLocks noChangeArrowheads="1"/>
            </p:cNvSpPr>
            <p:nvPr/>
          </p:nvSpPr>
          <p:spPr bwMode="auto">
            <a:xfrm>
              <a:off x="1296" y="2736"/>
              <a:ext cx="1056" cy="27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负责人</a:t>
              </a:r>
            </a:p>
          </p:txBody>
        </p:sp>
        <p:sp>
          <p:nvSpPr>
            <p:cNvPr id="31752" name="Text Box 31"/>
            <p:cNvSpPr txBox="1">
              <a:spLocks noChangeArrowheads="1"/>
            </p:cNvSpPr>
            <p:nvPr/>
          </p:nvSpPr>
          <p:spPr bwMode="auto">
            <a:xfrm>
              <a:off x="1296" y="3613"/>
              <a:ext cx="1056" cy="27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职务</a:t>
              </a:r>
            </a:p>
          </p:txBody>
        </p:sp>
        <p:sp>
          <p:nvSpPr>
            <p:cNvPr id="31753" name="Line 32"/>
            <p:cNvSpPr>
              <a:spLocks noChangeShapeType="1"/>
            </p:cNvSpPr>
            <p:nvPr/>
          </p:nvSpPr>
          <p:spPr bwMode="auto">
            <a:xfrm>
              <a:off x="1824" y="3120"/>
              <a:ext cx="0" cy="480"/>
            </a:xfrm>
            <a:prstGeom prst="line">
              <a:avLst/>
            </a:prstGeom>
            <a:noFill/>
            <a:ln w="9525">
              <a:solidFill>
                <a:schemeClr val="tx1"/>
              </a:solidFill>
              <a:round/>
              <a:headEnd/>
              <a:tailEnd type="triangle" w="lg" len="med"/>
            </a:ln>
          </p:spPr>
          <p:txBody>
            <a:bodyPr wrap="none" anchor="ctr"/>
            <a:lstStyle/>
            <a:p>
              <a:endParaRPr lang="zh-CN" altLang="en-US"/>
            </a:p>
          </p:txBody>
        </p:sp>
        <p:sp>
          <p:nvSpPr>
            <p:cNvPr id="31754" name="Text Box 59"/>
            <p:cNvSpPr txBox="1">
              <a:spLocks noChangeArrowheads="1"/>
            </p:cNvSpPr>
            <p:nvPr/>
          </p:nvSpPr>
          <p:spPr bwMode="auto">
            <a:xfrm>
              <a:off x="456" y="2880"/>
              <a:ext cx="672" cy="489"/>
            </a:xfrm>
            <a:prstGeom prst="rect">
              <a:avLst/>
            </a:prstGeom>
            <a:solidFill>
              <a:srgbClr val="FFFFCC"/>
            </a:solidFill>
            <a:ln w="9525">
              <a:noFill/>
              <a:miter lim="800000"/>
              <a:headEnd/>
              <a:tailEnd/>
            </a:ln>
          </p:spPr>
          <p:txBody>
            <a:bodyPr>
              <a:spAutoFit/>
            </a:bodyPr>
            <a:lstStyle/>
            <a:p>
              <a:pPr algn="ctr">
                <a:spcBef>
                  <a:spcPct val="50000"/>
                </a:spcBef>
              </a:pPr>
              <a:r>
                <a:rPr kumimoji="1" lang="zh-CN" altLang="en-US" dirty="0">
                  <a:latin typeface="Times New Roman" pitchFamily="18" charset="0"/>
                  <a:ea typeface="华文行楷" pitchFamily="2" charset="-122"/>
                </a:rPr>
                <a:t>负责人职务</a:t>
              </a:r>
              <a:endParaRPr kumimoji="1" lang="zh-CN" altLang="en-US" b="1" dirty="0">
                <a:latin typeface="Times New Roman" pitchFamily="18" charset="0"/>
                <a:ea typeface="华文行楷" pitchFamily="2" charset="-122"/>
              </a:endParaRPr>
            </a:p>
          </p:txBody>
        </p:sp>
      </p:grpSp>
      <p:sp>
        <p:nvSpPr>
          <p:cNvPr id="23" name="文本框 22"/>
          <p:cNvSpPr txBox="1"/>
          <p:nvPr/>
        </p:nvSpPr>
        <p:spPr>
          <a:xfrm>
            <a:off x="857979" y="709107"/>
            <a:ext cx="2194832" cy="584775"/>
          </a:xfrm>
          <a:prstGeom prst="rect">
            <a:avLst/>
          </a:prstGeom>
          <a:noFill/>
        </p:spPr>
        <p:txBody>
          <a:bodyPr wrap="none" rtlCol="0">
            <a:spAutoFit/>
          </a:bodyPr>
          <a:lstStyle/>
          <a:p>
            <a:r>
              <a:rPr lang="zh-CN" altLang="en-US" sz="3200" b="1" dirty="0">
                <a:solidFill>
                  <a:srgbClr val="FF0000"/>
                </a:solidFill>
              </a:rPr>
              <a:t>分解为</a:t>
            </a:r>
            <a:r>
              <a:rPr lang="en-US" altLang="zh-CN" sz="3200" b="1" dirty="0">
                <a:solidFill>
                  <a:srgbClr val="FF0000"/>
                </a:solidFill>
              </a:rPr>
              <a:t>3NF</a:t>
            </a:r>
            <a:endParaRPr lang="zh-CN" altLang="en-US" sz="3200" b="1" dirty="0">
              <a:solidFill>
                <a:srgbClr val="FF0000"/>
              </a:solidFill>
            </a:endParaRPr>
          </a:p>
        </p:txBody>
      </p:sp>
      <p:sp>
        <p:nvSpPr>
          <p:cNvPr id="24" name="Rectangle 23"/>
          <p:cNvSpPr>
            <a:spLocks noChangeArrowheads="1"/>
          </p:cNvSpPr>
          <p:nvPr/>
        </p:nvSpPr>
        <p:spPr bwMode="auto">
          <a:xfrm>
            <a:off x="4572003" y="4968572"/>
            <a:ext cx="4295775" cy="954107"/>
          </a:xfrm>
          <a:prstGeom prst="rect">
            <a:avLst/>
          </a:prstGeom>
          <a:solidFill>
            <a:schemeClr val="bg1"/>
          </a:solidFill>
          <a:ln w="38100">
            <a:noFill/>
            <a:miter lim="800000"/>
            <a:headEnd/>
            <a:tailEnd/>
          </a:ln>
        </p:spPr>
        <p:txBody>
          <a:bodyPr wrap="square">
            <a:spAutoFit/>
          </a:bodyPr>
          <a:lstStyle/>
          <a:p>
            <a:pPr>
              <a:spcBef>
                <a:spcPct val="50000"/>
              </a:spcBef>
            </a:pPr>
            <a:r>
              <a:rPr kumimoji="1" lang="zh-CN" altLang="en-US" sz="2800" b="1" dirty="0">
                <a:solidFill>
                  <a:schemeClr val="accent2"/>
                </a:solidFill>
                <a:latin typeface="Times New Roman" pitchFamily="18" charset="0"/>
                <a:ea typeface="华文中宋" pitchFamily="2" charset="-122"/>
              </a:rPr>
              <a:t>结论：进一步消除了非主属性对码的传递依赖</a:t>
            </a:r>
            <a:endParaRPr kumimoji="1" lang="zh-CN" altLang="en-US" sz="2800" b="1" dirty="0">
              <a:latin typeface="Times New Roman" pitchFamily="18" charset="0"/>
              <a:ea typeface="华文中宋" pitchFamily="2" charset="-122"/>
            </a:endParaRPr>
          </a:p>
        </p:txBody>
      </p:sp>
      <p:sp>
        <p:nvSpPr>
          <p:cNvPr id="25" name="矩形 24"/>
          <p:cNvSpPr/>
          <p:nvPr/>
        </p:nvSpPr>
        <p:spPr>
          <a:xfrm>
            <a:off x="2570164" y="44627"/>
            <a:ext cx="2244525" cy="584775"/>
          </a:xfrm>
          <a:prstGeom prst="rect">
            <a:avLst/>
          </a:prstGeom>
        </p:spPr>
        <p:txBody>
          <a:bodyPr wrap="none">
            <a:spAutoFit/>
          </a:bodyPr>
          <a:lstStyle/>
          <a:p>
            <a:pPr eaLnBrk="1" hangingPunct="1">
              <a:buFontTx/>
              <a:buNone/>
            </a:pPr>
            <a:r>
              <a:rPr lang="zh-CN" altLang="en-US" sz="3200" b="1" dirty="0">
                <a:solidFill>
                  <a:srgbClr val="FFFF00"/>
                </a:solidFill>
                <a:latin typeface="隶书" pitchFamily="49" charset="-122"/>
                <a:ea typeface="隶书" pitchFamily="49" charset="-122"/>
              </a:rPr>
              <a:t>规范化举例</a:t>
            </a:r>
            <a:endParaRPr lang="en-US" altLang="zh-CN" sz="3200" b="1" dirty="0">
              <a:solidFill>
                <a:srgbClr val="FFFF00"/>
              </a:solidFill>
              <a:latin typeface="隶书" pitchFamily="49" charset="-122"/>
              <a:ea typeface="隶书" pitchFamily="49" charset="-122"/>
            </a:endParaRPr>
          </a:p>
        </p:txBody>
      </p:sp>
    </p:spTree>
    <p:extLst>
      <p:ext uri="{BB962C8B-B14F-4D97-AF65-F5344CB8AC3E}">
        <p14:creationId xmlns:p14="http://schemas.microsoft.com/office/powerpoint/2010/main" val="88698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Bottom)">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1000" fill="hold"/>
                                        <p:tgtEl>
                                          <p:spTgt spid="24"/>
                                        </p:tgtEl>
                                        <p:attrNameLst>
                                          <p:attrName>ppt_w</p:attrName>
                                        </p:attrNameLst>
                                      </p:cBhvr>
                                      <p:tavLst>
                                        <p:tav tm="0">
                                          <p:val>
                                            <p:fltVal val="0"/>
                                          </p:val>
                                        </p:tav>
                                        <p:tav tm="100000">
                                          <p:val>
                                            <p:strVal val="#ppt_w"/>
                                          </p:val>
                                        </p:tav>
                                      </p:tavLst>
                                    </p:anim>
                                    <p:anim calcmode="lin" valueType="num">
                                      <p:cBhvr>
                                        <p:cTn id="23" dur="1000" fill="hold"/>
                                        <p:tgtEl>
                                          <p:spTgt spid="24"/>
                                        </p:tgtEl>
                                        <p:attrNameLst>
                                          <p:attrName>ppt_h</p:attrName>
                                        </p:attrNameLst>
                                      </p:cBhvr>
                                      <p:tavLst>
                                        <p:tav tm="0">
                                          <p:val>
                                            <p:fltVal val="0"/>
                                          </p:val>
                                        </p:tav>
                                        <p:tav tm="100000">
                                          <p:val>
                                            <p:strVal val="#ppt_h"/>
                                          </p:val>
                                        </p:tav>
                                      </p:tavLst>
                                    </p:anim>
                                    <p:anim calcmode="lin" valueType="num">
                                      <p:cBhvr>
                                        <p:cTn id="24"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p:spPr>
        <p:txBody>
          <a:bodyPr/>
          <a:lstStyle/>
          <a:p>
            <a:fld id="{1ED10C5D-D358-43D6-92EE-F8A3D7DA0C89}" type="slidenum">
              <a:rPr lang="en-US" altLang="zh-CN" smtClean="0"/>
              <a:pPr/>
              <a:t>15</a:t>
            </a:fld>
            <a:endParaRPr lang="en-US" altLang="zh-CN"/>
          </a:p>
        </p:txBody>
      </p:sp>
      <p:sp>
        <p:nvSpPr>
          <p:cNvPr id="101379" name="Text Box 3"/>
          <p:cNvSpPr txBox="1">
            <a:spLocks noChangeArrowheads="1"/>
          </p:cNvSpPr>
          <p:nvPr/>
        </p:nvSpPr>
        <p:spPr bwMode="auto">
          <a:xfrm>
            <a:off x="360490" y="1206875"/>
            <a:ext cx="8243961" cy="3754874"/>
          </a:xfrm>
          <a:prstGeom prst="rect">
            <a:avLst/>
          </a:prstGeom>
          <a:noFill/>
          <a:ln w="9525">
            <a:noFill/>
            <a:miter lim="800000"/>
            <a:headEnd/>
            <a:tailEnd/>
          </a:ln>
        </p:spPr>
        <p:txBody>
          <a:bodyPr wrap="square">
            <a:spAutoFit/>
          </a:bodyPr>
          <a:lstStyle/>
          <a:p>
            <a:pPr>
              <a:lnSpc>
                <a:spcPct val="160000"/>
              </a:lnSpc>
              <a:spcBef>
                <a:spcPct val="50000"/>
              </a:spcBef>
              <a:buFontTx/>
              <a:buChar char="•"/>
            </a:pPr>
            <a:r>
              <a:rPr kumimoji="1" lang="zh-CN" altLang="en-US" sz="2800" dirty="0">
                <a:latin typeface="Times New Roman" pitchFamily="18" charset="0"/>
              </a:rPr>
              <a:t>凡是满足</a:t>
            </a:r>
            <a:r>
              <a:rPr kumimoji="1" lang="en-US" altLang="zh-CN" sz="2800" dirty="0">
                <a:latin typeface="Times New Roman" pitchFamily="18" charset="0"/>
              </a:rPr>
              <a:t>3NF</a:t>
            </a:r>
            <a:r>
              <a:rPr kumimoji="1" lang="zh-CN" altLang="en-US" sz="2800" dirty="0">
                <a:latin typeface="Times New Roman" pitchFamily="18" charset="0"/>
              </a:rPr>
              <a:t>的关系，一般都能获得满意的效果。但是某些情况下，</a:t>
            </a:r>
            <a:r>
              <a:rPr kumimoji="1" lang="en-US" altLang="zh-CN" sz="2800" dirty="0">
                <a:latin typeface="Times New Roman" pitchFamily="18" charset="0"/>
              </a:rPr>
              <a:t>3NF</a:t>
            </a:r>
            <a:r>
              <a:rPr kumimoji="1" lang="zh-CN" altLang="en-US" sz="2800" dirty="0">
                <a:latin typeface="Times New Roman" pitchFamily="18" charset="0"/>
              </a:rPr>
              <a:t>仍会出现问题。</a:t>
            </a:r>
          </a:p>
          <a:p>
            <a:pPr>
              <a:lnSpc>
                <a:spcPct val="160000"/>
              </a:lnSpc>
              <a:spcBef>
                <a:spcPct val="50000"/>
              </a:spcBef>
              <a:buFontTx/>
              <a:buChar char="•"/>
            </a:pPr>
            <a:r>
              <a:rPr kumimoji="1" lang="zh-CN" altLang="en-US" sz="2800" dirty="0">
                <a:latin typeface="Times New Roman" pitchFamily="18" charset="0"/>
              </a:rPr>
              <a:t>原因是没有对主属性与关键字之间给出任何限制，如果出现</a:t>
            </a:r>
            <a:r>
              <a:rPr kumimoji="1" lang="zh-CN" altLang="en-US" sz="2800" b="1" dirty="0">
                <a:solidFill>
                  <a:schemeClr val="accent2"/>
                </a:solidFill>
                <a:latin typeface="Times New Roman" pitchFamily="18" charset="0"/>
              </a:rPr>
              <a:t>主属性部分或传递依赖于</a:t>
            </a:r>
            <a:r>
              <a:rPr kumimoji="1" lang="en-US" altLang="zh-CN" sz="2800" b="1" dirty="0">
                <a:solidFill>
                  <a:schemeClr val="accent2"/>
                </a:solidFill>
                <a:latin typeface="Times New Roman" pitchFamily="18" charset="0"/>
              </a:rPr>
              <a:t>KEY</a:t>
            </a:r>
            <a:r>
              <a:rPr kumimoji="1" lang="zh-CN" altLang="en-US" sz="2800" dirty="0">
                <a:latin typeface="Times New Roman" pitchFamily="18" charset="0"/>
              </a:rPr>
              <a:t>，则也会使关系性能变坏</a:t>
            </a:r>
          </a:p>
        </p:txBody>
      </p:sp>
      <p:sp>
        <p:nvSpPr>
          <p:cNvPr id="4" name="矩形 3"/>
          <p:cNvSpPr/>
          <p:nvPr/>
        </p:nvSpPr>
        <p:spPr>
          <a:xfrm>
            <a:off x="2570165" y="44627"/>
            <a:ext cx="3276859" cy="584775"/>
          </a:xfrm>
          <a:prstGeom prst="rect">
            <a:avLst/>
          </a:prstGeom>
        </p:spPr>
        <p:txBody>
          <a:bodyPr wrap="none">
            <a:spAutoFit/>
          </a:bodyPr>
          <a:lstStyle/>
          <a:p>
            <a:pPr eaLnBrk="1" hangingPunct="1">
              <a:buFontTx/>
              <a:buNone/>
            </a:pPr>
            <a:r>
              <a:rPr lang="en-US" altLang="zh-CN" sz="3200" b="1" dirty="0">
                <a:solidFill>
                  <a:srgbClr val="FFFF00"/>
                </a:solidFill>
                <a:latin typeface="隶书" pitchFamily="49" charset="-122"/>
                <a:ea typeface="隶书" pitchFamily="49" charset="-122"/>
              </a:rPr>
              <a:t>3NF</a:t>
            </a:r>
            <a:r>
              <a:rPr lang="zh-CN" altLang="en-US" sz="3200" b="1" dirty="0">
                <a:solidFill>
                  <a:srgbClr val="FFFF00"/>
                </a:solidFill>
                <a:latin typeface="隶书" pitchFamily="49" charset="-122"/>
                <a:ea typeface="隶书" pitchFamily="49" charset="-122"/>
              </a:rPr>
              <a:t>存在问题吗？</a:t>
            </a:r>
            <a:endParaRPr lang="en-US" altLang="zh-CN" sz="3200" b="1" dirty="0">
              <a:solidFill>
                <a:srgbClr val="FFFF00"/>
              </a:solidFill>
              <a:latin typeface="隶书" pitchFamily="49" charset="-122"/>
              <a:ea typeface="隶书" pitchFamily="49" charset="-122"/>
            </a:endParaRPr>
          </a:p>
        </p:txBody>
      </p:sp>
    </p:spTree>
    <p:extLst>
      <p:ext uri="{BB962C8B-B14F-4D97-AF65-F5344CB8AC3E}">
        <p14:creationId xmlns:p14="http://schemas.microsoft.com/office/powerpoint/2010/main" val="151888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 calcmode="lin" valueType="num">
                                      <p:cBhvr additive="base">
                                        <p:cTn id="7" dur="500" fill="hold"/>
                                        <p:tgtEl>
                                          <p:spTgt spid="101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1379">
                                            <p:txEl>
                                              <p:pRg st="1" end="1"/>
                                            </p:txEl>
                                          </p:spTgt>
                                        </p:tgtEl>
                                        <p:attrNameLst>
                                          <p:attrName>style.visibility</p:attrName>
                                        </p:attrNameLst>
                                      </p:cBhvr>
                                      <p:to>
                                        <p:strVal val="visible"/>
                                      </p:to>
                                    </p:set>
                                    <p:anim calcmode="lin" valueType="num">
                                      <p:cBhvr additive="base">
                                        <p:cTn id="13" dur="500" fill="hold"/>
                                        <p:tgtEl>
                                          <p:spTgt spid="101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3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A2A8B83A-167F-4CE3-9A73-77D899FCE5BD}" type="slidenum">
              <a:rPr lang="en-US" altLang="zh-CN" smtClean="0"/>
              <a:pPr/>
              <a:t>16</a:t>
            </a:fld>
            <a:endParaRPr lang="en-US" altLang="zh-CN"/>
          </a:p>
        </p:txBody>
      </p:sp>
      <p:sp>
        <p:nvSpPr>
          <p:cNvPr id="33795" name="Line 3"/>
          <p:cNvSpPr>
            <a:spLocks noChangeShapeType="1"/>
          </p:cNvSpPr>
          <p:nvPr/>
        </p:nvSpPr>
        <p:spPr bwMode="auto">
          <a:xfrm>
            <a:off x="3810000" y="2349500"/>
            <a:ext cx="228600" cy="381000"/>
          </a:xfrm>
          <a:prstGeom prst="line">
            <a:avLst/>
          </a:prstGeom>
          <a:noFill/>
          <a:ln w="12700">
            <a:solidFill>
              <a:schemeClr val="bg1"/>
            </a:solidFill>
            <a:round/>
            <a:headEnd type="none" w="sm" len="sm"/>
            <a:tailEnd type="none" w="sm" len="sm"/>
          </a:ln>
        </p:spPr>
        <p:txBody>
          <a:bodyPr wrap="none"/>
          <a:lstStyle/>
          <a:p>
            <a:endParaRPr lang="zh-CN" altLang="en-US"/>
          </a:p>
        </p:txBody>
      </p:sp>
      <mc:AlternateContent xmlns:mc="http://schemas.openxmlformats.org/markup-compatibility/2006" xmlns:a14="http://schemas.microsoft.com/office/drawing/2010/main">
        <mc:Choice Requires="a14">
          <p:sp>
            <p:nvSpPr>
              <p:cNvPr id="33797" name="Text Box 2"/>
              <p:cNvSpPr txBox="1">
                <a:spLocks noChangeArrowheads="1"/>
              </p:cNvSpPr>
              <p:nvPr/>
            </p:nvSpPr>
            <p:spPr bwMode="auto">
              <a:xfrm>
                <a:off x="247652" y="1844825"/>
                <a:ext cx="8439151" cy="3588675"/>
              </a:xfrm>
              <a:prstGeom prst="rect">
                <a:avLst/>
              </a:prstGeom>
              <a:solidFill>
                <a:schemeClr val="bg1"/>
              </a:solidFill>
              <a:ln w="28575">
                <a:noFill/>
                <a:miter lim="800000"/>
                <a:headEnd/>
                <a:tailEnd/>
              </a:ln>
            </p:spPr>
            <p:txBody>
              <a:bodyPr>
                <a:spAutoFit/>
              </a:bodyPr>
              <a:lstStyle/>
              <a:p>
                <a:pPr>
                  <a:lnSpc>
                    <a:spcPct val="90000"/>
                  </a:lnSpc>
                  <a:spcBef>
                    <a:spcPct val="20000"/>
                  </a:spcBef>
                </a:pPr>
                <a:r>
                  <a:rPr kumimoji="1" lang="zh-CN" altLang="en-US" sz="3200" b="1" dirty="0">
                    <a:latin typeface="Times New Roman" pitchFamily="18" charset="0"/>
                  </a:rPr>
                  <a:t>定义：</a:t>
                </a:r>
                <a:r>
                  <a:rPr kumimoji="1" lang="zh-CN" altLang="en-US" sz="3200" dirty="0">
                    <a:latin typeface="Times New Roman" pitchFamily="18" charset="0"/>
                  </a:rPr>
                  <a:t>关系模式</a:t>
                </a:r>
                <a:r>
                  <a:rPr kumimoji="1" lang="en-US" altLang="zh-CN" sz="3200" dirty="0">
                    <a:latin typeface="Times New Roman" pitchFamily="18" charset="0"/>
                  </a:rPr>
                  <a:t>R(U</a:t>
                </a:r>
                <a:r>
                  <a:rPr kumimoji="1" lang="zh-CN" altLang="en-US" sz="3200" dirty="0">
                    <a:latin typeface="Times New Roman" pitchFamily="18" charset="0"/>
                  </a:rPr>
                  <a:t>，</a:t>
                </a:r>
                <a:r>
                  <a:rPr kumimoji="1" lang="en-US" altLang="zh-CN" sz="3200" dirty="0">
                    <a:latin typeface="Times New Roman" pitchFamily="18" charset="0"/>
                  </a:rPr>
                  <a:t>F) ∈1NF</a:t>
                </a:r>
                <a:r>
                  <a:rPr kumimoji="1" lang="zh-CN" altLang="en-US" sz="3200" dirty="0">
                    <a:latin typeface="Times New Roman" pitchFamily="18" charset="0"/>
                  </a:rPr>
                  <a:t>。若 </a:t>
                </a:r>
                <a:r>
                  <a:rPr kumimoji="1" lang="en-US" altLang="zh-CN" sz="3200" dirty="0">
                    <a:latin typeface="Times New Roman" pitchFamily="18" charset="0"/>
                  </a:rPr>
                  <a:t>X→Y</a:t>
                </a:r>
                <a:r>
                  <a:rPr kumimoji="1" lang="zh-CN" altLang="en-US" sz="3200" dirty="0">
                    <a:latin typeface="Times New Roman" pitchFamily="18" charset="0"/>
                  </a:rPr>
                  <a:t>且</a:t>
                </a:r>
                <a:r>
                  <a:rPr kumimoji="1" lang="en-US" altLang="zh-CN" sz="3200" dirty="0">
                    <a:latin typeface="Times New Roman" pitchFamily="18" charset="0"/>
                  </a:rPr>
                  <a:t>Y</a:t>
                </a:r>
                <a14:m>
                  <m:oMath xmlns:m="http://schemas.openxmlformats.org/officeDocument/2006/math">
                    <m:r>
                      <a:rPr kumimoji="1" lang="en-US" altLang="zh-CN" sz="3200" i="1">
                        <a:latin typeface="Cambria Math" panose="02040503050406030204" pitchFamily="18" charset="0"/>
                        <a:ea typeface="Cambria Math" panose="02040503050406030204" pitchFamily="18" charset="0"/>
                      </a:rPr>
                      <m:t>⊈</m:t>
                    </m:r>
                  </m:oMath>
                </a14:m>
                <a:r>
                  <a:rPr kumimoji="1" lang="en-US" altLang="zh-CN" sz="3200" dirty="0">
                    <a:latin typeface="Times New Roman" pitchFamily="18" charset="0"/>
                  </a:rPr>
                  <a:t> X</a:t>
                </a:r>
                <a:r>
                  <a:rPr kumimoji="1" lang="zh-CN" altLang="en-US" sz="3200" dirty="0">
                    <a:latin typeface="Times New Roman" pitchFamily="18" charset="0"/>
                  </a:rPr>
                  <a:t>时</a:t>
                </a:r>
                <a:r>
                  <a:rPr kumimoji="1" lang="en-US" altLang="zh-CN" sz="3200" dirty="0">
                    <a:latin typeface="Times New Roman" pitchFamily="18" charset="0"/>
                  </a:rPr>
                  <a:t>X</a:t>
                </a:r>
                <a:r>
                  <a:rPr kumimoji="1" lang="zh-CN" altLang="en-US" sz="3200" dirty="0">
                    <a:latin typeface="Times New Roman" pitchFamily="18" charset="0"/>
                  </a:rPr>
                  <a:t>必含有候选码，则</a:t>
                </a:r>
                <a:r>
                  <a:rPr kumimoji="1" lang="en-US" altLang="zh-CN" sz="3200" dirty="0">
                    <a:latin typeface="Times New Roman" pitchFamily="18" charset="0"/>
                  </a:rPr>
                  <a:t>R(U</a:t>
                </a:r>
                <a:r>
                  <a:rPr kumimoji="1" lang="zh-CN" altLang="en-US" sz="3200" dirty="0">
                    <a:latin typeface="Times New Roman" pitchFamily="18" charset="0"/>
                  </a:rPr>
                  <a:t>，</a:t>
                </a:r>
                <a:r>
                  <a:rPr kumimoji="1" lang="en-US" altLang="zh-CN" sz="3200" dirty="0">
                    <a:latin typeface="Times New Roman" pitchFamily="18" charset="0"/>
                  </a:rPr>
                  <a:t>F) ∈BCNF</a:t>
                </a:r>
                <a:r>
                  <a:rPr kumimoji="1" lang="zh-CN" altLang="en-US" sz="3200" dirty="0">
                    <a:latin typeface="Times New Roman" pitchFamily="18" charset="0"/>
                  </a:rPr>
                  <a:t>。</a:t>
                </a:r>
                <a:endParaRPr kumimoji="1" lang="en-US" altLang="zh-CN" sz="3200" dirty="0">
                  <a:latin typeface="Times New Roman" pitchFamily="18" charset="0"/>
                </a:endParaRPr>
              </a:p>
              <a:p>
                <a:pPr>
                  <a:lnSpc>
                    <a:spcPct val="90000"/>
                  </a:lnSpc>
                  <a:spcBef>
                    <a:spcPct val="20000"/>
                  </a:spcBef>
                </a:pPr>
                <a:endParaRPr kumimoji="1" lang="en-US" altLang="zh-CN" sz="3200" dirty="0">
                  <a:latin typeface="Times New Roman" pitchFamily="18" charset="0"/>
                </a:endParaRPr>
              </a:p>
              <a:p>
                <a:pPr>
                  <a:lnSpc>
                    <a:spcPct val="90000"/>
                  </a:lnSpc>
                  <a:spcBef>
                    <a:spcPct val="20000"/>
                  </a:spcBef>
                </a:pPr>
                <a:r>
                  <a:rPr kumimoji="1" lang="zh-CN" altLang="en-US" sz="3200" dirty="0">
                    <a:latin typeface="Times New Roman" pitchFamily="18" charset="0"/>
                  </a:rPr>
                  <a:t>即：关系模式</a:t>
                </a:r>
                <a:r>
                  <a:rPr kumimoji="1" lang="en-US" altLang="zh-CN" sz="3200" dirty="0">
                    <a:latin typeface="Times New Roman" pitchFamily="18" charset="0"/>
                  </a:rPr>
                  <a:t>R(U</a:t>
                </a:r>
                <a:r>
                  <a:rPr kumimoji="1" lang="zh-CN" altLang="en-US" sz="3200" dirty="0">
                    <a:latin typeface="Times New Roman" pitchFamily="18" charset="0"/>
                  </a:rPr>
                  <a:t>，</a:t>
                </a:r>
                <a:r>
                  <a:rPr kumimoji="1" lang="en-US" altLang="zh-CN" sz="3200" dirty="0">
                    <a:latin typeface="Times New Roman" pitchFamily="18" charset="0"/>
                  </a:rPr>
                  <a:t>F) </a:t>
                </a:r>
                <a:r>
                  <a:rPr kumimoji="1" lang="zh-CN" altLang="en-US" sz="3200" dirty="0">
                    <a:latin typeface="Times New Roman" pitchFamily="18" charset="0"/>
                  </a:rPr>
                  <a:t>中，若每一个决定因素都包含候选码，则</a:t>
                </a:r>
                <a:r>
                  <a:rPr kumimoji="1" lang="en-US" altLang="zh-CN" sz="3200" dirty="0">
                    <a:latin typeface="Times New Roman" pitchFamily="18" charset="0"/>
                  </a:rPr>
                  <a:t>R(U</a:t>
                </a:r>
                <a:r>
                  <a:rPr kumimoji="1" lang="zh-CN" altLang="en-US" sz="3200" dirty="0">
                    <a:latin typeface="Times New Roman" pitchFamily="18" charset="0"/>
                  </a:rPr>
                  <a:t>，</a:t>
                </a:r>
                <a:r>
                  <a:rPr kumimoji="1" lang="en-US" altLang="zh-CN" sz="3200" dirty="0">
                    <a:latin typeface="Times New Roman" pitchFamily="18" charset="0"/>
                  </a:rPr>
                  <a:t>F) ∈BCNF</a:t>
                </a:r>
                <a:r>
                  <a:rPr kumimoji="1" lang="zh-CN" altLang="en-US" sz="3200" dirty="0">
                    <a:latin typeface="Times New Roman" pitchFamily="18" charset="0"/>
                  </a:rPr>
                  <a:t>。</a:t>
                </a:r>
                <a:endParaRPr kumimoji="1" lang="en-US" altLang="zh-CN" sz="3200" dirty="0">
                  <a:latin typeface="Times New Roman" pitchFamily="18" charset="0"/>
                </a:endParaRPr>
              </a:p>
              <a:p>
                <a:pPr>
                  <a:lnSpc>
                    <a:spcPct val="90000"/>
                  </a:lnSpc>
                  <a:spcBef>
                    <a:spcPct val="20000"/>
                  </a:spcBef>
                </a:pPr>
                <a:endParaRPr kumimoji="1" lang="en-US" altLang="zh-CN" sz="3200" dirty="0">
                  <a:latin typeface="Times New Roman" pitchFamily="18" charset="0"/>
                </a:endParaRPr>
              </a:p>
              <a:p>
                <a:pPr>
                  <a:lnSpc>
                    <a:spcPct val="90000"/>
                  </a:lnSpc>
                  <a:spcBef>
                    <a:spcPct val="20000"/>
                  </a:spcBef>
                </a:pPr>
                <a:r>
                  <a:rPr kumimoji="1" lang="zh-CN" altLang="en-US" sz="3200" dirty="0">
                    <a:latin typeface="Times New Roman" pitchFamily="18" charset="0"/>
                  </a:rPr>
                  <a:t>或者：每个函数依赖的左部都是候选码。</a:t>
                </a:r>
              </a:p>
            </p:txBody>
          </p:sp>
        </mc:Choice>
        <mc:Fallback xmlns="">
          <p:sp>
            <p:nvSpPr>
              <p:cNvPr id="33797" name="Text Box 2"/>
              <p:cNvSpPr txBox="1">
                <a:spLocks noRot="1" noChangeAspect="1" noMove="1" noResize="1" noEditPoints="1" noAdjustHandles="1" noChangeArrowheads="1" noChangeShapeType="1" noTextEdit="1"/>
              </p:cNvSpPr>
              <p:nvPr/>
            </p:nvSpPr>
            <p:spPr bwMode="auto">
              <a:xfrm>
                <a:off x="247652" y="1844825"/>
                <a:ext cx="8439151" cy="3588675"/>
              </a:xfrm>
              <a:prstGeom prst="rect">
                <a:avLst/>
              </a:prstGeom>
              <a:blipFill rotWithShape="0">
                <a:blip r:embed="rId2"/>
                <a:stretch>
                  <a:fillRect l="-1879" t="-4252" r="-6575" b="-4082"/>
                </a:stretch>
              </a:blipFill>
              <a:ln w="28575">
                <a:noFill/>
                <a:miter lim="800000"/>
                <a:headEnd/>
                <a:tailEnd/>
              </a:ln>
            </p:spPr>
            <p:txBody>
              <a:bodyPr/>
              <a:lstStyle/>
              <a:p>
                <a:r>
                  <a:rPr lang="zh-CN" altLang="en-US">
                    <a:noFill/>
                  </a:rPr>
                  <a:t> </a:t>
                </a:r>
              </a:p>
            </p:txBody>
          </p:sp>
        </mc:Fallback>
      </mc:AlternateContent>
      <p:sp>
        <p:nvSpPr>
          <p:cNvPr id="2" name="矩形 1"/>
          <p:cNvSpPr/>
          <p:nvPr/>
        </p:nvSpPr>
        <p:spPr>
          <a:xfrm>
            <a:off x="2814550" y="215825"/>
            <a:ext cx="4179349" cy="535531"/>
          </a:xfrm>
          <a:prstGeom prst="rect">
            <a:avLst/>
          </a:prstGeom>
        </p:spPr>
        <p:txBody>
          <a:bodyPr wrap="none">
            <a:spAutoFit/>
          </a:bodyPr>
          <a:lstStyle/>
          <a:p>
            <a:pPr>
              <a:lnSpc>
                <a:spcPct val="90000"/>
              </a:lnSpc>
              <a:spcBef>
                <a:spcPct val="20000"/>
              </a:spcBef>
            </a:pPr>
            <a:r>
              <a:rPr kumimoji="1" lang="en-US" altLang="zh-CN" sz="3200" b="1" dirty="0">
                <a:solidFill>
                  <a:srgbClr val="FFFF00"/>
                </a:solidFill>
                <a:latin typeface="Times New Roman" pitchFamily="18" charset="0"/>
              </a:rPr>
              <a:t>4</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BCNF(</a:t>
            </a:r>
            <a:r>
              <a:rPr kumimoji="1" lang="zh-CN" altLang="en-US" sz="3200" b="1" dirty="0">
                <a:solidFill>
                  <a:srgbClr val="FFFF00"/>
                </a:solidFill>
                <a:latin typeface="Times New Roman" pitchFamily="18" charset="0"/>
              </a:rPr>
              <a:t>扩充的</a:t>
            </a:r>
            <a:r>
              <a:rPr kumimoji="1" lang="en-US" altLang="zh-CN" sz="3200" b="1" dirty="0">
                <a:solidFill>
                  <a:srgbClr val="FFFF00"/>
                </a:solidFill>
                <a:latin typeface="Times New Roman" pitchFamily="18" charset="0"/>
              </a:rPr>
              <a:t>3NF)</a:t>
            </a:r>
          </a:p>
        </p:txBody>
      </p:sp>
    </p:spTree>
    <p:extLst>
      <p:ext uri="{BB962C8B-B14F-4D97-AF65-F5344CB8AC3E}">
        <p14:creationId xmlns:p14="http://schemas.microsoft.com/office/powerpoint/2010/main" val="159415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9FC5CA9E-4812-4D6A-A3AB-AD4165ABA2B5}" type="slidenum">
              <a:rPr lang="en-US" altLang="zh-CN" smtClean="0"/>
              <a:pPr/>
              <a:t>17</a:t>
            </a:fld>
            <a:endParaRPr lang="en-US" altLang="zh-CN"/>
          </a:p>
        </p:txBody>
      </p:sp>
      <p:sp>
        <p:nvSpPr>
          <p:cNvPr id="34819" name="Text Box 2"/>
          <p:cNvSpPr txBox="1">
            <a:spLocks noChangeArrowheads="1"/>
          </p:cNvSpPr>
          <p:nvPr/>
        </p:nvSpPr>
        <p:spPr bwMode="auto">
          <a:xfrm>
            <a:off x="395536" y="1397000"/>
            <a:ext cx="8280920" cy="3582519"/>
          </a:xfrm>
          <a:prstGeom prst="rect">
            <a:avLst/>
          </a:prstGeom>
          <a:solidFill>
            <a:schemeClr val="bg1"/>
          </a:solidFill>
          <a:ln w="28575">
            <a:noFill/>
            <a:miter lim="800000"/>
            <a:headEnd/>
            <a:tailEnd/>
          </a:ln>
        </p:spPr>
        <p:txBody>
          <a:bodyPr wrap="square">
            <a:spAutoFit/>
          </a:bodyPr>
          <a:lstStyle/>
          <a:p>
            <a:pPr>
              <a:lnSpc>
                <a:spcPct val="150000"/>
              </a:lnSpc>
              <a:spcBef>
                <a:spcPct val="20000"/>
              </a:spcBef>
            </a:pPr>
            <a:r>
              <a:rPr kumimoji="1" lang="zh-CN" altLang="en-US" sz="2800" dirty="0">
                <a:latin typeface="+mn-ea"/>
                <a:ea typeface="+mn-ea"/>
              </a:rPr>
              <a:t>一个满足</a:t>
            </a:r>
            <a:r>
              <a:rPr kumimoji="1" lang="en-US" altLang="zh-CN" sz="2800" dirty="0">
                <a:latin typeface="+mn-ea"/>
                <a:ea typeface="+mn-ea"/>
              </a:rPr>
              <a:t>BCNF</a:t>
            </a:r>
            <a:r>
              <a:rPr kumimoji="1" lang="zh-CN" altLang="en-US" sz="2800" dirty="0">
                <a:latin typeface="+mn-ea"/>
                <a:ea typeface="+mn-ea"/>
              </a:rPr>
              <a:t>的关系模式有</a:t>
            </a:r>
            <a:r>
              <a:rPr kumimoji="1" lang="en-US" altLang="zh-CN" sz="2800" dirty="0">
                <a:latin typeface="+mn-ea"/>
                <a:ea typeface="+mn-ea"/>
              </a:rPr>
              <a:t>:</a:t>
            </a:r>
          </a:p>
          <a:p>
            <a:pPr>
              <a:lnSpc>
                <a:spcPct val="150000"/>
              </a:lnSpc>
              <a:spcBef>
                <a:spcPct val="20000"/>
              </a:spcBef>
              <a:buFontTx/>
              <a:buChar char="•"/>
            </a:pPr>
            <a:r>
              <a:rPr kumimoji="1" lang="zh-CN" altLang="en-US" sz="2800" b="1" dirty="0">
                <a:solidFill>
                  <a:srgbClr val="FF0000"/>
                </a:solidFill>
                <a:latin typeface="+mn-ea"/>
                <a:ea typeface="+mn-ea"/>
              </a:rPr>
              <a:t>所有非主属性对每一个码都是完全函数依赖。</a:t>
            </a:r>
          </a:p>
          <a:p>
            <a:pPr>
              <a:lnSpc>
                <a:spcPct val="150000"/>
              </a:lnSpc>
              <a:spcBef>
                <a:spcPct val="20000"/>
              </a:spcBef>
              <a:buFontTx/>
              <a:buChar char="•"/>
            </a:pPr>
            <a:r>
              <a:rPr kumimoji="1" lang="zh-CN" altLang="en-US" sz="2800" b="1" dirty="0">
                <a:solidFill>
                  <a:srgbClr val="FF0000"/>
                </a:solidFill>
                <a:latin typeface="+mn-ea"/>
                <a:ea typeface="+mn-ea"/>
              </a:rPr>
              <a:t>所有主属性对每一个不包含它的码也是完全函数依赖。</a:t>
            </a:r>
          </a:p>
          <a:p>
            <a:pPr>
              <a:lnSpc>
                <a:spcPct val="150000"/>
              </a:lnSpc>
              <a:spcBef>
                <a:spcPct val="20000"/>
              </a:spcBef>
              <a:buFontTx/>
              <a:buChar char="•"/>
            </a:pPr>
            <a:r>
              <a:rPr kumimoji="1" lang="zh-CN" altLang="en-US" sz="2800" b="1" dirty="0">
                <a:solidFill>
                  <a:srgbClr val="FF0000"/>
                </a:solidFill>
                <a:latin typeface="+mn-ea"/>
                <a:ea typeface="+mn-ea"/>
              </a:rPr>
              <a:t>没有任何属性完全函数依赖于非码的任何一组属性。</a:t>
            </a:r>
          </a:p>
        </p:txBody>
      </p:sp>
      <p:sp>
        <p:nvSpPr>
          <p:cNvPr id="5" name="矩形 4"/>
          <p:cNvSpPr/>
          <p:nvPr/>
        </p:nvSpPr>
        <p:spPr>
          <a:xfrm>
            <a:off x="2814550" y="188643"/>
            <a:ext cx="4179349" cy="535531"/>
          </a:xfrm>
          <a:prstGeom prst="rect">
            <a:avLst/>
          </a:prstGeom>
        </p:spPr>
        <p:txBody>
          <a:bodyPr wrap="none">
            <a:spAutoFit/>
          </a:bodyPr>
          <a:lstStyle/>
          <a:p>
            <a:pPr>
              <a:lnSpc>
                <a:spcPct val="90000"/>
              </a:lnSpc>
              <a:spcBef>
                <a:spcPct val="20000"/>
              </a:spcBef>
            </a:pPr>
            <a:r>
              <a:rPr kumimoji="1" lang="en-US" altLang="zh-CN" sz="3200" b="1" dirty="0">
                <a:solidFill>
                  <a:srgbClr val="FFFF00"/>
                </a:solidFill>
                <a:latin typeface="Times New Roman" pitchFamily="18" charset="0"/>
              </a:rPr>
              <a:t>4</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BCNF(</a:t>
            </a:r>
            <a:r>
              <a:rPr kumimoji="1" lang="zh-CN" altLang="en-US" sz="3200" b="1" dirty="0">
                <a:solidFill>
                  <a:srgbClr val="FFFF00"/>
                </a:solidFill>
                <a:latin typeface="Times New Roman" pitchFamily="18" charset="0"/>
              </a:rPr>
              <a:t>扩充的</a:t>
            </a:r>
            <a:r>
              <a:rPr kumimoji="1" lang="en-US" altLang="zh-CN" sz="3200" b="1" dirty="0">
                <a:solidFill>
                  <a:srgbClr val="FFFF00"/>
                </a:solidFill>
                <a:latin typeface="Times New Roman" pitchFamily="18" charset="0"/>
              </a:rPr>
              <a:t>3NF)</a:t>
            </a:r>
          </a:p>
        </p:txBody>
      </p:sp>
    </p:spTree>
    <p:extLst>
      <p:ext uri="{BB962C8B-B14F-4D97-AF65-F5344CB8AC3E}">
        <p14:creationId xmlns:p14="http://schemas.microsoft.com/office/powerpoint/2010/main" val="90060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228600" y="825501"/>
            <a:ext cx="8610600" cy="4889500"/>
          </a:xfrm>
          <a:noFill/>
        </p:spPr>
        <p:txBody>
          <a:bodyPr>
            <a:normAutofit/>
          </a:bodyPr>
          <a:lstStyle/>
          <a:p>
            <a:pPr eaLnBrk="1" hangingPunct="1">
              <a:buFontTx/>
              <a:buNone/>
            </a:pPr>
            <a:r>
              <a:rPr lang="zh-CN" altLang="en-US" b="1" i="1" dirty="0">
                <a:solidFill>
                  <a:schemeClr val="tx2"/>
                </a:solidFill>
              </a:rPr>
              <a:t>例：</a:t>
            </a:r>
            <a:r>
              <a:rPr lang="zh-CN" altLang="en-US" dirty="0"/>
              <a:t>关系模式</a:t>
            </a:r>
            <a:r>
              <a:rPr lang="en-US" altLang="zh-CN" dirty="0"/>
              <a:t>SJP</a:t>
            </a:r>
            <a:r>
              <a:rPr lang="zh-CN" altLang="en-US" dirty="0"/>
              <a:t>（</a:t>
            </a:r>
            <a:r>
              <a:rPr lang="en-US" altLang="zh-CN" dirty="0"/>
              <a:t>S</a:t>
            </a:r>
            <a:r>
              <a:rPr lang="zh-CN" altLang="en-US" dirty="0"/>
              <a:t>，</a:t>
            </a:r>
            <a:r>
              <a:rPr lang="en-US" altLang="zh-CN" dirty="0"/>
              <a:t>J</a:t>
            </a:r>
            <a:r>
              <a:rPr lang="zh-CN" altLang="en-US" dirty="0"/>
              <a:t>，</a:t>
            </a:r>
            <a:r>
              <a:rPr lang="en-US" altLang="zh-CN" dirty="0"/>
              <a:t>P</a:t>
            </a:r>
            <a:r>
              <a:rPr lang="zh-CN" altLang="en-US" dirty="0"/>
              <a:t>）</a:t>
            </a:r>
          </a:p>
          <a:p>
            <a:pPr eaLnBrk="1" hangingPunct="1">
              <a:buFontTx/>
              <a:buNone/>
            </a:pPr>
            <a:r>
              <a:rPr lang="zh-CN" altLang="en-US" dirty="0"/>
              <a:t>     </a:t>
            </a:r>
            <a:r>
              <a:rPr lang="en-US" altLang="zh-CN" dirty="0"/>
              <a:t>S</a:t>
            </a:r>
            <a:r>
              <a:rPr lang="zh-CN" altLang="en-US" dirty="0"/>
              <a:t>：学生   </a:t>
            </a:r>
            <a:r>
              <a:rPr lang="en-US" altLang="zh-CN" dirty="0"/>
              <a:t>[</a:t>
            </a:r>
            <a:r>
              <a:rPr lang="zh-CN" altLang="en-US" dirty="0"/>
              <a:t>学生选修课程有一定的名次</a:t>
            </a:r>
            <a:r>
              <a:rPr lang="en-US" altLang="zh-CN" dirty="0"/>
              <a:t>]</a:t>
            </a:r>
          </a:p>
          <a:p>
            <a:pPr eaLnBrk="1" hangingPunct="1">
              <a:buFontTx/>
              <a:buNone/>
            </a:pPr>
            <a:r>
              <a:rPr lang="en-US" altLang="zh-CN" dirty="0"/>
              <a:t>     J</a:t>
            </a:r>
            <a:r>
              <a:rPr lang="zh-CN" altLang="en-US" dirty="0"/>
              <a:t>：课程   </a:t>
            </a:r>
            <a:r>
              <a:rPr lang="en-US" altLang="zh-CN" dirty="0"/>
              <a:t>[</a:t>
            </a:r>
            <a:r>
              <a:rPr lang="zh-CN" altLang="en-US" dirty="0"/>
              <a:t>每门课程中每一名次只有一个学生</a:t>
            </a:r>
            <a:r>
              <a:rPr lang="en-US" altLang="zh-CN" dirty="0"/>
              <a:t>]</a:t>
            </a:r>
          </a:p>
          <a:p>
            <a:pPr eaLnBrk="1" hangingPunct="1">
              <a:buFontTx/>
              <a:buNone/>
            </a:pPr>
            <a:r>
              <a:rPr lang="en-US" altLang="zh-CN" dirty="0"/>
              <a:t>     P</a:t>
            </a:r>
            <a:r>
              <a:rPr lang="zh-CN" altLang="en-US" dirty="0"/>
              <a:t>：名次     （名次没有并列）</a:t>
            </a:r>
          </a:p>
        </p:txBody>
      </p:sp>
      <p:sp>
        <p:nvSpPr>
          <p:cNvPr id="35842" name="灯片编号占位符 5"/>
          <p:cNvSpPr>
            <a:spLocks noGrp="1"/>
          </p:cNvSpPr>
          <p:nvPr>
            <p:ph type="sldNum" sz="quarter" idx="12"/>
          </p:nvPr>
        </p:nvSpPr>
        <p:spPr>
          <a:noFill/>
        </p:spPr>
        <p:txBody>
          <a:bodyPr/>
          <a:lstStyle/>
          <a:p>
            <a:fld id="{1849BB7A-C63F-462F-8EFD-5E07C4E3ED10}" type="slidenum">
              <a:rPr lang="en-US" altLang="zh-CN" smtClean="0"/>
              <a:pPr/>
              <a:t>18</a:t>
            </a:fld>
            <a:endParaRPr lang="en-US" altLang="zh-CN" dirty="0"/>
          </a:p>
        </p:txBody>
      </p:sp>
      <p:sp>
        <p:nvSpPr>
          <p:cNvPr id="4" name="矩形 3"/>
          <p:cNvSpPr/>
          <p:nvPr/>
        </p:nvSpPr>
        <p:spPr>
          <a:xfrm>
            <a:off x="2814550" y="215825"/>
            <a:ext cx="4179349" cy="535531"/>
          </a:xfrm>
          <a:prstGeom prst="rect">
            <a:avLst/>
          </a:prstGeom>
        </p:spPr>
        <p:txBody>
          <a:bodyPr wrap="none">
            <a:spAutoFit/>
          </a:bodyPr>
          <a:lstStyle/>
          <a:p>
            <a:pPr>
              <a:lnSpc>
                <a:spcPct val="90000"/>
              </a:lnSpc>
              <a:spcBef>
                <a:spcPct val="20000"/>
              </a:spcBef>
            </a:pPr>
            <a:r>
              <a:rPr kumimoji="1" lang="en-US" altLang="zh-CN" sz="3200" b="1" dirty="0">
                <a:solidFill>
                  <a:srgbClr val="FFFF00"/>
                </a:solidFill>
                <a:latin typeface="Times New Roman" pitchFamily="18" charset="0"/>
              </a:rPr>
              <a:t>4</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BCNF(</a:t>
            </a:r>
            <a:r>
              <a:rPr kumimoji="1" lang="zh-CN" altLang="en-US" sz="3200" b="1" dirty="0">
                <a:solidFill>
                  <a:srgbClr val="FFFF00"/>
                </a:solidFill>
                <a:latin typeface="Times New Roman" pitchFamily="18" charset="0"/>
              </a:rPr>
              <a:t>扩充的</a:t>
            </a:r>
            <a:r>
              <a:rPr kumimoji="1" lang="en-US" altLang="zh-CN" sz="3200" b="1" dirty="0">
                <a:solidFill>
                  <a:srgbClr val="FFFF00"/>
                </a:solidFill>
                <a:latin typeface="Times New Roman" pitchFamily="18" charset="0"/>
              </a:rPr>
              <a:t>3NF)</a:t>
            </a:r>
          </a:p>
        </p:txBody>
      </p:sp>
      <p:sp>
        <p:nvSpPr>
          <p:cNvPr id="2" name="矩形 1"/>
          <p:cNvSpPr/>
          <p:nvPr/>
        </p:nvSpPr>
        <p:spPr>
          <a:xfrm>
            <a:off x="827584" y="3140971"/>
            <a:ext cx="7056784" cy="523220"/>
          </a:xfrm>
          <a:prstGeom prst="rect">
            <a:avLst/>
          </a:prstGeom>
        </p:spPr>
        <p:txBody>
          <a:bodyPr wrap="square">
            <a:spAutoFit/>
          </a:bodyPr>
          <a:lstStyle/>
          <a:p>
            <a:pPr marL="342891" indent="-342891">
              <a:spcBef>
                <a:spcPct val="20000"/>
              </a:spcBef>
            </a:pPr>
            <a:r>
              <a:rPr lang="zh-CN" altLang="en-US" sz="2800" dirty="0">
                <a:solidFill>
                  <a:srgbClr val="000000"/>
                </a:solidFill>
                <a:latin typeface="Arial"/>
                <a:ea typeface="宋体"/>
              </a:rPr>
              <a:t> 函数依赖：  （</a:t>
            </a:r>
            <a:r>
              <a:rPr lang="en-US" altLang="zh-CN" sz="2800" dirty="0">
                <a:solidFill>
                  <a:srgbClr val="000000"/>
                </a:solidFill>
                <a:latin typeface="Arial"/>
                <a:ea typeface="宋体"/>
              </a:rPr>
              <a:t>S</a:t>
            </a:r>
            <a:r>
              <a:rPr lang="zh-CN" altLang="en-US" sz="2800" dirty="0">
                <a:solidFill>
                  <a:srgbClr val="000000"/>
                </a:solidFill>
                <a:latin typeface="Arial"/>
                <a:ea typeface="宋体"/>
              </a:rPr>
              <a:t>，</a:t>
            </a:r>
            <a:r>
              <a:rPr lang="en-US" altLang="zh-CN" sz="2800" dirty="0">
                <a:solidFill>
                  <a:srgbClr val="000000"/>
                </a:solidFill>
                <a:latin typeface="Arial"/>
                <a:ea typeface="宋体"/>
              </a:rPr>
              <a:t>J</a:t>
            </a:r>
            <a:r>
              <a:rPr lang="zh-CN" altLang="en-US" sz="2800" dirty="0">
                <a:solidFill>
                  <a:srgbClr val="000000"/>
                </a:solidFill>
                <a:latin typeface="Arial"/>
                <a:ea typeface="宋体"/>
              </a:rPr>
              <a:t>）→   </a:t>
            </a:r>
            <a:r>
              <a:rPr lang="en-US" altLang="zh-CN" sz="2800" dirty="0">
                <a:solidFill>
                  <a:srgbClr val="000000"/>
                </a:solidFill>
                <a:latin typeface="Arial"/>
                <a:ea typeface="宋体"/>
              </a:rPr>
              <a:t>P</a:t>
            </a:r>
          </a:p>
        </p:txBody>
      </p:sp>
      <p:sp>
        <p:nvSpPr>
          <p:cNvPr id="3" name="矩形 2"/>
          <p:cNvSpPr/>
          <p:nvPr/>
        </p:nvSpPr>
        <p:spPr>
          <a:xfrm>
            <a:off x="827584" y="4476950"/>
            <a:ext cx="7632848" cy="1040285"/>
          </a:xfrm>
          <a:prstGeom prst="rect">
            <a:avLst/>
          </a:prstGeom>
        </p:spPr>
        <p:txBody>
          <a:bodyPr wrap="square">
            <a:spAutoFit/>
          </a:bodyPr>
          <a:lstStyle/>
          <a:p>
            <a:pPr marL="342891" indent="-342891">
              <a:spcBef>
                <a:spcPct val="20000"/>
              </a:spcBef>
            </a:pPr>
            <a:r>
              <a:rPr lang="en-US" altLang="zh-CN" sz="2800" dirty="0">
                <a:solidFill>
                  <a:srgbClr val="000000"/>
                </a:solidFill>
                <a:latin typeface="Arial"/>
                <a:ea typeface="宋体"/>
              </a:rPr>
              <a:t> </a:t>
            </a:r>
            <a:r>
              <a:rPr lang="zh-CN" altLang="en-US" sz="2800" dirty="0">
                <a:solidFill>
                  <a:srgbClr val="000000"/>
                </a:solidFill>
                <a:latin typeface="Arial"/>
                <a:ea typeface="宋体"/>
              </a:rPr>
              <a:t>分析得知：</a:t>
            </a:r>
            <a:r>
              <a:rPr lang="en-US" altLang="zh-CN" sz="2800" dirty="0">
                <a:solidFill>
                  <a:srgbClr val="000000"/>
                </a:solidFill>
                <a:latin typeface="Arial"/>
                <a:ea typeface="宋体"/>
              </a:rPr>
              <a:t>SJP ∈ 3NF</a:t>
            </a:r>
          </a:p>
          <a:p>
            <a:pPr marL="342891" indent="-342891">
              <a:spcBef>
                <a:spcPct val="20000"/>
              </a:spcBef>
            </a:pPr>
            <a:r>
              <a:rPr lang="en-US" altLang="zh-CN" sz="2800" dirty="0">
                <a:solidFill>
                  <a:srgbClr val="000000"/>
                </a:solidFill>
                <a:latin typeface="Arial"/>
                <a:ea typeface="宋体"/>
              </a:rPr>
              <a:t>                          SJP ∈ BCNF</a:t>
            </a:r>
            <a:endParaRPr lang="zh-CN" altLang="en-US" dirty="0"/>
          </a:p>
        </p:txBody>
      </p:sp>
      <p:sp>
        <p:nvSpPr>
          <p:cNvPr id="5" name="矩形 4"/>
          <p:cNvSpPr/>
          <p:nvPr/>
        </p:nvSpPr>
        <p:spPr>
          <a:xfrm>
            <a:off x="2771800" y="3664191"/>
            <a:ext cx="2675732" cy="523220"/>
          </a:xfrm>
          <a:prstGeom prst="rect">
            <a:avLst/>
          </a:prstGeom>
        </p:spPr>
        <p:txBody>
          <a:bodyPr wrap="none">
            <a:spAutoFit/>
          </a:bodyPr>
          <a:lstStyle/>
          <a:p>
            <a:r>
              <a:rPr lang="en-US" altLang="zh-CN" sz="2800" dirty="0">
                <a:solidFill>
                  <a:srgbClr val="000000"/>
                </a:solidFill>
                <a:latin typeface="Arial"/>
                <a:ea typeface="宋体"/>
              </a:rPr>
              <a:t> </a:t>
            </a:r>
            <a:r>
              <a:rPr lang="zh-CN" altLang="en-US" sz="2800" dirty="0">
                <a:solidFill>
                  <a:srgbClr val="000000"/>
                </a:solidFill>
                <a:latin typeface="Arial"/>
                <a:ea typeface="宋体"/>
              </a:rPr>
              <a:t>（</a:t>
            </a:r>
            <a:r>
              <a:rPr lang="en-US" altLang="zh-CN" sz="2800" dirty="0">
                <a:solidFill>
                  <a:srgbClr val="000000"/>
                </a:solidFill>
                <a:latin typeface="Arial"/>
                <a:ea typeface="宋体"/>
              </a:rPr>
              <a:t>J</a:t>
            </a:r>
            <a:r>
              <a:rPr lang="zh-CN" altLang="en-US" sz="2800" dirty="0">
                <a:solidFill>
                  <a:srgbClr val="000000"/>
                </a:solidFill>
                <a:latin typeface="Arial"/>
                <a:ea typeface="宋体"/>
              </a:rPr>
              <a:t>，</a:t>
            </a:r>
            <a:r>
              <a:rPr lang="en-US" altLang="zh-CN" sz="2800" dirty="0">
                <a:solidFill>
                  <a:srgbClr val="000000"/>
                </a:solidFill>
                <a:latin typeface="Arial"/>
                <a:ea typeface="宋体"/>
              </a:rPr>
              <a:t>P</a:t>
            </a:r>
            <a:r>
              <a:rPr lang="zh-CN" altLang="en-US" sz="2800" dirty="0">
                <a:solidFill>
                  <a:srgbClr val="000000"/>
                </a:solidFill>
                <a:latin typeface="Arial"/>
                <a:ea typeface="宋体"/>
              </a:rPr>
              <a:t>）→   </a:t>
            </a:r>
            <a:r>
              <a:rPr lang="en-US" altLang="zh-CN" sz="2800" dirty="0">
                <a:solidFill>
                  <a:srgbClr val="000000"/>
                </a:solidFill>
                <a:latin typeface="Arial"/>
                <a:ea typeface="宋体"/>
              </a:rPr>
              <a:t>S</a:t>
            </a:r>
            <a:endParaRPr lang="zh-CN" altLang="en-US" sz="2800" dirty="0"/>
          </a:p>
        </p:txBody>
      </p:sp>
    </p:spTree>
    <p:extLst>
      <p:ext uri="{BB962C8B-B14F-4D97-AF65-F5344CB8AC3E}">
        <p14:creationId xmlns:p14="http://schemas.microsoft.com/office/powerpoint/2010/main" val="194520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idx="1"/>
          </p:nvPr>
        </p:nvSpPr>
        <p:spPr>
          <a:xfrm>
            <a:off x="0" y="1026368"/>
            <a:ext cx="9144000" cy="5715000"/>
          </a:xfrm>
          <a:noFill/>
        </p:spPr>
        <p:txBody>
          <a:bodyPr>
            <a:normAutofit/>
          </a:bodyPr>
          <a:lstStyle/>
          <a:p>
            <a:pPr eaLnBrk="1" hangingPunct="1">
              <a:buFontTx/>
              <a:buNone/>
            </a:pPr>
            <a:r>
              <a:rPr lang="zh-CN" altLang="en-US" b="1" i="1" dirty="0">
                <a:solidFill>
                  <a:schemeClr val="tx2"/>
                </a:solidFill>
              </a:rPr>
              <a:t>例：</a:t>
            </a:r>
            <a:r>
              <a:rPr lang="zh-CN" altLang="en-US" dirty="0"/>
              <a:t>关系模式</a:t>
            </a:r>
            <a:r>
              <a:rPr lang="en-US" altLang="zh-CN" dirty="0"/>
              <a:t>STJ</a:t>
            </a:r>
            <a:r>
              <a:rPr lang="zh-CN" altLang="en-US" dirty="0"/>
              <a:t>（</a:t>
            </a:r>
            <a:r>
              <a:rPr lang="en-US" altLang="zh-CN" dirty="0"/>
              <a:t>S</a:t>
            </a:r>
            <a:r>
              <a:rPr lang="zh-CN" altLang="en-US" dirty="0"/>
              <a:t>，</a:t>
            </a:r>
            <a:r>
              <a:rPr lang="en-US" altLang="zh-CN" dirty="0"/>
              <a:t>T</a:t>
            </a:r>
            <a:r>
              <a:rPr lang="zh-CN" altLang="en-US" dirty="0"/>
              <a:t>，</a:t>
            </a:r>
            <a:r>
              <a:rPr lang="en-US" altLang="zh-CN" dirty="0"/>
              <a:t>J</a:t>
            </a:r>
            <a:r>
              <a:rPr lang="zh-CN" altLang="en-US" dirty="0"/>
              <a:t>）</a:t>
            </a:r>
          </a:p>
          <a:p>
            <a:pPr eaLnBrk="1" hangingPunct="1">
              <a:buFontTx/>
              <a:buNone/>
            </a:pPr>
            <a:r>
              <a:rPr lang="zh-CN" altLang="en-US" dirty="0"/>
              <a:t>    </a:t>
            </a:r>
            <a:r>
              <a:rPr lang="en-US" altLang="zh-CN" dirty="0"/>
              <a:t>S</a:t>
            </a:r>
            <a:r>
              <a:rPr lang="zh-CN" altLang="en-US" dirty="0"/>
              <a:t>：学生  </a:t>
            </a:r>
            <a:r>
              <a:rPr lang="en-US" altLang="zh-CN" dirty="0"/>
              <a:t>[</a:t>
            </a:r>
            <a:r>
              <a:rPr lang="zh-CN" altLang="en-US" dirty="0"/>
              <a:t>某一学生选定某门课，就对应一个固定教师</a:t>
            </a:r>
            <a:r>
              <a:rPr lang="en-US" altLang="zh-CN" dirty="0"/>
              <a:t>]</a:t>
            </a:r>
          </a:p>
          <a:p>
            <a:pPr eaLnBrk="1" hangingPunct="1">
              <a:buFontTx/>
              <a:buNone/>
            </a:pPr>
            <a:r>
              <a:rPr lang="en-US" altLang="zh-CN" dirty="0"/>
              <a:t>    T</a:t>
            </a:r>
            <a:r>
              <a:rPr lang="zh-CN" altLang="en-US" dirty="0"/>
              <a:t>：教师     </a:t>
            </a:r>
            <a:r>
              <a:rPr lang="en-US" altLang="zh-CN" dirty="0"/>
              <a:t>[</a:t>
            </a:r>
            <a:r>
              <a:rPr lang="zh-CN" altLang="en-US" dirty="0"/>
              <a:t>每个教师只教一门课</a:t>
            </a:r>
            <a:r>
              <a:rPr lang="en-US" altLang="zh-CN" dirty="0"/>
              <a:t>]</a:t>
            </a:r>
          </a:p>
          <a:p>
            <a:pPr eaLnBrk="1" hangingPunct="1">
              <a:buFontTx/>
              <a:buNone/>
            </a:pPr>
            <a:r>
              <a:rPr lang="en-US" altLang="zh-CN" dirty="0"/>
              <a:t>    J</a:t>
            </a:r>
            <a:r>
              <a:rPr lang="zh-CN" altLang="en-US" dirty="0"/>
              <a:t>： 课程     </a:t>
            </a:r>
            <a:r>
              <a:rPr lang="en-US" altLang="zh-CN" dirty="0"/>
              <a:t>[</a:t>
            </a:r>
            <a:r>
              <a:rPr lang="zh-CN" altLang="en-US" dirty="0"/>
              <a:t>每门课有若干教师</a:t>
            </a:r>
            <a:r>
              <a:rPr lang="en-US" altLang="zh-CN" dirty="0"/>
              <a:t>]</a:t>
            </a:r>
          </a:p>
          <a:p>
            <a:pPr eaLnBrk="1" hangingPunct="1">
              <a:buFontTx/>
              <a:buNone/>
            </a:pPr>
            <a:r>
              <a:rPr lang="en-US" altLang="zh-CN" dirty="0"/>
              <a:t>    </a:t>
            </a:r>
            <a:r>
              <a:rPr lang="zh-CN" altLang="en-US" dirty="0"/>
              <a:t>函数依赖：  </a:t>
            </a:r>
            <a:r>
              <a:rPr lang="en-US" altLang="zh-CN" dirty="0"/>
              <a:t>{</a:t>
            </a:r>
            <a:r>
              <a:rPr lang="zh-CN" altLang="en-US" dirty="0"/>
              <a:t>（</a:t>
            </a:r>
            <a:r>
              <a:rPr lang="en-US" altLang="zh-CN" dirty="0"/>
              <a:t>S</a:t>
            </a:r>
            <a:r>
              <a:rPr lang="zh-CN" altLang="en-US" dirty="0"/>
              <a:t>，</a:t>
            </a:r>
            <a:r>
              <a:rPr lang="en-US" altLang="zh-CN" dirty="0"/>
              <a:t>J</a:t>
            </a:r>
            <a:r>
              <a:rPr lang="zh-CN" altLang="en-US" dirty="0"/>
              <a:t>）→   </a:t>
            </a:r>
            <a:r>
              <a:rPr lang="en-US" altLang="zh-CN" dirty="0"/>
              <a:t>T</a:t>
            </a:r>
            <a:r>
              <a:rPr lang="zh-CN" altLang="en-US" dirty="0"/>
              <a:t> ，（</a:t>
            </a:r>
            <a:r>
              <a:rPr lang="en-US" altLang="zh-CN" dirty="0"/>
              <a:t>S</a:t>
            </a:r>
            <a:r>
              <a:rPr lang="zh-CN" altLang="en-US" dirty="0"/>
              <a:t>，</a:t>
            </a:r>
            <a:r>
              <a:rPr lang="en-US" altLang="zh-CN" dirty="0"/>
              <a:t>T</a:t>
            </a:r>
            <a:r>
              <a:rPr lang="zh-CN" altLang="en-US" dirty="0"/>
              <a:t>）→   </a:t>
            </a:r>
            <a:r>
              <a:rPr lang="en-US" altLang="zh-CN" dirty="0"/>
              <a:t>J</a:t>
            </a:r>
            <a:r>
              <a:rPr lang="zh-CN" altLang="en-US" dirty="0"/>
              <a:t>，</a:t>
            </a:r>
            <a:r>
              <a:rPr lang="en-US" altLang="zh-CN" dirty="0"/>
              <a:t>T</a:t>
            </a:r>
            <a:r>
              <a:rPr lang="en-US" altLang="zh-CN" dirty="0">
                <a:sym typeface="Wingdings" panose="05000000000000000000" pitchFamily="2" charset="2"/>
              </a:rPr>
              <a:t></a:t>
            </a:r>
            <a:r>
              <a:rPr lang="en-US" altLang="zh-CN" dirty="0"/>
              <a:t>J}</a:t>
            </a:r>
          </a:p>
          <a:p>
            <a:pPr eaLnBrk="1" hangingPunct="1">
              <a:buFontTx/>
              <a:buNone/>
            </a:pPr>
            <a:r>
              <a:rPr lang="zh-CN" altLang="en-US" dirty="0"/>
              <a:t>分析得知：</a:t>
            </a:r>
            <a:r>
              <a:rPr lang="en-US" altLang="zh-CN" dirty="0"/>
              <a:t>STJ ∈ 3NF</a:t>
            </a:r>
          </a:p>
          <a:p>
            <a:pPr eaLnBrk="1" hangingPunct="1">
              <a:buFontTx/>
              <a:buNone/>
            </a:pPr>
            <a:r>
              <a:rPr lang="zh-CN" altLang="en-US" dirty="0"/>
              <a:t>但是：</a:t>
            </a:r>
            <a:r>
              <a:rPr lang="en-US" altLang="zh-CN" dirty="0"/>
              <a:t>STJ ∈ BCNF  </a:t>
            </a:r>
          </a:p>
          <a:p>
            <a:pPr eaLnBrk="1" hangingPunct="1">
              <a:buFontTx/>
              <a:buNone/>
            </a:pPr>
            <a:r>
              <a:rPr lang="en-US" altLang="zh-CN" dirty="0"/>
              <a:t>		</a:t>
            </a:r>
            <a:r>
              <a:rPr lang="zh-CN" altLang="en-US" dirty="0"/>
              <a:t>因为： </a:t>
            </a:r>
            <a:r>
              <a:rPr lang="en-US" altLang="zh-CN" dirty="0"/>
              <a:t>T → J</a:t>
            </a:r>
            <a:r>
              <a:rPr lang="zh-CN" altLang="en-US" dirty="0"/>
              <a:t>，而</a:t>
            </a:r>
            <a:r>
              <a:rPr lang="en-US" altLang="zh-CN" dirty="0"/>
              <a:t>T</a:t>
            </a:r>
            <a:r>
              <a:rPr lang="zh-CN" altLang="en-US" dirty="0"/>
              <a:t>不是码</a:t>
            </a:r>
            <a:endParaRPr lang="en-US" altLang="zh-CN" dirty="0"/>
          </a:p>
          <a:p>
            <a:pPr eaLnBrk="1" hangingPunct="1">
              <a:buFontTx/>
              <a:buNone/>
            </a:pPr>
            <a:r>
              <a:rPr lang="en-US" altLang="zh-CN" dirty="0"/>
              <a:t>  STJ</a:t>
            </a:r>
            <a:r>
              <a:rPr lang="zh-CN" altLang="en-US" dirty="0"/>
              <a:t>可以分解为：</a:t>
            </a:r>
            <a:r>
              <a:rPr lang="en-US" altLang="zh-CN" dirty="0"/>
              <a:t>ST</a:t>
            </a:r>
            <a:r>
              <a:rPr lang="zh-CN" altLang="en-US" dirty="0"/>
              <a:t>（</a:t>
            </a:r>
            <a:r>
              <a:rPr lang="en-US" altLang="zh-CN" dirty="0"/>
              <a:t>S</a:t>
            </a:r>
            <a:r>
              <a:rPr lang="zh-CN" altLang="en-US" dirty="0"/>
              <a:t>，</a:t>
            </a:r>
            <a:r>
              <a:rPr lang="en-US" altLang="zh-CN" dirty="0"/>
              <a:t>T</a:t>
            </a:r>
            <a:r>
              <a:rPr lang="zh-CN" altLang="en-US" dirty="0"/>
              <a:t>）</a:t>
            </a:r>
            <a:r>
              <a:rPr lang="en-US" altLang="zh-CN" dirty="0"/>
              <a:t>TJ</a:t>
            </a:r>
            <a:r>
              <a:rPr lang="zh-CN" altLang="en-US" dirty="0"/>
              <a:t>（</a:t>
            </a:r>
            <a:r>
              <a:rPr lang="en-US" altLang="zh-CN" dirty="0"/>
              <a:t>T</a:t>
            </a:r>
            <a:r>
              <a:rPr lang="zh-CN" altLang="en-US" dirty="0"/>
              <a:t>，</a:t>
            </a:r>
            <a:r>
              <a:rPr lang="en-US" altLang="zh-CN" dirty="0"/>
              <a:t>J</a:t>
            </a:r>
            <a:r>
              <a:rPr lang="zh-CN" altLang="en-US" dirty="0"/>
              <a:t>）</a:t>
            </a:r>
          </a:p>
        </p:txBody>
      </p:sp>
      <p:sp>
        <p:nvSpPr>
          <p:cNvPr id="36866" name="灯片编号占位符 5"/>
          <p:cNvSpPr>
            <a:spLocks noGrp="1"/>
          </p:cNvSpPr>
          <p:nvPr>
            <p:ph type="sldNum" sz="quarter" idx="12"/>
          </p:nvPr>
        </p:nvSpPr>
        <p:spPr>
          <a:noFill/>
        </p:spPr>
        <p:txBody>
          <a:bodyPr/>
          <a:lstStyle/>
          <a:p>
            <a:fld id="{CDC2D9B0-EE33-482A-B3EF-5DA5BC995997}" type="slidenum">
              <a:rPr lang="en-US" altLang="zh-CN" smtClean="0"/>
              <a:pPr/>
              <a:t>19</a:t>
            </a:fld>
            <a:endParaRPr lang="en-US" altLang="zh-CN"/>
          </a:p>
        </p:txBody>
      </p:sp>
      <p:sp>
        <p:nvSpPr>
          <p:cNvPr id="36868" name="Line 5"/>
          <p:cNvSpPr>
            <a:spLocks noChangeShapeType="1"/>
          </p:cNvSpPr>
          <p:nvPr/>
        </p:nvSpPr>
        <p:spPr bwMode="auto">
          <a:xfrm>
            <a:off x="1793668" y="4137032"/>
            <a:ext cx="128015" cy="34796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5" name="矩形 4"/>
          <p:cNvSpPr/>
          <p:nvPr/>
        </p:nvSpPr>
        <p:spPr>
          <a:xfrm>
            <a:off x="2814550" y="188643"/>
            <a:ext cx="4179349" cy="535531"/>
          </a:xfrm>
          <a:prstGeom prst="rect">
            <a:avLst/>
          </a:prstGeom>
        </p:spPr>
        <p:txBody>
          <a:bodyPr wrap="none">
            <a:spAutoFit/>
          </a:bodyPr>
          <a:lstStyle/>
          <a:p>
            <a:pPr>
              <a:lnSpc>
                <a:spcPct val="90000"/>
              </a:lnSpc>
              <a:spcBef>
                <a:spcPct val="20000"/>
              </a:spcBef>
            </a:pPr>
            <a:r>
              <a:rPr kumimoji="1" lang="en-US" altLang="zh-CN" sz="3200" b="1" dirty="0">
                <a:solidFill>
                  <a:srgbClr val="FFFF00"/>
                </a:solidFill>
                <a:latin typeface="Times New Roman" pitchFamily="18" charset="0"/>
              </a:rPr>
              <a:t>4</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BCNF(</a:t>
            </a:r>
            <a:r>
              <a:rPr kumimoji="1" lang="zh-CN" altLang="en-US" sz="3200" b="1" dirty="0">
                <a:solidFill>
                  <a:srgbClr val="FFFF00"/>
                </a:solidFill>
                <a:latin typeface="Times New Roman" pitchFamily="18" charset="0"/>
              </a:rPr>
              <a:t>扩充的</a:t>
            </a:r>
            <a:r>
              <a:rPr kumimoji="1" lang="en-US" altLang="zh-CN" sz="3200" b="1" dirty="0">
                <a:solidFill>
                  <a:srgbClr val="FFFF00"/>
                </a:solidFill>
                <a:latin typeface="Times New Roman" pitchFamily="18" charset="0"/>
              </a:rPr>
              <a:t>3NF)</a:t>
            </a:r>
          </a:p>
        </p:txBody>
      </p:sp>
    </p:spTree>
    <p:extLst>
      <p:ext uri="{BB962C8B-B14F-4D97-AF65-F5344CB8AC3E}">
        <p14:creationId xmlns:p14="http://schemas.microsoft.com/office/powerpoint/2010/main" val="81322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6">
                                            <p:txEl>
                                              <p:pRg st="5" end="5"/>
                                            </p:txEl>
                                          </p:spTgt>
                                        </p:tgtEl>
                                        <p:attrNameLst>
                                          <p:attrName>style.visibility</p:attrName>
                                        </p:attrNameLst>
                                      </p:cBhvr>
                                      <p:to>
                                        <p:strVal val="visible"/>
                                      </p:to>
                                    </p:set>
                                    <p:anim calcmode="lin" valueType="num">
                                      <p:cBhvr additive="base">
                                        <p:cTn id="7" dur="2000" fill="hold"/>
                                        <p:tgtEl>
                                          <p:spTgt spid="44036">
                                            <p:txEl>
                                              <p:pRg st="5" end="5"/>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403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44036">
                                            <p:txEl>
                                              <p:pRg st="6" end="6"/>
                                            </p:txEl>
                                          </p:spTgt>
                                        </p:tgtEl>
                                        <p:attrNameLst>
                                          <p:attrName>style.visibility</p:attrName>
                                        </p:attrNameLst>
                                      </p:cBhvr>
                                      <p:to>
                                        <p:strVal val="visible"/>
                                      </p:to>
                                    </p:set>
                                    <p:animEffect transition="in" filter="diamond(in)">
                                      <p:cBhvr>
                                        <p:cTn id="13" dur="2000"/>
                                        <p:tgtEl>
                                          <p:spTgt spid="4403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686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4036">
                                            <p:txEl>
                                              <p:pRg st="7" end="7"/>
                                            </p:txEl>
                                          </p:spTgt>
                                        </p:tgtEl>
                                        <p:attrNameLst>
                                          <p:attrName>style.visibility</p:attrName>
                                        </p:attrNameLst>
                                      </p:cBhvr>
                                      <p:to>
                                        <p:strVal val="visible"/>
                                      </p:to>
                                    </p:set>
                                    <p:animEffect transition="in" filter="diamond(in)">
                                      <p:cBhvr>
                                        <p:cTn id="22" dur="2000"/>
                                        <p:tgtEl>
                                          <p:spTgt spid="4403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44036">
                                            <p:txEl>
                                              <p:pRg st="8" end="8"/>
                                            </p:txEl>
                                          </p:spTgt>
                                        </p:tgtEl>
                                        <p:attrNameLst>
                                          <p:attrName>style.visibility</p:attrName>
                                        </p:attrNameLst>
                                      </p:cBhvr>
                                      <p:to>
                                        <p:strVal val="visible"/>
                                      </p:to>
                                    </p:set>
                                    <p:animEffect transition="in" filter="diamond(in)">
                                      <p:cBhvr>
                                        <p:cTn id="27" dur="2000"/>
                                        <p:tgtEl>
                                          <p:spTgt spid="440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dirty="0"/>
              <a:t>本讲主要内容</a:t>
            </a:r>
          </a:p>
        </p:txBody>
      </p:sp>
      <p:sp>
        <p:nvSpPr>
          <p:cNvPr id="3" name="内容占位符 2"/>
          <p:cNvSpPr>
            <a:spLocks noGrp="1"/>
          </p:cNvSpPr>
          <p:nvPr>
            <p:ph idx="1"/>
          </p:nvPr>
        </p:nvSpPr>
        <p:spPr>
          <a:xfrm>
            <a:off x="628650" y="1825625"/>
            <a:ext cx="7886700" cy="2683495"/>
          </a:xfrm>
        </p:spPr>
        <p:txBody>
          <a:bodyPr>
            <a:normAutofit/>
          </a:bodyPr>
          <a:lstStyle/>
          <a:p>
            <a:pPr marL="514350" indent="-514350">
              <a:buFont typeface="+mj-lt"/>
              <a:buAutoNum type="arabicPeriod"/>
            </a:pPr>
            <a:r>
              <a:rPr lang="zh-CN" altLang="en-US" sz="3200" dirty="0"/>
              <a:t>范式</a:t>
            </a:r>
            <a:endParaRPr lang="en-US" altLang="zh-CN" sz="3200" dirty="0"/>
          </a:p>
          <a:p>
            <a:pPr marL="514350" indent="-514350">
              <a:buFont typeface="+mj-lt"/>
              <a:buAutoNum type="arabicPeriod"/>
            </a:pPr>
            <a:r>
              <a:rPr lang="zh-CN" altLang="en-US" sz="3200" dirty="0"/>
              <a:t>数据依赖的公理系统</a:t>
            </a:r>
          </a:p>
        </p:txBody>
      </p:sp>
    </p:spTree>
    <p:extLst>
      <p:ext uri="{BB962C8B-B14F-4D97-AF65-F5344CB8AC3E}">
        <p14:creationId xmlns:p14="http://schemas.microsoft.com/office/powerpoint/2010/main" val="323416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628650" y="1412776"/>
            <a:ext cx="7886700" cy="4351338"/>
          </a:xfrm>
        </p:spPr>
        <p:txBody>
          <a:bodyPr/>
          <a:lstStyle/>
          <a:p>
            <a:pPr marL="0" indent="0">
              <a:buNone/>
            </a:pPr>
            <a:r>
              <a:rPr lang="zh-CN" altLang="en-US" dirty="0"/>
              <a:t>判断题：</a:t>
            </a:r>
            <a:endParaRPr lang="en-US" altLang="zh-CN" dirty="0"/>
          </a:p>
          <a:p>
            <a:pPr marL="0" indent="0">
              <a:buNone/>
            </a:pPr>
            <a:r>
              <a:rPr lang="zh-CN" altLang="en-US" dirty="0"/>
              <a:t>（１）若关系Ｒ中所有的属性均为主属性，则关系Ｒ至少可以达到３</a:t>
            </a:r>
            <a:r>
              <a:rPr lang="en-US" altLang="zh-CN" dirty="0"/>
              <a:t>NF</a:t>
            </a:r>
            <a:r>
              <a:rPr lang="zh-CN" altLang="en-US" dirty="0"/>
              <a:t>？</a:t>
            </a:r>
            <a:endParaRPr lang="en-US" altLang="zh-CN" dirty="0"/>
          </a:p>
          <a:p>
            <a:pPr marL="0" indent="0">
              <a:buNone/>
            </a:pPr>
            <a:r>
              <a:rPr lang="zh-CN" altLang="en-US" dirty="0"/>
              <a:t>（２）若关系Ｒ为双目关系，则Ｒ至少可以达到</a:t>
            </a:r>
            <a:r>
              <a:rPr lang="en-US" altLang="zh-CN" dirty="0"/>
              <a:t>BCNF</a:t>
            </a:r>
            <a:r>
              <a:rPr lang="zh-CN" altLang="en-US" dirty="0"/>
              <a:t>？</a:t>
            </a:r>
            <a:endParaRPr lang="en-US" altLang="zh-CN" dirty="0"/>
          </a:p>
          <a:p>
            <a:pPr marL="0" indent="0">
              <a:buNone/>
            </a:pPr>
            <a:r>
              <a:rPr lang="zh-CN" altLang="en-US" dirty="0"/>
              <a:t>（３）若每个决定因素都是单属性，则Ｒ至少可以达到２</a:t>
            </a:r>
            <a:r>
              <a:rPr lang="en-US" altLang="zh-CN" dirty="0"/>
              <a:t>NF</a:t>
            </a:r>
            <a:r>
              <a:rPr lang="zh-CN" altLang="en-US" dirty="0"/>
              <a:t>？</a:t>
            </a:r>
            <a:endParaRPr lang="en-US" altLang="zh-CN" dirty="0"/>
          </a:p>
          <a:p>
            <a:pPr marL="0" indent="0">
              <a:buNone/>
            </a:pPr>
            <a:r>
              <a:rPr lang="zh-CN" altLang="en-US" dirty="0"/>
              <a:t>（</a:t>
            </a:r>
            <a:r>
              <a:rPr lang="en-US" altLang="zh-CN" dirty="0"/>
              <a:t>4</a:t>
            </a:r>
            <a:r>
              <a:rPr lang="zh-CN" altLang="en-US" dirty="0"/>
              <a:t>）若每个码都是单属性，则</a:t>
            </a:r>
            <a:r>
              <a:rPr lang="en-US" altLang="zh-CN" dirty="0"/>
              <a:t>R</a:t>
            </a:r>
            <a:r>
              <a:rPr lang="zh-CN" altLang="en-US" dirty="0"/>
              <a:t>至少可以达到</a:t>
            </a:r>
            <a:r>
              <a:rPr lang="en-US" altLang="zh-CN" dirty="0"/>
              <a:t>2NF</a:t>
            </a:r>
            <a:r>
              <a:rPr lang="zh-CN" altLang="en-US" dirty="0"/>
              <a:t>？</a:t>
            </a:r>
            <a:endParaRPr lang="en-US" altLang="zh-CN" dirty="0"/>
          </a:p>
        </p:txBody>
      </p:sp>
    </p:spTree>
    <p:extLst>
      <p:ext uri="{BB962C8B-B14F-4D97-AF65-F5344CB8AC3E}">
        <p14:creationId xmlns:p14="http://schemas.microsoft.com/office/powerpoint/2010/main" val="1568843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0A0CF83-3307-4691-AA94-95621DA9580F}" type="slidenum">
              <a:rPr lang="zh-CN" altLang="en-US"/>
              <a:pPr/>
              <a:t>21</a:t>
            </a:fld>
            <a:endParaRPr lang="en-US" altLang="zh-CN"/>
          </a:p>
        </p:txBody>
      </p:sp>
      <p:sp>
        <p:nvSpPr>
          <p:cNvPr id="419843" name="Text Box 3"/>
          <p:cNvSpPr txBox="1">
            <a:spLocks noChangeArrowheads="1"/>
          </p:cNvSpPr>
          <p:nvPr/>
        </p:nvSpPr>
        <p:spPr bwMode="auto">
          <a:xfrm>
            <a:off x="274293" y="1371749"/>
            <a:ext cx="2735262" cy="4937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pPr>
            <a:r>
              <a:rPr kumimoji="1" lang="en-US" altLang="zh-CN" sz="2400" b="1">
                <a:solidFill>
                  <a:srgbClr val="FF0000"/>
                </a:solidFill>
                <a:latin typeface="宋体" panose="02010600030101010101" pitchFamily="2" charset="-122"/>
              </a:rPr>
              <a:t>3NF</a:t>
            </a:r>
            <a:r>
              <a:rPr kumimoji="1" lang="zh-CN" altLang="en-US" sz="2400" b="1">
                <a:solidFill>
                  <a:srgbClr val="FF0000"/>
                </a:solidFill>
                <a:latin typeface="宋体" panose="02010600030101010101" pitchFamily="2" charset="-122"/>
              </a:rPr>
              <a:t>与</a:t>
            </a:r>
            <a:r>
              <a:rPr kumimoji="1" lang="en-US" altLang="zh-CN" sz="2400" b="1">
                <a:solidFill>
                  <a:srgbClr val="FF0000"/>
                </a:solidFill>
                <a:latin typeface="宋体" panose="02010600030101010101" pitchFamily="2" charset="-122"/>
              </a:rPr>
              <a:t>BCNF</a:t>
            </a:r>
            <a:r>
              <a:rPr kumimoji="1" lang="zh-CN" altLang="en-US" sz="2400" b="1">
                <a:solidFill>
                  <a:srgbClr val="FF0000"/>
                </a:solidFill>
                <a:latin typeface="宋体" panose="02010600030101010101" pitchFamily="2" charset="-122"/>
              </a:rPr>
              <a:t>的关系</a:t>
            </a:r>
          </a:p>
        </p:txBody>
      </p:sp>
      <p:sp>
        <p:nvSpPr>
          <p:cNvPr id="419844" name="Text Box 4"/>
          <p:cNvSpPr txBox="1">
            <a:spLocks noChangeArrowheads="1"/>
          </p:cNvSpPr>
          <p:nvPr/>
        </p:nvSpPr>
        <p:spPr bwMode="auto">
          <a:xfrm>
            <a:off x="274293" y="3029099"/>
            <a:ext cx="8208962" cy="12969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pPr>
            <a:r>
              <a:rPr kumimoji="1" lang="zh-CN" altLang="en-US" sz="2400" dirty="0">
                <a:latin typeface="宋体" panose="02010600030101010101" pitchFamily="2" charset="-122"/>
              </a:rPr>
              <a:t>    如果一个关系数据库中的所有关系模式都属于</a:t>
            </a:r>
            <a:r>
              <a:rPr kumimoji="1" lang="en-US" altLang="zh-CN" sz="2400" dirty="0">
                <a:latin typeface="宋体" panose="02010600030101010101" pitchFamily="2" charset="-122"/>
              </a:rPr>
              <a:t>BCNF</a:t>
            </a:r>
            <a:r>
              <a:rPr kumimoji="1" lang="zh-CN" altLang="en-US" sz="2400" dirty="0">
                <a:latin typeface="宋体" panose="02010600030101010101" pitchFamily="2" charset="-122"/>
              </a:rPr>
              <a:t>，那么在函数依赖范畴内，它已实现了模式的彻底分解，达到了最高的规范化程度，消除了插入异常和删除异常。</a:t>
            </a:r>
          </a:p>
        </p:txBody>
      </p:sp>
      <p:sp>
        <p:nvSpPr>
          <p:cNvPr id="419846" name="Text Box 6"/>
          <p:cNvSpPr txBox="1">
            <a:spLocks noChangeArrowheads="1"/>
          </p:cNvSpPr>
          <p:nvPr/>
        </p:nvSpPr>
        <p:spPr bwMode="auto">
          <a:xfrm>
            <a:off x="274293" y="1844824"/>
            <a:ext cx="7848600" cy="9683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10000"/>
              </a:lnSpc>
              <a:spcBef>
                <a:spcPct val="20000"/>
              </a:spcBef>
            </a:pPr>
            <a:r>
              <a:rPr kumimoji="1" lang="zh-CN" altLang="en-US" sz="2400" dirty="0">
                <a:latin typeface="宋体" panose="02010600030101010101" pitchFamily="2" charset="-122"/>
              </a:rPr>
              <a:t>如果关系模式</a:t>
            </a:r>
            <a:r>
              <a:rPr kumimoji="1" lang="en-US" altLang="zh-CN" sz="2400" dirty="0">
                <a:latin typeface="宋体" panose="02010600030101010101" pitchFamily="2" charset="-122"/>
              </a:rPr>
              <a:t>R∈BCNF</a:t>
            </a:r>
            <a:r>
              <a:rPr kumimoji="1" lang="zh-CN" altLang="en-US" sz="2400" dirty="0">
                <a:latin typeface="宋体" panose="02010600030101010101" pitchFamily="2" charset="-122"/>
              </a:rPr>
              <a:t>，必定有</a:t>
            </a:r>
            <a:r>
              <a:rPr kumimoji="1" lang="en-US" altLang="zh-CN" sz="2400" dirty="0">
                <a:latin typeface="宋体" panose="02010600030101010101" pitchFamily="2" charset="-122"/>
              </a:rPr>
              <a:t>R∈3NF</a:t>
            </a:r>
            <a:r>
              <a:rPr kumimoji="1" lang="zh-CN" altLang="en-US" sz="2400" dirty="0">
                <a:latin typeface="宋体" panose="02010600030101010101" pitchFamily="2" charset="-122"/>
              </a:rPr>
              <a:t>。</a:t>
            </a:r>
          </a:p>
          <a:p>
            <a:pPr lvl="1">
              <a:lnSpc>
                <a:spcPct val="110000"/>
              </a:lnSpc>
              <a:spcBef>
                <a:spcPct val="20000"/>
              </a:spcBef>
            </a:pPr>
            <a:r>
              <a:rPr kumimoji="1" lang="zh-CN" altLang="en-US" sz="2400" dirty="0">
                <a:latin typeface="宋体" panose="02010600030101010101" pitchFamily="2" charset="-122"/>
              </a:rPr>
              <a:t>如果</a:t>
            </a:r>
            <a:r>
              <a:rPr kumimoji="1" lang="en-US" altLang="zh-CN" sz="2400" dirty="0">
                <a:latin typeface="宋体" panose="02010600030101010101" pitchFamily="2" charset="-122"/>
              </a:rPr>
              <a:t>R∈3NF</a:t>
            </a:r>
            <a:r>
              <a:rPr kumimoji="1" lang="zh-CN" altLang="en-US" sz="2400" dirty="0">
                <a:latin typeface="宋体" panose="02010600030101010101" pitchFamily="2" charset="-122"/>
              </a:rPr>
              <a:t>，且</a:t>
            </a:r>
            <a:r>
              <a:rPr kumimoji="1" lang="en-US" altLang="zh-CN" sz="2400" dirty="0">
                <a:latin typeface="宋体" panose="02010600030101010101" pitchFamily="2" charset="-122"/>
              </a:rPr>
              <a:t>R</a:t>
            </a:r>
            <a:r>
              <a:rPr kumimoji="1" lang="zh-CN" altLang="en-US" sz="2400" dirty="0">
                <a:latin typeface="宋体" panose="02010600030101010101" pitchFamily="2" charset="-122"/>
              </a:rPr>
              <a:t>只有一个候选码，则</a:t>
            </a:r>
            <a:r>
              <a:rPr kumimoji="1" lang="en-US" altLang="zh-CN" sz="2400" dirty="0">
                <a:latin typeface="宋体" panose="02010600030101010101" pitchFamily="2" charset="-122"/>
              </a:rPr>
              <a:t>R</a:t>
            </a:r>
            <a:r>
              <a:rPr kumimoji="1" lang="zh-CN" altLang="en-US" sz="2400" dirty="0">
                <a:latin typeface="宋体" panose="02010600030101010101" pitchFamily="2" charset="-122"/>
              </a:rPr>
              <a:t>必属于</a:t>
            </a:r>
            <a:r>
              <a:rPr kumimoji="1" lang="en-US" altLang="zh-CN" sz="2400" dirty="0">
                <a:latin typeface="宋体" panose="02010600030101010101" pitchFamily="2" charset="-122"/>
              </a:rPr>
              <a:t>BCNF</a:t>
            </a:r>
            <a:r>
              <a:rPr kumimoji="1" lang="zh-CN" altLang="en-US" sz="2400" dirty="0">
                <a:latin typeface="宋体" panose="02010600030101010101" pitchFamily="2" charset="-122"/>
              </a:rPr>
              <a:t>。</a:t>
            </a:r>
          </a:p>
        </p:txBody>
      </p:sp>
    </p:spTree>
    <p:extLst>
      <p:ext uri="{BB962C8B-B14F-4D97-AF65-F5344CB8AC3E}">
        <p14:creationId xmlns:p14="http://schemas.microsoft.com/office/powerpoint/2010/main" val="423750072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46"/>
                                        </p:tgtEl>
                                        <p:attrNameLst>
                                          <p:attrName>style.visibility</p:attrName>
                                        </p:attrNameLst>
                                      </p:cBhvr>
                                      <p:to>
                                        <p:strVal val="visible"/>
                                      </p:to>
                                    </p:set>
                                    <p:animEffect transition="in" filter="slide(fromBottom)">
                                      <p:cBhvr>
                                        <p:cTn id="7" dur="500"/>
                                        <p:tgtEl>
                                          <p:spTgt spid="419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19844"/>
                                        </p:tgtEl>
                                        <p:attrNameLst>
                                          <p:attrName>style.visibility</p:attrName>
                                        </p:attrNameLst>
                                      </p:cBhvr>
                                      <p:to>
                                        <p:strVal val="visible"/>
                                      </p:to>
                                    </p:set>
                                    <p:animEffect transition="in" filter="slide(fromBottom)">
                                      <p:cBhvr>
                                        <p:cTn id="12" dur="500"/>
                                        <p:tgtEl>
                                          <p:spTgt spid="419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4" grpId="0"/>
      <p:bldP spid="4198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84213" y="1"/>
            <a:ext cx="7772400" cy="952500"/>
          </a:xfrm>
        </p:spPr>
        <p:txBody>
          <a:bodyPr/>
          <a:lstStyle/>
          <a:p>
            <a:pPr eaLnBrk="1" hangingPunct="1"/>
            <a:r>
              <a:rPr lang="en-US" altLang="zh-CN" b="1" dirty="0">
                <a:solidFill>
                  <a:srgbClr val="FFFF00"/>
                </a:solidFill>
                <a:ea typeface="隶书" pitchFamily="49" charset="-122"/>
              </a:rPr>
              <a:t>4.2</a:t>
            </a:r>
            <a:r>
              <a:rPr lang="zh-CN" altLang="en-US" b="1" dirty="0">
                <a:solidFill>
                  <a:srgbClr val="FFFF00"/>
                </a:solidFill>
                <a:ea typeface="隶书" pitchFamily="49" charset="-122"/>
              </a:rPr>
              <a:t>规范化小结</a:t>
            </a:r>
          </a:p>
        </p:txBody>
      </p:sp>
      <p:sp>
        <p:nvSpPr>
          <p:cNvPr id="182275" name="Rectangle 3"/>
          <p:cNvSpPr>
            <a:spLocks noGrp="1" noChangeArrowheads="1"/>
          </p:cNvSpPr>
          <p:nvPr>
            <p:ph idx="1"/>
          </p:nvPr>
        </p:nvSpPr>
        <p:spPr>
          <a:xfrm>
            <a:off x="667712" y="1628800"/>
            <a:ext cx="7788903" cy="3960440"/>
          </a:xfrm>
          <a:solidFill>
            <a:schemeClr val="bg1"/>
          </a:solidFill>
          <a:ln>
            <a:solidFill>
              <a:schemeClr val="tx1"/>
            </a:solidFill>
          </a:ln>
        </p:spPr>
        <p:txBody>
          <a:bodyPr/>
          <a:lstStyle/>
          <a:p>
            <a:pPr eaLnBrk="1" hangingPunct="1"/>
            <a:r>
              <a:rPr lang="zh-CN" altLang="en-US" dirty="0">
                <a:latin typeface="+mn-ea"/>
              </a:rPr>
              <a:t>关系数据库的规范化理论是数据库逻辑设计的工具。</a:t>
            </a:r>
          </a:p>
          <a:p>
            <a:pPr lvl="3" eaLnBrk="1" hangingPunct="1"/>
            <a:endParaRPr lang="zh-CN" altLang="en-US" sz="2800" dirty="0">
              <a:latin typeface="+mn-ea"/>
            </a:endParaRPr>
          </a:p>
          <a:p>
            <a:pPr eaLnBrk="1" hangingPunct="1"/>
            <a:r>
              <a:rPr lang="zh-CN" altLang="en-US" dirty="0">
                <a:latin typeface="+mn-ea"/>
              </a:rPr>
              <a:t>一个关系只要其分量都是不可分的数据项，它就是规范化的关系，但这只是最基本的规范化。</a:t>
            </a:r>
          </a:p>
          <a:p>
            <a:pPr lvl="4" eaLnBrk="1" hangingPunct="1"/>
            <a:endParaRPr lang="zh-CN" altLang="en-US" sz="2800" dirty="0">
              <a:latin typeface="+mn-ea"/>
            </a:endParaRPr>
          </a:p>
          <a:p>
            <a:pPr eaLnBrk="1" hangingPunct="1"/>
            <a:r>
              <a:rPr lang="zh-CN" altLang="en-US" dirty="0">
                <a:latin typeface="+mn-ea"/>
              </a:rPr>
              <a:t>规范化程度可以有多个不同的级别。</a:t>
            </a:r>
          </a:p>
        </p:txBody>
      </p:sp>
      <p:sp>
        <p:nvSpPr>
          <p:cNvPr id="37890" name="灯片编号占位符 5"/>
          <p:cNvSpPr>
            <a:spLocks noGrp="1"/>
          </p:cNvSpPr>
          <p:nvPr>
            <p:ph type="sldNum" sz="quarter" idx="12"/>
          </p:nvPr>
        </p:nvSpPr>
        <p:spPr>
          <a:noFill/>
        </p:spPr>
        <p:txBody>
          <a:bodyPr/>
          <a:lstStyle/>
          <a:p>
            <a:fld id="{17E1FFE4-C91F-4B27-AA2A-9BCD867B71A1}" type="slidenum">
              <a:rPr lang="en-US" altLang="zh-CN" smtClean="0"/>
              <a:pPr/>
              <a:t>22</a:t>
            </a:fld>
            <a:endParaRPr lang="en-US" altLang="zh-CN"/>
          </a:p>
        </p:txBody>
      </p:sp>
    </p:spTree>
    <p:extLst>
      <p:ext uri="{BB962C8B-B14F-4D97-AF65-F5344CB8AC3E}">
        <p14:creationId xmlns:p14="http://schemas.microsoft.com/office/powerpoint/2010/main" val="167706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82275">
                                            <p:bg/>
                                          </p:spTgt>
                                        </p:tgtEl>
                                        <p:attrNameLst>
                                          <p:attrName>style.visibility</p:attrName>
                                        </p:attrNameLst>
                                      </p:cBhvr>
                                      <p:to>
                                        <p:strVal val="visible"/>
                                      </p:to>
                                    </p:set>
                                    <p:anim calcmode="lin" valueType="num">
                                      <p:cBhvr additive="base">
                                        <p:cTn id="7" dur="1000" fill="hold"/>
                                        <p:tgtEl>
                                          <p:spTgt spid="182275">
                                            <p:bg/>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2275">
                                            <p:bg/>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82275">
                                            <p:txEl>
                                              <p:pRg st="0" end="0"/>
                                            </p:txEl>
                                          </p:spTgt>
                                        </p:tgtEl>
                                        <p:attrNameLst>
                                          <p:attrName>style.visibility</p:attrName>
                                        </p:attrNameLst>
                                      </p:cBhvr>
                                      <p:to>
                                        <p:strVal val="visible"/>
                                      </p:to>
                                    </p:set>
                                    <p:anim calcmode="lin" valueType="num">
                                      <p:cBhvr additive="base">
                                        <p:cTn id="13" dur="1000" fill="hold"/>
                                        <p:tgtEl>
                                          <p:spTgt spid="182275">
                                            <p:txEl>
                                              <p:pRg st="0" end="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8227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182275">
                                            <p:txEl>
                                              <p:pRg st="2" end="2"/>
                                            </p:txEl>
                                          </p:spTgt>
                                        </p:tgtEl>
                                        <p:attrNameLst>
                                          <p:attrName>style.visibility</p:attrName>
                                        </p:attrNameLst>
                                      </p:cBhvr>
                                      <p:to>
                                        <p:strVal val="visible"/>
                                      </p:to>
                                    </p:set>
                                    <p:anim calcmode="lin" valueType="num">
                                      <p:cBhvr additive="base">
                                        <p:cTn id="19" dur="1000" fill="hold"/>
                                        <p:tgtEl>
                                          <p:spTgt spid="18227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8227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182275">
                                            <p:txEl>
                                              <p:pRg st="4" end="4"/>
                                            </p:txEl>
                                          </p:spTgt>
                                        </p:tgtEl>
                                        <p:attrNameLst>
                                          <p:attrName>style.visibility</p:attrName>
                                        </p:attrNameLst>
                                      </p:cBhvr>
                                      <p:to>
                                        <p:strVal val="visible"/>
                                      </p:to>
                                    </p:set>
                                    <p:anim calcmode="lin" valueType="num">
                                      <p:cBhvr additive="base">
                                        <p:cTn id="25" dur="1000" fill="hold"/>
                                        <p:tgtEl>
                                          <p:spTgt spid="182275">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8227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84213" y="-27383"/>
            <a:ext cx="7772400" cy="952500"/>
          </a:xfrm>
        </p:spPr>
        <p:txBody>
          <a:bodyPr/>
          <a:lstStyle/>
          <a:p>
            <a:pPr eaLnBrk="1" hangingPunct="1"/>
            <a:r>
              <a:rPr lang="en-US" altLang="zh-CN" b="1" dirty="0">
                <a:solidFill>
                  <a:srgbClr val="FFFF00"/>
                </a:solidFill>
                <a:ea typeface="隶书" pitchFamily="49" charset="-122"/>
              </a:rPr>
              <a:t>4.2</a:t>
            </a:r>
            <a:r>
              <a:rPr lang="zh-CN" altLang="en-US" b="1" dirty="0">
                <a:solidFill>
                  <a:srgbClr val="FFFF00"/>
                </a:solidFill>
                <a:ea typeface="隶书" pitchFamily="49" charset="-122"/>
              </a:rPr>
              <a:t>规范化小结</a:t>
            </a:r>
          </a:p>
        </p:txBody>
      </p:sp>
      <p:sp>
        <p:nvSpPr>
          <p:cNvPr id="183299" name="Rectangle 3"/>
          <p:cNvSpPr>
            <a:spLocks noGrp="1" noChangeArrowheads="1"/>
          </p:cNvSpPr>
          <p:nvPr>
            <p:ph idx="1"/>
          </p:nvPr>
        </p:nvSpPr>
        <p:spPr>
          <a:xfrm>
            <a:off x="650667" y="1412776"/>
            <a:ext cx="7775575" cy="4032448"/>
          </a:xfrm>
          <a:solidFill>
            <a:schemeClr val="bg1"/>
          </a:solidFill>
        </p:spPr>
        <p:txBody>
          <a:bodyPr>
            <a:noAutofit/>
          </a:bodyPr>
          <a:lstStyle/>
          <a:p>
            <a:pPr eaLnBrk="1" hangingPunct="1">
              <a:lnSpc>
                <a:spcPct val="150000"/>
              </a:lnSpc>
            </a:pPr>
            <a:r>
              <a:rPr lang="zh-CN" altLang="en-US" b="1" dirty="0">
                <a:latin typeface="+mn-ea"/>
              </a:rPr>
              <a:t>规范化程度过低的关系不一定能够很好地描述现实世界，可能会存在插入异常、删除异常、修改复杂、数据冗余等问题</a:t>
            </a:r>
          </a:p>
          <a:p>
            <a:pPr eaLnBrk="1" hangingPunct="1">
              <a:lnSpc>
                <a:spcPct val="150000"/>
              </a:lnSpc>
            </a:pPr>
            <a:r>
              <a:rPr lang="zh-CN" altLang="en-US" b="1" dirty="0">
                <a:latin typeface="+mn-ea"/>
              </a:rPr>
              <a:t>一个低一级范式的关系模式，通过模式分解可以转换为若干个高一级范式的关系模式集合，这种过程就叫</a:t>
            </a:r>
            <a:r>
              <a:rPr lang="zh-CN" altLang="en-US" b="1" dirty="0">
                <a:solidFill>
                  <a:schemeClr val="accent2"/>
                </a:solidFill>
                <a:latin typeface="+mn-ea"/>
              </a:rPr>
              <a:t>关系模式的规范化。</a:t>
            </a:r>
            <a:endParaRPr lang="zh-CN" altLang="en-US" b="1" dirty="0">
              <a:latin typeface="+mn-ea"/>
            </a:endParaRPr>
          </a:p>
        </p:txBody>
      </p:sp>
      <p:sp>
        <p:nvSpPr>
          <p:cNvPr id="38914" name="灯片编号占位符 5"/>
          <p:cNvSpPr>
            <a:spLocks noGrp="1"/>
          </p:cNvSpPr>
          <p:nvPr>
            <p:ph type="sldNum" sz="quarter" idx="12"/>
          </p:nvPr>
        </p:nvSpPr>
        <p:spPr>
          <a:noFill/>
        </p:spPr>
        <p:txBody>
          <a:bodyPr/>
          <a:lstStyle/>
          <a:p>
            <a:fld id="{BA42264C-F4D6-4730-B847-6A44CCF779D7}" type="slidenum">
              <a:rPr lang="en-US" altLang="zh-CN" smtClean="0"/>
              <a:pPr/>
              <a:t>23</a:t>
            </a:fld>
            <a:endParaRPr lang="en-US" altLang="zh-CN"/>
          </a:p>
        </p:txBody>
      </p:sp>
    </p:spTree>
    <p:extLst>
      <p:ext uri="{BB962C8B-B14F-4D97-AF65-F5344CB8AC3E}">
        <p14:creationId xmlns:p14="http://schemas.microsoft.com/office/powerpoint/2010/main" val="25643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3299">
                                            <p:bg/>
                                          </p:spTgt>
                                        </p:tgtEl>
                                        <p:attrNameLst>
                                          <p:attrName>style.visibility</p:attrName>
                                        </p:attrNameLst>
                                      </p:cBhvr>
                                      <p:to>
                                        <p:strVal val="visible"/>
                                      </p:to>
                                    </p:set>
                                    <p:anim calcmode="lin" valueType="num">
                                      <p:cBhvr additive="base">
                                        <p:cTn id="7" dur="1000" fill="hold"/>
                                        <p:tgtEl>
                                          <p:spTgt spid="183299">
                                            <p:bg/>
                                          </p:spTgt>
                                        </p:tgtEl>
                                        <p:attrNameLst>
                                          <p:attrName>ppt_x</p:attrName>
                                        </p:attrNameLst>
                                      </p:cBhvr>
                                      <p:tavLst>
                                        <p:tav tm="0">
                                          <p:val>
                                            <p:strVal val="1+#ppt_w/2"/>
                                          </p:val>
                                        </p:tav>
                                        <p:tav tm="100000">
                                          <p:val>
                                            <p:strVal val="#ppt_x"/>
                                          </p:val>
                                        </p:tav>
                                      </p:tavLst>
                                    </p:anim>
                                    <p:anim calcmode="lin" valueType="num">
                                      <p:cBhvr additive="base">
                                        <p:cTn id="8" dur="1000" fill="hold"/>
                                        <p:tgtEl>
                                          <p:spTgt spid="18329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83299">
                                            <p:txEl>
                                              <p:pRg st="0" end="0"/>
                                            </p:txEl>
                                          </p:spTgt>
                                        </p:tgtEl>
                                        <p:attrNameLst>
                                          <p:attrName>style.visibility</p:attrName>
                                        </p:attrNameLst>
                                      </p:cBhvr>
                                      <p:to>
                                        <p:strVal val="visible"/>
                                      </p:to>
                                    </p:set>
                                    <p:anim calcmode="lin" valueType="num">
                                      <p:cBhvr additive="base">
                                        <p:cTn id="13" dur="1000" fill="hold"/>
                                        <p:tgtEl>
                                          <p:spTgt spid="183299">
                                            <p:txEl>
                                              <p:pRg st="0" end="0"/>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183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83299">
                                            <p:txEl>
                                              <p:pRg st="1" end="1"/>
                                            </p:txEl>
                                          </p:spTgt>
                                        </p:tgtEl>
                                        <p:attrNameLst>
                                          <p:attrName>style.visibility</p:attrName>
                                        </p:attrNameLst>
                                      </p:cBhvr>
                                      <p:to>
                                        <p:strVal val="visible"/>
                                      </p:to>
                                    </p:set>
                                    <p:anim calcmode="lin" valueType="num">
                                      <p:cBhvr additive="base">
                                        <p:cTn id="19" dur="1000" fill="hold"/>
                                        <p:tgtEl>
                                          <p:spTgt spid="183299">
                                            <p:txEl>
                                              <p:pRg st="1" end="1"/>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1832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buFontTx/>
            </a:pPr>
            <a:r>
              <a:rPr lang="en-US" altLang="zh-CN" dirty="0">
                <a:ea typeface="隶书" pitchFamily="49" charset="-122"/>
              </a:rPr>
              <a:t>4.2</a:t>
            </a:r>
            <a:r>
              <a:rPr lang="zh-CN" altLang="en-US" dirty="0">
                <a:ea typeface="隶书" pitchFamily="49" charset="-122"/>
              </a:rPr>
              <a:t>规范化小结</a:t>
            </a:r>
          </a:p>
        </p:txBody>
      </p:sp>
      <p:grpSp>
        <p:nvGrpSpPr>
          <p:cNvPr id="4" name="Group 2"/>
          <p:cNvGrpSpPr>
            <a:grpSpLocks/>
          </p:cNvGrpSpPr>
          <p:nvPr/>
        </p:nvGrpSpPr>
        <p:grpSpPr bwMode="auto">
          <a:xfrm>
            <a:off x="304231" y="1412777"/>
            <a:ext cx="8458200" cy="4032251"/>
            <a:chOff x="240" y="1296"/>
            <a:chExt cx="5328" cy="3048"/>
          </a:xfrm>
        </p:grpSpPr>
        <p:sp>
          <p:nvSpPr>
            <p:cNvPr id="5" name="Text Box 3"/>
            <p:cNvSpPr txBox="1">
              <a:spLocks noChangeArrowheads="1"/>
            </p:cNvSpPr>
            <p:nvPr/>
          </p:nvSpPr>
          <p:spPr bwMode="auto">
            <a:xfrm>
              <a:off x="1440" y="1584"/>
              <a:ext cx="4128" cy="442"/>
            </a:xfrm>
            <a:prstGeom prst="rect">
              <a:avLst/>
            </a:prstGeom>
            <a:noFill/>
            <a:ln w="9525">
              <a:noFill/>
              <a:miter lim="800000"/>
              <a:headEnd/>
              <a:tailEnd/>
            </a:ln>
          </p:spPr>
          <p:txBody>
            <a:bodyPr>
              <a:spAutoFit/>
            </a:bodyPr>
            <a:lstStyle/>
            <a:p>
              <a:pPr>
                <a:spcBef>
                  <a:spcPct val="50000"/>
                </a:spcBef>
              </a:pPr>
              <a:r>
                <a:rPr kumimoji="1" lang="zh-CN" altLang="en-US" sz="3200" b="1">
                  <a:latin typeface="隶书" pitchFamily="49" charset="-122"/>
                  <a:ea typeface="隶书" pitchFamily="49" charset="-122"/>
                </a:rPr>
                <a:t>消除非主属性对码的部分函数依赖</a:t>
              </a:r>
            </a:p>
          </p:txBody>
        </p:sp>
        <p:sp>
          <p:nvSpPr>
            <p:cNvPr id="6" name="Text Box 4"/>
            <p:cNvSpPr txBox="1">
              <a:spLocks noChangeArrowheads="1"/>
            </p:cNvSpPr>
            <p:nvPr/>
          </p:nvSpPr>
          <p:spPr bwMode="auto">
            <a:xfrm>
              <a:off x="1440" y="2313"/>
              <a:ext cx="4128" cy="442"/>
            </a:xfrm>
            <a:prstGeom prst="rect">
              <a:avLst/>
            </a:prstGeom>
            <a:noFill/>
            <a:ln w="9525">
              <a:noFill/>
              <a:miter lim="800000"/>
              <a:headEnd/>
              <a:tailEnd/>
            </a:ln>
          </p:spPr>
          <p:txBody>
            <a:bodyPr>
              <a:spAutoFit/>
            </a:bodyPr>
            <a:lstStyle/>
            <a:p>
              <a:pPr>
                <a:spcBef>
                  <a:spcPct val="50000"/>
                </a:spcBef>
              </a:pPr>
              <a:r>
                <a:rPr kumimoji="1" lang="zh-CN" altLang="en-US" sz="3200" b="1">
                  <a:latin typeface="隶书" pitchFamily="49" charset="-122"/>
                  <a:ea typeface="隶书" pitchFamily="49" charset="-122"/>
                </a:rPr>
                <a:t>消除非主属性对码的传递函数依赖</a:t>
              </a:r>
            </a:p>
          </p:txBody>
        </p:sp>
        <p:sp>
          <p:nvSpPr>
            <p:cNvPr id="7" name="Text Box 5"/>
            <p:cNvSpPr txBox="1">
              <a:spLocks noChangeArrowheads="1"/>
            </p:cNvSpPr>
            <p:nvPr/>
          </p:nvSpPr>
          <p:spPr bwMode="auto">
            <a:xfrm>
              <a:off x="1488" y="3033"/>
              <a:ext cx="3984" cy="396"/>
            </a:xfrm>
            <a:prstGeom prst="rect">
              <a:avLst/>
            </a:prstGeom>
            <a:noFill/>
            <a:ln w="9525">
              <a:noFill/>
              <a:miter lim="800000"/>
              <a:headEnd/>
              <a:tailEnd/>
            </a:ln>
          </p:spPr>
          <p:txBody>
            <a:bodyPr>
              <a:spAutoFit/>
            </a:bodyPr>
            <a:lstStyle/>
            <a:p>
              <a:pPr>
                <a:spcBef>
                  <a:spcPct val="50000"/>
                </a:spcBef>
              </a:pPr>
              <a:r>
                <a:rPr kumimoji="1" lang="zh-CN" altLang="en-US" sz="2800" b="1">
                  <a:latin typeface="隶书" pitchFamily="49" charset="-122"/>
                  <a:ea typeface="隶书" pitchFamily="49" charset="-122"/>
                </a:rPr>
                <a:t>消除主属性对码的部分和传递函数依赖</a:t>
              </a:r>
            </a:p>
          </p:txBody>
        </p:sp>
        <p:sp>
          <p:nvSpPr>
            <p:cNvPr id="8" name="Text Box 6"/>
            <p:cNvSpPr txBox="1">
              <a:spLocks noChangeArrowheads="1"/>
            </p:cNvSpPr>
            <p:nvPr/>
          </p:nvSpPr>
          <p:spPr bwMode="auto">
            <a:xfrm>
              <a:off x="960" y="1392"/>
              <a:ext cx="576" cy="442"/>
            </a:xfrm>
            <a:prstGeom prst="rect">
              <a:avLst/>
            </a:prstGeom>
            <a:noFill/>
            <a:ln w="9525">
              <a:noFill/>
              <a:miter lim="800000"/>
              <a:headEnd/>
              <a:tailEnd/>
            </a:ln>
          </p:spPr>
          <p:txBody>
            <a:bodyPr>
              <a:spAutoFit/>
            </a:bodyPr>
            <a:lstStyle/>
            <a:p>
              <a:pPr>
                <a:spcBef>
                  <a:spcPct val="50000"/>
                </a:spcBef>
              </a:pPr>
              <a:r>
                <a:rPr kumimoji="1" lang="en-US" altLang="zh-CN" sz="3200" b="1">
                  <a:latin typeface="隶书" pitchFamily="49" charset="-122"/>
                  <a:ea typeface="隶书" pitchFamily="49" charset="-122"/>
                </a:rPr>
                <a:t>1NF</a:t>
              </a:r>
            </a:p>
          </p:txBody>
        </p:sp>
        <p:sp>
          <p:nvSpPr>
            <p:cNvPr id="9" name="Text Box 7"/>
            <p:cNvSpPr txBox="1">
              <a:spLocks noChangeArrowheads="1"/>
            </p:cNvSpPr>
            <p:nvPr/>
          </p:nvSpPr>
          <p:spPr bwMode="auto">
            <a:xfrm>
              <a:off x="960" y="2016"/>
              <a:ext cx="576" cy="442"/>
            </a:xfrm>
            <a:prstGeom prst="rect">
              <a:avLst/>
            </a:prstGeom>
            <a:noFill/>
            <a:ln w="9525">
              <a:noFill/>
              <a:miter lim="800000"/>
              <a:headEnd/>
              <a:tailEnd/>
            </a:ln>
          </p:spPr>
          <p:txBody>
            <a:bodyPr>
              <a:spAutoFit/>
            </a:bodyPr>
            <a:lstStyle/>
            <a:p>
              <a:pPr>
                <a:spcBef>
                  <a:spcPct val="50000"/>
                </a:spcBef>
              </a:pPr>
              <a:r>
                <a:rPr kumimoji="1" lang="en-US" altLang="zh-CN" sz="3200" b="1">
                  <a:latin typeface="隶书" pitchFamily="49" charset="-122"/>
                  <a:ea typeface="隶书" pitchFamily="49" charset="-122"/>
                </a:rPr>
                <a:t>2NF</a:t>
              </a:r>
            </a:p>
          </p:txBody>
        </p:sp>
        <p:sp>
          <p:nvSpPr>
            <p:cNvPr id="10" name="Text Box 8"/>
            <p:cNvSpPr txBox="1">
              <a:spLocks noChangeArrowheads="1"/>
            </p:cNvSpPr>
            <p:nvPr/>
          </p:nvSpPr>
          <p:spPr bwMode="auto">
            <a:xfrm>
              <a:off x="960" y="2640"/>
              <a:ext cx="576" cy="442"/>
            </a:xfrm>
            <a:prstGeom prst="rect">
              <a:avLst/>
            </a:prstGeom>
            <a:noFill/>
            <a:ln w="9525">
              <a:noFill/>
              <a:miter lim="800000"/>
              <a:headEnd/>
              <a:tailEnd/>
            </a:ln>
          </p:spPr>
          <p:txBody>
            <a:bodyPr>
              <a:spAutoFit/>
            </a:bodyPr>
            <a:lstStyle/>
            <a:p>
              <a:pPr>
                <a:spcBef>
                  <a:spcPct val="50000"/>
                </a:spcBef>
              </a:pPr>
              <a:r>
                <a:rPr kumimoji="1" lang="en-US" altLang="zh-CN" sz="3200" b="1">
                  <a:latin typeface="隶书" pitchFamily="49" charset="-122"/>
                  <a:ea typeface="隶书" pitchFamily="49" charset="-122"/>
                </a:rPr>
                <a:t>3NF</a:t>
              </a:r>
            </a:p>
          </p:txBody>
        </p:sp>
        <p:sp>
          <p:nvSpPr>
            <p:cNvPr id="11" name="Text Box 9"/>
            <p:cNvSpPr txBox="1">
              <a:spLocks noChangeArrowheads="1"/>
            </p:cNvSpPr>
            <p:nvPr/>
          </p:nvSpPr>
          <p:spPr bwMode="auto">
            <a:xfrm>
              <a:off x="960" y="3369"/>
              <a:ext cx="720" cy="442"/>
            </a:xfrm>
            <a:prstGeom prst="rect">
              <a:avLst/>
            </a:prstGeom>
            <a:noFill/>
            <a:ln w="9525">
              <a:noFill/>
              <a:miter lim="800000"/>
              <a:headEnd/>
              <a:tailEnd/>
            </a:ln>
          </p:spPr>
          <p:txBody>
            <a:bodyPr>
              <a:spAutoFit/>
            </a:bodyPr>
            <a:lstStyle/>
            <a:p>
              <a:pPr>
                <a:spcBef>
                  <a:spcPct val="50000"/>
                </a:spcBef>
              </a:pPr>
              <a:r>
                <a:rPr kumimoji="1" lang="en-US" altLang="zh-CN" sz="3200" b="1">
                  <a:latin typeface="隶书" pitchFamily="49" charset="-122"/>
                  <a:ea typeface="隶书" pitchFamily="49" charset="-122"/>
                </a:rPr>
                <a:t>BCNF</a:t>
              </a:r>
            </a:p>
          </p:txBody>
        </p:sp>
        <p:sp>
          <p:nvSpPr>
            <p:cNvPr id="12" name="Line 10"/>
            <p:cNvSpPr>
              <a:spLocks noChangeShapeType="1"/>
            </p:cNvSpPr>
            <p:nvPr/>
          </p:nvSpPr>
          <p:spPr bwMode="auto">
            <a:xfrm>
              <a:off x="912" y="1488"/>
              <a:ext cx="0" cy="2208"/>
            </a:xfrm>
            <a:prstGeom prst="line">
              <a:avLst/>
            </a:prstGeom>
            <a:noFill/>
            <a:ln w="38100">
              <a:solidFill>
                <a:srgbClr val="993366"/>
              </a:solidFill>
              <a:round/>
              <a:headEnd/>
              <a:tailEnd type="triangle" w="lg" len="sm"/>
            </a:ln>
          </p:spPr>
          <p:txBody>
            <a:bodyPr wrap="none" anchor="ctr"/>
            <a:lstStyle/>
            <a:p>
              <a:endParaRPr lang="zh-CN" altLang="en-US"/>
            </a:p>
          </p:txBody>
        </p:sp>
        <p:sp>
          <p:nvSpPr>
            <p:cNvPr id="13" name="Text Box 11"/>
            <p:cNvSpPr txBox="1">
              <a:spLocks noChangeArrowheads="1"/>
            </p:cNvSpPr>
            <p:nvPr/>
          </p:nvSpPr>
          <p:spPr bwMode="auto">
            <a:xfrm>
              <a:off x="240" y="1296"/>
              <a:ext cx="816" cy="3048"/>
            </a:xfrm>
            <a:prstGeom prst="rect">
              <a:avLst/>
            </a:prstGeom>
            <a:noFill/>
            <a:ln w="9525">
              <a:noFill/>
              <a:miter lim="800000"/>
              <a:headEnd/>
              <a:tailEnd/>
            </a:ln>
          </p:spPr>
          <p:txBody>
            <a:bodyPr>
              <a:spAutoFit/>
            </a:bodyPr>
            <a:lstStyle/>
            <a:p>
              <a:pPr>
                <a:spcBef>
                  <a:spcPct val="50000"/>
                </a:spcBef>
              </a:pPr>
              <a:r>
                <a:rPr kumimoji="1" lang="zh-CN" altLang="en-US" sz="3200" b="1" dirty="0">
                  <a:latin typeface="隶书" pitchFamily="49" charset="-122"/>
                  <a:ea typeface="隶书" pitchFamily="49" charset="-122"/>
                </a:rPr>
                <a:t>消除决定因素非码的非平凡函数依赖</a:t>
              </a:r>
            </a:p>
          </p:txBody>
        </p:sp>
      </p:grpSp>
      <p:sp>
        <p:nvSpPr>
          <p:cNvPr id="14" name="矩形 13"/>
          <p:cNvSpPr/>
          <p:nvPr/>
        </p:nvSpPr>
        <p:spPr>
          <a:xfrm>
            <a:off x="2209231" y="980728"/>
            <a:ext cx="4512774" cy="480131"/>
          </a:xfrm>
          <a:prstGeom prst="rect">
            <a:avLst/>
          </a:prstGeom>
        </p:spPr>
        <p:txBody>
          <a:bodyPr wrap="none">
            <a:spAutoFit/>
          </a:bodyPr>
          <a:lstStyle/>
          <a:p>
            <a:pPr eaLnBrk="1" hangingPunct="1">
              <a:lnSpc>
                <a:spcPct val="90000"/>
              </a:lnSpc>
            </a:pPr>
            <a:r>
              <a:rPr lang="zh-CN" altLang="en-US" sz="2800" b="1" dirty="0"/>
              <a:t>关系模式规范化的基本步骤</a:t>
            </a:r>
          </a:p>
        </p:txBody>
      </p:sp>
    </p:spTree>
    <p:extLst>
      <p:ext uri="{BB962C8B-B14F-4D97-AF65-F5344CB8AC3E}">
        <p14:creationId xmlns:p14="http://schemas.microsoft.com/office/powerpoint/2010/main" val="204988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78429" y="788459"/>
            <a:ext cx="7778187" cy="952500"/>
          </a:xfrm>
        </p:spPr>
        <p:txBody>
          <a:bodyPr/>
          <a:lstStyle/>
          <a:p>
            <a:pPr eaLnBrk="1" hangingPunct="1"/>
            <a:r>
              <a:rPr lang="zh-CN" altLang="en-US" sz="3200" dirty="0">
                <a:solidFill>
                  <a:srgbClr val="FF0000"/>
                </a:solidFill>
                <a:ea typeface="隶书" pitchFamily="49" charset="-122"/>
              </a:rPr>
              <a:t>规范化的基本思想</a:t>
            </a:r>
          </a:p>
        </p:txBody>
      </p:sp>
      <p:sp>
        <p:nvSpPr>
          <p:cNvPr id="185347" name="Rectangle 3"/>
          <p:cNvSpPr>
            <a:spLocks noGrp="1" noChangeArrowheads="1"/>
          </p:cNvSpPr>
          <p:nvPr>
            <p:ph idx="1"/>
          </p:nvPr>
        </p:nvSpPr>
        <p:spPr>
          <a:xfrm>
            <a:off x="319370" y="1498735"/>
            <a:ext cx="8496300" cy="4200261"/>
          </a:xfrm>
          <a:solidFill>
            <a:schemeClr val="bg1"/>
          </a:solidFill>
          <a:ln>
            <a:solidFill>
              <a:schemeClr val="tx1"/>
            </a:solidFill>
          </a:ln>
        </p:spPr>
        <p:txBody>
          <a:bodyPr>
            <a:normAutofit/>
          </a:bodyPr>
          <a:lstStyle/>
          <a:p>
            <a:pPr lvl="1" eaLnBrk="1" hangingPunct="1">
              <a:lnSpc>
                <a:spcPct val="120000"/>
              </a:lnSpc>
            </a:pPr>
            <a:r>
              <a:rPr lang="zh-CN" altLang="en-US" b="1" dirty="0">
                <a:latin typeface="+mn-ea"/>
              </a:rPr>
              <a:t>消除不合适的数据依赖</a:t>
            </a:r>
          </a:p>
          <a:p>
            <a:pPr lvl="1" eaLnBrk="1" hangingPunct="1">
              <a:lnSpc>
                <a:spcPct val="120000"/>
              </a:lnSpc>
            </a:pPr>
            <a:r>
              <a:rPr lang="zh-CN" altLang="en-US" b="1" dirty="0">
                <a:latin typeface="+mn-ea"/>
              </a:rPr>
              <a:t>使得各关系模式达到某种程度的“分离”</a:t>
            </a:r>
          </a:p>
          <a:p>
            <a:pPr lvl="1" eaLnBrk="1" hangingPunct="1">
              <a:lnSpc>
                <a:spcPct val="120000"/>
              </a:lnSpc>
            </a:pPr>
            <a:r>
              <a:rPr lang="zh-CN" altLang="en-US" b="1" dirty="0">
                <a:latin typeface="+mn-ea"/>
              </a:rPr>
              <a:t>采用“一事一地”的模式设计原则</a:t>
            </a:r>
          </a:p>
          <a:p>
            <a:pPr lvl="1" eaLnBrk="1" hangingPunct="1">
              <a:lnSpc>
                <a:spcPct val="120000"/>
              </a:lnSpc>
              <a:buFontTx/>
              <a:buNone/>
            </a:pPr>
            <a:r>
              <a:rPr lang="zh-CN" altLang="en-US" b="1" dirty="0">
                <a:latin typeface="+mn-ea"/>
              </a:rPr>
              <a:t>  让一个关系描述一个概念、一个实体或者实体间的一种联系。若多于一个概念就把它“分离”出去</a:t>
            </a:r>
          </a:p>
          <a:p>
            <a:pPr lvl="1" eaLnBrk="1" hangingPunct="1">
              <a:lnSpc>
                <a:spcPct val="120000"/>
              </a:lnSpc>
            </a:pPr>
            <a:r>
              <a:rPr lang="zh-CN" altLang="en-US" b="1" dirty="0">
                <a:latin typeface="+mn-ea"/>
              </a:rPr>
              <a:t>所谓规范化实质上是概念的单一化</a:t>
            </a:r>
          </a:p>
        </p:txBody>
      </p:sp>
      <p:sp>
        <p:nvSpPr>
          <p:cNvPr id="40962" name="灯片编号占位符 5"/>
          <p:cNvSpPr>
            <a:spLocks noGrp="1"/>
          </p:cNvSpPr>
          <p:nvPr>
            <p:ph type="sldNum" sz="quarter" idx="12"/>
          </p:nvPr>
        </p:nvSpPr>
        <p:spPr>
          <a:noFill/>
        </p:spPr>
        <p:txBody>
          <a:bodyPr/>
          <a:lstStyle/>
          <a:p>
            <a:fld id="{B427240E-BEA6-458B-827F-79D0F7CFDDD9}" type="slidenum">
              <a:rPr lang="en-US" altLang="zh-CN" smtClean="0"/>
              <a:pPr/>
              <a:t>25</a:t>
            </a:fld>
            <a:endParaRPr lang="en-US" altLang="zh-CN"/>
          </a:p>
        </p:txBody>
      </p:sp>
      <p:sp>
        <p:nvSpPr>
          <p:cNvPr id="5" name="Rectangle 2"/>
          <p:cNvSpPr txBox="1">
            <a:spLocks noChangeArrowheads="1"/>
          </p:cNvSpPr>
          <p:nvPr/>
        </p:nvSpPr>
        <p:spPr bwMode="auto">
          <a:xfrm>
            <a:off x="684213" y="1"/>
            <a:ext cx="77724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buFontTx/>
            </a:pPr>
            <a:r>
              <a:rPr lang="en-US" altLang="zh-CN" b="1" dirty="0">
                <a:solidFill>
                  <a:srgbClr val="FFFF00"/>
                </a:solidFill>
                <a:ea typeface="隶书" pitchFamily="49" charset="-122"/>
              </a:rPr>
              <a:t>4.2</a:t>
            </a:r>
            <a:r>
              <a:rPr lang="zh-CN" altLang="en-US" b="1" dirty="0">
                <a:solidFill>
                  <a:srgbClr val="FFFF00"/>
                </a:solidFill>
                <a:ea typeface="隶书" pitchFamily="49" charset="-122"/>
              </a:rPr>
              <a:t>规范化小结</a:t>
            </a:r>
          </a:p>
        </p:txBody>
      </p:sp>
    </p:spTree>
    <p:extLst>
      <p:ext uri="{BB962C8B-B14F-4D97-AF65-F5344CB8AC3E}">
        <p14:creationId xmlns:p14="http://schemas.microsoft.com/office/powerpoint/2010/main" val="33525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5347">
                                            <p:bg/>
                                          </p:spTgt>
                                        </p:tgtEl>
                                        <p:attrNameLst>
                                          <p:attrName>style.visibility</p:attrName>
                                        </p:attrNameLst>
                                      </p:cBhvr>
                                      <p:to>
                                        <p:strVal val="visible"/>
                                      </p:to>
                                    </p:set>
                                    <p:animEffect transition="in" filter="checkerboard(across)">
                                      <p:cBhvr>
                                        <p:cTn id="7" dur="250"/>
                                        <p:tgtEl>
                                          <p:spTgt spid="185347">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5347">
                                            <p:txEl>
                                              <p:pRg st="0" end="0"/>
                                            </p:txEl>
                                          </p:spTgt>
                                        </p:tgtEl>
                                        <p:attrNameLst>
                                          <p:attrName>style.visibility</p:attrName>
                                        </p:attrNameLst>
                                      </p:cBhvr>
                                      <p:to>
                                        <p:strVal val="visible"/>
                                      </p:to>
                                    </p:set>
                                    <p:animEffect transition="in" filter="checkerboard(across)">
                                      <p:cBhvr>
                                        <p:cTn id="12" dur="250"/>
                                        <p:tgtEl>
                                          <p:spTgt spid="1853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5347">
                                            <p:txEl>
                                              <p:pRg st="1" end="1"/>
                                            </p:txEl>
                                          </p:spTgt>
                                        </p:tgtEl>
                                        <p:attrNameLst>
                                          <p:attrName>style.visibility</p:attrName>
                                        </p:attrNameLst>
                                      </p:cBhvr>
                                      <p:to>
                                        <p:strVal val="visible"/>
                                      </p:to>
                                    </p:set>
                                    <p:animEffect transition="in" filter="checkerboard(across)">
                                      <p:cBhvr>
                                        <p:cTn id="17" dur="250"/>
                                        <p:tgtEl>
                                          <p:spTgt spid="1853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5347">
                                            <p:txEl>
                                              <p:pRg st="2" end="2"/>
                                            </p:txEl>
                                          </p:spTgt>
                                        </p:tgtEl>
                                        <p:attrNameLst>
                                          <p:attrName>style.visibility</p:attrName>
                                        </p:attrNameLst>
                                      </p:cBhvr>
                                      <p:to>
                                        <p:strVal val="visible"/>
                                      </p:to>
                                    </p:set>
                                    <p:animEffect transition="in" filter="checkerboard(across)">
                                      <p:cBhvr>
                                        <p:cTn id="22" dur="250"/>
                                        <p:tgtEl>
                                          <p:spTgt spid="1853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5347">
                                            <p:txEl>
                                              <p:pRg st="3" end="3"/>
                                            </p:txEl>
                                          </p:spTgt>
                                        </p:tgtEl>
                                        <p:attrNameLst>
                                          <p:attrName>style.visibility</p:attrName>
                                        </p:attrNameLst>
                                      </p:cBhvr>
                                      <p:to>
                                        <p:strVal val="visible"/>
                                      </p:to>
                                    </p:set>
                                    <p:animEffect transition="in" filter="checkerboard(across)">
                                      <p:cBhvr>
                                        <p:cTn id="27" dur="250"/>
                                        <p:tgtEl>
                                          <p:spTgt spid="1853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85347">
                                            <p:txEl>
                                              <p:pRg st="4" end="4"/>
                                            </p:txEl>
                                          </p:spTgt>
                                        </p:tgtEl>
                                        <p:attrNameLst>
                                          <p:attrName>style.visibility</p:attrName>
                                        </p:attrNameLst>
                                      </p:cBhvr>
                                      <p:to>
                                        <p:strVal val="visible"/>
                                      </p:to>
                                    </p:set>
                                    <p:animEffect transition="in" filter="checkerboard(across)">
                                      <p:cBhvr>
                                        <p:cTn id="32" dur="250"/>
                                        <p:tgtEl>
                                          <p:spTgt spid="185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a:xfrm>
            <a:off x="334964" y="1556795"/>
            <a:ext cx="8351839" cy="3684057"/>
          </a:xfrm>
          <a:solidFill>
            <a:schemeClr val="bg1"/>
          </a:solidFill>
          <a:ln>
            <a:solidFill>
              <a:schemeClr val="tx1"/>
            </a:solidFill>
          </a:ln>
        </p:spPr>
        <p:txBody>
          <a:bodyPr/>
          <a:lstStyle/>
          <a:p>
            <a:pPr eaLnBrk="1" hangingPunct="1">
              <a:lnSpc>
                <a:spcPct val="140000"/>
              </a:lnSpc>
            </a:pPr>
            <a:r>
              <a:rPr lang="zh-CN" altLang="en-US" dirty="0">
                <a:latin typeface="+mn-ea"/>
              </a:rPr>
              <a:t>不能说规范化程度越高的关系模式就越好</a:t>
            </a:r>
          </a:p>
          <a:p>
            <a:pPr eaLnBrk="1" hangingPunct="1">
              <a:lnSpc>
                <a:spcPct val="140000"/>
              </a:lnSpc>
            </a:pPr>
            <a:r>
              <a:rPr lang="zh-CN" altLang="en-US" dirty="0">
                <a:latin typeface="+mn-ea"/>
              </a:rPr>
              <a:t>在设计数据库模式结构时，必须对现实世界的实际情况和用户应用需求作进一步分析，确定一个合适的、能够反映现实世界的模式</a:t>
            </a:r>
          </a:p>
          <a:p>
            <a:pPr eaLnBrk="1" hangingPunct="1">
              <a:lnSpc>
                <a:spcPct val="140000"/>
              </a:lnSpc>
            </a:pPr>
            <a:r>
              <a:rPr lang="zh-CN" altLang="en-US" dirty="0">
                <a:latin typeface="+mn-ea"/>
              </a:rPr>
              <a:t>上面的规范化步骤可以在其中任何一步终止</a:t>
            </a:r>
          </a:p>
        </p:txBody>
      </p:sp>
      <p:sp>
        <p:nvSpPr>
          <p:cNvPr id="41986" name="灯片编号占位符 5"/>
          <p:cNvSpPr>
            <a:spLocks noGrp="1"/>
          </p:cNvSpPr>
          <p:nvPr>
            <p:ph type="sldNum" sz="quarter" idx="12"/>
          </p:nvPr>
        </p:nvSpPr>
        <p:spPr>
          <a:noFill/>
        </p:spPr>
        <p:txBody>
          <a:bodyPr/>
          <a:lstStyle/>
          <a:p>
            <a:fld id="{76514639-FF7B-4C6C-8D44-23504A0B8A7F}" type="slidenum">
              <a:rPr lang="en-US" altLang="zh-CN" smtClean="0"/>
              <a:pPr/>
              <a:t>26</a:t>
            </a:fld>
            <a:endParaRPr lang="en-US" altLang="zh-CN"/>
          </a:p>
        </p:txBody>
      </p:sp>
      <p:sp>
        <p:nvSpPr>
          <p:cNvPr id="5" name="Rectangle 2"/>
          <p:cNvSpPr txBox="1">
            <a:spLocks noChangeArrowheads="1"/>
          </p:cNvSpPr>
          <p:nvPr/>
        </p:nvSpPr>
        <p:spPr bwMode="auto">
          <a:xfrm>
            <a:off x="684213" y="1"/>
            <a:ext cx="77724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buFontTx/>
            </a:pPr>
            <a:r>
              <a:rPr lang="en-US" altLang="zh-CN" b="1">
                <a:solidFill>
                  <a:srgbClr val="FFFF00"/>
                </a:solidFill>
                <a:ea typeface="隶书" pitchFamily="49" charset="-122"/>
              </a:rPr>
              <a:t>4.2</a:t>
            </a:r>
            <a:r>
              <a:rPr lang="zh-CN" altLang="en-US" b="1">
                <a:solidFill>
                  <a:srgbClr val="FFFF00"/>
                </a:solidFill>
                <a:ea typeface="隶书" pitchFamily="49" charset="-122"/>
              </a:rPr>
              <a:t>规范化小结</a:t>
            </a:r>
            <a:endParaRPr lang="zh-CN" altLang="en-US" b="1" dirty="0">
              <a:solidFill>
                <a:srgbClr val="FFFF00"/>
              </a:solidFill>
              <a:ea typeface="隶书" pitchFamily="49" charset="-122"/>
            </a:endParaRPr>
          </a:p>
        </p:txBody>
      </p:sp>
    </p:spTree>
    <p:extLst>
      <p:ext uri="{BB962C8B-B14F-4D97-AF65-F5344CB8AC3E}">
        <p14:creationId xmlns:p14="http://schemas.microsoft.com/office/powerpoint/2010/main" val="327746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3539">
                                            <p:bg/>
                                          </p:spTgt>
                                        </p:tgtEl>
                                        <p:attrNameLst>
                                          <p:attrName>style.visibility</p:attrName>
                                        </p:attrNameLst>
                                      </p:cBhvr>
                                      <p:to>
                                        <p:strVal val="visible"/>
                                      </p:to>
                                    </p:set>
                                    <p:animEffect transition="in" filter="box(out)">
                                      <p:cBhvr>
                                        <p:cTn id="7" dur="250"/>
                                        <p:tgtEl>
                                          <p:spTgt spid="193539">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3539">
                                            <p:txEl>
                                              <p:pRg st="0" end="0"/>
                                            </p:txEl>
                                          </p:spTgt>
                                        </p:tgtEl>
                                        <p:attrNameLst>
                                          <p:attrName>style.visibility</p:attrName>
                                        </p:attrNameLst>
                                      </p:cBhvr>
                                      <p:to>
                                        <p:strVal val="visible"/>
                                      </p:to>
                                    </p:set>
                                    <p:animEffect transition="in" filter="box(out)">
                                      <p:cBhvr>
                                        <p:cTn id="12" dur="250"/>
                                        <p:tgtEl>
                                          <p:spTgt spid="1935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3539">
                                            <p:txEl>
                                              <p:pRg st="1" end="1"/>
                                            </p:txEl>
                                          </p:spTgt>
                                        </p:tgtEl>
                                        <p:attrNameLst>
                                          <p:attrName>style.visibility</p:attrName>
                                        </p:attrNameLst>
                                      </p:cBhvr>
                                      <p:to>
                                        <p:strVal val="visible"/>
                                      </p:to>
                                    </p:set>
                                    <p:animEffect transition="in" filter="box(out)">
                                      <p:cBhvr>
                                        <p:cTn id="17" dur="250"/>
                                        <p:tgtEl>
                                          <p:spTgt spid="1935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3539">
                                            <p:txEl>
                                              <p:pRg st="2" end="2"/>
                                            </p:txEl>
                                          </p:spTgt>
                                        </p:tgtEl>
                                        <p:attrNameLst>
                                          <p:attrName>style.visibility</p:attrName>
                                        </p:attrNameLst>
                                      </p:cBhvr>
                                      <p:to>
                                        <p:strVal val="visible"/>
                                      </p:to>
                                    </p:set>
                                    <p:animEffect transition="in" filter="box(out)">
                                      <p:cBhvr>
                                        <p:cTn id="22" dur="250"/>
                                        <p:tgtEl>
                                          <p:spTgt spid="193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0728221-2FD7-4BEE-8DDD-A91F7C7AB861}"/>
              </a:ext>
            </a:extLst>
          </p:cNvPr>
          <p:cNvSpPr/>
          <p:nvPr>
            <p:custDataLst>
              <p:tags r:id="rId2"/>
            </p:custDataLst>
          </p:nvPr>
        </p:nvSpPr>
        <p:spPr>
          <a:xfrm>
            <a:off x="2078259" y="234569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a:extLst>
              <a:ext uri="{FF2B5EF4-FFF2-40B4-BE49-F238E27FC236}">
                <a16:creationId xmlns:a16="http://schemas.microsoft.com/office/drawing/2014/main" id="{33804D05-7E8A-4414-8C88-A36871AC9F25}"/>
              </a:ext>
            </a:extLst>
          </p:cNvPr>
          <p:cNvSpPr/>
          <p:nvPr>
            <p:custDataLst>
              <p:tags r:id="rId3"/>
            </p:custDataLst>
          </p:nvPr>
        </p:nvSpPr>
        <p:spPr>
          <a:xfrm>
            <a:off x="2068366" y="320294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B9781181-F0E1-48E9-87C1-4601D28B34F7}"/>
              </a:ext>
            </a:extLst>
          </p:cNvPr>
          <p:cNvSpPr/>
          <p:nvPr>
            <p:custDataLst>
              <p:tags r:id="rId4"/>
            </p:custDataLst>
          </p:nvPr>
        </p:nvSpPr>
        <p:spPr>
          <a:xfrm>
            <a:off x="2068366" y="406019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4BDF87F7-8549-4962-A439-8C86FCE19D18}"/>
              </a:ext>
            </a:extLst>
          </p:cNvPr>
          <p:cNvSpPr/>
          <p:nvPr>
            <p:custDataLst>
              <p:tags r:id="rId5"/>
            </p:custDataLst>
          </p:nvPr>
        </p:nvSpPr>
        <p:spPr>
          <a:xfrm>
            <a:off x="2068366" y="491744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4157C0C-2D66-468B-9B4C-644DB76C94DF}"/>
              </a:ext>
            </a:extLst>
          </p:cNvPr>
          <p:cNvSpPr>
            <a:spLocks noChangeAspect="1"/>
          </p:cNvSpPr>
          <p:nvPr>
            <p:custDataLst>
              <p:tags r:id="rId6"/>
            </p:custDataLst>
          </p:nvPr>
        </p:nvSpPr>
        <p:spPr>
          <a:xfrm>
            <a:off x="1353991" y="240998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AAF4FAC-AF63-474F-A414-1394EEC20932}"/>
              </a:ext>
            </a:extLst>
          </p:cNvPr>
          <p:cNvSpPr>
            <a:spLocks noChangeAspect="1"/>
          </p:cNvSpPr>
          <p:nvPr>
            <p:custDataLst>
              <p:tags r:id="rId7"/>
            </p:custDataLst>
          </p:nvPr>
        </p:nvSpPr>
        <p:spPr>
          <a:xfrm>
            <a:off x="1353991" y="326723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89D8DBB6-AF3E-4D6C-ABF2-C2A62FAB0971}"/>
              </a:ext>
            </a:extLst>
          </p:cNvPr>
          <p:cNvSpPr>
            <a:spLocks noChangeAspect="1"/>
          </p:cNvSpPr>
          <p:nvPr>
            <p:custDataLst>
              <p:tags r:id="rId8"/>
            </p:custDataLst>
          </p:nvPr>
        </p:nvSpPr>
        <p:spPr>
          <a:xfrm>
            <a:off x="1353991" y="412448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DDE200D-A571-4E48-962B-782F805B7731}"/>
              </a:ext>
            </a:extLst>
          </p:cNvPr>
          <p:cNvSpPr>
            <a:spLocks noChangeAspect="1"/>
          </p:cNvSpPr>
          <p:nvPr>
            <p:custDataLst>
              <p:tags r:id="rId9"/>
            </p:custDataLst>
          </p:nvPr>
        </p:nvSpPr>
        <p:spPr>
          <a:xfrm>
            <a:off x="1353991" y="4981733"/>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676B99F5-B5E8-4E9E-8096-95DC1D77A20E}"/>
              </a:ext>
            </a:extLst>
          </p:cNvPr>
          <p:cNvSpPr/>
          <p:nvPr>
            <p:custDataLst>
              <p:tags r:id="rId10"/>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矩形 21">
            <a:extLst>
              <a:ext uri="{FF2B5EF4-FFF2-40B4-BE49-F238E27FC236}">
                <a16:creationId xmlns:a16="http://schemas.microsoft.com/office/drawing/2014/main" id="{7A96F9B4-2363-4E27-A844-B27AB108D65B}"/>
              </a:ext>
            </a:extLst>
          </p:cNvPr>
          <p:cNvSpPr/>
          <p:nvPr/>
        </p:nvSpPr>
        <p:spPr>
          <a:xfrm>
            <a:off x="1206500" y="1619091"/>
            <a:ext cx="8124532" cy="461665"/>
          </a:xfrm>
          <a:prstGeom prst="rect">
            <a:avLst/>
          </a:prstGeom>
        </p:spPr>
        <p:txBody>
          <a:bodyPr wrap="none">
            <a:spAutoFit/>
          </a:bodyPr>
          <a:lstStyle/>
          <a:p>
            <a:r>
              <a:rPr kumimoji="1" lang="en-US" altLang="zh-CN" sz="2400" dirty="0">
                <a:latin typeface="Times New Roman" pitchFamily="18" charset="0"/>
              </a:rPr>
              <a:t>(1) R</a:t>
            </a:r>
            <a:r>
              <a:rPr kumimoji="1" lang="zh-CN" altLang="en-US" sz="2400" dirty="0">
                <a:latin typeface="Times New Roman" pitchFamily="18" charset="0"/>
              </a:rPr>
              <a:t>（</a:t>
            </a:r>
            <a:r>
              <a:rPr kumimoji="1" lang="en-US" altLang="zh-CN" sz="2400" dirty="0">
                <a:latin typeface="Times New Roman" pitchFamily="18" charset="0"/>
              </a:rPr>
              <a:t>X,Y,Z</a:t>
            </a:r>
            <a:r>
              <a:rPr kumimoji="1" lang="zh-CN" altLang="en-US" sz="2400" dirty="0">
                <a:latin typeface="Times New Roman" pitchFamily="18" charset="0"/>
              </a:rPr>
              <a:t>） </a:t>
            </a:r>
            <a:r>
              <a:rPr kumimoji="1" lang="en-US" altLang="zh-CN" sz="2400" dirty="0">
                <a:latin typeface="Times New Roman" pitchFamily="18" charset="0"/>
              </a:rPr>
              <a:t>F</a:t>
            </a:r>
            <a:r>
              <a:rPr kumimoji="1" lang="zh-CN" altLang="en-US" sz="2400" dirty="0">
                <a:latin typeface="Times New Roman" pitchFamily="18" charset="0"/>
              </a:rPr>
              <a:t>＝</a:t>
            </a:r>
            <a:r>
              <a:rPr kumimoji="1" lang="en-US" altLang="zh-CN" sz="2400" dirty="0">
                <a:latin typeface="Times New Roman" pitchFamily="18" charset="0"/>
              </a:rPr>
              <a:t>{XY → Z}</a:t>
            </a:r>
            <a:r>
              <a:rPr kumimoji="1" lang="zh-CN" altLang="en-US" sz="2400" dirty="0">
                <a:latin typeface="Times New Roman" pitchFamily="18" charset="0"/>
              </a:rPr>
              <a:t>关系的范式最高到达几范式？</a:t>
            </a:r>
            <a:endParaRPr kumimoji="1" lang="en-US" altLang="zh-CN" sz="2400" dirty="0">
              <a:latin typeface="Times New Roman" pitchFamily="18" charset="0"/>
            </a:endParaRPr>
          </a:p>
        </p:txBody>
      </p:sp>
      <p:grpSp>
        <p:nvGrpSpPr>
          <p:cNvPr id="20" name="组合 19">
            <a:extLst>
              <a:ext uri="{FF2B5EF4-FFF2-40B4-BE49-F238E27FC236}">
                <a16:creationId xmlns:a16="http://schemas.microsoft.com/office/drawing/2014/main" id="{5685711C-FFFE-4F43-A30F-076FE8B80C0E}"/>
              </a:ext>
            </a:extLst>
          </p:cNvPr>
          <p:cNvGrpSpPr/>
          <p:nvPr>
            <p:custDataLst>
              <p:tags r:id="rId11"/>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C67A8ED9-D0F7-4451-B611-F0AEEE36A617}"/>
                </a:ext>
              </a:extLst>
            </p:cNvPr>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0AEE9F5E-0968-4ADD-91AD-45A1A74763AD}"/>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E037852C-F3BF-4177-B702-A2C44E7C6003}"/>
                </a:ext>
              </a:extLst>
            </p:cNvPr>
            <p:cNvSpPr/>
            <p:nvPr>
              <p:custDataLst>
                <p:tags r:id="rId15"/>
              </p:custDataLst>
            </p:nvPr>
          </p:nvSpPr>
          <p:spPr>
            <a:xfrm>
              <a:off x="254000" y="0"/>
              <a:ext cx="1905000" cy="635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5930E85D-0FA9-43D0-A241-00DAE64F835A}"/>
                </a:ext>
              </a:extLst>
            </p:cNvPr>
            <p:cNvSpPr/>
            <p:nvPr>
              <p:custDataLst>
                <p:tags r:id="rId16"/>
              </p:custDataLst>
            </p:nvPr>
          </p:nvSpPr>
          <p:spPr>
            <a:xfrm>
              <a:off x="1525905" y="109220"/>
              <a:ext cx="2286000" cy="508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1CE4A42D-BEFB-4428-8385-548C45E56347}"/>
              </a:ext>
            </a:extLst>
          </p:cNvPr>
          <p:cNvPicPr>
            <a:picLocks/>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35491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0728221-2FD7-4BEE-8DDD-A91F7C7AB861}"/>
              </a:ext>
            </a:extLst>
          </p:cNvPr>
          <p:cNvSpPr/>
          <p:nvPr>
            <p:custDataLst>
              <p:tags r:id="rId2"/>
            </p:custDataLst>
          </p:nvPr>
        </p:nvSpPr>
        <p:spPr>
          <a:xfrm>
            <a:off x="2078259" y="234569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a:extLst>
              <a:ext uri="{FF2B5EF4-FFF2-40B4-BE49-F238E27FC236}">
                <a16:creationId xmlns:a16="http://schemas.microsoft.com/office/drawing/2014/main" id="{33804D05-7E8A-4414-8C88-A36871AC9F25}"/>
              </a:ext>
            </a:extLst>
          </p:cNvPr>
          <p:cNvSpPr/>
          <p:nvPr>
            <p:custDataLst>
              <p:tags r:id="rId3"/>
            </p:custDataLst>
          </p:nvPr>
        </p:nvSpPr>
        <p:spPr>
          <a:xfrm>
            <a:off x="2068366" y="320294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B9781181-F0E1-48E9-87C1-4601D28B34F7}"/>
              </a:ext>
            </a:extLst>
          </p:cNvPr>
          <p:cNvSpPr/>
          <p:nvPr>
            <p:custDataLst>
              <p:tags r:id="rId4"/>
            </p:custDataLst>
          </p:nvPr>
        </p:nvSpPr>
        <p:spPr>
          <a:xfrm>
            <a:off x="2068366" y="406019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4BDF87F7-8549-4962-A439-8C86FCE19D18}"/>
              </a:ext>
            </a:extLst>
          </p:cNvPr>
          <p:cNvSpPr/>
          <p:nvPr>
            <p:custDataLst>
              <p:tags r:id="rId5"/>
            </p:custDataLst>
          </p:nvPr>
        </p:nvSpPr>
        <p:spPr>
          <a:xfrm>
            <a:off x="2068366" y="491744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4157C0C-2D66-468B-9B4C-644DB76C94DF}"/>
              </a:ext>
            </a:extLst>
          </p:cNvPr>
          <p:cNvSpPr>
            <a:spLocks noChangeAspect="1"/>
          </p:cNvSpPr>
          <p:nvPr>
            <p:custDataLst>
              <p:tags r:id="rId6"/>
            </p:custDataLst>
          </p:nvPr>
        </p:nvSpPr>
        <p:spPr>
          <a:xfrm>
            <a:off x="1353991" y="240998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AAF4FAC-AF63-474F-A414-1394EEC20932}"/>
              </a:ext>
            </a:extLst>
          </p:cNvPr>
          <p:cNvSpPr>
            <a:spLocks noChangeAspect="1"/>
          </p:cNvSpPr>
          <p:nvPr>
            <p:custDataLst>
              <p:tags r:id="rId7"/>
            </p:custDataLst>
          </p:nvPr>
        </p:nvSpPr>
        <p:spPr>
          <a:xfrm>
            <a:off x="1353991" y="326723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89D8DBB6-AF3E-4D6C-ABF2-C2A62FAB0971}"/>
              </a:ext>
            </a:extLst>
          </p:cNvPr>
          <p:cNvSpPr>
            <a:spLocks noChangeAspect="1"/>
          </p:cNvSpPr>
          <p:nvPr>
            <p:custDataLst>
              <p:tags r:id="rId8"/>
            </p:custDataLst>
          </p:nvPr>
        </p:nvSpPr>
        <p:spPr>
          <a:xfrm>
            <a:off x="1353991" y="4124483"/>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DDE200D-A571-4E48-962B-782F805B7731}"/>
              </a:ext>
            </a:extLst>
          </p:cNvPr>
          <p:cNvSpPr>
            <a:spLocks noChangeAspect="1"/>
          </p:cNvSpPr>
          <p:nvPr>
            <p:custDataLst>
              <p:tags r:id="rId9"/>
            </p:custDataLst>
          </p:nvPr>
        </p:nvSpPr>
        <p:spPr>
          <a:xfrm>
            <a:off x="1353991" y="498173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676B99F5-B5E8-4E9E-8096-95DC1D77A20E}"/>
              </a:ext>
            </a:extLst>
          </p:cNvPr>
          <p:cNvSpPr/>
          <p:nvPr>
            <p:custDataLst>
              <p:tags r:id="rId10"/>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矩形 21">
            <a:extLst>
              <a:ext uri="{FF2B5EF4-FFF2-40B4-BE49-F238E27FC236}">
                <a16:creationId xmlns:a16="http://schemas.microsoft.com/office/drawing/2014/main" id="{7A96F9B4-2363-4E27-A844-B27AB108D65B}"/>
              </a:ext>
            </a:extLst>
          </p:cNvPr>
          <p:cNvSpPr/>
          <p:nvPr/>
        </p:nvSpPr>
        <p:spPr>
          <a:xfrm>
            <a:off x="755576" y="992038"/>
            <a:ext cx="5072414" cy="830997"/>
          </a:xfrm>
          <a:prstGeom prst="rect">
            <a:avLst/>
          </a:prstGeom>
        </p:spPr>
        <p:txBody>
          <a:bodyPr wrap="none">
            <a:spAutoFit/>
          </a:bodyPr>
          <a:lstStyle/>
          <a:p>
            <a:r>
              <a:rPr kumimoji="1" lang="en-US" altLang="zh-CN" sz="2400" dirty="0">
                <a:latin typeface="Times New Roman" pitchFamily="18" charset="0"/>
              </a:rPr>
              <a:t>(2) R</a:t>
            </a:r>
            <a:r>
              <a:rPr kumimoji="1" lang="zh-CN" altLang="en-US" sz="2400" dirty="0">
                <a:latin typeface="Times New Roman" pitchFamily="18" charset="0"/>
              </a:rPr>
              <a:t>（</a:t>
            </a:r>
            <a:r>
              <a:rPr kumimoji="1" lang="en-US" altLang="zh-CN" sz="2400" dirty="0">
                <a:latin typeface="Times New Roman" pitchFamily="18" charset="0"/>
              </a:rPr>
              <a:t>X,Y,Z</a:t>
            </a:r>
            <a:r>
              <a:rPr kumimoji="1" lang="zh-CN" altLang="en-US" sz="2400" dirty="0">
                <a:latin typeface="Times New Roman" pitchFamily="18" charset="0"/>
              </a:rPr>
              <a:t>） </a:t>
            </a:r>
            <a:r>
              <a:rPr kumimoji="1" lang="en-US" altLang="zh-CN" sz="2400" dirty="0">
                <a:latin typeface="Times New Roman" pitchFamily="18" charset="0"/>
              </a:rPr>
              <a:t>F</a:t>
            </a:r>
            <a:r>
              <a:rPr kumimoji="1" lang="zh-CN" altLang="en-US" sz="2400" dirty="0">
                <a:latin typeface="Times New Roman" pitchFamily="18" charset="0"/>
              </a:rPr>
              <a:t>＝</a:t>
            </a:r>
            <a:r>
              <a:rPr kumimoji="1" lang="en-US" altLang="zh-CN" sz="2400" dirty="0">
                <a:latin typeface="Times New Roman" pitchFamily="18" charset="0"/>
              </a:rPr>
              <a:t>{Y → Z, XZ →Y}</a:t>
            </a:r>
          </a:p>
          <a:p>
            <a:r>
              <a:rPr kumimoji="1" lang="zh-CN" altLang="en-US" sz="2400" dirty="0">
                <a:latin typeface="Times New Roman" pitchFamily="18" charset="0"/>
              </a:rPr>
              <a:t>关系的范式最高到达几范式？</a:t>
            </a:r>
            <a:endParaRPr kumimoji="1" lang="en-US" altLang="zh-CN" sz="2400" dirty="0">
              <a:latin typeface="Times New Roman" pitchFamily="18" charset="0"/>
            </a:endParaRPr>
          </a:p>
        </p:txBody>
      </p:sp>
      <p:grpSp>
        <p:nvGrpSpPr>
          <p:cNvPr id="20" name="组合 19">
            <a:extLst>
              <a:ext uri="{FF2B5EF4-FFF2-40B4-BE49-F238E27FC236}">
                <a16:creationId xmlns:a16="http://schemas.microsoft.com/office/drawing/2014/main" id="{5685711C-FFFE-4F43-A30F-076FE8B80C0E}"/>
              </a:ext>
            </a:extLst>
          </p:cNvPr>
          <p:cNvGrpSpPr/>
          <p:nvPr>
            <p:custDataLst>
              <p:tags r:id="rId11"/>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C67A8ED9-D0F7-4451-B611-F0AEEE36A617}"/>
                </a:ext>
              </a:extLst>
            </p:cNvPr>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0AEE9F5E-0968-4ADD-91AD-45A1A74763AD}"/>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E037852C-F3BF-4177-B702-A2C44E7C6003}"/>
                </a:ext>
              </a:extLst>
            </p:cNvPr>
            <p:cNvSpPr/>
            <p:nvPr>
              <p:custDataLst>
                <p:tags r:id="rId15"/>
              </p:custDataLst>
            </p:nvPr>
          </p:nvSpPr>
          <p:spPr>
            <a:xfrm>
              <a:off x="254000" y="0"/>
              <a:ext cx="1905000" cy="635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5930E85D-0FA9-43D0-A241-00DAE64F835A}"/>
                </a:ext>
              </a:extLst>
            </p:cNvPr>
            <p:cNvSpPr/>
            <p:nvPr>
              <p:custDataLst>
                <p:tags r:id="rId16"/>
              </p:custDataLst>
            </p:nvPr>
          </p:nvSpPr>
          <p:spPr>
            <a:xfrm>
              <a:off x="1525905" y="109220"/>
              <a:ext cx="2286000" cy="508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1CE4A42D-BEFB-4428-8385-548C45E56347}"/>
              </a:ext>
            </a:extLst>
          </p:cNvPr>
          <p:cNvPicPr>
            <a:picLocks/>
          </p:cNvPicPr>
          <p:nvPr>
            <p:custDataLst>
              <p:tags r:id="rId12"/>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97266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0728221-2FD7-4BEE-8DDD-A91F7C7AB861}"/>
              </a:ext>
            </a:extLst>
          </p:cNvPr>
          <p:cNvSpPr/>
          <p:nvPr>
            <p:custDataLst>
              <p:tags r:id="rId2"/>
            </p:custDataLst>
          </p:nvPr>
        </p:nvSpPr>
        <p:spPr>
          <a:xfrm>
            <a:off x="2078259" y="234569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a:extLst>
              <a:ext uri="{FF2B5EF4-FFF2-40B4-BE49-F238E27FC236}">
                <a16:creationId xmlns:a16="http://schemas.microsoft.com/office/drawing/2014/main" id="{33804D05-7E8A-4414-8C88-A36871AC9F25}"/>
              </a:ext>
            </a:extLst>
          </p:cNvPr>
          <p:cNvSpPr/>
          <p:nvPr>
            <p:custDataLst>
              <p:tags r:id="rId3"/>
            </p:custDataLst>
          </p:nvPr>
        </p:nvSpPr>
        <p:spPr>
          <a:xfrm>
            <a:off x="2068366" y="320294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B9781181-F0E1-48E9-87C1-4601D28B34F7}"/>
              </a:ext>
            </a:extLst>
          </p:cNvPr>
          <p:cNvSpPr/>
          <p:nvPr>
            <p:custDataLst>
              <p:tags r:id="rId4"/>
            </p:custDataLst>
          </p:nvPr>
        </p:nvSpPr>
        <p:spPr>
          <a:xfrm>
            <a:off x="2068366" y="406019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4BDF87F7-8549-4962-A439-8C86FCE19D18}"/>
              </a:ext>
            </a:extLst>
          </p:cNvPr>
          <p:cNvSpPr/>
          <p:nvPr>
            <p:custDataLst>
              <p:tags r:id="rId5"/>
            </p:custDataLst>
          </p:nvPr>
        </p:nvSpPr>
        <p:spPr>
          <a:xfrm>
            <a:off x="2068366" y="4917440"/>
            <a:ext cx="6400800" cy="642937"/>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4157C0C-2D66-468B-9B4C-644DB76C94DF}"/>
              </a:ext>
            </a:extLst>
          </p:cNvPr>
          <p:cNvSpPr>
            <a:spLocks noChangeAspect="1"/>
          </p:cNvSpPr>
          <p:nvPr>
            <p:custDataLst>
              <p:tags r:id="rId6"/>
            </p:custDataLst>
          </p:nvPr>
        </p:nvSpPr>
        <p:spPr>
          <a:xfrm>
            <a:off x="1353991" y="240998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AAF4FAC-AF63-474F-A414-1394EEC20932}"/>
              </a:ext>
            </a:extLst>
          </p:cNvPr>
          <p:cNvSpPr>
            <a:spLocks noChangeAspect="1"/>
          </p:cNvSpPr>
          <p:nvPr>
            <p:custDataLst>
              <p:tags r:id="rId7"/>
            </p:custDataLst>
          </p:nvPr>
        </p:nvSpPr>
        <p:spPr>
          <a:xfrm>
            <a:off x="1353991" y="326723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89D8DBB6-AF3E-4D6C-ABF2-C2A62FAB0971}"/>
              </a:ext>
            </a:extLst>
          </p:cNvPr>
          <p:cNvSpPr>
            <a:spLocks noChangeAspect="1"/>
          </p:cNvSpPr>
          <p:nvPr>
            <p:custDataLst>
              <p:tags r:id="rId8"/>
            </p:custDataLst>
          </p:nvPr>
        </p:nvSpPr>
        <p:spPr>
          <a:xfrm>
            <a:off x="1353991" y="4124483"/>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3DDE200D-A571-4E48-962B-782F805B7731}"/>
              </a:ext>
            </a:extLst>
          </p:cNvPr>
          <p:cNvSpPr>
            <a:spLocks noChangeAspect="1"/>
          </p:cNvSpPr>
          <p:nvPr>
            <p:custDataLst>
              <p:tags r:id="rId9"/>
            </p:custDataLst>
          </p:nvPr>
        </p:nvSpPr>
        <p:spPr>
          <a:xfrm>
            <a:off x="1353991" y="4981733"/>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676B99F5-B5E8-4E9E-8096-95DC1D77A20E}"/>
              </a:ext>
            </a:extLst>
          </p:cNvPr>
          <p:cNvSpPr/>
          <p:nvPr>
            <p:custDataLst>
              <p:tags r:id="rId10"/>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2" name="矩形 21">
            <a:extLst>
              <a:ext uri="{FF2B5EF4-FFF2-40B4-BE49-F238E27FC236}">
                <a16:creationId xmlns:a16="http://schemas.microsoft.com/office/drawing/2014/main" id="{7A96F9B4-2363-4E27-A844-B27AB108D65B}"/>
              </a:ext>
            </a:extLst>
          </p:cNvPr>
          <p:cNvSpPr/>
          <p:nvPr/>
        </p:nvSpPr>
        <p:spPr>
          <a:xfrm>
            <a:off x="1043608" y="1460768"/>
            <a:ext cx="6110775" cy="830997"/>
          </a:xfrm>
          <a:prstGeom prst="rect">
            <a:avLst/>
          </a:prstGeom>
        </p:spPr>
        <p:txBody>
          <a:bodyPr wrap="none">
            <a:spAutoFit/>
          </a:bodyPr>
          <a:lstStyle/>
          <a:p>
            <a:r>
              <a:rPr kumimoji="1" lang="en-US" altLang="zh-CN" sz="2400" dirty="0">
                <a:latin typeface="Times New Roman" pitchFamily="18" charset="0"/>
              </a:rPr>
              <a:t>(3) R</a:t>
            </a:r>
            <a:r>
              <a:rPr kumimoji="1" lang="zh-CN" altLang="en-US" sz="2400" dirty="0">
                <a:latin typeface="Times New Roman" pitchFamily="18" charset="0"/>
              </a:rPr>
              <a:t>（</a:t>
            </a:r>
            <a:r>
              <a:rPr kumimoji="1" lang="en-US" altLang="zh-CN" sz="2400" dirty="0">
                <a:latin typeface="Times New Roman" pitchFamily="18" charset="0"/>
              </a:rPr>
              <a:t>X,Y,Z</a:t>
            </a:r>
            <a:r>
              <a:rPr kumimoji="1" lang="zh-CN" altLang="en-US" sz="2400" dirty="0">
                <a:latin typeface="Times New Roman" pitchFamily="18" charset="0"/>
              </a:rPr>
              <a:t>） </a:t>
            </a:r>
            <a:r>
              <a:rPr kumimoji="1" lang="en-US" altLang="zh-CN" sz="2400" dirty="0">
                <a:latin typeface="Times New Roman" pitchFamily="18" charset="0"/>
              </a:rPr>
              <a:t>F</a:t>
            </a:r>
            <a:r>
              <a:rPr kumimoji="1" lang="zh-CN" altLang="en-US" sz="2400" dirty="0">
                <a:latin typeface="Times New Roman" pitchFamily="18" charset="0"/>
              </a:rPr>
              <a:t>＝</a:t>
            </a:r>
            <a:r>
              <a:rPr kumimoji="1" lang="en-US" altLang="zh-CN" sz="2400" dirty="0">
                <a:latin typeface="Times New Roman" pitchFamily="18" charset="0"/>
              </a:rPr>
              <a:t>{Y → Z, Y → X ,X →YZ}</a:t>
            </a:r>
          </a:p>
          <a:p>
            <a:r>
              <a:rPr kumimoji="1" lang="zh-CN" altLang="en-US" sz="2400" dirty="0">
                <a:latin typeface="Times New Roman" pitchFamily="18" charset="0"/>
              </a:rPr>
              <a:t>关系的范式最高到达几范式？</a:t>
            </a:r>
            <a:endParaRPr kumimoji="1" lang="en-US" altLang="zh-CN" sz="2400" dirty="0">
              <a:latin typeface="Times New Roman" pitchFamily="18" charset="0"/>
            </a:endParaRPr>
          </a:p>
        </p:txBody>
      </p:sp>
      <p:grpSp>
        <p:nvGrpSpPr>
          <p:cNvPr id="20" name="组合 19">
            <a:extLst>
              <a:ext uri="{FF2B5EF4-FFF2-40B4-BE49-F238E27FC236}">
                <a16:creationId xmlns:a16="http://schemas.microsoft.com/office/drawing/2014/main" id="{5685711C-FFFE-4F43-A30F-076FE8B80C0E}"/>
              </a:ext>
            </a:extLst>
          </p:cNvPr>
          <p:cNvGrpSpPr/>
          <p:nvPr>
            <p:custDataLst>
              <p:tags r:id="rId11"/>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C67A8ED9-D0F7-4451-B611-F0AEEE36A617}"/>
                </a:ext>
              </a:extLst>
            </p:cNvPr>
            <p:cNvSpPr/>
            <p:nvPr>
              <p:custDataLst>
                <p:tags r:id="rId13"/>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0AEE9F5E-0968-4ADD-91AD-45A1A74763AD}"/>
                </a:ext>
              </a:extLst>
            </p:cNvPr>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E037852C-F3BF-4177-B702-A2C44E7C6003}"/>
                </a:ext>
              </a:extLst>
            </p:cNvPr>
            <p:cNvSpPr/>
            <p:nvPr>
              <p:custDataLst>
                <p:tags r:id="rId15"/>
              </p:custDataLst>
            </p:nvPr>
          </p:nvSpPr>
          <p:spPr>
            <a:xfrm>
              <a:off x="254000" y="0"/>
              <a:ext cx="1905000" cy="635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5930E85D-0FA9-43D0-A241-00DAE64F835A}"/>
                </a:ext>
              </a:extLst>
            </p:cNvPr>
            <p:cNvSpPr/>
            <p:nvPr>
              <p:custDataLst>
                <p:tags r:id="rId16"/>
              </p:custDataLst>
            </p:nvPr>
          </p:nvSpPr>
          <p:spPr>
            <a:xfrm>
              <a:off x="1525905" y="109220"/>
              <a:ext cx="2286000" cy="5080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1CE4A42D-BEFB-4428-8385-548C45E56347}"/>
              </a:ext>
            </a:extLst>
          </p:cNvPr>
          <p:cNvPicPr>
            <a:picLocks/>
          </p:cNvPicPr>
          <p:nvPr>
            <p:custDataLst>
              <p:tags r:id="rId12"/>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8220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2"/>
          </p:nvPr>
        </p:nvSpPr>
        <p:spPr>
          <a:xfrm>
            <a:off x="6752699" y="6106125"/>
            <a:ext cx="2057400" cy="365125"/>
          </a:xfrm>
          <a:noFill/>
        </p:spPr>
        <p:txBody>
          <a:bodyPr/>
          <a:lstStyle/>
          <a:p>
            <a:fld id="{D5C2C9D9-C233-4287-B723-057E3407B15B}" type="slidenum">
              <a:rPr lang="en-US" altLang="zh-CN" smtClean="0"/>
              <a:pPr/>
              <a:t>3</a:t>
            </a:fld>
            <a:endParaRPr lang="en-US" altLang="zh-CN"/>
          </a:p>
        </p:txBody>
      </p:sp>
      <p:sp>
        <p:nvSpPr>
          <p:cNvPr id="149509" name="Rectangle 5"/>
          <p:cNvSpPr>
            <a:spLocks noChangeArrowheads="1"/>
          </p:cNvSpPr>
          <p:nvPr/>
        </p:nvSpPr>
        <p:spPr bwMode="auto">
          <a:xfrm>
            <a:off x="342900" y="4156807"/>
            <a:ext cx="7924800" cy="1349388"/>
          </a:xfrm>
          <a:prstGeom prst="rect">
            <a:avLst/>
          </a:prstGeom>
          <a:solidFill>
            <a:schemeClr val="bg1"/>
          </a:solidFill>
          <a:ln w="9525">
            <a:noFill/>
            <a:miter lim="800000"/>
            <a:headEnd/>
            <a:tailEnd/>
          </a:ln>
        </p:spPr>
        <p:txBody>
          <a:bodyPr/>
          <a:lstStyle/>
          <a:p>
            <a:pPr marL="342891" indent="-342891">
              <a:spcBef>
                <a:spcPct val="20000"/>
              </a:spcBef>
            </a:pPr>
            <a:r>
              <a:rPr lang="en-US" altLang="zh-CN" sz="2800" b="1" dirty="0"/>
              <a:t>   </a:t>
            </a:r>
            <a:r>
              <a:rPr lang="zh-CN" altLang="en-US" sz="2800" b="1" dirty="0"/>
              <a:t>一个低一级范式的关系模式，通过模式分解可以转换为若干个高一级范式的关系模式的集合，这种过程就叫做规范化。</a:t>
            </a:r>
          </a:p>
        </p:txBody>
      </p:sp>
      <p:sp>
        <p:nvSpPr>
          <p:cNvPr id="149510" name="Rectangle 6"/>
          <p:cNvSpPr>
            <a:spLocks noChangeArrowheads="1"/>
          </p:cNvSpPr>
          <p:nvPr/>
        </p:nvSpPr>
        <p:spPr bwMode="auto">
          <a:xfrm>
            <a:off x="342900" y="1804219"/>
            <a:ext cx="8001000" cy="1333500"/>
          </a:xfrm>
          <a:prstGeom prst="rect">
            <a:avLst/>
          </a:prstGeom>
          <a:solidFill>
            <a:schemeClr val="bg1"/>
          </a:solidFill>
          <a:ln w="38100">
            <a:noFill/>
            <a:miter lim="800000"/>
            <a:headEnd/>
            <a:tailEnd/>
          </a:ln>
        </p:spPr>
        <p:txBody>
          <a:bodyPr/>
          <a:lstStyle/>
          <a:p>
            <a:pPr marL="457189" indent="-457189">
              <a:spcBef>
                <a:spcPct val="20000"/>
              </a:spcBef>
              <a:buFontTx/>
              <a:buAutoNum type="arabicPlain" startAt="1971"/>
            </a:pPr>
            <a:r>
              <a:rPr kumimoji="1" lang="en-US" altLang="zh-CN" sz="3200" dirty="0" err="1">
                <a:latin typeface="Times New Roman" pitchFamily="18" charset="0"/>
              </a:rPr>
              <a:t>E.F.Codd</a:t>
            </a:r>
            <a:r>
              <a:rPr kumimoji="1" lang="en-US" altLang="zh-CN" sz="3200" dirty="0">
                <a:latin typeface="Times New Roman" pitchFamily="18" charset="0"/>
              </a:rPr>
              <a:t>  </a:t>
            </a:r>
            <a:r>
              <a:rPr kumimoji="1" lang="zh-CN" altLang="en-US" sz="3200" dirty="0">
                <a:latin typeface="Times New Roman" pitchFamily="18" charset="0"/>
              </a:rPr>
              <a:t>提出范式概念</a:t>
            </a:r>
            <a:endParaRPr kumimoji="1" lang="zh-CN" altLang="en-US" dirty="0">
              <a:latin typeface="Times New Roman" pitchFamily="18" charset="0"/>
            </a:endParaRPr>
          </a:p>
          <a:p>
            <a:pPr marL="457189" indent="-457189">
              <a:spcBef>
                <a:spcPct val="20000"/>
              </a:spcBef>
            </a:pPr>
            <a:r>
              <a:rPr kumimoji="1" lang="en-US" altLang="zh-CN" sz="2800" dirty="0">
                <a:solidFill>
                  <a:srgbClr val="FF3300"/>
                </a:solidFill>
                <a:latin typeface="Times New Roman" pitchFamily="18" charset="0"/>
              </a:rPr>
              <a:t>1NF  2NF   3NF  BCNF</a:t>
            </a:r>
            <a:r>
              <a:rPr kumimoji="1" lang="en-US" altLang="zh-CN" sz="2800" dirty="0">
                <a:latin typeface="Times New Roman" pitchFamily="18" charset="0"/>
              </a:rPr>
              <a:t>  4NF  5NF</a:t>
            </a:r>
            <a:endParaRPr kumimoji="1" lang="en-US" altLang="zh-CN" sz="2000" dirty="0">
              <a:latin typeface="Times New Roman" pitchFamily="18" charset="0"/>
            </a:endParaRPr>
          </a:p>
        </p:txBody>
      </p:sp>
      <p:grpSp>
        <p:nvGrpSpPr>
          <p:cNvPr id="2" name="Group 7"/>
          <p:cNvGrpSpPr>
            <a:grpSpLocks/>
          </p:cNvGrpSpPr>
          <p:nvPr/>
        </p:nvGrpSpPr>
        <p:grpSpPr bwMode="auto">
          <a:xfrm>
            <a:off x="275699" y="3308711"/>
            <a:ext cx="8534400" cy="646907"/>
            <a:chOff x="240" y="3408"/>
            <a:chExt cx="5376" cy="489"/>
          </a:xfrm>
        </p:grpSpPr>
        <p:sp>
          <p:nvSpPr>
            <p:cNvPr id="3079" name="Text Box 8"/>
            <p:cNvSpPr txBox="1">
              <a:spLocks noChangeArrowheads="1"/>
            </p:cNvSpPr>
            <p:nvPr/>
          </p:nvSpPr>
          <p:spPr bwMode="auto">
            <a:xfrm>
              <a:off x="240" y="3408"/>
              <a:ext cx="5376" cy="489"/>
            </a:xfrm>
            <a:prstGeom prst="rect">
              <a:avLst/>
            </a:prstGeom>
            <a:noFill/>
            <a:ln w="9525">
              <a:noFill/>
              <a:miter lim="800000"/>
              <a:headEnd/>
              <a:tailEnd/>
            </a:ln>
          </p:spPr>
          <p:txBody>
            <a:bodyPr>
              <a:spAutoFit/>
            </a:bodyPr>
            <a:lstStyle/>
            <a:p>
              <a:pPr>
                <a:spcBef>
                  <a:spcPct val="50000"/>
                </a:spcBef>
              </a:pPr>
              <a:r>
                <a:rPr kumimoji="1" lang="en-US" altLang="zh-CN" sz="3600" b="1" dirty="0">
                  <a:latin typeface="Times New Roman" pitchFamily="18" charset="0"/>
                </a:rPr>
                <a:t>5NF     4NF     BCNF     3NF     2NF     1NF </a:t>
              </a:r>
            </a:p>
          </p:txBody>
        </p:sp>
        <p:pic>
          <p:nvPicPr>
            <p:cNvPr id="3080" name="Picture 9"/>
            <p:cNvPicPr>
              <a:picLocks noChangeAspect="1" noChangeArrowheads="1"/>
            </p:cNvPicPr>
            <p:nvPr/>
          </p:nvPicPr>
          <p:blipFill>
            <a:blip r:embed="rId2"/>
            <a:srcRect/>
            <a:stretch>
              <a:fillRect/>
            </a:stretch>
          </p:blipFill>
          <p:spPr bwMode="auto">
            <a:xfrm>
              <a:off x="816" y="3456"/>
              <a:ext cx="384" cy="312"/>
            </a:xfrm>
            <a:prstGeom prst="rect">
              <a:avLst/>
            </a:prstGeom>
            <a:noFill/>
            <a:ln w="9525">
              <a:noFill/>
              <a:miter lim="800000"/>
              <a:headEnd/>
              <a:tailEnd/>
            </a:ln>
          </p:spPr>
        </p:pic>
        <p:pic>
          <p:nvPicPr>
            <p:cNvPr id="3081" name="Picture 10"/>
            <p:cNvPicPr>
              <a:picLocks noChangeAspect="1" noChangeArrowheads="1"/>
            </p:cNvPicPr>
            <p:nvPr/>
          </p:nvPicPr>
          <p:blipFill>
            <a:blip r:embed="rId2"/>
            <a:srcRect/>
            <a:stretch>
              <a:fillRect/>
            </a:stretch>
          </p:blipFill>
          <p:spPr bwMode="auto">
            <a:xfrm>
              <a:off x="1728" y="3456"/>
              <a:ext cx="384" cy="312"/>
            </a:xfrm>
            <a:prstGeom prst="rect">
              <a:avLst/>
            </a:prstGeom>
            <a:noFill/>
            <a:ln w="9525">
              <a:noFill/>
              <a:miter lim="800000"/>
              <a:headEnd/>
              <a:tailEnd/>
            </a:ln>
          </p:spPr>
        </p:pic>
        <p:pic>
          <p:nvPicPr>
            <p:cNvPr id="3082" name="Picture 11"/>
            <p:cNvPicPr>
              <a:picLocks noChangeAspect="1" noChangeArrowheads="1"/>
            </p:cNvPicPr>
            <p:nvPr/>
          </p:nvPicPr>
          <p:blipFill>
            <a:blip r:embed="rId2"/>
            <a:srcRect/>
            <a:stretch>
              <a:fillRect/>
            </a:stretch>
          </p:blipFill>
          <p:spPr bwMode="auto">
            <a:xfrm>
              <a:off x="2832" y="3456"/>
              <a:ext cx="384" cy="312"/>
            </a:xfrm>
            <a:prstGeom prst="rect">
              <a:avLst/>
            </a:prstGeom>
            <a:noFill/>
            <a:ln w="9525">
              <a:noFill/>
              <a:miter lim="800000"/>
              <a:headEnd/>
              <a:tailEnd/>
            </a:ln>
          </p:spPr>
        </p:pic>
        <p:pic>
          <p:nvPicPr>
            <p:cNvPr id="3083" name="Picture 12"/>
            <p:cNvPicPr>
              <a:picLocks noChangeAspect="1" noChangeArrowheads="1"/>
            </p:cNvPicPr>
            <p:nvPr/>
          </p:nvPicPr>
          <p:blipFill>
            <a:blip r:embed="rId2"/>
            <a:srcRect/>
            <a:stretch>
              <a:fillRect/>
            </a:stretch>
          </p:blipFill>
          <p:spPr bwMode="auto">
            <a:xfrm>
              <a:off x="3744" y="3456"/>
              <a:ext cx="384" cy="312"/>
            </a:xfrm>
            <a:prstGeom prst="rect">
              <a:avLst/>
            </a:prstGeom>
            <a:noFill/>
            <a:ln w="9525">
              <a:noFill/>
              <a:miter lim="800000"/>
              <a:headEnd/>
              <a:tailEnd/>
            </a:ln>
          </p:spPr>
        </p:pic>
        <p:pic>
          <p:nvPicPr>
            <p:cNvPr id="3084" name="Picture 13"/>
            <p:cNvPicPr>
              <a:picLocks noChangeAspect="1" noChangeArrowheads="1"/>
            </p:cNvPicPr>
            <p:nvPr/>
          </p:nvPicPr>
          <p:blipFill>
            <a:blip r:embed="rId2"/>
            <a:srcRect/>
            <a:stretch>
              <a:fillRect/>
            </a:stretch>
          </p:blipFill>
          <p:spPr bwMode="auto">
            <a:xfrm>
              <a:off x="4656" y="3456"/>
              <a:ext cx="384" cy="312"/>
            </a:xfrm>
            <a:prstGeom prst="rect">
              <a:avLst/>
            </a:prstGeom>
            <a:noFill/>
            <a:ln w="9525">
              <a:noFill/>
              <a:miter lim="800000"/>
              <a:headEnd/>
              <a:tailEnd/>
            </a:ln>
          </p:spPr>
        </p:pic>
      </p:grpSp>
      <p:sp>
        <p:nvSpPr>
          <p:cNvPr id="149518" name="Text Box 14"/>
          <p:cNvSpPr txBox="1">
            <a:spLocks noChangeArrowheads="1"/>
          </p:cNvSpPr>
          <p:nvPr/>
        </p:nvSpPr>
        <p:spPr bwMode="auto">
          <a:xfrm>
            <a:off x="381000" y="956123"/>
            <a:ext cx="7924800" cy="523220"/>
          </a:xfrm>
          <a:prstGeom prst="rect">
            <a:avLst/>
          </a:prstGeom>
          <a:solidFill>
            <a:schemeClr val="bg1"/>
          </a:solidFill>
          <a:ln w="9525">
            <a:noFill/>
            <a:miter lim="800000"/>
            <a:headEnd/>
            <a:tailEnd/>
          </a:ln>
        </p:spPr>
        <p:txBody>
          <a:bodyPr wrap="square">
            <a:spAutoFit/>
          </a:bodyPr>
          <a:lstStyle/>
          <a:p>
            <a:pPr>
              <a:spcBef>
                <a:spcPct val="50000"/>
              </a:spcBef>
            </a:pPr>
            <a:r>
              <a:rPr kumimoji="1" lang="en-US" altLang="zh-CN" sz="2800" dirty="0">
                <a:latin typeface="Times New Roman" pitchFamily="18" charset="0"/>
              </a:rPr>
              <a:t> </a:t>
            </a:r>
            <a:r>
              <a:rPr kumimoji="1" lang="zh-CN" altLang="en-US" sz="2800" dirty="0">
                <a:latin typeface="Times New Roman" pitchFamily="18" charset="0"/>
              </a:rPr>
              <a:t>范式表示关系模式满足的某种级别。</a:t>
            </a:r>
          </a:p>
        </p:txBody>
      </p:sp>
      <p:sp>
        <p:nvSpPr>
          <p:cNvPr id="13" name="TextBox 12"/>
          <p:cNvSpPr txBox="1"/>
          <p:nvPr/>
        </p:nvSpPr>
        <p:spPr>
          <a:xfrm>
            <a:off x="179512" y="46472"/>
            <a:ext cx="3787924" cy="584775"/>
          </a:xfrm>
          <a:prstGeom prst="rect">
            <a:avLst/>
          </a:prstGeom>
          <a:noFill/>
        </p:spPr>
        <p:txBody>
          <a:bodyPr wrap="square" rtlCol="0">
            <a:spAutoFit/>
          </a:bodyPr>
          <a:lstStyle/>
          <a:p>
            <a:r>
              <a:rPr lang="en-US" altLang="zh-CN" sz="3200" b="1" dirty="0">
                <a:solidFill>
                  <a:schemeClr val="bg1"/>
                </a:solidFill>
              </a:rPr>
              <a:t>4.2.3</a:t>
            </a:r>
            <a:r>
              <a:rPr lang="zh-CN" altLang="en-US" sz="3200" b="1" dirty="0">
                <a:solidFill>
                  <a:schemeClr val="bg1"/>
                </a:solidFill>
              </a:rPr>
              <a:t>范式</a:t>
            </a:r>
          </a:p>
        </p:txBody>
      </p:sp>
    </p:spTree>
    <p:extLst>
      <p:ext uri="{BB962C8B-B14F-4D97-AF65-F5344CB8AC3E}">
        <p14:creationId xmlns:p14="http://schemas.microsoft.com/office/powerpoint/2010/main" val="288351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18"/>
                                        </p:tgtEl>
                                        <p:attrNameLst>
                                          <p:attrName>style.visibility</p:attrName>
                                        </p:attrNameLst>
                                      </p:cBhvr>
                                      <p:to>
                                        <p:strVal val="visible"/>
                                      </p:to>
                                    </p:set>
                                    <p:anim calcmode="lin" valueType="num">
                                      <p:cBhvr additive="base">
                                        <p:cTn id="7" dur="250" fill="hold"/>
                                        <p:tgtEl>
                                          <p:spTgt spid="149518"/>
                                        </p:tgtEl>
                                        <p:attrNameLst>
                                          <p:attrName>ppt_x</p:attrName>
                                        </p:attrNameLst>
                                      </p:cBhvr>
                                      <p:tavLst>
                                        <p:tav tm="0">
                                          <p:val>
                                            <p:strVal val="0-#ppt_w/2"/>
                                          </p:val>
                                        </p:tav>
                                        <p:tav tm="100000">
                                          <p:val>
                                            <p:strVal val="#ppt_x"/>
                                          </p:val>
                                        </p:tav>
                                      </p:tavLst>
                                    </p:anim>
                                    <p:anim calcmode="lin" valueType="num">
                                      <p:cBhvr additive="base">
                                        <p:cTn id="8" dur="250" fill="hold"/>
                                        <p:tgtEl>
                                          <p:spTgt spid="1495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9510"/>
                                        </p:tgtEl>
                                        <p:attrNameLst>
                                          <p:attrName>style.visibility</p:attrName>
                                        </p:attrNameLst>
                                      </p:cBhvr>
                                      <p:to>
                                        <p:strVal val="visible"/>
                                      </p:to>
                                    </p:set>
                                    <p:anim calcmode="lin" valueType="num">
                                      <p:cBhvr additive="base">
                                        <p:cTn id="13" dur="250" fill="hold"/>
                                        <p:tgtEl>
                                          <p:spTgt spid="149510"/>
                                        </p:tgtEl>
                                        <p:attrNameLst>
                                          <p:attrName>ppt_x</p:attrName>
                                        </p:attrNameLst>
                                      </p:cBhvr>
                                      <p:tavLst>
                                        <p:tav tm="0">
                                          <p:val>
                                            <p:strVal val="#ppt_x"/>
                                          </p:val>
                                        </p:tav>
                                        <p:tav tm="100000">
                                          <p:val>
                                            <p:strVal val="#ppt_x"/>
                                          </p:val>
                                        </p:tav>
                                      </p:tavLst>
                                    </p:anim>
                                    <p:anim calcmode="lin" valueType="num">
                                      <p:cBhvr additive="base">
                                        <p:cTn id="14" dur="250" fill="hold"/>
                                        <p:tgtEl>
                                          <p:spTgt spid="1495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vertic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49509">
                                            <p:txEl>
                                              <p:pRg st="0" end="0"/>
                                            </p:txEl>
                                          </p:spTgt>
                                        </p:tgtEl>
                                        <p:attrNameLst>
                                          <p:attrName>style.visibility</p:attrName>
                                        </p:attrNameLst>
                                      </p:cBhvr>
                                      <p:to>
                                        <p:strVal val="visible"/>
                                      </p:to>
                                    </p:set>
                                    <p:animEffect transition="in" filter="dissolve">
                                      <p:cBhvr>
                                        <p:cTn id="24" dur="250"/>
                                        <p:tgtEl>
                                          <p:spTgt spid="1495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build="p" autoUpdateAnimBg="0"/>
      <p:bldP spid="149510" grpId="0" animBg="1" autoUpdateAnimBg="0"/>
      <p:bldP spid="14951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1043608" y="1700808"/>
            <a:ext cx="7848872" cy="4248472"/>
          </a:xfrm>
        </p:spPr>
        <p:txBody>
          <a:bodyPr/>
          <a:lstStyle/>
          <a:p>
            <a:pPr eaLnBrk="1" hangingPunct="1">
              <a:buFontTx/>
              <a:buNone/>
            </a:pPr>
            <a:r>
              <a:rPr lang="en-US" altLang="zh-CN" b="1" dirty="0">
                <a:latin typeface="+mn-ea"/>
              </a:rPr>
              <a:t>4.3.1 </a:t>
            </a:r>
            <a:r>
              <a:rPr lang="zh-CN" altLang="en-US" b="1" dirty="0">
                <a:latin typeface="+mn-ea"/>
              </a:rPr>
              <a:t>函数依赖集的闭包</a:t>
            </a:r>
            <a:endParaRPr lang="en-US" altLang="zh-CN" b="1" dirty="0">
              <a:latin typeface="+mn-ea"/>
            </a:endParaRPr>
          </a:p>
          <a:p>
            <a:pPr eaLnBrk="1" hangingPunct="1">
              <a:buFontTx/>
              <a:buNone/>
            </a:pPr>
            <a:r>
              <a:rPr lang="en-US" altLang="zh-CN" b="1" dirty="0">
                <a:latin typeface="+mn-ea"/>
              </a:rPr>
              <a:t>4.3.2 </a:t>
            </a:r>
            <a:r>
              <a:rPr lang="zh-CN" altLang="en-US" b="1" dirty="0">
                <a:latin typeface="+mn-ea"/>
              </a:rPr>
              <a:t>函数依赖的推理规则</a:t>
            </a:r>
            <a:endParaRPr lang="en-US" altLang="zh-CN" b="1" dirty="0">
              <a:latin typeface="+mn-ea"/>
            </a:endParaRPr>
          </a:p>
          <a:p>
            <a:pPr eaLnBrk="1" hangingPunct="1">
              <a:buFontTx/>
              <a:buNone/>
            </a:pPr>
            <a:r>
              <a:rPr lang="en-US" altLang="zh-CN" b="1" dirty="0">
                <a:latin typeface="+mn-ea"/>
              </a:rPr>
              <a:t>4.3.3 </a:t>
            </a:r>
            <a:r>
              <a:rPr lang="zh-CN" altLang="en-US" b="1" dirty="0">
                <a:latin typeface="+mn-ea"/>
              </a:rPr>
              <a:t>属性集闭包与</a:t>
            </a:r>
            <a:r>
              <a:rPr lang="en-US" altLang="zh-CN" b="1" dirty="0">
                <a:latin typeface="+mn-ea"/>
              </a:rPr>
              <a:t>F</a:t>
            </a:r>
            <a:r>
              <a:rPr lang="zh-CN" altLang="en-US" b="1" dirty="0">
                <a:latin typeface="+mn-ea"/>
              </a:rPr>
              <a:t>逻辑蕴涵的充要条件</a:t>
            </a:r>
          </a:p>
          <a:p>
            <a:pPr eaLnBrk="1" hangingPunct="1">
              <a:buFontTx/>
              <a:buNone/>
            </a:pPr>
            <a:r>
              <a:rPr lang="en-US" altLang="zh-CN" b="1" dirty="0">
                <a:latin typeface="+mn-ea"/>
              </a:rPr>
              <a:t>4.3.4 Armstrong</a:t>
            </a:r>
            <a:r>
              <a:rPr lang="zh-CN" altLang="en-US" b="1" dirty="0">
                <a:latin typeface="+mn-ea"/>
              </a:rPr>
              <a:t>公理的正确性和完备性</a:t>
            </a:r>
            <a:endParaRPr lang="en-US" altLang="zh-CN" b="1" dirty="0">
              <a:latin typeface="+mn-ea"/>
            </a:endParaRPr>
          </a:p>
          <a:p>
            <a:pPr eaLnBrk="1" hangingPunct="1">
              <a:buFontTx/>
              <a:buNone/>
            </a:pPr>
            <a:r>
              <a:rPr lang="en-US" altLang="zh-CN" b="1" dirty="0">
                <a:latin typeface="+mn-ea"/>
              </a:rPr>
              <a:t>4.3.5 </a:t>
            </a:r>
            <a:r>
              <a:rPr lang="zh-CN" altLang="en-US" b="1" dirty="0">
                <a:latin typeface="+mn-ea"/>
              </a:rPr>
              <a:t>函数依赖集的等价和最小函数依赖集</a:t>
            </a:r>
          </a:p>
        </p:txBody>
      </p:sp>
      <p:sp>
        <p:nvSpPr>
          <p:cNvPr id="44034" name="灯片编号占位符 5"/>
          <p:cNvSpPr>
            <a:spLocks noGrp="1"/>
          </p:cNvSpPr>
          <p:nvPr>
            <p:ph type="sldNum" sz="quarter" idx="12"/>
          </p:nvPr>
        </p:nvSpPr>
        <p:spPr>
          <a:noFill/>
        </p:spPr>
        <p:txBody>
          <a:bodyPr/>
          <a:lstStyle/>
          <a:p>
            <a:fld id="{3F275624-3509-4E2B-9B41-9C55FDB740F1}" type="slidenum">
              <a:rPr lang="en-US" altLang="zh-CN" smtClean="0"/>
              <a:pPr/>
              <a:t>30</a:t>
            </a:fld>
            <a:endParaRPr lang="en-US" altLang="zh-CN"/>
          </a:p>
        </p:txBody>
      </p:sp>
      <p:sp>
        <p:nvSpPr>
          <p:cNvPr id="2" name="文本框 1"/>
          <p:cNvSpPr txBox="1"/>
          <p:nvPr/>
        </p:nvSpPr>
        <p:spPr>
          <a:xfrm>
            <a:off x="2285987" y="58146"/>
            <a:ext cx="4575291" cy="584775"/>
          </a:xfrm>
          <a:prstGeom prst="rect">
            <a:avLst/>
          </a:prstGeom>
          <a:noFill/>
        </p:spPr>
        <p:txBody>
          <a:bodyPr wrap="none" rtlCol="0">
            <a:spAutoFit/>
          </a:bodyPr>
          <a:lstStyle/>
          <a:p>
            <a:r>
              <a:rPr lang="en-US" altLang="zh-CN" sz="3200" b="1" dirty="0">
                <a:solidFill>
                  <a:srgbClr val="FFFF00"/>
                </a:solidFill>
              </a:rPr>
              <a:t>4.3 </a:t>
            </a:r>
            <a:r>
              <a:rPr lang="zh-CN" altLang="en-US" sz="3200" b="1" dirty="0">
                <a:solidFill>
                  <a:srgbClr val="FFFF00"/>
                </a:solidFill>
              </a:rPr>
              <a:t>数据依赖的公理系统</a:t>
            </a:r>
          </a:p>
        </p:txBody>
      </p:sp>
    </p:spTree>
    <p:extLst>
      <p:ext uri="{BB962C8B-B14F-4D97-AF65-F5344CB8AC3E}">
        <p14:creationId xmlns:p14="http://schemas.microsoft.com/office/powerpoint/2010/main" val="10831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slide(fromRight)">
                                      <p:cBhvr>
                                        <p:cTn id="7" dur="500"/>
                                        <p:tgtEl>
                                          <p:spTgt spid="48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48130">
                                            <p:txEl>
                                              <p:pRg st="1" end="1"/>
                                            </p:txEl>
                                          </p:spTgt>
                                        </p:tgtEl>
                                        <p:attrNameLst>
                                          <p:attrName>style.visibility</p:attrName>
                                        </p:attrNameLst>
                                      </p:cBhvr>
                                      <p:to>
                                        <p:strVal val="visible"/>
                                      </p:to>
                                    </p:set>
                                    <p:animEffect transition="in" filter="slide(fromRight)">
                                      <p:cBhvr>
                                        <p:cTn id="12" dur="500"/>
                                        <p:tgtEl>
                                          <p:spTgt spid="48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8130">
                                            <p:txEl>
                                              <p:pRg st="2" end="2"/>
                                            </p:txEl>
                                          </p:spTgt>
                                        </p:tgtEl>
                                        <p:attrNameLst>
                                          <p:attrName>style.visibility</p:attrName>
                                        </p:attrNameLst>
                                      </p:cBhvr>
                                      <p:to>
                                        <p:strVal val="visible"/>
                                      </p:to>
                                    </p:set>
                                    <p:animEffect transition="in" filter="slide(fromRight)">
                                      <p:cBhvr>
                                        <p:cTn id="17" dur="500"/>
                                        <p:tgtEl>
                                          <p:spTgt spid="48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48130">
                                            <p:txEl>
                                              <p:pRg st="3" end="3"/>
                                            </p:txEl>
                                          </p:spTgt>
                                        </p:tgtEl>
                                        <p:attrNameLst>
                                          <p:attrName>style.visibility</p:attrName>
                                        </p:attrNameLst>
                                      </p:cBhvr>
                                      <p:to>
                                        <p:strVal val="visible"/>
                                      </p:to>
                                    </p:set>
                                    <p:animEffect transition="in" filter="slide(fromRight)">
                                      <p:cBhvr>
                                        <p:cTn id="22" dur="500"/>
                                        <p:tgtEl>
                                          <p:spTgt spid="481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48130">
                                            <p:txEl>
                                              <p:pRg st="4" end="4"/>
                                            </p:txEl>
                                          </p:spTgt>
                                        </p:tgtEl>
                                        <p:attrNameLst>
                                          <p:attrName>style.visibility</p:attrName>
                                        </p:attrNameLst>
                                      </p:cBhvr>
                                      <p:to>
                                        <p:strVal val="visible"/>
                                      </p:to>
                                    </p:set>
                                    <p:animEffect transition="in" filter="slide(fromRight)">
                                      <p:cBhvr>
                                        <p:cTn id="27" dur="500"/>
                                        <p:tgtEl>
                                          <p:spTgt spid="481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533400" y="825501"/>
            <a:ext cx="8077200" cy="2603500"/>
          </a:xfrm>
          <a:solidFill>
            <a:schemeClr val="bg1"/>
          </a:solidFill>
          <a:ln w="38100">
            <a:noFill/>
          </a:ln>
        </p:spPr>
        <p:txBody>
          <a:bodyPr>
            <a:normAutofit/>
          </a:bodyPr>
          <a:lstStyle/>
          <a:p>
            <a:pPr eaLnBrk="1" hangingPunct="1">
              <a:lnSpc>
                <a:spcPct val="90000"/>
              </a:lnSpc>
              <a:buFontTx/>
              <a:buNone/>
            </a:pPr>
            <a:r>
              <a:rPr lang="en-US" altLang="zh-CN" b="1" i="1" dirty="0">
                <a:solidFill>
                  <a:schemeClr val="accent2"/>
                </a:solidFill>
                <a:latin typeface="+mn-ea"/>
              </a:rPr>
              <a:t>1</a:t>
            </a:r>
            <a:r>
              <a:rPr lang="zh-CN" altLang="en-US" b="1" i="1" dirty="0">
                <a:solidFill>
                  <a:schemeClr val="accent2"/>
                </a:solidFill>
                <a:latin typeface="+mn-ea"/>
              </a:rPr>
              <a:t>、函数依赖集</a:t>
            </a:r>
            <a:r>
              <a:rPr lang="en-US" altLang="zh-CN" b="1" i="1" dirty="0">
                <a:solidFill>
                  <a:schemeClr val="accent2"/>
                </a:solidFill>
                <a:latin typeface="+mn-ea"/>
              </a:rPr>
              <a:t>F</a:t>
            </a:r>
            <a:r>
              <a:rPr lang="zh-CN" altLang="en-US" b="1" i="1" dirty="0">
                <a:solidFill>
                  <a:schemeClr val="accent2"/>
                </a:solidFill>
                <a:latin typeface="+mn-ea"/>
              </a:rPr>
              <a:t>的逻辑蕴含</a:t>
            </a:r>
          </a:p>
          <a:p>
            <a:pPr eaLnBrk="1" hangingPunct="1">
              <a:lnSpc>
                <a:spcPct val="90000"/>
              </a:lnSpc>
              <a:buFontTx/>
              <a:buNone/>
            </a:pPr>
            <a:r>
              <a:rPr lang="zh-CN" altLang="en-US" dirty="0">
                <a:solidFill>
                  <a:schemeClr val="tx2"/>
                </a:solidFill>
                <a:latin typeface="+mn-ea"/>
              </a:rPr>
              <a:t>定义</a:t>
            </a:r>
            <a:r>
              <a:rPr lang="zh-CN" altLang="en-US" dirty="0">
                <a:latin typeface="+mn-ea"/>
              </a:rPr>
              <a:t>：对于</a:t>
            </a:r>
            <a:r>
              <a:rPr lang="en-US" altLang="zh-CN" dirty="0">
                <a:latin typeface="+mn-ea"/>
              </a:rPr>
              <a:t>R(U,F)</a:t>
            </a:r>
            <a:r>
              <a:rPr lang="zh-CN" altLang="en-US" dirty="0">
                <a:latin typeface="+mn-ea"/>
              </a:rPr>
              <a:t>，如果</a:t>
            </a:r>
            <a:r>
              <a:rPr lang="en-US" altLang="zh-CN" dirty="0">
                <a:latin typeface="+mn-ea"/>
              </a:rPr>
              <a:t>X→Y</a:t>
            </a:r>
            <a:r>
              <a:rPr lang="zh-CN" altLang="en-US" dirty="0">
                <a:latin typeface="+mn-ea"/>
              </a:rPr>
              <a:t>不在</a:t>
            </a:r>
            <a:r>
              <a:rPr lang="en-US" altLang="zh-CN" dirty="0">
                <a:latin typeface="+mn-ea"/>
              </a:rPr>
              <a:t>F</a:t>
            </a:r>
            <a:r>
              <a:rPr lang="zh-CN" altLang="en-US" dirty="0">
                <a:latin typeface="+mn-ea"/>
              </a:rPr>
              <a:t>中，但是对于其任何一个关系</a:t>
            </a:r>
            <a:r>
              <a:rPr lang="en-US" altLang="zh-CN" dirty="0">
                <a:latin typeface="+mn-ea"/>
              </a:rPr>
              <a:t>r</a:t>
            </a:r>
            <a:r>
              <a:rPr lang="zh-CN" altLang="en-US" dirty="0">
                <a:latin typeface="+mn-ea"/>
              </a:rPr>
              <a:t>，</a:t>
            </a:r>
            <a:r>
              <a:rPr lang="en-US" altLang="zh-CN" dirty="0">
                <a:latin typeface="+mn-ea"/>
              </a:rPr>
              <a:t>X→Y</a:t>
            </a:r>
            <a:r>
              <a:rPr lang="zh-CN" altLang="en-US" dirty="0">
                <a:latin typeface="+mn-ea"/>
              </a:rPr>
              <a:t>都成立，则称</a:t>
            </a:r>
            <a:r>
              <a:rPr lang="en-US" altLang="zh-CN" dirty="0">
                <a:latin typeface="+mn-ea"/>
              </a:rPr>
              <a:t>F</a:t>
            </a:r>
            <a:r>
              <a:rPr lang="zh-CN" altLang="en-US" dirty="0">
                <a:latin typeface="+mn-ea"/>
              </a:rPr>
              <a:t>逻辑蕴含</a:t>
            </a:r>
            <a:r>
              <a:rPr lang="en-US" altLang="zh-CN" dirty="0">
                <a:latin typeface="+mn-ea"/>
              </a:rPr>
              <a:t>X→Y</a:t>
            </a:r>
            <a:r>
              <a:rPr lang="zh-CN" altLang="en-US" dirty="0">
                <a:latin typeface="+mn-ea"/>
              </a:rPr>
              <a:t>。</a:t>
            </a:r>
          </a:p>
          <a:p>
            <a:pPr eaLnBrk="1" hangingPunct="1">
              <a:lnSpc>
                <a:spcPct val="90000"/>
              </a:lnSpc>
              <a:buFontTx/>
              <a:buNone/>
            </a:pPr>
            <a:r>
              <a:rPr lang="en-US" altLang="zh-CN" b="1" dirty="0">
                <a:solidFill>
                  <a:schemeClr val="accent2"/>
                </a:solidFill>
                <a:latin typeface="+mn-ea"/>
              </a:rPr>
              <a:t>[</a:t>
            </a:r>
            <a:r>
              <a:rPr lang="zh-CN" altLang="en-US" b="1" dirty="0">
                <a:solidFill>
                  <a:schemeClr val="accent2"/>
                </a:solidFill>
                <a:latin typeface="+mn-ea"/>
              </a:rPr>
              <a:t>或者说： </a:t>
            </a:r>
            <a:r>
              <a:rPr lang="en-US" altLang="zh-CN" b="1" dirty="0">
                <a:solidFill>
                  <a:schemeClr val="accent2"/>
                </a:solidFill>
                <a:latin typeface="+mn-ea"/>
              </a:rPr>
              <a:t>X→Y</a:t>
            </a:r>
            <a:r>
              <a:rPr lang="zh-CN" altLang="en-US" b="1" dirty="0">
                <a:solidFill>
                  <a:schemeClr val="accent2"/>
                </a:solidFill>
                <a:latin typeface="+mn-ea"/>
              </a:rPr>
              <a:t>可以由</a:t>
            </a:r>
            <a:r>
              <a:rPr lang="en-US" altLang="zh-CN" b="1" dirty="0">
                <a:solidFill>
                  <a:schemeClr val="accent2"/>
                </a:solidFill>
                <a:latin typeface="+mn-ea"/>
              </a:rPr>
              <a:t>F</a:t>
            </a:r>
            <a:r>
              <a:rPr lang="zh-CN" altLang="en-US" b="1" dirty="0">
                <a:solidFill>
                  <a:schemeClr val="accent2"/>
                </a:solidFill>
                <a:latin typeface="+mn-ea"/>
              </a:rPr>
              <a:t>导出</a:t>
            </a:r>
            <a:r>
              <a:rPr lang="en-US" altLang="zh-CN" b="1" dirty="0">
                <a:solidFill>
                  <a:schemeClr val="accent2"/>
                </a:solidFill>
                <a:latin typeface="+mn-ea"/>
              </a:rPr>
              <a:t>]</a:t>
            </a:r>
          </a:p>
        </p:txBody>
      </p:sp>
      <p:sp>
        <p:nvSpPr>
          <p:cNvPr id="45058" name="灯片编号占位符 5"/>
          <p:cNvSpPr>
            <a:spLocks noGrp="1"/>
          </p:cNvSpPr>
          <p:nvPr>
            <p:ph type="sldNum" sz="quarter" idx="12"/>
          </p:nvPr>
        </p:nvSpPr>
        <p:spPr>
          <a:noFill/>
        </p:spPr>
        <p:txBody>
          <a:bodyPr/>
          <a:lstStyle/>
          <a:p>
            <a:fld id="{CE8B2D83-64CB-4A4A-B0D5-ABE4A90094A2}" type="slidenum">
              <a:rPr lang="en-US" altLang="zh-CN" smtClean="0"/>
              <a:pPr/>
              <a:t>31</a:t>
            </a:fld>
            <a:endParaRPr lang="en-US" altLang="zh-CN"/>
          </a:p>
        </p:txBody>
      </p:sp>
      <p:sp>
        <p:nvSpPr>
          <p:cNvPr id="49155" name="Text Box 3"/>
          <p:cNvSpPr txBox="1">
            <a:spLocks noChangeArrowheads="1"/>
          </p:cNvSpPr>
          <p:nvPr/>
        </p:nvSpPr>
        <p:spPr bwMode="auto">
          <a:xfrm>
            <a:off x="514672" y="3647263"/>
            <a:ext cx="8095928" cy="2074414"/>
          </a:xfrm>
          <a:prstGeom prst="rect">
            <a:avLst/>
          </a:prstGeom>
          <a:solidFill>
            <a:schemeClr val="bg1"/>
          </a:solidFill>
          <a:ln w="38100">
            <a:noFill/>
            <a:miter lim="800000"/>
            <a:headEnd/>
            <a:tailEnd/>
          </a:ln>
        </p:spPr>
        <p:txBody>
          <a:bodyPr wrap="square">
            <a:spAutoFit/>
          </a:bodyPr>
          <a:lstStyle/>
          <a:p>
            <a:pPr>
              <a:spcBef>
                <a:spcPct val="20000"/>
              </a:spcBef>
            </a:pPr>
            <a:r>
              <a:rPr kumimoji="1" lang="zh-CN" altLang="en-US" sz="2800" dirty="0">
                <a:solidFill>
                  <a:schemeClr val="tx2"/>
                </a:solidFill>
                <a:latin typeface="+mn-ea"/>
                <a:ea typeface="+mn-ea"/>
              </a:rPr>
              <a:t>例</a:t>
            </a:r>
            <a:r>
              <a:rPr kumimoji="1" lang="zh-CN" altLang="en-US" sz="2800" dirty="0">
                <a:latin typeface="+mn-ea"/>
                <a:ea typeface="+mn-ea"/>
              </a:rPr>
              <a:t>：关系模式</a:t>
            </a:r>
            <a:r>
              <a:rPr kumimoji="1" lang="en-US" altLang="zh-CN" sz="2800" dirty="0">
                <a:latin typeface="+mn-ea"/>
                <a:ea typeface="+mn-ea"/>
              </a:rPr>
              <a:t>R(U</a:t>
            </a:r>
            <a:r>
              <a:rPr kumimoji="1" lang="zh-CN" altLang="en-US" sz="2800" dirty="0">
                <a:latin typeface="+mn-ea"/>
                <a:ea typeface="+mn-ea"/>
              </a:rPr>
              <a:t>，</a:t>
            </a:r>
            <a:r>
              <a:rPr kumimoji="1" lang="en-US" altLang="zh-CN" sz="2800" dirty="0">
                <a:latin typeface="+mn-ea"/>
                <a:ea typeface="+mn-ea"/>
              </a:rPr>
              <a:t>F)</a:t>
            </a:r>
          </a:p>
          <a:p>
            <a:pPr>
              <a:spcBef>
                <a:spcPct val="20000"/>
              </a:spcBef>
            </a:pPr>
            <a:r>
              <a:rPr kumimoji="1" lang="zh-CN" altLang="en-US" sz="2800" dirty="0">
                <a:latin typeface="+mn-ea"/>
                <a:ea typeface="+mn-ea"/>
              </a:rPr>
              <a:t>其中</a:t>
            </a:r>
            <a:r>
              <a:rPr kumimoji="1" lang="en-US" altLang="zh-CN" sz="2800" dirty="0">
                <a:latin typeface="+mn-ea"/>
                <a:ea typeface="+mn-ea"/>
              </a:rPr>
              <a:t>U(A</a:t>
            </a:r>
            <a:r>
              <a:rPr kumimoji="1" lang="zh-CN" altLang="en-US" sz="2800" dirty="0">
                <a:latin typeface="+mn-ea"/>
                <a:ea typeface="+mn-ea"/>
              </a:rPr>
              <a:t>，</a:t>
            </a:r>
            <a:r>
              <a:rPr kumimoji="1" lang="en-US" altLang="zh-CN" sz="2800" dirty="0">
                <a:latin typeface="+mn-ea"/>
                <a:ea typeface="+mn-ea"/>
              </a:rPr>
              <a:t>B</a:t>
            </a:r>
            <a:r>
              <a:rPr kumimoji="1" lang="zh-CN" altLang="en-US" sz="2800" dirty="0">
                <a:latin typeface="+mn-ea"/>
                <a:ea typeface="+mn-ea"/>
              </a:rPr>
              <a:t>，</a:t>
            </a:r>
            <a:r>
              <a:rPr kumimoji="1" lang="en-US" altLang="zh-CN" sz="2800" dirty="0">
                <a:latin typeface="+mn-ea"/>
                <a:ea typeface="+mn-ea"/>
              </a:rPr>
              <a:t>C</a:t>
            </a:r>
            <a:r>
              <a:rPr kumimoji="1" lang="zh-CN" altLang="en-US" sz="2800" dirty="0">
                <a:latin typeface="+mn-ea"/>
                <a:ea typeface="+mn-ea"/>
              </a:rPr>
              <a:t>，</a:t>
            </a:r>
            <a:r>
              <a:rPr kumimoji="1" lang="en-US" altLang="zh-CN" sz="2800" dirty="0">
                <a:latin typeface="+mn-ea"/>
                <a:ea typeface="+mn-ea"/>
              </a:rPr>
              <a:t>D</a:t>
            </a:r>
            <a:r>
              <a:rPr kumimoji="1" lang="zh-CN" altLang="en-US" sz="2800" dirty="0">
                <a:latin typeface="+mn-ea"/>
                <a:ea typeface="+mn-ea"/>
              </a:rPr>
              <a:t>，</a:t>
            </a:r>
            <a:r>
              <a:rPr kumimoji="1" lang="en-US" altLang="zh-CN" sz="2800" dirty="0">
                <a:latin typeface="+mn-ea"/>
                <a:ea typeface="+mn-ea"/>
              </a:rPr>
              <a:t>E</a:t>
            </a:r>
            <a:r>
              <a:rPr kumimoji="1" lang="zh-CN" altLang="en-US" sz="2800" dirty="0">
                <a:latin typeface="+mn-ea"/>
                <a:ea typeface="+mn-ea"/>
              </a:rPr>
              <a:t>，</a:t>
            </a:r>
            <a:r>
              <a:rPr kumimoji="1" lang="en-US" altLang="zh-CN" sz="2800" dirty="0">
                <a:latin typeface="+mn-ea"/>
                <a:ea typeface="+mn-ea"/>
              </a:rPr>
              <a:t>F</a:t>
            </a:r>
            <a:r>
              <a:rPr kumimoji="1" lang="zh-CN" altLang="en-US" sz="2800" dirty="0">
                <a:latin typeface="+mn-ea"/>
                <a:ea typeface="+mn-ea"/>
              </a:rPr>
              <a:t>，</a:t>
            </a:r>
            <a:r>
              <a:rPr kumimoji="1" lang="en-US" altLang="zh-CN" sz="2800" dirty="0">
                <a:latin typeface="+mn-ea"/>
                <a:ea typeface="+mn-ea"/>
              </a:rPr>
              <a:t>G)</a:t>
            </a:r>
          </a:p>
          <a:p>
            <a:pPr>
              <a:spcBef>
                <a:spcPct val="20000"/>
              </a:spcBef>
            </a:pPr>
            <a:r>
              <a:rPr kumimoji="1" lang="en-US" altLang="zh-CN" sz="2800" dirty="0">
                <a:latin typeface="+mn-ea"/>
                <a:ea typeface="+mn-ea"/>
              </a:rPr>
              <a:t>        F(A→B</a:t>
            </a:r>
            <a:r>
              <a:rPr kumimoji="1" lang="zh-CN" altLang="en-US" sz="2800" dirty="0">
                <a:latin typeface="+mn-ea"/>
                <a:ea typeface="+mn-ea"/>
              </a:rPr>
              <a:t>，</a:t>
            </a:r>
            <a:r>
              <a:rPr kumimoji="1" lang="en-US" altLang="zh-CN" sz="2800" dirty="0">
                <a:latin typeface="+mn-ea"/>
                <a:ea typeface="+mn-ea"/>
              </a:rPr>
              <a:t>C→D</a:t>
            </a:r>
            <a:r>
              <a:rPr kumimoji="1" lang="zh-CN" altLang="en-US" sz="2800" dirty="0">
                <a:latin typeface="+mn-ea"/>
                <a:ea typeface="+mn-ea"/>
              </a:rPr>
              <a:t>，</a:t>
            </a:r>
            <a:r>
              <a:rPr kumimoji="1" lang="en-US" altLang="zh-CN" sz="2800" dirty="0">
                <a:latin typeface="+mn-ea"/>
                <a:ea typeface="+mn-ea"/>
              </a:rPr>
              <a:t>AB→E</a:t>
            </a:r>
            <a:r>
              <a:rPr kumimoji="1" lang="zh-CN" altLang="en-US" sz="2800" dirty="0">
                <a:latin typeface="+mn-ea"/>
                <a:ea typeface="+mn-ea"/>
              </a:rPr>
              <a:t>，</a:t>
            </a:r>
            <a:r>
              <a:rPr kumimoji="1" lang="en-US" altLang="zh-CN" sz="2800" dirty="0">
                <a:latin typeface="+mn-ea"/>
                <a:ea typeface="+mn-ea"/>
              </a:rPr>
              <a:t>F→G)</a:t>
            </a:r>
          </a:p>
          <a:p>
            <a:pPr>
              <a:spcBef>
                <a:spcPct val="20000"/>
              </a:spcBef>
            </a:pPr>
            <a:r>
              <a:rPr kumimoji="1" lang="zh-CN" altLang="en-US" sz="2800" dirty="0">
                <a:latin typeface="+mn-ea"/>
                <a:ea typeface="+mn-ea"/>
              </a:rPr>
              <a:t>问：</a:t>
            </a:r>
            <a:r>
              <a:rPr kumimoji="1" lang="en-US" altLang="zh-CN" sz="2800" dirty="0">
                <a:latin typeface="+mn-ea"/>
                <a:ea typeface="+mn-ea"/>
              </a:rPr>
              <a:t>F</a:t>
            </a:r>
            <a:r>
              <a:rPr kumimoji="1" lang="zh-CN" altLang="en-US" sz="2800" dirty="0">
                <a:latin typeface="+mn-ea"/>
                <a:ea typeface="+mn-ea"/>
              </a:rPr>
              <a:t>是否逻辑蕴含</a:t>
            </a:r>
            <a:r>
              <a:rPr kumimoji="1" lang="en-US" altLang="zh-CN" sz="2800" dirty="0">
                <a:latin typeface="+mn-ea"/>
                <a:ea typeface="+mn-ea"/>
              </a:rPr>
              <a:t>A→E</a:t>
            </a:r>
          </a:p>
        </p:txBody>
      </p:sp>
      <p:sp>
        <p:nvSpPr>
          <p:cNvPr id="2" name="矩形 1"/>
          <p:cNvSpPr/>
          <p:nvPr/>
        </p:nvSpPr>
        <p:spPr>
          <a:xfrm>
            <a:off x="2123728" y="44627"/>
            <a:ext cx="472116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4.3.1 </a:t>
            </a:r>
            <a:r>
              <a:rPr lang="zh-CN" altLang="en-US" sz="3200" b="1" dirty="0">
                <a:solidFill>
                  <a:srgbClr val="FFFF00"/>
                </a:solidFill>
                <a:latin typeface="+mn-ea"/>
              </a:rPr>
              <a:t>函数依赖集的闭包</a:t>
            </a:r>
            <a:endParaRPr lang="en-US" altLang="zh-CN" sz="3200" b="1" dirty="0">
              <a:solidFill>
                <a:srgbClr val="FFFF00"/>
              </a:solidFill>
              <a:latin typeface="+mn-ea"/>
            </a:endParaRPr>
          </a:p>
        </p:txBody>
      </p:sp>
    </p:spTree>
    <p:extLst>
      <p:ext uri="{BB962C8B-B14F-4D97-AF65-F5344CB8AC3E}">
        <p14:creationId xmlns:p14="http://schemas.microsoft.com/office/powerpoint/2010/main" val="70218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barn(outVertical)">
                                      <p:cBhvr>
                                        <p:cTn id="7" dur="500"/>
                                        <p:tgtEl>
                                          <p:spTgt spid="4915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animEffect transition="in" filter="barn(outVertical)">
                                      <p:cBhvr>
                                        <p:cTn id="11" dur="500"/>
                                        <p:tgtEl>
                                          <p:spTgt spid="49154">
                                            <p:txEl>
                                              <p:pRg st="1" end="1"/>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49154">
                                            <p:txEl>
                                              <p:pRg st="2" end="2"/>
                                            </p:txEl>
                                          </p:spTgt>
                                        </p:tgtEl>
                                        <p:attrNameLst>
                                          <p:attrName>style.visibility</p:attrName>
                                        </p:attrNameLst>
                                      </p:cBhvr>
                                      <p:to>
                                        <p:strVal val="visible"/>
                                      </p:to>
                                    </p:set>
                                    <p:animEffect transition="in" filter="barn(outVertical)">
                                      <p:cBhvr>
                                        <p:cTn id="15" dur="500"/>
                                        <p:tgtEl>
                                          <p:spTgt spid="4915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49155"/>
                                        </p:tgtEl>
                                        <p:attrNameLst>
                                          <p:attrName>style.visibility</p:attrName>
                                        </p:attrNameLst>
                                      </p:cBhvr>
                                      <p:to>
                                        <p:strVal val="visible"/>
                                      </p:to>
                                    </p:set>
                                    <p:anim calcmode="lin" valueType="num">
                                      <p:cBhvr additive="base">
                                        <p:cTn id="20" dur="500" fill="hold"/>
                                        <p:tgtEl>
                                          <p:spTgt spid="49155"/>
                                        </p:tgtEl>
                                        <p:attrNameLst>
                                          <p:attrName>ppt_x</p:attrName>
                                        </p:attrNameLst>
                                      </p:cBhvr>
                                      <p:tavLst>
                                        <p:tav tm="0">
                                          <p:val>
                                            <p:strVal val="0-#ppt_w/2"/>
                                          </p:val>
                                        </p:tav>
                                        <p:tav tm="100000">
                                          <p:val>
                                            <p:strVal val="#ppt_x"/>
                                          </p:val>
                                        </p:tav>
                                      </p:tavLst>
                                    </p:anim>
                                    <p:anim calcmode="lin" valueType="num">
                                      <p:cBhvr additive="base">
                                        <p:cTn id="21"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autoUpdateAnimBg="0" advAuto="0"/>
      <p:bldP spid="49155"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idx="1"/>
          </p:nvPr>
        </p:nvSpPr>
        <p:spPr>
          <a:xfrm>
            <a:off x="457200" y="1194048"/>
            <a:ext cx="8305800" cy="2378968"/>
          </a:xfrm>
          <a:noFill/>
          <a:ln w="38100">
            <a:noFill/>
          </a:ln>
        </p:spPr>
        <p:txBody>
          <a:bodyPr>
            <a:normAutofit/>
          </a:bodyPr>
          <a:lstStyle/>
          <a:p>
            <a:pPr eaLnBrk="1" hangingPunct="1">
              <a:buFontTx/>
              <a:buNone/>
            </a:pPr>
            <a:r>
              <a:rPr lang="en-US" altLang="zh-CN" dirty="0">
                <a:solidFill>
                  <a:schemeClr val="accent2"/>
                </a:solidFill>
              </a:rPr>
              <a:t>2</a:t>
            </a:r>
            <a:r>
              <a:rPr lang="zh-CN" altLang="en-US" dirty="0">
                <a:solidFill>
                  <a:schemeClr val="accent2"/>
                </a:solidFill>
              </a:rPr>
              <a:t>、</a:t>
            </a:r>
            <a:r>
              <a:rPr lang="en-US" altLang="zh-CN" dirty="0">
                <a:solidFill>
                  <a:schemeClr val="accent2"/>
                </a:solidFill>
              </a:rPr>
              <a:t>F</a:t>
            </a:r>
            <a:r>
              <a:rPr lang="zh-CN" altLang="en-US" dirty="0">
                <a:solidFill>
                  <a:schemeClr val="accent2"/>
                </a:solidFill>
              </a:rPr>
              <a:t>的闭包</a:t>
            </a:r>
          </a:p>
          <a:p>
            <a:pPr eaLnBrk="1" hangingPunct="1">
              <a:buFontTx/>
              <a:buNone/>
            </a:pPr>
            <a:r>
              <a:rPr lang="zh-CN" altLang="en-US" dirty="0">
                <a:solidFill>
                  <a:schemeClr val="tx2"/>
                </a:solidFill>
              </a:rPr>
              <a:t>定义</a:t>
            </a:r>
            <a:r>
              <a:rPr lang="zh-CN" altLang="en-US" dirty="0"/>
              <a:t>：在关系模式</a:t>
            </a:r>
            <a:r>
              <a:rPr lang="en-US" altLang="zh-CN" dirty="0"/>
              <a:t>R(U</a:t>
            </a:r>
            <a:r>
              <a:rPr lang="zh-CN" altLang="en-US" dirty="0"/>
              <a:t>，</a:t>
            </a:r>
            <a:r>
              <a:rPr lang="en-US" altLang="zh-CN" dirty="0"/>
              <a:t>F)</a:t>
            </a:r>
            <a:r>
              <a:rPr lang="zh-CN" altLang="en-US" dirty="0"/>
              <a:t>中为</a:t>
            </a:r>
            <a:r>
              <a:rPr lang="en-US" altLang="zh-CN" dirty="0"/>
              <a:t>F</a:t>
            </a:r>
            <a:r>
              <a:rPr lang="zh-CN" altLang="en-US" dirty="0"/>
              <a:t>及</a:t>
            </a:r>
            <a:r>
              <a:rPr lang="en-US" altLang="zh-CN" dirty="0"/>
              <a:t>F</a:t>
            </a:r>
            <a:r>
              <a:rPr lang="zh-CN" altLang="en-US" dirty="0"/>
              <a:t>所逻辑蕴含的函数依赖的全体叫做</a:t>
            </a:r>
            <a:r>
              <a:rPr lang="en-US" altLang="zh-CN" dirty="0"/>
              <a:t>F</a:t>
            </a:r>
            <a:r>
              <a:rPr lang="zh-CN" altLang="en-US" dirty="0"/>
              <a:t>的闭包。记为</a:t>
            </a:r>
            <a:r>
              <a:rPr lang="en-US" altLang="zh-CN" dirty="0"/>
              <a:t>F</a:t>
            </a:r>
            <a:r>
              <a:rPr lang="en-US" altLang="zh-CN" baseline="30000" dirty="0"/>
              <a:t>+</a:t>
            </a:r>
            <a:r>
              <a:rPr lang="zh-CN" altLang="en-US" dirty="0"/>
              <a:t>。</a:t>
            </a:r>
          </a:p>
          <a:p>
            <a:pPr eaLnBrk="1" hangingPunct="1">
              <a:buFontTx/>
              <a:buNone/>
            </a:pPr>
            <a:r>
              <a:rPr lang="en-US" altLang="zh-CN" dirty="0"/>
              <a:t>F</a:t>
            </a:r>
            <a:r>
              <a:rPr lang="en-US" altLang="zh-CN" baseline="-25000" dirty="0"/>
              <a:t> </a:t>
            </a:r>
            <a:r>
              <a:rPr lang="en-US" altLang="zh-CN" baseline="30000" dirty="0"/>
              <a:t>+</a:t>
            </a:r>
            <a:r>
              <a:rPr lang="en-US" altLang="zh-CN" dirty="0"/>
              <a:t>={X → Y</a:t>
            </a:r>
            <a:r>
              <a:rPr lang="en-US" altLang="zh-CN" b="1" dirty="0"/>
              <a:t>|</a:t>
            </a:r>
            <a:r>
              <a:rPr lang="en-US" altLang="zh-CN" sz="2400" dirty="0">
                <a:latin typeface="宋体" pitchFamily="2" charset="-122"/>
              </a:rPr>
              <a:t>F</a:t>
            </a:r>
            <a:r>
              <a:rPr lang="zh-CN" altLang="en-US" sz="2400" dirty="0">
                <a:latin typeface="宋体" pitchFamily="2" charset="-122"/>
              </a:rPr>
              <a:t>及</a:t>
            </a:r>
            <a:r>
              <a:rPr lang="zh-CN" altLang="en-US" sz="2400" dirty="0"/>
              <a:t>能由</a:t>
            </a:r>
            <a:r>
              <a:rPr lang="en-US" altLang="zh-CN" sz="2400" dirty="0"/>
              <a:t>F</a:t>
            </a:r>
            <a:r>
              <a:rPr lang="zh-CN" altLang="en-US" sz="2400" dirty="0"/>
              <a:t>根据</a:t>
            </a:r>
            <a:r>
              <a:rPr lang="en-US" altLang="zh-CN" sz="2400" dirty="0"/>
              <a:t>Armstrong</a:t>
            </a:r>
            <a:r>
              <a:rPr lang="zh-CN" altLang="en-US" sz="2400" dirty="0"/>
              <a:t>公理导出</a:t>
            </a:r>
            <a:r>
              <a:rPr lang="en-US" altLang="zh-CN" dirty="0"/>
              <a:t>}</a:t>
            </a:r>
          </a:p>
        </p:txBody>
      </p:sp>
      <p:sp>
        <p:nvSpPr>
          <p:cNvPr id="52226" name="灯片编号占位符 5"/>
          <p:cNvSpPr>
            <a:spLocks noGrp="1"/>
          </p:cNvSpPr>
          <p:nvPr>
            <p:ph type="sldNum" sz="quarter" idx="12"/>
          </p:nvPr>
        </p:nvSpPr>
        <p:spPr>
          <a:noFill/>
        </p:spPr>
        <p:txBody>
          <a:bodyPr/>
          <a:lstStyle/>
          <a:p>
            <a:fld id="{F1B2DBA8-7598-4F7D-B55F-76E0E949A04A}" type="slidenum">
              <a:rPr lang="en-US" altLang="zh-CN" smtClean="0"/>
              <a:pPr/>
              <a:t>32</a:t>
            </a:fld>
            <a:endParaRPr lang="en-US" altLang="zh-CN"/>
          </a:p>
        </p:txBody>
      </p:sp>
      <p:sp>
        <p:nvSpPr>
          <p:cNvPr id="53251" name="Text Box 3"/>
          <p:cNvSpPr txBox="1">
            <a:spLocks noChangeArrowheads="1"/>
          </p:cNvSpPr>
          <p:nvPr/>
        </p:nvSpPr>
        <p:spPr bwMode="auto">
          <a:xfrm>
            <a:off x="424235" y="3987065"/>
            <a:ext cx="8305800" cy="1384995"/>
          </a:xfrm>
          <a:prstGeom prst="rect">
            <a:avLst/>
          </a:prstGeom>
          <a:solidFill>
            <a:schemeClr val="bg1"/>
          </a:solidFill>
          <a:ln w="38100">
            <a:noFill/>
            <a:miter lim="800000"/>
            <a:headEnd/>
            <a:tailEnd/>
          </a:ln>
        </p:spPr>
        <p:txBody>
          <a:bodyPr>
            <a:spAutoFit/>
          </a:bodyPr>
          <a:lstStyle/>
          <a:p>
            <a:pPr algn="just">
              <a:lnSpc>
                <a:spcPct val="150000"/>
              </a:lnSpc>
              <a:spcBef>
                <a:spcPct val="50000"/>
              </a:spcBef>
            </a:pPr>
            <a:r>
              <a:rPr kumimoji="1" lang="en-US" altLang="zh-CN" sz="2800" dirty="0">
                <a:latin typeface="+mn-ea"/>
                <a:ea typeface="+mn-ea"/>
              </a:rPr>
              <a:t> </a:t>
            </a:r>
            <a:r>
              <a:rPr kumimoji="1" lang="zh-CN" altLang="en-US" sz="2800" dirty="0">
                <a:latin typeface="+mn-ea"/>
                <a:ea typeface="+mn-ea"/>
              </a:rPr>
              <a:t>所有被一个已知函数依赖集</a:t>
            </a:r>
            <a:r>
              <a:rPr kumimoji="1" lang="en-US" altLang="zh-CN" sz="2800" dirty="0">
                <a:latin typeface="+mn-ea"/>
                <a:ea typeface="+mn-ea"/>
              </a:rPr>
              <a:t>F</a:t>
            </a:r>
            <a:r>
              <a:rPr kumimoji="1" lang="zh-CN" altLang="en-US" sz="2800" dirty="0">
                <a:latin typeface="+mn-ea"/>
                <a:ea typeface="+mn-ea"/>
              </a:rPr>
              <a:t>及</a:t>
            </a:r>
            <a:r>
              <a:rPr kumimoji="1" lang="en-US" altLang="zh-CN" sz="2800" dirty="0">
                <a:latin typeface="+mn-ea"/>
                <a:ea typeface="+mn-ea"/>
              </a:rPr>
              <a:t>F</a:t>
            </a:r>
            <a:r>
              <a:rPr kumimoji="1" lang="zh-CN" altLang="en-US" sz="2800" dirty="0">
                <a:latin typeface="+mn-ea"/>
                <a:ea typeface="+mn-ea"/>
              </a:rPr>
              <a:t>逻辑蕴涵的那些函数依赖的集合为</a:t>
            </a:r>
            <a:r>
              <a:rPr kumimoji="1" lang="en-US" altLang="zh-CN" sz="2800" dirty="0">
                <a:latin typeface="+mn-ea"/>
                <a:ea typeface="+mn-ea"/>
              </a:rPr>
              <a:t>F</a:t>
            </a:r>
            <a:r>
              <a:rPr kumimoji="1" lang="zh-CN" altLang="en-US" sz="2800" dirty="0">
                <a:latin typeface="+mn-ea"/>
                <a:ea typeface="+mn-ea"/>
              </a:rPr>
              <a:t>的闭包（</a:t>
            </a:r>
            <a:r>
              <a:rPr kumimoji="1" lang="en-US" altLang="zh-CN" sz="2800" dirty="0">
                <a:latin typeface="+mn-ea"/>
                <a:ea typeface="+mn-ea"/>
              </a:rPr>
              <a:t>Closure</a:t>
            </a:r>
            <a:r>
              <a:rPr kumimoji="1" lang="zh-CN" altLang="en-US" sz="2800" dirty="0">
                <a:latin typeface="+mn-ea"/>
                <a:ea typeface="+mn-ea"/>
              </a:rPr>
              <a:t>），记为</a:t>
            </a:r>
            <a:r>
              <a:rPr kumimoji="1" lang="en-US" altLang="zh-CN" sz="2800" dirty="0">
                <a:latin typeface="+mn-ea"/>
                <a:ea typeface="+mn-ea"/>
              </a:rPr>
              <a:t>F</a:t>
            </a:r>
            <a:r>
              <a:rPr kumimoji="1" lang="en-US" altLang="zh-CN" sz="2800" baseline="30000" dirty="0">
                <a:latin typeface="+mn-ea"/>
                <a:ea typeface="+mn-ea"/>
              </a:rPr>
              <a:t>+ </a:t>
            </a:r>
            <a:r>
              <a:rPr kumimoji="1" lang="zh-CN" altLang="en-US" sz="2800" dirty="0">
                <a:latin typeface="+mn-ea"/>
                <a:ea typeface="+mn-ea"/>
              </a:rPr>
              <a:t>。</a:t>
            </a:r>
          </a:p>
        </p:txBody>
      </p:sp>
      <p:sp>
        <p:nvSpPr>
          <p:cNvPr id="5" name="矩形 4"/>
          <p:cNvSpPr/>
          <p:nvPr/>
        </p:nvSpPr>
        <p:spPr>
          <a:xfrm>
            <a:off x="755576" y="44627"/>
            <a:ext cx="472116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4.3.1 </a:t>
            </a:r>
            <a:r>
              <a:rPr lang="zh-CN" altLang="en-US" sz="3200" b="1" dirty="0">
                <a:solidFill>
                  <a:srgbClr val="FFFF00"/>
                </a:solidFill>
                <a:latin typeface="+mn-ea"/>
              </a:rPr>
              <a:t>函数依赖集的闭包</a:t>
            </a:r>
            <a:endParaRPr lang="en-US" altLang="zh-CN" sz="3200" b="1" dirty="0">
              <a:solidFill>
                <a:srgbClr val="FFFF00"/>
              </a:solidFill>
              <a:latin typeface="+mn-ea"/>
            </a:endParaRPr>
          </a:p>
        </p:txBody>
      </p:sp>
    </p:spTree>
    <p:extLst>
      <p:ext uri="{BB962C8B-B14F-4D97-AF65-F5344CB8AC3E}">
        <p14:creationId xmlns:p14="http://schemas.microsoft.com/office/powerpoint/2010/main" val="113589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barn(outVertical)">
                                      <p:cBhvr>
                                        <p:cTn id="7" dur="500"/>
                                        <p:tgtEl>
                                          <p:spTgt spid="53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3250">
                                            <p:txEl>
                                              <p:pRg st="1" end="1"/>
                                            </p:txEl>
                                          </p:spTgt>
                                        </p:tgtEl>
                                        <p:attrNameLst>
                                          <p:attrName>style.visibility</p:attrName>
                                        </p:attrNameLst>
                                      </p:cBhvr>
                                      <p:to>
                                        <p:strVal val="visible"/>
                                      </p:to>
                                    </p:set>
                                    <p:animEffect transition="in" filter="barn(outVertical)">
                                      <p:cBhvr>
                                        <p:cTn id="12" dur="500"/>
                                        <p:tgtEl>
                                          <p:spTgt spid="53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3250">
                                            <p:txEl>
                                              <p:pRg st="2" end="2"/>
                                            </p:txEl>
                                          </p:spTgt>
                                        </p:tgtEl>
                                        <p:attrNameLst>
                                          <p:attrName>style.visibility</p:attrName>
                                        </p:attrNameLst>
                                      </p:cBhvr>
                                      <p:to>
                                        <p:strVal val="visible"/>
                                      </p:to>
                                    </p:set>
                                    <p:animEffect transition="in" filter="barn(outVertical)">
                                      <p:cBhvr>
                                        <p:cTn id="17" dur="500"/>
                                        <p:tgtEl>
                                          <p:spTgt spid="532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3251"/>
                                        </p:tgtEl>
                                        <p:attrNameLst>
                                          <p:attrName>style.visibility</p:attrName>
                                        </p:attrNameLst>
                                      </p:cBhvr>
                                      <p:to>
                                        <p:strVal val="visible"/>
                                      </p:to>
                                    </p:set>
                                    <p:anim calcmode="lin" valueType="num">
                                      <p:cBhvr additive="base">
                                        <p:cTn id="22" dur="500" fill="hold"/>
                                        <p:tgtEl>
                                          <p:spTgt spid="53251"/>
                                        </p:tgtEl>
                                        <p:attrNameLst>
                                          <p:attrName>ppt_x</p:attrName>
                                        </p:attrNameLst>
                                      </p:cBhvr>
                                      <p:tavLst>
                                        <p:tav tm="0">
                                          <p:val>
                                            <p:strVal val="0-#ppt_w/2"/>
                                          </p:val>
                                        </p:tav>
                                        <p:tav tm="100000">
                                          <p:val>
                                            <p:strVal val="#ppt_x"/>
                                          </p:val>
                                        </p:tav>
                                      </p:tavLst>
                                    </p:anim>
                                    <p:anim calcmode="lin" valueType="num">
                                      <p:cBhvr additive="base">
                                        <p:cTn id="23" dur="500" fill="hold"/>
                                        <p:tgtEl>
                                          <p:spTgt spid="53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autoUpdateAnimBg="0" advAuto="0"/>
      <p:bldP spid="53251"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152400" y="698501"/>
            <a:ext cx="8839200" cy="4508500"/>
          </a:xfrm>
          <a:solidFill>
            <a:schemeClr val="bg1"/>
          </a:solidFill>
          <a:ln w="38100">
            <a:noFill/>
          </a:ln>
        </p:spPr>
        <p:txBody>
          <a:bodyPr/>
          <a:lstStyle/>
          <a:p>
            <a:pPr eaLnBrk="1" hangingPunct="1">
              <a:buFontTx/>
              <a:buNone/>
            </a:pPr>
            <a:r>
              <a:rPr lang="en-US" altLang="zh-CN" b="1" i="1" dirty="0">
                <a:solidFill>
                  <a:srgbClr val="FF3300"/>
                </a:solidFill>
                <a:latin typeface="华文新魏" pitchFamily="2" charset="-122"/>
                <a:ea typeface="华文新魏" pitchFamily="2" charset="-122"/>
              </a:rPr>
              <a:t>1</a:t>
            </a:r>
            <a:r>
              <a:rPr lang="zh-CN" altLang="en-US" b="1" i="1" dirty="0">
                <a:solidFill>
                  <a:srgbClr val="FF3300"/>
                </a:solidFill>
                <a:latin typeface="华文新魏" pitchFamily="2" charset="-122"/>
                <a:ea typeface="华文新魏" pitchFamily="2" charset="-122"/>
              </a:rPr>
              <a:t>、</a:t>
            </a:r>
            <a:r>
              <a:rPr lang="en-US" altLang="zh-CN" b="1" i="1" dirty="0">
                <a:solidFill>
                  <a:srgbClr val="FF3300"/>
                </a:solidFill>
                <a:latin typeface="华文新魏" pitchFamily="2" charset="-122"/>
                <a:ea typeface="华文新魏" pitchFamily="2" charset="-122"/>
              </a:rPr>
              <a:t>Armstrong</a:t>
            </a:r>
            <a:r>
              <a:rPr lang="zh-CN" altLang="en-US" b="1" i="1" dirty="0">
                <a:solidFill>
                  <a:srgbClr val="FF3300"/>
                </a:solidFill>
                <a:latin typeface="华文新魏" pitchFamily="2" charset="-122"/>
                <a:ea typeface="华文新魏" pitchFamily="2" charset="-122"/>
              </a:rPr>
              <a:t>公理系统</a:t>
            </a:r>
          </a:p>
          <a:p>
            <a:pPr eaLnBrk="1" hangingPunct="1">
              <a:buFontTx/>
              <a:buNone/>
            </a:pPr>
            <a:r>
              <a:rPr lang="zh-CN" altLang="en-US" dirty="0"/>
              <a:t>       对于关系模式</a:t>
            </a:r>
            <a:r>
              <a:rPr lang="en-US" altLang="zh-CN" dirty="0"/>
              <a:t>R(U</a:t>
            </a:r>
            <a:r>
              <a:rPr lang="zh-CN" altLang="en-US" dirty="0"/>
              <a:t>，</a:t>
            </a:r>
            <a:r>
              <a:rPr lang="en-US" altLang="zh-CN" dirty="0"/>
              <a:t>F)</a:t>
            </a:r>
            <a:r>
              <a:rPr lang="zh-CN" altLang="en-US" dirty="0"/>
              <a:t>，有</a:t>
            </a:r>
          </a:p>
          <a:p>
            <a:pPr eaLnBrk="1" hangingPunct="1"/>
            <a:r>
              <a:rPr lang="zh-CN" altLang="en-US" b="1" i="1" dirty="0">
                <a:solidFill>
                  <a:schemeClr val="tx2"/>
                </a:solidFill>
              </a:rPr>
              <a:t>公理</a:t>
            </a:r>
            <a:r>
              <a:rPr lang="en-US" altLang="zh-CN" b="1" i="1" dirty="0">
                <a:solidFill>
                  <a:schemeClr val="tx2"/>
                </a:solidFill>
              </a:rPr>
              <a:t>1</a:t>
            </a:r>
            <a:r>
              <a:rPr lang="zh-CN" altLang="en-US" b="1" i="1" dirty="0">
                <a:solidFill>
                  <a:schemeClr val="tx2"/>
                </a:solidFill>
              </a:rPr>
              <a:t>：</a:t>
            </a:r>
            <a:r>
              <a:rPr lang="zh-CN" altLang="en-US" b="1" dirty="0">
                <a:solidFill>
                  <a:schemeClr val="accent2"/>
                </a:solidFill>
                <a:latin typeface="隶书" pitchFamily="49" charset="-122"/>
                <a:ea typeface="隶书" pitchFamily="49" charset="-122"/>
              </a:rPr>
              <a:t>自反律</a:t>
            </a:r>
            <a:r>
              <a:rPr lang="en-US" altLang="zh-CN" b="1" dirty="0">
                <a:solidFill>
                  <a:schemeClr val="accent2"/>
                </a:solidFill>
                <a:latin typeface="隶书" pitchFamily="49" charset="-122"/>
                <a:ea typeface="隶书" pitchFamily="49" charset="-122"/>
              </a:rPr>
              <a:t>(Reflexivity)</a:t>
            </a:r>
          </a:p>
          <a:p>
            <a:pPr eaLnBrk="1" hangingPunct="1">
              <a:buFontTx/>
              <a:buNone/>
            </a:pPr>
            <a:r>
              <a:rPr lang="en-US" altLang="zh-CN" dirty="0"/>
              <a:t>     </a:t>
            </a:r>
            <a:r>
              <a:rPr lang="zh-CN" altLang="en-US" dirty="0">
                <a:latin typeface="方正姚体" pitchFamily="2" charset="-122"/>
                <a:ea typeface="方正姚体" pitchFamily="2" charset="-122"/>
              </a:rPr>
              <a:t>若</a:t>
            </a:r>
            <a:r>
              <a:rPr lang="en-US" altLang="zh-CN" dirty="0">
                <a:latin typeface="方正姚体" pitchFamily="2" charset="-122"/>
                <a:ea typeface="方正姚体" pitchFamily="2" charset="-122"/>
              </a:rPr>
              <a:t>Y</a:t>
            </a:r>
            <a:r>
              <a:rPr lang="en-US" altLang="zh-CN" dirty="0">
                <a:latin typeface="方正姚体" pitchFamily="2" charset="-122"/>
                <a:ea typeface="方正姚体" pitchFamily="2" charset="-122"/>
                <a:sym typeface="Symbol" pitchFamily="18" charset="2"/>
              </a:rPr>
              <a:t> </a:t>
            </a:r>
            <a:r>
              <a:rPr lang="en-US" altLang="zh-CN" dirty="0">
                <a:latin typeface="方正姚体" pitchFamily="2" charset="-122"/>
                <a:ea typeface="方正姚体" pitchFamily="2" charset="-122"/>
              </a:rPr>
              <a:t>X </a:t>
            </a:r>
            <a:r>
              <a:rPr lang="en-US" altLang="zh-CN" dirty="0">
                <a:latin typeface="方正姚体" pitchFamily="2" charset="-122"/>
                <a:ea typeface="方正姚体" pitchFamily="2" charset="-122"/>
                <a:sym typeface="Symbol" pitchFamily="18" charset="2"/>
              </a:rPr>
              <a:t></a:t>
            </a:r>
            <a:r>
              <a:rPr lang="en-US" altLang="zh-CN" dirty="0">
                <a:latin typeface="方正姚体" pitchFamily="2" charset="-122"/>
                <a:ea typeface="方正姚体" pitchFamily="2" charset="-122"/>
              </a:rPr>
              <a:t> U</a:t>
            </a:r>
            <a:r>
              <a:rPr lang="zh-CN" altLang="en-US" dirty="0">
                <a:latin typeface="方正姚体" pitchFamily="2" charset="-122"/>
                <a:ea typeface="方正姚体" pitchFamily="2" charset="-122"/>
              </a:rPr>
              <a:t>，则</a:t>
            </a:r>
            <a:r>
              <a:rPr lang="en-US" altLang="zh-CN" dirty="0">
                <a:latin typeface="方正姚体" pitchFamily="2" charset="-122"/>
                <a:ea typeface="方正姚体" pitchFamily="2" charset="-122"/>
              </a:rPr>
              <a:t>X→Y</a:t>
            </a:r>
            <a:r>
              <a:rPr lang="zh-CN" altLang="en-US" dirty="0">
                <a:latin typeface="方正姚体" pitchFamily="2" charset="-122"/>
                <a:ea typeface="方正姚体" pitchFamily="2" charset="-122"/>
              </a:rPr>
              <a:t>为</a:t>
            </a:r>
            <a:r>
              <a:rPr lang="en-US" altLang="zh-CN" dirty="0">
                <a:latin typeface="方正姚体" pitchFamily="2" charset="-122"/>
                <a:ea typeface="方正姚体" pitchFamily="2" charset="-122"/>
              </a:rPr>
              <a:t>F</a:t>
            </a:r>
            <a:r>
              <a:rPr lang="zh-CN" altLang="en-US" dirty="0">
                <a:latin typeface="方正姚体" pitchFamily="2" charset="-122"/>
                <a:ea typeface="方正姚体" pitchFamily="2" charset="-122"/>
              </a:rPr>
              <a:t>所蕴含。</a:t>
            </a:r>
          </a:p>
          <a:p>
            <a:pPr eaLnBrk="1" hangingPunct="1"/>
            <a:r>
              <a:rPr lang="zh-CN" altLang="en-US" b="1" i="1" dirty="0">
                <a:solidFill>
                  <a:schemeClr val="tx2"/>
                </a:solidFill>
              </a:rPr>
              <a:t>公理</a:t>
            </a:r>
            <a:r>
              <a:rPr lang="en-US" altLang="zh-CN" b="1" i="1" dirty="0">
                <a:solidFill>
                  <a:schemeClr val="tx2"/>
                </a:solidFill>
              </a:rPr>
              <a:t>2</a:t>
            </a:r>
            <a:r>
              <a:rPr lang="zh-CN" altLang="en-US" b="1" i="1" dirty="0">
                <a:solidFill>
                  <a:schemeClr val="tx2"/>
                </a:solidFill>
              </a:rPr>
              <a:t>：</a:t>
            </a:r>
            <a:r>
              <a:rPr lang="zh-CN" altLang="en-US" b="1" dirty="0">
                <a:solidFill>
                  <a:schemeClr val="accent2"/>
                </a:solidFill>
                <a:latin typeface="隶书" pitchFamily="49" charset="-122"/>
                <a:ea typeface="隶书" pitchFamily="49" charset="-122"/>
              </a:rPr>
              <a:t>增广律</a:t>
            </a:r>
            <a:r>
              <a:rPr lang="en-US" altLang="zh-CN" b="1" dirty="0">
                <a:solidFill>
                  <a:schemeClr val="accent2"/>
                </a:solidFill>
                <a:latin typeface="隶书" pitchFamily="49" charset="-122"/>
                <a:ea typeface="隶书" pitchFamily="49" charset="-122"/>
              </a:rPr>
              <a:t>(Augmentation)</a:t>
            </a:r>
          </a:p>
          <a:p>
            <a:pPr eaLnBrk="1" hangingPunct="1">
              <a:buFontTx/>
              <a:buNone/>
            </a:pPr>
            <a:r>
              <a:rPr lang="en-US" altLang="zh-CN" dirty="0"/>
              <a:t>   </a:t>
            </a:r>
            <a:r>
              <a:rPr lang="zh-CN" altLang="en-US" dirty="0">
                <a:latin typeface="方正姚体" pitchFamily="2" charset="-122"/>
                <a:ea typeface="方正姚体" pitchFamily="2" charset="-122"/>
              </a:rPr>
              <a:t>若</a:t>
            </a:r>
            <a:r>
              <a:rPr lang="en-US" altLang="zh-CN" dirty="0">
                <a:latin typeface="方正姚体" pitchFamily="2" charset="-122"/>
                <a:ea typeface="方正姚体" pitchFamily="2" charset="-122"/>
              </a:rPr>
              <a:t>X→Y</a:t>
            </a:r>
            <a:r>
              <a:rPr lang="zh-CN" altLang="en-US" dirty="0">
                <a:latin typeface="方正姚体" pitchFamily="2" charset="-122"/>
                <a:ea typeface="方正姚体" pitchFamily="2" charset="-122"/>
              </a:rPr>
              <a:t>为</a:t>
            </a:r>
            <a:r>
              <a:rPr lang="en-US" altLang="zh-CN" dirty="0">
                <a:latin typeface="方正姚体" pitchFamily="2" charset="-122"/>
                <a:ea typeface="方正姚体" pitchFamily="2" charset="-122"/>
              </a:rPr>
              <a:t>F</a:t>
            </a:r>
            <a:r>
              <a:rPr lang="zh-CN" altLang="en-US" dirty="0">
                <a:latin typeface="方正姚体" pitchFamily="2" charset="-122"/>
                <a:ea typeface="方正姚体" pitchFamily="2" charset="-122"/>
              </a:rPr>
              <a:t>所蕴含，且</a:t>
            </a:r>
            <a:r>
              <a:rPr lang="en-US" altLang="zh-CN" dirty="0">
                <a:latin typeface="方正姚体" pitchFamily="2" charset="-122"/>
                <a:ea typeface="方正姚体" pitchFamily="2" charset="-122"/>
              </a:rPr>
              <a:t>Z</a:t>
            </a:r>
            <a:r>
              <a:rPr lang="en-US" altLang="zh-CN" dirty="0">
                <a:latin typeface="方正姚体" pitchFamily="2" charset="-122"/>
                <a:ea typeface="方正姚体" pitchFamily="2" charset="-122"/>
                <a:sym typeface="Symbol" pitchFamily="18" charset="2"/>
              </a:rPr>
              <a:t></a:t>
            </a:r>
            <a:r>
              <a:rPr lang="en-US" altLang="zh-CN" dirty="0">
                <a:latin typeface="方正姚体" pitchFamily="2" charset="-122"/>
                <a:ea typeface="方正姚体" pitchFamily="2" charset="-122"/>
              </a:rPr>
              <a:t>U</a:t>
            </a:r>
            <a:r>
              <a:rPr lang="zh-CN" altLang="en-US" dirty="0">
                <a:latin typeface="方正姚体" pitchFamily="2" charset="-122"/>
                <a:ea typeface="方正姚体" pitchFamily="2" charset="-122"/>
              </a:rPr>
              <a:t>，则</a:t>
            </a:r>
            <a:r>
              <a:rPr lang="en-US" altLang="zh-CN" dirty="0">
                <a:latin typeface="方正姚体" pitchFamily="2" charset="-122"/>
                <a:ea typeface="方正姚体" pitchFamily="2" charset="-122"/>
              </a:rPr>
              <a:t>XZ→YZ</a:t>
            </a:r>
            <a:r>
              <a:rPr lang="zh-CN" altLang="en-US" dirty="0">
                <a:latin typeface="方正姚体" pitchFamily="2" charset="-122"/>
                <a:ea typeface="方正姚体" pitchFamily="2" charset="-122"/>
              </a:rPr>
              <a:t>为</a:t>
            </a:r>
            <a:r>
              <a:rPr lang="en-US" altLang="zh-CN" dirty="0">
                <a:latin typeface="方正姚体" pitchFamily="2" charset="-122"/>
                <a:ea typeface="方正姚体" pitchFamily="2" charset="-122"/>
              </a:rPr>
              <a:t>F</a:t>
            </a:r>
            <a:r>
              <a:rPr lang="zh-CN" altLang="en-US" dirty="0">
                <a:latin typeface="方正姚体" pitchFamily="2" charset="-122"/>
                <a:ea typeface="方正姚体" pitchFamily="2" charset="-122"/>
              </a:rPr>
              <a:t>所蕴含。</a:t>
            </a:r>
          </a:p>
          <a:p>
            <a:pPr eaLnBrk="1" hangingPunct="1"/>
            <a:r>
              <a:rPr lang="zh-CN" altLang="en-US" b="1" i="1" dirty="0">
                <a:solidFill>
                  <a:schemeClr val="tx2"/>
                </a:solidFill>
              </a:rPr>
              <a:t>公理</a:t>
            </a:r>
            <a:r>
              <a:rPr lang="en-US" altLang="zh-CN" b="1" i="1" dirty="0">
                <a:solidFill>
                  <a:schemeClr val="tx2"/>
                </a:solidFill>
              </a:rPr>
              <a:t>3</a:t>
            </a:r>
            <a:r>
              <a:rPr lang="zh-CN" altLang="en-US" b="1" i="1" dirty="0">
                <a:solidFill>
                  <a:schemeClr val="tx2"/>
                </a:solidFill>
              </a:rPr>
              <a:t>：</a:t>
            </a:r>
            <a:r>
              <a:rPr lang="zh-CN" altLang="en-US" b="1" dirty="0">
                <a:solidFill>
                  <a:schemeClr val="accent2"/>
                </a:solidFill>
                <a:latin typeface="隶书" pitchFamily="49" charset="-122"/>
                <a:ea typeface="隶书" pitchFamily="49" charset="-122"/>
              </a:rPr>
              <a:t>传递律</a:t>
            </a:r>
            <a:r>
              <a:rPr lang="en-US" altLang="zh-CN" b="1" dirty="0">
                <a:solidFill>
                  <a:schemeClr val="accent2"/>
                </a:solidFill>
                <a:latin typeface="隶书" pitchFamily="49" charset="-122"/>
                <a:ea typeface="隶书" pitchFamily="49" charset="-122"/>
              </a:rPr>
              <a:t>(Transitivity)</a:t>
            </a:r>
          </a:p>
          <a:p>
            <a:pPr eaLnBrk="1" hangingPunct="1">
              <a:buFontTx/>
              <a:buNone/>
            </a:pPr>
            <a:r>
              <a:rPr lang="en-US" altLang="zh-CN" dirty="0"/>
              <a:t>   </a:t>
            </a:r>
            <a:r>
              <a:rPr lang="zh-CN" altLang="en-US" dirty="0">
                <a:latin typeface="方正姚体" pitchFamily="2" charset="-122"/>
                <a:ea typeface="方正姚体" pitchFamily="2" charset="-122"/>
              </a:rPr>
              <a:t>若</a:t>
            </a:r>
            <a:r>
              <a:rPr lang="en-US" altLang="zh-CN" dirty="0">
                <a:latin typeface="方正姚体" pitchFamily="2" charset="-122"/>
                <a:ea typeface="方正姚体" pitchFamily="2" charset="-122"/>
              </a:rPr>
              <a:t>X→Y</a:t>
            </a:r>
            <a:r>
              <a:rPr lang="zh-CN" altLang="en-US" dirty="0">
                <a:latin typeface="方正姚体" pitchFamily="2" charset="-122"/>
                <a:ea typeface="方正姚体" pitchFamily="2" charset="-122"/>
              </a:rPr>
              <a:t>，</a:t>
            </a:r>
            <a:r>
              <a:rPr lang="en-US" altLang="zh-CN" dirty="0">
                <a:latin typeface="方正姚体" pitchFamily="2" charset="-122"/>
                <a:ea typeface="方正姚体" pitchFamily="2" charset="-122"/>
              </a:rPr>
              <a:t>Y→Z</a:t>
            </a:r>
            <a:r>
              <a:rPr lang="zh-CN" altLang="en-US" dirty="0">
                <a:latin typeface="方正姚体" pitchFamily="2" charset="-122"/>
                <a:ea typeface="方正姚体" pitchFamily="2" charset="-122"/>
              </a:rPr>
              <a:t>为</a:t>
            </a:r>
            <a:r>
              <a:rPr lang="en-US" altLang="zh-CN" dirty="0">
                <a:latin typeface="方正姚体" pitchFamily="2" charset="-122"/>
                <a:ea typeface="方正姚体" pitchFamily="2" charset="-122"/>
              </a:rPr>
              <a:t>F</a:t>
            </a:r>
            <a:r>
              <a:rPr lang="zh-CN" altLang="en-US" dirty="0">
                <a:latin typeface="方正姚体" pitchFamily="2" charset="-122"/>
                <a:ea typeface="方正姚体" pitchFamily="2" charset="-122"/>
              </a:rPr>
              <a:t>所蕴含，则</a:t>
            </a:r>
            <a:r>
              <a:rPr lang="en-US" altLang="zh-CN" dirty="0">
                <a:latin typeface="方正姚体" pitchFamily="2" charset="-122"/>
                <a:ea typeface="方正姚体" pitchFamily="2" charset="-122"/>
              </a:rPr>
              <a:t>X→Z</a:t>
            </a:r>
            <a:r>
              <a:rPr lang="zh-CN" altLang="en-US" dirty="0">
                <a:latin typeface="方正姚体" pitchFamily="2" charset="-122"/>
                <a:ea typeface="方正姚体" pitchFamily="2" charset="-122"/>
              </a:rPr>
              <a:t>为</a:t>
            </a:r>
            <a:r>
              <a:rPr lang="en-US" altLang="zh-CN" dirty="0">
                <a:latin typeface="方正姚体" pitchFamily="2" charset="-122"/>
                <a:ea typeface="方正姚体" pitchFamily="2" charset="-122"/>
              </a:rPr>
              <a:t>F</a:t>
            </a:r>
            <a:r>
              <a:rPr lang="zh-CN" altLang="en-US" dirty="0">
                <a:latin typeface="方正姚体" pitchFamily="2" charset="-122"/>
                <a:ea typeface="方正姚体" pitchFamily="2" charset="-122"/>
              </a:rPr>
              <a:t>所蕴含。</a:t>
            </a:r>
          </a:p>
        </p:txBody>
      </p:sp>
      <p:sp>
        <p:nvSpPr>
          <p:cNvPr id="46082" name="灯片编号占位符 5"/>
          <p:cNvSpPr>
            <a:spLocks noGrp="1"/>
          </p:cNvSpPr>
          <p:nvPr>
            <p:ph type="sldNum" sz="quarter" idx="12"/>
          </p:nvPr>
        </p:nvSpPr>
        <p:spPr>
          <a:noFill/>
        </p:spPr>
        <p:txBody>
          <a:bodyPr/>
          <a:lstStyle/>
          <a:p>
            <a:fld id="{1CFA9DBA-E627-45CD-BC00-B65115255BFC}" type="slidenum">
              <a:rPr lang="en-US" altLang="zh-CN" smtClean="0"/>
              <a:pPr/>
              <a:t>33</a:t>
            </a:fld>
            <a:endParaRPr lang="en-US" altLang="zh-CN"/>
          </a:p>
        </p:txBody>
      </p:sp>
      <p:sp>
        <p:nvSpPr>
          <p:cNvPr id="50179" name="Rectangle 3"/>
          <p:cNvSpPr>
            <a:spLocks noChangeArrowheads="1"/>
          </p:cNvSpPr>
          <p:nvPr/>
        </p:nvSpPr>
        <p:spPr bwMode="auto">
          <a:xfrm>
            <a:off x="251520" y="5281613"/>
            <a:ext cx="8534400" cy="444500"/>
          </a:xfrm>
          <a:prstGeom prst="rect">
            <a:avLst/>
          </a:prstGeom>
          <a:solidFill>
            <a:schemeClr val="bg1"/>
          </a:solidFill>
          <a:ln w="9525">
            <a:noFill/>
            <a:miter lim="800000"/>
            <a:headEnd/>
            <a:tailEnd/>
          </a:ln>
        </p:spPr>
        <p:txBody>
          <a:bodyPr wrap="none" anchor="ctr"/>
          <a:lstStyle/>
          <a:p>
            <a:pPr algn="ctr">
              <a:spcBef>
                <a:spcPct val="20000"/>
              </a:spcBef>
              <a:buSzPct val="85000"/>
            </a:pPr>
            <a:r>
              <a:rPr kumimoji="1" lang="zh-CN" altLang="en-US" sz="2800" b="1" dirty="0">
                <a:solidFill>
                  <a:srgbClr val="FF3300"/>
                </a:solidFill>
              </a:rPr>
              <a:t>自反律、增广律、传递律是最基本的</a:t>
            </a:r>
            <a:r>
              <a:rPr kumimoji="1" lang="en-US" altLang="zh-CN" sz="2800" b="1" dirty="0">
                <a:solidFill>
                  <a:srgbClr val="FF3300"/>
                </a:solidFill>
              </a:rPr>
              <a:t>Armstrong</a:t>
            </a:r>
            <a:r>
              <a:rPr kumimoji="1" lang="zh-CN" altLang="en-US" sz="2800" b="1" dirty="0">
                <a:solidFill>
                  <a:srgbClr val="FF3300"/>
                </a:solidFill>
              </a:rPr>
              <a:t>公理。</a:t>
            </a:r>
            <a:endParaRPr kumimoji="1" lang="zh-CN" altLang="en-US" dirty="0">
              <a:latin typeface="Times New Roman" pitchFamily="18" charset="0"/>
            </a:endParaRPr>
          </a:p>
        </p:txBody>
      </p:sp>
      <p:sp>
        <p:nvSpPr>
          <p:cNvPr id="5" name="矩形 4"/>
          <p:cNvSpPr/>
          <p:nvPr/>
        </p:nvSpPr>
        <p:spPr>
          <a:xfrm>
            <a:off x="2123728" y="44627"/>
            <a:ext cx="5133136"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4.3.2 </a:t>
            </a:r>
            <a:r>
              <a:rPr lang="zh-CN" altLang="en-US" sz="3200" b="1" dirty="0">
                <a:solidFill>
                  <a:srgbClr val="FFFF00"/>
                </a:solidFill>
                <a:latin typeface="+mn-ea"/>
              </a:rPr>
              <a:t>函数依赖的推理规则</a:t>
            </a:r>
            <a:endParaRPr lang="en-US" altLang="zh-CN" sz="3200" b="1" dirty="0">
              <a:solidFill>
                <a:srgbClr val="FFFF00"/>
              </a:solidFill>
              <a:latin typeface="+mn-ea"/>
            </a:endParaRPr>
          </a:p>
        </p:txBody>
      </p:sp>
    </p:spTree>
    <p:extLst>
      <p:ext uri="{BB962C8B-B14F-4D97-AF65-F5344CB8AC3E}">
        <p14:creationId xmlns:p14="http://schemas.microsoft.com/office/powerpoint/2010/main" val="42082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animEffect transition="in" filter="slide(fromRight)">
                                      <p:cBhvr>
                                        <p:cTn id="7" dur="500"/>
                                        <p:tgtEl>
                                          <p:spTgt spid="50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50178">
                                            <p:txEl>
                                              <p:pRg st="1" end="1"/>
                                            </p:txEl>
                                          </p:spTgt>
                                        </p:tgtEl>
                                        <p:attrNameLst>
                                          <p:attrName>style.visibility</p:attrName>
                                        </p:attrNameLst>
                                      </p:cBhvr>
                                      <p:to>
                                        <p:strVal val="visible"/>
                                      </p:to>
                                    </p:set>
                                    <p:animEffect transition="in" filter="slide(fromRight)">
                                      <p:cBhvr>
                                        <p:cTn id="12" dur="500"/>
                                        <p:tgtEl>
                                          <p:spTgt spid="50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50178">
                                            <p:txEl>
                                              <p:pRg st="2" end="2"/>
                                            </p:txEl>
                                          </p:spTgt>
                                        </p:tgtEl>
                                        <p:attrNameLst>
                                          <p:attrName>style.visibility</p:attrName>
                                        </p:attrNameLst>
                                      </p:cBhvr>
                                      <p:to>
                                        <p:strVal val="visible"/>
                                      </p:to>
                                    </p:set>
                                    <p:animEffect transition="in" filter="slide(fromRight)">
                                      <p:cBhvr>
                                        <p:cTn id="17" dur="500"/>
                                        <p:tgtEl>
                                          <p:spTgt spid="50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50178">
                                            <p:txEl>
                                              <p:pRg st="3" end="3"/>
                                            </p:txEl>
                                          </p:spTgt>
                                        </p:tgtEl>
                                        <p:attrNameLst>
                                          <p:attrName>style.visibility</p:attrName>
                                        </p:attrNameLst>
                                      </p:cBhvr>
                                      <p:to>
                                        <p:strVal val="visible"/>
                                      </p:to>
                                    </p:set>
                                    <p:animEffect transition="in" filter="slide(fromRight)">
                                      <p:cBhvr>
                                        <p:cTn id="22" dur="500"/>
                                        <p:tgtEl>
                                          <p:spTgt spid="50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50178">
                                            <p:txEl>
                                              <p:pRg st="4" end="4"/>
                                            </p:txEl>
                                          </p:spTgt>
                                        </p:tgtEl>
                                        <p:attrNameLst>
                                          <p:attrName>style.visibility</p:attrName>
                                        </p:attrNameLst>
                                      </p:cBhvr>
                                      <p:to>
                                        <p:strVal val="visible"/>
                                      </p:to>
                                    </p:set>
                                    <p:animEffect transition="in" filter="slide(fromRight)">
                                      <p:cBhvr>
                                        <p:cTn id="27" dur="500"/>
                                        <p:tgtEl>
                                          <p:spTgt spid="50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50178">
                                            <p:txEl>
                                              <p:pRg st="5" end="5"/>
                                            </p:txEl>
                                          </p:spTgt>
                                        </p:tgtEl>
                                        <p:attrNameLst>
                                          <p:attrName>style.visibility</p:attrName>
                                        </p:attrNameLst>
                                      </p:cBhvr>
                                      <p:to>
                                        <p:strVal val="visible"/>
                                      </p:to>
                                    </p:set>
                                    <p:animEffect transition="in" filter="slide(fromRight)">
                                      <p:cBhvr>
                                        <p:cTn id="32" dur="500"/>
                                        <p:tgtEl>
                                          <p:spTgt spid="50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50178">
                                            <p:txEl>
                                              <p:pRg st="6" end="6"/>
                                            </p:txEl>
                                          </p:spTgt>
                                        </p:tgtEl>
                                        <p:attrNameLst>
                                          <p:attrName>style.visibility</p:attrName>
                                        </p:attrNameLst>
                                      </p:cBhvr>
                                      <p:to>
                                        <p:strVal val="visible"/>
                                      </p:to>
                                    </p:set>
                                    <p:animEffect transition="in" filter="slide(fromRight)">
                                      <p:cBhvr>
                                        <p:cTn id="37" dur="500"/>
                                        <p:tgtEl>
                                          <p:spTgt spid="50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50178">
                                            <p:txEl>
                                              <p:pRg st="7" end="7"/>
                                            </p:txEl>
                                          </p:spTgt>
                                        </p:tgtEl>
                                        <p:attrNameLst>
                                          <p:attrName>style.visibility</p:attrName>
                                        </p:attrNameLst>
                                      </p:cBhvr>
                                      <p:to>
                                        <p:strVal val="visible"/>
                                      </p:to>
                                    </p:set>
                                    <p:animEffect transition="in" filter="slide(fromRight)">
                                      <p:cBhvr>
                                        <p:cTn id="42" dur="500"/>
                                        <p:tgtEl>
                                          <p:spTgt spid="501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50179"/>
                                        </p:tgtEl>
                                        <p:attrNameLst>
                                          <p:attrName>style.visibility</p:attrName>
                                        </p:attrNameLst>
                                      </p:cBhvr>
                                      <p:to>
                                        <p:strVal val="visible"/>
                                      </p:to>
                                    </p:set>
                                    <p:anim calcmode="lin" valueType="num">
                                      <p:cBhvr additive="base">
                                        <p:cTn id="47" dur="500" fill="hold"/>
                                        <p:tgtEl>
                                          <p:spTgt spid="50179"/>
                                        </p:tgtEl>
                                        <p:attrNameLst>
                                          <p:attrName>ppt_x</p:attrName>
                                        </p:attrNameLst>
                                      </p:cBhvr>
                                      <p:tavLst>
                                        <p:tav tm="0">
                                          <p:val>
                                            <p:strVal val="0-#ppt_w/2"/>
                                          </p:val>
                                        </p:tav>
                                        <p:tav tm="100000">
                                          <p:val>
                                            <p:strVal val="#ppt_x"/>
                                          </p:val>
                                        </p:tav>
                                      </p:tavLst>
                                    </p:anim>
                                    <p:anim calcmode="lin" valueType="num">
                                      <p:cBhvr additive="base">
                                        <p:cTn id="48" dur="500" fill="hold"/>
                                        <p:tgtEl>
                                          <p:spTgt spid="501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autoUpdateAnimBg="0" advAuto="0"/>
      <p:bldP spid="5017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Armstrong</a:t>
            </a:r>
            <a:r>
              <a:rPr lang="zh-CN" altLang="en-US" dirty="0"/>
              <a:t>公理计算</a:t>
            </a:r>
            <a:r>
              <a:rPr lang="en-US" altLang="zh-CN" dirty="0"/>
              <a:t>F</a:t>
            </a:r>
            <a:r>
              <a:rPr lang="en-US" altLang="zh-CN" baseline="30000" dirty="0"/>
              <a:t>+</a:t>
            </a:r>
            <a:endParaRPr lang="zh-CN" altLang="en-US" baseline="30000" dirty="0"/>
          </a:p>
        </p:txBody>
      </p:sp>
      <p:sp>
        <p:nvSpPr>
          <p:cNvPr id="3" name="内容占位符 2"/>
          <p:cNvSpPr>
            <a:spLocks noGrp="1"/>
          </p:cNvSpPr>
          <p:nvPr>
            <p:ph idx="1"/>
          </p:nvPr>
        </p:nvSpPr>
        <p:spPr>
          <a:xfrm>
            <a:off x="395536" y="980728"/>
            <a:ext cx="7886700" cy="4351338"/>
          </a:xfrm>
        </p:spPr>
        <p:txBody>
          <a:bodyPr>
            <a:normAutofit/>
          </a:bodyPr>
          <a:lstStyle/>
          <a:p>
            <a:r>
              <a:rPr lang="en-US" altLang="zh-CN" sz="3200" dirty="0"/>
              <a:t>F</a:t>
            </a:r>
            <a:r>
              <a:rPr lang="en-US" altLang="zh-CN" sz="3200" baseline="30000" dirty="0"/>
              <a:t>+</a:t>
            </a:r>
            <a:r>
              <a:rPr lang="en-US" altLang="zh-CN" sz="3200" dirty="0"/>
              <a:t>=F</a:t>
            </a:r>
          </a:p>
          <a:p>
            <a:r>
              <a:rPr lang="en-US" altLang="zh-CN" sz="3200" dirty="0"/>
              <a:t>repeat</a:t>
            </a:r>
          </a:p>
          <a:p>
            <a:pPr lvl="1"/>
            <a:r>
              <a:rPr lang="en-US" altLang="zh-CN" sz="2800" dirty="0"/>
              <a:t>for each </a:t>
            </a:r>
            <a:r>
              <a:rPr lang="zh-CN" altLang="en-US" sz="2800" dirty="0"/>
              <a:t>函数依赖 </a:t>
            </a:r>
            <a:r>
              <a:rPr lang="en-US" altLang="zh-CN" sz="2800" dirty="0"/>
              <a:t>f in F</a:t>
            </a:r>
            <a:r>
              <a:rPr lang="en-US" altLang="zh-CN" sz="2800" baseline="30000" dirty="0"/>
              <a:t>+</a:t>
            </a:r>
            <a:endParaRPr lang="en-US" altLang="zh-CN" sz="2800" dirty="0"/>
          </a:p>
          <a:p>
            <a:pPr lvl="2"/>
            <a:r>
              <a:rPr lang="zh-CN" altLang="en-US" sz="2400" dirty="0"/>
              <a:t>在</a:t>
            </a:r>
            <a:r>
              <a:rPr lang="en-US" altLang="zh-CN" sz="2400" dirty="0"/>
              <a:t>f</a:t>
            </a:r>
            <a:r>
              <a:rPr lang="zh-CN" altLang="en-US" sz="2400" dirty="0"/>
              <a:t>上应用自反律和增广律将结果加入到</a:t>
            </a:r>
            <a:r>
              <a:rPr lang="en-US" altLang="zh-CN" sz="2400" dirty="0"/>
              <a:t>F+</a:t>
            </a:r>
            <a:r>
              <a:rPr lang="zh-CN" altLang="en-US" sz="2400" dirty="0"/>
              <a:t>中</a:t>
            </a:r>
            <a:endParaRPr lang="en-US" altLang="zh-CN" sz="2400" dirty="0"/>
          </a:p>
          <a:p>
            <a:pPr lvl="1"/>
            <a:r>
              <a:rPr lang="en-US" altLang="zh-CN" sz="2800" dirty="0"/>
              <a:t>for each </a:t>
            </a:r>
            <a:r>
              <a:rPr lang="zh-CN" altLang="en-US" sz="2800" dirty="0"/>
              <a:t>一对函数依赖</a:t>
            </a:r>
            <a:r>
              <a:rPr lang="en-US" altLang="zh-CN" sz="2800" dirty="0"/>
              <a:t>f1 </a:t>
            </a:r>
            <a:r>
              <a:rPr lang="zh-CN" altLang="en-US" sz="2800" dirty="0"/>
              <a:t>和 </a:t>
            </a:r>
            <a:r>
              <a:rPr lang="en-US" altLang="zh-CN" sz="2800" dirty="0"/>
              <a:t>f2 in F</a:t>
            </a:r>
            <a:r>
              <a:rPr lang="en-US" altLang="zh-CN" sz="2800" baseline="30000" dirty="0"/>
              <a:t>+</a:t>
            </a:r>
            <a:endParaRPr lang="en-US" altLang="zh-CN" sz="2800" dirty="0"/>
          </a:p>
          <a:p>
            <a:pPr lvl="2"/>
            <a:r>
              <a:rPr lang="en-US" altLang="zh-CN" sz="2400" dirty="0"/>
              <a:t>If  f1 </a:t>
            </a:r>
            <a:r>
              <a:rPr lang="zh-CN" altLang="en-US" sz="2400" dirty="0"/>
              <a:t>和 </a:t>
            </a:r>
            <a:r>
              <a:rPr lang="en-US" altLang="zh-CN" sz="2400" dirty="0"/>
              <a:t>f2 </a:t>
            </a:r>
            <a:r>
              <a:rPr lang="zh-CN" altLang="en-US" sz="2400" dirty="0"/>
              <a:t>可以使用传递律连接起来</a:t>
            </a:r>
            <a:endParaRPr lang="en-US" altLang="zh-CN" sz="2400" dirty="0"/>
          </a:p>
          <a:p>
            <a:pPr lvl="2"/>
            <a:r>
              <a:rPr lang="zh-CN" altLang="en-US" sz="2400" dirty="0"/>
              <a:t>将结果加入到</a:t>
            </a:r>
            <a:r>
              <a:rPr lang="en-US" altLang="zh-CN" sz="2400" dirty="0"/>
              <a:t>F+</a:t>
            </a:r>
          </a:p>
          <a:p>
            <a:pPr lvl="1"/>
            <a:r>
              <a:rPr lang="en-US" altLang="zh-CN" sz="2800" dirty="0"/>
              <a:t>until F</a:t>
            </a:r>
            <a:r>
              <a:rPr lang="en-US" altLang="zh-CN" sz="2800" baseline="30000" dirty="0"/>
              <a:t>+</a:t>
            </a:r>
            <a:r>
              <a:rPr lang="zh-CN" altLang="en-US" sz="2800" dirty="0"/>
              <a:t>不再发生变化</a:t>
            </a:r>
            <a:endParaRPr lang="en-US" altLang="zh-CN" sz="2800" dirty="0"/>
          </a:p>
        </p:txBody>
      </p:sp>
    </p:spTree>
    <p:extLst>
      <p:ext uri="{BB962C8B-B14F-4D97-AF65-F5344CB8AC3E}">
        <p14:creationId xmlns:p14="http://schemas.microsoft.com/office/powerpoint/2010/main" val="11333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idx="1"/>
          </p:nvPr>
        </p:nvSpPr>
        <p:spPr>
          <a:xfrm>
            <a:off x="1259632" y="2095501"/>
            <a:ext cx="6131768" cy="3709764"/>
          </a:xfrm>
          <a:solidFill>
            <a:schemeClr val="bg1"/>
          </a:solidFill>
          <a:ln w="38100">
            <a:noFill/>
          </a:ln>
        </p:spPr>
        <p:txBody>
          <a:bodyPr/>
          <a:lstStyle/>
          <a:p>
            <a:pPr eaLnBrk="1" hangingPunct="1">
              <a:buFontTx/>
              <a:buNone/>
            </a:pPr>
            <a:r>
              <a:rPr lang="zh-CN" altLang="en-US" b="1" i="1" dirty="0">
                <a:solidFill>
                  <a:schemeClr val="tx2"/>
                </a:solidFill>
              </a:rPr>
              <a:t>公理</a:t>
            </a:r>
            <a:r>
              <a:rPr lang="en-US" altLang="zh-CN" b="1" i="1" dirty="0">
                <a:solidFill>
                  <a:schemeClr val="tx2"/>
                </a:solidFill>
              </a:rPr>
              <a:t>4</a:t>
            </a:r>
            <a:r>
              <a:rPr lang="zh-CN" altLang="en-US" b="1" i="1" dirty="0">
                <a:solidFill>
                  <a:schemeClr val="tx2"/>
                </a:solidFill>
              </a:rPr>
              <a:t>：</a:t>
            </a:r>
            <a:r>
              <a:rPr lang="zh-CN" altLang="en-US" b="1" dirty="0">
                <a:solidFill>
                  <a:srgbClr val="FF0000"/>
                </a:solidFill>
              </a:rPr>
              <a:t>合并规则</a:t>
            </a:r>
          </a:p>
          <a:p>
            <a:pPr eaLnBrk="1" hangingPunct="1">
              <a:buFontTx/>
              <a:buNone/>
            </a:pPr>
            <a:r>
              <a:rPr lang="zh-CN" altLang="en-US" dirty="0"/>
              <a:t>    由</a:t>
            </a:r>
            <a:r>
              <a:rPr lang="en-US" altLang="zh-CN" dirty="0"/>
              <a:t>X→Y</a:t>
            </a:r>
            <a:r>
              <a:rPr lang="zh-CN" altLang="en-US" dirty="0"/>
              <a:t>，</a:t>
            </a:r>
            <a:r>
              <a:rPr lang="en-US" altLang="zh-CN" dirty="0"/>
              <a:t>X→Z</a:t>
            </a:r>
            <a:r>
              <a:rPr lang="zh-CN" altLang="en-US" dirty="0"/>
              <a:t>，有</a:t>
            </a:r>
            <a:r>
              <a:rPr lang="en-US" altLang="zh-CN" dirty="0"/>
              <a:t>X→YZ</a:t>
            </a:r>
            <a:r>
              <a:rPr lang="zh-CN" altLang="en-US" dirty="0"/>
              <a:t>。</a:t>
            </a:r>
            <a:endParaRPr lang="zh-CN" altLang="en-US" dirty="0">
              <a:solidFill>
                <a:schemeClr val="tx2"/>
              </a:solidFill>
            </a:endParaRPr>
          </a:p>
          <a:p>
            <a:pPr eaLnBrk="1" hangingPunct="1">
              <a:buFontTx/>
              <a:buNone/>
            </a:pPr>
            <a:r>
              <a:rPr lang="zh-CN" altLang="en-US" b="1" i="1" dirty="0">
                <a:solidFill>
                  <a:schemeClr val="tx2"/>
                </a:solidFill>
              </a:rPr>
              <a:t>公理</a:t>
            </a:r>
            <a:r>
              <a:rPr lang="en-US" altLang="zh-CN" b="1" i="1" dirty="0">
                <a:solidFill>
                  <a:schemeClr val="tx2"/>
                </a:solidFill>
              </a:rPr>
              <a:t>5</a:t>
            </a:r>
            <a:r>
              <a:rPr lang="zh-CN" altLang="en-US" b="1" i="1" dirty="0">
                <a:solidFill>
                  <a:schemeClr val="tx2"/>
                </a:solidFill>
              </a:rPr>
              <a:t>：</a:t>
            </a:r>
            <a:r>
              <a:rPr lang="zh-CN" altLang="en-US" b="1" dirty="0">
                <a:solidFill>
                  <a:srgbClr val="FF0000"/>
                </a:solidFill>
              </a:rPr>
              <a:t>伪传递规则</a:t>
            </a:r>
          </a:p>
          <a:p>
            <a:pPr eaLnBrk="1" hangingPunct="1">
              <a:buFontTx/>
              <a:buNone/>
            </a:pPr>
            <a:r>
              <a:rPr lang="zh-CN" altLang="en-US" dirty="0"/>
              <a:t>   由</a:t>
            </a:r>
            <a:r>
              <a:rPr lang="en-US" altLang="zh-CN" dirty="0"/>
              <a:t>X→Y</a:t>
            </a:r>
            <a:r>
              <a:rPr lang="zh-CN" altLang="en-US" dirty="0"/>
              <a:t>，</a:t>
            </a:r>
            <a:r>
              <a:rPr lang="en-US" altLang="zh-CN" dirty="0"/>
              <a:t>WY→Z</a:t>
            </a:r>
            <a:r>
              <a:rPr lang="zh-CN" altLang="en-US" dirty="0"/>
              <a:t>，有</a:t>
            </a:r>
            <a:r>
              <a:rPr lang="en-US" altLang="zh-CN" dirty="0"/>
              <a:t>XW→Z</a:t>
            </a:r>
          </a:p>
          <a:p>
            <a:pPr eaLnBrk="1" hangingPunct="1">
              <a:buFontTx/>
              <a:buNone/>
            </a:pPr>
            <a:r>
              <a:rPr lang="zh-CN" altLang="en-US" b="1" i="1" dirty="0">
                <a:solidFill>
                  <a:schemeClr val="tx2"/>
                </a:solidFill>
              </a:rPr>
              <a:t>公理</a:t>
            </a:r>
            <a:r>
              <a:rPr lang="en-US" altLang="zh-CN" b="1" i="1" dirty="0">
                <a:solidFill>
                  <a:schemeClr val="tx2"/>
                </a:solidFill>
              </a:rPr>
              <a:t>6</a:t>
            </a:r>
            <a:r>
              <a:rPr lang="zh-CN" altLang="en-US" b="1" i="1" dirty="0">
                <a:solidFill>
                  <a:schemeClr val="tx2"/>
                </a:solidFill>
              </a:rPr>
              <a:t>：</a:t>
            </a:r>
            <a:r>
              <a:rPr lang="zh-CN" altLang="en-US" b="1" dirty="0">
                <a:solidFill>
                  <a:srgbClr val="FF0000"/>
                </a:solidFill>
              </a:rPr>
              <a:t>分解规则</a:t>
            </a:r>
          </a:p>
          <a:p>
            <a:pPr eaLnBrk="1" hangingPunct="1">
              <a:buFontTx/>
              <a:buNone/>
            </a:pPr>
            <a:r>
              <a:rPr lang="zh-CN" altLang="en-US" dirty="0"/>
              <a:t>   由</a:t>
            </a:r>
            <a:r>
              <a:rPr lang="en-US" altLang="zh-CN" dirty="0"/>
              <a:t>X→Y</a:t>
            </a:r>
            <a:r>
              <a:rPr lang="zh-CN" altLang="en-US" dirty="0"/>
              <a:t>及  </a:t>
            </a:r>
            <a:r>
              <a:rPr lang="en-US" altLang="zh-CN" dirty="0"/>
              <a:t>Z </a:t>
            </a:r>
            <a:r>
              <a:rPr lang="en-US" altLang="zh-CN" dirty="0">
                <a:sym typeface="Symbol" pitchFamily="18" charset="2"/>
              </a:rPr>
              <a:t></a:t>
            </a:r>
            <a:r>
              <a:rPr lang="en-US" altLang="zh-CN" dirty="0"/>
              <a:t> Y</a:t>
            </a:r>
            <a:r>
              <a:rPr lang="zh-CN" altLang="en-US" dirty="0"/>
              <a:t>，有</a:t>
            </a:r>
            <a:r>
              <a:rPr lang="en-US" altLang="zh-CN" dirty="0"/>
              <a:t>X→Z</a:t>
            </a:r>
            <a:r>
              <a:rPr lang="zh-CN" altLang="en-US" dirty="0"/>
              <a:t>。</a:t>
            </a:r>
          </a:p>
        </p:txBody>
      </p:sp>
      <p:sp>
        <p:nvSpPr>
          <p:cNvPr id="47106" name="灯片编号占位符 5"/>
          <p:cNvSpPr>
            <a:spLocks noGrp="1"/>
          </p:cNvSpPr>
          <p:nvPr>
            <p:ph type="sldNum" sz="quarter" idx="12"/>
          </p:nvPr>
        </p:nvSpPr>
        <p:spPr>
          <a:noFill/>
        </p:spPr>
        <p:txBody>
          <a:bodyPr/>
          <a:lstStyle/>
          <a:p>
            <a:fld id="{42FA0D08-8789-4E22-B3EB-47ADB7962CF2}" type="slidenum">
              <a:rPr lang="en-US" altLang="zh-CN" smtClean="0"/>
              <a:pPr/>
              <a:t>35</a:t>
            </a:fld>
            <a:endParaRPr lang="en-US" altLang="zh-CN"/>
          </a:p>
        </p:txBody>
      </p:sp>
      <p:sp>
        <p:nvSpPr>
          <p:cNvPr id="51203" name="Rectangle 3"/>
          <p:cNvSpPr>
            <a:spLocks noChangeArrowheads="1"/>
          </p:cNvSpPr>
          <p:nvPr/>
        </p:nvSpPr>
        <p:spPr bwMode="auto">
          <a:xfrm>
            <a:off x="152400" y="1016001"/>
            <a:ext cx="8915400" cy="444500"/>
          </a:xfrm>
          <a:prstGeom prst="rect">
            <a:avLst/>
          </a:prstGeom>
          <a:solidFill>
            <a:schemeClr val="bg1"/>
          </a:solidFill>
          <a:ln w="38100">
            <a:noFill/>
            <a:miter lim="800000"/>
            <a:headEnd/>
            <a:tailEnd/>
          </a:ln>
        </p:spPr>
        <p:txBody>
          <a:bodyPr wrap="none" anchor="ctr"/>
          <a:lstStyle/>
          <a:p>
            <a:pPr algn="ctr">
              <a:spcBef>
                <a:spcPct val="20000"/>
              </a:spcBef>
              <a:buSzPct val="85000"/>
            </a:pPr>
            <a:r>
              <a:rPr kumimoji="1" lang="zh-CN" altLang="en-US" sz="2800" b="1" dirty="0"/>
              <a:t>由自反律、增广律、传递律可以导出下面三条推理规则。</a:t>
            </a:r>
            <a:endParaRPr kumimoji="1" lang="zh-CN" altLang="en-US" dirty="0">
              <a:latin typeface="Times New Roman" pitchFamily="18" charset="0"/>
            </a:endParaRPr>
          </a:p>
        </p:txBody>
      </p:sp>
      <p:sp>
        <p:nvSpPr>
          <p:cNvPr id="6" name="矩形 5"/>
          <p:cNvSpPr/>
          <p:nvPr/>
        </p:nvSpPr>
        <p:spPr>
          <a:xfrm>
            <a:off x="2123728" y="44627"/>
            <a:ext cx="5133136"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4.3.2 </a:t>
            </a:r>
            <a:r>
              <a:rPr lang="zh-CN" altLang="en-US" sz="3200" b="1" dirty="0">
                <a:solidFill>
                  <a:srgbClr val="FFFF00"/>
                </a:solidFill>
                <a:latin typeface="+mn-ea"/>
              </a:rPr>
              <a:t>函数依赖的推理规则</a:t>
            </a:r>
            <a:endParaRPr lang="en-US" altLang="zh-CN" sz="3200" b="1" dirty="0">
              <a:solidFill>
                <a:srgbClr val="FFFF00"/>
              </a:solidFill>
              <a:latin typeface="+mn-ea"/>
            </a:endParaRPr>
          </a:p>
        </p:txBody>
      </p:sp>
    </p:spTree>
    <p:extLst>
      <p:ext uri="{BB962C8B-B14F-4D97-AF65-F5344CB8AC3E}">
        <p14:creationId xmlns:p14="http://schemas.microsoft.com/office/powerpoint/2010/main" val="73706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p:cTn id="7" dur="1000" fill="hold"/>
                                        <p:tgtEl>
                                          <p:spTgt spid="51203"/>
                                        </p:tgtEl>
                                        <p:attrNameLst>
                                          <p:attrName>ppt_w</p:attrName>
                                        </p:attrNameLst>
                                      </p:cBhvr>
                                      <p:tavLst>
                                        <p:tav tm="0">
                                          <p:val>
                                            <p:fltVal val="0"/>
                                          </p:val>
                                        </p:tav>
                                        <p:tav tm="100000">
                                          <p:val>
                                            <p:strVal val="#ppt_w"/>
                                          </p:val>
                                        </p:tav>
                                      </p:tavLst>
                                    </p:anim>
                                    <p:anim calcmode="lin" valueType="num">
                                      <p:cBhvr>
                                        <p:cTn id="8" dur="1000" fill="hold"/>
                                        <p:tgtEl>
                                          <p:spTgt spid="51203"/>
                                        </p:tgtEl>
                                        <p:attrNameLst>
                                          <p:attrName>ppt_h</p:attrName>
                                        </p:attrNameLst>
                                      </p:cBhvr>
                                      <p:tavLst>
                                        <p:tav tm="0">
                                          <p:val>
                                            <p:fltVal val="0"/>
                                          </p:val>
                                        </p:tav>
                                        <p:tav tm="100000">
                                          <p:val>
                                            <p:strVal val="#ppt_h"/>
                                          </p:val>
                                        </p:tav>
                                      </p:tavLst>
                                    </p:anim>
                                    <p:anim calcmode="lin" valueType="num">
                                      <p:cBhvr>
                                        <p:cTn id="9" dur="1000" fill="hold"/>
                                        <p:tgtEl>
                                          <p:spTgt spid="5120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12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51202">
                                            <p:txEl>
                                              <p:pRg st="0" end="0"/>
                                            </p:txEl>
                                          </p:spTgt>
                                        </p:tgtEl>
                                        <p:attrNameLst>
                                          <p:attrName>style.visibility</p:attrName>
                                        </p:attrNameLst>
                                      </p:cBhvr>
                                      <p:to>
                                        <p:strVal val="visible"/>
                                      </p:to>
                                    </p:set>
                                    <p:animEffect transition="in" filter="barn(outVertical)">
                                      <p:cBhvr>
                                        <p:cTn id="15" dur="500"/>
                                        <p:tgtEl>
                                          <p:spTgt spid="5120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51202">
                                            <p:txEl>
                                              <p:pRg st="1" end="1"/>
                                            </p:txEl>
                                          </p:spTgt>
                                        </p:tgtEl>
                                        <p:attrNameLst>
                                          <p:attrName>style.visibility</p:attrName>
                                        </p:attrNameLst>
                                      </p:cBhvr>
                                      <p:to>
                                        <p:strVal val="visible"/>
                                      </p:to>
                                    </p:set>
                                    <p:animEffect transition="in" filter="barn(outVertical)">
                                      <p:cBhvr>
                                        <p:cTn id="20" dur="500"/>
                                        <p:tgtEl>
                                          <p:spTgt spid="5120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51202">
                                            <p:txEl>
                                              <p:pRg st="2" end="2"/>
                                            </p:txEl>
                                          </p:spTgt>
                                        </p:tgtEl>
                                        <p:attrNameLst>
                                          <p:attrName>style.visibility</p:attrName>
                                        </p:attrNameLst>
                                      </p:cBhvr>
                                      <p:to>
                                        <p:strVal val="visible"/>
                                      </p:to>
                                    </p:set>
                                    <p:animEffect transition="in" filter="barn(outVertical)">
                                      <p:cBhvr>
                                        <p:cTn id="25" dur="500"/>
                                        <p:tgtEl>
                                          <p:spTgt spid="5120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51202">
                                            <p:txEl>
                                              <p:pRg st="3" end="3"/>
                                            </p:txEl>
                                          </p:spTgt>
                                        </p:tgtEl>
                                        <p:attrNameLst>
                                          <p:attrName>style.visibility</p:attrName>
                                        </p:attrNameLst>
                                      </p:cBhvr>
                                      <p:to>
                                        <p:strVal val="visible"/>
                                      </p:to>
                                    </p:set>
                                    <p:animEffect transition="in" filter="barn(outVertical)">
                                      <p:cBhvr>
                                        <p:cTn id="30" dur="500"/>
                                        <p:tgtEl>
                                          <p:spTgt spid="5120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51202">
                                            <p:txEl>
                                              <p:pRg st="4" end="4"/>
                                            </p:txEl>
                                          </p:spTgt>
                                        </p:tgtEl>
                                        <p:attrNameLst>
                                          <p:attrName>style.visibility</p:attrName>
                                        </p:attrNameLst>
                                      </p:cBhvr>
                                      <p:to>
                                        <p:strVal val="visible"/>
                                      </p:to>
                                    </p:set>
                                    <p:animEffect transition="in" filter="barn(outVertical)">
                                      <p:cBhvr>
                                        <p:cTn id="35" dur="500"/>
                                        <p:tgtEl>
                                          <p:spTgt spid="5120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51202">
                                            <p:txEl>
                                              <p:pRg st="5" end="5"/>
                                            </p:txEl>
                                          </p:spTgt>
                                        </p:tgtEl>
                                        <p:attrNameLst>
                                          <p:attrName>style.visibility</p:attrName>
                                        </p:attrNameLst>
                                      </p:cBhvr>
                                      <p:to>
                                        <p:strVal val="visible"/>
                                      </p:to>
                                    </p:set>
                                    <p:animEffect transition="in" filter="barn(outVertical)">
                                      <p:cBhvr>
                                        <p:cTn id="40" dur="500"/>
                                        <p:tgtEl>
                                          <p:spTgt spid="512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autoUpdateAnimBg="0" advAuto="0"/>
      <p:bldP spid="51203"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idx="1"/>
          </p:nvPr>
        </p:nvSpPr>
        <p:spPr>
          <a:xfrm>
            <a:off x="611560" y="1412777"/>
            <a:ext cx="8229600" cy="3844652"/>
          </a:xfrm>
          <a:solidFill>
            <a:schemeClr val="bg1"/>
          </a:solidFill>
          <a:ln w="38100">
            <a:noFill/>
          </a:ln>
        </p:spPr>
        <p:txBody>
          <a:bodyPr>
            <a:normAutofit/>
          </a:bodyPr>
          <a:lstStyle/>
          <a:p>
            <a:pPr eaLnBrk="1" hangingPunct="1">
              <a:buFontTx/>
              <a:buNone/>
            </a:pPr>
            <a:r>
              <a:rPr lang="zh-CN" altLang="en-US" b="1" dirty="0">
                <a:solidFill>
                  <a:schemeClr val="accent2"/>
                </a:solidFill>
                <a:latin typeface="+mn-ea"/>
              </a:rPr>
              <a:t>定理</a:t>
            </a:r>
            <a:r>
              <a:rPr lang="zh-CN" altLang="en-US" b="1" dirty="0">
                <a:solidFill>
                  <a:schemeClr val="accent1"/>
                </a:solidFill>
                <a:latin typeface="+mn-ea"/>
              </a:rPr>
              <a:t>：</a:t>
            </a:r>
            <a:r>
              <a:rPr lang="en-US" altLang="zh-CN" dirty="0">
                <a:latin typeface="+mn-ea"/>
              </a:rPr>
              <a:t>Armstrong</a:t>
            </a:r>
            <a:r>
              <a:rPr lang="zh-CN" altLang="en-US" dirty="0">
                <a:latin typeface="+mn-ea"/>
              </a:rPr>
              <a:t>公理系统是有效的</a:t>
            </a:r>
            <a:r>
              <a:rPr lang="en-US" altLang="zh-CN" dirty="0">
                <a:latin typeface="+mn-ea"/>
              </a:rPr>
              <a:t>(</a:t>
            </a:r>
            <a:r>
              <a:rPr lang="zh-CN" altLang="en-US" dirty="0">
                <a:latin typeface="+mn-ea"/>
              </a:rPr>
              <a:t>正确性）、完备的。</a:t>
            </a:r>
          </a:p>
          <a:p>
            <a:pPr eaLnBrk="1" hangingPunct="1">
              <a:buFontTx/>
              <a:buNone/>
            </a:pPr>
            <a:r>
              <a:rPr lang="zh-CN" altLang="en-US" b="1" dirty="0">
                <a:solidFill>
                  <a:schemeClr val="accent2"/>
                </a:solidFill>
                <a:latin typeface="+mn-ea"/>
              </a:rPr>
              <a:t>正确性</a:t>
            </a:r>
            <a:r>
              <a:rPr lang="zh-CN" altLang="en-US" b="1" dirty="0">
                <a:solidFill>
                  <a:schemeClr val="accent1"/>
                </a:solidFill>
                <a:latin typeface="+mn-ea"/>
              </a:rPr>
              <a:t>：</a:t>
            </a:r>
            <a:r>
              <a:rPr lang="zh-CN" altLang="en-US" dirty="0">
                <a:latin typeface="+mn-ea"/>
              </a:rPr>
              <a:t>指公理</a:t>
            </a:r>
            <a:r>
              <a:rPr lang="en-US" altLang="zh-CN" dirty="0">
                <a:latin typeface="+mn-ea"/>
              </a:rPr>
              <a:t>1</a:t>
            </a:r>
            <a:r>
              <a:rPr lang="zh-CN" altLang="en-US" dirty="0">
                <a:latin typeface="+mn-ea"/>
              </a:rPr>
              <a:t>、</a:t>
            </a:r>
            <a:r>
              <a:rPr lang="en-US" altLang="zh-CN" dirty="0">
                <a:latin typeface="+mn-ea"/>
              </a:rPr>
              <a:t>2</a:t>
            </a:r>
            <a:r>
              <a:rPr lang="zh-CN" altLang="en-US" dirty="0">
                <a:latin typeface="+mn-ea"/>
              </a:rPr>
              <a:t>、</a:t>
            </a:r>
            <a:r>
              <a:rPr lang="en-US" altLang="zh-CN" dirty="0">
                <a:latin typeface="+mn-ea"/>
              </a:rPr>
              <a:t>3</a:t>
            </a:r>
            <a:r>
              <a:rPr lang="zh-CN" altLang="en-US" dirty="0">
                <a:latin typeface="+mn-ea"/>
              </a:rPr>
              <a:t>是正确的。</a:t>
            </a:r>
          </a:p>
          <a:p>
            <a:pPr eaLnBrk="1" hangingPunct="1">
              <a:buFontTx/>
              <a:buNone/>
            </a:pPr>
            <a:r>
              <a:rPr lang="zh-CN" altLang="en-US" b="1" dirty="0">
                <a:solidFill>
                  <a:schemeClr val="accent2"/>
                </a:solidFill>
                <a:latin typeface="+mn-ea"/>
              </a:rPr>
              <a:t>有效性：</a:t>
            </a:r>
            <a:r>
              <a:rPr lang="zh-CN" altLang="en-US" dirty="0">
                <a:latin typeface="+mn-ea"/>
              </a:rPr>
              <a:t>指由</a:t>
            </a:r>
            <a:r>
              <a:rPr lang="en-US" altLang="zh-CN" dirty="0">
                <a:latin typeface="+mn-ea"/>
              </a:rPr>
              <a:t>F</a:t>
            </a:r>
            <a:r>
              <a:rPr lang="zh-CN" altLang="en-US" dirty="0">
                <a:latin typeface="+mn-ea"/>
              </a:rPr>
              <a:t>出发根据</a:t>
            </a:r>
            <a:r>
              <a:rPr lang="en-US" altLang="zh-CN" dirty="0">
                <a:latin typeface="+mn-ea"/>
              </a:rPr>
              <a:t>Armstrong</a:t>
            </a:r>
            <a:r>
              <a:rPr lang="zh-CN" altLang="en-US" dirty="0">
                <a:latin typeface="+mn-ea"/>
              </a:rPr>
              <a:t>公理推导出来的每一个函数依赖一定在</a:t>
            </a:r>
            <a:r>
              <a:rPr lang="en-US" altLang="zh-CN" dirty="0">
                <a:latin typeface="+mn-ea"/>
              </a:rPr>
              <a:t>F</a:t>
            </a:r>
            <a:r>
              <a:rPr lang="en-US" altLang="zh-CN" baseline="30000" dirty="0">
                <a:latin typeface="+mn-ea"/>
              </a:rPr>
              <a:t>+</a:t>
            </a:r>
            <a:r>
              <a:rPr lang="zh-CN" altLang="en-US" dirty="0">
                <a:latin typeface="+mn-ea"/>
              </a:rPr>
              <a:t>。</a:t>
            </a:r>
          </a:p>
          <a:p>
            <a:pPr eaLnBrk="1" hangingPunct="1">
              <a:buFontTx/>
              <a:buNone/>
            </a:pPr>
            <a:r>
              <a:rPr lang="zh-CN" altLang="en-US" b="1" dirty="0">
                <a:solidFill>
                  <a:schemeClr val="accent2"/>
                </a:solidFill>
                <a:latin typeface="+mn-ea"/>
              </a:rPr>
              <a:t>完备性：</a:t>
            </a:r>
            <a:r>
              <a:rPr lang="zh-CN" altLang="en-US" dirty="0">
                <a:latin typeface="+mn-ea"/>
              </a:rPr>
              <a:t>指</a:t>
            </a:r>
            <a:r>
              <a:rPr lang="en-US" altLang="zh-CN" dirty="0">
                <a:latin typeface="+mn-ea"/>
              </a:rPr>
              <a:t>F</a:t>
            </a:r>
            <a:r>
              <a:rPr lang="en-US" altLang="zh-CN" baseline="30000" dirty="0">
                <a:latin typeface="+mn-ea"/>
              </a:rPr>
              <a:t>+</a:t>
            </a:r>
            <a:r>
              <a:rPr lang="zh-CN" altLang="en-US" dirty="0">
                <a:latin typeface="+mn-ea"/>
              </a:rPr>
              <a:t>中的每一个函数依赖，必定可以由</a:t>
            </a:r>
            <a:r>
              <a:rPr lang="en-US" altLang="zh-CN" dirty="0">
                <a:latin typeface="+mn-ea"/>
              </a:rPr>
              <a:t>F</a:t>
            </a:r>
            <a:r>
              <a:rPr lang="zh-CN" altLang="en-US" dirty="0">
                <a:latin typeface="+mn-ea"/>
              </a:rPr>
              <a:t>出发根据</a:t>
            </a:r>
            <a:r>
              <a:rPr lang="en-US" altLang="zh-CN" dirty="0">
                <a:latin typeface="+mn-ea"/>
              </a:rPr>
              <a:t>Armstrong</a:t>
            </a:r>
            <a:r>
              <a:rPr lang="zh-CN" altLang="en-US" dirty="0">
                <a:latin typeface="+mn-ea"/>
              </a:rPr>
              <a:t>公理推导出来。</a:t>
            </a:r>
          </a:p>
        </p:txBody>
      </p:sp>
      <p:sp>
        <p:nvSpPr>
          <p:cNvPr id="48130" name="灯片编号占位符 5"/>
          <p:cNvSpPr>
            <a:spLocks noGrp="1"/>
          </p:cNvSpPr>
          <p:nvPr>
            <p:ph type="sldNum" sz="quarter" idx="12"/>
          </p:nvPr>
        </p:nvSpPr>
        <p:spPr>
          <a:noFill/>
        </p:spPr>
        <p:txBody>
          <a:bodyPr/>
          <a:lstStyle/>
          <a:p>
            <a:fld id="{DA7DC3E6-1487-4A1E-B3D1-6A054F96E14F}" type="slidenum">
              <a:rPr lang="en-US" altLang="zh-CN" smtClean="0"/>
              <a:pPr/>
              <a:t>36</a:t>
            </a:fld>
            <a:endParaRPr lang="en-US" altLang="zh-CN"/>
          </a:p>
        </p:txBody>
      </p:sp>
      <p:sp>
        <p:nvSpPr>
          <p:cNvPr id="4" name="矩形 3"/>
          <p:cNvSpPr/>
          <p:nvPr/>
        </p:nvSpPr>
        <p:spPr>
          <a:xfrm>
            <a:off x="2123728" y="44627"/>
            <a:ext cx="5133136"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4.3.4 </a:t>
            </a:r>
            <a:r>
              <a:rPr lang="zh-CN" altLang="en-US" sz="3200" b="1" dirty="0">
                <a:solidFill>
                  <a:srgbClr val="FFFF00"/>
                </a:solidFill>
                <a:latin typeface="+mn-ea"/>
              </a:rPr>
              <a:t>函数依赖的推理规则</a:t>
            </a:r>
            <a:endParaRPr lang="en-US" altLang="zh-CN" sz="3200" b="1" dirty="0">
              <a:solidFill>
                <a:srgbClr val="FFFF00"/>
              </a:solidFill>
              <a:latin typeface="+mn-ea"/>
            </a:endParaRPr>
          </a:p>
        </p:txBody>
      </p:sp>
    </p:spTree>
    <p:extLst>
      <p:ext uri="{BB962C8B-B14F-4D97-AF65-F5344CB8AC3E}">
        <p14:creationId xmlns:p14="http://schemas.microsoft.com/office/powerpoint/2010/main" val="147835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lide(fromBottom)">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lide(fromBottom)">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lide(fromBottom)">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lide(fromBottom)">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p:spPr>
        <p:txBody>
          <a:bodyPr/>
          <a:lstStyle/>
          <a:p>
            <a:fld id="{D1237165-99E4-425F-BF6D-5B3FC70B0A87}" type="slidenum">
              <a:rPr lang="en-US" altLang="zh-CN" smtClean="0"/>
              <a:pPr/>
              <a:t>37</a:t>
            </a:fld>
            <a:endParaRPr lang="en-US" altLang="zh-CN"/>
          </a:p>
        </p:txBody>
      </p:sp>
      <p:sp>
        <p:nvSpPr>
          <p:cNvPr id="49155" name="Rectangle 4"/>
          <p:cNvSpPr>
            <a:spLocks noChangeArrowheads="1"/>
          </p:cNvSpPr>
          <p:nvPr/>
        </p:nvSpPr>
        <p:spPr bwMode="auto">
          <a:xfrm>
            <a:off x="228600" y="762001"/>
            <a:ext cx="7772400" cy="952500"/>
          </a:xfrm>
          <a:prstGeom prst="rect">
            <a:avLst/>
          </a:prstGeom>
          <a:noFill/>
          <a:ln w="9525">
            <a:noFill/>
            <a:miter lim="800000"/>
            <a:headEnd/>
            <a:tailEnd/>
          </a:ln>
        </p:spPr>
        <p:txBody>
          <a:bodyPr anchor="ctr"/>
          <a:lstStyle/>
          <a:p>
            <a:r>
              <a:rPr lang="zh-CN" altLang="en-US" sz="3200" b="1" dirty="0">
                <a:solidFill>
                  <a:schemeClr val="accent2"/>
                </a:solidFill>
              </a:rPr>
              <a:t>定理</a:t>
            </a:r>
            <a:r>
              <a:rPr lang="en-US" altLang="zh-CN" sz="3200" b="1" dirty="0">
                <a:solidFill>
                  <a:schemeClr val="accent2"/>
                </a:solidFill>
              </a:rPr>
              <a:t>4.1</a:t>
            </a:r>
            <a:endParaRPr lang="zh-CN" altLang="en-US" sz="3200" b="1" dirty="0">
              <a:solidFill>
                <a:schemeClr val="accent2"/>
              </a:solidFill>
            </a:endParaRPr>
          </a:p>
        </p:txBody>
      </p:sp>
      <p:sp>
        <p:nvSpPr>
          <p:cNvPr id="49156" name="Rectangle 5"/>
          <p:cNvSpPr>
            <a:spLocks noChangeArrowheads="1"/>
          </p:cNvSpPr>
          <p:nvPr/>
        </p:nvSpPr>
        <p:spPr bwMode="auto">
          <a:xfrm>
            <a:off x="609600" y="1778000"/>
            <a:ext cx="7772400" cy="2032000"/>
          </a:xfrm>
          <a:prstGeom prst="rect">
            <a:avLst/>
          </a:prstGeom>
          <a:solidFill>
            <a:schemeClr val="bg1"/>
          </a:solidFill>
          <a:ln w="38100">
            <a:noFill/>
            <a:miter lim="800000"/>
            <a:headEnd/>
            <a:tailEnd/>
          </a:ln>
        </p:spPr>
        <p:txBody>
          <a:bodyPr/>
          <a:lstStyle/>
          <a:p>
            <a:pPr marL="342891" indent="-342891">
              <a:spcBef>
                <a:spcPct val="20000"/>
              </a:spcBef>
            </a:pPr>
            <a:r>
              <a:rPr lang="zh-CN" altLang="en-US" sz="2800" b="1" dirty="0">
                <a:latin typeface="+mn-ea"/>
                <a:ea typeface="+mn-ea"/>
              </a:rPr>
              <a:t>根据合并规则和分解规则可以得到：</a:t>
            </a:r>
          </a:p>
          <a:p>
            <a:pPr marL="342891" indent="-342891">
              <a:spcBef>
                <a:spcPct val="20000"/>
              </a:spcBef>
            </a:pPr>
            <a:r>
              <a:rPr lang="zh-CN" altLang="en-US" sz="2800" b="1" dirty="0">
                <a:solidFill>
                  <a:srgbClr val="CC6600"/>
                </a:solidFill>
                <a:latin typeface="+mn-ea"/>
                <a:ea typeface="+mn-ea"/>
              </a:rPr>
              <a:t>定理</a:t>
            </a:r>
            <a:r>
              <a:rPr lang="en-US" altLang="zh-CN" sz="2800" b="1" dirty="0">
                <a:solidFill>
                  <a:srgbClr val="CC6600"/>
                </a:solidFill>
                <a:latin typeface="+mn-ea"/>
                <a:ea typeface="+mn-ea"/>
              </a:rPr>
              <a:t>4.1</a:t>
            </a:r>
            <a:r>
              <a:rPr lang="zh-CN" altLang="en-US" sz="2800" b="1" dirty="0">
                <a:latin typeface="+mn-ea"/>
                <a:ea typeface="+mn-ea"/>
              </a:rPr>
              <a:t>  若</a:t>
            </a:r>
            <a:r>
              <a:rPr lang="en-US" altLang="zh-CN" sz="2800" b="1" dirty="0">
                <a:latin typeface="+mn-ea"/>
                <a:ea typeface="+mn-ea"/>
              </a:rPr>
              <a:t>A</a:t>
            </a:r>
            <a:r>
              <a:rPr lang="en-US" altLang="zh-CN" sz="2800" b="1" baseline="-25000" dirty="0">
                <a:latin typeface="+mn-ea"/>
                <a:ea typeface="+mn-ea"/>
              </a:rPr>
              <a:t>i</a:t>
            </a:r>
            <a:r>
              <a:rPr lang="en-US" altLang="zh-CN" sz="2800" b="1" dirty="0">
                <a:latin typeface="+mn-ea"/>
                <a:ea typeface="+mn-ea"/>
              </a:rPr>
              <a:t>(</a:t>
            </a:r>
            <a:r>
              <a:rPr lang="en-US" altLang="zh-CN" sz="2800" b="1" dirty="0" err="1">
                <a:latin typeface="+mn-ea"/>
                <a:ea typeface="+mn-ea"/>
              </a:rPr>
              <a:t>i</a:t>
            </a:r>
            <a:r>
              <a:rPr lang="en-US" altLang="zh-CN" sz="2800" b="1" dirty="0">
                <a:latin typeface="+mn-ea"/>
                <a:ea typeface="+mn-ea"/>
              </a:rPr>
              <a:t>=1,2,…,n)</a:t>
            </a:r>
            <a:r>
              <a:rPr lang="zh-CN" altLang="en-US" sz="2800" b="1" dirty="0">
                <a:latin typeface="+mn-ea"/>
                <a:ea typeface="+mn-ea"/>
              </a:rPr>
              <a:t>是关系模式</a:t>
            </a:r>
            <a:r>
              <a:rPr lang="en-US" altLang="zh-CN" sz="2800" b="1" dirty="0">
                <a:latin typeface="+mn-ea"/>
                <a:ea typeface="+mn-ea"/>
              </a:rPr>
              <a:t>R</a:t>
            </a:r>
            <a:r>
              <a:rPr lang="zh-CN" altLang="en-US" sz="2800" b="1" dirty="0">
                <a:latin typeface="+mn-ea"/>
                <a:ea typeface="+mn-ea"/>
              </a:rPr>
              <a:t>的属性，所以</a:t>
            </a:r>
            <a:r>
              <a:rPr lang="en-US" altLang="zh-CN" sz="2800" b="1" dirty="0">
                <a:latin typeface="+mn-ea"/>
                <a:ea typeface="+mn-ea"/>
              </a:rPr>
              <a:t>X→{A</a:t>
            </a:r>
            <a:r>
              <a:rPr lang="en-US" altLang="zh-CN" sz="2800" b="1" baseline="-25000" dirty="0">
                <a:latin typeface="+mn-ea"/>
                <a:ea typeface="+mn-ea"/>
              </a:rPr>
              <a:t>1</a:t>
            </a:r>
            <a:r>
              <a:rPr lang="en-US" altLang="zh-CN" sz="2800" b="1" dirty="0">
                <a:latin typeface="+mn-ea"/>
                <a:ea typeface="+mn-ea"/>
              </a:rPr>
              <a:t>,A</a:t>
            </a:r>
            <a:r>
              <a:rPr lang="en-US" altLang="zh-CN" sz="2800" b="1" baseline="-25000" dirty="0">
                <a:latin typeface="+mn-ea"/>
                <a:ea typeface="+mn-ea"/>
              </a:rPr>
              <a:t>2</a:t>
            </a:r>
            <a:r>
              <a:rPr lang="en-US" altLang="zh-CN" sz="2800" b="1" dirty="0">
                <a:latin typeface="+mn-ea"/>
                <a:ea typeface="+mn-ea"/>
              </a:rPr>
              <a:t>,…,A</a:t>
            </a:r>
            <a:r>
              <a:rPr lang="en-US" altLang="zh-CN" sz="2800" b="1" baseline="-25000" dirty="0">
                <a:latin typeface="+mn-ea"/>
                <a:ea typeface="+mn-ea"/>
              </a:rPr>
              <a:t>n</a:t>
            </a:r>
            <a:r>
              <a:rPr lang="en-US" altLang="zh-CN" sz="2800" b="1" dirty="0">
                <a:latin typeface="+mn-ea"/>
                <a:ea typeface="+mn-ea"/>
              </a:rPr>
              <a:t>}</a:t>
            </a:r>
            <a:r>
              <a:rPr lang="zh-CN" altLang="en-US" sz="2800" b="1" dirty="0">
                <a:latin typeface="+mn-ea"/>
                <a:ea typeface="+mn-ea"/>
              </a:rPr>
              <a:t>成立的充分必要条件是</a:t>
            </a:r>
            <a:r>
              <a:rPr lang="en-US" altLang="zh-CN" sz="2800" b="1" dirty="0" err="1">
                <a:latin typeface="+mn-ea"/>
                <a:ea typeface="+mn-ea"/>
              </a:rPr>
              <a:t>X→A</a:t>
            </a:r>
            <a:r>
              <a:rPr lang="en-US" altLang="zh-CN" sz="2800" b="1" baseline="-25000" dirty="0" err="1">
                <a:latin typeface="+mn-ea"/>
                <a:ea typeface="+mn-ea"/>
              </a:rPr>
              <a:t>i</a:t>
            </a:r>
            <a:r>
              <a:rPr lang="zh-CN" altLang="en-US" sz="2800" b="1" dirty="0">
                <a:latin typeface="+mn-ea"/>
                <a:ea typeface="+mn-ea"/>
              </a:rPr>
              <a:t>均成立。</a:t>
            </a:r>
          </a:p>
        </p:txBody>
      </p:sp>
      <p:sp>
        <p:nvSpPr>
          <p:cNvPr id="49157" name="Text Box 6"/>
          <p:cNvSpPr txBox="1">
            <a:spLocks noChangeArrowheads="1"/>
          </p:cNvSpPr>
          <p:nvPr/>
        </p:nvSpPr>
        <p:spPr bwMode="auto">
          <a:xfrm>
            <a:off x="685800" y="4127504"/>
            <a:ext cx="7772400" cy="954107"/>
          </a:xfrm>
          <a:prstGeom prst="rect">
            <a:avLst/>
          </a:prstGeom>
          <a:solidFill>
            <a:schemeClr val="bg1"/>
          </a:solidFill>
          <a:ln w="28575">
            <a:noFill/>
            <a:miter lim="800000"/>
            <a:headEnd/>
            <a:tailEnd/>
          </a:ln>
        </p:spPr>
        <p:txBody>
          <a:bodyPr>
            <a:spAutoFit/>
          </a:bodyPr>
          <a:lstStyle/>
          <a:p>
            <a:pPr>
              <a:spcBef>
                <a:spcPct val="50000"/>
              </a:spcBef>
            </a:pPr>
            <a:r>
              <a:rPr kumimoji="1" lang="zh-CN" altLang="en-US" sz="2800" b="1" dirty="0">
                <a:solidFill>
                  <a:srgbClr val="CC6600"/>
                </a:solidFill>
                <a:latin typeface="Times New Roman" pitchFamily="18" charset="0"/>
              </a:rPr>
              <a:t>即：</a:t>
            </a:r>
            <a:r>
              <a:rPr kumimoji="1" lang="en-US" altLang="zh-CN" sz="2800" b="1" dirty="0">
                <a:latin typeface="Times New Roman" pitchFamily="18" charset="0"/>
              </a:rPr>
              <a:t>X→A</a:t>
            </a:r>
            <a:r>
              <a:rPr kumimoji="1" lang="en-US" altLang="zh-CN" sz="2800" b="1" baseline="-25000" dirty="0">
                <a:latin typeface="Times New Roman" pitchFamily="18" charset="0"/>
              </a:rPr>
              <a:t>1</a:t>
            </a:r>
            <a:r>
              <a:rPr kumimoji="1" lang="en-US" altLang="zh-CN" sz="2800" b="1" dirty="0">
                <a:latin typeface="Times New Roman" pitchFamily="18" charset="0"/>
              </a:rPr>
              <a:t>A</a:t>
            </a:r>
            <a:r>
              <a:rPr kumimoji="1" lang="en-US" altLang="zh-CN" sz="2800" b="1" baseline="-25000" dirty="0">
                <a:latin typeface="Times New Roman" pitchFamily="18" charset="0"/>
              </a:rPr>
              <a:t>2</a:t>
            </a:r>
            <a:r>
              <a:rPr kumimoji="1" lang="en-US" altLang="zh-CN" sz="2800" b="1" dirty="0">
                <a:latin typeface="Times New Roman" pitchFamily="18" charset="0"/>
              </a:rPr>
              <a:t>…A</a:t>
            </a:r>
            <a:r>
              <a:rPr kumimoji="1" lang="en-US" altLang="zh-CN" sz="2800" b="1" baseline="-25000" dirty="0">
                <a:latin typeface="Times New Roman" pitchFamily="18" charset="0"/>
              </a:rPr>
              <a:t>n</a:t>
            </a:r>
            <a:r>
              <a:rPr kumimoji="1" lang="zh-CN" altLang="en-US" sz="2800" b="1" dirty="0">
                <a:latin typeface="Times New Roman" pitchFamily="18" charset="0"/>
              </a:rPr>
              <a:t>成立的充分必要条件是</a:t>
            </a:r>
            <a:r>
              <a:rPr kumimoji="1" lang="en-US" altLang="zh-CN" sz="2800" b="1" dirty="0" err="1">
                <a:latin typeface="Times New Roman" pitchFamily="18" charset="0"/>
              </a:rPr>
              <a:t>X→A</a:t>
            </a:r>
            <a:r>
              <a:rPr kumimoji="1" lang="en-US" altLang="zh-CN" sz="2800" b="1" baseline="-25000" dirty="0" err="1">
                <a:latin typeface="Times New Roman" pitchFamily="18" charset="0"/>
              </a:rPr>
              <a:t>i</a:t>
            </a:r>
            <a:r>
              <a:rPr kumimoji="1" lang="zh-CN" altLang="en-US" sz="2800" b="1" dirty="0">
                <a:latin typeface="Times New Roman" pitchFamily="18" charset="0"/>
              </a:rPr>
              <a:t>成立（ </a:t>
            </a:r>
            <a:r>
              <a:rPr kumimoji="1" lang="en-US" altLang="zh-CN" sz="2800" b="1" dirty="0" err="1">
                <a:latin typeface="Times New Roman" pitchFamily="18" charset="0"/>
              </a:rPr>
              <a:t>i</a:t>
            </a:r>
            <a:r>
              <a:rPr kumimoji="1" lang="en-US" altLang="zh-CN" sz="2800" b="1" dirty="0">
                <a:latin typeface="Times New Roman" pitchFamily="18" charset="0"/>
              </a:rPr>
              <a:t>=1,2,…,n </a:t>
            </a:r>
            <a:r>
              <a:rPr kumimoji="1" lang="zh-CN" altLang="en-US" sz="2800" b="1" dirty="0">
                <a:latin typeface="Times New Roman" pitchFamily="18" charset="0"/>
              </a:rPr>
              <a:t>）。</a:t>
            </a:r>
          </a:p>
        </p:txBody>
      </p:sp>
      <p:sp>
        <p:nvSpPr>
          <p:cNvPr id="6" name="矩形 5"/>
          <p:cNvSpPr/>
          <p:nvPr/>
        </p:nvSpPr>
        <p:spPr>
          <a:xfrm>
            <a:off x="2123728" y="44627"/>
            <a:ext cx="5133136"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4.3.2 </a:t>
            </a:r>
            <a:r>
              <a:rPr lang="zh-CN" altLang="en-US" sz="3200" b="1" dirty="0">
                <a:solidFill>
                  <a:srgbClr val="FFFF00"/>
                </a:solidFill>
                <a:latin typeface="+mn-ea"/>
              </a:rPr>
              <a:t>函数依赖的推理规则</a:t>
            </a:r>
            <a:endParaRPr lang="en-US" altLang="zh-CN" sz="3200" b="1" dirty="0">
              <a:solidFill>
                <a:srgbClr val="FFFF00"/>
              </a:solidFill>
              <a:latin typeface="+mn-ea"/>
            </a:endParaRPr>
          </a:p>
        </p:txBody>
      </p:sp>
    </p:spTree>
    <p:extLst>
      <p:ext uri="{BB962C8B-B14F-4D97-AF65-F5344CB8AC3E}">
        <p14:creationId xmlns:p14="http://schemas.microsoft.com/office/powerpoint/2010/main" val="400672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p>
            <a:fld id="{59A58C57-6478-4403-90EA-B4691E425FBC}" type="slidenum">
              <a:rPr lang="en-US" altLang="zh-CN" smtClean="0"/>
              <a:pPr/>
              <a:t>38</a:t>
            </a:fld>
            <a:endParaRPr lang="en-US" altLang="zh-CN"/>
          </a:p>
        </p:txBody>
      </p:sp>
      <p:sp>
        <p:nvSpPr>
          <p:cNvPr id="52226" name="Text Box 2"/>
          <p:cNvSpPr txBox="1">
            <a:spLocks noChangeArrowheads="1"/>
          </p:cNvSpPr>
          <p:nvPr/>
        </p:nvSpPr>
        <p:spPr bwMode="auto">
          <a:xfrm>
            <a:off x="457200" y="825502"/>
            <a:ext cx="8305800" cy="2074414"/>
          </a:xfrm>
          <a:prstGeom prst="rect">
            <a:avLst/>
          </a:prstGeom>
          <a:solidFill>
            <a:schemeClr val="bg1"/>
          </a:solidFill>
          <a:ln w="38100">
            <a:noFill/>
            <a:miter lim="800000"/>
            <a:headEnd/>
            <a:tailEnd/>
          </a:ln>
        </p:spPr>
        <p:txBody>
          <a:bodyPr>
            <a:spAutoFit/>
          </a:bodyPr>
          <a:lstStyle/>
          <a:p>
            <a:pPr>
              <a:spcBef>
                <a:spcPct val="20000"/>
              </a:spcBef>
            </a:pPr>
            <a:r>
              <a:rPr kumimoji="1" lang="zh-CN" altLang="en-US" sz="2800" dirty="0">
                <a:solidFill>
                  <a:schemeClr val="tx2"/>
                </a:solidFill>
                <a:latin typeface="Times New Roman" pitchFamily="18" charset="0"/>
              </a:rPr>
              <a:t>例</a:t>
            </a:r>
            <a:r>
              <a:rPr kumimoji="1" lang="zh-CN" altLang="en-US" sz="2800" dirty="0">
                <a:latin typeface="Times New Roman" pitchFamily="18" charset="0"/>
              </a:rPr>
              <a:t>：关系模式</a:t>
            </a:r>
            <a:r>
              <a:rPr kumimoji="1" lang="en-US" altLang="zh-CN" sz="2800" dirty="0">
                <a:latin typeface="Times New Roman" pitchFamily="18" charset="0"/>
              </a:rPr>
              <a:t>R(U</a:t>
            </a:r>
            <a:r>
              <a:rPr kumimoji="1" lang="zh-CN" altLang="en-US" sz="2800" dirty="0">
                <a:latin typeface="Times New Roman" pitchFamily="18" charset="0"/>
              </a:rPr>
              <a:t>，</a:t>
            </a:r>
            <a:r>
              <a:rPr kumimoji="1" lang="en-US" altLang="zh-CN" sz="2800" dirty="0">
                <a:latin typeface="Times New Roman" pitchFamily="18" charset="0"/>
              </a:rPr>
              <a:t>F)</a:t>
            </a:r>
          </a:p>
          <a:p>
            <a:pPr>
              <a:spcBef>
                <a:spcPct val="20000"/>
              </a:spcBef>
            </a:pPr>
            <a:r>
              <a:rPr kumimoji="1" lang="zh-CN" altLang="en-US" sz="2800" dirty="0">
                <a:latin typeface="Times New Roman" pitchFamily="18" charset="0"/>
              </a:rPr>
              <a:t>其中</a:t>
            </a:r>
            <a:r>
              <a:rPr kumimoji="1" lang="en-US" altLang="zh-CN" sz="2800" dirty="0">
                <a:latin typeface="Times New Roman" pitchFamily="18" charset="0"/>
              </a:rPr>
              <a:t>U(A</a:t>
            </a:r>
            <a:r>
              <a:rPr kumimoji="1" lang="zh-CN" altLang="en-US" sz="2800" dirty="0">
                <a:latin typeface="Times New Roman" pitchFamily="18" charset="0"/>
              </a:rPr>
              <a:t>，</a:t>
            </a:r>
            <a:r>
              <a:rPr kumimoji="1" lang="en-US" altLang="zh-CN" sz="2800" dirty="0">
                <a:latin typeface="Times New Roman" pitchFamily="18" charset="0"/>
              </a:rPr>
              <a:t>B</a:t>
            </a:r>
            <a:r>
              <a:rPr kumimoji="1" lang="zh-CN" altLang="en-US" sz="2800" dirty="0">
                <a:latin typeface="Times New Roman" pitchFamily="18" charset="0"/>
              </a:rPr>
              <a:t>，</a:t>
            </a:r>
            <a:r>
              <a:rPr kumimoji="1" lang="en-US" altLang="zh-CN" sz="2800" dirty="0">
                <a:latin typeface="Times New Roman" pitchFamily="18" charset="0"/>
              </a:rPr>
              <a:t>C</a:t>
            </a:r>
            <a:r>
              <a:rPr kumimoji="1" lang="zh-CN" altLang="en-US" sz="2800" dirty="0">
                <a:latin typeface="Times New Roman" pitchFamily="18" charset="0"/>
              </a:rPr>
              <a:t>，</a:t>
            </a:r>
            <a:r>
              <a:rPr kumimoji="1" lang="en-US" altLang="zh-CN" sz="2800" dirty="0">
                <a:latin typeface="Times New Roman" pitchFamily="18" charset="0"/>
              </a:rPr>
              <a:t>D</a:t>
            </a:r>
            <a:r>
              <a:rPr kumimoji="1" lang="zh-CN" altLang="en-US" sz="2800" dirty="0">
                <a:latin typeface="Times New Roman" pitchFamily="18" charset="0"/>
              </a:rPr>
              <a:t>，</a:t>
            </a:r>
            <a:r>
              <a:rPr kumimoji="1" lang="en-US" altLang="zh-CN" sz="2800" dirty="0">
                <a:latin typeface="Times New Roman" pitchFamily="18" charset="0"/>
              </a:rPr>
              <a:t>E</a:t>
            </a:r>
            <a:r>
              <a:rPr kumimoji="1" lang="zh-CN" altLang="en-US" sz="2800" dirty="0">
                <a:latin typeface="Times New Roman" pitchFamily="18" charset="0"/>
              </a:rPr>
              <a:t>，</a:t>
            </a:r>
            <a:r>
              <a:rPr kumimoji="1" lang="en-US" altLang="zh-CN" sz="2800" dirty="0">
                <a:latin typeface="Times New Roman" pitchFamily="18" charset="0"/>
              </a:rPr>
              <a:t>F</a:t>
            </a:r>
            <a:r>
              <a:rPr kumimoji="1" lang="zh-CN" altLang="en-US" sz="2800" dirty="0">
                <a:latin typeface="Times New Roman" pitchFamily="18" charset="0"/>
              </a:rPr>
              <a:t>，</a:t>
            </a:r>
            <a:r>
              <a:rPr kumimoji="1" lang="en-US" altLang="zh-CN" sz="2800" dirty="0">
                <a:latin typeface="Times New Roman" pitchFamily="18" charset="0"/>
              </a:rPr>
              <a:t>G)</a:t>
            </a:r>
          </a:p>
          <a:p>
            <a:pPr>
              <a:spcBef>
                <a:spcPct val="20000"/>
              </a:spcBef>
            </a:pPr>
            <a:r>
              <a:rPr kumimoji="1" lang="en-US" altLang="zh-CN" sz="2800" dirty="0">
                <a:latin typeface="Times New Roman" pitchFamily="18" charset="0"/>
              </a:rPr>
              <a:t>        F(A→B</a:t>
            </a:r>
            <a:r>
              <a:rPr kumimoji="1" lang="zh-CN" altLang="en-US" sz="2800" dirty="0">
                <a:latin typeface="Times New Roman" pitchFamily="18" charset="0"/>
              </a:rPr>
              <a:t>，</a:t>
            </a:r>
            <a:r>
              <a:rPr kumimoji="1" lang="en-US" altLang="zh-CN" sz="2800" dirty="0">
                <a:latin typeface="Times New Roman" pitchFamily="18" charset="0"/>
              </a:rPr>
              <a:t>C→D</a:t>
            </a:r>
            <a:r>
              <a:rPr kumimoji="1" lang="zh-CN" altLang="en-US" sz="2800" dirty="0">
                <a:latin typeface="Times New Roman" pitchFamily="18" charset="0"/>
              </a:rPr>
              <a:t>，</a:t>
            </a:r>
            <a:r>
              <a:rPr kumimoji="1" lang="en-US" altLang="zh-CN" sz="2800" dirty="0">
                <a:latin typeface="Times New Roman" pitchFamily="18" charset="0"/>
              </a:rPr>
              <a:t>AB→E</a:t>
            </a:r>
            <a:r>
              <a:rPr kumimoji="1" lang="zh-CN" altLang="en-US" sz="2800" dirty="0">
                <a:latin typeface="Times New Roman" pitchFamily="18" charset="0"/>
              </a:rPr>
              <a:t>，</a:t>
            </a:r>
            <a:r>
              <a:rPr kumimoji="1" lang="en-US" altLang="zh-CN" sz="2800" dirty="0">
                <a:latin typeface="Times New Roman" pitchFamily="18" charset="0"/>
              </a:rPr>
              <a:t>F→G)</a:t>
            </a:r>
          </a:p>
          <a:p>
            <a:pPr>
              <a:spcBef>
                <a:spcPct val="20000"/>
              </a:spcBef>
            </a:pPr>
            <a:r>
              <a:rPr kumimoji="1" lang="zh-CN" altLang="en-US" sz="2800" dirty="0">
                <a:latin typeface="Times New Roman" pitchFamily="18" charset="0"/>
              </a:rPr>
              <a:t>问：</a:t>
            </a:r>
            <a:r>
              <a:rPr kumimoji="1" lang="en-US" altLang="zh-CN" sz="2800" dirty="0">
                <a:latin typeface="Times New Roman" pitchFamily="18" charset="0"/>
              </a:rPr>
              <a:t>F</a:t>
            </a:r>
            <a:r>
              <a:rPr kumimoji="1" lang="zh-CN" altLang="en-US" sz="2800" dirty="0">
                <a:latin typeface="Times New Roman" pitchFamily="18" charset="0"/>
              </a:rPr>
              <a:t>是否逻辑蕴含</a:t>
            </a:r>
            <a:r>
              <a:rPr kumimoji="1" lang="en-US" altLang="zh-CN" sz="2800" dirty="0">
                <a:latin typeface="Times New Roman" pitchFamily="18" charset="0"/>
              </a:rPr>
              <a:t>A→E</a:t>
            </a:r>
            <a:endParaRPr kumimoji="1" lang="en-US" altLang="zh-CN" dirty="0">
              <a:latin typeface="Times New Roman" pitchFamily="18" charset="0"/>
            </a:endParaRPr>
          </a:p>
        </p:txBody>
      </p:sp>
      <p:sp>
        <p:nvSpPr>
          <p:cNvPr id="52227" name="Text Box 3"/>
          <p:cNvSpPr txBox="1">
            <a:spLocks noChangeArrowheads="1"/>
          </p:cNvSpPr>
          <p:nvPr/>
        </p:nvSpPr>
        <p:spPr bwMode="auto">
          <a:xfrm>
            <a:off x="551264" y="3402573"/>
            <a:ext cx="6705600" cy="2074414"/>
          </a:xfrm>
          <a:prstGeom prst="rect">
            <a:avLst/>
          </a:prstGeom>
          <a:solidFill>
            <a:schemeClr val="bg1"/>
          </a:solidFill>
          <a:ln w="38100">
            <a:noFill/>
            <a:miter lim="800000"/>
            <a:headEnd/>
            <a:tailEnd/>
          </a:ln>
        </p:spPr>
        <p:txBody>
          <a:bodyPr>
            <a:spAutoFit/>
          </a:bodyPr>
          <a:lstStyle/>
          <a:p>
            <a:pPr>
              <a:spcBef>
                <a:spcPct val="20000"/>
              </a:spcBef>
            </a:pPr>
            <a:r>
              <a:rPr kumimoji="1" lang="zh-CN" altLang="en-US" sz="2800" b="1" dirty="0">
                <a:solidFill>
                  <a:srgbClr val="FF9900"/>
                </a:solidFill>
                <a:latin typeface="Times New Roman" pitchFamily="18" charset="0"/>
              </a:rPr>
              <a:t>解：</a:t>
            </a:r>
            <a:r>
              <a:rPr kumimoji="1" lang="zh-CN" altLang="en-US" sz="2800" dirty="0">
                <a:latin typeface="Times New Roman" pitchFamily="18" charset="0"/>
              </a:rPr>
              <a:t>  </a:t>
            </a:r>
            <a:r>
              <a:rPr kumimoji="1" lang="zh-CN" altLang="en-US" sz="2800" dirty="0">
                <a:solidFill>
                  <a:schemeClr val="accent2"/>
                </a:solidFill>
                <a:latin typeface="Times New Roman" pitchFamily="18" charset="0"/>
              </a:rPr>
              <a:t>∵</a:t>
            </a:r>
            <a:r>
              <a:rPr kumimoji="1" lang="zh-CN" altLang="en-US" sz="2800" dirty="0">
                <a:latin typeface="Times New Roman" pitchFamily="18" charset="0"/>
              </a:rPr>
              <a:t>      </a:t>
            </a:r>
            <a:r>
              <a:rPr kumimoji="1" lang="en-US" altLang="zh-CN" sz="2800" dirty="0">
                <a:latin typeface="Times New Roman" pitchFamily="18" charset="0"/>
              </a:rPr>
              <a:t>A→B    </a:t>
            </a:r>
            <a:r>
              <a:rPr kumimoji="1" lang="zh-CN" altLang="en-US" sz="2800" dirty="0">
                <a:latin typeface="Times New Roman" pitchFamily="18" charset="0"/>
              </a:rPr>
              <a:t>（已知）</a:t>
            </a:r>
          </a:p>
          <a:p>
            <a:pPr>
              <a:spcBef>
                <a:spcPct val="20000"/>
              </a:spcBef>
            </a:pPr>
            <a:r>
              <a:rPr kumimoji="1" lang="zh-CN" altLang="en-US" sz="2800" b="1" dirty="0">
                <a:latin typeface="Times New Roman" pitchFamily="18" charset="0"/>
                <a:sym typeface="Symbol" pitchFamily="18" charset="2"/>
              </a:rPr>
              <a:t>           </a:t>
            </a:r>
            <a:r>
              <a:rPr kumimoji="1" lang="zh-CN" altLang="en-US" sz="2800" dirty="0">
                <a:solidFill>
                  <a:schemeClr val="accent2"/>
                </a:solidFill>
                <a:latin typeface="Times New Roman" pitchFamily="18" charset="0"/>
              </a:rPr>
              <a:t>∴</a:t>
            </a:r>
            <a:r>
              <a:rPr kumimoji="1" lang="zh-CN" altLang="en-US" sz="2800" b="1" dirty="0">
                <a:latin typeface="Times New Roman" pitchFamily="18" charset="0"/>
                <a:sym typeface="Symbol" pitchFamily="18" charset="2"/>
              </a:rPr>
              <a:t>     </a:t>
            </a:r>
            <a:r>
              <a:rPr kumimoji="1" lang="en-US" altLang="zh-CN" sz="2800" dirty="0">
                <a:latin typeface="Times New Roman" pitchFamily="18" charset="0"/>
              </a:rPr>
              <a:t>A→AB </a:t>
            </a:r>
            <a:r>
              <a:rPr kumimoji="1" lang="zh-CN" altLang="en-US" sz="2800" dirty="0">
                <a:latin typeface="Times New Roman" pitchFamily="18" charset="0"/>
              </a:rPr>
              <a:t>（增广率）</a:t>
            </a:r>
          </a:p>
          <a:p>
            <a:pPr>
              <a:spcBef>
                <a:spcPct val="20000"/>
              </a:spcBef>
            </a:pPr>
            <a:r>
              <a:rPr kumimoji="1" lang="zh-CN" altLang="en-US" sz="2800" dirty="0">
                <a:solidFill>
                  <a:schemeClr val="accent2"/>
                </a:solidFill>
                <a:latin typeface="Times New Roman" pitchFamily="18" charset="0"/>
              </a:rPr>
              <a:t>           ∵</a:t>
            </a:r>
            <a:r>
              <a:rPr kumimoji="1" lang="zh-CN" altLang="en-US" sz="2800" dirty="0">
                <a:latin typeface="Times New Roman" pitchFamily="18" charset="0"/>
              </a:rPr>
              <a:t>    </a:t>
            </a:r>
            <a:r>
              <a:rPr kumimoji="1" lang="en-US" altLang="zh-CN" sz="2800" dirty="0">
                <a:latin typeface="Times New Roman" pitchFamily="18" charset="0"/>
              </a:rPr>
              <a:t>AB→E  </a:t>
            </a:r>
            <a:r>
              <a:rPr kumimoji="1" lang="zh-CN" altLang="en-US" sz="2800" dirty="0">
                <a:latin typeface="Times New Roman" pitchFamily="18" charset="0"/>
              </a:rPr>
              <a:t>（已知）</a:t>
            </a:r>
          </a:p>
          <a:p>
            <a:pPr>
              <a:spcBef>
                <a:spcPct val="20000"/>
              </a:spcBef>
            </a:pPr>
            <a:r>
              <a:rPr kumimoji="1" lang="zh-CN" altLang="en-US" sz="2800" dirty="0">
                <a:solidFill>
                  <a:schemeClr val="accent2"/>
                </a:solidFill>
                <a:latin typeface="Times New Roman" pitchFamily="18" charset="0"/>
              </a:rPr>
              <a:t>           ∴</a:t>
            </a:r>
            <a:r>
              <a:rPr kumimoji="1" lang="zh-CN" altLang="en-US" sz="2800" dirty="0">
                <a:latin typeface="Times New Roman" pitchFamily="18" charset="0"/>
              </a:rPr>
              <a:t>    </a:t>
            </a:r>
            <a:r>
              <a:rPr kumimoji="1" lang="en-US" altLang="zh-CN" sz="2800" dirty="0">
                <a:latin typeface="Times New Roman" pitchFamily="18" charset="0"/>
              </a:rPr>
              <a:t>A→E     </a:t>
            </a:r>
            <a:r>
              <a:rPr kumimoji="1" lang="zh-CN" altLang="en-US" sz="2800" dirty="0">
                <a:latin typeface="Times New Roman" pitchFamily="18" charset="0"/>
              </a:rPr>
              <a:t>（传递率）</a:t>
            </a:r>
          </a:p>
        </p:txBody>
      </p:sp>
      <p:sp>
        <p:nvSpPr>
          <p:cNvPr id="5" name="矩形 4"/>
          <p:cNvSpPr/>
          <p:nvPr/>
        </p:nvSpPr>
        <p:spPr>
          <a:xfrm>
            <a:off x="2123728" y="44627"/>
            <a:ext cx="5133136"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4.3.2 </a:t>
            </a:r>
            <a:r>
              <a:rPr lang="zh-CN" altLang="en-US" sz="3200" b="1" dirty="0">
                <a:solidFill>
                  <a:srgbClr val="FFFF00"/>
                </a:solidFill>
                <a:latin typeface="+mn-ea"/>
              </a:rPr>
              <a:t>函数依赖的推理规则</a:t>
            </a:r>
            <a:endParaRPr lang="en-US" altLang="zh-CN" sz="3200" b="1" dirty="0">
              <a:solidFill>
                <a:srgbClr val="FFFF00"/>
              </a:solidFill>
              <a:latin typeface="+mn-ea"/>
            </a:endParaRPr>
          </a:p>
        </p:txBody>
      </p:sp>
    </p:spTree>
    <p:extLst>
      <p:ext uri="{BB962C8B-B14F-4D97-AF65-F5344CB8AC3E}">
        <p14:creationId xmlns:p14="http://schemas.microsoft.com/office/powerpoint/2010/main" val="197224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0-#ppt_w/2"/>
                                          </p:val>
                                        </p:tav>
                                        <p:tav tm="100000">
                                          <p:val>
                                            <p:strVal val="#ppt_x"/>
                                          </p:val>
                                        </p:tav>
                                      </p:tavLst>
                                    </p:anim>
                                    <p:anim calcmode="lin" valueType="num">
                                      <p:cBhvr additive="base">
                                        <p:cTn id="8" dur="500" fill="hold"/>
                                        <p:tgtEl>
                                          <p:spTgt spid="522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bg/>
                                          </p:spTgt>
                                        </p:tgtEl>
                                        <p:attrNameLst>
                                          <p:attrName>style.visibility</p:attrName>
                                        </p:attrNameLst>
                                      </p:cBhvr>
                                      <p:to>
                                        <p:strVal val="visible"/>
                                      </p:to>
                                    </p:set>
                                    <p:anim calcmode="lin" valueType="num">
                                      <p:cBhvr additive="base">
                                        <p:cTn id="13" dur="500" fill="hold"/>
                                        <p:tgtEl>
                                          <p:spTgt spid="52227">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bg/>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7">
                                            <p:txEl>
                                              <p:pRg st="0" end="0"/>
                                            </p:txEl>
                                          </p:spTgt>
                                        </p:tgtEl>
                                        <p:attrNameLst>
                                          <p:attrName>style.visibility</p:attrName>
                                        </p:attrNameLst>
                                      </p:cBhvr>
                                      <p:to>
                                        <p:strVal val="visible"/>
                                      </p:to>
                                    </p:set>
                                    <p:anim calcmode="lin" valueType="num">
                                      <p:cBhvr additive="base">
                                        <p:cTn id="19"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227">
                                            <p:txEl>
                                              <p:pRg st="1" end="1"/>
                                            </p:txEl>
                                          </p:spTgt>
                                        </p:tgtEl>
                                        <p:attrNameLst>
                                          <p:attrName>style.visibility</p:attrName>
                                        </p:attrNameLst>
                                      </p:cBhvr>
                                      <p:to>
                                        <p:strVal val="visible"/>
                                      </p:to>
                                    </p:set>
                                    <p:anim calcmode="lin" valueType="num">
                                      <p:cBhvr additive="base">
                                        <p:cTn id="25" dur="500" fill="hold"/>
                                        <p:tgtEl>
                                          <p:spTgt spid="5222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227">
                                            <p:txEl>
                                              <p:pRg st="2" end="2"/>
                                            </p:txEl>
                                          </p:spTgt>
                                        </p:tgtEl>
                                        <p:attrNameLst>
                                          <p:attrName>style.visibility</p:attrName>
                                        </p:attrNameLst>
                                      </p:cBhvr>
                                      <p:to>
                                        <p:strVal val="visible"/>
                                      </p:to>
                                    </p:set>
                                    <p:anim calcmode="lin" valueType="num">
                                      <p:cBhvr additive="base">
                                        <p:cTn id="31" dur="500" fill="hold"/>
                                        <p:tgtEl>
                                          <p:spTgt spid="5222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2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2227">
                                            <p:txEl>
                                              <p:pRg st="3" end="3"/>
                                            </p:txEl>
                                          </p:spTgt>
                                        </p:tgtEl>
                                        <p:attrNameLst>
                                          <p:attrName>style.visibility</p:attrName>
                                        </p:attrNameLst>
                                      </p:cBhvr>
                                      <p:to>
                                        <p:strVal val="visible"/>
                                      </p:to>
                                    </p:set>
                                    <p:anim calcmode="lin" valueType="num">
                                      <p:cBhvr additive="base">
                                        <p:cTn id="37" dur="500" fill="hold"/>
                                        <p:tgtEl>
                                          <p:spTgt spid="52227">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22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autoUpdateAnimBg="0"/>
      <p:bldP spid="52227" grpId="0" build="p"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p:spPr>
        <p:txBody>
          <a:bodyPr/>
          <a:lstStyle/>
          <a:p>
            <a:fld id="{C71C6660-58A3-4EE3-AEA4-E9AE641F86CD}" type="slidenum">
              <a:rPr lang="en-US" altLang="zh-CN" smtClean="0"/>
              <a:pPr/>
              <a:t>39</a:t>
            </a:fld>
            <a:endParaRPr lang="en-US" altLang="zh-CN"/>
          </a:p>
        </p:txBody>
      </p:sp>
      <p:sp>
        <p:nvSpPr>
          <p:cNvPr id="195588" name="Rectangle 4"/>
          <p:cNvSpPr>
            <a:spLocks noChangeArrowheads="1"/>
          </p:cNvSpPr>
          <p:nvPr/>
        </p:nvSpPr>
        <p:spPr bwMode="auto">
          <a:xfrm>
            <a:off x="395288" y="1209147"/>
            <a:ext cx="8280400" cy="4524111"/>
          </a:xfrm>
          <a:prstGeom prst="rect">
            <a:avLst/>
          </a:prstGeom>
          <a:solidFill>
            <a:schemeClr val="bg1"/>
          </a:solidFill>
          <a:ln w="9525">
            <a:noFill/>
            <a:miter lim="800000"/>
            <a:headEnd/>
            <a:tailEnd/>
          </a:ln>
        </p:spPr>
        <p:txBody>
          <a:bodyPr/>
          <a:lstStyle/>
          <a:p>
            <a:pPr marL="609585" indent="-609585">
              <a:lnSpc>
                <a:spcPct val="90000"/>
              </a:lnSpc>
              <a:spcBef>
                <a:spcPct val="20000"/>
              </a:spcBef>
            </a:pPr>
            <a:r>
              <a:rPr lang="zh-CN" altLang="en-US" sz="2800" dirty="0"/>
              <a:t>例：证明：对</a:t>
            </a:r>
            <a:r>
              <a:rPr lang="en-US" altLang="zh-CN" sz="2800" dirty="0"/>
              <a:t>R</a:t>
            </a:r>
            <a:r>
              <a:rPr lang="zh-CN" altLang="en-US" sz="2800" dirty="0"/>
              <a:t>（</a:t>
            </a:r>
            <a:r>
              <a:rPr lang="en-US" altLang="zh-CN" sz="2800" dirty="0"/>
              <a:t>A</a:t>
            </a:r>
            <a:r>
              <a:rPr lang="zh-CN" altLang="en-US" sz="2800" dirty="0"/>
              <a:t>，</a:t>
            </a:r>
            <a:r>
              <a:rPr lang="en-US" altLang="zh-CN" sz="2800" dirty="0"/>
              <a:t>B</a:t>
            </a:r>
            <a:r>
              <a:rPr lang="zh-CN" altLang="en-US" sz="2800" dirty="0"/>
              <a:t>，</a:t>
            </a:r>
            <a:r>
              <a:rPr lang="en-US" altLang="zh-CN" sz="2800" dirty="0"/>
              <a:t>C</a:t>
            </a:r>
            <a:r>
              <a:rPr lang="zh-CN" altLang="en-US" sz="2800" dirty="0"/>
              <a:t>，</a:t>
            </a:r>
            <a:r>
              <a:rPr lang="en-US" altLang="zh-CN" sz="2800" dirty="0"/>
              <a:t>G</a:t>
            </a:r>
            <a:r>
              <a:rPr lang="zh-CN" altLang="en-US" sz="2800" dirty="0"/>
              <a:t>，</a:t>
            </a:r>
            <a:r>
              <a:rPr lang="en-US" altLang="zh-CN" sz="2800" dirty="0"/>
              <a:t>H</a:t>
            </a:r>
            <a:r>
              <a:rPr lang="zh-CN" altLang="en-US" sz="2800" dirty="0"/>
              <a:t>，</a:t>
            </a:r>
            <a:r>
              <a:rPr lang="en-US" altLang="zh-CN" sz="2800" dirty="0"/>
              <a:t>I</a:t>
            </a:r>
            <a:r>
              <a:rPr lang="zh-CN" altLang="en-US" sz="2800" dirty="0"/>
              <a:t>），</a:t>
            </a:r>
            <a:r>
              <a:rPr lang="en-US" altLang="zh-CN" sz="2800" dirty="0"/>
              <a:t>F</a:t>
            </a:r>
            <a:r>
              <a:rPr lang="zh-CN" altLang="en-US" sz="2800" dirty="0"/>
              <a:t>＝｛</a:t>
            </a:r>
            <a:r>
              <a:rPr lang="en-US" altLang="zh-CN" sz="2800" dirty="0"/>
              <a:t>A→B</a:t>
            </a:r>
            <a:r>
              <a:rPr lang="zh-CN" altLang="en-US" sz="2800" dirty="0"/>
              <a:t>，</a:t>
            </a:r>
            <a:r>
              <a:rPr lang="en-US" altLang="zh-CN" sz="2800" dirty="0"/>
              <a:t>A→C</a:t>
            </a:r>
            <a:r>
              <a:rPr lang="zh-CN" altLang="en-US" sz="2800" dirty="0"/>
              <a:t>，</a:t>
            </a:r>
            <a:r>
              <a:rPr lang="en-US" altLang="zh-CN" sz="2800" dirty="0"/>
              <a:t>CG→H</a:t>
            </a:r>
            <a:r>
              <a:rPr lang="zh-CN" altLang="en-US" sz="2800" dirty="0"/>
              <a:t>，</a:t>
            </a:r>
            <a:r>
              <a:rPr lang="en-US" altLang="zh-CN" sz="2800" dirty="0"/>
              <a:t>CG→I</a:t>
            </a:r>
            <a:r>
              <a:rPr lang="zh-CN" altLang="en-US" sz="2800" dirty="0"/>
              <a:t>，</a:t>
            </a:r>
            <a:r>
              <a:rPr lang="en-US" altLang="zh-CN" sz="2800" dirty="0"/>
              <a:t>B→H</a:t>
            </a:r>
            <a:r>
              <a:rPr lang="zh-CN" altLang="en-US" sz="2800" dirty="0"/>
              <a:t>｝，存在：</a:t>
            </a:r>
            <a:r>
              <a:rPr lang="en-US" altLang="zh-CN" sz="2800" dirty="0"/>
              <a:t>A→H</a:t>
            </a:r>
            <a:r>
              <a:rPr lang="zh-CN" altLang="en-US" sz="2800" dirty="0"/>
              <a:t>，</a:t>
            </a:r>
            <a:r>
              <a:rPr lang="en-US" altLang="zh-CN" sz="2800" dirty="0"/>
              <a:t>CG→HI</a:t>
            </a:r>
            <a:r>
              <a:rPr lang="zh-CN" altLang="en-US" sz="2800" dirty="0"/>
              <a:t>，</a:t>
            </a:r>
            <a:r>
              <a:rPr lang="en-US" altLang="zh-CN" sz="2800" dirty="0"/>
              <a:t>AG→I</a:t>
            </a:r>
          </a:p>
          <a:p>
            <a:pPr marL="609585" indent="-609585">
              <a:lnSpc>
                <a:spcPct val="90000"/>
              </a:lnSpc>
              <a:spcBef>
                <a:spcPct val="20000"/>
              </a:spcBef>
            </a:pPr>
            <a:r>
              <a:rPr lang="zh-CN" altLang="en-US" sz="2800" dirty="0"/>
              <a:t>求证：</a:t>
            </a:r>
          </a:p>
          <a:p>
            <a:pPr marL="609585" indent="-609585">
              <a:lnSpc>
                <a:spcPct val="90000"/>
              </a:lnSpc>
              <a:spcBef>
                <a:spcPct val="20000"/>
              </a:spcBef>
              <a:buFontTx/>
              <a:buAutoNum type="arabicPeriod"/>
            </a:pPr>
            <a:r>
              <a:rPr lang="zh-CN" altLang="en-US" sz="2800" dirty="0"/>
              <a:t>由于</a:t>
            </a:r>
            <a:r>
              <a:rPr lang="en-US" altLang="zh-CN" sz="2800" dirty="0"/>
              <a:t>A→B</a:t>
            </a:r>
            <a:r>
              <a:rPr lang="zh-CN" altLang="en-US" sz="2800" dirty="0"/>
              <a:t>，</a:t>
            </a:r>
            <a:r>
              <a:rPr lang="en-US" altLang="zh-CN" sz="2800" dirty="0"/>
              <a:t>B→H</a:t>
            </a:r>
            <a:r>
              <a:rPr lang="zh-CN" altLang="en-US" sz="2800" dirty="0"/>
              <a:t>，依传递律，可得</a:t>
            </a:r>
            <a:r>
              <a:rPr lang="en-US" altLang="zh-CN" sz="2800" dirty="0"/>
              <a:t>A→H</a:t>
            </a:r>
          </a:p>
          <a:p>
            <a:pPr marL="609585" indent="-609585">
              <a:lnSpc>
                <a:spcPct val="90000"/>
              </a:lnSpc>
              <a:spcBef>
                <a:spcPct val="20000"/>
              </a:spcBef>
              <a:buFontTx/>
              <a:buAutoNum type="arabicPeriod"/>
            </a:pPr>
            <a:r>
              <a:rPr lang="zh-CN" altLang="en-US" sz="2800" dirty="0"/>
              <a:t>由于</a:t>
            </a:r>
            <a:r>
              <a:rPr lang="en-US" altLang="zh-CN" sz="2800" dirty="0"/>
              <a:t>CG→H</a:t>
            </a:r>
            <a:r>
              <a:rPr lang="zh-CN" altLang="en-US" sz="2800" dirty="0"/>
              <a:t>，</a:t>
            </a:r>
            <a:r>
              <a:rPr lang="en-US" altLang="zh-CN" sz="2800" dirty="0"/>
              <a:t>CG→I</a:t>
            </a:r>
            <a:r>
              <a:rPr lang="zh-CN" altLang="en-US" sz="2800" dirty="0"/>
              <a:t>，依合成规则，可得 </a:t>
            </a:r>
            <a:r>
              <a:rPr lang="en-US" altLang="zh-CN" sz="2800" dirty="0"/>
              <a:t>CG→HI</a:t>
            </a:r>
          </a:p>
          <a:p>
            <a:pPr marL="609585" indent="-609585">
              <a:lnSpc>
                <a:spcPct val="90000"/>
              </a:lnSpc>
              <a:spcBef>
                <a:spcPct val="20000"/>
              </a:spcBef>
              <a:buFontTx/>
              <a:buAutoNum type="arabicPeriod"/>
            </a:pPr>
            <a:r>
              <a:rPr lang="zh-CN" altLang="en-US" sz="2800" dirty="0"/>
              <a:t>由于</a:t>
            </a:r>
            <a:r>
              <a:rPr lang="en-US" altLang="zh-CN" sz="2800" dirty="0"/>
              <a:t>A→C</a:t>
            </a:r>
            <a:r>
              <a:rPr lang="zh-CN" altLang="en-US" sz="2800" dirty="0"/>
              <a:t>，</a:t>
            </a:r>
            <a:r>
              <a:rPr lang="en-US" altLang="zh-CN" sz="2800" dirty="0"/>
              <a:t>CG→I</a:t>
            </a:r>
            <a:r>
              <a:rPr lang="zh-CN" altLang="en-US" sz="2800" dirty="0"/>
              <a:t>，依伪传递律，可得</a:t>
            </a:r>
            <a:r>
              <a:rPr lang="en-US" altLang="zh-CN" sz="2800" dirty="0"/>
              <a:t>AG→I</a:t>
            </a:r>
            <a:r>
              <a:rPr lang="zh-CN" altLang="en-US" sz="2800" dirty="0"/>
              <a:t>。</a:t>
            </a:r>
          </a:p>
          <a:p>
            <a:pPr marL="609585" indent="-609585">
              <a:lnSpc>
                <a:spcPct val="90000"/>
              </a:lnSpc>
              <a:spcBef>
                <a:spcPct val="20000"/>
              </a:spcBef>
              <a:buFontTx/>
              <a:buChar char="•"/>
            </a:pPr>
            <a:r>
              <a:rPr lang="zh-CN" altLang="en-US" sz="2800" dirty="0"/>
              <a:t>也可另证为： 由</a:t>
            </a:r>
            <a:r>
              <a:rPr lang="en-US" altLang="zh-CN" sz="2800" dirty="0"/>
              <a:t>A→C</a:t>
            </a:r>
            <a:r>
              <a:rPr lang="zh-CN" altLang="en-US" sz="2800" dirty="0"/>
              <a:t>，依增广律，得</a:t>
            </a:r>
            <a:r>
              <a:rPr lang="en-US" altLang="zh-CN" sz="2800" dirty="0"/>
              <a:t>AG→CG</a:t>
            </a:r>
            <a:r>
              <a:rPr lang="zh-CN" altLang="en-US" sz="2800" dirty="0"/>
              <a:t>，又</a:t>
            </a:r>
            <a:r>
              <a:rPr lang="en-US" altLang="zh-CN" sz="2800" dirty="0"/>
              <a:t>CG→I</a:t>
            </a:r>
            <a:r>
              <a:rPr lang="zh-CN" altLang="en-US" sz="2800" dirty="0"/>
              <a:t>，依传递律，得：</a:t>
            </a:r>
            <a:r>
              <a:rPr lang="en-US" altLang="zh-CN" sz="2800" dirty="0"/>
              <a:t>AG→I</a:t>
            </a:r>
          </a:p>
        </p:txBody>
      </p:sp>
      <p:sp>
        <p:nvSpPr>
          <p:cNvPr id="4" name="矩形 3"/>
          <p:cNvSpPr/>
          <p:nvPr/>
        </p:nvSpPr>
        <p:spPr>
          <a:xfrm>
            <a:off x="2123728" y="44627"/>
            <a:ext cx="5133136"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4.3.2 </a:t>
            </a:r>
            <a:r>
              <a:rPr lang="zh-CN" altLang="en-US" sz="3200" b="1" dirty="0">
                <a:solidFill>
                  <a:srgbClr val="FFFF00"/>
                </a:solidFill>
                <a:latin typeface="+mn-ea"/>
              </a:rPr>
              <a:t>函数依赖的推理规则</a:t>
            </a:r>
            <a:endParaRPr lang="en-US" altLang="zh-CN" sz="3200" b="1" dirty="0">
              <a:solidFill>
                <a:srgbClr val="FFFF00"/>
              </a:solidFill>
              <a:latin typeface="+mn-ea"/>
            </a:endParaRPr>
          </a:p>
        </p:txBody>
      </p:sp>
    </p:spTree>
    <p:extLst>
      <p:ext uri="{BB962C8B-B14F-4D97-AF65-F5344CB8AC3E}">
        <p14:creationId xmlns:p14="http://schemas.microsoft.com/office/powerpoint/2010/main" val="21163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5588">
                                            <p:txEl>
                                              <p:pRg st="2" end="2"/>
                                            </p:txEl>
                                          </p:spTgt>
                                        </p:tgtEl>
                                        <p:attrNameLst>
                                          <p:attrName>style.visibility</p:attrName>
                                        </p:attrNameLst>
                                      </p:cBhvr>
                                      <p:to>
                                        <p:strVal val="visible"/>
                                      </p:to>
                                    </p:set>
                                    <p:animEffect transition="in" filter="blinds(horizontal)">
                                      <p:cBhvr>
                                        <p:cTn id="7" dur="500"/>
                                        <p:tgtEl>
                                          <p:spTgt spid="19558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5588">
                                            <p:txEl>
                                              <p:pRg st="3" end="3"/>
                                            </p:txEl>
                                          </p:spTgt>
                                        </p:tgtEl>
                                        <p:attrNameLst>
                                          <p:attrName>style.visibility</p:attrName>
                                        </p:attrNameLst>
                                      </p:cBhvr>
                                      <p:to>
                                        <p:strVal val="visible"/>
                                      </p:to>
                                    </p:set>
                                    <p:animEffect transition="in" filter="box(in)">
                                      <p:cBhvr>
                                        <p:cTn id="12" dur="2000"/>
                                        <p:tgtEl>
                                          <p:spTgt spid="19558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5588">
                                            <p:txEl>
                                              <p:pRg st="4" end="4"/>
                                            </p:txEl>
                                          </p:spTgt>
                                        </p:tgtEl>
                                        <p:attrNameLst>
                                          <p:attrName>style.visibility</p:attrName>
                                        </p:attrNameLst>
                                      </p:cBhvr>
                                      <p:to>
                                        <p:strVal val="visible"/>
                                      </p:to>
                                    </p:set>
                                    <p:anim calcmode="lin" valueType="num">
                                      <p:cBhvr additive="base">
                                        <p:cTn id="17" dur="2000" fill="hold"/>
                                        <p:tgtEl>
                                          <p:spTgt spid="195588">
                                            <p:txEl>
                                              <p:pRg st="4" end="4"/>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19558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95588">
                                            <p:txEl>
                                              <p:pRg st="5" end="5"/>
                                            </p:txEl>
                                          </p:spTgt>
                                        </p:tgtEl>
                                        <p:attrNameLst>
                                          <p:attrName>style.visibility</p:attrName>
                                        </p:attrNameLst>
                                      </p:cBhvr>
                                      <p:to>
                                        <p:strVal val="visible"/>
                                      </p:to>
                                    </p:set>
                                    <p:animEffect transition="in" filter="checkerboard(across)">
                                      <p:cBhvr>
                                        <p:cTn id="23" dur="1000"/>
                                        <p:tgtEl>
                                          <p:spTgt spid="1955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152406" y="889002"/>
            <a:ext cx="8596313" cy="1550460"/>
          </a:xfrm>
          <a:solidFill>
            <a:schemeClr val="bg1"/>
          </a:solidFill>
          <a:ln>
            <a:noFill/>
          </a:ln>
        </p:spPr>
        <p:txBody>
          <a:bodyPr/>
          <a:lstStyle/>
          <a:p>
            <a:pPr eaLnBrk="1" hangingPunct="1">
              <a:buFontTx/>
              <a:buNone/>
            </a:pPr>
            <a:r>
              <a:rPr lang="en-US" altLang="zh-CN" b="1" dirty="0">
                <a:solidFill>
                  <a:srgbClr val="FF3300"/>
                </a:solidFill>
                <a:latin typeface="隶书" pitchFamily="49" charset="-122"/>
                <a:ea typeface="隶书" pitchFamily="49" charset="-122"/>
              </a:rPr>
              <a:t>1</a:t>
            </a:r>
            <a:r>
              <a:rPr lang="zh-CN" altLang="en-US" b="1" dirty="0">
                <a:solidFill>
                  <a:srgbClr val="FF3300"/>
                </a:solidFill>
                <a:latin typeface="隶书" pitchFamily="49" charset="-122"/>
                <a:ea typeface="隶书" pitchFamily="49" charset="-122"/>
              </a:rPr>
              <a:t>、第一范式</a:t>
            </a:r>
            <a:r>
              <a:rPr lang="en-US" altLang="zh-CN" b="1" dirty="0">
                <a:solidFill>
                  <a:srgbClr val="FF3300"/>
                </a:solidFill>
                <a:latin typeface="隶书" pitchFamily="49" charset="-122"/>
                <a:ea typeface="隶书" pitchFamily="49" charset="-122"/>
              </a:rPr>
              <a:t>(1NF)</a:t>
            </a:r>
          </a:p>
          <a:p>
            <a:pPr eaLnBrk="1" hangingPunct="1">
              <a:buFontTx/>
              <a:buNone/>
            </a:pPr>
            <a:r>
              <a:rPr lang="zh-CN" altLang="en-US" dirty="0">
                <a:latin typeface="华文中宋" pitchFamily="2" charset="-122"/>
                <a:ea typeface="华文中宋" pitchFamily="2" charset="-122"/>
              </a:rPr>
              <a:t>定义：满足关系的每一个分量是不可分的数据项这一条件的关系模式就属于第一范式</a:t>
            </a:r>
            <a:r>
              <a:rPr lang="en-US" altLang="zh-CN" dirty="0">
                <a:latin typeface="华文中宋" pitchFamily="2" charset="-122"/>
                <a:ea typeface="华文中宋" pitchFamily="2" charset="-122"/>
              </a:rPr>
              <a:t>(1NF)</a:t>
            </a:r>
            <a:r>
              <a:rPr lang="zh-CN" altLang="en-US" dirty="0"/>
              <a:t>。</a:t>
            </a:r>
          </a:p>
        </p:txBody>
      </p:sp>
      <p:sp>
        <p:nvSpPr>
          <p:cNvPr id="24578" name="灯片编号占位符 5"/>
          <p:cNvSpPr>
            <a:spLocks noGrp="1"/>
          </p:cNvSpPr>
          <p:nvPr>
            <p:ph type="sldNum" sz="quarter" idx="12"/>
          </p:nvPr>
        </p:nvSpPr>
        <p:spPr>
          <a:noFill/>
        </p:spPr>
        <p:txBody>
          <a:bodyPr/>
          <a:lstStyle/>
          <a:p>
            <a:fld id="{08C8246D-AAA5-4D26-9764-F45D1B19F47F}" type="slidenum">
              <a:rPr lang="en-US" altLang="zh-CN" smtClean="0"/>
              <a:pPr/>
              <a:t>4</a:t>
            </a:fld>
            <a:endParaRPr lang="en-US" altLang="zh-CN"/>
          </a:p>
        </p:txBody>
      </p:sp>
      <p:pic>
        <p:nvPicPr>
          <p:cNvPr id="12464" name="Picture 176"/>
          <p:cNvPicPr>
            <a:picLocks noChangeAspect="1" noChangeArrowheads="1"/>
          </p:cNvPicPr>
          <p:nvPr/>
        </p:nvPicPr>
        <p:blipFill rotWithShape="1">
          <a:blip r:embed="rId2"/>
          <a:srcRect b="8693"/>
          <a:stretch/>
        </p:blipFill>
        <p:spPr bwMode="auto">
          <a:xfrm>
            <a:off x="76200" y="2636913"/>
            <a:ext cx="3886200" cy="2670703"/>
          </a:xfrm>
          <a:prstGeom prst="rect">
            <a:avLst/>
          </a:prstGeom>
          <a:noFill/>
          <a:ln w="9525">
            <a:noFill/>
            <a:miter lim="800000"/>
            <a:headEnd/>
            <a:tailEnd/>
          </a:ln>
        </p:spPr>
      </p:pic>
      <p:pic>
        <p:nvPicPr>
          <p:cNvPr id="12465" name="Picture 177"/>
          <p:cNvPicPr>
            <a:picLocks noChangeAspect="1" noChangeArrowheads="1"/>
          </p:cNvPicPr>
          <p:nvPr/>
        </p:nvPicPr>
        <p:blipFill rotWithShape="1">
          <a:blip r:embed="rId3"/>
          <a:srcRect b="10076"/>
          <a:stretch/>
        </p:blipFill>
        <p:spPr bwMode="auto">
          <a:xfrm>
            <a:off x="4114800" y="2636912"/>
            <a:ext cx="4953000" cy="2670703"/>
          </a:xfrm>
          <a:prstGeom prst="rect">
            <a:avLst/>
          </a:prstGeom>
          <a:noFill/>
          <a:ln w="9525">
            <a:noFill/>
            <a:miter lim="800000"/>
            <a:headEnd/>
            <a:tailEnd/>
          </a:ln>
        </p:spPr>
      </p:pic>
      <p:sp>
        <p:nvSpPr>
          <p:cNvPr id="2" name="文本框 1"/>
          <p:cNvSpPr txBox="1"/>
          <p:nvPr/>
        </p:nvSpPr>
        <p:spPr>
          <a:xfrm>
            <a:off x="2267744" y="5589240"/>
            <a:ext cx="6800056" cy="523220"/>
          </a:xfrm>
          <a:prstGeom prst="rect">
            <a:avLst/>
          </a:prstGeom>
          <a:noFill/>
        </p:spPr>
        <p:txBody>
          <a:bodyPr wrap="square" rtlCol="0">
            <a:spAutoFit/>
          </a:bodyPr>
          <a:lstStyle/>
          <a:p>
            <a:r>
              <a:rPr lang="zh-CN" altLang="en-US" sz="2800" b="1" dirty="0"/>
              <a:t>解决方法：用原子属性取代复合属性</a:t>
            </a:r>
          </a:p>
        </p:txBody>
      </p:sp>
    </p:spTree>
    <p:extLst>
      <p:ext uri="{BB962C8B-B14F-4D97-AF65-F5344CB8AC3E}">
        <p14:creationId xmlns:p14="http://schemas.microsoft.com/office/powerpoint/2010/main" val="46748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slide(fromLeft)">
                                      <p:cBhvr>
                                        <p:cTn id="7" dur="500"/>
                                        <p:tgtEl>
                                          <p:spTgt spid="12290">
                                            <p:txEl>
                                              <p:pRg st="0" end="0"/>
                                            </p:txEl>
                                          </p:spTgt>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2290">
                                            <p:txEl>
                                              <p:pRg st="1" end="1"/>
                                            </p:txEl>
                                          </p:spTgt>
                                        </p:tgtEl>
                                        <p:attrNameLst>
                                          <p:attrName>style.visibility</p:attrName>
                                        </p:attrNameLst>
                                      </p:cBhvr>
                                      <p:to>
                                        <p:strVal val="visible"/>
                                      </p:to>
                                    </p:set>
                                    <p:animEffect transition="in" filter="slide(fromLeft)">
                                      <p:cBhvr>
                                        <p:cTn id="11" dur="500"/>
                                        <p:tgtEl>
                                          <p:spTgt spid="1229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2464"/>
                                        </p:tgtEl>
                                        <p:attrNameLst>
                                          <p:attrName>style.visibility</p:attrName>
                                        </p:attrNameLst>
                                      </p:cBhvr>
                                      <p:to>
                                        <p:strVal val="visible"/>
                                      </p:to>
                                    </p:set>
                                    <p:anim calcmode="lin" valueType="num">
                                      <p:cBhvr additive="base">
                                        <p:cTn id="16" dur="500" fill="hold"/>
                                        <p:tgtEl>
                                          <p:spTgt spid="12464"/>
                                        </p:tgtEl>
                                        <p:attrNameLst>
                                          <p:attrName>ppt_x</p:attrName>
                                        </p:attrNameLst>
                                      </p:cBhvr>
                                      <p:tavLst>
                                        <p:tav tm="0">
                                          <p:val>
                                            <p:strVal val="#ppt_x"/>
                                          </p:val>
                                        </p:tav>
                                        <p:tav tm="100000">
                                          <p:val>
                                            <p:strVal val="#ppt_x"/>
                                          </p:val>
                                        </p:tav>
                                      </p:tavLst>
                                    </p:anim>
                                    <p:anim calcmode="lin" valueType="num">
                                      <p:cBhvr additive="base">
                                        <p:cTn id="17" dur="500" fill="hold"/>
                                        <p:tgtEl>
                                          <p:spTgt spid="1246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465"/>
                                        </p:tgtEl>
                                        <p:attrNameLst>
                                          <p:attrName>style.visibility</p:attrName>
                                        </p:attrNameLst>
                                      </p:cBhvr>
                                      <p:to>
                                        <p:strVal val="visible"/>
                                      </p:to>
                                    </p:set>
                                    <p:anim calcmode="lin" valueType="num">
                                      <p:cBhvr additive="base">
                                        <p:cTn id="26" dur="500" fill="hold"/>
                                        <p:tgtEl>
                                          <p:spTgt spid="12465"/>
                                        </p:tgtEl>
                                        <p:attrNameLst>
                                          <p:attrName>ppt_x</p:attrName>
                                        </p:attrNameLst>
                                      </p:cBhvr>
                                      <p:tavLst>
                                        <p:tav tm="0">
                                          <p:val>
                                            <p:strVal val="#ppt_x"/>
                                          </p:val>
                                        </p:tav>
                                        <p:tav tm="100000">
                                          <p:val>
                                            <p:strVal val="#ppt_x"/>
                                          </p:val>
                                        </p:tav>
                                      </p:tavLst>
                                    </p:anim>
                                    <p:anim calcmode="lin" valueType="num">
                                      <p:cBhvr additive="base">
                                        <p:cTn id="27" dur="500" fill="hold"/>
                                        <p:tgtEl>
                                          <p:spTgt spid="12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advAuto="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如何判定属性</a:t>
            </a:r>
            <a:r>
              <a:rPr lang="en-US" altLang="zh-CN" dirty="0"/>
              <a:t>X</a:t>
            </a:r>
            <a:r>
              <a:rPr lang="zh-CN" altLang="en-US" dirty="0"/>
              <a:t>是否为关系</a:t>
            </a:r>
            <a:r>
              <a:rPr lang="en-US" altLang="zh-CN" dirty="0"/>
              <a:t>R</a:t>
            </a:r>
            <a:r>
              <a:rPr lang="zh-CN" altLang="en-US" dirty="0"/>
              <a:t>的超码？</a:t>
            </a:r>
          </a:p>
        </p:txBody>
      </p:sp>
      <p:sp>
        <p:nvSpPr>
          <p:cNvPr id="3" name="内容占位符 2"/>
          <p:cNvSpPr>
            <a:spLocks noGrp="1"/>
          </p:cNvSpPr>
          <p:nvPr>
            <p:ph idx="1"/>
          </p:nvPr>
        </p:nvSpPr>
        <p:spPr>
          <a:xfrm>
            <a:off x="323528" y="1052736"/>
            <a:ext cx="7886700" cy="1603375"/>
          </a:xfrm>
        </p:spPr>
        <p:txBody>
          <a:bodyPr/>
          <a:lstStyle/>
          <a:p>
            <a:pPr marL="0" indent="0">
              <a:buNone/>
            </a:pPr>
            <a:r>
              <a:rPr lang="zh-CN" altLang="en-US" dirty="0"/>
              <a:t>例：</a:t>
            </a:r>
            <a:r>
              <a:rPr lang="en-US" altLang="zh-CN" dirty="0"/>
              <a:t>R={A,B,C,G.H,I),F={A</a:t>
            </a:r>
            <a:r>
              <a:rPr lang="en-US" altLang="zh-CN" dirty="0">
                <a:sym typeface="Wingdings" panose="05000000000000000000" pitchFamily="2" charset="2"/>
              </a:rPr>
              <a:t>B,AC,CGH,CGI,BH</a:t>
            </a:r>
            <a:r>
              <a:rPr lang="en-US" altLang="zh-CN" dirty="0"/>
              <a:t>}</a:t>
            </a:r>
          </a:p>
          <a:p>
            <a:pPr marL="0" indent="0">
              <a:buNone/>
            </a:pPr>
            <a:r>
              <a:rPr lang="en-US" altLang="zh-CN" dirty="0"/>
              <a:t>AG</a:t>
            </a:r>
            <a:r>
              <a:rPr lang="zh-CN" altLang="en-US" dirty="0"/>
              <a:t>是否为</a:t>
            </a:r>
            <a:r>
              <a:rPr lang="en-US" altLang="zh-CN" dirty="0"/>
              <a:t>R</a:t>
            </a:r>
            <a:r>
              <a:rPr lang="zh-CN" altLang="en-US" dirty="0"/>
              <a:t>的超码？</a:t>
            </a:r>
            <a:endParaRPr lang="en-US" altLang="zh-CN" dirty="0"/>
          </a:p>
          <a:p>
            <a:pPr marL="0" indent="0">
              <a:buNone/>
            </a:pPr>
            <a:endParaRPr lang="zh-CN" altLang="en-US" dirty="0"/>
          </a:p>
        </p:txBody>
      </p:sp>
      <p:sp>
        <p:nvSpPr>
          <p:cNvPr id="4" name="内容占位符 2"/>
          <p:cNvSpPr txBox="1">
            <a:spLocks/>
          </p:cNvSpPr>
          <p:nvPr/>
        </p:nvSpPr>
        <p:spPr>
          <a:xfrm>
            <a:off x="303939" y="2633878"/>
            <a:ext cx="78867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zh-CN" altLang="en-US" dirty="0"/>
              <a:t>方法</a:t>
            </a:r>
            <a:r>
              <a:rPr lang="en-US" altLang="zh-CN" dirty="0"/>
              <a:t>1</a:t>
            </a:r>
            <a:r>
              <a:rPr lang="zh-CN" altLang="en-US" dirty="0"/>
              <a:t>：设计算法求</a:t>
            </a:r>
            <a:r>
              <a:rPr lang="en-US" altLang="zh-CN" dirty="0"/>
              <a:t>AG</a:t>
            </a:r>
            <a:r>
              <a:rPr lang="zh-CN" altLang="en-US" dirty="0"/>
              <a:t>可以函数确定的属性集</a:t>
            </a:r>
            <a:endParaRPr lang="en-US" altLang="zh-CN" dirty="0"/>
          </a:p>
          <a:p>
            <a:pPr marL="0" indent="0" fontAlgn="auto">
              <a:spcAft>
                <a:spcPts val="0"/>
              </a:spcAft>
              <a:buNone/>
            </a:pPr>
            <a:r>
              <a:rPr lang="zh-CN" altLang="en-US" dirty="0"/>
              <a:t>方法</a:t>
            </a:r>
            <a:r>
              <a:rPr lang="en-US" altLang="zh-CN" dirty="0"/>
              <a:t>2</a:t>
            </a:r>
            <a:r>
              <a:rPr lang="zh-CN" altLang="en-US" dirty="0"/>
              <a:t>：求</a:t>
            </a:r>
            <a:r>
              <a:rPr lang="en-US" altLang="zh-CN" dirty="0"/>
              <a:t>F+</a:t>
            </a:r>
            <a:r>
              <a:rPr lang="zh-CN" altLang="en-US" dirty="0"/>
              <a:t>，找出所有左部为</a:t>
            </a:r>
            <a:r>
              <a:rPr lang="en-US" altLang="zh-CN" dirty="0"/>
              <a:t>AG</a:t>
            </a:r>
            <a:r>
              <a:rPr lang="zh-CN" altLang="en-US" dirty="0"/>
              <a:t>的函数依赖，将函数依赖的右部合并。</a:t>
            </a:r>
          </a:p>
        </p:txBody>
      </p:sp>
    </p:spTree>
    <p:extLst>
      <p:ext uri="{BB962C8B-B14F-4D97-AF65-F5344CB8AC3E}">
        <p14:creationId xmlns:p14="http://schemas.microsoft.com/office/powerpoint/2010/main" val="284478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457200" y="1778001"/>
            <a:ext cx="8305800" cy="2515095"/>
          </a:xfrm>
          <a:solidFill>
            <a:schemeClr val="bg1"/>
          </a:solidFill>
          <a:ln w="38100">
            <a:noFill/>
          </a:ln>
        </p:spPr>
        <p:txBody>
          <a:bodyPr>
            <a:normAutofit/>
          </a:bodyPr>
          <a:lstStyle/>
          <a:p>
            <a:pPr eaLnBrk="1" hangingPunct="1">
              <a:lnSpc>
                <a:spcPct val="110000"/>
              </a:lnSpc>
              <a:buFontTx/>
              <a:buNone/>
            </a:pPr>
            <a:r>
              <a:rPr lang="en-US" altLang="zh-CN" dirty="0">
                <a:solidFill>
                  <a:schemeClr val="accent2"/>
                </a:solidFill>
                <a:latin typeface="+mn-ea"/>
              </a:rPr>
              <a:t>1</a:t>
            </a:r>
            <a:r>
              <a:rPr lang="zh-CN" altLang="en-US" dirty="0">
                <a:solidFill>
                  <a:schemeClr val="accent2"/>
                </a:solidFill>
                <a:latin typeface="+mn-ea"/>
              </a:rPr>
              <a:t>、</a:t>
            </a:r>
            <a:r>
              <a:rPr lang="en-US" altLang="zh-CN" dirty="0">
                <a:solidFill>
                  <a:schemeClr val="accent2"/>
                </a:solidFill>
                <a:latin typeface="+mn-ea"/>
              </a:rPr>
              <a:t>X</a:t>
            </a:r>
            <a:r>
              <a:rPr lang="zh-CN" altLang="en-US" dirty="0">
                <a:solidFill>
                  <a:schemeClr val="accent2"/>
                </a:solidFill>
                <a:latin typeface="+mn-ea"/>
              </a:rPr>
              <a:t>关于函数依赖集</a:t>
            </a:r>
            <a:r>
              <a:rPr lang="en-US" altLang="zh-CN" dirty="0">
                <a:solidFill>
                  <a:schemeClr val="accent2"/>
                </a:solidFill>
                <a:latin typeface="+mn-ea"/>
              </a:rPr>
              <a:t>F</a:t>
            </a:r>
            <a:r>
              <a:rPr lang="zh-CN" altLang="en-US" dirty="0">
                <a:solidFill>
                  <a:schemeClr val="accent2"/>
                </a:solidFill>
                <a:latin typeface="+mn-ea"/>
              </a:rPr>
              <a:t>的闭包</a:t>
            </a:r>
          </a:p>
          <a:p>
            <a:pPr eaLnBrk="1" hangingPunct="1">
              <a:lnSpc>
                <a:spcPct val="110000"/>
              </a:lnSpc>
              <a:buFontTx/>
              <a:buNone/>
            </a:pPr>
            <a:r>
              <a:rPr lang="zh-CN" altLang="en-US" dirty="0">
                <a:solidFill>
                  <a:schemeClr val="tx2"/>
                </a:solidFill>
                <a:latin typeface="+mn-ea"/>
              </a:rPr>
              <a:t>定义</a:t>
            </a:r>
            <a:r>
              <a:rPr lang="zh-CN" altLang="en-US" dirty="0">
                <a:latin typeface="+mn-ea"/>
              </a:rPr>
              <a:t>：设</a:t>
            </a:r>
            <a:r>
              <a:rPr lang="en-US" altLang="zh-CN" dirty="0">
                <a:latin typeface="+mn-ea"/>
              </a:rPr>
              <a:t>F</a:t>
            </a:r>
            <a:r>
              <a:rPr lang="zh-CN" altLang="en-US" dirty="0">
                <a:latin typeface="+mn-ea"/>
              </a:rPr>
              <a:t>为属性集</a:t>
            </a:r>
            <a:r>
              <a:rPr lang="en-US" altLang="zh-CN" dirty="0">
                <a:latin typeface="+mn-ea"/>
              </a:rPr>
              <a:t>U</a:t>
            </a:r>
            <a:r>
              <a:rPr lang="zh-CN" altLang="en-US" dirty="0">
                <a:latin typeface="+mn-ea"/>
              </a:rPr>
              <a:t>上的一组函数依赖，</a:t>
            </a:r>
            <a:r>
              <a:rPr lang="en-US" altLang="zh-CN" dirty="0">
                <a:latin typeface="+mn-ea"/>
              </a:rPr>
              <a:t>X</a:t>
            </a:r>
            <a:r>
              <a:rPr lang="en-US" altLang="zh-CN" dirty="0">
                <a:latin typeface="+mn-ea"/>
                <a:sym typeface="Symbol" pitchFamily="18" charset="2"/>
              </a:rPr>
              <a:t></a:t>
            </a:r>
            <a:r>
              <a:rPr lang="en-US" altLang="zh-CN" dirty="0">
                <a:latin typeface="+mn-ea"/>
              </a:rPr>
              <a:t> U</a:t>
            </a:r>
            <a:r>
              <a:rPr lang="zh-CN" altLang="en-US" dirty="0">
                <a:latin typeface="+mn-ea"/>
              </a:rPr>
              <a:t>，</a:t>
            </a:r>
            <a:endParaRPr lang="en-US" altLang="zh-CN" dirty="0">
              <a:latin typeface="+mn-ea"/>
            </a:endParaRPr>
          </a:p>
          <a:p>
            <a:pPr eaLnBrk="1" hangingPunct="1">
              <a:lnSpc>
                <a:spcPct val="110000"/>
              </a:lnSpc>
              <a:buFontTx/>
              <a:buNone/>
            </a:pPr>
            <a:r>
              <a:rPr lang="zh-CN" altLang="en-US" dirty="0">
                <a:latin typeface="+mn-ea"/>
              </a:rPr>
              <a:t> </a:t>
            </a:r>
            <a:r>
              <a:rPr lang="en-US" altLang="zh-CN" dirty="0">
                <a:latin typeface="+mn-ea"/>
              </a:rPr>
              <a:t>X</a:t>
            </a:r>
            <a:r>
              <a:rPr lang="en-US" altLang="zh-CN" baseline="-25000" dirty="0">
                <a:latin typeface="+mn-ea"/>
              </a:rPr>
              <a:t>F </a:t>
            </a:r>
            <a:r>
              <a:rPr lang="en-US" altLang="zh-CN" baseline="30000" dirty="0">
                <a:latin typeface="+mn-ea"/>
              </a:rPr>
              <a:t>+</a:t>
            </a:r>
            <a:r>
              <a:rPr lang="en-US" altLang="zh-CN" dirty="0">
                <a:latin typeface="+mn-ea"/>
              </a:rPr>
              <a:t>={A|X→A</a:t>
            </a:r>
            <a:r>
              <a:rPr lang="zh-CN" altLang="en-US" dirty="0">
                <a:latin typeface="+mn-ea"/>
              </a:rPr>
              <a:t>能由</a:t>
            </a:r>
            <a:r>
              <a:rPr lang="en-US" altLang="zh-CN" dirty="0">
                <a:latin typeface="+mn-ea"/>
              </a:rPr>
              <a:t>F</a:t>
            </a:r>
            <a:r>
              <a:rPr lang="zh-CN" altLang="en-US" dirty="0">
                <a:latin typeface="+mn-ea"/>
              </a:rPr>
              <a:t>根据</a:t>
            </a:r>
            <a:r>
              <a:rPr lang="en-US" altLang="zh-CN" dirty="0">
                <a:latin typeface="+mn-ea"/>
              </a:rPr>
              <a:t>Armstrong</a:t>
            </a:r>
            <a:r>
              <a:rPr lang="zh-CN" altLang="en-US" dirty="0">
                <a:latin typeface="+mn-ea"/>
              </a:rPr>
              <a:t>公理导出</a:t>
            </a:r>
            <a:r>
              <a:rPr lang="en-US" altLang="zh-CN" dirty="0">
                <a:latin typeface="+mn-ea"/>
              </a:rPr>
              <a:t>}</a:t>
            </a:r>
            <a:r>
              <a:rPr lang="zh-CN" altLang="en-US" dirty="0">
                <a:latin typeface="+mn-ea"/>
              </a:rPr>
              <a:t>，</a:t>
            </a:r>
            <a:r>
              <a:rPr lang="en-US" altLang="zh-CN" dirty="0">
                <a:latin typeface="+mn-ea"/>
              </a:rPr>
              <a:t>X</a:t>
            </a:r>
            <a:r>
              <a:rPr lang="en-US" altLang="zh-CN" baseline="-25000" dirty="0">
                <a:latin typeface="+mn-ea"/>
              </a:rPr>
              <a:t>F</a:t>
            </a:r>
            <a:r>
              <a:rPr lang="en-US" altLang="zh-CN" baseline="30000" dirty="0">
                <a:latin typeface="+mn-ea"/>
              </a:rPr>
              <a:t>+</a:t>
            </a:r>
            <a:r>
              <a:rPr lang="zh-CN" altLang="en-US" dirty="0">
                <a:latin typeface="+mn-ea"/>
              </a:rPr>
              <a:t>称为属性集</a:t>
            </a:r>
            <a:r>
              <a:rPr lang="en-US" altLang="zh-CN" dirty="0">
                <a:solidFill>
                  <a:schemeClr val="accent2"/>
                </a:solidFill>
                <a:latin typeface="+mn-ea"/>
              </a:rPr>
              <a:t>X</a:t>
            </a:r>
            <a:r>
              <a:rPr lang="zh-CN" altLang="en-US" dirty="0">
                <a:solidFill>
                  <a:schemeClr val="accent2"/>
                </a:solidFill>
                <a:latin typeface="+mn-ea"/>
              </a:rPr>
              <a:t>关于函数依赖集</a:t>
            </a:r>
            <a:r>
              <a:rPr lang="en-US" altLang="zh-CN" dirty="0">
                <a:solidFill>
                  <a:schemeClr val="accent2"/>
                </a:solidFill>
                <a:latin typeface="+mn-ea"/>
              </a:rPr>
              <a:t>F</a:t>
            </a:r>
            <a:r>
              <a:rPr lang="zh-CN" altLang="en-US" dirty="0">
                <a:solidFill>
                  <a:schemeClr val="accent2"/>
                </a:solidFill>
                <a:latin typeface="+mn-ea"/>
              </a:rPr>
              <a:t>的闭包</a:t>
            </a:r>
            <a:endParaRPr lang="zh-CN" altLang="en-US" dirty="0">
              <a:latin typeface="+mn-ea"/>
            </a:endParaRPr>
          </a:p>
        </p:txBody>
      </p:sp>
      <p:sp>
        <p:nvSpPr>
          <p:cNvPr id="53250" name="灯片编号占位符 5"/>
          <p:cNvSpPr>
            <a:spLocks noGrp="1"/>
          </p:cNvSpPr>
          <p:nvPr>
            <p:ph type="sldNum" sz="quarter" idx="12"/>
          </p:nvPr>
        </p:nvSpPr>
        <p:spPr>
          <a:noFill/>
        </p:spPr>
        <p:txBody>
          <a:bodyPr/>
          <a:lstStyle/>
          <a:p>
            <a:fld id="{FB4F7375-3B78-4FC6-9A56-3AF094B3EE6A}" type="slidenum">
              <a:rPr lang="en-US" altLang="zh-CN" smtClean="0"/>
              <a:pPr/>
              <a:t>41</a:t>
            </a:fld>
            <a:endParaRPr lang="en-US" altLang="zh-CN"/>
          </a:p>
        </p:txBody>
      </p:sp>
      <p:sp>
        <p:nvSpPr>
          <p:cNvPr id="4" name="矩形 3"/>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Tree>
    <p:extLst>
      <p:ext uri="{BB962C8B-B14F-4D97-AF65-F5344CB8AC3E}">
        <p14:creationId xmlns:p14="http://schemas.microsoft.com/office/powerpoint/2010/main" val="214415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slide(fromRight)">
                                      <p:cBhvr>
                                        <p:cTn id="7" dur="500"/>
                                        <p:tgtEl>
                                          <p:spTgt spid="55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slide(fromRight)">
                                      <p:cBhvr>
                                        <p:cTn id="12" dur="500"/>
                                        <p:tgtEl>
                                          <p:spTgt spid="552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slide(fromRight)">
                                      <p:cBhvr>
                                        <p:cTn id="17" dur="500"/>
                                        <p:tgtEl>
                                          <p:spTgt spid="552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autoUpdateAnimBg="0" advAuto="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idx="1"/>
          </p:nvPr>
        </p:nvSpPr>
        <p:spPr>
          <a:xfrm>
            <a:off x="228600" y="762000"/>
            <a:ext cx="8610600" cy="889000"/>
          </a:xfrm>
          <a:noFill/>
          <a:ln w="38100">
            <a:noFill/>
          </a:ln>
        </p:spPr>
        <p:txBody>
          <a:bodyPr/>
          <a:lstStyle/>
          <a:p>
            <a:pPr algn="just" eaLnBrk="1" hangingPunct="1">
              <a:buFontTx/>
              <a:buNone/>
            </a:pPr>
            <a:r>
              <a:rPr lang="en-US" altLang="zh-CN" dirty="0">
                <a:ea typeface="黑体" pitchFamily="49" charset="-122"/>
              </a:rPr>
              <a:t>【</a:t>
            </a:r>
            <a:r>
              <a:rPr lang="zh-CN" altLang="en-US" dirty="0">
                <a:ea typeface="黑体" pitchFamily="49" charset="-122"/>
              </a:rPr>
              <a:t>例</a:t>
            </a:r>
            <a:r>
              <a:rPr lang="en-US" altLang="zh-CN" dirty="0">
                <a:ea typeface="黑体" pitchFamily="49" charset="-122"/>
              </a:rPr>
              <a:t>】</a:t>
            </a:r>
            <a:r>
              <a:rPr lang="zh-CN" altLang="en-US" dirty="0"/>
              <a:t>设关系模式</a:t>
            </a:r>
            <a:r>
              <a:rPr lang="en-US" altLang="zh-CN" i="1" dirty="0"/>
              <a:t>R</a:t>
            </a:r>
            <a:r>
              <a:rPr lang="zh-CN" altLang="en-US" dirty="0"/>
              <a:t>（</a:t>
            </a:r>
            <a:r>
              <a:rPr lang="en-US" altLang="zh-CN" i="1" dirty="0"/>
              <a:t>A</a:t>
            </a:r>
            <a:r>
              <a:rPr lang="zh-CN" altLang="en-US" dirty="0"/>
              <a:t>、</a:t>
            </a:r>
            <a:r>
              <a:rPr lang="en-US" altLang="zh-CN" i="1" dirty="0"/>
              <a:t>B</a:t>
            </a:r>
            <a:r>
              <a:rPr lang="zh-CN" altLang="en-US" dirty="0"/>
              <a:t>、</a:t>
            </a:r>
            <a:r>
              <a:rPr lang="en-US" altLang="zh-CN" i="1" dirty="0"/>
              <a:t>C</a:t>
            </a:r>
            <a:r>
              <a:rPr lang="zh-CN" altLang="en-US" dirty="0"/>
              <a:t>）的函数依赖集为</a:t>
            </a:r>
            <a:r>
              <a:rPr lang="en-US" altLang="zh-CN" dirty="0"/>
              <a:t>F={A → B,B → C}</a:t>
            </a:r>
            <a:r>
              <a:rPr lang="zh-CN" altLang="en-US" dirty="0"/>
              <a:t>，分别求</a:t>
            </a:r>
            <a:r>
              <a:rPr lang="en-US" altLang="zh-CN" i="1" dirty="0"/>
              <a:t>A</a:t>
            </a:r>
            <a:r>
              <a:rPr lang="zh-CN" altLang="en-US" dirty="0"/>
              <a:t>、</a:t>
            </a:r>
            <a:r>
              <a:rPr lang="en-US" altLang="zh-CN" i="1" dirty="0"/>
              <a:t>B</a:t>
            </a:r>
            <a:r>
              <a:rPr lang="zh-CN" altLang="en-US" dirty="0"/>
              <a:t>、</a:t>
            </a:r>
            <a:r>
              <a:rPr lang="en-US" altLang="zh-CN" i="1" dirty="0"/>
              <a:t>C</a:t>
            </a:r>
            <a:r>
              <a:rPr lang="zh-CN" altLang="en-US" dirty="0"/>
              <a:t>的闭包。</a:t>
            </a:r>
          </a:p>
        </p:txBody>
      </p:sp>
      <p:sp>
        <p:nvSpPr>
          <p:cNvPr id="54274" name="灯片编号占位符 5"/>
          <p:cNvSpPr>
            <a:spLocks noGrp="1"/>
          </p:cNvSpPr>
          <p:nvPr>
            <p:ph type="sldNum" sz="quarter" idx="12"/>
          </p:nvPr>
        </p:nvSpPr>
        <p:spPr>
          <a:noFill/>
        </p:spPr>
        <p:txBody>
          <a:bodyPr/>
          <a:lstStyle/>
          <a:p>
            <a:fld id="{FF9502ED-0F08-4A19-BD29-F3816BB16676}" type="slidenum">
              <a:rPr lang="en-US" altLang="zh-CN" smtClean="0"/>
              <a:pPr/>
              <a:t>42</a:t>
            </a:fld>
            <a:endParaRPr lang="en-US" altLang="zh-CN"/>
          </a:p>
        </p:txBody>
      </p:sp>
      <p:sp>
        <p:nvSpPr>
          <p:cNvPr id="220163" name="Text Box 3"/>
          <p:cNvSpPr txBox="1">
            <a:spLocks noChangeArrowheads="1"/>
          </p:cNvSpPr>
          <p:nvPr/>
        </p:nvSpPr>
        <p:spPr bwMode="auto">
          <a:xfrm>
            <a:off x="1733550" y="2276872"/>
            <a:ext cx="4724400" cy="3323987"/>
          </a:xfrm>
          <a:prstGeom prst="rect">
            <a:avLst/>
          </a:prstGeom>
          <a:solidFill>
            <a:schemeClr val="bg1"/>
          </a:solidFill>
          <a:ln w="38100">
            <a:noFill/>
            <a:miter lim="800000"/>
            <a:headEnd/>
            <a:tailEnd/>
          </a:ln>
        </p:spPr>
        <p:txBody>
          <a:bodyPr>
            <a:spAutoFit/>
          </a:bodyPr>
          <a:lstStyle/>
          <a:p>
            <a:pPr>
              <a:lnSpc>
                <a:spcPct val="90000"/>
              </a:lnSpc>
              <a:spcBef>
                <a:spcPct val="20000"/>
              </a:spcBef>
            </a:pPr>
            <a:r>
              <a:rPr kumimoji="1" lang="zh-CN" altLang="en-US" sz="2800" dirty="0">
                <a:latin typeface="Times New Roman" pitchFamily="18" charset="0"/>
              </a:rPr>
              <a:t>解：</a:t>
            </a:r>
            <a:endParaRPr kumimoji="1" lang="en-US" altLang="zh-CN" sz="2800" dirty="0">
              <a:latin typeface="Times New Roman" pitchFamily="18" charset="0"/>
            </a:endParaRPr>
          </a:p>
          <a:p>
            <a:pPr>
              <a:lnSpc>
                <a:spcPct val="90000"/>
              </a:lnSpc>
              <a:spcBef>
                <a:spcPct val="20000"/>
              </a:spcBef>
            </a:pPr>
            <a:r>
              <a:rPr kumimoji="1" lang="en-US" altLang="zh-CN" sz="2800" dirty="0">
                <a:latin typeface="Times New Roman" pitchFamily="18" charset="0"/>
              </a:rPr>
              <a:t>1.</a:t>
            </a:r>
            <a:r>
              <a:rPr kumimoji="1" lang="zh-CN" altLang="en-US" sz="2800" dirty="0">
                <a:latin typeface="Times New Roman" pitchFamily="18" charset="0"/>
              </a:rPr>
              <a:t>求</a:t>
            </a:r>
            <a:r>
              <a:rPr kumimoji="1" lang="en-US" altLang="zh-CN" sz="2800" dirty="0">
                <a:latin typeface="Times New Roman" pitchFamily="18" charset="0"/>
              </a:rPr>
              <a:t>A</a:t>
            </a:r>
            <a:r>
              <a:rPr kumimoji="1" lang="zh-CN" altLang="en-US" sz="2800" dirty="0">
                <a:latin typeface="Times New Roman" pitchFamily="18" charset="0"/>
              </a:rPr>
              <a:t>的闭包</a:t>
            </a:r>
            <a:endParaRPr kumimoji="1" lang="en-US" altLang="zh-CN" sz="2800" dirty="0">
              <a:latin typeface="Times New Roman" pitchFamily="18" charset="0"/>
            </a:endParaRPr>
          </a:p>
          <a:p>
            <a:pPr>
              <a:lnSpc>
                <a:spcPct val="90000"/>
              </a:lnSpc>
              <a:spcBef>
                <a:spcPct val="20000"/>
              </a:spcBef>
            </a:pPr>
            <a:r>
              <a:rPr kumimoji="1" lang="zh-CN" altLang="en-US" sz="2800" dirty="0">
                <a:latin typeface="Times New Roman" pitchFamily="18" charset="0"/>
              </a:rPr>
              <a:t>若</a:t>
            </a:r>
            <a:r>
              <a:rPr kumimoji="1" lang="en-US" altLang="zh-CN" sz="2800" dirty="0">
                <a:latin typeface="Times New Roman" pitchFamily="18" charset="0"/>
              </a:rPr>
              <a:t>X=A</a:t>
            </a:r>
            <a:r>
              <a:rPr kumimoji="1" lang="zh-CN" altLang="en-US" sz="2800" dirty="0">
                <a:latin typeface="Times New Roman" pitchFamily="18" charset="0"/>
              </a:rPr>
              <a:t>，</a:t>
            </a:r>
          </a:p>
          <a:p>
            <a:pPr>
              <a:lnSpc>
                <a:spcPct val="90000"/>
              </a:lnSpc>
              <a:spcBef>
                <a:spcPct val="20000"/>
              </a:spcBef>
            </a:pPr>
            <a:r>
              <a:rPr kumimoji="1" lang="zh-CN" altLang="en-US" sz="2800" dirty="0">
                <a:latin typeface="Times New Roman" pitchFamily="18" charset="0"/>
              </a:rPr>
              <a:t>∵</a:t>
            </a:r>
            <a:r>
              <a:rPr kumimoji="1" lang="en-US" altLang="zh-CN" sz="2800" i="1" dirty="0">
                <a:latin typeface="Times New Roman" pitchFamily="18" charset="0"/>
              </a:rPr>
              <a:t>A</a:t>
            </a:r>
            <a:r>
              <a:rPr kumimoji="1" lang="en-US" altLang="zh-CN" sz="2800" dirty="0">
                <a:latin typeface="Times New Roman" pitchFamily="18" charset="0"/>
              </a:rPr>
              <a:t>→</a:t>
            </a:r>
            <a:r>
              <a:rPr kumimoji="1" lang="en-US" altLang="zh-CN" sz="2800" i="1" dirty="0">
                <a:latin typeface="Times New Roman" pitchFamily="18" charset="0"/>
              </a:rPr>
              <a:t>B</a:t>
            </a:r>
            <a:r>
              <a:rPr kumimoji="1" lang="zh-CN" altLang="en-US" sz="2800" dirty="0">
                <a:latin typeface="Times New Roman" pitchFamily="18" charset="0"/>
              </a:rPr>
              <a:t>，</a:t>
            </a:r>
            <a:r>
              <a:rPr kumimoji="1" lang="en-US" altLang="zh-CN" sz="2800" i="1" dirty="0">
                <a:latin typeface="Times New Roman" pitchFamily="18" charset="0"/>
              </a:rPr>
              <a:t>B</a:t>
            </a:r>
            <a:r>
              <a:rPr kumimoji="1" lang="en-US" altLang="zh-CN" sz="2800" dirty="0">
                <a:latin typeface="Times New Roman" pitchFamily="18" charset="0"/>
              </a:rPr>
              <a:t>→</a:t>
            </a:r>
            <a:r>
              <a:rPr kumimoji="1" lang="en-US" altLang="zh-CN" sz="2800" i="1" dirty="0">
                <a:latin typeface="Times New Roman" pitchFamily="18" charset="0"/>
              </a:rPr>
              <a:t>C </a:t>
            </a:r>
            <a:r>
              <a:rPr kumimoji="1" lang="zh-CN" altLang="en-US" sz="2800" dirty="0">
                <a:latin typeface="Times New Roman" pitchFamily="18" charset="0"/>
              </a:rPr>
              <a:t>（已知）</a:t>
            </a:r>
          </a:p>
          <a:p>
            <a:pPr>
              <a:lnSpc>
                <a:spcPct val="90000"/>
              </a:lnSpc>
              <a:spcBef>
                <a:spcPct val="20000"/>
              </a:spcBef>
            </a:pPr>
            <a:r>
              <a:rPr kumimoji="1" lang="zh-CN" altLang="en-US" sz="2800" dirty="0">
                <a:latin typeface="Times New Roman" pitchFamily="18" charset="0"/>
              </a:rPr>
              <a:t>∴</a:t>
            </a:r>
            <a:r>
              <a:rPr kumimoji="1" lang="en-US" altLang="zh-CN" sz="2800" i="1" dirty="0">
                <a:latin typeface="Times New Roman" pitchFamily="18" charset="0"/>
              </a:rPr>
              <a:t>A</a:t>
            </a:r>
            <a:r>
              <a:rPr kumimoji="1" lang="en-US" altLang="zh-CN" sz="2800" dirty="0">
                <a:latin typeface="Times New Roman" pitchFamily="18" charset="0"/>
              </a:rPr>
              <a:t>→</a:t>
            </a:r>
            <a:r>
              <a:rPr kumimoji="1" lang="en-US" altLang="zh-CN" sz="2800" i="1" dirty="0">
                <a:latin typeface="Times New Roman" pitchFamily="18" charset="0"/>
              </a:rPr>
              <a:t>C  </a:t>
            </a:r>
            <a:r>
              <a:rPr kumimoji="1" lang="zh-CN" altLang="en-US" sz="2800" dirty="0">
                <a:latin typeface="Times New Roman" pitchFamily="18" charset="0"/>
              </a:rPr>
              <a:t>（传递律）</a:t>
            </a:r>
          </a:p>
          <a:p>
            <a:pPr>
              <a:lnSpc>
                <a:spcPct val="90000"/>
              </a:lnSpc>
              <a:spcBef>
                <a:spcPct val="20000"/>
              </a:spcBef>
            </a:pPr>
            <a:r>
              <a:rPr kumimoji="1" lang="zh-CN" altLang="en-US" sz="2800" dirty="0">
                <a:latin typeface="Times New Roman" pitchFamily="18" charset="0"/>
              </a:rPr>
              <a:t>∵</a:t>
            </a:r>
            <a:r>
              <a:rPr kumimoji="1" lang="en-US" altLang="zh-CN" sz="2800" i="1" dirty="0">
                <a:latin typeface="Times New Roman" pitchFamily="18" charset="0"/>
              </a:rPr>
              <a:t>A</a:t>
            </a:r>
            <a:r>
              <a:rPr kumimoji="1" lang="en-US" altLang="zh-CN" sz="2800" dirty="0">
                <a:latin typeface="Times New Roman" pitchFamily="18" charset="0"/>
              </a:rPr>
              <a:t>→</a:t>
            </a:r>
            <a:r>
              <a:rPr kumimoji="1" lang="en-US" altLang="zh-CN" sz="2800" i="1" dirty="0">
                <a:latin typeface="Times New Roman" pitchFamily="18" charset="0"/>
              </a:rPr>
              <a:t>A  </a:t>
            </a:r>
            <a:r>
              <a:rPr kumimoji="1" lang="zh-CN" altLang="en-US" sz="2800" dirty="0">
                <a:latin typeface="Times New Roman" pitchFamily="18" charset="0"/>
              </a:rPr>
              <a:t>（自反律）</a:t>
            </a:r>
          </a:p>
          <a:p>
            <a:pPr>
              <a:lnSpc>
                <a:spcPct val="90000"/>
              </a:lnSpc>
              <a:spcBef>
                <a:spcPct val="20000"/>
              </a:spcBef>
            </a:pPr>
            <a:r>
              <a:rPr kumimoji="1" lang="zh-CN" altLang="en-US" sz="2800" dirty="0">
                <a:latin typeface="Times New Roman" pitchFamily="18" charset="0"/>
              </a:rPr>
              <a:t>∴ </a:t>
            </a:r>
            <a:r>
              <a:rPr kumimoji="1" lang="en-US" altLang="zh-CN" sz="2800" dirty="0">
                <a:latin typeface="Times New Roman" pitchFamily="18" charset="0"/>
              </a:rPr>
              <a:t>X</a:t>
            </a:r>
            <a:r>
              <a:rPr kumimoji="1" lang="en-US" altLang="zh-CN" sz="2800" baseline="-25000" dirty="0">
                <a:latin typeface="Times New Roman" pitchFamily="18" charset="0"/>
              </a:rPr>
              <a:t>F</a:t>
            </a:r>
            <a:r>
              <a:rPr kumimoji="1" lang="en-US" altLang="zh-CN" sz="2800" baseline="30000" dirty="0">
                <a:latin typeface="Times New Roman" pitchFamily="18" charset="0"/>
              </a:rPr>
              <a:t>+</a:t>
            </a:r>
            <a:r>
              <a:rPr kumimoji="1" lang="en-US" altLang="zh-CN" sz="2800" dirty="0">
                <a:latin typeface="Times New Roman" pitchFamily="18" charset="0"/>
              </a:rPr>
              <a:t>={A</a:t>
            </a:r>
            <a:r>
              <a:rPr kumimoji="1" lang="zh-CN" altLang="en-US" sz="2800" dirty="0">
                <a:latin typeface="Times New Roman" pitchFamily="18" charset="0"/>
              </a:rPr>
              <a:t>，</a:t>
            </a:r>
            <a:r>
              <a:rPr kumimoji="1" lang="en-US" altLang="zh-CN" sz="2800" dirty="0">
                <a:latin typeface="Times New Roman" pitchFamily="18" charset="0"/>
              </a:rPr>
              <a:t>B</a:t>
            </a:r>
            <a:r>
              <a:rPr kumimoji="1" lang="zh-CN" altLang="en-US" sz="2800" dirty="0">
                <a:latin typeface="Times New Roman" pitchFamily="18" charset="0"/>
              </a:rPr>
              <a:t>，</a:t>
            </a:r>
            <a:r>
              <a:rPr kumimoji="1" lang="en-US" altLang="zh-CN" sz="2800" dirty="0">
                <a:latin typeface="Times New Roman" pitchFamily="18" charset="0"/>
              </a:rPr>
              <a:t>C}</a:t>
            </a:r>
          </a:p>
        </p:txBody>
      </p:sp>
      <p:sp>
        <p:nvSpPr>
          <p:cNvPr id="7" name="矩形 6"/>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Tree>
    <p:extLst>
      <p:ext uri="{BB962C8B-B14F-4D97-AF65-F5344CB8AC3E}">
        <p14:creationId xmlns:p14="http://schemas.microsoft.com/office/powerpoint/2010/main" val="11855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20162">
                                            <p:txEl>
                                              <p:pRg st="0" end="0"/>
                                            </p:txEl>
                                          </p:spTgt>
                                        </p:tgtEl>
                                        <p:attrNameLst>
                                          <p:attrName>style.visibility</p:attrName>
                                        </p:attrNameLst>
                                      </p:cBhvr>
                                      <p:to>
                                        <p:strVal val="visible"/>
                                      </p:to>
                                    </p:set>
                                    <p:animEffect transition="in" filter="barn(outVertical)">
                                      <p:cBhvr>
                                        <p:cTn id="7" dur="500"/>
                                        <p:tgtEl>
                                          <p:spTgt spid="220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0163">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016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016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016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016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016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0163">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0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build="p" autoUpdateAnimBg="0" advAuto="0"/>
      <p:bldP spid="220163"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idx="1"/>
          </p:nvPr>
        </p:nvSpPr>
        <p:spPr>
          <a:xfrm>
            <a:off x="228600" y="762000"/>
            <a:ext cx="8610600" cy="889000"/>
          </a:xfrm>
          <a:noFill/>
          <a:ln w="38100">
            <a:noFill/>
          </a:ln>
        </p:spPr>
        <p:txBody>
          <a:bodyPr/>
          <a:lstStyle/>
          <a:p>
            <a:pPr algn="just" eaLnBrk="1" hangingPunct="1">
              <a:buFontTx/>
              <a:buNone/>
            </a:pPr>
            <a:r>
              <a:rPr lang="en-US" altLang="zh-CN" dirty="0">
                <a:ea typeface="黑体" pitchFamily="49" charset="-122"/>
              </a:rPr>
              <a:t>【</a:t>
            </a:r>
            <a:r>
              <a:rPr lang="zh-CN" altLang="en-US" dirty="0">
                <a:ea typeface="黑体" pitchFamily="49" charset="-122"/>
              </a:rPr>
              <a:t>例</a:t>
            </a:r>
            <a:r>
              <a:rPr lang="en-US" altLang="zh-CN" dirty="0">
                <a:ea typeface="黑体" pitchFamily="49" charset="-122"/>
              </a:rPr>
              <a:t>】</a:t>
            </a:r>
            <a:r>
              <a:rPr lang="zh-CN" altLang="en-US" dirty="0"/>
              <a:t>设关系模式</a:t>
            </a:r>
            <a:r>
              <a:rPr lang="en-US" altLang="zh-CN" i="1" dirty="0"/>
              <a:t>R</a:t>
            </a:r>
            <a:r>
              <a:rPr lang="zh-CN" altLang="en-US" dirty="0"/>
              <a:t>（</a:t>
            </a:r>
            <a:r>
              <a:rPr lang="en-US" altLang="zh-CN" i="1" dirty="0"/>
              <a:t>A</a:t>
            </a:r>
            <a:r>
              <a:rPr lang="zh-CN" altLang="en-US" dirty="0"/>
              <a:t>、</a:t>
            </a:r>
            <a:r>
              <a:rPr lang="en-US" altLang="zh-CN" i="1" dirty="0"/>
              <a:t>B</a:t>
            </a:r>
            <a:r>
              <a:rPr lang="zh-CN" altLang="en-US" dirty="0"/>
              <a:t>、</a:t>
            </a:r>
            <a:r>
              <a:rPr lang="en-US" altLang="zh-CN" i="1" dirty="0"/>
              <a:t>C</a:t>
            </a:r>
            <a:r>
              <a:rPr lang="zh-CN" altLang="en-US" dirty="0"/>
              <a:t>）的函数依赖集为</a:t>
            </a:r>
            <a:r>
              <a:rPr lang="en-US" altLang="zh-CN" dirty="0"/>
              <a:t>F={A → B,B → C}</a:t>
            </a:r>
            <a:r>
              <a:rPr lang="zh-CN" altLang="en-US" dirty="0"/>
              <a:t>，分别求</a:t>
            </a:r>
            <a:r>
              <a:rPr lang="en-US" altLang="zh-CN" i="1" dirty="0"/>
              <a:t>A</a:t>
            </a:r>
            <a:r>
              <a:rPr lang="zh-CN" altLang="en-US" dirty="0"/>
              <a:t>、</a:t>
            </a:r>
            <a:r>
              <a:rPr lang="en-US" altLang="zh-CN" i="1" dirty="0"/>
              <a:t>B</a:t>
            </a:r>
            <a:r>
              <a:rPr lang="zh-CN" altLang="en-US" dirty="0"/>
              <a:t>、</a:t>
            </a:r>
            <a:r>
              <a:rPr lang="en-US" altLang="zh-CN" i="1" dirty="0"/>
              <a:t>C</a:t>
            </a:r>
            <a:r>
              <a:rPr lang="zh-CN" altLang="en-US" dirty="0"/>
              <a:t>的闭包。</a:t>
            </a:r>
          </a:p>
        </p:txBody>
      </p:sp>
      <p:sp>
        <p:nvSpPr>
          <p:cNvPr id="54274" name="灯片编号占位符 5"/>
          <p:cNvSpPr>
            <a:spLocks noGrp="1"/>
          </p:cNvSpPr>
          <p:nvPr>
            <p:ph type="sldNum" sz="quarter" idx="12"/>
          </p:nvPr>
        </p:nvSpPr>
        <p:spPr>
          <a:noFill/>
        </p:spPr>
        <p:txBody>
          <a:bodyPr/>
          <a:lstStyle/>
          <a:p>
            <a:fld id="{FF9502ED-0F08-4A19-BD29-F3816BB16676}" type="slidenum">
              <a:rPr lang="en-US" altLang="zh-CN" smtClean="0"/>
              <a:pPr/>
              <a:t>43</a:t>
            </a:fld>
            <a:endParaRPr lang="en-US" altLang="zh-CN"/>
          </a:p>
        </p:txBody>
      </p:sp>
      <p:sp>
        <p:nvSpPr>
          <p:cNvPr id="220164" name="Text Box 4"/>
          <p:cNvSpPr txBox="1">
            <a:spLocks noChangeArrowheads="1"/>
          </p:cNvSpPr>
          <p:nvPr/>
        </p:nvSpPr>
        <p:spPr bwMode="auto">
          <a:xfrm>
            <a:off x="1475656" y="2492896"/>
            <a:ext cx="3657600" cy="3108543"/>
          </a:xfrm>
          <a:prstGeom prst="rect">
            <a:avLst/>
          </a:prstGeom>
          <a:solidFill>
            <a:schemeClr val="bg1"/>
          </a:solidFill>
          <a:ln w="38100">
            <a:noFill/>
            <a:miter lim="800000"/>
            <a:headEnd/>
            <a:tailEnd/>
          </a:ln>
        </p:spPr>
        <p:txBody>
          <a:bodyPr>
            <a:spAutoFit/>
          </a:bodyPr>
          <a:lstStyle/>
          <a:p>
            <a:pPr>
              <a:spcBef>
                <a:spcPct val="20000"/>
              </a:spcBef>
            </a:pPr>
            <a:r>
              <a:rPr kumimoji="1" lang="zh-CN" altLang="en-US" sz="2800" dirty="0">
                <a:latin typeface="Times New Roman" pitchFamily="18" charset="0"/>
              </a:rPr>
              <a:t>解：</a:t>
            </a:r>
            <a:endParaRPr kumimoji="1" lang="en-US" altLang="zh-CN" sz="2800" dirty="0">
              <a:latin typeface="Times New Roman" pitchFamily="18" charset="0"/>
            </a:endParaRPr>
          </a:p>
          <a:p>
            <a:pPr>
              <a:spcBef>
                <a:spcPct val="20000"/>
              </a:spcBef>
            </a:pPr>
            <a:r>
              <a:rPr kumimoji="1" lang="en-US" altLang="zh-CN" sz="2800" dirty="0">
                <a:latin typeface="Times New Roman" pitchFamily="18" charset="0"/>
              </a:rPr>
              <a:t>2. </a:t>
            </a:r>
            <a:r>
              <a:rPr kumimoji="1" lang="zh-CN" altLang="en-US" sz="2800" dirty="0">
                <a:latin typeface="Times New Roman" pitchFamily="18" charset="0"/>
              </a:rPr>
              <a:t>求</a:t>
            </a:r>
            <a:r>
              <a:rPr kumimoji="1" lang="en-US" altLang="zh-CN" sz="2800" dirty="0">
                <a:latin typeface="Times New Roman" pitchFamily="18" charset="0"/>
              </a:rPr>
              <a:t>B</a:t>
            </a:r>
            <a:r>
              <a:rPr kumimoji="1" lang="zh-CN" altLang="en-US" sz="2800" dirty="0">
                <a:latin typeface="Times New Roman" pitchFamily="18" charset="0"/>
              </a:rPr>
              <a:t>的闭包</a:t>
            </a:r>
            <a:endParaRPr kumimoji="1" lang="en-US" altLang="zh-CN" sz="2800" dirty="0">
              <a:latin typeface="Times New Roman" pitchFamily="18" charset="0"/>
            </a:endParaRPr>
          </a:p>
          <a:p>
            <a:pPr>
              <a:spcBef>
                <a:spcPct val="20000"/>
              </a:spcBef>
            </a:pPr>
            <a:r>
              <a:rPr kumimoji="1" lang="en-US" altLang="zh-CN" sz="2800" dirty="0">
                <a:latin typeface="Times New Roman" pitchFamily="18" charset="0"/>
              </a:rPr>
              <a:t> </a:t>
            </a:r>
            <a:r>
              <a:rPr kumimoji="1" lang="zh-CN" altLang="en-US" sz="2800" dirty="0">
                <a:latin typeface="Times New Roman" pitchFamily="18" charset="0"/>
              </a:rPr>
              <a:t>若</a:t>
            </a:r>
            <a:r>
              <a:rPr kumimoji="1" lang="en-US" altLang="zh-CN" sz="2800" dirty="0">
                <a:latin typeface="Times New Roman" pitchFamily="18" charset="0"/>
              </a:rPr>
              <a:t>X=B</a:t>
            </a:r>
            <a:r>
              <a:rPr kumimoji="1" lang="zh-CN" altLang="en-US" sz="2800" dirty="0">
                <a:latin typeface="Times New Roman" pitchFamily="18" charset="0"/>
              </a:rPr>
              <a:t>，</a:t>
            </a:r>
          </a:p>
          <a:p>
            <a:pPr>
              <a:spcBef>
                <a:spcPct val="20000"/>
              </a:spcBef>
            </a:pPr>
            <a:r>
              <a:rPr kumimoji="1" lang="zh-CN" altLang="en-US" sz="2800" dirty="0">
                <a:latin typeface="Times New Roman" pitchFamily="18" charset="0"/>
              </a:rPr>
              <a:t>∵</a:t>
            </a:r>
            <a:r>
              <a:rPr kumimoji="1" lang="en-US" altLang="zh-CN" sz="2800" i="1" dirty="0">
                <a:latin typeface="Times New Roman" pitchFamily="18" charset="0"/>
              </a:rPr>
              <a:t>B</a:t>
            </a:r>
            <a:r>
              <a:rPr kumimoji="1" lang="en-US" altLang="zh-CN" sz="2800" dirty="0">
                <a:latin typeface="Times New Roman" pitchFamily="18" charset="0"/>
              </a:rPr>
              <a:t>→</a:t>
            </a:r>
            <a:r>
              <a:rPr kumimoji="1" lang="en-US" altLang="zh-CN" sz="2800" i="1" dirty="0">
                <a:latin typeface="Times New Roman" pitchFamily="18" charset="0"/>
              </a:rPr>
              <a:t>B</a:t>
            </a:r>
            <a:endParaRPr kumimoji="1" lang="en-US" altLang="zh-CN" sz="2800" dirty="0">
              <a:latin typeface="Times New Roman" pitchFamily="18" charset="0"/>
            </a:endParaRPr>
          </a:p>
          <a:p>
            <a:pPr>
              <a:spcBef>
                <a:spcPct val="20000"/>
              </a:spcBef>
            </a:pPr>
            <a:r>
              <a:rPr kumimoji="1" lang="en-US" altLang="zh-CN" sz="2800" dirty="0">
                <a:latin typeface="Times New Roman" pitchFamily="18" charset="0"/>
              </a:rPr>
              <a:t>    </a:t>
            </a:r>
            <a:r>
              <a:rPr kumimoji="1" lang="en-US" altLang="zh-CN" sz="2800" i="1" dirty="0">
                <a:latin typeface="Times New Roman" pitchFamily="18" charset="0"/>
              </a:rPr>
              <a:t>B</a:t>
            </a:r>
            <a:r>
              <a:rPr kumimoji="1" lang="en-US" altLang="zh-CN" sz="2800" dirty="0">
                <a:latin typeface="Times New Roman" pitchFamily="18" charset="0"/>
              </a:rPr>
              <a:t>→</a:t>
            </a:r>
            <a:r>
              <a:rPr kumimoji="1" lang="en-US" altLang="zh-CN" sz="2800" i="1" dirty="0">
                <a:latin typeface="Times New Roman" pitchFamily="18" charset="0"/>
              </a:rPr>
              <a:t>C</a:t>
            </a:r>
            <a:endParaRPr kumimoji="1" lang="en-US" altLang="zh-CN" sz="2800" dirty="0">
              <a:latin typeface="Times New Roman" pitchFamily="18" charset="0"/>
            </a:endParaRPr>
          </a:p>
          <a:p>
            <a:pPr>
              <a:spcBef>
                <a:spcPct val="20000"/>
              </a:spcBef>
            </a:pPr>
            <a:r>
              <a:rPr kumimoji="1" lang="en-US" altLang="zh-CN" sz="2800" dirty="0">
                <a:latin typeface="Times New Roman" pitchFamily="18" charset="0"/>
              </a:rPr>
              <a:t>∴  X</a:t>
            </a:r>
            <a:r>
              <a:rPr kumimoji="1" lang="en-US" altLang="zh-CN" sz="2800" baseline="-25000" dirty="0">
                <a:latin typeface="Times New Roman" pitchFamily="18" charset="0"/>
              </a:rPr>
              <a:t>F</a:t>
            </a:r>
            <a:r>
              <a:rPr kumimoji="1" lang="en-US" altLang="zh-CN" sz="2800" baseline="30000" dirty="0">
                <a:latin typeface="Times New Roman" pitchFamily="18" charset="0"/>
              </a:rPr>
              <a:t>+</a:t>
            </a:r>
            <a:r>
              <a:rPr kumimoji="1" lang="en-US" altLang="zh-CN" sz="2800" dirty="0">
                <a:latin typeface="Times New Roman" pitchFamily="18" charset="0"/>
              </a:rPr>
              <a:t>={B</a:t>
            </a:r>
            <a:r>
              <a:rPr kumimoji="1" lang="zh-CN" altLang="en-US" sz="2800" dirty="0">
                <a:latin typeface="Times New Roman" pitchFamily="18" charset="0"/>
              </a:rPr>
              <a:t>，</a:t>
            </a:r>
            <a:r>
              <a:rPr kumimoji="1" lang="en-US" altLang="zh-CN" sz="2800" dirty="0">
                <a:latin typeface="Times New Roman" pitchFamily="18" charset="0"/>
              </a:rPr>
              <a:t>C}</a:t>
            </a:r>
          </a:p>
        </p:txBody>
      </p:sp>
      <p:sp>
        <p:nvSpPr>
          <p:cNvPr id="7" name="矩形 6"/>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Tree>
    <p:extLst>
      <p:ext uri="{BB962C8B-B14F-4D97-AF65-F5344CB8AC3E}">
        <p14:creationId xmlns:p14="http://schemas.microsoft.com/office/powerpoint/2010/main" val="44380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20162">
                                            <p:txEl>
                                              <p:pRg st="0" end="0"/>
                                            </p:txEl>
                                          </p:spTgt>
                                        </p:tgtEl>
                                        <p:attrNameLst>
                                          <p:attrName>style.visibility</p:attrName>
                                        </p:attrNameLst>
                                      </p:cBhvr>
                                      <p:to>
                                        <p:strVal val="visible"/>
                                      </p:to>
                                    </p:set>
                                    <p:animEffect transition="in" filter="barn(outVertical)">
                                      <p:cBhvr>
                                        <p:cTn id="7" dur="500"/>
                                        <p:tgtEl>
                                          <p:spTgt spid="220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0164">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016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016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016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016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0164">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01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build="p" autoUpdateAnimBg="0" advAuto="0"/>
      <p:bldP spid="220164"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idx="1"/>
          </p:nvPr>
        </p:nvSpPr>
        <p:spPr>
          <a:xfrm>
            <a:off x="228600" y="762000"/>
            <a:ext cx="8610600" cy="889000"/>
          </a:xfrm>
          <a:noFill/>
          <a:ln w="38100">
            <a:noFill/>
          </a:ln>
        </p:spPr>
        <p:txBody>
          <a:bodyPr/>
          <a:lstStyle/>
          <a:p>
            <a:pPr algn="just" eaLnBrk="1" hangingPunct="1">
              <a:buFontTx/>
              <a:buNone/>
            </a:pPr>
            <a:r>
              <a:rPr lang="en-US" altLang="zh-CN" dirty="0">
                <a:ea typeface="黑体" pitchFamily="49" charset="-122"/>
              </a:rPr>
              <a:t>【</a:t>
            </a:r>
            <a:r>
              <a:rPr lang="zh-CN" altLang="en-US" dirty="0">
                <a:ea typeface="黑体" pitchFamily="49" charset="-122"/>
              </a:rPr>
              <a:t>例</a:t>
            </a:r>
            <a:r>
              <a:rPr lang="en-US" altLang="zh-CN" dirty="0">
                <a:ea typeface="黑体" pitchFamily="49" charset="-122"/>
              </a:rPr>
              <a:t>】</a:t>
            </a:r>
            <a:r>
              <a:rPr lang="zh-CN" altLang="en-US" dirty="0"/>
              <a:t>设关系模式</a:t>
            </a:r>
            <a:r>
              <a:rPr lang="en-US" altLang="zh-CN" i="1" dirty="0"/>
              <a:t>R</a:t>
            </a:r>
            <a:r>
              <a:rPr lang="zh-CN" altLang="en-US" dirty="0"/>
              <a:t>（</a:t>
            </a:r>
            <a:r>
              <a:rPr lang="en-US" altLang="zh-CN" i="1" dirty="0"/>
              <a:t>A</a:t>
            </a:r>
            <a:r>
              <a:rPr lang="zh-CN" altLang="en-US" dirty="0"/>
              <a:t>、</a:t>
            </a:r>
            <a:r>
              <a:rPr lang="en-US" altLang="zh-CN" i="1" dirty="0"/>
              <a:t>B</a:t>
            </a:r>
            <a:r>
              <a:rPr lang="zh-CN" altLang="en-US" dirty="0"/>
              <a:t>、</a:t>
            </a:r>
            <a:r>
              <a:rPr lang="en-US" altLang="zh-CN" i="1" dirty="0"/>
              <a:t>C</a:t>
            </a:r>
            <a:r>
              <a:rPr lang="zh-CN" altLang="en-US" dirty="0"/>
              <a:t>）的函数依赖集为</a:t>
            </a:r>
            <a:r>
              <a:rPr lang="en-US" altLang="zh-CN" dirty="0"/>
              <a:t>F={A → B,B → C}</a:t>
            </a:r>
            <a:r>
              <a:rPr lang="zh-CN" altLang="en-US" dirty="0"/>
              <a:t>，分别求</a:t>
            </a:r>
            <a:r>
              <a:rPr lang="en-US" altLang="zh-CN" i="1" dirty="0"/>
              <a:t>A</a:t>
            </a:r>
            <a:r>
              <a:rPr lang="zh-CN" altLang="en-US" dirty="0"/>
              <a:t>、</a:t>
            </a:r>
            <a:r>
              <a:rPr lang="en-US" altLang="zh-CN" i="1" dirty="0"/>
              <a:t>B</a:t>
            </a:r>
            <a:r>
              <a:rPr lang="zh-CN" altLang="en-US" dirty="0"/>
              <a:t>、</a:t>
            </a:r>
            <a:r>
              <a:rPr lang="en-US" altLang="zh-CN" i="1" dirty="0"/>
              <a:t>C</a:t>
            </a:r>
            <a:r>
              <a:rPr lang="zh-CN" altLang="en-US" dirty="0"/>
              <a:t>的闭包。</a:t>
            </a:r>
          </a:p>
        </p:txBody>
      </p:sp>
      <p:sp>
        <p:nvSpPr>
          <p:cNvPr id="54274" name="灯片编号占位符 5"/>
          <p:cNvSpPr>
            <a:spLocks noGrp="1"/>
          </p:cNvSpPr>
          <p:nvPr>
            <p:ph type="sldNum" sz="quarter" idx="12"/>
          </p:nvPr>
        </p:nvSpPr>
        <p:spPr>
          <a:noFill/>
        </p:spPr>
        <p:txBody>
          <a:bodyPr/>
          <a:lstStyle/>
          <a:p>
            <a:fld id="{FF9502ED-0F08-4A19-BD29-F3816BB16676}" type="slidenum">
              <a:rPr lang="en-US" altLang="zh-CN" smtClean="0"/>
              <a:pPr/>
              <a:t>44</a:t>
            </a:fld>
            <a:endParaRPr lang="en-US" altLang="zh-CN"/>
          </a:p>
        </p:txBody>
      </p:sp>
      <p:sp>
        <p:nvSpPr>
          <p:cNvPr id="220165" name="Text Box 5"/>
          <p:cNvSpPr txBox="1">
            <a:spLocks noChangeArrowheads="1"/>
          </p:cNvSpPr>
          <p:nvPr/>
        </p:nvSpPr>
        <p:spPr bwMode="auto">
          <a:xfrm>
            <a:off x="2123728" y="2446326"/>
            <a:ext cx="2971800" cy="2591479"/>
          </a:xfrm>
          <a:prstGeom prst="rect">
            <a:avLst/>
          </a:prstGeom>
          <a:solidFill>
            <a:schemeClr val="bg1"/>
          </a:solidFill>
          <a:ln w="38100">
            <a:noFill/>
            <a:miter lim="800000"/>
            <a:headEnd/>
            <a:tailEnd/>
          </a:ln>
        </p:spPr>
        <p:txBody>
          <a:bodyPr>
            <a:spAutoFit/>
          </a:bodyPr>
          <a:lstStyle/>
          <a:p>
            <a:pPr>
              <a:spcBef>
                <a:spcPct val="20000"/>
              </a:spcBef>
            </a:pPr>
            <a:r>
              <a:rPr kumimoji="1" lang="zh-CN" altLang="en-US" sz="2800" dirty="0">
                <a:latin typeface="Times New Roman" pitchFamily="18" charset="0"/>
              </a:rPr>
              <a:t>解：</a:t>
            </a:r>
            <a:endParaRPr kumimoji="1" lang="en-US" altLang="zh-CN" sz="2800" dirty="0">
              <a:latin typeface="Times New Roman" pitchFamily="18" charset="0"/>
            </a:endParaRPr>
          </a:p>
          <a:p>
            <a:pPr>
              <a:spcBef>
                <a:spcPct val="20000"/>
              </a:spcBef>
            </a:pPr>
            <a:r>
              <a:rPr kumimoji="1" lang="en-US" altLang="zh-CN" sz="2800" dirty="0">
                <a:latin typeface="Times New Roman" pitchFamily="18" charset="0"/>
              </a:rPr>
              <a:t>3. </a:t>
            </a:r>
            <a:r>
              <a:rPr kumimoji="1" lang="zh-CN" altLang="en-US" sz="2800" dirty="0">
                <a:latin typeface="Times New Roman" pitchFamily="18" charset="0"/>
              </a:rPr>
              <a:t>求</a:t>
            </a:r>
            <a:r>
              <a:rPr kumimoji="1" lang="en-US" altLang="zh-CN" sz="2800" dirty="0">
                <a:latin typeface="Times New Roman" pitchFamily="18" charset="0"/>
              </a:rPr>
              <a:t>C</a:t>
            </a:r>
            <a:r>
              <a:rPr kumimoji="1" lang="zh-CN" altLang="en-US" sz="2800" dirty="0">
                <a:latin typeface="Times New Roman" pitchFamily="18" charset="0"/>
              </a:rPr>
              <a:t>的闭包</a:t>
            </a:r>
            <a:endParaRPr kumimoji="1" lang="en-US" altLang="zh-CN" sz="2800" dirty="0">
              <a:latin typeface="Times New Roman" pitchFamily="18" charset="0"/>
            </a:endParaRPr>
          </a:p>
          <a:p>
            <a:pPr>
              <a:spcBef>
                <a:spcPct val="20000"/>
              </a:spcBef>
            </a:pPr>
            <a:r>
              <a:rPr kumimoji="1" lang="zh-CN" altLang="en-US" sz="2800" dirty="0">
                <a:latin typeface="Times New Roman" pitchFamily="18" charset="0"/>
              </a:rPr>
              <a:t>若</a:t>
            </a:r>
            <a:r>
              <a:rPr kumimoji="1" lang="en-US" altLang="zh-CN" sz="2800" dirty="0">
                <a:latin typeface="Times New Roman" pitchFamily="18" charset="0"/>
              </a:rPr>
              <a:t>X=C</a:t>
            </a:r>
            <a:r>
              <a:rPr kumimoji="1" lang="zh-CN" altLang="en-US" sz="2800" dirty="0">
                <a:latin typeface="Times New Roman" pitchFamily="18" charset="0"/>
              </a:rPr>
              <a:t>，</a:t>
            </a:r>
          </a:p>
          <a:p>
            <a:pPr>
              <a:spcBef>
                <a:spcPct val="20000"/>
              </a:spcBef>
            </a:pPr>
            <a:r>
              <a:rPr kumimoji="1" lang="zh-CN" altLang="en-US" sz="2800" dirty="0">
                <a:latin typeface="Times New Roman" pitchFamily="18" charset="0"/>
              </a:rPr>
              <a:t>∵</a:t>
            </a:r>
            <a:r>
              <a:rPr kumimoji="1" lang="en-US" altLang="zh-CN" sz="2800" i="1" dirty="0">
                <a:latin typeface="Times New Roman" pitchFamily="18" charset="0"/>
              </a:rPr>
              <a:t>C</a:t>
            </a:r>
            <a:r>
              <a:rPr kumimoji="1" lang="en-US" altLang="zh-CN" sz="2800" dirty="0">
                <a:latin typeface="Times New Roman" pitchFamily="18" charset="0"/>
              </a:rPr>
              <a:t>→</a:t>
            </a:r>
            <a:r>
              <a:rPr kumimoji="1" lang="en-US" altLang="zh-CN" sz="2800" i="1" dirty="0">
                <a:latin typeface="Times New Roman" pitchFamily="18" charset="0"/>
              </a:rPr>
              <a:t>C</a:t>
            </a:r>
            <a:endParaRPr kumimoji="1" lang="en-US" altLang="zh-CN" sz="2800" dirty="0">
              <a:latin typeface="Times New Roman" pitchFamily="18" charset="0"/>
            </a:endParaRPr>
          </a:p>
          <a:p>
            <a:pPr>
              <a:spcBef>
                <a:spcPct val="20000"/>
              </a:spcBef>
            </a:pPr>
            <a:r>
              <a:rPr kumimoji="1" lang="en-US" altLang="zh-CN" sz="2800" dirty="0">
                <a:latin typeface="Times New Roman" pitchFamily="18" charset="0"/>
              </a:rPr>
              <a:t>∴  X</a:t>
            </a:r>
            <a:r>
              <a:rPr kumimoji="1" lang="en-US" altLang="zh-CN" sz="2800" baseline="-25000" dirty="0">
                <a:latin typeface="Times New Roman" pitchFamily="18" charset="0"/>
              </a:rPr>
              <a:t>F</a:t>
            </a:r>
            <a:r>
              <a:rPr kumimoji="1" lang="en-US" altLang="zh-CN" sz="2800" baseline="30000" dirty="0">
                <a:latin typeface="Times New Roman" pitchFamily="18" charset="0"/>
              </a:rPr>
              <a:t>+</a:t>
            </a:r>
            <a:r>
              <a:rPr kumimoji="1" lang="en-US" altLang="zh-CN" sz="2800" dirty="0">
                <a:latin typeface="Times New Roman" pitchFamily="18" charset="0"/>
              </a:rPr>
              <a:t>={C}</a:t>
            </a:r>
          </a:p>
        </p:txBody>
      </p:sp>
      <p:sp>
        <p:nvSpPr>
          <p:cNvPr id="7" name="矩形 6"/>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Tree>
    <p:extLst>
      <p:ext uri="{BB962C8B-B14F-4D97-AF65-F5344CB8AC3E}">
        <p14:creationId xmlns:p14="http://schemas.microsoft.com/office/powerpoint/2010/main" val="329397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20162">
                                            <p:txEl>
                                              <p:pRg st="0" end="0"/>
                                            </p:txEl>
                                          </p:spTgt>
                                        </p:tgtEl>
                                        <p:attrNameLst>
                                          <p:attrName>style.visibility</p:attrName>
                                        </p:attrNameLst>
                                      </p:cBhvr>
                                      <p:to>
                                        <p:strVal val="visible"/>
                                      </p:to>
                                    </p:set>
                                    <p:animEffect transition="in" filter="barn(outVertical)">
                                      <p:cBhvr>
                                        <p:cTn id="7" dur="500"/>
                                        <p:tgtEl>
                                          <p:spTgt spid="220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0165">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016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0165">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0165">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0165">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01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build="p" autoUpdateAnimBg="0" advAuto="0"/>
      <p:bldP spid="220165"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p>
            <a:fld id="{08FAC17B-E460-4782-8197-D17D230B9363}" type="slidenum">
              <a:rPr lang="en-US" altLang="zh-CN" smtClean="0"/>
              <a:pPr/>
              <a:t>45</a:t>
            </a:fld>
            <a:endParaRPr lang="en-US" altLang="zh-CN"/>
          </a:p>
        </p:txBody>
      </p:sp>
      <p:sp>
        <p:nvSpPr>
          <p:cNvPr id="59395" name="Text Box 3"/>
          <p:cNvSpPr txBox="1">
            <a:spLocks noChangeArrowheads="1"/>
          </p:cNvSpPr>
          <p:nvPr/>
        </p:nvSpPr>
        <p:spPr bwMode="auto">
          <a:xfrm>
            <a:off x="395536" y="1340770"/>
            <a:ext cx="8291264" cy="1902059"/>
          </a:xfrm>
          <a:prstGeom prst="rect">
            <a:avLst/>
          </a:prstGeom>
          <a:solidFill>
            <a:schemeClr val="bg1"/>
          </a:solidFill>
          <a:ln w="38100">
            <a:noFill/>
            <a:miter lim="800000"/>
            <a:headEnd/>
            <a:tailEnd/>
          </a:ln>
        </p:spPr>
        <p:txBody>
          <a:bodyPr wrap="square">
            <a:spAutoFit/>
          </a:bodyPr>
          <a:lstStyle/>
          <a:p>
            <a:pPr>
              <a:spcBef>
                <a:spcPct val="20000"/>
              </a:spcBef>
            </a:pPr>
            <a:r>
              <a:rPr kumimoji="1" lang="en-US" altLang="zh-CN" sz="2800" b="1" dirty="0">
                <a:solidFill>
                  <a:schemeClr val="accent2"/>
                </a:solidFill>
                <a:latin typeface="Times New Roman" pitchFamily="18" charset="0"/>
              </a:rPr>
              <a:t>2.F</a:t>
            </a:r>
            <a:r>
              <a:rPr kumimoji="1" lang="zh-CN" altLang="en-US" sz="2800" b="1" dirty="0">
                <a:solidFill>
                  <a:schemeClr val="accent2"/>
                </a:solidFill>
                <a:latin typeface="Times New Roman" pitchFamily="18" charset="0"/>
              </a:rPr>
              <a:t>逻辑蕴涵的充要条件</a:t>
            </a:r>
            <a:endParaRPr kumimoji="1" lang="en-US" altLang="zh-CN" sz="2800" b="1" dirty="0">
              <a:solidFill>
                <a:schemeClr val="accent2"/>
              </a:solidFill>
              <a:latin typeface="Times New Roman" pitchFamily="18" charset="0"/>
            </a:endParaRPr>
          </a:p>
          <a:p>
            <a:pPr>
              <a:spcBef>
                <a:spcPct val="20000"/>
              </a:spcBef>
            </a:pPr>
            <a:r>
              <a:rPr kumimoji="1" lang="zh-CN" altLang="en-US" sz="2800" b="1" dirty="0">
                <a:solidFill>
                  <a:schemeClr val="accent2"/>
                </a:solidFill>
                <a:latin typeface="Times New Roman" pitchFamily="18" charset="0"/>
              </a:rPr>
              <a:t>定理</a:t>
            </a:r>
            <a:r>
              <a:rPr kumimoji="1" lang="en-US" altLang="zh-CN" sz="2800" b="1" dirty="0">
                <a:solidFill>
                  <a:schemeClr val="accent2"/>
                </a:solidFill>
                <a:latin typeface="Times New Roman" pitchFamily="18" charset="0"/>
              </a:rPr>
              <a:t>4.2</a:t>
            </a:r>
            <a:r>
              <a:rPr kumimoji="1" lang="zh-CN" altLang="en-US" sz="2800" b="1" dirty="0">
                <a:solidFill>
                  <a:schemeClr val="accent2"/>
                </a:solidFill>
                <a:latin typeface="Times New Roman" pitchFamily="18" charset="0"/>
              </a:rPr>
              <a:t>：</a:t>
            </a:r>
            <a:r>
              <a:rPr kumimoji="1" lang="zh-CN" altLang="en-US" sz="2800" dirty="0">
                <a:latin typeface="Times New Roman" pitchFamily="18" charset="0"/>
              </a:rPr>
              <a:t>设</a:t>
            </a:r>
            <a:r>
              <a:rPr kumimoji="1" lang="en-US" altLang="zh-CN" sz="2800" dirty="0">
                <a:latin typeface="Times New Roman" pitchFamily="18" charset="0"/>
              </a:rPr>
              <a:t>F</a:t>
            </a:r>
            <a:r>
              <a:rPr kumimoji="1" lang="zh-CN" altLang="en-US" sz="2800" dirty="0">
                <a:latin typeface="Times New Roman" pitchFamily="18" charset="0"/>
              </a:rPr>
              <a:t>为属性集</a:t>
            </a:r>
            <a:r>
              <a:rPr kumimoji="1" lang="en-US" altLang="zh-CN" sz="2800" dirty="0">
                <a:latin typeface="Times New Roman" pitchFamily="18" charset="0"/>
              </a:rPr>
              <a:t>U</a:t>
            </a:r>
            <a:r>
              <a:rPr kumimoji="1" lang="zh-CN" altLang="en-US" sz="2800" dirty="0">
                <a:latin typeface="Times New Roman" pitchFamily="18" charset="0"/>
              </a:rPr>
              <a:t>上的一组函数依赖，</a:t>
            </a:r>
            <a:r>
              <a:rPr kumimoji="1" lang="en-US" altLang="zh-CN" sz="2800" dirty="0">
                <a:latin typeface="Times New Roman" pitchFamily="18" charset="0"/>
              </a:rPr>
              <a:t>X,Y</a:t>
            </a:r>
            <a:r>
              <a:rPr kumimoji="1" lang="en-US" altLang="zh-CN" sz="2800" dirty="0">
                <a:latin typeface="Times New Roman" pitchFamily="18" charset="0"/>
                <a:sym typeface="Symbol" pitchFamily="18" charset="2"/>
              </a:rPr>
              <a:t></a:t>
            </a:r>
            <a:r>
              <a:rPr kumimoji="1" lang="en-US" altLang="zh-CN" sz="2800" dirty="0">
                <a:latin typeface="Times New Roman" pitchFamily="18" charset="0"/>
              </a:rPr>
              <a:t> U</a:t>
            </a:r>
            <a:r>
              <a:rPr kumimoji="1" lang="zh-CN" altLang="en-US" sz="2800" dirty="0">
                <a:latin typeface="Times New Roman" pitchFamily="18" charset="0"/>
              </a:rPr>
              <a:t>， </a:t>
            </a:r>
            <a:r>
              <a:rPr kumimoji="1" lang="en-US" altLang="zh-CN" sz="2800" dirty="0">
                <a:latin typeface="Times New Roman" pitchFamily="18" charset="0"/>
              </a:rPr>
              <a:t>X→Y</a:t>
            </a:r>
            <a:r>
              <a:rPr kumimoji="1" lang="zh-CN" altLang="en-US" sz="2800" dirty="0">
                <a:latin typeface="Times New Roman" pitchFamily="18" charset="0"/>
              </a:rPr>
              <a:t>能由</a:t>
            </a:r>
            <a:r>
              <a:rPr kumimoji="1" lang="en-US" altLang="zh-CN" sz="2800" dirty="0">
                <a:latin typeface="Times New Roman" pitchFamily="18" charset="0"/>
              </a:rPr>
              <a:t>F</a:t>
            </a:r>
            <a:r>
              <a:rPr kumimoji="1" lang="zh-CN" altLang="en-US" sz="2800" dirty="0">
                <a:latin typeface="Times New Roman" pitchFamily="18" charset="0"/>
              </a:rPr>
              <a:t>根据</a:t>
            </a:r>
            <a:r>
              <a:rPr kumimoji="1" lang="en-US" altLang="zh-CN" sz="2800" dirty="0">
                <a:latin typeface="Times New Roman" pitchFamily="18" charset="0"/>
              </a:rPr>
              <a:t>Armstrong</a:t>
            </a:r>
            <a:r>
              <a:rPr kumimoji="1" lang="zh-CN" altLang="en-US" sz="2800" dirty="0">
                <a:latin typeface="Times New Roman" pitchFamily="18" charset="0"/>
              </a:rPr>
              <a:t>公理导出的充分必要条件是</a:t>
            </a:r>
            <a:r>
              <a:rPr kumimoji="1" lang="en-US" altLang="zh-CN" sz="2800" dirty="0">
                <a:latin typeface="Times New Roman" pitchFamily="18" charset="0"/>
              </a:rPr>
              <a:t>Y</a:t>
            </a:r>
            <a:r>
              <a:rPr kumimoji="1" lang="en-US" altLang="zh-CN" sz="2800" dirty="0">
                <a:latin typeface="Times New Roman" pitchFamily="18" charset="0"/>
                <a:sym typeface="Symbol" pitchFamily="18" charset="2"/>
              </a:rPr>
              <a:t> </a:t>
            </a:r>
            <a:r>
              <a:rPr kumimoji="1" lang="en-US" altLang="zh-CN" sz="2800" dirty="0">
                <a:latin typeface="Times New Roman" pitchFamily="18" charset="0"/>
              </a:rPr>
              <a:t>X</a:t>
            </a:r>
            <a:r>
              <a:rPr kumimoji="1" lang="en-US" altLang="zh-CN" sz="2800" baseline="-25000" dirty="0">
                <a:latin typeface="Times New Roman" pitchFamily="18" charset="0"/>
              </a:rPr>
              <a:t>F</a:t>
            </a:r>
            <a:r>
              <a:rPr kumimoji="1" lang="en-US" altLang="zh-CN" sz="2800" baseline="30000" dirty="0">
                <a:latin typeface="Times New Roman" pitchFamily="18" charset="0"/>
              </a:rPr>
              <a:t>+</a:t>
            </a:r>
            <a:r>
              <a:rPr kumimoji="1" lang="zh-CN" altLang="en-US" sz="2800" dirty="0">
                <a:latin typeface="Times New Roman" pitchFamily="18" charset="0"/>
              </a:rPr>
              <a:t>。</a:t>
            </a:r>
          </a:p>
        </p:txBody>
      </p:sp>
      <p:sp>
        <p:nvSpPr>
          <p:cNvPr id="5" name="矩形 4"/>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
        <p:nvSpPr>
          <p:cNvPr id="7" name="Text Box 3"/>
          <p:cNvSpPr txBox="1">
            <a:spLocks noChangeArrowheads="1"/>
          </p:cNvSpPr>
          <p:nvPr/>
        </p:nvSpPr>
        <p:spPr bwMode="auto">
          <a:xfrm>
            <a:off x="395536" y="3843048"/>
            <a:ext cx="8291264" cy="954107"/>
          </a:xfrm>
          <a:prstGeom prst="rect">
            <a:avLst/>
          </a:prstGeom>
          <a:solidFill>
            <a:schemeClr val="bg1"/>
          </a:solidFill>
          <a:ln w="38100">
            <a:noFill/>
            <a:miter lim="800000"/>
            <a:headEnd/>
            <a:tailEnd/>
          </a:ln>
        </p:spPr>
        <p:txBody>
          <a:bodyPr wrap="square">
            <a:spAutoFit/>
          </a:bodyPr>
          <a:lstStyle/>
          <a:p>
            <a:pPr>
              <a:spcBef>
                <a:spcPct val="20000"/>
              </a:spcBef>
            </a:pPr>
            <a:r>
              <a:rPr kumimoji="1" lang="zh-CN" altLang="en-US" sz="2800" b="1" dirty="0">
                <a:solidFill>
                  <a:schemeClr val="accent2"/>
                </a:solidFill>
                <a:latin typeface="Times New Roman" pitchFamily="18" charset="0"/>
              </a:rPr>
              <a:t>判定</a:t>
            </a:r>
            <a:r>
              <a:rPr kumimoji="1" lang="en-US" altLang="zh-CN" sz="2800" b="1" dirty="0">
                <a:solidFill>
                  <a:schemeClr val="accent2"/>
                </a:solidFill>
                <a:latin typeface="Times New Roman" pitchFamily="18" charset="0"/>
              </a:rPr>
              <a:t>X</a:t>
            </a:r>
            <a:r>
              <a:rPr kumimoji="1" lang="en-US" altLang="zh-CN" sz="2800" b="1" dirty="0">
                <a:solidFill>
                  <a:schemeClr val="accent2"/>
                </a:solidFill>
                <a:latin typeface="Times New Roman" pitchFamily="18" charset="0"/>
                <a:sym typeface="Wingdings" panose="05000000000000000000" pitchFamily="2" charset="2"/>
              </a:rPr>
              <a:t>Y</a:t>
            </a:r>
            <a:r>
              <a:rPr kumimoji="1" lang="zh-CN" altLang="en-US" sz="2800" b="1" dirty="0">
                <a:solidFill>
                  <a:schemeClr val="accent2"/>
                </a:solidFill>
                <a:latin typeface="Times New Roman" pitchFamily="18" charset="0"/>
                <a:sym typeface="Wingdings" panose="05000000000000000000" pitchFamily="2" charset="2"/>
              </a:rPr>
              <a:t>是否能由</a:t>
            </a:r>
            <a:r>
              <a:rPr kumimoji="1" lang="en-US" altLang="zh-CN" sz="2800" b="1" dirty="0">
                <a:solidFill>
                  <a:schemeClr val="accent2"/>
                </a:solidFill>
                <a:latin typeface="Times New Roman" pitchFamily="18" charset="0"/>
                <a:sym typeface="Wingdings" panose="05000000000000000000" pitchFamily="2" charset="2"/>
              </a:rPr>
              <a:t>F</a:t>
            </a:r>
            <a:r>
              <a:rPr kumimoji="1" lang="zh-CN" altLang="en-US" sz="2800" b="1" dirty="0">
                <a:solidFill>
                  <a:schemeClr val="accent2"/>
                </a:solidFill>
                <a:latin typeface="Times New Roman" pitchFamily="18" charset="0"/>
                <a:sym typeface="Wingdings" panose="05000000000000000000" pitchFamily="2" charset="2"/>
              </a:rPr>
              <a:t>根据</a:t>
            </a:r>
            <a:r>
              <a:rPr kumimoji="1" lang="en-US" altLang="zh-CN" sz="2800" b="1" dirty="0">
                <a:solidFill>
                  <a:schemeClr val="accent2"/>
                </a:solidFill>
                <a:latin typeface="Times New Roman" pitchFamily="18" charset="0"/>
                <a:sym typeface="Wingdings" panose="05000000000000000000" pitchFamily="2" charset="2"/>
              </a:rPr>
              <a:t>Armstrong</a:t>
            </a:r>
            <a:r>
              <a:rPr kumimoji="1" lang="zh-CN" altLang="en-US" sz="2800" b="1" dirty="0">
                <a:solidFill>
                  <a:schemeClr val="accent2"/>
                </a:solidFill>
                <a:latin typeface="Times New Roman" pitchFamily="18" charset="0"/>
                <a:sym typeface="Wingdings" panose="05000000000000000000" pitchFamily="2" charset="2"/>
              </a:rPr>
              <a:t>公理导出的问题，可以转化为</a:t>
            </a:r>
            <a:r>
              <a:rPr kumimoji="1" lang="zh-CN" altLang="en-US" sz="2800" b="1" dirty="0">
                <a:solidFill>
                  <a:schemeClr val="accent6">
                    <a:lumMod val="75000"/>
                  </a:schemeClr>
                </a:solidFill>
                <a:latin typeface="Times New Roman" pitchFamily="18" charset="0"/>
                <a:sym typeface="Wingdings" panose="05000000000000000000" pitchFamily="2" charset="2"/>
              </a:rPr>
              <a:t>求出</a:t>
            </a:r>
            <a:r>
              <a:rPr kumimoji="1" lang="en-US" altLang="zh-CN" sz="2800" dirty="0">
                <a:solidFill>
                  <a:schemeClr val="accent6">
                    <a:lumMod val="75000"/>
                  </a:schemeClr>
                </a:solidFill>
                <a:latin typeface="Times New Roman" pitchFamily="18" charset="0"/>
              </a:rPr>
              <a:t>X</a:t>
            </a:r>
            <a:r>
              <a:rPr kumimoji="1" lang="en-US" altLang="zh-CN" sz="2800" baseline="-25000" dirty="0">
                <a:solidFill>
                  <a:schemeClr val="accent6">
                    <a:lumMod val="75000"/>
                  </a:schemeClr>
                </a:solidFill>
                <a:latin typeface="Times New Roman" pitchFamily="18" charset="0"/>
              </a:rPr>
              <a:t>F</a:t>
            </a:r>
            <a:r>
              <a:rPr kumimoji="1" lang="en-US" altLang="zh-CN" sz="2800" baseline="30000" dirty="0">
                <a:solidFill>
                  <a:schemeClr val="accent6">
                    <a:lumMod val="75000"/>
                  </a:schemeClr>
                </a:solidFill>
                <a:latin typeface="Times New Roman" pitchFamily="18" charset="0"/>
              </a:rPr>
              <a:t>+</a:t>
            </a:r>
            <a:r>
              <a:rPr kumimoji="1" lang="zh-CN" altLang="en-US" sz="2800" baseline="30000" dirty="0">
                <a:solidFill>
                  <a:schemeClr val="accent6">
                    <a:lumMod val="75000"/>
                  </a:schemeClr>
                </a:solidFill>
                <a:latin typeface="Times New Roman" pitchFamily="18" charset="0"/>
              </a:rPr>
              <a:t>，</a:t>
            </a:r>
            <a:r>
              <a:rPr kumimoji="1" lang="zh-CN" altLang="en-US" sz="2800" dirty="0">
                <a:solidFill>
                  <a:schemeClr val="accent6">
                    <a:lumMod val="75000"/>
                  </a:schemeClr>
                </a:solidFill>
                <a:latin typeface="Times New Roman" pitchFamily="18" charset="0"/>
              </a:rPr>
              <a:t>判定</a:t>
            </a:r>
            <a:r>
              <a:rPr kumimoji="1" lang="en-US" altLang="zh-CN" sz="2800" dirty="0">
                <a:solidFill>
                  <a:schemeClr val="accent6">
                    <a:lumMod val="75000"/>
                  </a:schemeClr>
                </a:solidFill>
                <a:latin typeface="Times New Roman" pitchFamily="18" charset="0"/>
              </a:rPr>
              <a:t>Y</a:t>
            </a:r>
            <a:r>
              <a:rPr kumimoji="1" lang="zh-CN" altLang="en-US" sz="2800" dirty="0">
                <a:solidFill>
                  <a:schemeClr val="accent6">
                    <a:lumMod val="75000"/>
                  </a:schemeClr>
                </a:solidFill>
                <a:latin typeface="Times New Roman" pitchFamily="18" charset="0"/>
              </a:rPr>
              <a:t>是否为</a:t>
            </a:r>
            <a:r>
              <a:rPr kumimoji="1" lang="en-US" altLang="zh-CN" sz="2800" dirty="0">
                <a:solidFill>
                  <a:schemeClr val="accent6">
                    <a:lumMod val="75000"/>
                  </a:schemeClr>
                </a:solidFill>
                <a:latin typeface="Times New Roman" pitchFamily="18" charset="0"/>
              </a:rPr>
              <a:t>X</a:t>
            </a:r>
            <a:r>
              <a:rPr kumimoji="1" lang="en-US" altLang="zh-CN" sz="2800" baseline="-25000" dirty="0">
                <a:solidFill>
                  <a:schemeClr val="accent6">
                    <a:lumMod val="75000"/>
                  </a:schemeClr>
                </a:solidFill>
                <a:latin typeface="Times New Roman" pitchFamily="18" charset="0"/>
              </a:rPr>
              <a:t>F</a:t>
            </a:r>
            <a:r>
              <a:rPr kumimoji="1" lang="en-US" altLang="zh-CN" sz="2800" dirty="0">
                <a:solidFill>
                  <a:schemeClr val="accent6">
                    <a:lumMod val="75000"/>
                  </a:schemeClr>
                </a:solidFill>
                <a:latin typeface="Times New Roman" pitchFamily="18" charset="0"/>
              </a:rPr>
              <a:t>+</a:t>
            </a:r>
            <a:r>
              <a:rPr kumimoji="1" lang="zh-CN" altLang="en-US" sz="2800" dirty="0">
                <a:solidFill>
                  <a:schemeClr val="accent6">
                    <a:lumMod val="75000"/>
                  </a:schemeClr>
                </a:solidFill>
                <a:latin typeface="Times New Roman" pitchFamily="18" charset="0"/>
              </a:rPr>
              <a:t>的问题。</a:t>
            </a:r>
          </a:p>
        </p:txBody>
      </p:sp>
    </p:spTree>
    <p:extLst>
      <p:ext uri="{BB962C8B-B14F-4D97-AF65-F5344CB8AC3E}">
        <p14:creationId xmlns:p14="http://schemas.microsoft.com/office/powerpoint/2010/main" val="337646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p:cTn id="7" dur="1000" fill="hold"/>
                                        <p:tgtEl>
                                          <p:spTgt spid="59395"/>
                                        </p:tgtEl>
                                        <p:attrNameLst>
                                          <p:attrName>ppt_w</p:attrName>
                                        </p:attrNameLst>
                                      </p:cBhvr>
                                      <p:tavLst>
                                        <p:tav tm="0">
                                          <p:val>
                                            <p:fltVal val="0"/>
                                          </p:val>
                                        </p:tav>
                                        <p:tav tm="100000">
                                          <p:val>
                                            <p:strVal val="#ppt_w"/>
                                          </p:val>
                                        </p:tav>
                                      </p:tavLst>
                                    </p:anim>
                                    <p:anim calcmode="lin" valueType="num">
                                      <p:cBhvr>
                                        <p:cTn id="8" dur="1000" fill="hold"/>
                                        <p:tgtEl>
                                          <p:spTgt spid="59395"/>
                                        </p:tgtEl>
                                        <p:attrNameLst>
                                          <p:attrName>ppt_h</p:attrName>
                                        </p:attrNameLst>
                                      </p:cBhvr>
                                      <p:tavLst>
                                        <p:tav tm="0">
                                          <p:val>
                                            <p:fltVal val="0"/>
                                          </p:val>
                                        </p:tav>
                                        <p:tav tm="100000">
                                          <p:val>
                                            <p:strVal val="#ppt_h"/>
                                          </p:val>
                                        </p:tav>
                                      </p:tavLst>
                                    </p:anim>
                                    <p:anim calcmode="lin" valueType="num">
                                      <p:cBhvr>
                                        <p:cTn id="9" dur="1000" fill="hold"/>
                                        <p:tgtEl>
                                          <p:spTgt spid="5939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939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nimBg="1" autoUpdateAnimBg="0"/>
      <p:bldP spid="7"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
        <p:nvSpPr>
          <p:cNvPr id="5" name="Rectangle 2"/>
          <p:cNvSpPr>
            <a:spLocks noGrp="1" noChangeArrowheads="1"/>
          </p:cNvSpPr>
          <p:nvPr>
            <p:ph idx="1"/>
          </p:nvPr>
        </p:nvSpPr>
        <p:spPr>
          <a:xfrm>
            <a:off x="546653" y="980730"/>
            <a:ext cx="8229600" cy="4525963"/>
          </a:xfrm>
          <a:solidFill>
            <a:schemeClr val="bg1"/>
          </a:solidFill>
          <a:ln w="38100">
            <a:noFill/>
          </a:ln>
        </p:spPr>
        <p:txBody>
          <a:bodyPr/>
          <a:lstStyle/>
          <a:p>
            <a:pPr eaLnBrk="1" hangingPunct="1">
              <a:buFontTx/>
              <a:buNone/>
            </a:pPr>
            <a:r>
              <a:rPr lang="en-US" altLang="zh-CN" dirty="0">
                <a:solidFill>
                  <a:srgbClr val="0070C0"/>
                </a:solidFill>
              </a:rPr>
              <a:t>3</a:t>
            </a:r>
            <a:r>
              <a:rPr lang="zh-CN" altLang="en-US" dirty="0">
                <a:solidFill>
                  <a:srgbClr val="0070C0"/>
                </a:solidFill>
              </a:rPr>
              <a:t>、求属性集闭包</a:t>
            </a:r>
            <a:r>
              <a:rPr lang="en-US" altLang="zh-CN" dirty="0">
                <a:solidFill>
                  <a:srgbClr val="0070C0"/>
                </a:solidFill>
              </a:rPr>
              <a:t>X</a:t>
            </a:r>
            <a:r>
              <a:rPr lang="en-US" altLang="zh-CN" baseline="-25000" dirty="0">
                <a:solidFill>
                  <a:srgbClr val="0070C0"/>
                </a:solidFill>
              </a:rPr>
              <a:t>F</a:t>
            </a:r>
            <a:r>
              <a:rPr lang="en-US" altLang="zh-CN" baseline="30000" dirty="0">
                <a:solidFill>
                  <a:srgbClr val="0070C0"/>
                </a:solidFill>
              </a:rPr>
              <a:t>+</a:t>
            </a:r>
            <a:r>
              <a:rPr lang="zh-CN" altLang="en-US" dirty="0">
                <a:solidFill>
                  <a:srgbClr val="0070C0"/>
                </a:solidFill>
              </a:rPr>
              <a:t>的算法</a:t>
            </a:r>
          </a:p>
          <a:p>
            <a:pPr eaLnBrk="1" hangingPunct="1">
              <a:buFontTx/>
              <a:buNone/>
            </a:pPr>
            <a:r>
              <a:rPr lang="zh-CN" altLang="en-US" dirty="0"/>
              <a:t>算法：输入：</a:t>
            </a:r>
            <a:r>
              <a:rPr lang="en-US" altLang="zh-CN" dirty="0"/>
              <a:t>X</a:t>
            </a:r>
            <a:r>
              <a:rPr lang="zh-CN" altLang="en-US" dirty="0"/>
              <a:t>，</a:t>
            </a:r>
            <a:r>
              <a:rPr lang="en-US" altLang="zh-CN" dirty="0"/>
              <a:t>F       </a:t>
            </a:r>
            <a:r>
              <a:rPr lang="zh-CN" altLang="en-US" dirty="0"/>
              <a:t>输出：</a:t>
            </a:r>
            <a:r>
              <a:rPr lang="en-US" altLang="zh-CN" dirty="0"/>
              <a:t>X</a:t>
            </a:r>
            <a:r>
              <a:rPr lang="en-US" altLang="zh-CN" baseline="-25000" dirty="0"/>
              <a:t>F</a:t>
            </a:r>
            <a:r>
              <a:rPr lang="en-US" altLang="zh-CN" baseline="30000" dirty="0"/>
              <a:t>+ </a:t>
            </a:r>
          </a:p>
          <a:p>
            <a:pPr eaLnBrk="1" hangingPunct="1">
              <a:buFontTx/>
              <a:buNone/>
            </a:pPr>
            <a:r>
              <a:rPr lang="en-US" altLang="zh-CN" dirty="0"/>
              <a:t>(1)</a:t>
            </a:r>
            <a:r>
              <a:rPr lang="zh-CN" altLang="en-US" dirty="0"/>
              <a:t>令</a:t>
            </a:r>
            <a:r>
              <a:rPr lang="en-US" altLang="zh-CN" dirty="0"/>
              <a:t>X</a:t>
            </a:r>
            <a:r>
              <a:rPr lang="en-US" altLang="zh-CN" baseline="30000" dirty="0"/>
              <a:t>(0)</a:t>
            </a:r>
            <a:r>
              <a:rPr lang="en-US" altLang="zh-CN" dirty="0"/>
              <a:t>=X</a:t>
            </a:r>
            <a:r>
              <a:rPr lang="zh-CN" altLang="en-US" dirty="0"/>
              <a:t>，</a:t>
            </a:r>
            <a:r>
              <a:rPr lang="en-US" altLang="zh-CN" dirty="0" err="1"/>
              <a:t>i</a:t>
            </a:r>
            <a:r>
              <a:rPr lang="en-US" altLang="zh-CN" dirty="0"/>
              <a:t>=0</a:t>
            </a:r>
          </a:p>
          <a:p>
            <a:pPr eaLnBrk="1" hangingPunct="1">
              <a:buFontTx/>
              <a:buNone/>
            </a:pPr>
            <a:r>
              <a:rPr lang="en-US" altLang="zh-CN" dirty="0"/>
              <a:t>(2)</a:t>
            </a:r>
            <a:r>
              <a:rPr lang="zh-CN" altLang="en-US" dirty="0"/>
              <a:t>求</a:t>
            </a:r>
            <a:r>
              <a:rPr lang="en-US" altLang="zh-CN" dirty="0"/>
              <a:t>B, B={A|(</a:t>
            </a:r>
            <a:r>
              <a:rPr lang="en-US" altLang="zh-CN" dirty="0">
                <a:sym typeface="Symbol" pitchFamily="18" charset="2"/>
              </a:rPr>
              <a:t></a:t>
            </a:r>
            <a:r>
              <a:rPr lang="en-US" altLang="zh-CN" dirty="0"/>
              <a:t>V)(</a:t>
            </a:r>
            <a:r>
              <a:rPr lang="en-US" altLang="zh-CN" dirty="0">
                <a:sym typeface="Symbol" pitchFamily="18" charset="2"/>
              </a:rPr>
              <a:t></a:t>
            </a:r>
            <a:r>
              <a:rPr lang="en-US" altLang="zh-CN" dirty="0"/>
              <a:t>W)(V→W∈F</a:t>
            </a:r>
            <a:r>
              <a:rPr lang="en-US" altLang="zh-CN" dirty="0">
                <a:sym typeface="Symbol" pitchFamily="18" charset="2"/>
              </a:rPr>
              <a:t></a:t>
            </a:r>
            <a:r>
              <a:rPr lang="en-US" altLang="zh-CN" dirty="0"/>
              <a:t>V</a:t>
            </a:r>
            <a:r>
              <a:rPr lang="en-US" altLang="zh-CN" dirty="0">
                <a:sym typeface="Symbol" pitchFamily="18" charset="2"/>
              </a:rPr>
              <a:t></a:t>
            </a:r>
            <a:r>
              <a:rPr lang="en-US" altLang="zh-CN" dirty="0"/>
              <a:t>X</a:t>
            </a:r>
            <a:r>
              <a:rPr lang="en-US" altLang="zh-CN" baseline="30000" dirty="0"/>
              <a:t>(</a:t>
            </a:r>
            <a:r>
              <a:rPr lang="en-US" altLang="zh-CN" b="1" baseline="30000" dirty="0" err="1"/>
              <a:t>i</a:t>
            </a:r>
            <a:r>
              <a:rPr lang="en-US" altLang="zh-CN" baseline="30000" dirty="0"/>
              <a:t>) </a:t>
            </a:r>
            <a:r>
              <a:rPr lang="en-US" altLang="zh-CN" dirty="0">
                <a:sym typeface="Symbol" pitchFamily="18" charset="2"/>
              </a:rPr>
              <a:t></a:t>
            </a:r>
            <a:r>
              <a:rPr lang="en-US" altLang="zh-CN" baseline="30000" dirty="0"/>
              <a:t> </a:t>
            </a:r>
            <a:r>
              <a:rPr lang="en-US" altLang="zh-CN" dirty="0"/>
              <a:t>A∈W)}</a:t>
            </a:r>
          </a:p>
          <a:p>
            <a:pPr eaLnBrk="1" hangingPunct="1">
              <a:buFontTx/>
              <a:buNone/>
            </a:pPr>
            <a:r>
              <a:rPr lang="en-US" altLang="zh-CN" dirty="0"/>
              <a:t>(3) X</a:t>
            </a:r>
            <a:r>
              <a:rPr lang="en-US" altLang="zh-CN" baseline="30000" dirty="0"/>
              <a:t>(i+1)</a:t>
            </a:r>
            <a:r>
              <a:rPr lang="en-US" altLang="zh-CN" dirty="0"/>
              <a:t>=B∪X</a:t>
            </a:r>
            <a:r>
              <a:rPr lang="en-US" altLang="zh-CN" b="1" baseline="30000" dirty="0"/>
              <a:t>(</a:t>
            </a:r>
            <a:r>
              <a:rPr lang="en-US" altLang="zh-CN" b="1" baseline="30000" dirty="0" err="1"/>
              <a:t>i</a:t>
            </a:r>
            <a:r>
              <a:rPr lang="en-US" altLang="zh-CN" b="1" baseline="30000" dirty="0"/>
              <a:t>)</a:t>
            </a:r>
          </a:p>
          <a:p>
            <a:pPr eaLnBrk="1" hangingPunct="1">
              <a:buFontTx/>
              <a:buNone/>
            </a:pPr>
            <a:r>
              <a:rPr lang="en-US" altLang="zh-CN" dirty="0"/>
              <a:t>(4)</a:t>
            </a:r>
            <a:r>
              <a:rPr lang="zh-CN" altLang="en-US" dirty="0"/>
              <a:t>判断</a:t>
            </a:r>
            <a:r>
              <a:rPr lang="en-US" altLang="zh-CN" dirty="0"/>
              <a:t>X</a:t>
            </a:r>
            <a:r>
              <a:rPr lang="en-US" altLang="zh-CN" baseline="30000" dirty="0"/>
              <a:t>(</a:t>
            </a:r>
            <a:r>
              <a:rPr lang="en-US" altLang="zh-CN" b="1" baseline="30000" dirty="0"/>
              <a:t>i+1</a:t>
            </a:r>
            <a:r>
              <a:rPr lang="en-US" altLang="zh-CN" baseline="30000" dirty="0"/>
              <a:t>)</a:t>
            </a:r>
            <a:r>
              <a:rPr lang="en-US" altLang="zh-CN" dirty="0"/>
              <a:t>= X</a:t>
            </a:r>
            <a:r>
              <a:rPr lang="en-US" altLang="zh-CN" b="1" baseline="30000" dirty="0"/>
              <a:t>(</a:t>
            </a:r>
            <a:r>
              <a:rPr lang="en-US" altLang="zh-CN" b="1" baseline="30000" dirty="0" err="1"/>
              <a:t>i</a:t>
            </a:r>
            <a:r>
              <a:rPr lang="en-US" altLang="zh-CN" b="1" baseline="30000" dirty="0"/>
              <a:t>)</a:t>
            </a:r>
            <a:r>
              <a:rPr lang="zh-CN" altLang="en-US" dirty="0"/>
              <a:t>吗？</a:t>
            </a:r>
          </a:p>
          <a:p>
            <a:pPr eaLnBrk="1" hangingPunct="1">
              <a:buFontTx/>
              <a:buNone/>
            </a:pPr>
            <a:r>
              <a:rPr lang="en-US" altLang="zh-CN" dirty="0"/>
              <a:t>(5)</a:t>
            </a:r>
            <a:r>
              <a:rPr lang="zh-CN" altLang="en-US" dirty="0"/>
              <a:t>若相等或</a:t>
            </a:r>
            <a:r>
              <a:rPr lang="en-US" altLang="zh-CN" dirty="0"/>
              <a:t>X</a:t>
            </a:r>
            <a:r>
              <a:rPr lang="en-US" altLang="zh-CN" b="1" baseline="30000" dirty="0"/>
              <a:t>(</a:t>
            </a:r>
            <a:r>
              <a:rPr lang="en-US" altLang="zh-CN" b="1" baseline="30000" dirty="0" err="1"/>
              <a:t>i</a:t>
            </a:r>
            <a:r>
              <a:rPr lang="en-US" altLang="zh-CN" b="1" baseline="30000" dirty="0"/>
              <a:t>)</a:t>
            </a:r>
            <a:r>
              <a:rPr lang="en-US" altLang="zh-CN" dirty="0"/>
              <a:t>=U</a:t>
            </a:r>
            <a:r>
              <a:rPr lang="zh-CN" altLang="en-US" dirty="0"/>
              <a:t>则</a:t>
            </a:r>
            <a:r>
              <a:rPr lang="en-US" altLang="zh-CN" dirty="0"/>
              <a:t>X</a:t>
            </a:r>
            <a:r>
              <a:rPr lang="en-US" altLang="zh-CN" b="1" baseline="30000" dirty="0"/>
              <a:t>(</a:t>
            </a:r>
            <a:r>
              <a:rPr lang="en-US" altLang="zh-CN" b="1" baseline="30000" dirty="0" err="1"/>
              <a:t>i</a:t>
            </a:r>
            <a:r>
              <a:rPr lang="en-US" altLang="zh-CN" b="1" baseline="30000" dirty="0"/>
              <a:t>)</a:t>
            </a:r>
            <a:r>
              <a:rPr lang="zh-CN" altLang="en-US" dirty="0"/>
              <a:t>就是</a:t>
            </a:r>
            <a:r>
              <a:rPr lang="en-US" altLang="zh-CN" dirty="0"/>
              <a:t>X</a:t>
            </a:r>
            <a:r>
              <a:rPr lang="en-US" altLang="zh-CN" baseline="-25000" dirty="0"/>
              <a:t>F</a:t>
            </a:r>
            <a:r>
              <a:rPr lang="en-US" altLang="zh-CN" baseline="30000" dirty="0"/>
              <a:t>+</a:t>
            </a:r>
            <a:r>
              <a:rPr lang="en-US" altLang="zh-CN" dirty="0"/>
              <a:t> </a:t>
            </a:r>
            <a:r>
              <a:rPr lang="zh-CN" altLang="en-US" dirty="0"/>
              <a:t>，算法终止。</a:t>
            </a:r>
          </a:p>
          <a:p>
            <a:pPr eaLnBrk="1" hangingPunct="1">
              <a:buFontTx/>
              <a:buNone/>
            </a:pPr>
            <a:r>
              <a:rPr lang="en-US" altLang="zh-CN" dirty="0"/>
              <a:t>(6)</a:t>
            </a:r>
            <a:r>
              <a:rPr lang="zh-CN" altLang="en-US" dirty="0"/>
              <a:t>若否，则</a:t>
            </a:r>
            <a:r>
              <a:rPr lang="en-US" altLang="zh-CN" dirty="0" err="1"/>
              <a:t>i</a:t>
            </a:r>
            <a:r>
              <a:rPr lang="en-US" altLang="zh-CN" dirty="0"/>
              <a:t>=i+1</a:t>
            </a:r>
            <a:r>
              <a:rPr lang="zh-CN" altLang="en-US" dirty="0"/>
              <a:t>，返回第</a:t>
            </a:r>
            <a:r>
              <a:rPr lang="en-US" altLang="zh-CN" dirty="0"/>
              <a:t>(2)</a:t>
            </a:r>
            <a:r>
              <a:rPr lang="zh-CN" altLang="en-US" dirty="0"/>
              <a:t>步。</a:t>
            </a:r>
          </a:p>
        </p:txBody>
      </p:sp>
    </p:spTree>
    <p:extLst>
      <p:ext uri="{BB962C8B-B14F-4D97-AF65-F5344CB8AC3E}">
        <p14:creationId xmlns:p14="http://schemas.microsoft.com/office/powerpoint/2010/main" val="111444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lide(fromBottom)">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slide(fromBottom)">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slide(fromBottom)">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slide(fromBottom)">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lide(fromBottom)">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345504" y="897509"/>
            <a:ext cx="8618984" cy="4907756"/>
          </a:xfrm>
          <a:solidFill>
            <a:schemeClr val="bg1"/>
          </a:solidFill>
          <a:ln w="38100">
            <a:noFill/>
          </a:ln>
        </p:spPr>
        <p:txBody>
          <a:bodyPr>
            <a:normAutofit/>
          </a:bodyPr>
          <a:lstStyle/>
          <a:p>
            <a:pPr eaLnBrk="1" hangingPunct="1">
              <a:buFontTx/>
              <a:buNone/>
            </a:pPr>
            <a:r>
              <a:rPr lang="zh-CN" altLang="en-US" b="1" i="1" dirty="0">
                <a:solidFill>
                  <a:schemeClr val="tx2"/>
                </a:solidFill>
              </a:rPr>
              <a:t>例</a:t>
            </a:r>
            <a:r>
              <a:rPr lang="en-US" altLang="zh-CN" b="1" i="1" dirty="0">
                <a:solidFill>
                  <a:schemeClr val="tx2"/>
                </a:solidFill>
              </a:rPr>
              <a:t>1</a:t>
            </a:r>
            <a:r>
              <a:rPr lang="zh-CN" altLang="en-US" b="1" i="1" dirty="0">
                <a:solidFill>
                  <a:schemeClr val="tx2"/>
                </a:solidFill>
              </a:rPr>
              <a:t>：</a:t>
            </a:r>
            <a:r>
              <a:rPr lang="zh-CN" altLang="en-US" dirty="0"/>
              <a:t>已知关系模式</a:t>
            </a:r>
            <a:r>
              <a:rPr lang="en-US" altLang="zh-CN" dirty="0"/>
              <a:t>R(U</a:t>
            </a:r>
            <a:r>
              <a:rPr lang="zh-CN" altLang="en-US" dirty="0"/>
              <a:t>，</a:t>
            </a:r>
            <a:r>
              <a:rPr lang="en-US" altLang="zh-CN" dirty="0"/>
              <a:t>F)</a:t>
            </a:r>
            <a:r>
              <a:rPr lang="zh-CN" altLang="en-US" dirty="0"/>
              <a:t>，其中</a:t>
            </a:r>
          </a:p>
          <a:p>
            <a:pPr eaLnBrk="1" hangingPunct="1">
              <a:buFontTx/>
              <a:buNone/>
            </a:pPr>
            <a:r>
              <a:rPr lang="en-US" altLang="zh-CN" dirty="0"/>
              <a:t>U={A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p>
          <a:p>
            <a:pPr eaLnBrk="1" hangingPunct="1">
              <a:buFontTx/>
              <a:buNone/>
            </a:pPr>
            <a:r>
              <a:rPr lang="en-US" altLang="zh-CN" dirty="0"/>
              <a:t>F={AB→C</a:t>
            </a:r>
            <a:r>
              <a:rPr lang="zh-CN" altLang="en-US" dirty="0"/>
              <a:t>，</a:t>
            </a:r>
            <a:r>
              <a:rPr lang="en-US" altLang="zh-CN" dirty="0"/>
              <a:t>B→D</a:t>
            </a:r>
            <a:r>
              <a:rPr lang="zh-CN" altLang="en-US" dirty="0"/>
              <a:t>，</a:t>
            </a:r>
            <a:r>
              <a:rPr lang="en-US" altLang="zh-CN" dirty="0"/>
              <a:t>C→E</a:t>
            </a:r>
            <a:r>
              <a:rPr lang="zh-CN" altLang="en-US" dirty="0"/>
              <a:t>，</a:t>
            </a:r>
            <a:r>
              <a:rPr lang="en-US" altLang="zh-CN" dirty="0"/>
              <a:t>EC→B</a:t>
            </a:r>
            <a:r>
              <a:rPr lang="zh-CN" altLang="en-US" dirty="0"/>
              <a:t>，</a:t>
            </a:r>
            <a:r>
              <a:rPr lang="en-US" altLang="zh-CN" dirty="0"/>
              <a:t>AC→B}</a:t>
            </a:r>
          </a:p>
          <a:p>
            <a:pPr eaLnBrk="1" hangingPunct="1">
              <a:buFontTx/>
              <a:buNone/>
            </a:pPr>
            <a:r>
              <a:rPr lang="zh-CN" altLang="en-US" dirty="0"/>
              <a:t>求</a:t>
            </a:r>
            <a:r>
              <a:rPr lang="en-US" altLang="zh-CN" dirty="0"/>
              <a:t>(AB)</a:t>
            </a:r>
            <a:r>
              <a:rPr lang="en-US" altLang="zh-CN" baseline="-25000" dirty="0"/>
              <a:t>F</a:t>
            </a:r>
            <a:r>
              <a:rPr lang="en-US" altLang="zh-CN" baseline="30000" dirty="0"/>
              <a:t>+</a:t>
            </a:r>
            <a:r>
              <a:rPr lang="zh-CN" altLang="en-US" dirty="0"/>
              <a:t>。</a:t>
            </a:r>
          </a:p>
          <a:p>
            <a:pPr eaLnBrk="1" hangingPunct="1">
              <a:buFontTx/>
              <a:buNone/>
            </a:pPr>
            <a:r>
              <a:rPr lang="zh-CN" altLang="en-US" dirty="0"/>
              <a:t>解：</a:t>
            </a:r>
            <a:r>
              <a:rPr lang="en-US" altLang="zh-CN" dirty="0"/>
              <a:t>1</a:t>
            </a:r>
            <a:r>
              <a:rPr lang="zh-CN" altLang="en-US" dirty="0"/>
              <a:t>：</a:t>
            </a:r>
            <a:r>
              <a:rPr lang="en-US" altLang="zh-CN" dirty="0"/>
              <a:t>X</a:t>
            </a:r>
            <a:r>
              <a:rPr lang="en-US" altLang="zh-CN" baseline="30000" dirty="0"/>
              <a:t>(0)</a:t>
            </a:r>
            <a:r>
              <a:rPr lang="en-US" altLang="zh-CN" dirty="0"/>
              <a:t>=AB</a:t>
            </a:r>
          </a:p>
          <a:p>
            <a:pPr eaLnBrk="1" hangingPunct="1">
              <a:buFontTx/>
              <a:buNone/>
            </a:pPr>
            <a:r>
              <a:rPr lang="en-US" altLang="zh-CN" dirty="0"/>
              <a:t>        2</a:t>
            </a:r>
            <a:r>
              <a:rPr lang="zh-CN" altLang="en-US" dirty="0"/>
              <a:t>：计算</a:t>
            </a:r>
            <a:r>
              <a:rPr lang="en-US" altLang="zh-CN" dirty="0"/>
              <a:t>X</a:t>
            </a:r>
            <a:r>
              <a:rPr lang="en-US" altLang="zh-CN" baseline="30000" dirty="0"/>
              <a:t>(1)</a:t>
            </a:r>
            <a:r>
              <a:rPr lang="en-US" altLang="zh-CN" dirty="0"/>
              <a:t> = X</a:t>
            </a:r>
            <a:r>
              <a:rPr lang="en-US" altLang="zh-CN" baseline="30000" dirty="0"/>
              <a:t>(0)</a:t>
            </a:r>
            <a:r>
              <a:rPr lang="en-US" altLang="zh-CN" dirty="0"/>
              <a:t>∪ C ∪ D = ABCD</a:t>
            </a:r>
          </a:p>
          <a:p>
            <a:pPr eaLnBrk="1" hangingPunct="1">
              <a:buFontTx/>
              <a:buNone/>
            </a:pPr>
            <a:r>
              <a:rPr lang="en-US" altLang="zh-CN" dirty="0"/>
              <a:t>        3</a:t>
            </a:r>
            <a:r>
              <a:rPr lang="zh-CN" altLang="en-US" dirty="0"/>
              <a:t>：求</a:t>
            </a:r>
            <a:r>
              <a:rPr lang="en-US" altLang="zh-CN" dirty="0"/>
              <a:t>X</a:t>
            </a:r>
            <a:r>
              <a:rPr lang="en-US" altLang="zh-CN" baseline="30000" dirty="0"/>
              <a:t>(2)</a:t>
            </a:r>
            <a:r>
              <a:rPr lang="en-US" altLang="zh-CN" dirty="0"/>
              <a:t> = X</a:t>
            </a:r>
            <a:r>
              <a:rPr lang="en-US" altLang="zh-CN" baseline="30000" dirty="0"/>
              <a:t>(1)</a:t>
            </a:r>
            <a:r>
              <a:rPr lang="en-US" altLang="zh-CN" dirty="0"/>
              <a:t>∪ E ∪ B = ABCDE</a:t>
            </a:r>
          </a:p>
          <a:p>
            <a:pPr eaLnBrk="1" hangingPunct="1">
              <a:buFontTx/>
              <a:buNone/>
            </a:pPr>
            <a:r>
              <a:rPr lang="en-US" altLang="zh-CN" dirty="0"/>
              <a:t>        4</a:t>
            </a:r>
            <a:r>
              <a:rPr lang="zh-CN" altLang="en-US" dirty="0"/>
              <a:t>：由于</a:t>
            </a:r>
            <a:r>
              <a:rPr lang="en-US" altLang="zh-CN" dirty="0"/>
              <a:t>X</a:t>
            </a:r>
            <a:r>
              <a:rPr lang="en-US" altLang="zh-CN" baseline="30000" dirty="0"/>
              <a:t>(2)</a:t>
            </a:r>
            <a:r>
              <a:rPr lang="en-US" altLang="zh-CN" dirty="0"/>
              <a:t> </a:t>
            </a:r>
            <a:r>
              <a:rPr lang="zh-CN" altLang="en-US" dirty="0"/>
              <a:t>已经等于全部属性集合所以</a:t>
            </a:r>
          </a:p>
          <a:p>
            <a:pPr eaLnBrk="1" hangingPunct="1">
              <a:buFontTx/>
              <a:buNone/>
            </a:pPr>
            <a:r>
              <a:rPr lang="zh-CN" altLang="en-US" dirty="0"/>
              <a:t>         </a:t>
            </a:r>
            <a:r>
              <a:rPr lang="en-US" altLang="zh-CN" dirty="0"/>
              <a:t>(AB)</a:t>
            </a:r>
            <a:r>
              <a:rPr lang="en-US" altLang="zh-CN" baseline="-25000" dirty="0"/>
              <a:t>F</a:t>
            </a:r>
            <a:r>
              <a:rPr lang="en-US" altLang="zh-CN" baseline="30000" dirty="0"/>
              <a:t>+ </a:t>
            </a:r>
            <a:r>
              <a:rPr lang="en-US" altLang="zh-CN" dirty="0"/>
              <a:t>= ABCDE</a:t>
            </a:r>
          </a:p>
        </p:txBody>
      </p:sp>
      <p:sp>
        <p:nvSpPr>
          <p:cNvPr id="56322" name="灯片编号占位符 5"/>
          <p:cNvSpPr>
            <a:spLocks noGrp="1"/>
          </p:cNvSpPr>
          <p:nvPr>
            <p:ph type="sldNum" sz="quarter" idx="12"/>
          </p:nvPr>
        </p:nvSpPr>
        <p:spPr>
          <a:noFill/>
        </p:spPr>
        <p:txBody>
          <a:bodyPr/>
          <a:lstStyle/>
          <a:p>
            <a:fld id="{08B305E4-6407-45F0-BC51-44E118768735}" type="slidenum">
              <a:rPr lang="en-US" altLang="zh-CN" smtClean="0"/>
              <a:pPr/>
              <a:t>47</a:t>
            </a:fld>
            <a:endParaRPr lang="en-US" altLang="zh-CN"/>
          </a:p>
        </p:txBody>
      </p:sp>
      <p:sp>
        <p:nvSpPr>
          <p:cNvPr id="60419" name="Text Box 3"/>
          <p:cNvSpPr txBox="1">
            <a:spLocks noChangeArrowheads="1"/>
          </p:cNvSpPr>
          <p:nvPr/>
        </p:nvSpPr>
        <p:spPr bwMode="auto">
          <a:xfrm>
            <a:off x="3733800" y="2564905"/>
            <a:ext cx="5029200" cy="369332"/>
          </a:xfrm>
          <a:prstGeom prst="rect">
            <a:avLst/>
          </a:prstGeom>
          <a:solidFill>
            <a:srgbClr val="FFFFCC"/>
          </a:solidFill>
          <a:ln w="9525">
            <a:solidFill>
              <a:srgbClr val="FF3300"/>
            </a:solidFill>
            <a:miter lim="800000"/>
            <a:headEnd/>
            <a:tailEnd/>
          </a:ln>
        </p:spPr>
        <p:txBody>
          <a:bodyPr>
            <a:spAutoFit/>
          </a:bodyPr>
          <a:lstStyle/>
          <a:p>
            <a:pPr>
              <a:spcBef>
                <a:spcPct val="50000"/>
              </a:spcBef>
            </a:pPr>
            <a:r>
              <a:rPr kumimoji="1" lang="zh-CN" altLang="en-US" b="1">
                <a:latin typeface="Times New Roman" pitchFamily="18" charset="0"/>
              </a:rPr>
              <a:t>找出左部为</a:t>
            </a:r>
            <a:r>
              <a:rPr kumimoji="1" lang="en-US" altLang="zh-CN" b="1">
                <a:latin typeface="Times New Roman" pitchFamily="18" charset="0"/>
              </a:rPr>
              <a:t>A</a:t>
            </a:r>
            <a:r>
              <a:rPr kumimoji="1" lang="zh-CN" altLang="en-US" b="1">
                <a:latin typeface="Times New Roman" pitchFamily="18" charset="0"/>
              </a:rPr>
              <a:t>，</a:t>
            </a:r>
            <a:r>
              <a:rPr kumimoji="1" lang="en-US" altLang="zh-CN" b="1">
                <a:latin typeface="Times New Roman" pitchFamily="18" charset="0"/>
              </a:rPr>
              <a:t>B</a:t>
            </a:r>
            <a:r>
              <a:rPr kumimoji="1" lang="zh-CN" altLang="en-US" b="1">
                <a:latin typeface="Times New Roman" pitchFamily="18" charset="0"/>
              </a:rPr>
              <a:t>或</a:t>
            </a:r>
            <a:r>
              <a:rPr kumimoji="1" lang="en-US" altLang="zh-CN" b="1">
                <a:latin typeface="Times New Roman" pitchFamily="18" charset="0"/>
              </a:rPr>
              <a:t>AB</a:t>
            </a:r>
            <a:r>
              <a:rPr kumimoji="1" lang="zh-CN" altLang="en-US" b="1">
                <a:latin typeface="Times New Roman" pitchFamily="18" charset="0"/>
              </a:rPr>
              <a:t>的函数依赖</a:t>
            </a:r>
          </a:p>
        </p:txBody>
      </p:sp>
      <p:sp>
        <p:nvSpPr>
          <p:cNvPr id="60420" name="Line 4"/>
          <p:cNvSpPr>
            <a:spLocks noChangeShapeType="1"/>
          </p:cNvSpPr>
          <p:nvPr/>
        </p:nvSpPr>
        <p:spPr bwMode="auto">
          <a:xfrm flipH="1">
            <a:off x="3610744" y="3026572"/>
            <a:ext cx="457200" cy="376907"/>
          </a:xfrm>
          <a:prstGeom prst="line">
            <a:avLst/>
          </a:prstGeom>
          <a:noFill/>
          <a:ln w="38100">
            <a:solidFill>
              <a:srgbClr val="FF00FF"/>
            </a:solidFill>
            <a:round/>
            <a:headEnd/>
            <a:tailEnd type="triangle" w="med" len="med"/>
          </a:ln>
        </p:spPr>
        <p:txBody>
          <a:bodyPr/>
          <a:lstStyle/>
          <a:p>
            <a:endParaRPr lang="zh-CN" altLang="en-US"/>
          </a:p>
        </p:txBody>
      </p:sp>
      <p:sp>
        <p:nvSpPr>
          <p:cNvPr id="6" name="矩形 5"/>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Tree>
    <p:extLst>
      <p:ext uri="{BB962C8B-B14F-4D97-AF65-F5344CB8AC3E}">
        <p14:creationId xmlns:p14="http://schemas.microsoft.com/office/powerpoint/2010/main" val="236967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Effect transition="in" filter="barn(outVertical)">
                                      <p:cBhvr>
                                        <p:cTn id="7" dur="500"/>
                                        <p:tgtEl>
                                          <p:spTgt spid="604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0418">
                                            <p:txEl>
                                              <p:pRg st="1" end="1"/>
                                            </p:txEl>
                                          </p:spTgt>
                                        </p:tgtEl>
                                        <p:attrNameLst>
                                          <p:attrName>style.visibility</p:attrName>
                                        </p:attrNameLst>
                                      </p:cBhvr>
                                      <p:to>
                                        <p:strVal val="visible"/>
                                      </p:to>
                                    </p:set>
                                    <p:animEffect transition="in" filter="barn(outVertical)">
                                      <p:cBhvr>
                                        <p:cTn id="12" dur="500"/>
                                        <p:tgtEl>
                                          <p:spTgt spid="604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0418">
                                            <p:txEl>
                                              <p:pRg st="2" end="2"/>
                                            </p:txEl>
                                          </p:spTgt>
                                        </p:tgtEl>
                                        <p:attrNameLst>
                                          <p:attrName>style.visibility</p:attrName>
                                        </p:attrNameLst>
                                      </p:cBhvr>
                                      <p:to>
                                        <p:strVal val="visible"/>
                                      </p:to>
                                    </p:set>
                                    <p:animEffect transition="in" filter="barn(outVertical)">
                                      <p:cBhvr>
                                        <p:cTn id="17" dur="500"/>
                                        <p:tgtEl>
                                          <p:spTgt spid="604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60418">
                                            <p:txEl>
                                              <p:pRg st="3" end="3"/>
                                            </p:txEl>
                                          </p:spTgt>
                                        </p:tgtEl>
                                        <p:attrNameLst>
                                          <p:attrName>style.visibility</p:attrName>
                                        </p:attrNameLst>
                                      </p:cBhvr>
                                      <p:to>
                                        <p:strVal val="visible"/>
                                      </p:to>
                                    </p:set>
                                    <p:animEffect transition="in" filter="barn(outVertical)">
                                      <p:cBhvr>
                                        <p:cTn id="22" dur="500"/>
                                        <p:tgtEl>
                                          <p:spTgt spid="604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60418">
                                            <p:txEl>
                                              <p:pRg st="4" end="4"/>
                                            </p:txEl>
                                          </p:spTgt>
                                        </p:tgtEl>
                                        <p:attrNameLst>
                                          <p:attrName>style.visibility</p:attrName>
                                        </p:attrNameLst>
                                      </p:cBhvr>
                                      <p:to>
                                        <p:strVal val="visible"/>
                                      </p:to>
                                    </p:set>
                                    <p:animEffect transition="in" filter="barn(outVertical)">
                                      <p:cBhvr>
                                        <p:cTn id="27" dur="500"/>
                                        <p:tgtEl>
                                          <p:spTgt spid="604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60418">
                                            <p:txEl>
                                              <p:pRg st="5" end="5"/>
                                            </p:txEl>
                                          </p:spTgt>
                                        </p:tgtEl>
                                        <p:attrNameLst>
                                          <p:attrName>style.visibility</p:attrName>
                                        </p:attrNameLst>
                                      </p:cBhvr>
                                      <p:to>
                                        <p:strVal val="visible"/>
                                      </p:to>
                                    </p:set>
                                    <p:animEffect transition="in" filter="barn(outVertical)">
                                      <p:cBhvr>
                                        <p:cTn id="32" dur="500"/>
                                        <p:tgtEl>
                                          <p:spTgt spid="604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60418">
                                            <p:txEl>
                                              <p:pRg st="6" end="6"/>
                                            </p:txEl>
                                          </p:spTgt>
                                        </p:tgtEl>
                                        <p:attrNameLst>
                                          <p:attrName>style.visibility</p:attrName>
                                        </p:attrNameLst>
                                      </p:cBhvr>
                                      <p:to>
                                        <p:strVal val="visible"/>
                                      </p:to>
                                    </p:set>
                                    <p:animEffect transition="in" filter="barn(outVertical)">
                                      <p:cBhvr>
                                        <p:cTn id="37" dur="500"/>
                                        <p:tgtEl>
                                          <p:spTgt spid="604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60418">
                                            <p:txEl>
                                              <p:pRg st="7" end="7"/>
                                            </p:txEl>
                                          </p:spTgt>
                                        </p:tgtEl>
                                        <p:attrNameLst>
                                          <p:attrName>style.visibility</p:attrName>
                                        </p:attrNameLst>
                                      </p:cBhvr>
                                      <p:to>
                                        <p:strVal val="visible"/>
                                      </p:to>
                                    </p:set>
                                    <p:animEffect transition="in" filter="barn(outVertical)">
                                      <p:cBhvr>
                                        <p:cTn id="42" dur="500"/>
                                        <p:tgtEl>
                                          <p:spTgt spid="604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60418">
                                            <p:txEl>
                                              <p:pRg st="8" end="8"/>
                                            </p:txEl>
                                          </p:spTgt>
                                        </p:tgtEl>
                                        <p:attrNameLst>
                                          <p:attrName>style.visibility</p:attrName>
                                        </p:attrNameLst>
                                      </p:cBhvr>
                                      <p:to>
                                        <p:strVal val="visible"/>
                                      </p:to>
                                    </p:set>
                                    <p:animEffect transition="in" filter="barn(outVertical)">
                                      <p:cBhvr>
                                        <p:cTn id="47" dur="500"/>
                                        <p:tgtEl>
                                          <p:spTgt spid="6041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60419"/>
                                        </p:tgtEl>
                                        <p:attrNameLst>
                                          <p:attrName>style.visibility</p:attrName>
                                        </p:attrNameLst>
                                      </p:cBhvr>
                                      <p:to>
                                        <p:strVal val="visible"/>
                                      </p:to>
                                    </p:set>
                                    <p:anim calcmode="lin" valueType="num">
                                      <p:cBhvr additive="base">
                                        <p:cTn id="52" dur="500" fill="hold"/>
                                        <p:tgtEl>
                                          <p:spTgt spid="60419"/>
                                        </p:tgtEl>
                                        <p:attrNameLst>
                                          <p:attrName>ppt_x</p:attrName>
                                        </p:attrNameLst>
                                      </p:cBhvr>
                                      <p:tavLst>
                                        <p:tav tm="0">
                                          <p:val>
                                            <p:strVal val="1+#ppt_w/2"/>
                                          </p:val>
                                        </p:tav>
                                        <p:tav tm="100000">
                                          <p:val>
                                            <p:strVal val="#ppt_x"/>
                                          </p:val>
                                        </p:tav>
                                      </p:tavLst>
                                    </p:anim>
                                    <p:anim calcmode="lin" valueType="num">
                                      <p:cBhvr additive="base">
                                        <p:cTn id="53" dur="500" fill="hold"/>
                                        <p:tgtEl>
                                          <p:spTgt spid="60419"/>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2" presetClass="entr" presetSubtype="2" fill="hold" grpId="0" nodeType="afterEffect">
                                  <p:stCondLst>
                                    <p:cond delay="0"/>
                                  </p:stCondLst>
                                  <p:childTnLst>
                                    <p:set>
                                      <p:cBhvr>
                                        <p:cTn id="56" dur="1" fill="hold">
                                          <p:stCondLst>
                                            <p:cond delay="0"/>
                                          </p:stCondLst>
                                        </p:cTn>
                                        <p:tgtEl>
                                          <p:spTgt spid="60420"/>
                                        </p:tgtEl>
                                        <p:attrNameLst>
                                          <p:attrName>style.visibility</p:attrName>
                                        </p:attrNameLst>
                                      </p:cBhvr>
                                      <p:to>
                                        <p:strVal val="visible"/>
                                      </p:to>
                                    </p:set>
                                    <p:anim calcmode="lin" valueType="num">
                                      <p:cBhvr additive="base">
                                        <p:cTn id="57" dur="500" fill="hold"/>
                                        <p:tgtEl>
                                          <p:spTgt spid="60420"/>
                                        </p:tgtEl>
                                        <p:attrNameLst>
                                          <p:attrName>ppt_x</p:attrName>
                                        </p:attrNameLst>
                                      </p:cBhvr>
                                      <p:tavLst>
                                        <p:tav tm="0">
                                          <p:val>
                                            <p:strVal val="1+#ppt_w/2"/>
                                          </p:val>
                                        </p:tav>
                                        <p:tav tm="100000">
                                          <p:val>
                                            <p:strVal val="#ppt_x"/>
                                          </p:val>
                                        </p:tav>
                                      </p:tavLst>
                                    </p:anim>
                                    <p:anim calcmode="lin" valueType="num">
                                      <p:cBhvr additive="base">
                                        <p:cTn id="58" dur="500" fill="hold"/>
                                        <p:tgtEl>
                                          <p:spTgt spid="60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autoUpdateAnimBg="0" advAuto="0"/>
      <p:bldP spid="60419" grpId="0" animBg="1" autoUpdateAnimBg="0"/>
      <p:bldP spid="60420"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idx="1"/>
          </p:nvPr>
        </p:nvSpPr>
        <p:spPr>
          <a:xfrm>
            <a:off x="217495" y="812092"/>
            <a:ext cx="8675687" cy="4777151"/>
          </a:xfrm>
          <a:solidFill>
            <a:schemeClr val="bg1"/>
          </a:solidFill>
          <a:ln w="38100">
            <a:noFill/>
          </a:ln>
        </p:spPr>
        <p:txBody>
          <a:bodyPr>
            <a:normAutofit lnSpcReduction="10000"/>
          </a:bodyPr>
          <a:lstStyle/>
          <a:p>
            <a:pPr eaLnBrk="1" hangingPunct="1">
              <a:lnSpc>
                <a:spcPct val="120000"/>
              </a:lnSpc>
              <a:buFontTx/>
              <a:buNone/>
            </a:pPr>
            <a:r>
              <a:rPr lang="zh-CN" altLang="en-US" b="1" i="1" dirty="0">
                <a:solidFill>
                  <a:schemeClr val="tx2"/>
                </a:solidFill>
              </a:rPr>
              <a:t>例</a:t>
            </a:r>
            <a:r>
              <a:rPr lang="en-US" altLang="zh-CN" b="1" i="1" dirty="0">
                <a:solidFill>
                  <a:schemeClr val="tx2"/>
                </a:solidFill>
              </a:rPr>
              <a:t>2</a:t>
            </a:r>
            <a:r>
              <a:rPr lang="zh-CN" altLang="en-US" b="1" i="1" dirty="0">
                <a:solidFill>
                  <a:schemeClr val="tx2"/>
                </a:solidFill>
              </a:rPr>
              <a:t>：</a:t>
            </a:r>
            <a:r>
              <a:rPr lang="zh-CN" altLang="en-US" dirty="0"/>
              <a:t>已知关系模式</a:t>
            </a:r>
            <a:r>
              <a:rPr lang="en-US" altLang="zh-CN" dirty="0"/>
              <a:t>R(U</a:t>
            </a:r>
            <a:r>
              <a:rPr lang="zh-CN" altLang="en-US" dirty="0"/>
              <a:t>，</a:t>
            </a:r>
            <a:r>
              <a:rPr lang="en-US" altLang="zh-CN" dirty="0"/>
              <a:t>F)</a:t>
            </a:r>
            <a:r>
              <a:rPr lang="zh-CN" altLang="en-US" dirty="0"/>
              <a:t>，其中</a:t>
            </a:r>
            <a:r>
              <a:rPr lang="en-US" altLang="zh-CN" dirty="0"/>
              <a:t>U={A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F</a:t>
            </a:r>
            <a:r>
              <a:rPr lang="zh-CN" altLang="en-US" dirty="0"/>
              <a:t>，</a:t>
            </a:r>
            <a:r>
              <a:rPr lang="en-US" altLang="zh-CN" dirty="0"/>
              <a:t>G</a:t>
            </a:r>
            <a:r>
              <a:rPr lang="zh-CN" altLang="en-US" dirty="0"/>
              <a:t>，</a:t>
            </a:r>
            <a:r>
              <a:rPr lang="en-US" altLang="zh-CN" dirty="0"/>
              <a:t>H}</a:t>
            </a:r>
            <a:r>
              <a:rPr lang="zh-CN" altLang="en-US" dirty="0"/>
              <a:t>；</a:t>
            </a:r>
            <a:r>
              <a:rPr lang="en-US" altLang="zh-CN" dirty="0"/>
              <a:t>F={A→D</a:t>
            </a:r>
            <a:r>
              <a:rPr lang="zh-CN" altLang="en-US" dirty="0"/>
              <a:t>，</a:t>
            </a:r>
            <a:r>
              <a:rPr lang="en-US" altLang="zh-CN" dirty="0"/>
              <a:t>AB→E</a:t>
            </a:r>
            <a:r>
              <a:rPr lang="zh-CN" altLang="en-US" dirty="0"/>
              <a:t>，</a:t>
            </a:r>
            <a:r>
              <a:rPr lang="en-US" altLang="zh-CN" dirty="0"/>
              <a:t>BH→E</a:t>
            </a:r>
            <a:r>
              <a:rPr lang="zh-CN" altLang="en-US" dirty="0"/>
              <a:t>，</a:t>
            </a:r>
            <a:r>
              <a:rPr lang="en-US" altLang="zh-CN" dirty="0"/>
              <a:t>CD→H</a:t>
            </a:r>
            <a:r>
              <a:rPr lang="zh-CN" altLang="en-US" dirty="0"/>
              <a:t>，</a:t>
            </a:r>
            <a:r>
              <a:rPr lang="en-US" altLang="zh-CN" dirty="0"/>
              <a:t>E→C}</a:t>
            </a:r>
            <a:r>
              <a:rPr lang="zh-CN" altLang="en-US" dirty="0"/>
              <a:t>。令</a:t>
            </a:r>
            <a:r>
              <a:rPr lang="en-US" altLang="zh-CN" dirty="0"/>
              <a:t>X=AE</a:t>
            </a:r>
            <a:r>
              <a:rPr lang="zh-CN" altLang="en-US" dirty="0"/>
              <a:t>，求</a:t>
            </a:r>
            <a:r>
              <a:rPr lang="en-US" altLang="zh-CN" dirty="0"/>
              <a:t>X</a:t>
            </a:r>
            <a:r>
              <a:rPr lang="en-US" altLang="zh-CN" baseline="30000" dirty="0"/>
              <a:t>+</a:t>
            </a:r>
            <a:r>
              <a:rPr lang="zh-CN" altLang="en-US" dirty="0"/>
              <a:t>。</a:t>
            </a:r>
          </a:p>
          <a:p>
            <a:pPr eaLnBrk="1" hangingPunct="1">
              <a:lnSpc>
                <a:spcPct val="120000"/>
              </a:lnSpc>
              <a:buFontTx/>
              <a:buNone/>
            </a:pPr>
            <a:r>
              <a:rPr lang="zh-CN" altLang="en-US" dirty="0"/>
              <a:t>解：</a:t>
            </a:r>
            <a:r>
              <a:rPr lang="en-US" altLang="zh-CN" dirty="0"/>
              <a:t>1</a:t>
            </a:r>
            <a:r>
              <a:rPr lang="zh-CN" altLang="en-US" dirty="0"/>
              <a:t>：</a:t>
            </a:r>
            <a:r>
              <a:rPr lang="en-US" altLang="zh-CN" dirty="0"/>
              <a:t>X</a:t>
            </a:r>
            <a:r>
              <a:rPr lang="en-US" altLang="zh-CN" baseline="30000" dirty="0"/>
              <a:t>(0)</a:t>
            </a:r>
            <a:r>
              <a:rPr lang="en-US" altLang="zh-CN" dirty="0"/>
              <a:t>=AE</a:t>
            </a:r>
          </a:p>
          <a:p>
            <a:pPr eaLnBrk="1" hangingPunct="1">
              <a:lnSpc>
                <a:spcPct val="120000"/>
              </a:lnSpc>
              <a:buFontTx/>
              <a:buNone/>
            </a:pPr>
            <a:r>
              <a:rPr lang="en-US" altLang="zh-CN" dirty="0"/>
              <a:t>        2</a:t>
            </a:r>
            <a:r>
              <a:rPr lang="zh-CN" altLang="en-US" dirty="0"/>
              <a:t>：</a:t>
            </a:r>
            <a:r>
              <a:rPr lang="en-US" altLang="zh-CN" dirty="0"/>
              <a:t>X</a:t>
            </a:r>
            <a:r>
              <a:rPr lang="en-US" altLang="zh-CN" baseline="30000" dirty="0"/>
              <a:t>(1)</a:t>
            </a:r>
            <a:r>
              <a:rPr lang="en-US" altLang="zh-CN" dirty="0"/>
              <a:t> = X</a:t>
            </a:r>
            <a:r>
              <a:rPr lang="en-US" altLang="zh-CN" baseline="30000" dirty="0"/>
              <a:t>(0)</a:t>
            </a:r>
            <a:r>
              <a:rPr lang="en-US" altLang="zh-CN" dirty="0"/>
              <a:t>∪ D ∪ C = ACDE</a:t>
            </a:r>
          </a:p>
          <a:p>
            <a:pPr eaLnBrk="1" hangingPunct="1">
              <a:lnSpc>
                <a:spcPct val="120000"/>
              </a:lnSpc>
              <a:buFontTx/>
              <a:buNone/>
            </a:pPr>
            <a:r>
              <a:rPr lang="en-US" altLang="zh-CN" dirty="0"/>
              <a:t>        3</a:t>
            </a:r>
            <a:r>
              <a:rPr lang="zh-CN" altLang="en-US" dirty="0"/>
              <a:t>：</a:t>
            </a:r>
            <a:r>
              <a:rPr lang="en-US" altLang="zh-CN" dirty="0"/>
              <a:t>X</a:t>
            </a:r>
            <a:r>
              <a:rPr lang="en-US" altLang="zh-CN" baseline="30000" dirty="0"/>
              <a:t>(2)</a:t>
            </a:r>
            <a:r>
              <a:rPr lang="en-US" altLang="zh-CN" dirty="0"/>
              <a:t> = X</a:t>
            </a:r>
            <a:r>
              <a:rPr lang="en-US" altLang="zh-CN" baseline="30000" dirty="0"/>
              <a:t>(1)</a:t>
            </a:r>
            <a:r>
              <a:rPr lang="en-US" altLang="zh-CN" dirty="0"/>
              <a:t>∪ D ∪H ∪ C = ACDEH</a:t>
            </a:r>
          </a:p>
          <a:p>
            <a:pPr eaLnBrk="1" hangingPunct="1">
              <a:lnSpc>
                <a:spcPct val="120000"/>
              </a:lnSpc>
              <a:buFontTx/>
              <a:buNone/>
            </a:pPr>
            <a:r>
              <a:rPr lang="en-US" altLang="zh-CN" dirty="0"/>
              <a:t>        4</a:t>
            </a:r>
            <a:r>
              <a:rPr lang="zh-CN" altLang="en-US" dirty="0"/>
              <a:t>：</a:t>
            </a:r>
            <a:r>
              <a:rPr lang="en-US" altLang="zh-CN" dirty="0"/>
              <a:t>X</a:t>
            </a:r>
            <a:r>
              <a:rPr lang="en-US" altLang="zh-CN" baseline="30000" dirty="0"/>
              <a:t>(3)</a:t>
            </a:r>
            <a:r>
              <a:rPr lang="en-US" altLang="zh-CN" dirty="0"/>
              <a:t> = ACDEH</a:t>
            </a:r>
            <a:r>
              <a:rPr lang="zh-CN" altLang="en-US" dirty="0"/>
              <a:t>不变，即</a:t>
            </a:r>
            <a:r>
              <a:rPr lang="en-US" altLang="zh-CN" dirty="0"/>
              <a:t>X</a:t>
            </a:r>
            <a:r>
              <a:rPr lang="en-US" altLang="zh-CN" baseline="30000" dirty="0"/>
              <a:t>(3)</a:t>
            </a:r>
            <a:r>
              <a:rPr lang="en-US" altLang="zh-CN" dirty="0"/>
              <a:t> = X</a:t>
            </a:r>
            <a:r>
              <a:rPr lang="en-US" altLang="zh-CN" baseline="30000" dirty="0"/>
              <a:t>(2)</a:t>
            </a:r>
            <a:r>
              <a:rPr lang="en-US" altLang="zh-CN" dirty="0"/>
              <a:t> </a:t>
            </a:r>
          </a:p>
          <a:p>
            <a:pPr eaLnBrk="1" hangingPunct="1">
              <a:lnSpc>
                <a:spcPct val="120000"/>
              </a:lnSpc>
              <a:buFontTx/>
              <a:buNone/>
            </a:pPr>
            <a:r>
              <a:rPr lang="en-US" altLang="zh-CN" dirty="0"/>
              <a:t>       </a:t>
            </a:r>
            <a:r>
              <a:rPr lang="zh-CN" altLang="en-US" dirty="0"/>
              <a:t>所以 </a:t>
            </a:r>
            <a:r>
              <a:rPr lang="en-US" altLang="zh-CN" dirty="0"/>
              <a:t>X</a:t>
            </a:r>
            <a:r>
              <a:rPr lang="en-US" altLang="zh-CN" baseline="30000" dirty="0"/>
              <a:t>+</a:t>
            </a:r>
            <a:r>
              <a:rPr lang="en-US" altLang="zh-CN" dirty="0"/>
              <a:t> = (AE)</a:t>
            </a:r>
            <a:r>
              <a:rPr lang="en-US" altLang="zh-CN" baseline="30000" dirty="0"/>
              <a:t>+</a:t>
            </a:r>
            <a:r>
              <a:rPr lang="en-US" altLang="zh-CN" dirty="0"/>
              <a:t>= ACDEH</a:t>
            </a:r>
          </a:p>
        </p:txBody>
      </p:sp>
      <p:sp>
        <p:nvSpPr>
          <p:cNvPr id="57346" name="灯片编号占位符 5"/>
          <p:cNvSpPr>
            <a:spLocks noGrp="1"/>
          </p:cNvSpPr>
          <p:nvPr>
            <p:ph type="sldNum" sz="quarter" idx="12"/>
          </p:nvPr>
        </p:nvSpPr>
        <p:spPr>
          <a:noFill/>
        </p:spPr>
        <p:txBody>
          <a:bodyPr/>
          <a:lstStyle/>
          <a:p>
            <a:fld id="{051C3D9C-C366-42A4-9EF2-F009C720A5E9}" type="slidenum">
              <a:rPr lang="en-US" altLang="zh-CN" smtClean="0"/>
              <a:pPr/>
              <a:t>48</a:t>
            </a:fld>
            <a:endParaRPr lang="en-US" altLang="zh-CN"/>
          </a:p>
        </p:txBody>
      </p:sp>
      <p:sp>
        <p:nvSpPr>
          <p:cNvPr id="4" name="矩形 3"/>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Tree>
    <p:extLst>
      <p:ext uri="{BB962C8B-B14F-4D97-AF65-F5344CB8AC3E}">
        <p14:creationId xmlns:p14="http://schemas.microsoft.com/office/powerpoint/2010/main" val="395901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Effect transition="in" filter="slide(fromRight)">
                                      <p:cBhvr>
                                        <p:cTn id="7" dur="500"/>
                                        <p:tgtEl>
                                          <p:spTgt spid="614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1442">
                                            <p:txEl>
                                              <p:pRg st="1" end="1"/>
                                            </p:txEl>
                                          </p:spTgt>
                                        </p:tgtEl>
                                        <p:attrNameLst>
                                          <p:attrName>style.visibility</p:attrName>
                                        </p:attrNameLst>
                                      </p:cBhvr>
                                      <p:to>
                                        <p:strVal val="visible"/>
                                      </p:to>
                                    </p:set>
                                    <p:animEffect transition="in" filter="slide(fromRight)">
                                      <p:cBhvr>
                                        <p:cTn id="12" dur="500"/>
                                        <p:tgtEl>
                                          <p:spTgt spid="614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61442">
                                            <p:txEl>
                                              <p:pRg st="2" end="2"/>
                                            </p:txEl>
                                          </p:spTgt>
                                        </p:tgtEl>
                                        <p:attrNameLst>
                                          <p:attrName>style.visibility</p:attrName>
                                        </p:attrNameLst>
                                      </p:cBhvr>
                                      <p:to>
                                        <p:strVal val="visible"/>
                                      </p:to>
                                    </p:set>
                                    <p:animEffect transition="in" filter="slide(fromRight)">
                                      <p:cBhvr>
                                        <p:cTn id="17" dur="500"/>
                                        <p:tgtEl>
                                          <p:spTgt spid="614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61442">
                                            <p:txEl>
                                              <p:pRg st="3" end="3"/>
                                            </p:txEl>
                                          </p:spTgt>
                                        </p:tgtEl>
                                        <p:attrNameLst>
                                          <p:attrName>style.visibility</p:attrName>
                                        </p:attrNameLst>
                                      </p:cBhvr>
                                      <p:to>
                                        <p:strVal val="visible"/>
                                      </p:to>
                                    </p:set>
                                    <p:animEffect transition="in" filter="slide(fromRight)">
                                      <p:cBhvr>
                                        <p:cTn id="22" dur="500"/>
                                        <p:tgtEl>
                                          <p:spTgt spid="614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61442">
                                            <p:txEl>
                                              <p:pRg st="4" end="4"/>
                                            </p:txEl>
                                          </p:spTgt>
                                        </p:tgtEl>
                                        <p:attrNameLst>
                                          <p:attrName>style.visibility</p:attrName>
                                        </p:attrNameLst>
                                      </p:cBhvr>
                                      <p:to>
                                        <p:strVal val="visible"/>
                                      </p:to>
                                    </p:set>
                                    <p:animEffect transition="in" filter="slide(fromRight)">
                                      <p:cBhvr>
                                        <p:cTn id="27" dur="500"/>
                                        <p:tgtEl>
                                          <p:spTgt spid="614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61442">
                                            <p:txEl>
                                              <p:pRg st="5" end="5"/>
                                            </p:txEl>
                                          </p:spTgt>
                                        </p:tgtEl>
                                        <p:attrNameLst>
                                          <p:attrName>style.visibility</p:attrName>
                                        </p:attrNameLst>
                                      </p:cBhvr>
                                      <p:to>
                                        <p:strVal val="visible"/>
                                      </p:to>
                                    </p:set>
                                    <p:animEffect transition="in" filter="slide(fromRight)">
                                      <p:cBhvr>
                                        <p:cTn id="32" dur="500"/>
                                        <p:tgtEl>
                                          <p:spTgt spid="614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autoUpdateAnimBg="0"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p:spPr>
        <p:txBody>
          <a:bodyPr/>
          <a:lstStyle/>
          <a:p>
            <a:fld id="{A2083C05-B7D4-4924-AE5E-6395D71EA036}" type="slidenum">
              <a:rPr lang="en-US" altLang="zh-CN" smtClean="0"/>
              <a:pPr/>
              <a:t>49</a:t>
            </a:fld>
            <a:endParaRPr lang="en-US" altLang="zh-CN"/>
          </a:p>
        </p:txBody>
      </p:sp>
      <p:sp>
        <p:nvSpPr>
          <p:cNvPr id="196612" name="Rectangle 4"/>
          <p:cNvSpPr>
            <a:spLocks noChangeArrowheads="1"/>
          </p:cNvSpPr>
          <p:nvPr/>
        </p:nvSpPr>
        <p:spPr bwMode="auto">
          <a:xfrm>
            <a:off x="250831" y="849315"/>
            <a:ext cx="8642351" cy="4985980"/>
          </a:xfrm>
          <a:prstGeom prst="rect">
            <a:avLst/>
          </a:prstGeom>
          <a:solidFill>
            <a:schemeClr val="bg1"/>
          </a:solidFill>
          <a:ln w="9525">
            <a:noFill/>
            <a:miter lim="800000"/>
            <a:headEnd/>
            <a:tailEnd/>
          </a:ln>
        </p:spPr>
        <p:txBody>
          <a:bodyPr>
            <a:spAutoFit/>
          </a:bodyPr>
          <a:lstStyle/>
          <a:p>
            <a:r>
              <a:rPr kumimoji="1" lang="zh-CN" altLang="en-US" sz="2800" dirty="0">
                <a:latin typeface="Times New Roman" pitchFamily="18" charset="0"/>
              </a:rPr>
              <a:t>例</a:t>
            </a:r>
            <a:r>
              <a:rPr kumimoji="1" lang="en-US" altLang="zh-CN" sz="2800" dirty="0">
                <a:latin typeface="Times New Roman" pitchFamily="18" charset="0"/>
              </a:rPr>
              <a:t>3</a:t>
            </a:r>
            <a:r>
              <a:rPr kumimoji="1" lang="zh-CN" altLang="en-US" sz="2800" dirty="0">
                <a:latin typeface="Times New Roman" pitchFamily="18" charset="0"/>
              </a:rPr>
              <a:t>：</a:t>
            </a:r>
            <a:r>
              <a:rPr kumimoji="1" lang="en-US" altLang="zh-CN" sz="2800" dirty="0">
                <a:latin typeface="Times New Roman" pitchFamily="18" charset="0"/>
              </a:rPr>
              <a:t>R</a:t>
            </a:r>
            <a:r>
              <a:rPr kumimoji="1" lang="zh-CN" altLang="en-US" sz="2800" dirty="0">
                <a:latin typeface="Times New Roman" pitchFamily="18" charset="0"/>
              </a:rPr>
              <a:t>（</a:t>
            </a:r>
            <a:r>
              <a:rPr kumimoji="1" lang="en-US" altLang="zh-CN" sz="2800" dirty="0">
                <a:latin typeface="Times New Roman" pitchFamily="18" charset="0"/>
              </a:rPr>
              <a:t>U</a:t>
            </a:r>
            <a:r>
              <a:rPr kumimoji="1" lang="zh-CN" altLang="en-US" sz="2800" dirty="0">
                <a:latin typeface="Times New Roman" pitchFamily="18" charset="0"/>
              </a:rPr>
              <a:t>，</a:t>
            </a:r>
            <a:r>
              <a:rPr kumimoji="1" lang="en-US" altLang="zh-CN" sz="2800" dirty="0">
                <a:latin typeface="Times New Roman" pitchFamily="18" charset="0"/>
              </a:rPr>
              <a:t>F</a:t>
            </a:r>
            <a:r>
              <a:rPr kumimoji="1" lang="zh-CN" altLang="en-US" sz="2800" dirty="0">
                <a:latin typeface="Times New Roman" pitchFamily="18" charset="0"/>
              </a:rPr>
              <a:t>），其中</a:t>
            </a:r>
            <a:r>
              <a:rPr kumimoji="1" lang="en-US" altLang="zh-CN" sz="2800" dirty="0">
                <a:latin typeface="Times New Roman" pitchFamily="18" charset="0"/>
              </a:rPr>
              <a:t>U</a:t>
            </a:r>
            <a:r>
              <a:rPr kumimoji="1" lang="zh-CN" altLang="en-US" sz="2800" dirty="0">
                <a:latin typeface="Times New Roman" pitchFamily="18" charset="0"/>
              </a:rPr>
              <a:t>＝｛</a:t>
            </a:r>
            <a:r>
              <a:rPr kumimoji="1" lang="en-US" altLang="zh-CN" sz="2800" dirty="0">
                <a:latin typeface="Times New Roman" pitchFamily="18" charset="0"/>
              </a:rPr>
              <a:t>A</a:t>
            </a:r>
            <a:r>
              <a:rPr kumimoji="1" lang="zh-CN" altLang="en-US" sz="2800" dirty="0">
                <a:latin typeface="Times New Roman" pitchFamily="18" charset="0"/>
              </a:rPr>
              <a:t>，</a:t>
            </a:r>
            <a:r>
              <a:rPr kumimoji="1" lang="en-US" altLang="zh-CN" sz="2800" dirty="0">
                <a:latin typeface="Times New Roman" pitchFamily="18" charset="0"/>
              </a:rPr>
              <a:t>B</a:t>
            </a:r>
            <a:r>
              <a:rPr kumimoji="1" lang="zh-CN" altLang="en-US" sz="2800" dirty="0">
                <a:latin typeface="Times New Roman" pitchFamily="18" charset="0"/>
              </a:rPr>
              <a:t>，</a:t>
            </a:r>
            <a:r>
              <a:rPr kumimoji="1" lang="en-US" altLang="zh-CN" sz="2800" dirty="0">
                <a:latin typeface="Times New Roman" pitchFamily="18" charset="0"/>
              </a:rPr>
              <a:t>C</a:t>
            </a:r>
            <a:r>
              <a:rPr kumimoji="1" lang="zh-CN" altLang="en-US" sz="2800" dirty="0">
                <a:latin typeface="Times New Roman" pitchFamily="18" charset="0"/>
              </a:rPr>
              <a:t>，</a:t>
            </a:r>
            <a:r>
              <a:rPr kumimoji="1" lang="en-US" altLang="zh-CN" sz="2800" dirty="0">
                <a:latin typeface="Times New Roman" pitchFamily="18" charset="0"/>
              </a:rPr>
              <a:t>D</a:t>
            </a:r>
            <a:r>
              <a:rPr kumimoji="1" lang="zh-CN" altLang="en-US" sz="2800" dirty="0">
                <a:latin typeface="Times New Roman" pitchFamily="18" charset="0"/>
              </a:rPr>
              <a:t>，</a:t>
            </a:r>
            <a:r>
              <a:rPr kumimoji="1" lang="en-US" altLang="zh-CN" sz="2800" dirty="0">
                <a:latin typeface="Times New Roman" pitchFamily="18" charset="0"/>
              </a:rPr>
              <a:t>E</a:t>
            </a:r>
            <a:r>
              <a:rPr kumimoji="1" lang="zh-CN" altLang="en-US" sz="2800" dirty="0">
                <a:latin typeface="Times New Roman" pitchFamily="18" charset="0"/>
              </a:rPr>
              <a:t>，</a:t>
            </a:r>
            <a:r>
              <a:rPr kumimoji="1" lang="en-US" altLang="zh-CN" sz="2800" dirty="0">
                <a:latin typeface="Times New Roman" pitchFamily="18" charset="0"/>
              </a:rPr>
              <a:t>I</a:t>
            </a:r>
            <a:r>
              <a:rPr kumimoji="1" lang="zh-CN" altLang="en-US" sz="2800" dirty="0">
                <a:latin typeface="Times New Roman" pitchFamily="18" charset="0"/>
              </a:rPr>
              <a:t>｝，</a:t>
            </a:r>
            <a:r>
              <a:rPr kumimoji="1" lang="en-US" altLang="zh-CN" sz="2800" dirty="0">
                <a:latin typeface="Times New Roman" pitchFamily="18" charset="0"/>
              </a:rPr>
              <a:t>F</a:t>
            </a:r>
            <a:r>
              <a:rPr kumimoji="1" lang="zh-CN" altLang="en-US" sz="2800" dirty="0">
                <a:latin typeface="Times New Roman" pitchFamily="18" charset="0"/>
              </a:rPr>
              <a:t>＝｛</a:t>
            </a:r>
            <a:r>
              <a:rPr kumimoji="1" lang="en-US" altLang="zh-CN" sz="2800" dirty="0">
                <a:latin typeface="Times New Roman" pitchFamily="18" charset="0"/>
              </a:rPr>
              <a:t>A→D</a:t>
            </a:r>
            <a:r>
              <a:rPr kumimoji="1" lang="zh-CN" altLang="en-US" sz="2800" dirty="0">
                <a:latin typeface="Times New Roman" pitchFamily="18" charset="0"/>
              </a:rPr>
              <a:t>，</a:t>
            </a:r>
            <a:r>
              <a:rPr kumimoji="1" lang="en-US" altLang="zh-CN" sz="2800" dirty="0">
                <a:latin typeface="Times New Roman" pitchFamily="18" charset="0"/>
              </a:rPr>
              <a:t>AB→C</a:t>
            </a:r>
            <a:r>
              <a:rPr kumimoji="1" lang="zh-CN" altLang="en-US" sz="2800" dirty="0">
                <a:latin typeface="Times New Roman" pitchFamily="18" charset="0"/>
              </a:rPr>
              <a:t>，</a:t>
            </a:r>
            <a:r>
              <a:rPr kumimoji="1" lang="en-US" altLang="zh-CN" sz="2800" dirty="0">
                <a:latin typeface="Times New Roman" pitchFamily="18" charset="0"/>
              </a:rPr>
              <a:t>BI→C</a:t>
            </a:r>
            <a:r>
              <a:rPr kumimoji="1" lang="zh-CN" altLang="en-US" sz="2800" dirty="0">
                <a:latin typeface="Times New Roman" pitchFamily="18" charset="0"/>
              </a:rPr>
              <a:t>，</a:t>
            </a:r>
            <a:r>
              <a:rPr kumimoji="1" lang="en-US" altLang="zh-CN" sz="2800" dirty="0">
                <a:latin typeface="Times New Roman" pitchFamily="18" charset="0"/>
              </a:rPr>
              <a:t>ED→I</a:t>
            </a:r>
            <a:r>
              <a:rPr kumimoji="1" lang="zh-CN" altLang="en-US" sz="2800" dirty="0">
                <a:latin typeface="Times New Roman" pitchFamily="18" charset="0"/>
              </a:rPr>
              <a:t>，</a:t>
            </a:r>
            <a:r>
              <a:rPr kumimoji="1" lang="en-US" altLang="zh-CN" sz="2800" dirty="0">
                <a:latin typeface="Times New Roman" pitchFamily="18" charset="0"/>
              </a:rPr>
              <a:t>C→E</a:t>
            </a:r>
            <a:r>
              <a:rPr kumimoji="1" lang="zh-CN" altLang="en-US" sz="2800" dirty="0">
                <a:latin typeface="Times New Roman" pitchFamily="18" charset="0"/>
              </a:rPr>
              <a:t>｝，求</a:t>
            </a:r>
            <a:r>
              <a:rPr kumimoji="1" lang="en-US" altLang="zh-CN" sz="2800" dirty="0">
                <a:latin typeface="Times New Roman" pitchFamily="18" charset="0"/>
              </a:rPr>
              <a:t>(AC)</a:t>
            </a:r>
            <a:r>
              <a:rPr kumimoji="1" lang="zh-CN" altLang="en-US" sz="2800" dirty="0">
                <a:latin typeface="Times New Roman" pitchFamily="18" charset="0"/>
              </a:rPr>
              <a:t>＋</a:t>
            </a:r>
          </a:p>
          <a:p>
            <a:r>
              <a:rPr kumimoji="1" lang="zh-CN" altLang="en-US" sz="2600" dirty="0">
                <a:latin typeface="Times New Roman" pitchFamily="18" charset="0"/>
              </a:rPr>
              <a:t>解：（</a:t>
            </a:r>
            <a:r>
              <a:rPr kumimoji="1" lang="en-US" altLang="zh-CN" sz="2600" dirty="0">
                <a:latin typeface="Times New Roman" pitchFamily="18" charset="0"/>
              </a:rPr>
              <a:t>1</a:t>
            </a:r>
            <a:r>
              <a:rPr kumimoji="1" lang="zh-CN" altLang="en-US" sz="2600" dirty="0">
                <a:latin typeface="Times New Roman" pitchFamily="18" charset="0"/>
              </a:rPr>
              <a:t>）令</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AC</a:t>
            </a:r>
            <a:r>
              <a:rPr kumimoji="1" lang="zh-CN" altLang="en-US" sz="2600" dirty="0">
                <a:latin typeface="Times New Roman" pitchFamily="18" charset="0"/>
              </a:rPr>
              <a:t>｝，则</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0</a:t>
            </a:r>
            <a:r>
              <a:rPr kumimoji="1" lang="zh-CN" altLang="en-US" sz="2600" dirty="0">
                <a:latin typeface="Times New Roman" pitchFamily="18" charset="0"/>
              </a:rPr>
              <a:t>）＝</a:t>
            </a:r>
            <a:r>
              <a:rPr kumimoji="1" lang="en-US" altLang="zh-CN" sz="2600" dirty="0">
                <a:latin typeface="Times New Roman" pitchFamily="18" charset="0"/>
              </a:rPr>
              <a:t>AC;</a:t>
            </a:r>
          </a:p>
          <a:p>
            <a:r>
              <a:rPr kumimoji="1" lang="zh-CN" altLang="en-US" sz="2600" dirty="0">
                <a:latin typeface="Times New Roman" pitchFamily="18" charset="0"/>
              </a:rPr>
              <a:t>（</a:t>
            </a:r>
            <a:r>
              <a:rPr kumimoji="1" lang="en-US" altLang="zh-CN" sz="2600" dirty="0">
                <a:latin typeface="Times New Roman" pitchFamily="18" charset="0"/>
              </a:rPr>
              <a:t>2</a:t>
            </a:r>
            <a:r>
              <a:rPr kumimoji="1" lang="zh-CN" altLang="en-US" sz="2600" dirty="0">
                <a:latin typeface="Times New Roman" pitchFamily="18" charset="0"/>
              </a:rPr>
              <a:t>）在</a:t>
            </a:r>
            <a:r>
              <a:rPr kumimoji="1" lang="en-US" altLang="zh-CN" sz="2600" dirty="0">
                <a:latin typeface="Times New Roman" pitchFamily="18" charset="0"/>
              </a:rPr>
              <a:t>F</a:t>
            </a:r>
            <a:r>
              <a:rPr kumimoji="1" lang="zh-CN" altLang="en-US" sz="2600" dirty="0">
                <a:latin typeface="Times New Roman" pitchFamily="18" charset="0"/>
              </a:rPr>
              <a:t>中找出左边是</a:t>
            </a:r>
            <a:r>
              <a:rPr kumimoji="1" lang="en-US" altLang="zh-CN" sz="2600" dirty="0">
                <a:latin typeface="Times New Roman" pitchFamily="18" charset="0"/>
              </a:rPr>
              <a:t>AC</a:t>
            </a:r>
            <a:r>
              <a:rPr kumimoji="1" lang="zh-CN" altLang="en-US" sz="2600" dirty="0">
                <a:latin typeface="Times New Roman" pitchFamily="18" charset="0"/>
              </a:rPr>
              <a:t>子集的函数依赖：</a:t>
            </a:r>
            <a:r>
              <a:rPr kumimoji="1" lang="en-US" altLang="zh-CN" sz="2600" dirty="0">
                <a:latin typeface="Times New Roman" pitchFamily="18" charset="0"/>
              </a:rPr>
              <a:t>A→D</a:t>
            </a:r>
            <a:r>
              <a:rPr kumimoji="1" lang="zh-CN" altLang="en-US" sz="2600" dirty="0">
                <a:latin typeface="Times New Roman" pitchFamily="18" charset="0"/>
              </a:rPr>
              <a:t>，</a:t>
            </a:r>
            <a:r>
              <a:rPr kumimoji="1" lang="en-US" altLang="zh-CN" sz="2600" dirty="0">
                <a:latin typeface="Times New Roman" pitchFamily="18" charset="0"/>
              </a:rPr>
              <a:t>C→E</a:t>
            </a:r>
            <a:r>
              <a:rPr kumimoji="1" lang="zh-CN" altLang="en-US" sz="2600" dirty="0">
                <a:latin typeface="Times New Roman" pitchFamily="18" charset="0"/>
              </a:rPr>
              <a:t>；</a:t>
            </a:r>
          </a:p>
          <a:p>
            <a:r>
              <a:rPr kumimoji="1" lang="zh-CN" altLang="en-US" sz="2600" dirty="0">
                <a:latin typeface="Times New Roman" pitchFamily="18" charset="0"/>
              </a:rPr>
              <a:t>（</a:t>
            </a:r>
            <a:r>
              <a:rPr kumimoji="1" lang="en-US" altLang="zh-CN" sz="2600" dirty="0">
                <a:latin typeface="Times New Roman" pitchFamily="18" charset="0"/>
              </a:rPr>
              <a:t>3</a:t>
            </a:r>
            <a:r>
              <a:rPr kumimoji="1" lang="zh-CN" altLang="en-US" sz="2600" dirty="0">
                <a:latin typeface="Times New Roman" pitchFamily="18" charset="0"/>
              </a:rPr>
              <a:t>）</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1</a:t>
            </a:r>
            <a:r>
              <a:rPr kumimoji="1" lang="zh-CN" altLang="en-US" sz="2600" dirty="0">
                <a:latin typeface="Times New Roman" pitchFamily="18" charset="0"/>
              </a:rPr>
              <a:t>）＝</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0</a:t>
            </a:r>
            <a:r>
              <a:rPr kumimoji="1" lang="zh-CN" altLang="en-US" sz="2600" dirty="0">
                <a:latin typeface="Times New Roman" pitchFamily="18" charset="0"/>
              </a:rPr>
              <a:t>）∪</a:t>
            </a:r>
            <a:r>
              <a:rPr kumimoji="1" lang="en-US" altLang="zh-CN" sz="2600" dirty="0">
                <a:latin typeface="Times New Roman" pitchFamily="18" charset="0"/>
              </a:rPr>
              <a:t>D∪E</a:t>
            </a:r>
            <a:r>
              <a:rPr kumimoji="1" lang="zh-CN" altLang="en-US" sz="2600" dirty="0">
                <a:latin typeface="Times New Roman" pitchFamily="18" charset="0"/>
              </a:rPr>
              <a:t>＝</a:t>
            </a:r>
            <a:r>
              <a:rPr kumimoji="1" lang="en-US" altLang="zh-CN" sz="2600" dirty="0">
                <a:latin typeface="Times New Roman" pitchFamily="18" charset="0"/>
              </a:rPr>
              <a:t>ACDE</a:t>
            </a:r>
            <a:r>
              <a:rPr kumimoji="1" lang="zh-CN" altLang="en-US" sz="2600" dirty="0">
                <a:latin typeface="Times New Roman" pitchFamily="18" charset="0"/>
              </a:rPr>
              <a:t>；</a:t>
            </a:r>
          </a:p>
          <a:p>
            <a:r>
              <a:rPr kumimoji="1" lang="zh-CN" altLang="en-US" sz="2600" dirty="0">
                <a:latin typeface="Times New Roman" pitchFamily="18" charset="0"/>
              </a:rPr>
              <a:t>（</a:t>
            </a:r>
            <a:r>
              <a:rPr kumimoji="1" lang="en-US" altLang="zh-CN" sz="2600" dirty="0">
                <a:latin typeface="Times New Roman" pitchFamily="18" charset="0"/>
              </a:rPr>
              <a:t>4</a:t>
            </a:r>
            <a:r>
              <a:rPr kumimoji="1" lang="zh-CN" altLang="en-US" sz="2600" dirty="0">
                <a:latin typeface="Times New Roman" pitchFamily="18" charset="0"/>
              </a:rPr>
              <a:t>）很明显</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1</a:t>
            </a:r>
            <a:r>
              <a:rPr kumimoji="1" lang="zh-CN" altLang="en-US" sz="2600" dirty="0">
                <a:latin typeface="Times New Roman" pitchFamily="18" charset="0"/>
              </a:rPr>
              <a:t>）≠</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0</a:t>
            </a:r>
            <a:r>
              <a:rPr kumimoji="1" lang="zh-CN" altLang="en-US" sz="2600" dirty="0">
                <a:latin typeface="Times New Roman" pitchFamily="18" charset="0"/>
              </a:rPr>
              <a:t>）；</a:t>
            </a:r>
          </a:p>
          <a:p>
            <a:r>
              <a:rPr kumimoji="1" lang="zh-CN" altLang="en-US" sz="2600" dirty="0">
                <a:latin typeface="Times New Roman" pitchFamily="18" charset="0"/>
              </a:rPr>
              <a:t>（</a:t>
            </a:r>
            <a:r>
              <a:rPr kumimoji="1" lang="en-US" altLang="zh-CN" sz="2600" dirty="0">
                <a:latin typeface="Times New Roman" pitchFamily="18" charset="0"/>
              </a:rPr>
              <a:t>5</a:t>
            </a:r>
            <a:r>
              <a:rPr kumimoji="1" lang="zh-CN" altLang="en-US" sz="2600" dirty="0">
                <a:latin typeface="Times New Roman" pitchFamily="18" charset="0"/>
              </a:rPr>
              <a:t>）在</a:t>
            </a:r>
            <a:r>
              <a:rPr kumimoji="1" lang="en-US" altLang="zh-CN" sz="2600" dirty="0">
                <a:latin typeface="Times New Roman" pitchFamily="18" charset="0"/>
              </a:rPr>
              <a:t>F</a:t>
            </a:r>
            <a:r>
              <a:rPr kumimoji="1" lang="zh-CN" altLang="en-US" sz="2600" dirty="0">
                <a:latin typeface="Times New Roman" pitchFamily="18" charset="0"/>
              </a:rPr>
              <a:t>中找左边是</a:t>
            </a:r>
            <a:r>
              <a:rPr kumimoji="1" lang="en-US" altLang="zh-CN" sz="2600" dirty="0">
                <a:latin typeface="Times New Roman" pitchFamily="18" charset="0"/>
              </a:rPr>
              <a:t>ACDE</a:t>
            </a:r>
            <a:r>
              <a:rPr kumimoji="1" lang="zh-CN" altLang="en-US" sz="2600" dirty="0">
                <a:latin typeface="Times New Roman" pitchFamily="18" charset="0"/>
              </a:rPr>
              <a:t>子集的函数依赖：</a:t>
            </a:r>
            <a:r>
              <a:rPr kumimoji="1" lang="en-US" altLang="zh-CN" sz="2600" dirty="0">
                <a:latin typeface="Times New Roman" pitchFamily="18" charset="0"/>
              </a:rPr>
              <a:t>ED→I</a:t>
            </a:r>
            <a:r>
              <a:rPr kumimoji="1" lang="zh-CN" altLang="en-US" sz="2600" dirty="0">
                <a:latin typeface="Times New Roman" pitchFamily="18" charset="0"/>
              </a:rPr>
              <a:t>；</a:t>
            </a:r>
          </a:p>
          <a:p>
            <a:r>
              <a:rPr kumimoji="1" lang="zh-CN" altLang="en-US" sz="2600" dirty="0">
                <a:latin typeface="Times New Roman" pitchFamily="18" charset="0"/>
              </a:rPr>
              <a:t>（</a:t>
            </a:r>
            <a:r>
              <a:rPr kumimoji="1" lang="en-US" altLang="zh-CN" sz="2600" dirty="0">
                <a:latin typeface="Times New Roman" pitchFamily="18" charset="0"/>
              </a:rPr>
              <a:t>6</a:t>
            </a:r>
            <a:r>
              <a:rPr kumimoji="1" lang="zh-CN" altLang="en-US" sz="2600" dirty="0">
                <a:latin typeface="Times New Roman" pitchFamily="18" charset="0"/>
              </a:rPr>
              <a:t>）</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2</a:t>
            </a:r>
            <a:r>
              <a:rPr kumimoji="1" lang="zh-CN" altLang="en-US" sz="2600" dirty="0">
                <a:latin typeface="Times New Roman" pitchFamily="18" charset="0"/>
              </a:rPr>
              <a:t>）＝</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1</a:t>
            </a:r>
            <a:r>
              <a:rPr kumimoji="1" lang="zh-CN" altLang="en-US" sz="2600" dirty="0">
                <a:latin typeface="Times New Roman" pitchFamily="18" charset="0"/>
              </a:rPr>
              <a:t>）∪</a:t>
            </a:r>
            <a:r>
              <a:rPr kumimoji="1" lang="en-US" altLang="zh-CN" sz="2600" dirty="0">
                <a:latin typeface="Times New Roman" pitchFamily="18" charset="0"/>
              </a:rPr>
              <a:t>I =ACDEI </a:t>
            </a:r>
            <a:r>
              <a:rPr kumimoji="1" lang="zh-CN" altLang="en-US" sz="2600" dirty="0">
                <a:latin typeface="Times New Roman" pitchFamily="18" charset="0"/>
              </a:rPr>
              <a:t>；</a:t>
            </a:r>
          </a:p>
          <a:p>
            <a:r>
              <a:rPr kumimoji="1" lang="zh-CN" altLang="en-US" sz="2600" dirty="0">
                <a:latin typeface="Times New Roman" pitchFamily="18" charset="0"/>
              </a:rPr>
              <a:t>（</a:t>
            </a:r>
            <a:r>
              <a:rPr kumimoji="1" lang="en-US" altLang="zh-CN" sz="2600" dirty="0">
                <a:latin typeface="Times New Roman" pitchFamily="18" charset="0"/>
              </a:rPr>
              <a:t>7</a:t>
            </a:r>
            <a:r>
              <a:rPr kumimoji="1" lang="zh-CN" altLang="en-US" sz="2600" dirty="0">
                <a:latin typeface="Times New Roman" pitchFamily="18" charset="0"/>
              </a:rPr>
              <a:t>）虽然</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2</a:t>
            </a:r>
            <a:r>
              <a:rPr kumimoji="1" lang="zh-CN" altLang="en-US" sz="2600" dirty="0">
                <a:latin typeface="Times New Roman" pitchFamily="18" charset="0"/>
              </a:rPr>
              <a:t>）≠</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1</a:t>
            </a:r>
            <a:r>
              <a:rPr kumimoji="1" lang="zh-CN" altLang="en-US" sz="2600" dirty="0">
                <a:latin typeface="Times New Roman" pitchFamily="18" charset="0"/>
              </a:rPr>
              <a:t>），但是</a:t>
            </a:r>
            <a:r>
              <a:rPr kumimoji="1" lang="en-US" altLang="zh-CN" sz="2600" dirty="0">
                <a:latin typeface="Times New Roman" pitchFamily="18" charset="0"/>
              </a:rPr>
              <a:t>F</a:t>
            </a:r>
            <a:r>
              <a:rPr kumimoji="1" lang="zh-CN" altLang="en-US" sz="2600" dirty="0">
                <a:latin typeface="Times New Roman" pitchFamily="18" charset="0"/>
              </a:rPr>
              <a:t>中未用过的函数依赖的左边属性已没有</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2</a:t>
            </a:r>
            <a:r>
              <a:rPr kumimoji="1" lang="zh-CN" altLang="en-US" sz="2600" dirty="0">
                <a:latin typeface="Times New Roman" pitchFamily="18" charset="0"/>
              </a:rPr>
              <a:t>）的子集，所以停止计算，输出（</a:t>
            </a:r>
            <a:r>
              <a:rPr kumimoji="1" lang="en-US" altLang="zh-CN" sz="2600" dirty="0">
                <a:latin typeface="Times New Roman" pitchFamily="18" charset="0"/>
              </a:rPr>
              <a:t>AC</a:t>
            </a:r>
            <a:r>
              <a:rPr kumimoji="1" lang="zh-CN" altLang="en-US" sz="2600" dirty="0">
                <a:latin typeface="Times New Roman" pitchFamily="18" charset="0"/>
              </a:rPr>
              <a:t>）＋＝</a:t>
            </a:r>
            <a:r>
              <a:rPr kumimoji="1" lang="en-US" altLang="zh-CN" sz="2600" dirty="0">
                <a:latin typeface="Times New Roman" pitchFamily="18" charset="0"/>
              </a:rPr>
              <a:t>X</a:t>
            </a:r>
            <a:r>
              <a:rPr kumimoji="1" lang="zh-CN" altLang="en-US" sz="2600" dirty="0">
                <a:latin typeface="Times New Roman" pitchFamily="18" charset="0"/>
              </a:rPr>
              <a:t>（</a:t>
            </a:r>
            <a:r>
              <a:rPr kumimoji="1" lang="en-US" altLang="zh-CN" sz="2600" dirty="0">
                <a:latin typeface="Times New Roman" pitchFamily="18" charset="0"/>
              </a:rPr>
              <a:t>2</a:t>
            </a:r>
            <a:r>
              <a:rPr kumimoji="1" lang="zh-CN" altLang="en-US" sz="2600" dirty="0">
                <a:latin typeface="Times New Roman" pitchFamily="18" charset="0"/>
              </a:rPr>
              <a:t>）＝</a:t>
            </a:r>
            <a:r>
              <a:rPr kumimoji="1" lang="en-US" altLang="zh-CN" sz="2600" dirty="0">
                <a:latin typeface="Times New Roman" pitchFamily="18" charset="0"/>
              </a:rPr>
              <a:t>ACDEI</a:t>
            </a:r>
            <a:r>
              <a:rPr kumimoji="1" lang="zh-CN" altLang="en-US" sz="2600" dirty="0">
                <a:latin typeface="Times New Roman" pitchFamily="18" charset="0"/>
              </a:rPr>
              <a:t>。</a:t>
            </a:r>
          </a:p>
        </p:txBody>
      </p:sp>
      <p:sp>
        <p:nvSpPr>
          <p:cNvPr id="4" name="矩形 3"/>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Tree>
    <p:extLst>
      <p:ext uri="{BB962C8B-B14F-4D97-AF65-F5344CB8AC3E}">
        <p14:creationId xmlns:p14="http://schemas.microsoft.com/office/powerpoint/2010/main" val="183457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6612">
                                            <p:txEl>
                                              <p:pRg st="1" end="1"/>
                                            </p:txEl>
                                          </p:spTgt>
                                        </p:tgtEl>
                                        <p:attrNameLst>
                                          <p:attrName>style.visibility</p:attrName>
                                        </p:attrNameLst>
                                      </p:cBhvr>
                                      <p:to>
                                        <p:strVal val="visible"/>
                                      </p:to>
                                    </p:set>
                                    <p:animEffect transition="in" filter="blinds(horizontal)">
                                      <p:cBhvr>
                                        <p:cTn id="7" dur="500"/>
                                        <p:tgtEl>
                                          <p:spTgt spid="1966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6612">
                                            <p:txEl>
                                              <p:pRg st="2" end="2"/>
                                            </p:txEl>
                                          </p:spTgt>
                                        </p:tgtEl>
                                        <p:attrNameLst>
                                          <p:attrName>style.visibility</p:attrName>
                                        </p:attrNameLst>
                                      </p:cBhvr>
                                      <p:to>
                                        <p:strVal val="visible"/>
                                      </p:to>
                                    </p:set>
                                    <p:anim calcmode="lin" valueType="num">
                                      <p:cBhvr additive="base">
                                        <p:cTn id="12" dur="500" fill="hold"/>
                                        <p:tgtEl>
                                          <p:spTgt spid="196612">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66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96612">
                                            <p:txEl>
                                              <p:pRg st="3" end="3"/>
                                            </p:txEl>
                                          </p:spTgt>
                                        </p:tgtEl>
                                        <p:attrNameLst>
                                          <p:attrName>style.visibility</p:attrName>
                                        </p:attrNameLst>
                                      </p:cBhvr>
                                      <p:to>
                                        <p:strVal val="visible"/>
                                      </p:to>
                                    </p:set>
                                    <p:animEffect transition="in" filter="box(in)">
                                      <p:cBhvr>
                                        <p:cTn id="18" dur="500"/>
                                        <p:tgtEl>
                                          <p:spTgt spid="19661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196612">
                                            <p:txEl>
                                              <p:pRg st="4" end="4"/>
                                            </p:txEl>
                                          </p:spTgt>
                                        </p:tgtEl>
                                        <p:attrNameLst>
                                          <p:attrName>style.visibility</p:attrName>
                                        </p:attrNameLst>
                                      </p:cBhvr>
                                      <p:to>
                                        <p:strVal val="visible"/>
                                      </p:to>
                                    </p:set>
                                    <p:animEffect transition="in" filter="diamond(in)">
                                      <p:cBhvr>
                                        <p:cTn id="23" dur="2000"/>
                                        <p:tgtEl>
                                          <p:spTgt spid="1966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96612">
                                            <p:txEl>
                                              <p:pRg st="5" end="5"/>
                                            </p:txEl>
                                          </p:spTgt>
                                        </p:tgtEl>
                                        <p:attrNameLst>
                                          <p:attrName>style.visibility</p:attrName>
                                        </p:attrNameLst>
                                      </p:cBhvr>
                                      <p:to>
                                        <p:strVal val="visible"/>
                                      </p:to>
                                    </p:set>
                                    <p:animEffect transition="in" filter="checkerboard(across)">
                                      <p:cBhvr>
                                        <p:cTn id="28" dur="500"/>
                                        <p:tgtEl>
                                          <p:spTgt spid="19661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nodeType="clickEffect">
                                  <p:stCondLst>
                                    <p:cond delay="0"/>
                                  </p:stCondLst>
                                  <p:childTnLst>
                                    <p:set>
                                      <p:cBhvr>
                                        <p:cTn id="32" dur="1" fill="hold">
                                          <p:stCondLst>
                                            <p:cond delay="0"/>
                                          </p:stCondLst>
                                        </p:cTn>
                                        <p:tgtEl>
                                          <p:spTgt spid="196612">
                                            <p:txEl>
                                              <p:pRg st="6" end="6"/>
                                            </p:txEl>
                                          </p:spTgt>
                                        </p:tgtEl>
                                        <p:attrNameLst>
                                          <p:attrName>style.visibility</p:attrName>
                                        </p:attrNameLst>
                                      </p:cBhvr>
                                      <p:to>
                                        <p:strVal val="visible"/>
                                      </p:to>
                                    </p:set>
                                    <p:animEffect transition="in" filter="blinds(vertical)">
                                      <p:cBhvr>
                                        <p:cTn id="33" dur="1000"/>
                                        <p:tgtEl>
                                          <p:spTgt spid="19661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96612">
                                            <p:txEl>
                                              <p:pRg st="7" end="7"/>
                                            </p:txEl>
                                          </p:spTgt>
                                        </p:tgtEl>
                                        <p:attrNameLst>
                                          <p:attrName>style.visibility</p:attrName>
                                        </p:attrNameLst>
                                      </p:cBhvr>
                                      <p:to>
                                        <p:strVal val="visible"/>
                                      </p:to>
                                    </p:set>
                                    <p:animEffect transition="in" filter="box(in)">
                                      <p:cBhvr>
                                        <p:cTn id="38" dur="2000"/>
                                        <p:tgtEl>
                                          <p:spTgt spid="1966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7663" y="-171400"/>
            <a:ext cx="8229600" cy="1143000"/>
          </a:xfrm>
        </p:spPr>
        <p:txBody>
          <a:bodyPr/>
          <a:lstStyle/>
          <a:p>
            <a:r>
              <a:rPr lang="en-US" altLang="zh-CN" b="1" dirty="0">
                <a:solidFill>
                  <a:srgbClr val="FFFF00"/>
                </a:solidFill>
                <a:latin typeface="隶书" pitchFamily="49" charset="-122"/>
                <a:ea typeface="隶书" pitchFamily="49" charset="-122"/>
              </a:rPr>
              <a:t>1</a:t>
            </a:r>
            <a:r>
              <a:rPr lang="zh-CN" altLang="en-US" b="1" dirty="0">
                <a:solidFill>
                  <a:srgbClr val="FFFF00"/>
                </a:solidFill>
                <a:latin typeface="隶书" pitchFamily="49" charset="-122"/>
                <a:ea typeface="隶书" pitchFamily="49" charset="-122"/>
              </a:rPr>
              <a:t>、第一范式</a:t>
            </a:r>
            <a:r>
              <a:rPr lang="en-US" altLang="zh-CN" b="1" dirty="0">
                <a:solidFill>
                  <a:srgbClr val="FFFF00"/>
                </a:solidFill>
                <a:latin typeface="隶书" pitchFamily="49" charset="-122"/>
                <a:ea typeface="隶书" pitchFamily="49" charset="-122"/>
              </a:rPr>
              <a:t>(1NF)</a:t>
            </a:r>
            <a:endParaRPr lang="zh-CN" altLang="en-US" dirty="0">
              <a:solidFill>
                <a:srgbClr val="FFFF00"/>
              </a:solidFill>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3091446205"/>
              </p:ext>
            </p:extLst>
          </p:nvPr>
        </p:nvGraphicFramePr>
        <p:xfrm>
          <a:off x="449307" y="1196752"/>
          <a:ext cx="3106688" cy="2926080"/>
        </p:xfrm>
        <a:graphic>
          <a:graphicData uri="http://schemas.openxmlformats.org/drawingml/2006/table">
            <a:tbl>
              <a:tblPr firstRow="1" bandRow="1">
                <a:tableStyleId>{5C22544A-7EE6-4342-B048-85BDC9FD1C3A}</a:tableStyleId>
              </a:tblPr>
              <a:tblGrid>
                <a:gridCol w="1553344">
                  <a:extLst>
                    <a:ext uri="{9D8B030D-6E8A-4147-A177-3AD203B41FA5}">
                      <a16:colId xmlns:a16="http://schemas.microsoft.com/office/drawing/2014/main" val="20000"/>
                    </a:ext>
                  </a:extLst>
                </a:gridCol>
                <a:gridCol w="1553344">
                  <a:extLst>
                    <a:ext uri="{9D8B030D-6E8A-4147-A177-3AD203B41FA5}">
                      <a16:colId xmlns:a16="http://schemas.microsoft.com/office/drawing/2014/main" val="20001"/>
                    </a:ext>
                  </a:extLst>
                </a:gridCol>
              </a:tblGrid>
              <a:tr h="457200">
                <a:tc>
                  <a:txBody>
                    <a:bodyPr/>
                    <a:lstStyle/>
                    <a:p>
                      <a:r>
                        <a:rPr lang="zh-CN" altLang="en-US" sz="2400" dirty="0">
                          <a:solidFill>
                            <a:schemeClr val="tx1"/>
                          </a:solidFill>
                        </a:rPr>
                        <a:t>学号</a:t>
                      </a:r>
                    </a:p>
                  </a:txBody>
                  <a:tcPr/>
                </a:tc>
                <a:tc>
                  <a:txBody>
                    <a:bodyPr/>
                    <a:lstStyle/>
                    <a:p>
                      <a:r>
                        <a:rPr lang="zh-CN" altLang="en-US" sz="2400" dirty="0">
                          <a:solidFill>
                            <a:schemeClr val="tx1"/>
                          </a:solidFill>
                        </a:rPr>
                        <a:t>项目编号</a:t>
                      </a:r>
                    </a:p>
                  </a:txBody>
                  <a:tcPr/>
                </a:tc>
                <a:extLst>
                  <a:ext uri="{0D108BD9-81ED-4DB2-BD59-A6C34878D82A}">
                    <a16:rowId xmlns:a16="http://schemas.microsoft.com/office/drawing/2014/main" val="10000"/>
                  </a:ext>
                </a:extLst>
              </a:tr>
              <a:tr h="1188720">
                <a:tc>
                  <a:txBody>
                    <a:bodyPr/>
                    <a:lstStyle/>
                    <a:p>
                      <a:r>
                        <a:rPr lang="en-US" altLang="zh-CN" sz="2400" dirty="0"/>
                        <a:t>0001</a:t>
                      </a:r>
                      <a:endParaRPr lang="zh-CN" altLang="en-US" sz="2400" dirty="0"/>
                    </a:p>
                  </a:txBody>
                  <a:tcPr/>
                </a:tc>
                <a:tc>
                  <a:txBody>
                    <a:bodyPr/>
                    <a:lstStyle/>
                    <a:p>
                      <a:r>
                        <a:rPr lang="en-US" altLang="zh-CN" sz="2400" dirty="0"/>
                        <a:t>01</a:t>
                      </a:r>
                    </a:p>
                    <a:p>
                      <a:r>
                        <a:rPr lang="en-US" altLang="zh-CN" sz="2400" dirty="0"/>
                        <a:t>02</a:t>
                      </a:r>
                    </a:p>
                    <a:p>
                      <a:r>
                        <a:rPr lang="en-US" altLang="zh-CN" sz="2400" dirty="0"/>
                        <a:t>03</a:t>
                      </a:r>
                      <a:endParaRPr lang="zh-CN" altLang="en-US" sz="2400" dirty="0"/>
                    </a:p>
                  </a:txBody>
                  <a:tcPr/>
                </a:tc>
                <a:extLst>
                  <a:ext uri="{0D108BD9-81ED-4DB2-BD59-A6C34878D82A}">
                    <a16:rowId xmlns:a16="http://schemas.microsoft.com/office/drawing/2014/main" val="10001"/>
                  </a:ext>
                </a:extLst>
              </a:tr>
              <a:tr h="822960">
                <a:tc>
                  <a:txBody>
                    <a:bodyPr/>
                    <a:lstStyle/>
                    <a:p>
                      <a:r>
                        <a:rPr lang="en-US" altLang="zh-CN" sz="2400" dirty="0"/>
                        <a:t>0002</a:t>
                      </a:r>
                      <a:endParaRPr lang="zh-CN" altLang="en-US" sz="2400" dirty="0"/>
                    </a:p>
                  </a:txBody>
                  <a:tcPr/>
                </a:tc>
                <a:tc>
                  <a:txBody>
                    <a:bodyPr/>
                    <a:lstStyle/>
                    <a:p>
                      <a:r>
                        <a:rPr lang="en-US" altLang="zh-CN" sz="2400" dirty="0"/>
                        <a:t>02</a:t>
                      </a:r>
                    </a:p>
                    <a:p>
                      <a:r>
                        <a:rPr lang="en-US" altLang="zh-CN" sz="2400" dirty="0"/>
                        <a:t>03</a:t>
                      </a:r>
                      <a:endParaRPr lang="zh-CN" altLang="en-US" sz="2400" dirty="0"/>
                    </a:p>
                  </a:txBody>
                  <a:tcPr/>
                </a:tc>
                <a:extLst>
                  <a:ext uri="{0D108BD9-81ED-4DB2-BD59-A6C34878D82A}">
                    <a16:rowId xmlns:a16="http://schemas.microsoft.com/office/drawing/2014/main" val="10002"/>
                  </a:ext>
                </a:extLst>
              </a:tr>
              <a:tr h="457200">
                <a:tc>
                  <a:txBody>
                    <a:bodyPr/>
                    <a:lstStyle/>
                    <a:p>
                      <a:r>
                        <a:rPr lang="en-US" altLang="zh-CN" sz="2400" dirty="0"/>
                        <a:t>……</a:t>
                      </a:r>
                      <a:endParaRPr lang="zh-CN" altLang="en-US" sz="2400" dirty="0"/>
                    </a:p>
                  </a:txBody>
                  <a:tcPr/>
                </a:tc>
                <a:tc>
                  <a:txBody>
                    <a:bodyPr/>
                    <a:lstStyle/>
                    <a:p>
                      <a:r>
                        <a:rPr lang="en-US" altLang="zh-CN" sz="2400" dirty="0"/>
                        <a:t>……</a:t>
                      </a:r>
                      <a:endParaRPr lang="zh-CN" altLang="en-US" sz="2400" dirty="0"/>
                    </a:p>
                  </a:txBody>
                  <a:tcPr/>
                </a:tc>
                <a:extLst>
                  <a:ext uri="{0D108BD9-81ED-4DB2-BD59-A6C34878D82A}">
                    <a16:rowId xmlns:a16="http://schemas.microsoft.com/office/drawing/2014/main" val="10003"/>
                  </a:ext>
                </a:extLst>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2326480340"/>
              </p:ext>
            </p:extLst>
          </p:nvPr>
        </p:nvGraphicFramePr>
        <p:xfrm>
          <a:off x="5796136" y="971600"/>
          <a:ext cx="3106688" cy="3200400"/>
        </p:xfrm>
        <a:graphic>
          <a:graphicData uri="http://schemas.openxmlformats.org/drawingml/2006/table">
            <a:tbl>
              <a:tblPr firstRow="1" bandRow="1">
                <a:tableStyleId>{5C22544A-7EE6-4342-B048-85BDC9FD1C3A}</a:tableStyleId>
              </a:tblPr>
              <a:tblGrid>
                <a:gridCol w="1553344">
                  <a:extLst>
                    <a:ext uri="{9D8B030D-6E8A-4147-A177-3AD203B41FA5}">
                      <a16:colId xmlns:a16="http://schemas.microsoft.com/office/drawing/2014/main" val="20000"/>
                    </a:ext>
                  </a:extLst>
                </a:gridCol>
                <a:gridCol w="1553344">
                  <a:extLst>
                    <a:ext uri="{9D8B030D-6E8A-4147-A177-3AD203B41FA5}">
                      <a16:colId xmlns:a16="http://schemas.microsoft.com/office/drawing/2014/main" val="20001"/>
                    </a:ext>
                  </a:extLst>
                </a:gridCol>
              </a:tblGrid>
              <a:tr h="457200">
                <a:tc>
                  <a:txBody>
                    <a:bodyPr/>
                    <a:lstStyle/>
                    <a:p>
                      <a:r>
                        <a:rPr lang="zh-CN" altLang="en-US" sz="2400" dirty="0">
                          <a:solidFill>
                            <a:schemeClr val="tx1"/>
                          </a:solidFill>
                        </a:rPr>
                        <a:t>学号</a:t>
                      </a:r>
                    </a:p>
                  </a:txBody>
                  <a:tcPr/>
                </a:tc>
                <a:tc>
                  <a:txBody>
                    <a:bodyPr/>
                    <a:lstStyle/>
                    <a:p>
                      <a:r>
                        <a:rPr lang="zh-CN" altLang="en-US" sz="2400" dirty="0">
                          <a:solidFill>
                            <a:schemeClr val="tx1"/>
                          </a:solidFill>
                        </a:rPr>
                        <a:t>项目编号</a:t>
                      </a:r>
                    </a:p>
                  </a:txBody>
                  <a:tcPr/>
                </a:tc>
                <a:extLst>
                  <a:ext uri="{0D108BD9-81ED-4DB2-BD59-A6C34878D82A}">
                    <a16:rowId xmlns:a16="http://schemas.microsoft.com/office/drawing/2014/main" val="10000"/>
                  </a:ext>
                </a:extLst>
              </a:tr>
              <a:tr h="457200">
                <a:tc>
                  <a:txBody>
                    <a:bodyPr/>
                    <a:lstStyle/>
                    <a:p>
                      <a:r>
                        <a:rPr lang="en-US" altLang="zh-CN" sz="2400" dirty="0"/>
                        <a:t>0001</a:t>
                      </a:r>
                      <a:endParaRPr lang="zh-CN" altLang="en-US" sz="2400" dirty="0"/>
                    </a:p>
                  </a:txBody>
                  <a:tcPr/>
                </a:tc>
                <a:tc>
                  <a:txBody>
                    <a:bodyPr/>
                    <a:lstStyle/>
                    <a:p>
                      <a:r>
                        <a:rPr lang="en-US" altLang="zh-CN" sz="2400" dirty="0"/>
                        <a:t>01</a:t>
                      </a:r>
                      <a:endParaRPr lang="zh-CN" altLang="en-US" sz="2400" dirty="0"/>
                    </a:p>
                  </a:txBody>
                  <a:tcPr/>
                </a:tc>
                <a:extLst>
                  <a:ext uri="{0D108BD9-81ED-4DB2-BD59-A6C34878D82A}">
                    <a16:rowId xmlns:a16="http://schemas.microsoft.com/office/drawing/2014/main" val="10001"/>
                  </a:ext>
                </a:extLst>
              </a:tr>
              <a:tr h="457200">
                <a:tc>
                  <a:txBody>
                    <a:bodyPr/>
                    <a:lstStyle/>
                    <a:p>
                      <a:r>
                        <a:rPr lang="en-US" altLang="zh-CN" sz="2400" dirty="0"/>
                        <a:t>0001</a:t>
                      </a:r>
                      <a:endParaRPr lang="zh-CN" altLang="en-US" sz="2400" dirty="0"/>
                    </a:p>
                  </a:txBody>
                  <a:tcPr/>
                </a:tc>
                <a:tc>
                  <a:txBody>
                    <a:bodyPr/>
                    <a:lstStyle/>
                    <a:p>
                      <a:r>
                        <a:rPr lang="en-US" altLang="zh-CN" sz="2400" dirty="0"/>
                        <a:t>02</a:t>
                      </a:r>
                      <a:endParaRPr lang="zh-CN" altLang="en-US" sz="2400" dirty="0"/>
                    </a:p>
                  </a:txBody>
                  <a:tcPr/>
                </a:tc>
                <a:extLst>
                  <a:ext uri="{0D108BD9-81ED-4DB2-BD59-A6C34878D82A}">
                    <a16:rowId xmlns:a16="http://schemas.microsoft.com/office/drawing/2014/main" val="10002"/>
                  </a:ext>
                </a:extLst>
              </a:tr>
              <a:tr h="457200">
                <a:tc>
                  <a:txBody>
                    <a:bodyPr/>
                    <a:lstStyle/>
                    <a:p>
                      <a:r>
                        <a:rPr lang="en-US" altLang="zh-CN" sz="2400" dirty="0"/>
                        <a:t>0001</a:t>
                      </a:r>
                      <a:endParaRPr lang="zh-CN" altLang="en-US" sz="2400" dirty="0"/>
                    </a:p>
                  </a:txBody>
                  <a:tcPr/>
                </a:tc>
                <a:tc>
                  <a:txBody>
                    <a:bodyPr/>
                    <a:lstStyle/>
                    <a:p>
                      <a:r>
                        <a:rPr lang="en-US" altLang="zh-CN" sz="2400" dirty="0"/>
                        <a:t>03</a:t>
                      </a:r>
                      <a:endParaRPr lang="zh-CN" altLang="en-US" sz="2400" dirty="0"/>
                    </a:p>
                  </a:txBody>
                  <a:tcPr/>
                </a:tc>
                <a:extLst>
                  <a:ext uri="{0D108BD9-81ED-4DB2-BD59-A6C34878D82A}">
                    <a16:rowId xmlns:a16="http://schemas.microsoft.com/office/drawing/2014/main" val="10003"/>
                  </a:ext>
                </a:extLst>
              </a:tr>
              <a:tr h="457200">
                <a:tc>
                  <a:txBody>
                    <a:bodyPr/>
                    <a:lstStyle/>
                    <a:p>
                      <a:r>
                        <a:rPr lang="en-US" altLang="zh-CN" sz="2400" dirty="0"/>
                        <a:t>0002</a:t>
                      </a:r>
                      <a:endParaRPr lang="zh-CN" altLang="en-US" sz="2400" dirty="0"/>
                    </a:p>
                  </a:txBody>
                  <a:tcPr/>
                </a:tc>
                <a:tc>
                  <a:txBody>
                    <a:bodyPr/>
                    <a:lstStyle/>
                    <a:p>
                      <a:r>
                        <a:rPr lang="en-US" altLang="zh-CN" sz="2400" dirty="0"/>
                        <a:t>02</a:t>
                      </a:r>
                      <a:endParaRPr lang="zh-CN" altLang="en-US" sz="2400" dirty="0"/>
                    </a:p>
                  </a:txBody>
                  <a:tcPr/>
                </a:tc>
                <a:extLst>
                  <a:ext uri="{0D108BD9-81ED-4DB2-BD59-A6C34878D82A}">
                    <a16:rowId xmlns:a16="http://schemas.microsoft.com/office/drawing/2014/main" val="10004"/>
                  </a:ext>
                </a:extLst>
              </a:tr>
              <a:tr h="457200">
                <a:tc>
                  <a:txBody>
                    <a:bodyPr/>
                    <a:lstStyle/>
                    <a:p>
                      <a:r>
                        <a:rPr lang="en-US" altLang="zh-CN" sz="2400" dirty="0"/>
                        <a:t>0002</a:t>
                      </a:r>
                      <a:endParaRPr lang="zh-CN" altLang="en-US" sz="2400" dirty="0"/>
                    </a:p>
                  </a:txBody>
                  <a:tcPr/>
                </a:tc>
                <a:tc>
                  <a:txBody>
                    <a:bodyPr/>
                    <a:lstStyle/>
                    <a:p>
                      <a:r>
                        <a:rPr lang="en-US" altLang="zh-CN" sz="2400" dirty="0"/>
                        <a:t>03</a:t>
                      </a:r>
                      <a:endParaRPr lang="zh-CN" altLang="en-US" sz="2400" dirty="0"/>
                    </a:p>
                  </a:txBody>
                  <a:tcPr/>
                </a:tc>
                <a:extLst>
                  <a:ext uri="{0D108BD9-81ED-4DB2-BD59-A6C34878D82A}">
                    <a16:rowId xmlns:a16="http://schemas.microsoft.com/office/drawing/2014/main" val="10005"/>
                  </a:ext>
                </a:extLst>
              </a:tr>
              <a:tr h="457200">
                <a:tc>
                  <a:txBody>
                    <a:bodyPr/>
                    <a:lstStyle/>
                    <a:p>
                      <a:r>
                        <a:rPr lang="en-US" altLang="zh-CN" sz="2400" dirty="0"/>
                        <a:t>……</a:t>
                      </a:r>
                      <a:endParaRPr lang="zh-CN" altLang="en-US" sz="2400" dirty="0"/>
                    </a:p>
                  </a:txBody>
                  <a:tcPr/>
                </a:tc>
                <a:tc>
                  <a:txBody>
                    <a:bodyPr/>
                    <a:lstStyle/>
                    <a:p>
                      <a:r>
                        <a:rPr lang="en-US" altLang="zh-CN" sz="2400" dirty="0"/>
                        <a:t>……</a:t>
                      </a:r>
                      <a:endParaRPr lang="zh-CN" altLang="en-US" sz="2400" dirty="0"/>
                    </a:p>
                  </a:txBody>
                  <a:tcPr/>
                </a:tc>
                <a:extLst>
                  <a:ext uri="{0D108BD9-81ED-4DB2-BD59-A6C34878D82A}">
                    <a16:rowId xmlns:a16="http://schemas.microsoft.com/office/drawing/2014/main" val="10006"/>
                  </a:ext>
                </a:extLst>
              </a:tr>
            </a:tbl>
          </a:graphicData>
        </a:graphic>
      </p:graphicFrame>
      <p:sp>
        <p:nvSpPr>
          <p:cNvPr id="6" name="文本框 5"/>
          <p:cNvSpPr txBox="1"/>
          <p:nvPr/>
        </p:nvSpPr>
        <p:spPr>
          <a:xfrm>
            <a:off x="1979712" y="4797155"/>
            <a:ext cx="5532284" cy="954107"/>
          </a:xfrm>
          <a:prstGeom prst="rect">
            <a:avLst/>
          </a:prstGeom>
          <a:noFill/>
        </p:spPr>
        <p:txBody>
          <a:bodyPr wrap="none" rtlCol="0">
            <a:spAutoFit/>
          </a:bodyPr>
          <a:lstStyle/>
          <a:p>
            <a:r>
              <a:rPr lang="zh-CN" altLang="en-US" sz="2800" dirty="0"/>
              <a:t>问题：存在多值属性，不属于</a:t>
            </a:r>
            <a:r>
              <a:rPr lang="en-US" altLang="zh-CN" sz="2800" dirty="0"/>
              <a:t>1NF</a:t>
            </a:r>
          </a:p>
          <a:p>
            <a:r>
              <a:rPr lang="zh-CN" altLang="en-US" sz="2800" dirty="0"/>
              <a:t>解决方法：将多值属性拆分</a:t>
            </a:r>
          </a:p>
        </p:txBody>
      </p:sp>
    </p:spTree>
    <p:extLst>
      <p:ext uri="{BB962C8B-B14F-4D97-AF65-F5344CB8AC3E}">
        <p14:creationId xmlns:p14="http://schemas.microsoft.com/office/powerpoint/2010/main" val="386745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idx="1"/>
          </p:nvPr>
        </p:nvSpPr>
        <p:spPr>
          <a:xfrm>
            <a:off x="762000" y="1143000"/>
            <a:ext cx="7848600" cy="4318000"/>
          </a:xfrm>
          <a:solidFill>
            <a:schemeClr val="bg1"/>
          </a:solidFill>
          <a:ln w="38100">
            <a:noFill/>
          </a:ln>
        </p:spPr>
        <p:txBody>
          <a:bodyPr>
            <a:normAutofit/>
          </a:bodyPr>
          <a:lstStyle/>
          <a:p>
            <a:pPr eaLnBrk="1" hangingPunct="1">
              <a:buFontTx/>
              <a:buNone/>
            </a:pPr>
            <a:r>
              <a:rPr lang="zh-CN" altLang="en-US" b="1" i="1" dirty="0">
                <a:solidFill>
                  <a:srgbClr val="800000"/>
                </a:solidFill>
                <a:latin typeface="+mn-ea"/>
              </a:rPr>
              <a:t>对于属性闭包算法的终止条件，下列四种方法是等价的：</a:t>
            </a:r>
          </a:p>
          <a:p>
            <a:pPr eaLnBrk="1" hangingPunct="1">
              <a:buFontTx/>
              <a:buNone/>
            </a:pPr>
            <a:r>
              <a:rPr lang="zh-CN" altLang="en-US" dirty="0">
                <a:latin typeface="+mn-ea"/>
              </a:rPr>
              <a:t>   </a:t>
            </a:r>
            <a:r>
              <a:rPr lang="en-US" altLang="zh-CN" dirty="0">
                <a:latin typeface="+mn-ea"/>
              </a:rPr>
              <a:t>1  X</a:t>
            </a:r>
            <a:r>
              <a:rPr lang="en-US" altLang="zh-CN" baseline="30000" dirty="0">
                <a:latin typeface="+mn-ea"/>
              </a:rPr>
              <a:t>(i+1)</a:t>
            </a:r>
            <a:r>
              <a:rPr lang="en-US" altLang="zh-CN" dirty="0">
                <a:latin typeface="+mn-ea"/>
              </a:rPr>
              <a:t> = X</a:t>
            </a:r>
            <a:r>
              <a:rPr lang="en-US" altLang="zh-CN" b="1" baseline="30000" dirty="0">
                <a:latin typeface="+mn-ea"/>
              </a:rPr>
              <a:t>(</a:t>
            </a:r>
            <a:r>
              <a:rPr lang="en-US" altLang="zh-CN" b="1" baseline="30000" dirty="0" err="1">
                <a:latin typeface="+mn-ea"/>
              </a:rPr>
              <a:t>i</a:t>
            </a:r>
            <a:r>
              <a:rPr lang="en-US" altLang="zh-CN" b="1" baseline="30000" dirty="0">
                <a:latin typeface="+mn-ea"/>
              </a:rPr>
              <a:t>)</a:t>
            </a:r>
            <a:endParaRPr lang="en-US" altLang="zh-CN" b="1" dirty="0">
              <a:latin typeface="+mn-ea"/>
            </a:endParaRPr>
          </a:p>
          <a:p>
            <a:pPr eaLnBrk="1" hangingPunct="1">
              <a:buFontTx/>
              <a:buNone/>
            </a:pPr>
            <a:r>
              <a:rPr lang="en-US" altLang="zh-CN" dirty="0">
                <a:latin typeface="+mn-ea"/>
              </a:rPr>
              <a:t>   2  </a:t>
            </a:r>
            <a:r>
              <a:rPr lang="zh-CN" altLang="en-US" dirty="0">
                <a:latin typeface="+mn-ea"/>
              </a:rPr>
              <a:t>当发现</a:t>
            </a:r>
            <a:r>
              <a:rPr lang="en-US" altLang="zh-CN" dirty="0">
                <a:latin typeface="+mn-ea"/>
              </a:rPr>
              <a:t>X</a:t>
            </a:r>
            <a:r>
              <a:rPr lang="en-US" altLang="zh-CN" b="1" baseline="30000" dirty="0">
                <a:latin typeface="+mn-ea"/>
              </a:rPr>
              <a:t>(</a:t>
            </a:r>
            <a:r>
              <a:rPr lang="en-US" altLang="zh-CN" b="1" baseline="30000" dirty="0" err="1">
                <a:latin typeface="+mn-ea"/>
              </a:rPr>
              <a:t>i</a:t>
            </a:r>
            <a:r>
              <a:rPr lang="en-US" altLang="zh-CN" b="1" baseline="30000" dirty="0">
                <a:latin typeface="+mn-ea"/>
              </a:rPr>
              <a:t>)</a:t>
            </a:r>
            <a:r>
              <a:rPr lang="en-US" altLang="zh-CN" dirty="0">
                <a:latin typeface="+mn-ea"/>
              </a:rPr>
              <a:t> </a:t>
            </a:r>
            <a:r>
              <a:rPr lang="zh-CN" altLang="en-US" dirty="0">
                <a:latin typeface="+mn-ea"/>
              </a:rPr>
              <a:t>包含了全部属性时；</a:t>
            </a:r>
          </a:p>
          <a:p>
            <a:pPr eaLnBrk="1" hangingPunct="1">
              <a:buFontTx/>
              <a:buNone/>
            </a:pPr>
            <a:r>
              <a:rPr lang="zh-CN" altLang="en-US" dirty="0">
                <a:latin typeface="+mn-ea"/>
              </a:rPr>
              <a:t>   </a:t>
            </a:r>
            <a:r>
              <a:rPr lang="en-US" altLang="zh-CN" dirty="0">
                <a:latin typeface="+mn-ea"/>
              </a:rPr>
              <a:t>3  </a:t>
            </a:r>
            <a:r>
              <a:rPr lang="zh-CN" altLang="en-US" dirty="0">
                <a:latin typeface="+mn-ea"/>
              </a:rPr>
              <a:t>在</a:t>
            </a:r>
            <a:r>
              <a:rPr lang="en-US" altLang="zh-CN" dirty="0">
                <a:latin typeface="+mn-ea"/>
              </a:rPr>
              <a:t>F</a:t>
            </a:r>
            <a:r>
              <a:rPr lang="zh-CN" altLang="en-US" dirty="0">
                <a:latin typeface="+mn-ea"/>
              </a:rPr>
              <a:t>中的函数依赖的右部属性中，再也找不到</a:t>
            </a:r>
            <a:r>
              <a:rPr lang="en-US" altLang="zh-CN" dirty="0">
                <a:latin typeface="+mn-ea"/>
              </a:rPr>
              <a:t>X</a:t>
            </a:r>
            <a:r>
              <a:rPr lang="en-US" altLang="zh-CN" b="1" baseline="30000" dirty="0">
                <a:latin typeface="+mn-ea"/>
              </a:rPr>
              <a:t>(</a:t>
            </a:r>
            <a:r>
              <a:rPr lang="en-US" altLang="zh-CN" b="1" baseline="30000" dirty="0" err="1">
                <a:latin typeface="+mn-ea"/>
              </a:rPr>
              <a:t>i</a:t>
            </a:r>
            <a:r>
              <a:rPr lang="en-US" altLang="zh-CN" b="1" baseline="30000" dirty="0">
                <a:latin typeface="+mn-ea"/>
              </a:rPr>
              <a:t>)</a:t>
            </a:r>
            <a:r>
              <a:rPr lang="en-US" altLang="zh-CN" dirty="0">
                <a:latin typeface="+mn-ea"/>
              </a:rPr>
              <a:t> </a:t>
            </a:r>
            <a:r>
              <a:rPr lang="zh-CN" altLang="en-US" dirty="0">
                <a:latin typeface="+mn-ea"/>
              </a:rPr>
              <a:t>中未出现过的属性。</a:t>
            </a:r>
          </a:p>
          <a:p>
            <a:pPr eaLnBrk="1" hangingPunct="1">
              <a:buFontTx/>
              <a:buNone/>
            </a:pPr>
            <a:r>
              <a:rPr lang="zh-CN" altLang="en-US" dirty="0">
                <a:latin typeface="+mn-ea"/>
              </a:rPr>
              <a:t>   </a:t>
            </a:r>
            <a:r>
              <a:rPr lang="en-US" altLang="zh-CN" dirty="0">
                <a:latin typeface="+mn-ea"/>
              </a:rPr>
              <a:t>4  </a:t>
            </a:r>
            <a:r>
              <a:rPr lang="zh-CN" altLang="en-US" dirty="0">
                <a:latin typeface="+mn-ea"/>
              </a:rPr>
              <a:t>在</a:t>
            </a:r>
            <a:r>
              <a:rPr lang="en-US" altLang="zh-CN" dirty="0">
                <a:latin typeface="+mn-ea"/>
              </a:rPr>
              <a:t>F</a:t>
            </a:r>
            <a:r>
              <a:rPr lang="zh-CN" altLang="en-US" dirty="0">
                <a:latin typeface="+mn-ea"/>
              </a:rPr>
              <a:t>中未用过的函数依赖的左部属性中已没有</a:t>
            </a:r>
            <a:r>
              <a:rPr lang="en-US" altLang="zh-CN" dirty="0">
                <a:latin typeface="+mn-ea"/>
              </a:rPr>
              <a:t>X</a:t>
            </a:r>
            <a:r>
              <a:rPr lang="en-US" altLang="zh-CN" b="1" baseline="30000" dirty="0">
                <a:latin typeface="+mn-ea"/>
              </a:rPr>
              <a:t>(</a:t>
            </a:r>
            <a:r>
              <a:rPr lang="en-US" altLang="zh-CN" b="1" baseline="30000" dirty="0" err="1">
                <a:latin typeface="+mn-ea"/>
              </a:rPr>
              <a:t>i</a:t>
            </a:r>
            <a:r>
              <a:rPr lang="en-US" altLang="zh-CN" b="1" baseline="30000" dirty="0">
                <a:latin typeface="+mn-ea"/>
              </a:rPr>
              <a:t>)</a:t>
            </a:r>
            <a:r>
              <a:rPr lang="en-US" altLang="zh-CN" dirty="0">
                <a:latin typeface="+mn-ea"/>
              </a:rPr>
              <a:t> </a:t>
            </a:r>
            <a:r>
              <a:rPr lang="zh-CN" altLang="en-US" dirty="0">
                <a:latin typeface="+mn-ea"/>
              </a:rPr>
              <a:t>的子集。</a:t>
            </a:r>
          </a:p>
        </p:txBody>
      </p:sp>
      <p:sp>
        <p:nvSpPr>
          <p:cNvPr id="59394" name="灯片编号占位符 5"/>
          <p:cNvSpPr>
            <a:spLocks noGrp="1"/>
          </p:cNvSpPr>
          <p:nvPr>
            <p:ph type="sldNum" sz="quarter" idx="12"/>
          </p:nvPr>
        </p:nvSpPr>
        <p:spPr>
          <a:noFill/>
        </p:spPr>
        <p:txBody>
          <a:bodyPr/>
          <a:lstStyle/>
          <a:p>
            <a:fld id="{DD9DD9C9-A140-49AF-8679-48B2D19FECB3}" type="slidenum">
              <a:rPr lang="en-US" altLang="zh-CN" smtClean="0"/>
              <a:pPr/>
              <a:t>50</a:t>
            </a:fld>
            <a:endParaRPr lang="en-US" altLang="zh-CN"/>
          </a:p>
        </p:txBody>
      </p:sp>
      <p:sp>
        <p:nvSpPr>
          <p:cNvPr id="4" name="矩形 3"/>
          <p:cNvSpPr/>
          <p:nvPr/>
        </p:nvSpPr>
        <p:spPr>
          <a:xfrm>
            <a:off x="755576" y="44627"/>
            <a:ext cx="7811754" cy="584775"/>
          </a:xfrm>
          <a:prstGeom prst="rect">
            <a:avLst/>
          </a:prstGeom>
        </p:spPr>
        <p:txBody>
          <a:bodyPr wrap="none">
            <a:spAutoFit/>
          </a:bodyPr>
          <a:lstStyle/>
          <a:p>
            <a:pPr eaLnBrk="1" hangingPunct="1">
              <a:buFontTx/>
              <a:buNone/>
            </a:pPr>
            <a:r>
              <a:rPr lang="en-US" altLang="zh-CN" sz="3200" b="1" dirty="0">
                <a:solidFill>
                  <a:srgbClr val="FFFF00"/>
                </a:solidFill>
                <a:latin typeface="+mn-ea"/>
              </a:rPr>
              <a:t>4.3.3 </a:t>
            </a:r>
            <a:r>
              <a:rPr lang="zh-CN" altLang="en-US" sz="3200" b="1" dirty="0">
                <a:solidFill>
                  <a:srgbClr val="FFFF00"/>
                </a:solidFill>
                <a:latin typeface="+mn-ea"/>
              </a:rPr>
              <a:t>属性集闭包与</a:t>
            </a:r>
            <a:r>
              <a:rPr lang="en-US" altLang="zh-CN" sz="3200" b="1" dirty="0">
                <a:solidFill>
                  <a:srgbClr val="FFFF00"/>
                </a:solidFill>
                <a:latin typeface="+mn-ea"/>
              </a:rPr>
              <a:t>F</a:t>
            </a:r>
            <a:r>
              <a:rPr lang="zh-CN" altLang="en-US" sz="3200" b="1" dirty="0">
                <a:solidFill>
                  <a:srgbClr val="FFFF00"/>
                </a:solidFill>
                <a:latin typeface="+mn-ea"/>
              </a:rPr>
              <a:t>逻辑蕴涵的充要条件</a:t>
            </a:r>
            <a:endParaRPr lang="en-US" altLang="zh-CN" sz="3200" b="1" dirty="0">
              <a:solidFill>
                <a:srgbClr val="FFFF00"/>
              </a:solidFill>
              <a:latin typeface="+mn-ea"/>
            </a:endParaRPr>
          </a:p>
        </p:txBody>
      </p:sp>
    </p:spTree>
    <p:extLst>
      <p:ext uri="{BB962C8B-B14F-4D97-AF65-F5344CB8AC3E}">
        <p14:creationId xmlns:p14="http://schemas.microsoft.com/office/powerpoint/2010/main" val="262999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barn(outVertical)">
                                      <p:cBhvr>
                                        <p:cTn id="7" dur="500"/>
                                        <p:tgtEl>
                                          <p:spTgt spid="62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2466">
                                            <p:txEl>
                                              <p:pRg st="1" end="1"/>
                                            </p:txEl>
                                          </p:spTgt>
                                        </p:tgtEl>
                                        <p:attrNameLst>
                                          <p:attrName>style.visibility</p:attrName>
                                        </p:attrNameLst>
                                      </p:cBhvr>
                                      <p:to>
                                        <p:strVal val="visible"/>
                                      </p:to>
                                    </p:set>
                                    <p:animEffect transition="in" filter="barn(outVertical)">
                                      <p:cBhvr>
                                        <p:cTn id="12" dur="500"/>
                                        <p:tgtEl>
                                          <p:spTgt spid="62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2466">
                                            <p:txEl>
                                              <p:pRg st="2" end="2"/>
                                            </p:txEl>
                                          </p:spTgt>
                                        </p:tgtEl>
                                        <p:attrNameLst>
                                          <p:attrName>style.visibility</p:attrName>
                                        </p:attrNameLst>
                                      </p:cBhvr>
                                      <p:to>
                                        <p:strVal val="visible"/>
                                      </p:to>
                                    </p:set>
                                    <p:animEffect transition="in" filter="barn(outVertical)">
                                      <p:cBhvr>
                                        <p:cTn id="17" dur="500"/>
                                        <p:tgtEl>
                                          <p:spTgt spid="62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62466">
                                            <p:txEl>
                                              <p:pRg st="3" end="3"/>
                                            </p:txEl>
                                          </p:spTgt>
                                        </p:tgtEl>
                                        <p:attrNameLst>
                                          <p:attrName>style.visibility</p:attrName>
                                        </p:attrNameLst>
                                      </p:cBhvr>
                                      <p:to>
                                        <p:strVal val="visible"/>
                                      </p:to>
                                    </p:set>
                                    <p:animEffect transition="in" filter="barn(outVertical)">
                                      <p:cBhvr>
                                        <p:cTn id="22" dur="500"/>
                                        <p:tgtEl>
                                          <p:spTgt spid="62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62466">
                                            <p:txEl>
                                              <p:pRg st="4" end="4"/>
                                            </p:txEl>
                                          </p:spTgt>
                                        </p:tgtEl>
                                        <p:attrNameLst>
                                          <p:attrName>style.visibility</p:attrName>
                                        </p:attrNameLst>
                                      </p:cBhvr>
                                      <p:to>
                                        <p:strVal val="visible"/>
                                      </p:to>
                                    </p:set>
                                    <p:animEffect transition="in" filter="barn(outVertical)">
                                      <p:cBhvr>
                                        <p:cTn id="27" dur="500"/>
                                        <p:tgtEl>
                                          <p:spTgt spid="624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uild="p" autoUpdateAnimBg="0"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412776"/>
            <a:ext cx="7886700" cy="4351338"/>
          </a:xfrm>
        </p:spPr>
        <p:txBody>
          <a:bodyPr/>
          <a:lstStyle/>
          <a:p>
            <a:pPr marL="0" indent="0">
              <a:buNone/>
            </a:pPr>
            <a:r>
              <a:rPr lang="zh-CN" altLang="en-US" dirty="0"/>
              <a:t>例：</a:t>
            </a:r>
            <a:r>
              <a:rPr lang="en-US" altLang="zh-CN" dirty="0"/>
              <a:t>R={A,B,C,G.H,I),F={A</a:t>
            </a:r>
            <a:r>
              <a:rPr lang="en-US" altLang="zh-CN" dirty="0">
                <a:sym typeface="Wingdings" panose="05000000000000000000" pitchFamily="2" charset="2"/>
              </a:rPr>
              <a:t>B,AC,CGH,CGI,BH</a:t>
            </a:r>
            <a:r>
              <a:rPr lang="en-US" altLang="zh-CN" dirty="0"/>
              <a:t>}</a:t>
            </a:r>
          </a:p>
          <a:p>
            <a:pPr marL="0" indent="0">
              <a:buNone/>
            </a:pPr>
            <a:r>
              <a:rPr lang="en-US" altLang="zh-CN" dirty="0"/>
              <a:t>AG</a:t>
            </a:r>
            <a:r>
              <a:rPr lang="zh-CN" altLang="en-US" dirty="0"/>
              <a:t>是否为</a:t>
            </a:r>
            <a:r>
              <a:rPr lang="en-US" altLang="zh-CN" dirty="0"/>
              <a:t>R</a:t>
            </a:r>
            <a:r>
              <a:rPr lang="zh-CN" altLang="en-US" dirty="0"/>
              <a:t>的超码？是否为</a:t>
            </a:r>
            <a:r>
              <a:rPr lang="en-US" altLang="zh-CN" dirty="0"/>
              <a:t>R</a:t>
            </a:r>
            <a:r>
              <a:rPr lang="zh-CN" altLang="en-US" dirty="0"/>
              <a:t>的候选码？</a:t>
            </a:r>
            <a:endParaRPr lang="en-US" altLang="zh-CN" dirty="0"/>
          </a:p>
          <a:p>
            <a:pPr marL="0" indent="0">
              <a:buNone/>
            </a:pPr>
            <a:r>
              <a:rPr lang="zh-CN" altLang="en-US" dirty="0"/>
              <a:t>解：</a:t>
            </a:r>
            <a:r>
              <a:rPr lang="en-US" altLang="zh-CN" dirty="0"/>
              <a:t>AG+={ABCGHI}=U</a:t>
            </a:r>
            <a:r>
              <a:rPr lang="zh-CN" altLang="en-US" dirty="0"/>
              <a:t>是超码。</a:t>
            </a:r>
            <a:endParaRPr lang="en-US" altLang="zh-CN" dirty="0"/>
          </a:p>
          <a:p>
            <a:pPr marL="0" indent="0">
              <a:buNone/>
            </a:pPr>
            <a:r>
              <a:rPr lang="en-US" altLang="zh-CN" dirty="0"/>
              <a:t>AG</a:t>
            </a:r>
            <a:r>
              <a:rPr lang="zh-CN" altLang="en-US" dirty="0"/>
              <a:t>子集的属性集闭包</a:t>
            </a:r>
            <a:endParaRPr lang="en-US" altLang="zh-CN" dirty="0"/>
          </a:p>
          <a:p>
            <a:pPr marL="0" indent="0">
              <a:buNone/>
            </a:pPr>
            <a:r>
              <a:rPr lang="en-US" altLang="zh-CN" dirty="0"/>
              <a:t>A+=ABH</a:t>
            </a:r>
          </a:p>
          <a:p>
            <a:pPr marL="0" indent="0">
              <a:buNone/>
            </a:pPr>
            <a:r>
              <a:rPr lang="en-US" altLang="zh-CN" dirty="0"/>
              <a:t>G+=G</a:t>
            </a:r>
            <a:r>
              <a:rPr lang="zh-CN" altLang="en-US" dirty="0"/>
              <a:t>均不为</a:t>
            </a:r>
            <a:r>
              <a:rPr lang="en-US" altLang="zh-CN" dirty="0"/>
              <a:t>U,</a:t>
            </a:r>
            <a:r>
              <a:rPr lang="zh-CN" altLang="en-US" dirty="0"/>
              <a:t>因此</a:t>
            </a:r>
            <a:r>
              <a:rPr lang="en-US" altLang="zh-CN" dirty="0"/>
              <a:t>AG</a:t>
            </a:r>
            <a:r>
              <a:rPr lang="zh-CN" altLang="en-US" dirty="0"/>
              <a:t>是候选码。</a:t>
            </a:r>
            <a:endParaRPr lang="en-US" altLang="zh-CN" dirty="0"/>
          </a:p>
          <a:p>
            <a:pPr marL="0" indent="0">
              <a:buNone/>
            </a:pPr>
            <a:endParaRPr lang="en-US" altLang="zh-CN" dirty="0"/>
          </a:p>
        </p:txBody>
      </p:sp>
    </p:spTree>
    <p:extLst>
      <p:ext uri="{BB962C8B-B14F-4D97-AF65-F5344CB8AC3E}">
        <p14:creationId xmlns:p14="http://schemas.microsoft.com/office/powerpoint/2010/main" val="310901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范式</a:t>
            </a:r>
            <a:endParaRPr lang="en-US" altLang="zh-CN" dirty="0"/>
          </a:p>
          <a:p>
            <a:r>
              <a:rPr lang="zh-CN" altLang="en-US" dirty="0"/>
              <a:t>函数依赖集闭包</a:t>
            </a:r>
            <a:endParaRPr lang="en-US" altLang="zh-CN" dirty="0"/>
          </a:p>
          <a:p>
            <a:r>
              <a:rPr lang="zh-CN" altLang="en-US" dirty="0"/>
              <a:t>函数依赖的推理规则</a:t>
            </a:r>
            <a:endParaRPr lang="en-US" altLang="zh-CN" dirty="0"/>
          </a:p>
          <a:p>
            <a:r>
              <a:rPr lang="zh-CN" altLang="en-US" dirty="0"/>
              <a:t>属性集闭包</a:t>
            </a:r>
            <a:endParaRPr lang="en-US" altLang="zh-CN" dirty="0"/>
          </a:p>
          <a:p>
            <a:r>
              <a:rPr lang="en-US" altLang="zh-CN" dirty="0"/>
              <a:t>F</a:t>
            </a:r>
            <a:r>
              <a:rPr lang="zh-CN" altLang="en-US" dirty="0"/>
              <a:t>逻辑蕴涵的充要条件</a:t>
            </a:r>
          </a:p>
        </p:txBody>
      </p:sp>
    </p:spTree>
    <p:extLst>
      <p:ext uri="{BB962C8B-B14F-4D97-AF65-F5344CB8AC3E}">
        <p14:creationId xmlns:p14="http://schemas.microsoft.com/office/powerpoint/2010/main" val="345454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3312832067"/>
              </p:ext>
            </p:extLst>
          </p:nvPr>
        </p:nvGraphicFramePr>
        <p:xfrm>
          <a:off x="428596" y="3786190"/>
          <a:ext cx="8247860" cy="2379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924" name="Group 780"/>
          <p:cNvGraphicFramePr>
            <a:graphicFrameLocks noGrp="1"/>
          </p:cNvGraphicFramePr>
          <p:nvPr>
            <p:ph sz="half" idx="2"/>
            <p:extLst/>
          </p:nvPr>
        </p:nvGraphicFramePr>
        <p:xfrm>
          <a:off x="2" y="714360"/>
          <a:ext cx="9144000" cy="3059832"/>
        </p:xfrm>
        <a:graphic>
          <a:graphicData uri="http://schemas.openxmlformats.org/drawingml/2006/table">
            <a:tbl>
              <a:tblPr>
                <a:tableStyleId>{8A107856-5554-42FB-B03E-39F5DBC370BA}</a:tableStyleId>
              </a:tblPr>
              <a:tblGrid>
                <a:gridCol w="1119935">
                  <a:extLst>
                    <a:ext uri="{9D8B030D-6E8A-4147-A177-3AD203B41FA5}">
                      <a16:colId xmlns:a16="http://schemas.microsoft.com/office/drawing/2014/main" val="20000"/>
                    </a:ext>
                  </a:extLst>
                </a:gridCol>
                <a:gridCol w="883397">
                  <a:extLst>
                    <a:ext uri="{9D8B030D-6E8A-4147-A177-3AD203B41FA5}">
                      <a16:colId xmlns:a16="http://schemas.microsoft.com/office/drawing/2014/main" val="20001"/>
                    </a:ext>
                  </a:extLst>
                </a:gridCol>
                <a:gridCol w="1306520">
                  <a:extLst>
                    <a:ext uri="{9D8B030D-6E8A-4147-A177-3AD203B41FA5}">
                      <a16:colId xmlns:a16="http://schemas.microsoft.com/office/drawing/2014/main" val="20002"/>
                    </a:ext>
                  </a:extLst>
                </a:gridCol>
                <a:gridCol w="783912">
                  <a:extLst>
                    <a:ext uri="{9D8B030D-6E8A-4147-A177-3AD203B41FA5}">
                      <a16:colId xmlns:a16="http://schemas.microsoft.com/office/drawing/2014/main" val="20003"/>
                    </a:ext>
                  </a:extLst>
                </a:gridCol>
                <a:gridCol w="1054301">
                  <a:extLst>
                    <a:ext uri="{9D8B030D-6E8A-4147-A177-3AD203B41FA5}">
                      <a16:colId xmlns:a16="http://schemas.microsoft.com/office/drawing/2014/main" val="20004"/>
                    </a:ext>
                  </a:extLst>
                </a:gridCol>
                <a:gridCol w="1907143">
                  <a:extLst>
                    <a:ext uri="{9D8B030D-6E8A-4147-A177-3AD203B41FA5}">
                      <a16:colId xmlns:a16="http://schemas.microsoft.com/office/drawing/2014/main" val="20005"/>
                    </a:ext>
                  </a:extLst>
                </a:gridCol>
                <a:gridCol w="1045217">
                  <a:extLst>
                    <a:ext uri="{9D8B030D-6E8A-4147-A177-3AD203B41FA5}">
                      <a16:colId xmlns:a16="http://schemas.microsoft.com/office/drawing/2014/main" val="20006"/>
                    </a:ext>
                  </a:extLst>
                </a:gridCol>
                <a:gridCol w="1043575">
                  <a:extLst>
                    <a:ext uri="{9D8B030D-6E8A-4147-A177-3AD203B41FA5}">
                      <a16:colId xmlns:a16="http://schemas.microsoft.com/office/drawing/2014/main" val="20007"/>
                    </a:ext>
                  </a:extLst>
                </a:gridCol>
              </a:tblGrid>
              <a:tr h="378424">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a:ln>
                            <a:noFill/>
                          </a:ln>
                          <a:effectLst/>
                        </a:rPr>
                        <a:t>学号</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a:ln>
                            <a:noFill/>
                          </a:ln>
                          <a:effectLst/>
                        </a:rPr>
                        <a:t>姓名</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a:ln>
                            <a:noFill/>
                          </a:ln>
                          <a:effectLst/>
                        </a:rPr>
                        <a:t>学院名称</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a:ln>
                            <a:noFill/>
                          </a:ln>
                          <a:effectLst/>
                        </a:rPr>
                        <a:t>院长</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a:ln>
                            <a:noFill/>
                          </a:ln>
                          <a:effectLst/>
                        </a:rPr>
                        <a:t>项目编号</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a:ln>
                            <a:noFill/>
                          </a:ln>
                          <a:effectLst/>
                        </a:rPr>
                        <a:t>项目名称</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a:ln>
                            <a:noFill/>
                          </a:ln>
                          <a:effectLst/>
                        </a:rPr>
                        <a:t>承担任务</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a:ln>
                            <a:noFill/>
                          </a:ln>
                          <a:effectLst/>
                        </a:rPr>
                        <a:t>导师姓名</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0"/>
                  </a:ext>
                </a:extLst>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20082401</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周黎明</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计算机学院</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李洲彤</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0042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提升机稳定性研究</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实验分析</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effectLst/>
                        </a:rPr>
                        <a:t>贺信维</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1"/>
                  </a:ext>
                </a:extLst>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dirty="0">
                          <a:ln>
                            <a:noFill/>
                          </a:ln>
                          <a:effectLst/>
                        </a:rPr>
                        <a:t>20082402</a:t>
                      </a:r>
                      <a:endParaRPr kumimoji="1" lang="en-US" altLang="zh-CN"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李毅先</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effectLst/>
                        </a:rPr>
                        <a:t>计算机学院</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李洲彤</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0042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提升机稳定性研究</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系统设计</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张琦</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2"/>
                  </a:ext>
                </a:extLst>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20082402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李毅先</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计算机学院</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effectLst/>
                        </a:rPr>
                        <a:t>李洲彤</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0052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多维数据分析研究</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软件编码</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萨林</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3"/>
                  </a:ext>
                </a:extLst>
              </a:tr>
              <a:tr h="54060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20083401</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王鑫鑫</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数学学院</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吴兆民</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0091</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定理证明自动化研究</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软件编码</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effectLst/>
                        </a:rPr>
                        <a:t>刘玉琴</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4"/>
                  </a:ext>
                </a:extLst>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20083402</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何飞雨</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数学学院</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吴兆民</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effectLst/>
                        </a:rPr>
                        <a:t>0083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effectLst/>
                        </a:rPr>
                        <a:t>最大熵原理研究</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软件编码</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effectLst/>
                        </a:rPr>
                        <a:t>刘玉琴</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5"/>
                  </a:ext>
                </a:extLst>
              </a:tr>
              <a:tr h="454109">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a:ln>
                            <a:noFill/>
                          </a:ln>
                          <a:solidFill>
                            <a:schemeClr val="tx1"/>
                          </a:solidFill>
                          <a:effectLst/>
                        </a:rPr>
                        <a:t>20083403</a:t>
                      </a:r>
                      <a:endParaRPr kumimoji="1" lang="en-US" altLang="zh-CN"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a:ln>
                            <a:noFill/>
                          </a:ln>
                          <a:solidFill>
                            <a:schemeClr val="tx1"/>
                          </a:solidFill>
                          <a:effectLst/>
                        </a:rPr>
                        <a:t>杨宇奇</a:t>
                      </a:r>
                      <a:endParaRPr kumimoji="1" lang="zh-CN" altLang="en-US" sz="1500" b="1" i="0" u="none" strike="noStrike" cap="none" normalizeH="0" baseline="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solidFill>
                            <a:schemeClr val="tx1"/>
                          </a:solidFill>
                          <a:effectLst/>
                        </a:rPr>
                        <a:t>数学学院</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solidFill>
                            <a:schemeClr val="tx1"/>
                          </a:solidFill>
                          <a:effectLst/>
                        </a:rPr>
                        <a:t>吴兆民</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0" lang="en-US" altLang="zh-CN" sz="1500" b="1" i="0" u="none" strike="noStrike" cap="none" normalizeH="0" baseline="0" dirty="0">
                          <a:ln>
                            <a:noFill/>
                          </a:ln>
                          <a:solidFill>
                            <a:schemeClr val="tx1"/>
                          </a:solidFill>
                          <a:effectLst/>
                          <a:latin typeface="Arial" charset="0"/>
                          <a:ea typeface="宋体" pitchFamily="2" charset="-122"/>
                        </a:rPr>
                        <a:t>0083</a:t>
                      </a:r>
                      <a:endParaRPr kumimoji="0" lang="zh-CN" altLang="zh-CN" sz="1500" b="1" i="0" u="none" strike="noStrike" cap="none" normalizeH="0" baseline="0" dirty="0">
                        <a:ln>
                          <a:noFill/>
                        </a:ln>
                        <a:solidFill>
                          <a:schemeClr val="tx1"/>
                        </a:solidFill>
                        <a:effectLst/>
                        <a:latin typeface="Arial"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1" lang="zh-CN" altLang="en-US" sz="1500" u="none" strike="noStrike" cap="none" normalizeH="0" baseline="0" dirty="0">
                          <a:ln>
                            <a:noFill/>
                          </a:ln>
                          <a:solidFill>
                            <a:schemeClr val="tx1"/>
                          </a:solidFill>
                          <a:effectLst/>
                        </a:rPr>
                        <a:t>最大熵原理研究</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实验分析</a:t>
                      </a:r>
                      <a:endParaRPr kumimoji="0" lang="zh-CN" altLang="zh-CN" sz="1500" b="1" i="0" u="none" strike="noStrike" cap="none" normalizeH="0" baseline="0" dirty="0">
                        <a:ln>
                          <a:noFill/>
                        </a:ln>
                        <a:solidFill>
                          <a:schemeClr val="tx1"/>
                        </a:solidFill>
                        <a:effectLst/>
                        <a:latin typeface="Arial"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a:ln>
                            <a:noFill/>
                          </a:ln>
                          <a:solidFill>
                            <a:schemeClr val="tx1"/>
                          </a:solidFill>
                          <a:effectLst/>
                        </a:rPr>
                        <a:t>刘坤鹏</a:t>
                      </a:r>
                      <a:endParaRPr kumimoji="1" lang="zh-CN" altLang="en-US" sz="15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horzOverflow="overflow"/>
                </a:tc>
                <a:extLst>
                  <a:ext uri="{0D108BD9-81ED-4DB2-BD59-A6C34878D82A}">
                    <a16:rowId xmlns:a16="http://schemas.microsoft.com/office/drawing/2014/main" val="10006"/>
                  </a:ext>
                </a:extLst>
              </a:tr>
            </a:tbl>
          </a:graphicData>
        </a:graphic>
      </p:graphicFrame>
      <p:sp>
        <p:nvSpPr>
          <p:cNvPr id="6146" name="灯片编号占位符 6"/>
          <p:cNvSpPr>
            <a:spLocks noGrp="1"/>
          </p:cNvSpPr>
          <p:nvPr>
            <p:ph type="sldNum" sz="quarter" idx="12"/>
          </p:nvPr>
        </p:nvSpPr>
        <p:spPr>
          <a:noFill/>
        </p:spPr>
        <p:txBody>
          <a:bodyPr/>
          <a:lstStyle/>
          <a:p>
            <a:fld id="{317EAF28-29A0-46E4-8B79-62BEFE6E71C5}" type="slidenum">
              <a:rPr lang="en-US" altLang="zh-CN" smtClean="0"/>
              <a:pPr/>
              <a:t>6</a:t>
            </a:fld>
            <a:endParaRPr lang="en-US" altLang="zh-CN"/>
          </a:p>
        </p:txBody>
      </p:sp>
      <p:sp>
        <p:nvSpPr>
          <p:cNvPr id="6148" name="Rectangle 9"/>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6149" name="Rectangle 158"/>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9" name="矩形 8"/>
          <p:cNvSpPr/>
          <p:nvPr/>
        </p:nvSpPr>
        <p:spPr>
          <a:xfrm>
            <a:off x="2382551" y="44627"/>
            <a:ext cx="3485249" cy="584775"/>
          </a:xfrm>
          <a:prstGeom prst="rect">
            <a:avLst/>
          </a:prstGeom>
        </p:spPr>
        <p:txBody>
          <a:bodyPr wrap="none">
            <a:spAutoFit/>
          </a:bodyPr>
          <a:lstStyle/>
          <a:p>
            <a:r>
              <a:rPr lang="en-US" altLang="zh-CN" sz="3200" b="1" dirty="0">
                <a:solidFill>
                  <a:srgbClr val="FFFF00"/>
                </a:solidFill>
                <a:latin typeface="隶书" pitchFamily="49" charset="-122"/>
                <a:ea typeface="隶书" pitchFamily="49" charset="-122"/>
              </a:rPr>
              <a:t>1</a:t>
            </a:r>
            <a:r>
              <a:rPr lang="zh-CN" altLang="en-US" sz="3200" b="1" dirty="0">
                <a:solidFill>
                  <a:srgbClr val="FFFF00"/>
                </a:solidFill>
                <a:latin typeface="隶书" pitchFamily="49" charset="-122"/>
                <a:ea typeface="隶书" pitchFamily="49" charset="-122"/>
              </a:rPr>
              <a:t>、第一范式</a:t>
            </a:r>
            <a:r>
              <a:rPr lang="en-US" altLang="zh-CN" sz="3200" b="1" dirty="0">
                <a:solidFill>
                  <a:srgbClr val="FFFF00"/>
                </a:solidFill>
                <a:latin typeface="隶书" pitchFamily="49" charset="-122"/>
                <a:ea typeface="隶书" pitchFamily="49" charset="-122"/>
              </a:rPr>
              <a:t>(1NF)</a:t>
            </a:r>
            <a:endParaRPr lang="zh-CN" altLang="en-US" sz="3200" dirty="0"/>
          </a:p>
        </p:txBody>
      </p:sp>
    </p:spTree>
    <p:extLst>
      <p:ext uri="{BB962C8B-B14F-4D97-AF65-F5344CB8AC3E}">
        <p14:creationId xmlns:p14="http://schemas.microsoft.com/office/powerpoint/2010/main" val="18102150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graphicEl>
                                              <a:dgm id="{777C10CA-8587-4804-82AF-1D853F559D35}"/>
                                            </p:graphicEl>
                                          </p:spTgt>
                                        </p:tgtEl>
                                        <p:attrNameLst>
                                          <p:attrName>style.visibility</p:attrName>
                                        </p:attrNameLst>
                                      </p:cBhvr>
                                      <p:to>
                                        <p:strVal val="visible"/>
                                      </p:to>
                                    </p:set>
                                    <p:animEffect transition="in" filter="slide(fromBottom)">
                                      <p:cBhvr>
                                        <p:cTn id="7" dur="500"/>
                                        <p:tgtEl>
                                          <p:spTgt spid="7">
                                            <p:graphicEl>
                                              <a:dgm id="{777C10CA-8587-4804-82AF-1D853F559D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graphicEl>
                                              <a:dgm id="{B2D22787-8245-4158-BA65-05DE8CD04C15}"/>
                                            </p:graphicEl>
                                          </p:spTgt>
                                        </p:tgtEl>
                                        <p:attrNameLst>
                                          <p:attrName>style.visibility</p:attrName>
                                        </p:attrNameLst>
                                      </p:cBhvr>
                                      <p:to>
                                        <p:strVal val="visible"/>
                                      </p:to>
                                    </p:set>
                                    <p:animEffect transition="in" filter="slide(fromBottom)">
                                      <p:cBhvr>
                                        <p:cTn id="12" dur="500"/>
                                        <p:tgtEl>
                                          <p:spTgt spid="7">
                                            <p:graphicEl>
                                              <a:dgm id="{B2D22787-8245-4158-BA65-05DE8CD04C1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graphicEl>
                                              <a:dgm id="{2B3C9921-FD84-4834-A95F-9A9F59E1D058}"/>
                                            </p:graphicEl>
                                          </p:spTgt>
                                        </p:tgtEl>
                                        <p:attrNameLst>
                                          <p:attrName>style.visibility</p:attrName>
                                        </p:attrNameLst>
                                      </p:cBhvr>
                                      <p:to>
                                        <p:strVal val="visible"/>
                                      </p:to>
                                    </p:set>
                                    <p:animEffect transition="in" filter="slide(fromBottom)">
                                      <p:cBhvr>
                                        <p:cTn id="17" dur="500"/>
                                        <p:tgtEl>
                                          <p:spTgt spid="7">
                                            <p:graphicEl>
                                              <a:dgm id="{2B3C9921-FD84-4834-A95F-9A9F59E1D05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
                                            <p:graphicEl>
                                              <a:dgm id="{EB984153-9A67-4EFA-BE45-554E9B52E9C9}"/>
                                            </p:graphicEl>
                                          </p:spTgt>
                                        </p:tgtEl>
                                        <p:attrNameLst>
                                          <p:attrName>style.visibility</p:attrName>
                                        </p:attrNameLst>
                                      </p:cBhvr>
                                      <p:to>
                                        <p:strVal val="visible"/>
                                      </p:to>
                                    </p:set>
                                    <p:animEffect transition="in" filter="slide(fromBottom)">
                                      <p:cBhvr>
                                        <p:cTn id="22" dur="500"/>
                                        <p:tgtEl>
                                          <p:spTgt spid="7">
                                            <p:graphicEl>
                                              <a:dgm id="{EB984153-9A67-4EFA-BE45-554E9B52E9C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609600" y="1048367"/>
            <a:ext cx="8077200" cy="832792"/>
          </a:xfrm>
          <a:solidFill>
            <a:schemeClr val="bg1"/>
          </a:solidFill>
          <a:ln>
            <a:noFill/>
          </a:ln>
        </p:spPr>
        <p:txBody>
          <a:bodyPr>
            <a:normAutofit lnSpcReduction="10000"/>
          </a:bodyPr>
          <a:lstStyle/>
          <a:p>
            <a:pPr eaLnBrk="1" hangingPunct="1">
              <a:buFontTx/>
              <a:buNone/>
            </a:pPr>
            <a:r>
              <a:rPr lang="zh-CN" altLang="en-US" dirty="0"/>
              <a:t>定义：   若</a:t>
            </a:r>
            <a:r>
              <a:rPr lang="en-US" altLang="zh-CN" dirty="0"/>
              <a:t>R∈1NF</a:t>
            </a:r>
            <a:r>
              <a:rPr lang="zh-CN" altLang="en-US" dirty="0"/>
              <a:t>，且每一个非主属性完全函数依赖于码，则</a:t>
            </a:r>
            <a:r>
              <a:rPr lang="en-US" altLang="zh-CN" dirty="0"/>
              <a:t>R∈2NF</a:t>
            </a:r>
            <a:r>
              <a:rPr lang="zh-CN" altLang="en-US" dirty="0"/>
              <a:t>。</a:t>
            </a:r>
          </a:p>
        </p:txBody>
      </p:sp>
      <p:sp>
        <p:nvSpPr>
          <p:cNvPr id="26626" name="灯片编号占位符 5"/>
          <p:cNvSpPr>
            <a:spLocks noGrp="1"/>
          </p:cNvSpPr>
          <p:nvPr>
            <p:ph type="sldNum" sz="quarter" idx="12"/>
          </p:nvPr>
        </p:nvSpPr>
        <p:spPr>
          <a:noFill/>
        </p:spPr>
        <p:txBody>
          <a:bodyPr/>
          <a:lstStyle/>
          <a:p>
            <a:fld id="{E227FA4F-CCCA-4658-9203-7DF3D3E0F279}" type="slidenum">
              <a:rPr lang="en-US" altLang="zh-CN" smtClean="0"/>
              <a:pPr/>
              <a:t>7</a:t>
            </a:fld>
            <a:endParaRPr lang="en-US" altLang="zh-CN"/>
          </a:p>
        </p:txBody>
      </p:sp>
      <p:sp>
        <p:nvSpPr>
          <p:cNvPr id="3" name="矩形 2"/>
          <p:cNvSpPr/>
          <p:nvPr/>
        </p:nvSpPr>
        <p:spPr>
          <a:xfrm>
            <a:off x="2570164" y="44627"/>
            <a:ext cx="3485249" cy="584775"/>
          </a:xfrm>
          <a:prstGeom prst="rect">
            <a:avLst/>
          </a:prstGeom>
        </p:spPr>
        <p:txBody>
          <a:bodyPr wrap="none">
            <a:spAutoFit/>
          </a:bodyPr>
          <a:lstStyle/>
          <a:p>
            <a:pPr eaLnBrk="1" hangingPunct="1">
              <a:buFontTx/>
              <a:buNone/>
            </a:pPr>
            <a:r>
              <a:rPr lang="en-US" altLang="zh-CN" sz="3200" b="1" dirty="0">
                <a:solidFill>
                  <a:srgbClr val="FFFF00"/>
                </a:solidFill>
                <a:latin typeface="隶书" pitchFamily="49" charset="-122"/>
                <a:ea typeface="隶书" pitchFamily="49" charset="-122"/>
              </a:rPr>
              <a:t>2</a:t>
            </a:r>
            <a:r>
              <a:rPr lang="zh-CN" altLang="en-US" sz="3200" b="1" dirty="0">
                <a:solidFill>
                  <a:srgbClr val="FFFF00"/>
                </a:solidFill>
                <a:latin typeface="隶书" pitchFamily="49" charset="-122"/>
                <a:ea typeface="隶书" pitchFamily="49" charset="-122"/>
              </a:rPr>
              <a:t>、第二范式</a:t>
            </a:r>
            <a:r>
              <a:rPr lang="en-US" altLang="zh-CN" sz="3200" b="1" dirty="0">
                <a:solidFill>
                  <a:srgbClr val="FFFF00"/>
                </a:solidFill>
                <a:latin typeface="隶书" pitchFamily="49" charset="-122"/>
                <a:ea typeface="隶书" pitchFamily="49" charset="-122"/>
              </a:rPr>
              <a:t>(2NF)</a:t>
            </a:r>
          </a:p>
        </p:txBody>
      </p:sp>
      <p:sp>
        <p:nvSpPr>
          <p:cNvPr id="15" name="流程图: 可选过程 14"/>
          <p:cNvSpPr/>
          <p:nvPr/>
        </p:nvSpPr>
        <p:spPr>
          <a:xfrm>
            <a:off x="2182054" y="3926786"/>
            <a:ext cx="2571768" cy="59833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16" name="Text Box 25"/>
          <p:cNvSpPr txBox="1">
            <a:spLocks noChangeArrowheads="1"/>
          </p:cNvSpPr>
          <p:nvPr/>
        </p:nvSpPr>
        <p:spPr bwMode="auto">
          <a:xfrm>
            <a:off x="425522" y="2209819"/>
            <a:ext cx="8181542" cy="646331"/>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90000"/>
              </a:lnSpc>
              <a:spcBef>
                <a:spcPct val="20000"/>
              </a:spcBef>
            </a:pPr>
            <a:r>
              <a:rPr kumimoji="1" lang="en-US" altLang="zh-CN" sz="2000" b="1" dirty="0">
                <a:solidFill>
                  <a:schemeClr val="tx1"/>
                </a:solidFill>
                <a:latin typeface="+mn-ea"/>
              </a:rPr>
              <a:t>U={</a:t>
            </a:r>
            <a:r>
              <a:rPr kumimoji="1" lang="zh-CN" altLang="en-US" sz="2000" b="1" dirty="0">
                <a:solidFill>
                  <a:schemeClr val="tx1"/>
                </a:solidFill>
                <a:latin typeface="+mn-ea"/>
              </a:rPr>
              <a:t>学号、姓名、学院名称、院长、项目编号、项目名称、承担任务、导师姓名</a:t>
            </a:r>
            <a:r>
              <a:rPr kumimoji="1" lang="en-US" altLang="zh-CN" sz="2000" b="1" dirty="0">
                <a:solidFill>
                  <a:schemeClr val="tx1"/>
                </a:solidFill>
                <a:latin typeface="+mn-ea"/>
              </a:rPr>
              <a:t>}</a:t>
            </a:r>
          </a:p>
        </p:txBody>
      </p:sp>
      <p:sp>
        <p:nvSpPr>
          <p:cNvPr id="17" name="流程图: 过程 16"/>
          <p:cNvSpPr/>
          <p:nvPr/>
        </p:nvSpPr>
        <p:spPr>
          <a:xfrm>
            <a:off x="2309247" y="4051892"/>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学号</a:t>
            </a:r>
          </a:p>
        </p:txBody>
      </p:sp>
      <p:sp>
        <p:nvSpPr>
          <p:cNvPr id="18" name="流程图: 过程 17"/>
          <p:cNvSpPr/>
          <p:nvPr/>
        </p:nvSpPr>
        <p:spPr>
          <a:xfrm>
            <a:off x="3452257" y="4051892"/>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项目编号</a:t>
            </a:r>
          </a:p>
        </p:txBody>
      </p:sp>
      <p:sp>
        <p:nvSpPr>
          <p:cNvPr id="19" name="流程图: 过程 18"/>
          <p:cNvSpPr/>
          <p:nvPr/>
        </p:nvSpPr>
        <p:spPr>
          <a:xfrm>
            <a:off x="2132920" y="4998356"/>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学院名称</a:t>
            </a:r>
          </a:p>
        </p:txBody>
      </p:sp>
      <p:sp>
        <p:nvSpPr>
          <p:cNvPr id="20" name="流程图: 过程 19"/>
          <p:cNvSpPr/>
          <p:nvPr/>
        </p:nvSpPr>
        <p:spPr>
          <a:xfrm>
            <a:off x="3896566" y="4998356"/>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院长</a:t>
            </a:r>
          </a:p>
        </p:txBody>
      </p:sp>
      <p:sp>
        <p:nvSpPr>
          <p:cNvPr id="21" name="流程图: 过程 20"/>
          <p:cNvSpPr/>
          <p:nvPr/>
        </p:nvSpPr>
        <p:spPr>
          <a:xfrm>
            <a:off x="5396765" y="4069663"/>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承担任务</a:t>
            </a:r>
          </a:p>
        </p:txBody>
      </p:sp>
      <p:sp>
        <p:nvSpPr>
          <p:cNvPr id="22" name="流程图: 过程 21"/>
          <p:cNvSpPr/>
          <p:nvPr/>
        </p:nvSpPr>
        <p:spPr>
          <a:xfrm>
            <a:off x="3825129" y="3140968"/>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项目名称</a:t>
            </a:r>
          </a:p>
        </p:txBody>
      </p:sp>
      <p:sp>
        <p:nvSpPr>
          <p:cNvPr id="23" name="流程图: 过程 22"/>
          <p:cNvSpPr/>
          <p:nvPr/>
        </p:nvSpPr>
        <p:spPr>
          <a:xfrm>
            <a:off x="467544" y="3140968"/>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导师姓名</a:t>
            </a:r>
          </a:p>
        </p:txBody>
      </p:sp>
      <p:sp>
        <p:nvSpPr>
          <p:cNvPr id="24" name="流程图: 过程 23"/>
          <p:cNvSpPr/>
          <p:nvPr/>
        </p:nvSpPr>
        <p:spPr>
          <a:xfrm>
            <a:off x="1967741" y="3140968"/>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rgbClr val="FF0000"/>
                </a:solidFill>
              </a:rPr>
              <a:t>姓名</a:t>
            </a:r>
          </a:p>
        </p:txBody>
      </p:sp>
      <p:cxnSp>
        <p:nvCxnSpPr>
          <p:cNvPr id="25" name="直接箭头连接符 24"/>
          <p:cNvCxnSpPr>
            <a:stCxn id="17" idx="0"/>
            <a:endCxn id="24" idx="2"/>
          </p:cNvCxnSpPr>
          <p:nvPr/>
        </p:nvCxnSpPr>
        <p:spPr>
          <a:xfrm rot="16200000" flipV="1">
            <a:off x="2290257" y="3604274"/>
            <a:ext cx="553735" cy="341507"/>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7" idx="0"/>
            <a:endCxn id="23" idx="2"/>
          </p:cNvCxnSpPr>
          <p:nvPr/>
        </p:nvCxnSpPr>
        <p:spPr>
          <a:xfrm rot="16200000" flipV="1">
            <a:off x="1629454" y="2943471"/>
            <a:ext cx="553735" cy="1663111"/>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8" idx="0"/>
            <a:endCxn id="22" idx="2"/>
          </p:cNvCxnSpPr>
          <p:nvPr/>
        </p:nvCxnSpPr>
        <p:spPr>
          <a:xfrm rot="5400000" flipH="1" flipV="1">
            <a:off x="3969049" y="3588592"/>
            <a:ext cx="553735" cy="372873"/>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5" idx="3"/>
            <a:endCxn id="21" idx="1"/>
          </p:cNvCxnSpPr>
          <p:nvPr/>
        </p:nvCxnSpPr>
        <p:spPr>
          <a:xfrm>
            <a:off x="4753824" y="4225956"/>
            <a:ext cx="642943" cy="22303"/>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7" idx="2"/>
            <a:endCxn id="19" idx="0"/>
          </p:cNvCxnSpPr>
          <p:nvPr/>
        </p:nvCxnSpPr>
        <p:spPr>
          <a:xfrm rot="16200000" flipH="1">
            <a:off x="2444372" y="4702586"/>
            <a:ext cx="589275" cy="2267"/>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9" idx="3"/>
            <a:endCxn id="20" idx="1"/>
          </p:cNvCxnSpPr>
          <p:nvPr/>
        </p:nvCxnSpPr>
        <p:spPr>
          <a:xfrm>
            <a:off x="3347364" y="5176951"/>
            <a:ext cx="549203" cy="1588"/>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303021" y="4869160"/>
            <a:ext cx="3304043" cy="954107"/>
          </a:xfrm>
          <a:prstGeom prst="rect">
            <a:avLst/>
          </a:prstGeom>
          <a:noFill/>
        </p:spPr>
        <p:txBody>
          <a:bodyPr wrap="square" rtlCol="0">
            <a:spAutoFit/>
          </a:bodyPr>
          <a:lstStyle/>
          <a:p>
            <a:r>
              <a:rPr lang="zh-CN" altLang="en-US" sz="2800" b="1" dirty="0"/>
              <a:t>存在非主属性对码的部分函数依赖</a:t>
            </a:r>
          </a:p>
        </p:txBody>
      </p:sp>
    </p:spTree>
    <p:extLst>
      <p:ext uri="{BB962C8B-B14F-4D97-AF65-F5344CB8AC3E}">
        <p14:creationId xmlns:p14="http://schemas.microsoft.com/office/powerpoint/2010/main" val="875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ox(in)">
                                      <p:cBhvr>
                                        <p:cTn id="7" dur="500"/>
                                        <p:tgtEl>
                                          <p:spTgt spid="13314">
                                            <p:txEl>
                                              <p:pRg st="0" end="0"/>
                                            </p:txEl>
                                          </p:spTgt>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6">
                                            <p:bg/>
                                          </p:spTgt>
                                        </p:tgtEl>
                                        <p:attrNameLst>
                                          <p:attrName>style.visibility</p:attrName>
                                        </p:attrNameLst>
                                      </p:cBhvr>
                                      <p:to>
                                        <p:strVal val="visible"/>
                                      </p:to>
                                    </p:set>
                                    <p:anim calcmode="lin" valueType="num">
                                      <p:cBhvr additive="base">
                                        <p:cTn id="11"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
                                            <p:bg/>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 calcmode="lin" valueType="num">
                                      <p:cBhvr additive="base">
                                        <p:cTn id="1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250" fill="hold"/>
                                        <p:tgtEl>
                                          <p:spTgt spid="17"/>
                                        </p:tgtEl>
                                        <p:attrNameLst>
                                          <p:attrName>ppt_x</p:attrName>
                                        </p:attrNameLst>
                                      </p:cBhvr>
                                      <p:tavLst>
                                        <p:tav tm="0">
                                          <p:val>
                                            <p:strVal val="#ppt_x"/>
                                          </p:val>
                                        </p:tav>
                                        <p:tav tm="100000">
                                          <p:val>
                                            <p:strVal val="#ppt_x"/>
                                          </p:val>
                                        </p:tav>
                                      </p:tavLst>
                                    </p:anim>
                                    <p:anim calcmode="lin" valueType="num">
                                      <p:cBhvr additive="base">
                                        <p:cTn id="24" dur="25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ox(in)">
                                      <p:cBhvr>
                                        <p:cTn id="29" dur="250"/>
                                        <p:tgtEl>
                                          <p:spTgt spid="25"/>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ox(in)">
                                      <p:cBhvr>
                                        <p:cTn id="32" dur="25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amond(in)">
                                      <p:cBhvr>
                                        <p:cTn id="37" dur="250"/>
                                        <p:tgtEl>
                                          <p:spTgt spid="26"/>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diamond(in)">
                                      <p:cBhvr>
                                        <p:cTn id="40" dur="25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slide(fromBottom)">
                                      <p:cBhvr>
                                        <p:cTn id="45" dur="250"/>
                                        <p:tgtEl>
                                          <p:spTgt spid="29"/>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lide(fromBottom)">
                                      <p:cBhvr>
                                        <p:cTn id="48" dur="25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30"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200" decel="100000"/>
                                        <p:tgtEl>
                                          <p:spTgt spid="30"/>
                                        </p:tgtEl>
                                      </p:cBhvr>
                                    </p:animEffect>
                                    <p:anim calcmode="lin" valueType="num">
                                      <p:cBhvr>
                                        <p:cTn id="54" dur="200" decel="100000" fill="hold"/>
                                        <p:tgtEl>
                                          <p:spTgt spid="30"/>
                                        </p:tgtEl>
                                        <p:attrNameLst>
                                          <p:attrName>style.rotation</p:attrName>
                                        </p:attrNameLst>
                                      </p:cBhvr>
                                      <p:tavLst>
                                        <p:tav tm="0">
                                          <p:val>
                                            <p:fltVal val="-90"/>
                                          </p:val>
                                        </p:tav>
                                        <p:tav tm="100000">
                                          <p:val>
                                            <p:fltVal val="0"/>
                                          </p:val>
                                        </p:tav>
                                      </p:tavLst>
                                    </p:anim>
                                    <p:anim calcmode="lin" valueType="num">
                                      <p:cBhvr>
                                        <p:cTn id="55" dur="200" decel="100000" fill="hold"/>
                                        <p:tgtEl>
                                          <p:spTgt spid="30"/>
                                        </p:tgtEl>
                                        <p:attrNameLst>
                                          <p:attrName>ppt_x</p:attrName>
                                        </p:attrNameLst>
                                      </p:cBhvr>
                                      <p:tavLst>
                                        <p:tav tm="0">
                                          <p:val>
                                            <p:strVal val="#ppt_x+0.4"/>
                                          </p:val>
                                        </p:tav>
                                        <p:tav tm="100000">
                                          <p:val>
                                            <p:strVal val="#ppt_x-0.05"/>
                                          </p:val>
                                        </p:tav>
                                      </p:tavLst>
                                    </p:anim>
                                    <p:anim calcmode="lin" valueType="num">
                                      <p:cBhvr>
                                        <p:cTn id="56" dur="200" decel="100000" fill="hold"/>
                                        <p:tgtEl>
                                          <p:spTgt spid="30"/>
                                        </p:tgtEl>
                                        <p:attrNameLst>
                                          <p:attrName>ppt_y</p:attrName>
                                        </p:attrNameLst>
                                      </p:cBhvr>
                                      <p:tavLst>
                                        <p:tav tm="0">
                                          <p:val>
                                            <p:strVal val="#ppt_y-0.4"/>
                                          </p:val>
                                        </p:tav>
                                        <p:tav tm="100000">
                                          <p:val>
                                            <p:strVal val="#ppt_y+0.1"/>
                                          </p:val>
                                        </p:tav>
                                      </p:tavLst>
                                    </p:anim>
                                    <p:anim calcmode="lin" valueType="num">
                                      <p:cBhvr>
                                        <p:cTn id="57" dur="2" accel="100000" fill="hold">
                                          <p:stCondLst>
                                            <p:cond delay="249"/>
                                          </p:stCondLst>
                                        </p:cTn>
                                        <p:tgtEl>
                                          <p:spTgt spid="30"/>
                                        </p:tgtEl>
                                        <p:attrNameLst>
                                          <p:attrName>ppt_x</p:attrName>
                                        </p:attrNameLst>
                                      </p:cBhvr>
                                      <p:tavLst>
                                        <p:tav tm="0">
                                          <p:val>
                                            <p:strVal val="#ppt_x-0.05"/>
                                          </p:val>
                                        </p:tav>
                                        <p:tav tm="100000">
                                          <p:val>
                                            <p:strVal val="#ppt_x"/>
                                          </p:val>
                                        </p:tav>
                                      </p:tavLst>
                                    </p:anim>
                                    <p:anim calcmode="lin" valueType="num">
                                      <p:cBhvr>
                                        <p:cTn id="58" dur="2" accel="100000" fill="hold">
                                          <p:stCondLst>
                                            <p:cond delay="249"/>
                                          </p:stCondLst>
                                        </p:cTn>
                                        <p:tgtEl>
                                          <p:spTgt spid="30"/>
                                        </p:tgtEl>
                                        <p:attrNameLst>
                                          <p:attrName>ppt_y</p:attrName>
                                        </p:attrNameLst>
                                      </p:cBhvr>
                                      <p:tavLst>
                                        <p:tav tm="0">
                                          <p:val>
                                            <p:strVal val="#ppt_y+0.1"/>
                                          </p:val>
                                        </p:tav>
                                        <p:tav tm="100000">
                                          <p:val>
                                            <p:strVal val="#ppt_y"/>
                                          </p:val>
                                        </p:tav>
                                      </p:tavLst>
                                    </p:anim>
                                  </p:childTnLst>
                                </p:cTn>
                              </p:par>
                              <p:par>
                                <p:cTn id="59" presetID="3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200" decel="100000"/>
                                        <p:tgtEl>
                                          <p:spTgt spid="20"/>
                                        </p:tgtEl>
                                      </p:cBhvr>
                                    </p:animEffect>
                                    <p:anim calcmode="lin" valueType="num">
                                      <p:cBhvr>
                                        <p:cTn id="62" dur="200" decel="100000" fill="hold"/>
                                        <p:tgtEl>
                                          <p:spTgt spid="20"/>
                                        </p:tgtEl>
                                        <p:attrNameLst>
                                          <p:attrName>style.rotation</p:attrName>
                                        </p:attrNameLst>
                                      </p:cBhvr>
                                      <p:tavLst>
                                        <p:tav tm="0">
                                          <p:val>
                                            <p:fltVal val="-90"/>
                                          </p:val>
                                        </p:tav>
                                        <p:tav tm="100000">
                                          <p:val>
                                            <p:fltVal val="0"/>
                                          </p:val>
                                        </p:tav>
                                      </p:tavLst>
                                    </p:anim>
                                    <p:anim calcmode="lin" valueType="num">
                                      <p:cBhvr>
                                        <p:cTn id="63" dur="200" decel="100000" fill="hold"/>
                                        <p:tgtEl>
                                          <p:spTgt spid="20"/>
                                        </p:tgtEl>
                                        <p:attrNameLst>
                                          <p:attrName>ppt_x</p:attrName>
                                        </p:attrNameLst>
                                      </p:cBhvr>
                                      <p:tavLst>
                                        <p:tav tm="0">
                                          <p:val>
                                            <p:strVal val="#ppt_x+0.4"/>
                                          </p:val>
                                        </p:tav>
                                        <p:tav tm="100000">
                                          <p:val>
                                            <p:strVal val="#ppt_x-0.05"/>
                                          </p:val>
                                        </p:tav>
                                      </p:tavLst>
                                    </p:anim>
                                    <p:anim calcmode="lin" valueType="num">
                                      <p:cBhvr>
                                        <p:cTn id="64" dur="200" decel="100000" fill="hold"/>
                                        <p:tgtEl>
                                          <p:spTgt spid="20"/>
                                        </p:tgtEl>
                                        <p:attrNameLst>
                                          <p:attrName>ppt_y</p:attrName>
                                        </p:attrNameLst>
                                      </p:cBhvr>
                                      <p:tavLst>
                                        <p:tav tm="0">
                                          <p:val>
                                            <p:strVal val="#ppt_y-0.4"/>
                                          </p:val>
                                        </p:tav>
                                        <p:tav tm="100000">
                                          <p:val>
                                            <p:strVal val="#ppt_y+0.1"/>
                                          </p:val>
                                        </p:tav>
                                      </p:tavLst>
                                    </p:anim>
                                    <p:anim calcmode="lin" valueType="num">
                                      <p:cBhvr>
                                        <p:cTn id="65" dur="2" accel="100000" fill="hold">
                                          <p:stCondLst>
                                            <p:cond delay="249"/>
                                          </p:stCondLst>
                                        </p:cTn>
                                        <p:tgtEl>
                                          <p:spTgt spid="20"/>
                                        </p:tgtEl>
                                        <p:attrNameLst>
                                          <p:attrName>ppt_x</p:attrName>
                                        </p:attrNameLst>
                                      </p:cBhvr>
                                      <p:tavLst>
                                        <p:tav tm="0">
                                          <p:val>
                                            <p:strVal val="#ppt_x-0.05"/>
                                          </p:val>
                                        </p:tav>
                                        <p:tav tm="100000">
                                          <p:val>
                                            <p:strVal val="#ppt_x"/>
                                          </p:val>
                                        </p:tav>
                                      </p:tavLst>
                                    </p:anim>
                                    <p:anim calcmode="lin" valueType="num">
                                      <p:cBhvr>
                                        <p:cTn id="66" dur="2" accel="100000" fill="hold">
                                          <p:stCondLst>
                                            <p:cond delay="249"/>
                                          </p:stCondLst>
                                        </p:cTn>
                                        <p:tgtEl>
                                          <p:spTgt spid="20"/>
                                        </p:tgtEl>
                                        <p:attrNameLst>
                                          <p:attrName>ppt_y</p:attrName>
                                        </p:attrNameLst>
                                      </p:cBhvr>
                                      <p:tavLst>
                                        <p:tav tm="0">
                                          <p:val>
                                            <p:strVal val="#ppt_y+0.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linds(horizontal)">
                                      <p:cBhvr>
                                        <p:cTn id="71" dur="25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49" presetClass="entr" presetSubtype="0" decel="100000"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p:cTn id="76" dur="250" fill="hold"/>
                                        <p:tgtEl>
                                          <p:spTgt spid="27"/>
                                        </p:tgtEl>
                                        <p:attrNameLst>
                                          <p:attrName>ppt_w</p:attrName>
                                        </p:attrNameLst>
                                      </p:cBhvr>
                                      <p:tavLst>
                                        <p:tav tm="0">
                                          <p:val>
                                            <p:fltVal val="0"/>
                                          </p:val>
                                        </p:tav>
                                        <p:tav tm="100000">
                                          <p:val>
                                            <p:strVal val="#ppt_w"/>
                                          </p:val>
                                        </p:tav>
                                      </p:tavLst>
                                    </p:anim>
                                    <p:anim calcmode="lin" valueType="num">
                                      <p:cBhvr>
                                        <p:cTn id="77" dur="250" fill="hold"/>
                                        <p:tgtEl>
                                          <p:spTgt spid="27"/>
                                        </p:tgtEl>
                                        <p:attrNameLst>
                                          <p:attrName>ppt_h</p:attrName>
                                        </p:attrNameLst>
                                      </p:cBhvr>
                                      <p:tavLst>
                                        <p:tav tm="0">
                                          <p:val>
                                            <p:fltVal val="0"/>
                                          </p:val>
                                        </p:tav>
                                        <p:tav tm="100000">
                                          <p:val>
                                            <p:strVal val="#ppt_h"/>
                                          </p:val>
                                        </p:tav>
                                      </p:tavLst>
                                    </p:anim>
                                    <p:anim calcmode="lin" valueType="num">
                                      <p:cBhvr>
                                        <p:cTn id="78" dur="250" fill="hold"/>
                                        <p:tgtEl>
                                          <p:spTgt spid="27"/>
                                        </p:tgtEl>
                                        <p:attrNameLst>
                                          <p:attrName>style.rotation</p:attrName>
                                        </p:attrNameLst>
                                      </p:cBhvr>
                                      <p:tavLst>
                                        <p:tav tm="0">
                                          <p:val>
                                            <p:fltVal val="360"/>
                                          </p:val>
                                        </p:tav>
                                        <p:tav tm="100000">
                                          <p:val>
                                            <p:fltVal val="0"/>
                                          </p:val>
                                        </p:tav>
                                      </p:tavLst>
                                    </p:anim>
                                    <p:animEffect transition="in" filter="fade">
                                      <p:cBhvr>
                                        <p:cTn id="79" dur="250"/>
                                        <p:tgtEl>
                                          <p:spTgt spid="27"/>
                                        </p:tgtEl>
                                      </p:cBhvr>
                                    </p:animEffect>
                                  </p:childTnLst>
                                </p:cTn>
                              </p:par>
                              <p:par>
                                <p:cTn id="80" presetID="49" presetClass="entr" presetSubtype="0" decel="10000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p:cTn id="82" dur="250" fill="hold"/>
                                        <p:tgtEl>
                                          <p:spTgt spid="22"/>
                                        </p:tgtEl>
                                        <p:attrNameLst>
                                          <p:attrName>ppt_w</p:attrName>
                                        </p:attrNameLst>
                                      </p:cBhvr>
                                      <p:tavLst>
                                        <p:tav tm="0">
                                          <p:val>
                                            <p:fltVal val="0"/>
                                          </p:val>
                                        </p:tav>
                                        <p:tav tm="100000">
                                          <p:val>
                                            <p:strVal val="#ppt_w"/>
                                          </p:val>
                                        </p:tav>
                                      </p:tavLst>
                                    </p:anim>
                                    <p:anim calcmode="lin" valueType="num">
                                      <p:cBhvr>
                                        <p:cTn id="83" dur="250" fill="hold"/>
                                        <p:tgtEl>
                                          <p:spTgt spid="22"/>
                                        </p:tgtEl>
                                        <p:attrNameLst>
                                          <p:attrName>ppt_h</p:attrName>
                                        </p:attrNameLst>
                                      </p:cBhvr>
                                      <p:tavLst>
                                        <p:tav tm="0">
                                          <p:val>
                                            <p:fltVal val="0"/>
                                          </p:val>
                                        </p:tav>
                                        <p:tav tm="100000">
                                          <p:val>
                                            <p:strVal val="#ppt_h"/>
                                          </p:val>
                                        </p:tav>
                                      </p:tavLst>
                                    </p:anim>
                                    <p:anim calcmode="lin" valueType="num">
                                      <p:cBhvr>
                                        <p:cTn id="84" dur="250" fill="hold"/>
                                        <p:tgtEl>
                                          <p:spTgt spid="22"/>
                                        </p:tgtEl>
                                        <p:attrNameLst>
                                          <p:attrName>style.rotation</p:attrName>
                                        </p:attrNameLst>
                                      </p:cBhvr>
                                      <p:tavLst>
                                        <p:tav tm="0">
                                          <p:val>
                                            <p:fltVal val="360"/>
                                          </p:val>
                                        </p:tav>
                                        <p:tav tm="100000">
                                          <p:val>
                                            <p:fltVal val="0"/>
                                          </p:val>
                                        </p:tav>
                                      </p:tavLst>
                                    </p:anim>
                                    <p:animEffect transition="in" filter="fade">
                                      <p:cBhvr>
                                        <p:cTn id="85" dur="250"/>
                                        <p:tgtEl>
                                          <p:spTgt spid="22"/>
                                        </p:tgtEl>
                                      </p:cBhvr>
                                    </p:animEffect>
                                  </p:childTnLst>
                                </p:cTn>
                              </p:par>
                            </p:childTnLst>
                          </p:cTn>
                        </p:par>
                      </p:childTnLst>
                    </p:cTn>
                  </p:par>
                  <p:par>
                    <p:cTn id="86" fill="hold">
                      <p:stCondLst>
                        <p:cond delay="indefinite"/>
                      </p:stCondLst>
                      <p:childTnLst>
                        <p:par>
                          <p:cTn id="87" fill="hold">
                            <p:stCondLst>
                              <p:cond delay="0"/>
                            </p:stCondLst>
                            <p:childTnLst>
                              <p:par>
                                <p:cTn id="88" presetID="8" presetClass="entr" presetSubtype="16" fill="hold" grpId="0"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diamond(in)">
                                      <p:cBhvr>
                                        <p:cTn id="90" dur="25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58" presetClass="entr" presetSubtype="0" accel="100000"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p:cTn id="95" dur="250" fill="hold"/>
                                        <p:tgtEl>
                                          <p:spTgt spid="28"/>
                                        </p:tgtEl>
                                        <p:attrNameLst>
                                          <p:attrName>ppt_w</p:attrName>
                                        </p:attrNameLst>
                                      </p:cBhvr>
                                      <p:tavLst>
                                        <p:tav tm="0">
                                          <p:val>
                                            <p:strVal val="#ppt_w*2.5"/>
                                          </p:val>
                                        </p:tav>
                                        <p:tav tm="100000">
                                          <p:val>
                                            <p:strVal val="#ppt_w"/>
                                          </p:val>
                                        </p:tav>
                                      </p:tavLst>
                                    </p:anim>
                                    <p:anim calcmode="lin" valueType="num">
                                      <p:cBhvr>
                                        <p:cTn id="96" dur="250" fill="hold"/>
                                        <p:tgtEl>
                                          <p:spTgt spid="28"/>
                                        </p:tgtEl>
                                        <p:attrNameLst>
                                          <p:attrName>ppt_h</p:attrName>
                                        </p:attrNameLst>
                                      </p:cBhvr>
                                      <p:tavLst>
                                        <p:tav tm="0">
                                          <p:val>
                                            <p:strVal val="#ppt_h*0.01"/>
                                          </p:val>
                                        </p:tav>
                                        <p:tav tm="100000">
                                          <p:val>
                                            <p:strVal val="#ppt_h"/>
                                          </p:val>
                                        </p:tav>
                                      </p:tavLst>
                                    </p:anim>
                                    <p:anim calcmode="lin" valueType="num">
                                      <p:cBhvr>
                                        <p:cTn id="97" dur="250" fill="hold"/>
                                        <p:tgtEl>
                                          <p:spTgt spid="28"/>
                                        </p:tgtEl>
                                        <p:attrNameLst>
                                          <p:attrName>ppt_x</p:attrName>
                                        </p:attrNameLst>
                                      </p:cBhvr>
                                      <p:tavLst>
                                        <p:tav tm="0">
                                          <p:val>
                                            <p:strVal val="#ppt_x"/>
                                          </p:val>
                                        </p:tav>
                                        <p:tav tm="100000">
                                          <p:val>
                                            <p:strVal val="#ppt_x"/>
                                          </p:val>
                                        </p:tav>
                                      </p:tavLst>
                                    </p:anim>
                                    <p:anim calcmode="lin" valueType="num">
                                      <p:cBhvr>
                                        <p:cTn id="98" dur="250" fill="hold"/>
                                        <p:tgtEl>
                                          <p:spTgt spid="28"/>
                                        </p:tgtEl>
                                        <p:attrNameLst>
                                          <p:attrName>ppt_y</p:attrName>
                                        </p:attrNameLst>
                                      </p:cBhvr>
                                      <p:tavLst>
                                        <p:tav tm="0">
                                          <p:val>
                                            <p:strVal val="#ppt_h+1"/>
                                          </p:val>
                                        </p:tav>
                                        <p:tav tm="100000">
                                          <p:val>
                                            <p:strVal val="#ppt_y"/>
                                          </p:val>
                                        </p:tav>
                                      </p:tavLst>
                                    </p:anim>
                                    <p:animEffect transition="in" filter="fade">
                                      <p:cBhvr>
                                        <p:cTn id="99" dur="250"/>
                                        <p:tgtEl>
                                          <p:spTgt spid="28"/>
                                        </p:tgtEl>
                                      </p:cBhvr>
                                    </p:animEffect>
                                  </p:childTnLst>
                                </p:cTn>
                              </p:par>
                              <p:par>
                                <p:cTn id="100" presetID="58" presetClass="entr" presetSubtype="0" accel="100000" fill="hold" grpId="0" nodeType="withEffect">
                                  <p:stCondLst>
                                    <p:cond delay="0"/>
                                  </p:stCondLst>
                                  <p:childTnLst>
                                    <p:set>
                                      <p:cBhvr>
                                        <p:cTn id="101" dur="1" fill="hold">
                                          <p:stCondLst>
                                            <p:cond delay="0"/>
                                          </p:stCondLst>
                                        </p:cTn>
                                        <p:tgtEl>
                                          <p:spTgt spid="21"/>
                                        </p:tgtEl>
                                        <p:attrNameLst>
                                          <p:attrName>style.visibility</p:attrName>
                                        </p:attrNameLst>
                                      </p:cBhvr>
                                      <p:to>
                                        <p:strVal val="visible"/>
                                      </p:to>
                                    </p:set>
                                    <p:anim calcmode="lin" valueType="num">
                                      <p:cBhvr>
                                        <p:cTn id="102" dur="250" fill="hold"/>
                                        <p:tgtEl>
                                          <p:spTgt spid="21"/>
                                        </p:tgtEl>
                                        <p:attrNameLst>
                                          <p:attrName>ppt_w</p:attrName>
                                        </p:attrNameLst>
                                      </p:cBhvr>
                                      <p:tavLst>
                                        <p:tav tm="0">
                                          <p:val>
                                            <p:strVal val="#ppt_w*2.5"/>
                                          </p:val>
                                        </p:tav>
                                        <p:tav tm="100000">
                                          <p:val>
                                            <p:strVal val="#ppt_w"/>
                                          </p:val>
                                        </p:tav>
                                      </p:tavLst>
                                    </p:anim>
                                    <p:anim calcmode="lin" valueType="num">
                                      <p:cBhvr>
                                        <p:cTn id="103" dur="250" fill="hold"/>
                                        <p:tgtEl>
                                          <p:spTgt spid="21"/>
                                        </p:tgtEl>
                                        <p:attrNameLst>
                                          <p:attrName>ppt_h</p:attrName>
                                        </p:attrNameLst>
                                      </p:cBhvr>
                                      <p:tavLst>
                                        <p:tav tm="0">
                                          <p:val>
                                            <p:strVal val="#ppt_h*0.01"/>
                                          </p:val>
                                        </p:tav>
                                        <p:tav tm="100000">
                                          <p:val>
                                            <p:strVal val="#ppt_h"/>
                                          </p:val>
                                        </p:tav>
                                      </p:tavLst>
                                    </p:anim>
                                    <p:anim calcmode="lin" valueType="num">
                                      <p:cBhvr>
                                        <p:cTn id="104" dur="250" fill="hold"/>
                                        <p:tgtEl>
                                          <p:spTgt spid="21"/>
                                        </p:tgtEl>
                                        <p:attrNameLst>
                                          <p:attrName>ppt_x</p:attrName>
                                        </p:attrNameLst>
                                      </p:cBhvr>
                                      <p:tavLst>
                                        <p:tav tm="0">
                                          <p:val>
                                            <p:strVal val="#ppt_x"/>
                                          </p:val>
                                        </p:tav>
                                        <p:tav tm="100000">
                                          <p:val>
                                            <p:strVal val="#ppt_x"/>
                                          </p:val>
                                        </p:tav>
                                      </p:tavLst>
                                    </p:anim>
                                    <p:anim calcmode="lin" valueType="num">
                                      <p:cBhvr>
                                        <p:cTn id="105" dur="250" fill="hold"/>
                                        <p:tgtEl>
                                          <p:spTgt spid="21"/>
                                        </p:tgtEl>
                                        <p:attrNameLst>
                                          <p:attrName>ppt_y</p:attrName>
                                        </p:attrNameLst>
                                      </p:cBhvr>
                                      <p:tavLst>
                                        <p:tav tm="0">
                                          <p:val>
                                            <p:strVal val="#ppt_h+1"/>
                                          </p:val>
                                        </p:tav>
                                        <p:tav tm="100000">
                                          <p:val>
                                            <p:strVal val="#ppt_y"/>
                                          </p:val>
                                        </p:tav>
                                      </p:tavLst>
                                    </p:anim>
                                    <p:animEffect transition="in" filter="fade">
                                      <p:cBhvr>
                                        <p:cTn id="106" dur="250"/>
                                        <p:tgtEl>
                                          <p:spTgt spid="21"/>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advAuto="0"/>
      <p:bldP spid="15" grpId="0" animBg="1"/>
      <p:bldP spid="16" grpId="0" build="p" animBg="1" autoUpdateAnimBg="0"/>
      <p:bldP spid="17" grpId="0" animBg="1"/>
      <p:bldP spid="18" grpId="0" animBg="1"/>
      <p:bldP spid="19" grpId="0" animBg="1"/>
      <p:bldP spid="20" grpId="0" animBg="1"/>
      <p:bldP spid="21" grpId="0" animBg="1"/>
      <p:bldP spid="22" grpId="0" animBg="1"/>
      <p:bldP spid="23" grpId="0" animBg="1"/>
      <p:bldP spid="24"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856A9205-14EA-4C36-B9E1-5685B873294B}" type="slidenum">
              <a:rPr lang="en-US" altLang="zh-CN" smtClean="0"/>
              <a:pPr/>
              <a:t>8</a:t>
            </a:fld>
            <a:endParaRPr lang="en-US" altLang="zh-CN"/>
          </a:p>
        </p:txBody>
      </p:sp>
      <p:sp>
        <p:nvSpPr>
          <p:cNvPr id="16" name="矩形 15"/>
          <p:cNvSpPr/>
          <p:nvPr/>
        </p:nvSpPr>
        <p:spPr>
          <a:xfrm>
            <a:off x="2570164" y="44627"/>
            <a:ext cx="3485249" cy="584775"/>
          </a:xfrm>
          <a:prstGeom prst="rect">
            <a:avLst/>
          </a:prstGeom>
        </p:spPr>
        <p:txBody>
          <a:bodyPr wrap="none">
            <a:spAutoFit/>
          </a:bodyPr>
          <a:lstStyle/>
          <a:p>
            <a:pPr eaLnBrk="1" hangingPunct="1">
              <a:buFontTx/>
              <a:buNone/>
            </a:pPr>
            <a:r>
              <a:rPr lang="en-US" altLang="zh-CN" sz="3200" b="1" dirty="0">
                <a:solidFill>
                  <a:srgbClr val="FFFF00"/>
                </a:solidFill>
                <a:latin typeface="隶书" pitchFamily="49" charset="-122"/>
                <a:ea typeface="隶书" pitchFamily="49" charset="-122"/>
              </a:rPr>
              <a:t>2</a:t>
            </a:r>
            <a:r>
              <a:rPr lang="zh-CN" altLang="en-US" sz="3200" b="1" dirty="0">
                <a:solidFill>
                  <a:srgbClr val="FFFF00"/>
                </a:solidFill>
                <a:latin typeface="隶书" pitchFamily="49" charset="-122"/>
                <a:ea typeface="隶书" pitchFamily="49" charset="-122"/>
              </a:rPr>
              <a:t>、第二范式</a:t>
            </a:r>
            <a:r>
              <a:rPr lang="en-US" altLang="zh-CN" sz="3200" b="1" dirty="0">
                <a:solidFill>
                  <a:srgbClr val="FFFF00"/>
                </a:solidFill>
                <a:latin typeface="隶书" pitchFamily="49" charset="-122"/>
                <a:ea typeface="隶书" pitchFamily="49" charset="-122"/>
              </a:rPr>
              <a:t>(2NF)</a:t>
            </a:r>
          </a:p>
        </p:txBody>
      </p:sp>
      <p:graphicFrame>
        <p:nvGraphicFramePr>
          <p:cNvPr id="19" name="内容占位符 6"/>
          <p:cNvGraphicFramePr>
            <a:graphicFrameLocks noGrp="1"/>
          </p:cNvGraphicFramePr>
          <p:nvPr>
            <p:ph idx="1"/>
            <p:extLst>
              <p:ext uri="{D42A27DB-BD31-4B8C-83A1-F6EECF244321}">
                <p14:modId xmlns:p14="http://schemas.microsoft.com/office/powerpoint/2010/main" val="1431558252"/>
              </p:ext>
            </p:extLst>
          </p:nvPr>
        </p:nvGraphicFramePr>
        <p:xfrm>
          <a:off x="476631" y="2058162"/>
          <a:ext cx="6687657" cy="422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圆角矩形 19"/>
          <p:cNvSpPr/>
          <p:nvPr/>
        </p:nvSpPr>
        <p:spPr>
          <a:xfrm>
            <a:off x="500035" y="2928935"/>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导师姓名</a:t>
            </a:r>
          </a:p>
        </p:txBody>
      </p:sp>
      <p:sp>
        <p:nvSpPr>
          <p:cNvPr id="21" name="圆角矩形 20"/>
          <p:cNvSpPr/>
          <p:nvPr/>
        </p:nvSpPr>
        <p:spPr>
          <a:xfrm>
            <a:off x="500035" y="4572010"/>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院长</a:t>
            </a:r>
          </a:p>
        </p:txBody>
      </p:sp>
      <p:sp>
        <p:nvSpPr>
          <p:cNvPr id="22" name="圆角矩形 21"/>
          <p:cNvSpPr/>
          <p:nvPr/>
        </p:nvSpPr>
        <p:spPr>
          <a:xfrm>
            <a:off x="2214546" y="4572010"/>
            <a:ext cx="1357323"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学院名称</a:t>
            </a:r>
          </a:p>
        </p:txBody>
      </p:sp>
      <p:sp>
        <p:nvSpPr>
          <p:cNvPr id="23" name="圆角矩形 22"/>
          <p:cNvSpPr/>
          <p:nvPr/>
        </p:nvSpPr>
        <p:spPr>
          <a:xfrm>
            <a:off x="2357423" y="3786191"/>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学号</a:t>
            </a:r>
          </a:p>
        </p:txBody>
      </p:sp>
      <p:sp>
        <p:nvSpPr>
          <p:cNvPr id="24" name="圆角矩形 23"/>
          <p:cNvSpPr/>
          <p:nvPr/>
        </p:nvSpPr>
        <p:spPr>
          <a:xfrm>
            <a:off x="2357423" y="2928935"/>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姓名</a:t>
            </a:r>
          </a:p>
        </p:txBody>
      </p:sp>
      <p:sp>
        <p:nvSpPr>
          <p:cNvPr id="25" name="圆角矩形 24"/>
          <p:cNvSpPr/>
          <p:nvPr/>
        </p:nvSpPr>
        <p:spPr>
          <a:xfrm>
            <a:off x="4000496" y="3000374"/>
            <a:ext cx="1428760"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项目编号</a:t>
            </a:r>
          </a:p>
        </p:txBody>
      </p:sp>
      <p:sp>
        <p:nvSpPr>
          <p:cNvPr id="26" name="圆角矩形 25"/>
          <p:cNvSpPr/>
          <p:nvPr/>
        </p:nvSpPr>
        <p:spPr>
          <a:xfrm>
            <a:off x="6357951" y="3000374"/>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项目名称</a:t>
            </a:r>
          </a:p>
        </p:txBody>
      </p:sp>
      <p:grpSp>
        <p:nvGrpSpPr>
          <p:cNvPr id="27" name="组合 26"/>
          <p:cNvGrpSpPr/>
          <p:nvPr/>
        </p:nvGrpSpPr>
        <p:grpSpPr>
          <a:xfrm>
            <a:off x="3786183" y="4071943"/>
            <a:ext cx="2857520" cy="642943"/>
            <a:chOff x="3786182" y="3500442"/>
            <a:chExt cx="2857520" cy="642942"/>
          </a:xfrm>
          <a:noFill/>
        </p:grpSpPr>
        <p:sp>
          <p:nvSpPr>
            <p:cNvPr id="28" name="圆角矩形 27"/>
            <p:cNvSpPr/>
            <p:nvPr/>
          </p:nvSpPr>
          <p:spPr>
            <a:xfrm>
              <a:off x="3786182" y="3500442"/>
              <a:ext cx="2857520" cy="642942"/>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29" name="圆角矩形 28"/>
            <p:cNvSpPr/>
            <p:nvPr/>
          </p:nvSpPr>
          <p:spPr>
            <a:xfrm>
              <a:off x="3929058" y="3643318"/>
              <a:ext cx="1000132"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学号</a:t>
              </a:r>
            </a:p>
          </p:txBody>
        </p:sp>
        <p:sp>
          <p:nvSpPr>
            <p:cNvPr id="30" name="圆角矩形 29"/>
            <p:cNvSpPr/>
            <p:nvPr/>
          </p:nvSpPr>
          <p:spPr>
            <a:xfrm>
              <a:off x="5000628" y="3643318"/>
              <a:ext cx="1428760"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项目编号</a:t>
              </a:r>
            </a:p>
          </p:txBody>
        </p:sp>
      </p:grpSp>
      <p:sp>
        <p:nvSpPr>
          <p:cNvPr id="31" name="圆角矩形 30"/>
          <p:cNvSpPr/>
          <p:nvPr/>
        </p:nvSpPr>
        <p:spPr>
          <a:xfrm>
            <a:off x="7572396" y="4214819"/>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承担任务</a:t>
            </a:r>
          </a:p>
        </p:txBody>
      </p:sp>
      <p:cxnSp>
        <p:nvCxnSpPr>
          <p:cNvPr id="32" name="直接箭头连接符 31"/>
          <p:cNvCxnSpPr>
            <a:stCxn id="23" idx="2"/>
            <a:endCxn id="22" idx="0"/>
          </p:cNvCxnSpPr>
          <p:nvPr/>
        </p:nvCxnSpPr>
        <p:spPr>
          <a:xfrm rot="16200000" flipH="1">
            <a:off x="2661034" y="4339839"/>
            <a:ext cx="428628"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3" name="直接箭头连接符 32"/>
          <p:cNvCxnSpPr>
            <a:stCxn id="23" idx="0"/>
            <a:endCxn id="24" idx="2"/>
          </p:cNvCxnSpPr>
          <p:nvPr/>
        </p:nvCxnSpPr>
        <p:spPr>
          <a:xfrm rot="5400000" flipH="1" flipV="1">
            <a:off x="2607456" y="3536158"/>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4" name="直接箭头连接符 33"/>
          <p:cNvCxnSpPr>
            <a:stCxn id="23" idx="0"/>
            <a:endCxn id="20" idx="3"/>
          </p:cNvCxnSpPr>
          <p:nvPr/>
        </p:nvCxnSpPr>
        <p:spPr>
          <a:xfrm rot="16200000" flipV="1">
            <a:off x="1910939" y="2839639"/>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5" name="直接箭头连接符 34"/>
          <p:cNvCxnSpPr>
            <a:stCxn id="22" idx="1"/>
            <a:endCxn id="21" idx="3"/>
          </p:cNvCxnSpPr>
          <p:nvPr/>
        </p:nvCxnSpPr>
        <p:spPr>
          <a:xfrm rot="10800000">
            <a:off x="1500167" y="4750603"/>
            <a:ext cx="714380"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6" name="直接箭头连接符 35"/>
          <p:cNvCxnSpPr>
            <a:stCxn id="25" idx="3"/>
            <a:endCxn id="26" idx="1"/>
          </p:cNvCxnSpPr>
          <p:nvPr/>
        </p:nvCxnSpPr>
        <p:spPr>
          <a:xfrm>
            <a:off x="5429258" y="3178967"/>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7" name="直接箭头连接符 36"/>
          <p:cNvCxnSpPr/>
          <p:nvPr/>
        </p:nvCxnSpPr>
        <p:spPr>
          <a:xfrm>
            <a:off x="6643703" y="4429133"/>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grpSp>
        <p:nvGrpSpPr>
          <p:cNvPr id="38" name="组合 37"/>
          <p:cNvGrpSpPr/>
          <p:nvPr/>
        </p:nvGrpSpPr>
        <p:grpSpPr>
          <a:xfrm>
            <a:off x="472092" y="855835"/>
            <a:ext cx="6692196" cy="438521"/>
            <a:chOff x="0" y="0"/>
            <a:chExt cx="8229600" cy="438521"/>
          </a:xfrm>
        </p:grpSpPr>
        <p:sp>
          <p:nvSpPr>
            <p:cNvPr id="39" name="圆角矩形 38"/>
            <p:cNvSpPr/>
            <p:nvPr/>
          </p:nvSpPr>
          <p:spPr>
            <a:xfrm>
              <a:off x="0" y="0"/>
              <a:ext cx="8229600" cy="438521"/>
            </a:xfrm>
            <a:prstGeom prst="roundRect">
              <a:avLst/>
            </a:prstGeom>
            <a:ln>
              <a:no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圆角矩形 4"/>
            <p:cNvSpPr/>
            <p:nvPr/>
          </p:nvSpPr>
          <p:spPr>
            <a:xfrm>
              <a:off x="21407" y="21407"/>
              <a:ext cx="8186786" cy="395707"/>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S_D</a:t>
              </a:r>
              <a:r>
                <a:rPr lang="zh-CN" sz="2400" kern="1200" dirty="0"/>
                <a:t>（学号，姓名，学院名称，院长，导师姓名）</a:t>
              </a:r>
            </a:p>
          </p:txBody>
        </p:sp>
      </p:grpSp>
      <p:grpSp>
        <p:nvGrpSpPr>
          <p:cNvPr id="41" name="组合 40"/>
          <p:cNvGrpSpPr/>
          <p:nvPr/>
        </p:nvGrpSpPr>
        <p:grpSpPr>
          <a:xfrm>
            <a:off x="467544" y="1415219"/>
            <a:ext cx="6696744" cy="500067"/>
            <a:chOff x="0" y="6761"/>
            <a:chExt cx="8229600" cy="617760"/>
          </a:xfrm>
        </p:grpSpPr>
        <p:sp>
          <p:nvSpPr>
            <p:cNvPr id="42" name="圆角矩形 41"/>
            <p:cNvSpPr/>
            <p:nvPr/>
          </p:nvSpPr>
          <p:spPr>
            <a:xfrm>
              <a:off x="0" y="6761"/>
              <a:ext cx="8229600" cy="617760"/>
            </a:xfrm>
            <a:prstGeom prst="roundRect">
              <a:avLst/>
            </a:prstGeom>
            <a:ln>
              <a:noFill/>
            </a:ln>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3" name="圆角矩形 4"/>
            <p:cNvSpPr/>
            <p:nvPr/>
          </p:nvSpPr>
          <p:spPr>
            <a:xfrm>
              <a:off x="30157" y="36918"/>
              <a:ext cx="8169286" cy="557446"/>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P</a:t>
              </a:r>
              <a:r>
                <a:rPr lang="zh-CN" sz="2400" kern="1200" dirty="0"/>
                <a:t>（项目编号，项目名称）</a:t>
              </a:r>
            </a:p>
          </p:txBody>
        </p:sp>
      </p:grpSp>
      <p:sp>
        <p:nvSpPr>
          <p:cNvPr id="3" name="文本框 2"/>
          <p:cNvSpPr txBox="1"/>
          <p:nvPr/>
        </p:nvSpPr>
        <p:spPr>
          <a:xfrm>
            <a:off x="7452320" y="980728"/>
            <a:ext cx="1440160" cy="369332"/>
          </a:xfrm>
          <a:prstGeom prst="rect">
            <a:avLst/>
          </a:prstGeom>
          <a:noFill/>
        </p:spPr>
        <p:txBody>
          <a:bodyPr wrap="square" rtlCol="0">
            <a:spAutoFit/>
          </a:bodyPr>
          <a:lstStyle/>
          <a:p>
            <a:r>
              <a:rPr lang="en-US" altLang="zh-CN" dirty="0"/>
              <a:t>2NF</a:t>
            </a:r>
            <a:endParaRPr lang="zh-CN" altLang="en-US" dirty="0"/>
          </a:p>
        </p:txBody>
      </p:sp>
      <p:sp>
        <p:nvSpPr>
          <p:cNvPr id="44" name="文本框 43"/>
          <p:cNvSpPr txBox="1"/>
          <p:nvPr/>
        </p:nvSpPr>
        <p:spPr>
          <a:xfrm>
            <a:off x="7423820" y="1504369"/>
            <a:ext cx="1440160" cy="369332"/>
          </a:xfrm>
          <a:prstGeom prst="rect">
            <a:avLst/>
          </a:prstGeom>
          <a:noFill/>
        </p:spPr>
        <p:txBody>
          <a:bodyPr wrap="square" rtlCol="0">
            <a:spAutoFit/>
          </a:bodyPr>
          <a:lstStyle/>
          <a:p>
            <a:r>
              <a:rPr lang="en-US" altLang="zh-CN" dirty="0"/>
              <a:t>2NF</a:t>
            </a:r>
            <a:endParaRPr lang="zh-CN" altLang="en-US" dirty="0"/>
          </a:p>
        </p:txBody>
      </p:sp>
      <p:sp>
        <p:nvSpPr>
          <p:cNvPr id="45" name="文本框 44"/>
          <p:cNvSpPr txBox="1"/>
          <p:nvPr/>
        </p:nvSpPr>
        <p:spPr>
          <a:xfrm>
            <a:off x="7452320" y="2028010"/>
            <a:ext cx="1440160" cy="369332"/>
          </a:xfrm>
          <a:prstGeom prst="rect">
            <a:avLst/>
          </a:prstGeom>
          <a:noFill/>
        </p:spPr>
        <p:txBody>
          <a:bodyPr wrap="square" rtlCol="0">
            <a:spAutoFit/>
          </a:bodyPr>
          <a:lstStyle/>
          <a:p>
            <a:r>
              <a:rPr lang="en-US" altLang="zh-CN" dirty="0"/>
              <a:t>2NF</a:t>
            </a:r>
            <a:endParaRPr lang="zh-CN" altLang="en-US" dirty="0"/>
          </a:p>
        </p:txBody>
      </p:sp>
      <p:sp>
        <p:nvSpPr>
          <p:cNvPr id="4" name="文本框 3"/>
          <p:cNvSpPr txBox="1"/>
          <p:nvPr/>
        </p:nvSpPr>
        <p:spPr>
          <a:xfrm>
            <a:off x="2250269" y="5373216"/>
            <a:ext cx="5607881" cy="523220"/>
          </a:xfrm>
          <a:prstGeom prst="rect">
            <a:avLst/>
          </a:prstGeom>
          <a:noFill/>
        </p:spPr>
        <p:txBody>
          <a:bodyPr wrap="square" rtlCol="0">
            <a:spAutoFit/>
          </a:bodyPr>
          <a:lstStyle/>
          <a:p>
            <a:r>
              <a:rPr lang="zh-CN" altLang="en-US" sz="2800" b="1" dirty="0"/>
              <a:t>关系</a:t>
            </a:r>
            <a:r>
              <a:rPr lang="en-US" altLang="zh-CN" sz="2800" b="1" dirty="0"/>
              <a:t>S_D</a:t>
            </a:r>
            <a:r>
              <a:rPr lang="zh-CN" altLang="en-US" sz="2800" b="1" dirty="0"/>
              <a:t>依然存在冗余和操作异常！</a:t>
            </a:r>
          </a:p>
        </p:txBody>
      </p:sp>
    </p:spTree>
    <p:extLst>
      <p:ext uri="{BB962C8B-B14F-4D97-AF65-F5344CB8AC3E}">
        <p14:creationId xmlns:p14="http://schemas.microsoft.com/office/powerpoint/2010/main" val="147283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checkerboard(across)">
                                      <p:cBhvr>
                                        <p:cTn id="17" dur="500"/>
                                        <p:tgtEl>
                                          <p:spTgt spid="33"/>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checkerboard(across)">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800" decel="100000"/>
                                        <p:tgtEl>
                                          <p:spTgt spid="32"/>
                                        </p:tgtEl>
                                      </p:cBhvr>
                                    </p:animEffect>
                                    <p:anim calcmode="lin" valueType="num">
                                      <p:cBhvr>
                                        <p:cTn id="26" dur="800" decel="100000" fill="hold"/>
                                        <p:tgtEl>
                                          <p:spTgt spid="32"/>
                                        </p:tgtEl>
                                        <p:attrNameLst>
                                          <p:attrName>style.rotation</p:attrName>
                                        </p:attrNameLst>
                                      </p:cBhvr>
                                      <p:tavLst>
                                        <p:tav tm="0">
                                          <p:val>
                                            <p:fltVal val="-90"/>
                                          </p:val>
                                        </p:tav>
                                        <p:tav tm="100000">
                                          <p:val>
                                            <p:fltVal val="0"/>
                                          </p:val>
                                        </p:tav>
                                      </p:tavLst>
                                    </p:anim>
                                    <p:anim calcmode="lin" valueType="num">
                                      <p:cBhvr>
                                        <p:cTn id="27" dur="800" decel="100000" fill="hold"/>
                                        <p:tgtEl>
                                          <p:spTgt spid="32"/>
                                        </p:tgtEl>
                                        <p:attrNameLst>
                                          <p:attrName>ppt_x</p:attrName>
                                        </p:attrNameLst>
                                      </p:cBhvr>
                                      <p:tavLst>
                                        <p:tav tm="0">
                                          <p:val>
                                            <p:strVal val="#ppt_x+0.4"/>
                                          </p:val>
                                        </p:tav>
                                        <p:tav tm="100000">
                                          <p:val>
                                            <p:strVal val="#ppt_x-0.05"/>
                                          </p:val>
                                        </p:tav>
                                      </p:tavLst>
                                    </p:anim>
                                    <p:anim calcmode="lin" valueType="num">
                                      <p:cBhvr>
                                        <p:cTn id="28" dur="800" decel="100000" fill="hold"/>
                                        <p:tgtEl>
                                          <p:spTgt spid="32"/>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par>
                                <p:cTn id="31" presetID="3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800" decel="100000"/>
                                        <p:tgtEl>
                                          <p:spTgt spid="22"/>
                                        </p:tgtEl>
                                      </p:cBhvr>
                                    </p:animEffect>
                                    <p:anim calcmode="lin" valueType="num">
                                      <p:cBhvr>
                                        <p:cTn id="34" dur="800" decel="100000" fill="hold"/>
                                        <p:tgtEl>
                                          <p:spTgt spid="22"/>
                                        </p:tgtEl>
                                        <p:attrNameLst>
                                          <p:attrName>style.rotation</p:attrName>
                                        </p:attrNameLst>
                                      </p:cBhvr>
                                      <p:tavLst>
                                        <p:tav tm="0">
                                          <p:val>
                                            <p:fltVal val="-90"/>
                                          </p:val>
                                        </p:tav>
                                        <p:tav tm="100000">
                                          <p:val>
                                            <p:fltVal val="0"/>
                                          </p:val>
                                        </p:tav>
                                      </p:tavLst>
                                    </p:anim>
                                    <p:anim calcmode="lin" valueType="num">
                                      <p:cBhvr>
                                        <p:cTn id="35" dur="800" decel="100000" fill="hold"/>
                                        <p:tgtEl>
                                          <p:spTgt spid="22"/>
                                        </p:tgtEl>
                                        <p:attrNameLst>
                                          <p:attrName>ppt_x</p:attrName>
                                        </p:attrNameLst>
                                      </p:cBhvr>
                                      <p:tavLst>
                                        <p:tav tm="0">
                                          <p:val>
                                            <p:strVal val="#ppt_x+0.4"/>
                                          </p:val>
                                        </p:tav>
                                        <p:tav tm="100000">
                                          <p:val>
                                            <p:strVal val="#ppt_x-0.05"/>
                                          </p:val>
                                        </p:tav>
                                      </p:tavLst>
                                    </p:anim>
                                    <p:anim calcmode="lin" valueType="num">
                                      <p:cBhvr>
                                        <p:cTn id="36" dur="800" decel="100000" fill="hold"/>
                                        <p:tgtEl>
                                          <p:spTgt spid="22"/>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ppt_w</p:attrName>
                                        </p:attrNameLst>
                                      </p:cBhvr>
                                      <p:tavLst>
                                        <p:tav tm="0">
                                          <p:val>
                                            <p:fltVal val="0"/>
                                          </p:val>
                                        </p:tav>
                                        <p:tav tm="100000">
                                          <p:val>
                                            <p:strVal val="#ppt_w"/>
                                          </p:val>
                                        </p:tav>
                                      </p:tavLst>
                                    </p:anim>
                                    <p:anim calcmode="lin" valueType="num">
                                      <p:cBhvr>
                                        <p:cTn id="44" dur="500" fill="hold"/>
                                        <p:tgtEl>
                                          <p:spTgt spid="35"/>
                                        </p:tgtEl>
                                        <p:attrNameLst>
                                          <p:attrName>ppt_h</p:attrName>
                                        </p:attrNameLst>
                                      </p:cBhvr>
                                      <p:tavLst>
                                        <p:tav tm="0">
                                          <p:val>
                                            <p:fltVal val="0"/>
                                          </p:val>
                                        </p:tav>
                                        <p:tav tm="100000">
                                          <p:val>
                                            <p:strVal val="#ppt_h"/>
                                          </p:val>
                                        </p:tav>
                                      </p:tavLst>
                                    </p:anim>
                                    <p:anim calcmode="lin" valueType="num">
                                      <p:cBhvr>
                                        <p:cTn id="45" dur="500" fill="hold"/>
                                        <p:tgtEl>
                                          <p:spTgt spid="35"/>
                                        </p:tgtEl>
                                        <p:attrNameLst>
                                          <p:attrName>style.rotation</p:attrName>
                                        </p:attrNameLst>
                                      </p:cBhvr>
                                      <p:tavLst>
                                        <p:tav tm="0">
                                          <p:val>
                                            <p:fltVal val="360"/>
                                          </p:val>
                                        </p:tav>
                                        <p:tav tm="100000">
                                          <p:val>
                                            <p:fltVal val="0"/>
                                          </p:val>
                                        </p:tav>
                                      </p:tavLst>
                                    </p:anim>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58" presetClass="entr" presetSubtype="0" accel="10000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strVal val="#ppt_w*2.5"/>
                                          </p:val>
                                        </p:tav>
                                        <p:tav tm="100000">
                                          <p:val>
                                            <p:strVal val="#ppt_w"/>
                                          </p:val>
                                        </p:tav>
                                      </p:tavLst>
                                    </p:anim>
                                    <p:anim calcmode="lin" valueType="num">
                                      <p:cBhvr>
                                        <p:cTn id="52" dur="500" fill="hold"/>
                                        <p:tgtEl>
                                          <p:spTgt spid="34"/>
                                        </p:tgtEl>
                                        <p:attrNameLst>
                                          <p:attrName>ppt_h</p:attrName>
                                        </p:attrNameLst>
                                      </p:cBhvr>
                                      <p:tavLst>
                                        <p:tav tm="0">
                                          <p:val>
                                            <p:strVal val="#ppt_h*0.01"/>
                                          </p:val>
                                        </p:tav>
                                        <p:tav tm="100000">
                                          <p:val>
                                            <p:strVal val="#ppt_h"/>
                                          </p:val>
                                        </p:tav>
                                      </p:tavLst>
                                    </p:anim>
                                    <p:anim calcmode="lin" valueType="num">
                                      <p:cBhvr>
                                        <p:cTn id="53" dur="500" fill="hold"/>
                                        <p:tgtEl>
                                          <p:spTgt spid="34"/>
                                        </p:tgtEl>
                                        <p:attrNameLst>
                                          <p:attrName>ppt_x</p:attrName>
                                        </p:attrNameLst>
                                      </p:cBhvr>
                                      <p:tavLst>
                                        <p:tav tm="0">
                                          <p:val>
                                            <p:strVal val="#ppt_x"/>
                                          </p:val>
                                        </p:tav>
                                        <p:tav tm="100000">
                                          <p:val>
                                            <p:strVal val="#ppt_x"/>
                                          </p:val>
                                        </p:tav>
                                      </p:tavLst>
                                    </p:anim>
                                    <p:anim calcmode="lin" valueType="num">
                                      <p:cBhvr>
                                        <p:cTn id="54" dur="500" fill="hold"/>
                                        <p:tgtEl>
                                          <p:spTgt spid="34"/>
                                        </p:tgtEl>
                                        <p:attrNameLst>
                                          <p:attrName>ppt_y</p:attrName>
                                        </p:attrNameLst>
                                      </p:cBhvr>
                                      <p:tavLst>
                                        <p:tav tm="0">
                                          <p:val>
                                            <p:strVal val="#ppt_h+1"/>
                                          </p:val>
                                        </p:tav>
                                        <p:tav tm="100000">
                                          <p:val>
                                            <p:strVal val="#ppt_y"/>
                                          </p:val>
                                        </p:tav>
                                      </p:tavLst>
                                    </p:anim>
                                    <p:animEffect transition="in" filter="fade">
                                      <p:cBhvr>
                                        <p:cTn id="55" dur="500"/>
                                        <p:tgtEl>
                                          <p:spTgt spid="34"/>
                                        </p:tgtEl>
                                      </p:cBhvr>
                                    </p:animEffect>
                                  </p:childTnLst>
                                </p:cTn>
                              </p:par>
                              <p:par>
                                <p:cTn id="56" presetID="58" presetClass="entr" presetSubtype="0" ac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strVal val="#ppt_w*2.5"/>
                                          </p:val>
                                        </p:tav>
                                        <p:tav tm="100000">
                                          <p:val>
                                            <p:strVal val="#ppt_w"/>
                                          </p:val>
                                        </p:tav>
                                      </p:tavLst>
                                    </p:anim>
                                    <p:anim calcmode="lin" valueType="num">
                                      <p:cBhvr>
                                        <p:cTn id="59" dur="500" fill="hold"/>
                                        <p:tgtEl>
                                          <p:spTgt spid="20"/>
                                        </p:tgtEl>
                                        <p:attrNameLst>
                                          <p:attrName>ppt_h</p:attrName>
                                        </p:attrNameLst>
                                      </p:cBhvr>
                                      <p:tavLst>
                                        <p:tav tm="0">
                                          <p:val>
                                            <p:strVal val="#ppt_h*0.01"/>
                                          </p:val>
                                        </p:tav>
                                        <p:tav tm="100000">
                                          <p:val>
                                            <p:strVal val="#ppt_h"/>
                                          </p:val>
                                        </p:tav>
                                      </p:tavLst>
                                    </p:anim>
                                    <p:anim calcmode="lin" valueType="num">
                                      <p:cBhvr>
                                        <p:cTn id="60" dur="500" fill="hold"/>
                                        <p:tgtEl>
                                          <p:spTgt spid="20"/>
                                        </p:tgtEl>
                                        <p:attrNameLst>
                                          <p:attrName>ppt_x</p:attrName>
                                        </p:attrNameLst>
                                      </p:cBhvr>
                                      <p:tavLst>
                                        <p:tav tm="0">
                                          <p:val>
                                            <p:strVal val="#ppt_x"/>
                                          </p:val>
                                        </p:tav>
                                        <p:tav tm="100000">
                                          <p:val>
                                            <p:strVal val="#ppt_x"/>
                                          </p:val>
                                        </p:tav>
                                      </p:tavLst>
                                    </p:anim>
                                    <p:anim calcmode="lin" valueType="num">
                                      <p:cBhvr>
                                        <p:cTn id="61" dur="500" fill="hold"/>
                                        <p:tgtEl>
                                          <p:spTgt spid="20"/>
                                        </p:tgtEl>
                                        <p:attrNameLst>
                                          <p:attrName>ppt_y</p:attrName>
                                        </p:attrNameLst>
                                      </p:cBhvr>
                                      <p:tavLst>
                                        <p:tav tm="0">
                                          <p:val>
                                            <p:strVal val="#ppt_h+1"/>
                                          </p:val>
                                        </p:tav>
                                        <p:tav tm="100000">
                                          <p:val>
                                            <p:strVal val="#ppt_y"/>
                                          </p:val>
                                        </p:tav>
                                      </p:tavLst>
                                    </p:anim>
                                    <p:animEffect transition="in" filter="fade">
                                      <p:cBhvr>
                                        <p:cTn id="62" dur="500"/>
                                        <p:tgtEl>
                                          <p:spTgt spid="20"/>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p:cTn id="65" dur="500" fill="hold"/>
                                        <p:tgtEl>
                                          <p:spTgt spid="21"/>
                                        </p:tgtEl>
                                        <p:attrNameLst>
                                          <p:attrName>ppt_w</p:attrName>
                                        </p:attrNameLst>
                                      </p:cBhvr>
                                      <p:tavLst>
                                        <p:tav tm="0">
                                          <p:val>
                                            <p:fltVal val="0"/>
                                          </p:val>
                                        </p:tav>
                                        <p:tav tm="100000">
                                          <p:val>
                                            <p:strVal val="#ppt_w"/>
                                          </p:val>
                                        </p:tav>
                                      </p:tavLst>
                                    </p:anim>
                                    <p:anim calcmode="lin" valueType="num">
                                      <p:cBhvr>
                                        <p:cTn id="66" dur="500" fill="hold"/>
                                        <p:tgtEl>
                                          <p:spTgt spid="21"/>
                                        </p:tgtEl>
                                        <p:attrNameLst>
                                          <p:attrName>ppt_h</p:attrName>
                                        </p:attrNameLst>
                                      </p:cBhvr>
                                      <p:tavLst>
                                        <p:tav tm="0">
                                          <p:val>
                                            <p:fltVal val="0"/>
                                          </p:val>
                                        </p:tav>
                                        <p:tav tm="100000">
                                          <p:val>
                                            <p:strVal val="#ppt_h"/>
                                          </p:val>
                                        </p:tav>
                                      </p:tavLst>
                                    </p:anim>
                                    <p:anim calcmode="lin" valueType="num">
                                      <p:cBhvr>
                                        <p:cTn id="67" dur="500" fill="hold"/>
                                        <p:tgtEl>
                                          <p:spTgt spid="21"/>
                                        </p:tgtEl>
                                        <p:attrNameLst>
                                          <p:attrName>style.rotation</p:attrName>
                                        </p:attrNameLst>
                                      </p:cBhvr>
                                      <p:tavLst>
                                        <p:tav tm="0">
                                          <p:val>
                                            <p:fltVal val="360"/>
                                          </p:val>
                                        </p:tav>
                                        <p:tav tm="100000">
                                          <p:val>
                                            <p:fltVal val="0"/>
                                          </p:val>
                                        </p:tav>
                                      </p:tavLst>
                                    </p:anim>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checkerboard(across)">
                                      <p:cBhvr>
                                        <p:cTn id="81" dur="5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diamond(in)">
                                      <p:cBhvr>
                                        <p:cTn id="86" dur="2000"/>
                                        <p:tgtEl>
                                          <p:spTgt spid="26"/>
                                        </p:tgtEl>
                                      </p:cBhvr>
                                    </p:animEffect>
                                  </p:childTnLst>
                                </p:cTn>
                              </p:par>
                              <p:par>
                                <p:cTn id="87" presetID="8" presetClass="entr" presetSubtype="16"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diamond(in)">
                                      <p:cBhvr>
                                        <p:cTn id="89" dur="2000"/>
                                        <p:tgtEl>
                                          <p:spTgt spid="36"/>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52" presetClass="entr" presetSubtype="0" fill="hold" grpId="0" nodeType="clickEffect">
                                  <p:stCondLst>
                                    <p:cond delay="0"/>
                                  </p:stCondLst>
                                  <p:childTnLst>
                                    <p:set>
                                      <p:cBhvr>
                                        <p:cTn id="97" dur="1" fill="hold">
                                          <p:stCondLst>
                                            <p:cond delay="0"/>
                                          </p:stCondLst>
                                        </p:cTn>
                                        <p:tgtEl>
                                          <p:spTgt spid="19"/>
                                        </p:tgtEl>
                                        <p:attrNameLst>
                                          <p:attrName>style.visibility</p:attrName>
                                        </p:attrNameLst>
                                      </p:cBhvr>
                                      <p:to>
                                        <p:strVal val="visible"/>
                                      </p:to>
                                    </p:set>
                                    <p:animScale>
                                      <p:cBhvr>
                                        <p:cTn id="9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9" dur="1000" decel="50000" fill="hold">
                                          <p:stCondLst>
                                            <p:cond delay="0"/>
                                          </p:stCondLst>
                                        </p:cTn>
                                        <p:tgtEl>
                                          <p:spTgt spid="19"/>
                                        </p:tgtEl>
                                        <p:attrNameLst>
                                          <p:attrName>ppt_x</p:attrName>
                                          <p:attrName>ppt_y</p:attrName>
                                        </p:attrNameLst>
                                      </p:cBhvr>
                                    </p:animMotion>
                                    <p:animEffect transition="in" filter="fade">
                                      <p:cBhvr>
                                        <p:cTn id="100" dur="1000"/>
                                        <p:tgtEl>
                                          <p:spTgt spid="19"/>
                                        </p:tgtEl>
                                      </p:cBhvr>
                                    </p:animEffect>
                                  </p:childTnLst>
                                </p:cTn>
                              </p:par>
                            </p:childTnLst>
                          </p:cTn>
                        </p:par>
                      </p:childTnLst>
                    </p:cTn>
                  </p:par>
                  <p:par>
                    <p:cTn id="101" fill="hold">
                      <p:stCondLst>
                        <p:cond delay="indefinite"/>
                      </p:stCondLst>
                      <p:childTnLst>
                        <p:par>
                          <p:cTn id="102" fill="hold">
                            <p:stCondLst>
                              <p:cond delay="0"/>
                            </p:stCondLst>
                            <p:childTnLst>
                              <p:par>
                                <p:cTn id="103" presetID="49" presetClass="entr" presetSubtype="0" decel="10000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500" fill="hold"/>
                                        <p:tgtEl>
                                          <p:spTgt spid="27"/>
                                        </p:tgtEl>
                                        <p:attrNameLst>
                                          <p:attrName>ppt_w</p:attrName>
                                        </p:attrNameLst>
                                      </p:cBhvr>
                                      <p:tavLst>
                                        <p:tav tm="0">
                                          <p:val>
                                            <p:fltVal val="0"/>
                                          </p:val>
                                        </p:tav>
                                        <p:tav tm="100000">
                                          <p:val>
                                            <p:strVal val="#ppt_w"/>
                                          </p:val>
                                        </p:tav>
                                      </p:tavLst>
                                    </p:anim>
                                    <p:anim calcmode="lin" valueType="num">
                                      <p:cBhvr>
                                        <p:cTn id="106" dur="500" fill="hold"/>
                                        <p:tgtEl>
                                          <p:spTgt spid="27"/>
                                        </p:tgtEl>
                                        <p:attrNameLst>
                                          <p:attrName>ppt_h</p:attrName>
                                        </p:attrNameLst>
                                      </p:cBhvr>
                                      <p:tavLst>
                                        <p:tav tm="0">
                                          <p:val>
                                            <p:fltVal val="0"/>
                                          </p:val>
                                        </p:tav>
                                        <p:tav tm="100000">
                                          <p:val>
                                            <p:strVal val="#ppt_h"/>
                                          </p:val>
                                        </p:tav>
                                      </p:tavLst>
                                    </p:anim>
                                    <p:anim calcmode="lin" valueType="num">
                                      <p:cBhvr>
                                        <p:cTn id="107" dur="500" fill="hold"/>
                                        <p:tgtEl>
                                          <p:spTgt spid="27"/>
                                        </p:tgtEl>
                                        <p:attrNameLst>
                                          <p:attrName>style.rotation</p:attrName>
                                        </p:attrNameLst>
                                      </p:cBhvr>
                                      <p:tavLst>
                                        <p:tav tm="0">
                                          <p:val>
                                            <p:fltVal val="360"/>
                                          </p:val>
                                        </p:tav>
                                        <p:tav tm="100000">
                                          <p:val>
                                            <p:fltVal val="0"/>
                                          </p:val>
                                        </p:tav>
                                      </p:tavLst>
                                    </p:anim>
                                    <p:animEffect transition="in" filter="fade">
                                      <p:cBhvr>
                                        <p:cTn id="108" dur="500"/>
                                        <p:tgtEl>
                                          <p:spTgt spid="27"/>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box(in)">
                                      <p:cBhvr>
                                        <p:cTn id="113" dur="500"/>
                                        <p:tgtEl>
                                          <p:spTgt spid="31"/>
                                        </p:tgtEl>
                                      </p:cBhvr>
                                    </p:animEffect>
                                  </p:childTnLst>
                                </p:cTn>
                              </p:par>
                              <p:par>
                                <p:cTn id="114" presetID="4" presetClass="entr" presetSubtype="16" fill="hold" nodeType="with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box(in)">
                                      <p:cBhvr>
                                        <p:cTn id="116" dur="500"/>
                                        <p:tgtEl>
                                          <p:spTgt spid="37"/>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P spid="20" grpId="0" animBg="1"/>
      <p:bldP spid="21" grpId="0" animBg="1"/>
      <p:bldP spid="22" grpId="0" animBg="1"/>
      <p:bldP spid="23" grpId="0" animBg="1"/>
      <p:bldP spid="24" grpId="0" animBg="1"/>
      <p:bldP spid="25" grpId="0" animBg="1"/>
      <p:bldP spid="26" grpId="0" animBg="1"/>
      <p:bldP spid="31" grpId="0" animBg="1"/>
      <p:bldP spid="3" grpId="0"/>
      <p:bldP spid="44" grpId="0"/>
      <p:bldP spid="45"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B510B41F-62B0-4873-ABA7-A0E094F3082D}" type="slidenum">
              <a:rPr lang="en-US" altLang="zh-CN" smtClean="0"/>
              <a:pPr/>
              <a:t>9</a:t>
            </a:fld>
            <a:endParaRPr lang="en-US" altLang="zh-CN"/>
          </a:p>
        </p:txBody>
      </p:sp>
      <p:sp>
        <p:nvSpPr>
          <p:cNvPr id="28676" name="Text Box 14"/>
          <p:cNvSpPr txBox="1">
            <a:spLocks noChangeArrowheads="1"/>
          </p:cNvSpPr>
          <p:nvPr/>
        </p:nvSpPr>
        <p:spPr bwMode="auto">
          <a:xfrm>
            <a:off x="323851" y="2708922"/>
            <a:ext cx="2286000" cy="523220"/>
          </a:xfrm>
          <a:prstGeom prst="rect">
            <a:avLst/>
          </a:prstGeom>
          <a:solidFill>
            <a:schemeClr val="bg1"/>
          </a:solidFill>
          <a:ln w="9525">
            <a:noFill/>
            <a:miter lim="800000"/>
            <a:headEnd/>
            <a:tailEnd/>
          </a:ln>
        </p:spPr>
        <p:txBody>
          <a:bodyPr>
            <a:spAutoFit/>
          </a:bodyPr>
          <a:lstStyle/>
          <a:p>
            <a:pPr>
              <a:spcBef>
                <a:spcPct val="20000"/>
              </a:spcBef>
            </a:pPr>
            <a:endParaRPr kumimoji="1" lang="zh-CN" altLang="en-US" sz="2800" b="1" dirty="0">
              <a:latin typeface="华文细黑" pitchFamily="2" charset="-122"/>
              <a:ea typeface="华文细黑" pitchFamily="2" charset="-122"/>
            </a:endParaRPr>
          </a:p>
        </p:txBody>
      </p:sp>
      <p:sp>
        <p:nvSpPr>
          <p:cNvPr id="28680" name="Rectangle 30"/>
          <p:cNvSpPr>
            <a:spLocks noChangeArrowheads="1"/>
          </p:cNvSpPr>
          <p:nvPr/>
        </p:nvSpPr>
        <p:spPr bwMode="auto">
          <a:xfrm>
            <a:off x="7" y="571500"/>
            <a:ext cx="184731" cy="369332"/>
          </a:xfrm>
          <a:prstGeom prst="rect">
            <a:avLst/>
          </a:prstGeom>
          <a:noFill/>
          <a:ln w="9525">
            <a:noFill/>
            <a:miter lim="800000"/>
            <a:headEnd/>
            <a:tailEnd/>
          </a:ln>
        </p:spPr>
        <p:txBody>
          <a:bodyPr wrap="none" anchor="ctr">
            <a:spAutoFit/>
          </a:bodyPr>
          <a:lstStyle/>
          <a:p>
            <a:endParaRPr lang="zh-CN" altLang="en-US"/>
          </a:p>
        </p:txBody>
      </p:sp>
      <p:sp>
        <p:nvSpPr>
          <p:cNvPr id="16" name="矩形 15"/>
          <p:cNvSpPr/>
          <p:nvPr/>
        </p:nvSpPr>
        <p:spPr>
          <a:xfrm>
            <a:off x="2570164" y="44627"/>
            <a:ext cx="3485249" cy="584775"/>
          </a:xfrm>
          <a:prstGeom prst="rect">
            <a:avLst/>
          </a:prstGeom>
        </p:spPr>
        <p:txBody>
          <a:bodyPr wrap="none">
            <a:spAutoFit/>
          </a:bodyPr>
          <a:lstStyle/>
          <a:p>
            <a:pPr eaLnBrk="1" hangingPunct="1">
              <a:buFontTx/>
              <a:buNone/>
            </a:pPr>
            <a:r>
              <a:rPr lang="en-US" altLang="zh-CN" sz="3200" b="1" dirty="0">
                <a:solidFill>
                  <a:srgbClr val="FFFF00"/>
                </a:solidFill>
                <a:latin typeface="隶书" pitchFamily="49" charset="-122"/>
                <a:ea typeface="隶书" pitchFamily="49" charset="-122"/>
              </a:rPr>
              <a:t>3</a:t>
            </a:r>
            <a:r>
              <a:rPr lang="zh-CN" altLang="en-US" sz="3200" b="1" dirty="0">
                <a:solidFill>
                  <a:srgbClr val="FFFF00"/>
                </a:solidFill>
                <a:latin typeface="隶书" pitchFamily="49" charset="-122"/>
                <a:ea typeface="隶书" pitchFamily="49" charset="-122"/>
              </a:rPr>
              <a:t>、第三范式</a:t>
            </a:r>
            <a:r>
              <a:rPr lang="en-US" altLang="zh-CN" sz="3200" b="1" dirty="0">
                <a:solidFill>
                  <a:srgbClr val="FFFF00"/>
                </a:solidFill>
                <a:latin typeface="隶书" pitchFamily="49" charset="-122"/>
                <a:ea typeface="隶书" pitchFamily="49" charset="-122"/>
              </a:rPr>
              <a:t>(3NF)</a:t>
            </a:r>
          </a:p>
        </p:txBody>
      </p:sp>
      <mc:AlternateContent xmlns:mc="http://schemas.openxmlformats.org/markup-compatibility/2006" xmlns:a14="http://schemas.microsoft.com/office/drawing/2010/main">
        <mc:Choice Requires="a14">
          <p:sp>
            <p:nvSpPr>
              <p:cNvPr id="2" name="文本框 1"/>
              <p:cNvSpPr txBox="1"/>
              <p:nvPr/>
            </p:nvSpPr>
            <p:spPr>
              <a:xfrm>
                <a:off x="259338" y="942796"/>
                <a:ext cx="7887003" cy="1384995"/>
              </a:xfrm>
              <a:prstGeom prst="rect">
                <a:avLst/>
              </a:prstGeom>
              <a:noFill/>
            </p:spPr>
            <p:txBody>
              <a:bodyPr wrap="square" rtlCol="0">
                <a:spAutoFit/>
              </a:bodyPr>
              <a:lstStyle/>
              <a:p>
                <a:r>
                  <a:rPr lang="zh-CN" altLang="en-US" sz="2800" dirty="0"/>
                  <a:t>定义：关系模式</a:t>
                </a:r>
                <a:r>
                  <a:rPr lang="en-US" altLang="zh-CN" sz="2800" dirty="0"/>
                  <a:t>R</a:t>
                </a:r>
                <a:r>
                  <a:rPr lang="zh-CN" altLang="en-US" sz="2800" dirty="0"/>
                  <a:t>（</a:t>
                </a:r>
                <a:r>
                  <a:rPr lang="en-US" altLang="zh-CN" sz="2800" dirty="0"/>
                  <a:t>U,F</a:t>
                </a:r>
                <a:r>
                  <a:rPr lang="zh-CN" altLang="en-US" sz="2800" dirty="0"/>
                  <a:t>）中若不存在这样的码</a:t>
                </a:r>
                <a:r>
                  <a:rPr lang="en-US" altLang="zh-CN" sz="2800" dirty="0"/>
                  <a:t>X</a:t>
                </a:r>
                <a:r>
                  <a:rPr lang="zh-CN" altLang="en-US" sz="2800" dirty="0"/>
                  <a:t>，属性组</a:t>
                </a:r>
                <a:r>
                  <a:rPr lang="en-US" altLang="zh-CN" sz="2800" dirty="0"/>
                  <a:t>Y</a:t>
                </a:r>
                <a:r>
                  <a:rPr lang="zh-CN" altLang="en-US" sz="2800" dirty="0"/>
                  <a:t>及非主属性组</a:t>
                </a:r>
                <a:r>
                  <a:rPr lang="en-US" altLang="zh-CN" sz="2800" dirty="0"/>
                  <a:t>Z</a:t>
                </a:r>
                <a:r>
                  <a:rPr lang="zh-CN" altLang="en-US" sz="2800" dirty="0"/>
                  <a:t>（</a:t>
                </a:r>
                <a14:m>
                  <m:oMath xmlns:m="http://schemas.openxmlformats.org/officeDocument/2006/math">
                    <m:r>
                      <m:rPr>
                        <m:sty m:val="p"/>
                      </m:rPr>
                      <a:rPr lang="en-US" altLang="zh-CN" sz="2800" i="1" dirty="0">
                        <a:latin typeface="Cambria Math" panose="02040503050406030204" pitchFamily="18" charset="0"/>
                      </a:rPr>
                      <m:t>Z</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𝑌</m:t>
                    </m:r>
                  </m:oMath>
                </a14:m>
                <a:r>
                  <a:rPr lang="zh-CN" altLang="en-US" sz="2800" dirty="0"/>
                  <a:t>）</a:t>
                </a:r>
                <a:r>
                  <a:rPr lang="en-US" altLang="zh-CN" sz="2800" dirty="0"/>
                  <a:t>,</a:t>
                </a:r>
                <a:r>
                  <a:rPr lang="zh-CN" altLang="en-US" sz="2800" dirty="0"/>
                  <a:t>使得</a:t>
                </a:r>
                <a:r>
                  <a:rPr lang="en-US" altLang="zh-CN" sz="2800" dirty="0"/>
                  <a:t>X</a:t>
                </a:r>
                <a:r>
                  <a:rPr lang="en-US" altLang="zh-CN" sz="2800" dirty="0">
                    <a:sym typeface="Wingdings" panose="05000000000000000000" pitchFamily="2" charset="2"/>
                  </a:rPr>
                  <a:t>Y</a:t>
                </a:r>
                <a:r>
                  <a:rPr lang="zh-CN" altLang="en-US" sz="2800" dirty="0">
                    <a:sym typeface="Wingdings" panose="05000000000000000000" pitchFamily="2" charset="2"/>
                  </a:rPr>
                  <a:t>，（</a:t>
                </a:r>
                <a14:m>
                  <m:oMath xmlns:m="http://schemas.openxmlformats.org/officeDocument/2006/math">
                    <m:r>
                      <m:rPr>
                        <m:sty m:val="p"/>
                      </m:rPr>
                      <a:rPr lang="en-US" altLang="zh-CN" sz="2800" i="1" dirty="0">
                        <a:latin typeface="Cambria Math" panose="02040503050406030204" pitchFamily="18" charset="0"/>
                        <a:sym typeface="Wingdings" panose="05000000000000000000" pitchFamily="2" charset="2"/>
                      </a:rPr>
                      <m:t>Y</m:t>
                    </m:r>
                    <m:r>
                      <a:rPr lang="en-US" altLang="zh-CN" sz="2800" i="1" dirty="0">
                        <a:latin typeface="Cambria Math" panose="02040503050406030204" pitchFamily="18" charset="0"/>
                        <a:ea typeface="Cambria Math" panose="02040503050406030204" pitchFamily="18" charset="0"/>
                        <a:sym typeface="Wingdings" panose="05000000000000000000" pitchFamily="2" charset="2"/>
                      </a:rPr>
                      <m:t>↛</m:t>
                    </m:r>
                    <m:r>
                      <m:rPr>
                        <m:sty m:val="p"/>
                      </m:rPr>
                      <a:rPr lang="en-US" altLang="zh-CN" sz="2800" i="1" dirty="0">
                        <a:latin typeface="Cambria Math" panose="02040503050406030204" pitchFamily="18" charset="0"/>
                        <a:ea typeface="Cambria Math" panose="02040503050406030204" pitchFamily="18" charset="0"/>
                        <a:sym typeface="Wingdings" panose="05000000000000000000" pitchFamily="2" charset="2"/>
                      </a:rPr>
                      <m:t>X</m:t>
                    </m:r>
                    <m:r>
                      <a:rPr lang="zh-CN" altLang="en-US" sz="2800" i="1" dirty="0">
                        <a:latin typeface="Cambria Math" panose="02040503050406030204" pitchFamily="18" charset="0"/>
                        <a:ea typeface="Cambria Math" panose="02040503050406030204" pitchFamily="18" charset="0"/>
                        <a:sym typeface="Wingdings" panose="05000000000000000000" pitchFamily="2" charset="2"/>
                      </a:rPr>
                      <m:t>）</m:t>
                    </m:r>
                  </m:oMath>
                </a14:m>
                <a:r>
                  <a:rPr lang="zh-CN" altLang="en-US" sz="2800" dirty="0"/>
                  <a:t>，</a:t>
                </a:r>
                <a:r>
                  <a:rPr lang="en-US" altLang="zh-CN" sz="2800" dirty="0"/>
                  <a:t>Y</a:t>
                </a:r>
                <a:r>
                  <a:rPr lang="en-US" altLang="zh-CN" sz="2800" dirty="0">
                    <a:sym typeface="Wingdings" panose="05000000000000000000" pitchFamily="2" charset="2"/>
                  </a:rPr>
                  <a:t>Z</a:t>
                </a:r>
                <a:r>
                  <a:rPr lang="zh-CN" altLang="en-US" sz="2800" dirty="0">
                    <a:sym typeface="Wingdings" panose="05000000000000000000" pitchFamily="2" charset="2"/>
                  </a:rPr>
                  <a:t>成立，则称</a:t>
                </a:r>
                <a:r>
                  <a:rPr lang="en-US" altLang="zh-CN" sz="2800" dirty="0">
                    <a:sym typeface="Wingdings" panose="05000000000000000000" pitchFamily="2" charset="2"/>
                  </a:rPr>
                  <a:t>R</a:t>
                </a:r>
                <a:r>
                  <a:rPr lang="zh-CN" altLang="en-US" sz="2800" dirty="0">
                    <a:sym typeface="Wingdings" panose="05000000000000000000" pitchFamily="2" charset="2"/>
                  </a:rPr>
                  <a:t>（</a:t>
                </a:r>
                <a:r>
                  <a:rPr lang="en-US" altLang="zh-CN" sz="2800" dirty="0">
                    <a:sym typeface="Wingdings" panose="05000000000000000000" pitchFamily="2" charset="2"/>
                  </a:rPr>
                  <a:t>U</a:t>
                </a:r>
                <a:r>
                  <a:rPr lang="zh-CN" altLang="en-US" sz="2800" dirty="0">
                    <a:sym typeface="Wingdings" panose="05000000000000000000" pitchFamily="2" charset="2"/>
                  </a:rPr>
                  <a:t>，</a:t>
                </a:r>
                <a:r>
                  <a:rPr lang="en-US" altLang="zh-CN" sz="2800" dirty="0">
                    <a:sym typeface="Wingdings" panose="05000000000000000000" pitchFamily="2" charset="2"/>
                  </a:rPr>
                  <a:t>F</a:t>
                </a:r>
                <a:r>
                  <a:rPr lang="zh-CN" altLang="en-US" sz="2800" dirty="0">
                    <a:sym typeface="Wingdings" panose="05000000000000000000" pitchFamily="2" charset="2"/>
                  </a:rPr>
                  <a:t>）</a:t>
                </a:r>
                <a14:m>
                  <m:oMath xmlns:m="http://schemas.openxmlformats.org/officeDocument/2006/math">
                    <m:r>
                      <a:rPr lang="zh-CN" altLang="en-US" sz="2800" i="1">
                        <a:latin typeface="Cambria Math" panose="02040503050406030204" pitchFamily="18" charset="0"/>
                        <a:sym typeface="Wingdings" panose="05000000000000000000" pitchFamily="2" charset="2"/>
                      </a:rPr>
                      <m:t>∈</m:t>
                    </m:r>
                  </m:oMath>
                </a14:m>
                <a:r>
                  <a:rPr lang="en-US" altLang="zh-CN" sz="2800" dirty="0"/>
                  <a:t>3NF</a:t>
                </a:r>
                <a:r>
                  <a:rPr lang="zh-CN" altLang="en-US" sz="2800" dirty="0"/>
                  <a:t>。</a:t>
                </a:r>
                <a:endParaRPr lang="en-US" altLang="zh-CN"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259338" y="942796"/>
                <a:ext cx="7887003" cy="1384995"/>
              </a:xfrm>
              <a:prstGeom prst="rect">
                <a:avLst/>
              </a:prstGeom>
              <a:blipFill>
                <a:blip r:embed="rId2"/>
                <a:stretch>
                  <a:fillRect l="-1624" t="-6167" r="-3094" b="-11454"/>
                </a:stretch>
              </a:blipFill>
            </p:spPr>
            <p:txBody>
              <a:bodyPr/>
              <a:lstStyle/>
              <a:p>
                <a:r>
                  <a:rPr lang="zh-CN" altLang="en-US">
                    <a:noFill/>
                  </a:rPr>
                  <a:t> </a:t>
                </a:r>
              </a:p>
            </p:txBody>
          </p:sp>
        </mc:Fallback>
      </mc:AlternateContent>
      <p:sp>
        <p:nvSpPr>
          <p:cNvPr id="14" name="圆角矩形 13"/>
          <p:cNvSpPr/>
          <p:nvPr/>
        </p:nvSpPr>
        <p:spPr>
          <a:xfrm>
            <a:off x="3059832" y="3084918"/>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导师姓名</a:t>
            </a:r>
          </a:p>
        </p:txBody>
      </p:sp>
      <p:sp>
        <p:nvSpPr>
          <p:cNvPr id="15" name="圆角矩形 14"/>
          <p:cNvSpPr/>
          <p:nvPr/>
        </p:nvSpPr>
        <p:spPr>
          <a:xfrm>
            <a:off x="3059832" y="4727993"/>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院长</a:t>
            </a:r>
          </a:p>
        </p:txBody>
      </p:sp>
      <p:sp>
        <p:nvSpPr>
          <p:cNvPr id="17" name="圆角矩形 16"/>
          <p:cNvSpPr/>
          <p:nvPr/>
        </p:nvSpPr>
        <p:spPr>
          <a:xfrm>
            <a:off x="4774343" y="4727993"/>
            <a:ext cx="1357323"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学院名称</a:t>
            </a:r>
          </a:p>
        </p:txBody>
      </p:sp>
      <p:sp>
        <p:nvSpPr>
          <p:cNvPr id="18" name="圆角矩形 17"/>
          <p:cNvSpPr/>
          <p:nvPr/>
        </p:nvSpPr>
        <p:spPr>
          <a:xfrm>
            <a:off x="4917220" y="3942174"/>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学号</a:t>
            </a:r>
          </a:p>
        </p:txBody>
      </p:sp>
      <p:sp>
        <p:nvSpPr>
          <p:cNvPr id="19" name="圆角矩形 18"/>
          <p:cNvSpPr/>
          <p:nvPr/>
        </p:nvSpPr>
        <p:spPr>
          <a:xfrm>
            <a:off x="4917220" y="3084918"/>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solidFill>
                  <a:srgbClr val="FF0000"/>
                </a:solidFill>
              </a:rPr>
              <a:t>姓名</a:t>
            </a:r>
          </a:p>
        </p:txBody>
      </p:sp>
      <p:cxnSp>
        <p:nvCxnSpPr>
          <p:cNvPr id="20" name="直接箭头连接符 19"/>
          <p:cNvCxnSpPr>
            <a:stCxn id="18" idx="2"/>
            <a:endCxn id="17" idx="0"/>
          </p:cNvCxnSpPr>
          <p:nvPr/>
        </p:nvCxnSpPr>
        <p:spPr>
          <a:xfrm rot="16200000" flipH="1">
            <a:off x="5220831" y="4495822"/>
            <a:ext cx="428628"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1" name="直接箭头连接符 20"/>
          <p:cNvCxnSpPr>
            <a:stCxn id="18" idx="0"/>
            <a:endCxn id="19" idx="2"/>
          </p:cNvCxnSpPr>
          <p:nvPr/>
        </p:nvCxnSpPr>
        <p:spPr>
          <a:xfrm rot="5400000" flipH="1" flipV="1">
            <a:off x="5167253" y="3692141"/>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2" name="直接箭头连接符 21"/>
          <p:cNvCxnSpPr>
            <a:stCxn id="18" idx="0"/>
            <a:endCxn id="14" idx="3"/>
          </p:cNvCxnSpPr>
          <p:nvPr/>
        </p:nvCxnSpPr>
        <p:spPr>
          <a:xfrm rot="16200000" flipV="1">
            <a:off x="4470736" y="2995622"/>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3" name="直接箭头连接符 22"/>
          <p:cNvCxnSpPr>
            <a:stCxn id="17" idx="1"/>
            <a:endCxn id="15" idx="3"/>
          </p:cNvCxnSpPr>
          <p:nvPr/>
        </p:nvCxnSpPr>
        <p:spPr>
          <a:xfrm rot="10800000">
            <a:off x="4059964" y="4906586"/>
            <a:ext cx="714380"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8824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ppt_x"/>
                                          </p:val>
                                        </p:tav>
                                        <p:tav tm="100000">
                                          <p:val>
                                            <p:strVal val="#ppt_x"/>
                                          </p:val>
                                        </p:tav>
                                      </p:tavLst>
                                    </p:anim>
                                    <p:anim calcmode="lin" valueType="num">
                                      <p:cBhvr additive="base">
                                        <p:cTn id="8"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checkerboard(across)">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800" decel="100000"/>
                                        <p:tgtEl>
                                          <p:spTgt spid="20"/>
                                        </p:tgtEl>
                                      </p:cBhvr>
                                    </p:animEffect>
                                    <p:anim calcmode="lin" valueType="num">
                                      <p:cBhvr>
                                        <p:cTn id="28" dur="800" decel="100000" fill="hold"/>
                                        <p:tgtEl>
                                          <p:spTgt spid="20"/>
                                        </p:tgtEl>
                                        <p:attrNameLst>
                                          <p:attrName>style.rotation</p:attrName>
                                        </p:attrNameLst>
                                      </p:cBhvr>
                                      <p:tavLst>
                                        <p:tav tm="0">
                                          <p:val>
                                            <p:fltVal val="-90"/>
                                          </p:val>
                                        </p:tav>
                                        <p:tav tm="100000">
                                          <p:val>
                                            <p:fltVal val="0"/>
                                          </p:val>
                                        </p:tav>
                                      </p:tavLst>
                                    </p:anim>
                                    <p:anim calcmode="lin" valueType="num">
                                      <p:cBhvr>
                                        <p:cTn id="29" dur="800" decel="100000" fill="hold"/>
                                        <p:tgtEl>
                                          <p:spTgt spid="20"/>
                                        </p:tgtEl>
                                        <p:attrNameLst>
                                          <p:attrName>ppt_x</p:attrName>
                                        </p:attrNameLst>
                                      </p:cBhvr>
                                      <p:tavLst>
                                        <p:tav tm="0">
                                          <p:val>
                                            <p:strVal val="#ppt_x+0.4"/>
                                          </p:val>
                                        </p:tav>
                                        <p:tav tm="100000">
                                          <p:val>
                                            <p:strVal val="#ppt_x-0.05"/>
                                          </p:val>
                                        </p:tav>
                                      </p:tavLst>
                                    </p:anim>
                                    <p:anim calcmode="lin" valueType="num">
                                      <p:cBhvr>
                                        <p:cTn id="30" dur="800" decel="100000" fill="hold"/>
                                        <p:tgtEl>
                                          <p:spTgt spid="20"/>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par>
                                <p:cTn id="33" presetID="3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800" decel="100000"/>
                                        <p:tgtEl>
                                          <p:spTgt spid="17"/>
                                        </p:tgtEl>
                                      </p:cBhvr>
                                    </p:animEffect>
                                    <p:anim calcmode="lin" valueType="num">
                                      <p:cBhvr>
                                        <p:cTn id="36" dur="800" decel="100000" fill="hold"/>
                                        <p:tgtEl>
                                          <p:spTgt spid="17"/>
                                        </p:tgtEl>
                                        <p:attrNameLst>
                                          <p:attrName>style.rotation</p:attrName>
                                        </p:attrNameLst>
                                      </p:cBhvr>
                                      <p:tavLst>
                                        <p:tav tm="0">
                                          <p:val>
                                            <p:fltVal val="-90"/>
                                          </p:val>
                                        </p:tav>
                                        <p:tav tm="100000">
                                          <p:val>
                                            <p:fltVal val="0"/>
                                          </p:val>
                                        </p:tav>
                                      </p:tavLst>
                                    </p:anim>
                                    <p:anim calcmode="lin" valueType="num">
                                      <p:cBhvr>
                                        <p:cTn id="37" dur="800" decel="100000" fill="hold"/>
                                        <p:tgtEl>
                                          <p:spTgt spid="17"/>
                                        </p:tgtEl>
                                        <p:attrNameLst>
                                          <p:attrName>ppt_x</p:attrName>
                                        </p:attrNameLst>
                                      </p:cBhvr>
                                      <p:tavLst>
                                        <p:tav tm="0">
                                          <p:val>
                                            <p:strVal val="#ppt_x+0.4"/>
                                          </p:val>
                                        </p:tav>
                                        <p:tav tm="100000">
                                          <p:val>
                                            <p:strVal val="#ppt_x-0.05"/>
                                          </p:val>
                                        </p:tav>
                                      </p:tavLst>
                                    </p:anim>
                                    <p:anim calcmode="lin" valueType="num">
                                      <p:cBhvr>
                                        <p:cTn id="38" dur="800" decel="100000" fill="hold"/>
                                        <p:tgtEl>
                                          <p:spTgt spid="17"/>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p:cTn id="45" dur="500" fill="hold"/>
                                        <p:tgtEl>
                                          <p:spTgt spid="23"/>
                                        </p:tgtEl>
                                        <p:attrNameLst>
                                          <p:attrName>ppt_w</p:attrName>
                                        </p:attrNameLst>
                                      </p:cBhvr>
                                      <p:tavLst>
                                        <p:tav tm="0">
                                          <p:val>
                                            <p:fltVal val="0"/>
                                          </p:val>
                                        </p:tav>
                                        <p:tav tm="100000">
                                          <p:val>
                                            <p:strVal val="#ppt_w"/>
                                          </p:val>
                                        </p:tav>
                                      </p:tavLst>
                                    </p:anim>
                                    <p:anim calcmode="lin" valueType="num">
                                      <p:cBhvr>
                                        <p:cTn id="46" dur="500" fill="hold"/>
                                        <p:tgtEl>
                                          <p:spTgt spid="23"/>
                                        </p:tgtEl>
                                        <p:attrNameLst>
                                          <p:attrName>ppt_h</p:attrName>
                                        </p:attrNameLst>
                                      </p:cBhvr>
                                      <p:tavLst>
                                        <p:tav tm="0">
                                          <p:val>
                                            <p:fltVal val="0"/>
                                          </p:val>
                                        </p:tav>
                                        <p:tav tm="100000">
                                          <p:val>
                                            <p:strVal val="#ppt_h"/>
                                          </p:val>
                                        </p:tav>
                                      </p:tavLst>
                                    </p:anim>
                                    <p:anim calcmode="lin" valueType="num">
                                      <p:cBhvr>
                                        <p:cTn id="47" dur="500" fill="hold"/>
                                        <p:tgtEl>
                                          <p:spTgt spid="23"/>
                                        </p:tgtEl>
                                        <p:attrNameLst>
                                          <p:attrName>style.rotation</p:attrName>
                                        </p:attrNameLst>
                                      </p:cBhvr>
                                      <p:tavLst>
                                        <p:tav tm="0">
                                          <p:val>
                                            <p:fltVal val="360"/>
                                          </p:val>
                                        </p:tav>
                                        <p:tav tm="100000">
                                          <p:val>
                                            <p:fltVal val="0"/>
                                          </p:val>
                                        </p:tav>
                                      </p:tavLst>
                                    </p:anim>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58" presetClass="entr" presetSubtype="0" accel="10000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p:cTn id="53" dur="500" fill="hold"/>
                                        <p:tgtEl>
                                          <p:spTgt spid="22"/>
                                        </p:tgtEl>
                                        <p:attrNameLst>
                                          <p:attrName>ppt_w</p:attrName>
                                        </p:attrNameLst>
                                      </p:cBhvr>
                                      <p:tavLst>
                                        <p:tav tm="0">
                                          <p:val>
                                            <p:strVal val="#ppt_w*2.5"/>
                                          </p:val>
                                        </p:tav>
                                        <p:tav tm="100000">
                                          <p:val>
                                            <p:strVal val="#ppt_w"/>
                                          </p:val>
                                        </p:tav>
                                      </p:tavLst>
                                    </p:anim>
                                    <p:anim calcmode="lin" valueType="num">
                                      <p:cBhvr>
                                        <p:cTn id="54" dur="500" fill="hold"/>
                                        <p:tgtEl>
                                          <p:spTgt spid="22"/>
                                        </p:tgtEl>
                                        <p:attrNameLst>
                                          <p:attrName>ppt_h</p:attrName>
                                        </p:attrNameLst>
                                      </p:cBhvr>
                                      <p:tavLst>
                                        <p:tav tm="0">
                                          <p:val>
                                            <p:strVal val="#ppt_h*0.01"/>
                                          </p:val>
                                        </p:tav>
                                        <p:tav tm="100000">
                                          <p:val>
                                            <p:strVal val="#ppt_h"/>
                                          </p:val>
                                        </p:tav>
                                      </p:tavLst>
                                    </p:anim>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h+1"/>
                                          </p:val>
                                        </p:tav>
                                        <p:tav tm="100000">
                                          <p:val>
                                            <p:strVal val="#ppt_y"/>
                                          </p:val>
                                        </p:tav>
                                      </p:tavLst>
                                    </p:anim>
                                    <p:animEffect transition="in" filter="fade">
                                      <p:cBhvr>
                                        <p:cTn id="57" dur="500"/>
                                        <p:tgtEl>
                                          <p:spTgt spid="22"/>
                                        </p:tgtEl>
                                      </p:cBhvr>
                                    </p:animEffect>
                                  </p:childTnLst>
                                </p:cTn>
                              </p:par>
                              <p:par>
                                <p:cTn id="58" presetID="58" presetClass="entr" presetSubtype="0" accel="10000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strVal val="#ppt_w*2.5"/>
                                          </p:val>
                                        </p:tav>
                                        <p:tav tm="100000">
                                          <p:val>
                                            <p:strVal val="#ppt_w"/>
                                          </p:val>
                                        </p:tav>
                                      </p:tavLst>
                                    </p:anim>
                                    <p:anim calcmode="lin" valueType="num">
                                      <p:cBhvr>
                                        <p:cTn id="61" dur="500" fill="hold"/>
                                        <p:tgtEl>
                                          <p:spTgt spid="14"/>
                                        </p:tgtEl>
                                        <p:attrNameLst>
                                          <p:attrName>ppt_h</p:attrName>
                                        </p:attrNameLst>
                                      </p:cBhvr>
                                      <p:tavLst>
                                        <p:tav tm="0">
                                          <p:val>
                                            <p:strVal val="#ppt_h*0.01"/>
                                          </p:val>
                                        </p:tav>
                                        <p:tav tm="100000">
                                          <p:val>
                                            <p:strVal val="#ppt_h"/>
                                          </p:val>
                                        </p:tav>
                                      </p:tavLst>
                                    </p:anim>
                                    <p:anim calcmode="lin" valueType="num">
                                      <p:cBhvr>
                                        <p:cTn id="62" dur="500" fill="hold"/>
                                        <p:tgtEl>
                                          <p:spTgt spid="14"/>
                                        </p:tgtEl>
                                        <p:attrNameLst>
                                          <p:attrName>ppt_x</p:attrName>
                                        </p:attrNameLst>
                                      </p:cBhvr>
                                      <p:tavLst>
                                        <p:tav tm="0">
                                          <p:val>
                                            <p:strVal val="#ppt_x"/>
                                          </p:val>
                                        </p:tav>
                                        <p:tav tm="100000">
                                          <p:val>
                                            <p:strVal val="#ppt_x"/>
                                          </p:val>
                                        </p:tav>
                                      </p:tavLst>
                                    </p:anim>
                                    <p:anim calcmode="lin" valueType="num">
                                      <p:cBhvr>
                                        <p:cTn id="63" dur="500" fill="hold"/>
                                        <p:tgtEl>
                                          <p:spTgt spid="14"/>
                                        </p:tgtEl>
                                        <p:attrNameLst>
                                          <p:attrName>ppt_y</p:attrName>
                                        </p:attrNameLst>
                                      </p:cBhvr>
                                      <p:tavLst>
                                        <p:tav tm="0">
                                          <p:val>
                                            <p:strVal val="#ppt_h+1"/>
                                          </p:val>
                                        </p:tav>
                                        <p:tav tm="100000">
                                          <p:val>
                                            <p:strVal val="#ppt_y"/>
                                          </p:val>
                                        </p:tav>
                                      </p:tavLst>
                                    </p:anim>
                                    <p:animEffect transition="in" filter="fade">
                                      <p:cBhvr>
                                        <p:cTn id="64" dur="500"/>
                                        <p:tgtEl>
                                          <p:spTgt spid="14"/>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 calcmode="lin" valueType="num">
                                      <p:cBhvr>
                                        <p:cTn id="69" dur="500" fill="hold"/>
                                        <p:tgtEl>
                                          <p:spTgt spid="15"/>
                                        </p:tgtEl>
                                        <p:attrNameLst>
                                          <p:attrName>style.rotation</p:attrName>
                                        </p:attrNameLst>
                                      </p:cBhvr>
                                      <p:tavLst>
                                        <p:tav tm="0">
                                          <p:val>
                                            <p:fltVal val="360"/>
                                          </p:val>
                                        </p:tav>
                                        <p:tav tm="100000">
                                          <p:val>
                                            <p:fltVal val="0"/>
                                          </p:val>
                                        </p:tav>
                                      </p:tavLst>
                                    </p:anim>
                                    <p:animEffect transition="in" filter="fade">
                                      <p:cBhvr>
                                        <p:cTn id="7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14" grpId="0" animBg="1"/>
      <p:bldP spid="15" grpId="0" animBg="1"/>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1481</TotalTime>
  <Pages>0</Pages>
  <Words>4301</Words>
  <Characters>0</Characters>
  <Application>Microsoft Office PowerPoint</Application>
  <DocSecurity>0</DocSecurity>
  <PresentationFormat>全屏显示(4:3)</PresentationFormat>
  <Lines>0</Lines>
  <Paragraphs>522</Paragraphs>
  <Slides>52</Slides>
  <Notes>8</Notes>
  <HiddenSlides>1</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52</vt:i4>
      </vt:variant>
    </vt:vector>
  </HeadingPairs>
  <TitlesOfParts>
    <vt:vector size="69" baseType="lpstr">
      <vt:lpstr>Microsoft Yahei</vt:lpstr>
      <vt:lpstr>方正姚体</vt:lpstr>
      <vt:lpstr>黑体</vt:lpstr>
      <vt:lpstr>华文行楷</vt:lpstr>
      <vt:lpstr>华文细黑</vt:lpstr>
      <vt:lpstr>华文新魏</vt:lpstr>
      <vt:lpstr>华文中宋</vt:lpstr>
      <vt:lpstr>隶书</vt:lpstr>
      <vt:lpstr>宋体</vt:lpstr>
      <vt:lpstr>Arial</vt:lpstr>
      <vt:lpstr>Calibri</vt:lpstr>
      <vt:lpstr>Calibri Light</vt:lpstr>
      <vt:lpstr>Cambria Math</vt:lpstr>
      <vt:lpstr>Symbol</vt:lpstr>
      <vt:lpstr>Times New Roman</vt:lpstr>
      <vt:lpstr>Wingdings</vt:lpstr>
      <vt:lpstr>默认设计模板</vt:lpstr>
      <vt:lpstr>第4章 关系规范化理论</vt:lpstr>
      <vt:lpstr>本讲主要内容</vt:lpstr>
      <vt:lpstr>PowerPoint 演示文稿</vt:lpstr>
      <vt:lpstr>PowerPoint 演示文稿</vt:lpstr>
      <vt:lpstr>1、第一范式(1NF)</vt:lpstr>
      <vt:lpstr>PowerPoint 演示文稿</vt:lpstr>
      <vt:lpstr>PowerPoint 演示文稿</vt:lpstr>
      <vt:lpstr>PowerPoint 演示文稿</vt:lpstr>
      <vt:lpstr>PowerPoint 演示文稿</vt:lpstr>
      <vt:lpstr>3、第三范式(3NF)</vt:lpstr>
      <vt:lpstr>3、第三范式(3NF)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4.2规范化小结</vt:lpstr>
      <vt:lpstr>4.2规范化小结</vt:lpstr>
      <vt:lpstr>4.2规范化小结</vt:lpstr>
      <vt:lpstr>规范化的基本思想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使用Armstrong公理计算F+</vt:lpstr>
      <vt:lpstr>PowerPoint 演示文稿</vt:lpstr>
      <vt:lpstr>PowerPoint 演示文稿</vt:lpstr>
      <vt:lpstr>PowerPoint 演示文稿</vt:lpstr>
      <vt:lpstr>PowerPoint 演示文稿</vt:lpstr>
      <vt:lpstr>PowerPoint 演示文稿</vt:lpstr>
      <vt:lpstr>如何判定属性X是否为关系R的超码？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vector>
  </TitlesOfParts>
  <Manager/>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未定义</dc:creator>
  <cp:keywords/>
  <dc:description/>
  <cp:lastModifiedBy>xie rany</cp:lastModifiedBy>
  <cp:revision>234</cp:revision>
  <dcterms:created xsi:type="dcterms:W3CDTF">2014-01-06T05:16:49Z</dcterms:created>
  <dcterms:modified xsi:type="dcterms:W3CDTF">2018-05-18T08:45:30Z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