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4"/>
  </p:notesMasterIdLst>
  <p:sldIdLst>
    <p:sldId id="256" r:id="rId2"/>
    <p:sldId id="422" r:id="rId3"/>
    <p:sldId id="317" r:id="rId4"/>
    <p:sldId id="318" r:id="rId5"/>
    <p:sldId id="319" r:id="rId6"/>
    <p:sldId id="320" r:id="rId7"/>
    <p:sldId id="321" r:id="rId8"/>
    <p:sldId id="440" r:id="rId9"/>
    <p:sldId id="449" r:id="rId10"/>
    <p:sldId id="450" r:id="rId11"/>
    <p:sldId id="429" r:id="rId12"/>
    <p:sldId id="323" r:id="rId13"/>
    <p:sldId id="324" r:id="rId14"/>
    <p:sldId id="451" r:id="rId15"/>
    <p:sldId id="325" r:id="rId16"/>
    <p:sldId id="326" r:id="rId17"/>
    <p:sldId id="441" r:id="rId18"/>
    <p:sldId id="327" r:id="rId19"/>
    <p:sldId id="328" r:id="rId20"/>
    <p:sldId id="329" r:id="rId21"/>
    <p:sldId id="330" r:id="rId22"/>
    <p:sldId id="430" r:id="rId23"/>
    <p:sldId id="435" r:id="rId24"/>
    <p:sldId id="436" r:id="rId25"/>
    <p:sldId id="437" r:id="rId26"/>
    <p:sldId id="438" r:id="rId27"/>
    <p:sldId id="439" r:id="rId28"/>
    <p:sldId id="331" r:id="rId29"/>
    <p:sldId id="431" r:id="rId30"/>
    <p:sldId id="448" r:id="rId31"/>
    <p:sldId id="452" r:id="rId32"/>
    <p:sldId id="454" r:id="rId33"/>
    <p:sldId id="456" r:id="rId34"/>
    <p:sldId id="442" r:id="rId35"/>
    <p:sldId id="333" r:id="rId36"/>
    <p:sldId id="334" r:id="rId37"/>
    <p:sldId id="335" r:id="rId38"/>
    <p:sldId id="443" r:id="rId39"/>
    <p:sldId id="444" r:id="rId40"/>
    <p:sldId id="445" r:id="rId41"/>
    <p:sldId id="446" r:id="rId42"/>
    <p:sldId id="432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045" autoAdjust="0"/>
  </p:normalViewPr>
  <p:slideViewPr>
    <p:cSldViewPr>
      <p:cViewPr varScale="1">
        <p:scale>
          <a:sx n="65" d="100"/>
          <a:sy n="65" d="100"/>
        </p:scale>
        <p:origin x="862" y="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27F7B-5E17-4CBF-9DCC-4C89D805F36F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7A6D2-98E4-43C9-8A46-51362BDE5C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352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7A6D2-98E4-43C9-8A46-51362BDE5C4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10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82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b="1" dirty="0"/>
              <a:t>B</a:t>
            </a:r>
            <a:r>
              <a:rPr lang="en-US" altLang="zh-CN" b="1" baseline="30000" dirty="0"/>
              <a:t>+=</a:t>
            </a:r>
            <a:r>
              <a:rPr lang="en-US" altLang="zh-CN" b="1" baseline="30000" dirty="0" err="1"/>
              <a:t>bd</a:t>
            </a:r>
            <a:endParaRPr lang="en-US" altLang="zh-CN" b="1" baseline="30000" dirty="0"/>
          </a:p>
          <a:p>
            <a:r>
              <a:rPr lang="en-US" altLang="zh-CN" b="1" baseline="30000" dirty="0"/>
              <a:t>A+=</a:t>
            </a:r>
            <a:r>
              <a:rPr lang="en-US" altLang="zh-CN" b="1" baseline="30000" dirty="0" err="1"/>
              <a:t>abcde</a:t>
            </a:r>
            <a:endParaRPr lang="en-US" altLang="zh-CN" b="1" baseline="30000" dirty="0"/>
          </a:p>
          <a:p>
            <a:r>
              <a:rPr lang="en-US" altLang="zh-CN" b="1" baseline="30000" dirty="0"/>
              <a:t>E+=</a:t>
            </a:r>
            <a:r>
              <a:rPr lang="en-US" altLang="zh-CN" b="1" baseline="30000" dirty="0" err="1"/>
              <a:t>abcde</a:t>
            </a:r>
            <a:endParaRPr lang="en-US" altLang="zh-CN" b="1" baseline="30000" dirty="0"/>
          </a:p>
          <a:p>
            <a:r>
              <a:rPr lang="en-US" altLang="zh-CN" b="1" baseline="30000" dirty="0" err="1"/>
              <a:t>bc</a:t>
            </a:r>
            <a:r>
              <a:rPr lang="en-US" altLang="zh-CN" b="1" baseline="30000" dirty="0"/>
              <a:t>+=</a:t>
            </a:r>
            <a:r>
              <a:rPr lang="en-US" altLang="zh-CN" b="1" baseline="30000" dirty="0" err="1"/>
              <a:t>abcde</a:t>
            </a:r>
            <a:endParaRPr lang="en-US" altLang="zh-CN" b="1" baseline="30000" dirty="0"/>
          </a:p>
          <a:p>
            <a:r>
              <a:rPr lang="en-US" altLang="zh-CN" b="1" baseline="30000" dirty="0"/>
              <a:t>Cd+=</a:t>
            </a:r>
            <a:r>
              <a:rPr lang="en-US" altLang="zh-CN" b="1" baseline="30000" dirty="0" err="1"/>
              <a:t>abcde</a:t>
            </a:r>
            <a:endParaRPr lang="zh-CN" altLang="en-US" dirty="0"/>
          </a:p>
        </p:txBody>
      </p:sp>
      <p:sp>
        <p:nvSpPr>
          <p:cNvPr id="138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48C21-B48E-4B12-8E2B-B080A62B99EB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1694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E81D2-F210-4A20-B5CE-924AD9BD7AB9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err="1"/>
              <a:t>Fm</a:t>
            </a:r>
            <a:r>
              <a:rPr lang="en-US" altLang="zh-CN" dirty="0"/>
              <a:t>={AB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C	</a:t>
            </a:r>
            <a:r>
              <a:rPr lang="en-US" altLang="zh-CN" dirty="0">
                <a:sym typeface="Wingdings" pitchFamily="2" charset="2"/>
              </a:rPr>
              <a:t>	BEC	CABDEG</a:t>
            </a:r>
            <a:r>
              <a:rPr lang="en-US" altLang="zh-CN" dirty="0"/>
              <a:t>}</a:t>
            </a:r>
          </a:p>
          <a:p>
            <a:pPr eaLnBrk="1" hangingPunct="1"/>
            <a:r>
              <a:rPr lang="zh-CN" altLang="en-US" dirty="0"/>
              <a:t>解</a:t>
            </a:r>
            <a:r>
              <a:rPr lang="en-US" altLang="zh-CN" dirty="0">
                <a:sym typeface="Wingdings" panose="05000000000000000000" pitchFamily="2" charset="2"/>
              </a:rPr>
              <a:t>:</a:t>
            </a:r>
          </a:p>
          <a:p>
            <a:pPr eaLnBrk="1" hangingPunct="1"/>
            <a:r>
              <a:rPr lang="en-US" altLang="zh-CN" dirty="0">
                <a:sym typeface="Wingdings" panose="05000000000000000000" pitchFamily="2" charset="2"/>
              </a:rPr>
              <a:t>(1)</a:t>
            </a:r>
            <a:r>
              <a:rPr lang="zh-CN" altLang="en-US" dirty="0"/>
              <a:t>将右部分解为单属性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F={AB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en-US" altLang="zh-CN" dirty="0">
                <a:sym typeface="Wingdings" pitchFamily="2" charset="2"/>
              </a:rPr>
              <a:t>E,CG</a:t>
            </a:r>
            <a:r>
              <a:rPr lang="zh-CN" altLang="en-US" dirty="0">
                <a:sym typeface="Wingdings" pitchFamily="2" charset="2"/>
              </a:rPr>
              <a:t>，</a:t>
            </a:r>
            <a:r>
              <a:rPr lang="en-US" altLang="zh-CN" dirty="0">
                <a:sym typeface="Wingdings" pitchFamily="2" charset="2"/>
              </a:rPr>
              <a:t>CA,	BEC</a:t>
            </a:r>
            <a:r>
              <a:rPr lang="zh-CN" altLang="en-US" dirty="0">
                <a:sym typeface="Wingdings" pitchFamily="2" charset="2"/>
              </a:rPr>
              <a:t>，</a:t>
            </a:r>
            <a:r>
              <a:rPr lang="en-US" altLang="zh-CN" dirty="0">
                <a:sym typeface="Wingdings" pitchFamily="2" charset="2"/>
              </a:rPr>
              <a:t>BCD</a:t>
            </a:r>
            <a:r>
              <a:rPr lang="zh-CN" altLang="en-US" dirty="0">
                <a:sym typeface="Wingdings" pitchFamily="2" charset="2"/>
              </a:rPr>
              <a:t>，</a:t>
            </a:r>
            <a:r>
              <a:rPr lang="en-US" altLang="zh-CN" dirty="0">
                <a:sym typeface="Wingdings" pitchFamily="2" charset="2"/>
              </a:rPr>
              <a:t>	CGB,CGD</a:t>
            </a:r>
            <a:r>
              <a:rPr lang="zh-CN" altLang="en-US" dirty="0">
                <a:sym typeface="Wingdings" pitchFamily="2" charset="2"/>
              </a:rPr>
              <a:t>，</a:t>
            </a:r>
            <a:r>
              <a:rPr lang="en-US" altLang="zh-CN" dirty="0">
                <a:sym typeface="Wingdings" pitchFamily="2" charset="2"/>
              </a:rPr>
              <a:t>ACDB</a:t>
            </a:r>
            <a:r>
              <a:rPr lang="zh-CN" altLang="en-US" dirty="0">
                <a:sym typeface="Wingdings" pitchFamily="2" charset="2"/>
              </a:rPr>
              <a:t>，</a:t>
            </a:r>
            <a:r>
              <a:rPr lang="en-US" altLang="zh-CN" dirty="0">
                <a:sym typeface="Wingdings" pitchFamily="2" charset="2"/>
              </a:rPr>
              <a:t>CEA,CEG</a:t>
            </a:r>
            <a:r>
              <a:rPr lang="en-US" altLang="zh-CN" dirty="0"/>
              <a:t>}</a:t>
            </a:r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5823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E81D2-F210-4A20-B5CE-924AD9BD7AB9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err="1"/>
              <a:t>Fm</a:t>
            </a:r>
            <a:r>
              <a:rPr lang="en-US" altLang="zh-CN" dirty="0"/>
              <a:t>={AB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C	</a:t>
            </a:r>
            <a:r>
              <a:rPr lang="en-US" altLang="zh-CN" dirty="0">
                <a:sym typeface="Wingdings" pitchFamily="2" charset="2"/>
              </a:rPr>
              <a:t>	BEC	CABDEG</a:t>
            </a: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3155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7A6D2-98E4-43C9-8A46-51362BDE5C4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589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1" dirty="0">
                <a:latin typeface="Times New Roman" pitchFamily="18" charset="0"/>
              </a:rPr>
              <a:t>G={BC</a:t>
            </a:r>
            <a:r>
              <a:rPr kumimoji="1" lang="en-US" altLang="zh-CN" sz="1200" b="1" dirty="0">
                <a:latin typeface="宋体" pitchFamily="2" charset="-122"/>
              </a:rPr>
              <a:t>→</a:t>
            </a:r>
            <a:r>
              <a:rPr kumimoji="1" lang="en-US" altLang="zh-CN" sz="1200" b="1" dirty="0">
                <a:latin typeface="Times New Roman" pitchFamily="18" charset="0"/>
              </a:rPr>
              <a:t>A</a:t>
            </a:r>
            <a:r>
              <a:rPr kumimoji="1" lang="zh-CN" altLang="en-US" sz="1200" b="1" dirty="0">
                <a:latin typeface="Times New Roman" pitchFamily="18" charset="0"/>
              </a:rPr>
              <a:t>，</a:t>
            </a:r>
            <a:r>
              <a:rPr kumimoji="1" lang="en-US" altLang="zh-CN" sz="1200" b="1" dirty="0">
                <a:latin typeface="Times New Roman" pitchFamily="18" charset="0"/>
              </a:rPr>
              <a:t>BC→E</a:t>
            </a:r>
            <a:r>
              <a:rPr kumimoji="1" lang="zh-CN" altLang="en-US" sz="1200" b="1" dirty="0">
                <a:latin typeface="Times New Roman" pitchFamily="18" charset="0"/>
              </a:rPr>
              <a:t>，</a:t>
            </a:r>
            <a:r>
              <a:rPr kumimoji="1" lang="en-US" altLang="zh-CN" sz="1200" b="1" dirty="0">
                <a:latin typeface="Times New Roman" pitchFamily="18" charset="0"/>
              </a:rPr>
              <a:t>A→F</a:t>
            </a:r>
            <a:r>
              <a:rPr kumimoji="1" lang="zh-CN" altLang="en-US" sz="1200" b="1" dirty="0">
                <a:latin typeface="Times New Roman" pitchFamily="18" charset="0"/>
              </a:rPr>
              <a:t>，</a:t>
            </a:r>
            <a:r>
              <a:rPr kumimoji="1" lang="en-US" altLang="zh-CN" sz="1200" b="1" dirty="0">
                <a:latin typeface="Times New Roman" pitchFamily="18" charset="0"/>
              </a:rPr>
              <a:t>F→G</a:t>
            </a:r>
            <a:r>
              <a:rPr kumimoji="1" lang="zh-CN" altLang="en-US" sz="1200" b="1" dirty="0">
                <a:latin typeface="Times New Roman" pitchFamily="18" charset="0"/>
              </a:rPr>
              <a:t>，</a:t>
            </a:r>
            <a:r>
              <a:rPr kumimoji="1" lang="en-US" altLang="zh-CN" sz="1200" b="1" dirty="0">
                <a:latin typeface="Times New Roman" pitchFamily="18" charset="0"/>
              </a:rPr>
              <a:t>C→D</a:t>
            </a:r>
            <a:r>
              <a:rPr kumimoji="1" lang="zh-CN" altLang="en-US" sz="1200" b="1" dirty="0">
                <a:latin typeface="Times New Roman" pitchFamily="18" charset="0"/>
              </a:rPr>
              <a:t>｝</a:t>
            </a:r>
            <a:endParaRPr kumimoji="1" lang="zh-CN" altLang="en-US" sz="1200" dirty="0"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7A6D2-98E4-43C9-8A46-51362BDE5C4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54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7A6D2-98E4-43C9-8A46-51362BDE5C4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044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2. DE+=ABCDE</a:t>
            </a:r>
          </a:p>
          <a:p>
            <a:r>
              <a:rPr lang="zh-CN" altLang="en-US" dirty="0"/>
              <a:t>候选码</a:t>
            </a:r>
            <a:r>
              <a:rPr lang="en-US" altLang="zh-CN" dirty="0"/>
              <a:t>BE,CE,DE  </a:t>
            </a:r>
            <a:r>
              <a:rPr lang="zh-CN" altLang="en-US" dirty="0"/>
              <a:t>最小覆盖</a:t>
            </a:r>
            <a:r>
              <a:rPr lang="en-US" altLang="zh-CN" dirty="0"/>
              <a:t>B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C,DE</a:t>
            </a:r>
            <a:r>
              <a:rPr lang="en-US" altLang="zh-CN" dirty="0">
                <a:sym typeface="Wingdings" panose="05000000000000000000" pitchFamily="2" charset="2"/>
              </a:rPr>
              <a:t>B,CD,DA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7A6D2-98E4-43C9-8A46-51362BDE5C4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50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1" dirty="0">
                <a:latin typeface="Times New Roman" pitchFamily="18" charset="0"/>
                <a:sym typeface="Wingdings" panose="05000000000000000000" pitchFamily="2" charset="2"/>
              </a:rPr>
              <a:t>因为</a:t>
            </a:r>
            <a:r>
              <a:rPr kumimoji="1" lang="en-US" altLang="zh-CN" sz="1200" b="1" dirty="0">
                <a:latin typeface="Times New Roman" pitchFamily="18" charset="0"/>
                <a:sym typeface="Wingdings" panose="05000000000000000000" pitchFamily="2" charset="2"/>
              </a:rPr>
              <a:t>E</a:t>
            </a:r>
            <a:r>
              <a:rPr kumimoji="1" lang="zh-CN" altLang="en-US" sz="1200" b="1" dirty="0">
                <a:latin typeface="Times New Roman" pitchFamily="18" charset="0"/>
                <a:sym typeface="Wingdings" panose="05000000000000000000" pitchFamily="2" charset="2"/>
              </a:rPr>
              <a:t>、</a:t>
            </a:r>
            <a:r>
              <a:rPr kumimoji="1" lang="en-US" altLang="zh-CN" sz="1200" b="1" dirty="0">
                <a:latin typeface="Times New Roman" pitchFamily="18" charset="0"/>
                <a:sym typeface="Wingdings" panose="05000000000000000000" pitchFamily="2" charset="2"/>
              </a:rPr>
              <a:t>F</a:t>
            </a:r>
            <a:r>
              <a:rPr kumimoji="1" lang="zh-CN" altLang="en-US" sz="1200" b="1" dirty="0">
                <a:latin typeface="Times New Roman" pitchFamily="18" charset="0"/>
                <a:sym typeface="Wingdings" panose="05000000000000000000" pitchFamily="2" charset="2"/>
              </a:rPr>
              <a:t>仅在函数依赖的右部出现，可不求解其闭包集</a:t>
            </a:r>
            <a:endParaRPr kumimoji="1" lang="en-US" altLang="zh-CN" sz="1200" b="1" dirty="0"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7A6D2-98E4-43C9-8A46-51362BDE5C4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15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2179-1E2D-4D58-BEBB-C9E8FD11F45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4326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EEB-8A33-4D24-AF5A-CBB6933640F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066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D3E6-7488-4FB0-BDC4-3F815E35A7D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9427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927"/>
            <a:ext cx="7886700" cy="729778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FFFF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6E7F-1B23-4ABD-9552-83346E461BA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3330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81D0-6D4C-492F-9E72-EDDC9A30307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2184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A0BF-2164-4615-A2A0-E4BD9B47EBB8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4437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2D2F-3091-428C-9373-2AB771938A76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2764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4DC8A-A56C-4A93-9234-C02D3F2325CE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8784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BC8C-A9AF-4A48-A28A-F748A08473AF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751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6B78-5C31-475E-B183-ED37AE94392B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05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665C-3471-4DA2-BF9A-3A862FA2F1EB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8090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E6899-CA87-45FB-82CF-6925A6DDABD1}" type="slidenum">
              <a:rPr lang="zh-CN" altLang="zh-CN" smtClean="0"/>
              <a:pPr/>
              <a:t>‹#›</a:t>
            </a:fld>
            <a:endParaRPr lang="zh-CN" altLang="zh-CN"/>
          </a:p>
        </p:txBody>
      </p:sp>
      <p:pic>
        <p:nvPicPr>
          <p:cNvPr id="7" name="Picture 7" descr="背景(小)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3" Type="http://schemas.openxmlformats.org/officeDocument/2006/relationships/tags" Target="../tags/tag19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20" Type="http://schemas.openxmlformats.org/officeDocument/2006/relationships/tags" Target="../tags/tag36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19" Type="http://schemas.openxmlformats.org/officeDocument/2006/relationships/tags" Target="../tags/tag35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image" Target="../media/image2.tm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tags" Target="../tags/tag49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5" Type="http://schemas.openxmlformats.org/officeDocument/2006/relationships/tags" Target="../tags/tag41.xml"/><Relationship Id="rId15" Type="http://schemas.openxmlformats.org/officeDocument/2006/relationships/image" Target="../media/image2.tmp"/><Relationship Id="rId10" Type="http://schemas.openxmlformats.org/officeDocument/2006/relationships/tags" Target="../tags/tag46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tags" Target="../tags/tag62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17" Type="http://schemas.openxmlformats.org/officeDocument/2006/relationships/tags" Target="../tags/tag66.xml"/><Relationship Id="rId2" Type="http://schemas.openxmlformats.org/officeDocument/2006/relationships/tags" Target="../tags/tag51.xml"/><Relationship Id="rId16" Type="http://schemas.openxmlformats.org/officeDocument/2006/relationships/tags" Target="../tags/tag65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tags" Target="../tags/tag64.xml"/><Relationship Id="rId10" Type="http://schemas.openxmlformats.org/officeDocument/2006/relationships/tags" Target="../tags/tag59.xml"/><Relationship Id="rId19" Type="http://schemas.openxmlformats.org/officeDocument/2006/relationships/image" Target="../media/image2.tmp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tags" Target="../tags/tag6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image" Target="../media/image2.tmp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13" Type="http://schemas.openxmlformats.org/officeDocument/2006/relationships/tags" Target="../tags/tag92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tags" Target="../tags/tag91.xml"/><Relationship Id="rId17" Type="http://schemas.openxmlformats.org/officeDocument/2006/relationships/tags" Target="../tags/tag96.xml"/><Relationship Id="rId2" Type="http://schemas.openxmlformats.org/officeDocument/2006/relationships/tags" Target="../tags/tag81.xml"/><Relationship Id="rId16" Type="http://schemas.openxmlformats.org/officeDocument/2006/relationships/tags" Target="../tags/tag95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tags" Target="../tags/tag90.xml"/><Relationship Id="rId5" Type="http://schemas.openxmlformats.org/officeDocument/2006/relationships/tags" Target="../tags/tag84.xml"/><Relationship Id="rId15" Type="http://schemas.openxmlformats.org/officeDocument/2006/relationships/tags" Target="../tags/tag94.xml"/><Relationship Id="rId10" Type="http://schemas.openxmlformats.org/officeDocument/2006/relationships/tags" Target="../tags/tag89.xml"/><Relationship Id="rId19" Type="http://schemas.openxmlformats.org/officeDocument/2006/relationships/image" Target="../media/image2.tmp"/><Relationship Id="rId4" Type="http://schemas.openxmlformats.org/officeDocument/2006/relationships/tags" Target="../tags/tag83.xml"/><Relationship Id="rId9" Type="http://schemas.openxmlformats.org/officeDocument/2006/relationships/tags" Target="../tags/tag88.xml"/><Relationship Id="rId14" Type="http://schemas.openxmlformats.org/officeDocument/2006/relationships/tags" Target="../tags/tag9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2.tmp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anchor="ctr">
            <a:normAutofit/>
          </a:bodyPr>
          <a:lstStyle/>
          <a:p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</a:t>
            </a:r>
            <a:r>
              <a:rPr lang="en-US" altLang="zh-C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章 关系规范化理论</a:t>
            </a:r>
            <a:endParaRPr lang="zh-CN" altLang="zh-C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zh-CN" altLang="en-US" sz="3200" dirty="0"/>
              <a:t>                                        主讲：谢红侠</a:t>
            </a:r>
            <a:endParaRPr lang="zh-CN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E468A3B-86E7-4EDE-B306-862DD51B077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828800" y="2786063"/>
            <a:ext cx="64008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QBS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510DDA-F609-41D5-9842-01CD0A3F32E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856300" y="3546325"/>
            <a:ext cx="64008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QBD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2555A5-2C93-4ED9-A113-13F5058D313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856300" y="4255633"/>
            <a:ext cx="64008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QOD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4111E5-289B-46C1-AFB5-A7CFF87C684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642842" y="2786062"/>
            <a:ext cx="64008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QOS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E5054A-42A9-405F-A603-8F14F8175E1D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ED5381-0345-47F3-B6EE-8AF6A8E8766D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41925" y="3610619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B9D7B01-CCF2-4356-A4F2-815C8346BE9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41925" y="4319927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12AFD9D-330B-47C8-891C-C04A5397046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3928467" y="2850356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EE3A34D-03E3-4414-96EC-060107863F5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300192" y="581399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D3AE1D0-61B1-44A1-967D-1A7F4695987F}"/>
              </a:ext>
            </a:extLst>
          </p:cNvPr>
          <p:cNvSpPr/>
          <p:nvPr/>
        </p:nvSpPr>
        <p:spPr>
          <a:xfrm>
            <a:off x="1114425" y="1329774"/>
            <a:ext cx="74900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例 设</a:t>
            </a:r>
            <a:r>
              <a:rPr lang="en-US" altLang="zh-CN" sz="2400" b="1" dirty="0"/>
              <a:t>R=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O,B,I,S,Q,D</a:t>
            </a:r>
            <a:r>
              <a:rPr lang="zh-CN" altLang="en-US" sz="2400" b="1" dirty="0"/>
              <a:t>）</a:t>
            </a:r>
            <a:br>
              <a:rPr lang="zh-CN" altLang="en-US" sz="2400" b="1" dirty="0"/>
            </a:br>
            <a:r>
              <a:rPr lang="en-US" altLang="zh-CN" sz="2400" b="1" dirty="0"/>
              <a:t>F=(S</a:t>
            </a:r>
            <a:r>
              <a:rPr lang="en-US" altLang="zh-CN" sz="2400" b="1" dirty="0">
                <a:sym typeface="Wingdings" pitchFamily="2" charset="2"/>
              </a:rPr>
              <a:t> D,D  S,I  B,B  I,B  O,O  B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，求</a:t>
            </a:r>
            <a:r>
              <a:rPr lang="en-US" altLang="zh-CN" sz="2400" b="1" dirty="0"/>
              <a:t>R</a:t>
            </a:r>
            <a:r>
              <a:rPr lang="zh-CN" altLang="en-US" sz="2400" b="1" dirty="0"/>
              <a:t>的候选码</a:t>
            </a:r>
            <a:endParaRPr lang="en-US" altLang="zh-CN" sz="2400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10E1504-7BE9-4ED0-ABC8-85E1B55597F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670342" y="3393244"/>
            <a:ext cx="64008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>
            <a:noAutofit/>
          </a:bodyPr>
          <a:lstStyle/>
          <a:p>
            <a:b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</a:b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QID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D130500-BAFE-4E20-B157-245E41C2DB90}"/>
              </a:ext>
            </a:extLst>
          </p:cNvPr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3955967" y="3610618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0025821-4254-4BBC-BE0E-F749B23EB90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4670342" y="4255633"/>
            <a:ext cx="64008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QIS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F8134B5-886D-4C74-9AEE-866AF049265C}"/>
              </a:ext>
            </a:extLst>
          </p:cNvPr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3955967" y="4319927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58E6073-487F-4C3E-8F81-580BB8C7B1B7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4D04D730-3BAC-4239-84AE-3B97DB138817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D3C83556-0D7C-4130-9CE4-608A3F51E65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96885629-E1CE-4FD7-87A7-BDFFBE5C3DAA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30" name="TipText">
              <a:extLst>
                <a:ext uri="{FF2B5EF4-FFF2-40B4-BE49-F238E27FC236}">
                  <a16:creationId xmlns:a16="http://schemas.microsoft.com/office/drawing/2014/main" id="{F805A62F-663E-44C2-A46B-9CECC4DC937A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7C0A23B-F664-4409-A21C-E457091BCFED}"/>
              </a:ext>
            </a:extLst>
          </p:cNvPr>
          <p:cNvPicPr>
            <a:picLocks/>
          </p:cNvPicPr>
          <p:nvPr>
            <p:custDataLst>
              <p:tags r:id="rId16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9687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28700"/>
            <a:ext cx="8174732" cy="540060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zh-CN" sz="2400" dirty="0"/>
              <a:t>解：</a:t>
            </a:r>
            <a:r>
              <a:rPr lang="en-US" altLang="zh-CN" sz="2400" dirty="0"/>
              <a:t>Q</a:t>
            </a:r>
            <a:r>
              <a:rPr lang="zh-CN" altLang="zh-CN" sz="2400" dirty="0"/>
              <a:t>为左右两边均不出现的属性，属于</a:t>
            </a:r>
            <a:r>
              <a:rPr lang="en-US" altLang="zh-CN" sz="2400" dirty="0"/>
              <a:t>X</a:t>
            </a:r>
            <a:r>
              <a:rPr lang="zh-CN" altLang="zh-CN" sz="2400" dirty="0"/>
              <a:t>类属性，一定在候选码中。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zh-CN" sz="2400" dirty="0"/>
              <a:t>其余属性均在左右两边出现，为</a:t>
            </a:r>
            <a:r>
              <a:rPr lang="en-US" altLang="zh-CN" sz="2400" dirty="0"/>
              <a:t>Y</a:t>
            </a:r>
            <a:r>
              <a:rPr lang="zh-CN" altLang="zh-CN" sz="2400" dirty="0"/>
              <a:t>类属性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/>
              <a:t>X+={Q}</a:t>
            </a:r>
            <a:endParaRPr lang="zh-CN" altLang="zh-CN" sz="2400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zh-CN" sz="2400" dirty="0"/>
              <a:t>根据算法从</a:t>
            </a:r>
            <a:r>
              <a:rPr lang="en-US" altLang="zh-CN" sz="2400" dirty="0"/>
              <a:t>Y</a:t>
            </a:r>
            <a:r>
              <a:rPr lang="zh-CN" altLang="zh-CN" sz="2400" dirty="0"/>
              <a:t>类属性中取出一个属性与</a:t>
            </a:r>
            <a:r>
              <a:rPr lang="en-US" altLang="zh-CN" sz="2400" dirty="0"/>
              <a:t>X</a:t>
            </a:r>
            <a:r>
              <a:rPr lang="zh-CN" altLang="zh-CN" sz="2400" dirty="0"/>
              <a:t>结合得到：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QB</a:t>
            </a:r>
            <a:r>
              <a:rPr lang="zh-CN" altLang="zh-CN" sz="2400" dirty="0"/>
              <a:t>）</a:t>
            </a:r>
            <a:r>
              <a:rPr lang="en-US" altLang="zh-CN" sz="2400" dirty="0"/>
              <a:t>+ =</a:t>
            </a:r>
            <a:r>
              <a:rPr lang="zh-CN" altLang="zh-CN" sz="2400" dirty="0"/>
              <a:t>（</a:t>
            </a:r>
            <a:r>
              <a:rPr lang="en-US" altLang="zh-CN" sz="2400" dirty="0"/>
              <a:t>QO</a:t>
            </a:r>
            <a:r>
              <a:rPr lang="zh-CN" altLang="zh-CN" sz="2400" dirty="0"/>
              <a:t>）</a:t>
            </a:r>
            <a:r>
              <a:rPr lang="en-US" altLang="zh-CN" sz="2400" dirty="0"/>
              <a:t>+=(QI)+ = QBIO</a:t>
            </a:r>
            <a:endParaRPr lang="zh-CN" altLang="zh-CN" sz="2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/>
              <a:t>  (QD)+= (QS)+=QDS</a:t>
            </a:r>
            <a:endParaRPr lang="zh-CN" altLang="zh-CN" sz="2400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zh-CN" sz="2400" dirty="0"/>
              <a:t>从</a:t>
            </a:r>
            <a:r>
              <a:rPr lang="en-US" altLang="zh-CN" sz="2400" dirty="0"/>
              <a:t>Y</a:t>
            </a:r>
            <a:r>
              <a:rPr lang="zh-CN" altLang="zh-CN" sz="2400" dirty="0"/>
              <a:t>类属性中取出两个属性与</a:t>
            </a:r>
            <a:r>
              <a:rPr lang="en-US" altLang="zh-CN" sz="2400" dirty="0"/>
              <a:t>X</a:t>
            </a:r>
            <a:r>
              <a:rPr lang="zh-CN" altLang="zh-CN" sz="2400" dirty="0"/>
              <a:t>结合，经过上步发现</a:t>
            </a:r>
            <a:r>
              <a:rPr lang="en-US" altLang="zh-CN" sz="2400" dirty="0"/>
              <a:t>B</a:t>
            </a:r>
            <a:r>
              <a:rPr lang="zh-CN" altLang="zh-CN" sz="2400" dirty="0"/>
              <a:t>、</a:t>
            </a:r>
            <a:r>
              <a:rPr lang="en-US" altLang="zh-CN" sz="2400" dirty="0"/>
              <a:t>O</a:t>
            </a:r>
            <a:r>
              <a:rPr lang="zh-CN" altLang="zh-CN" sz="2400" dirty="0"/>
              <a:t>、</a:t>
            </a:r>
            <a:r>
              <a:rPr lang="en-US" altLang="zh-CN" sz="2400" dirty="0"/>
              <a:t>I</a:t>
            </a:r>
            <a:r>
              <a:rPr lang="zh-CN" altLang="zh-CN" sz="2400" dirty="0"/>
              <a:t>是等价的属性，</a:t>
            </a:r>
            <a:r>
              <a:rPr lang="en-US" altLang="zh-CN" sz="2400" dirty="0"/>
              <a:t>D</a:t>
            </a:r>
            <a:r>
              <a:rPr lang="zh-CN" altLang="zh-CN" sz="2400" dirty="0"/>
              <a:t>、</a:t>
            </a:r>
            <a:r>
              <a:rPr lang="en-US" altLang="zh-CN" sz="2400" dirty="0"/>
              <a:t>S</a:t>
            </a:r>
            <a:r>
              <a:rPr lang="zh-CN" altLang="zh-CN" sz="2400" dirty="0"/>
              <a:t>是等价的属性。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zh-CN" sz="2400" dirty="0"/>
              <a:t>因此取</a:t>
            </a:r>
            <a:r>
              <a:rPr lang="en-US" altLang="zh-CN" sz="2400" dirty="0"/>
              <a:t>QBS,QBD,QOD,QOS,QID,QIS</a:t>
            </a:r>
            <a:r>
              <a:rPr lang="zh-CN" altLang="zh-CN" sz="2400" dirty="0"/>
              <a:t>分别求其属性集闭包，经过计算，均为候选码。</a:t>
            </a:r>
          </a:p>
          <a:p>
            <a:pPr marL="0" indent="0">
              <a:lnSpc>
                <a:spcPct val="110000"/>
              </a:lnSpc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5463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476501"/>
            <a:ext cx="8077200" cy="880492"/>
          </a:xfrm>
          <a:solidFill>
            <a:schemeClr val="bg1"/>
          </a:solidFill>
          <a:ln w="38100">
            <a:noFill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等价定义：</a:t>
            </a:r>
            <a:r>
              <a:rPr lang="zh-CN" altLang="en-US" b="1" dirty="0"/>
              <a:t>如果</a:t>
            </a:r>
            <a:r>
              <a:rPr lang="en-US" altLang="zh-CN" b="1" dirty="0"/>
              <a:t>G</a:t>
            </a:r>
            <a:r>
              <a:rPr lang="en-US" altLang="zh-CN" b="1" baseline="30000" dirty="0"/>
              <a:t>+</a:t>
            </a:r>
            <a:r>
              <a:rPr lang="en-US" altLang="zh-CN" b="1" dirty="0"/>
              <a:t>=F</a:t>
            </a:r>
            <a:r>
              <a:rPr lang="en-US" altLang="zh-CN" b="1" baseline="30000" dirty="0"/>
              <a:t>+</a:t>
            </a:r>
            <a:r>
              <a:rPr lang="zh-CN" altLang="en-US" b="1" dirty="0"/>
              <a:t>，则称</a:t>
            </a:r>
            <a:r>
              <a:rPr lang="en-US" altLang="zh-CN" b="1" i="1" dirty="0"/>
              <a:t>F</a:t>
            </a:r>
            <a:r>
              <a:rPr lang="zh-CN" altLang="en-US" b="1" dirty="0"/>
              <a:t>与</a:t>
            </a:r>
            <a:r>
              <a:rPr lang="en-US" altLang="zh-CN" b="1" i="1" dirty="0"/>
              <a:t>G</a:t>
            </a:r>
            <a:r>
              <a:rPr lang="zh-CN" altLang="en-US" b="1" dirty="0"/>
              <a:t>等价，记为</a:t>
            </a:r>
            <a:r>
              <a:rPr lang="en-US" altLang="zh-CN" b="1" i="1" dirty="0"/>
              <a:t>F</a:t>
            </a:r>
            <a:r>
              <a:rPr lang="en-US" altLang="zh-CN" b="1" dirty="0"/>
              <a:t>=</a:t>
            </a:r>
            <a:r>
              <a:rPr lang="en-US" altLang="zh-CN" b="1" i="1" dirty="0"/>
              <a:t>G</a:t>
            </a:r>
            <a:r>
              <a:rPr lang="zh-CN" altLang="en-US" b="1" dirty="0"/>
              <a:t>。</a:t>
            </a:r>
          </a:p>
        </p:txBody>
      </p:sp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8A8AFA-2CC6-4329-8204-5BAC436E53B2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609600" y="4318001"/>
            <a:ext cx="8077200" cy="6985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/>
          <a:lstStyle/>
          <a:p>
            <a:pPr marL="342891" indent="-342891">
              <a:spcBef>
                <a:spcPct val="20000"/>
              </a:spcBef>
            </a:pPr>
            <a:r>
              <a:rPr kumimoji="1" lang="zh-CN" altLang="en-US" sz="2800" dirty="0">
                <a:latin typeface="隶书" pitchFamily="49" charset="-122"/>
                <a:ea typeface="隶书" pitchFamily="49" charset="-122"/>
              </a:rPr>
              <a:t>定理</a:t>
            </a:r>
            <a:r>
              <a:rPr kumimoji="1" lang="en-US" altLang="zh-CN" sz="2800" dirty="0">
                <a:latin typeface="隶书" pitchFamily="49" charset="-122"/>
                <a:ea typeface="隶书" pitchFamily="49" charset="-122"/>
              </a:rPr>
              <a:t>4.7 F</a:t>
            </a:r>
            <a:r>
              <a:rPr kumimoji="1" lang="en-US" altLang="zh-CN" sz="2800" baseline="30000" dirty="0">
                <a:latin typeface="隶书" pitchFamily="49" charset="-122"/>
                <a:ea typeface="隶书" pitchFamily="49" charset="-122"/>
              </a:rPr>
              <a:t>+</a:t>
            </a:r>
            <a:r>
              <a:rPr kumimoji="1" lang="en-US" altLang="zh-CN" sz="2800" dirty="0">
                <a:latin typeface="隶书" pitchFamily="49" charset="-122"/>
                <a:ea typeface="隶书" pitchFamily="49" charset="-122"/>
              </a:rPr>
              <a:t>=G</a:t>
            </a:r>
            <a:r>
              <a:rPr kumimoji="1" lang="en-US" altLang="zh-CN" sz="2800" baseline="30000" dirty="0">
                <a:latin typeface="隶书" pitchFamily="49" charset="-122"/>
                <a:ea typeface="隶书" pitchFamily="49" charset="-122"/>
              </a:rPr>
              <a:t>+</a:t>
            </a:r>
            <a:r>
              <a:rPr kumimoji="1" lang="zh-CN" altLang="en-US" sz="2800" dirty="0">
                <a:latin typeface="隶书" pitchFamily="49" charset="-122"/>
                <a:ea typeface="隶书" pitchFamily="49" charset="-122"/>
              </a:rPr>
              <a:t>的充分必要条件是</a:t>
            </a:r>
            <a:r>
              <a:rPr kumimoji="1" lang="en-US" altLang="zh-CN" sz="2800" dirty="0">
                <a:latin typeface="隶书" pitchFamily="49" charset="-122"/>
                <a:ea typeface="隶书" pitchFamily="49" charset="-122"/>
              </a:rPr>
              <a:t>F</a:t>
            </a:r>
            <a:r>
              <a:rPr kumimoji="1" lang="en-US" altLang="zh-CN" sz="2800" dirty="0">
                <a:latin typeface="隶书" pitchFamily="49" charset="-122"/>
                <a:ea typeface="隶书" pitchFamily="49" charset="-122"/>
                <a:sym typeface="Symbol" pitchFamily="18" charset="2"/>
              </a:rPr>
              <a:t> </a:t>
            </a:r>
            <a:r>
              <a:rPr kumimoji="1" lang="en-US" altLang="zh-CN" sz="2800" dirty="0">
                <a:latin typeface="隶书" pitchFamily="49" charset="-122"/>
                <a:ea typeface="隶书" pitchFamily="49" charset="-122"/>
              </a:rPr>
              <a:t>G</a:t>
            </a:r>
            <a:r>
              <a:rPr kumimoji="1" lang="en-US" altLang="zh-CN" sz="2800" baseline="30000" dirty="0">
                <a:latin typeface="隶书" pitchFamily="49" charset="-122"/>
                <a:ea typeface="隶书" pitchFamily="49" charset="-122"/>
              </a:rPr>
              <a:t>+</a:t>
            </a:r>
            <a:r>
              <a:rPr kumimoji="1" lang="zh-CN" altLang="en-US" sz="2800" dirty="0">
                <a:latin typeface="隶书" pitchFamily="49" charset="-122"/>
                <a:ea typeface="隶书" pitchFamily="49" charset="-122"/>
              </a:rPr>
              <a:t>且</a:t>
            </a:r>
            <a:r>
              <a:rPr kumimoji="1" lang="en-US" altLang="zh-CN" sz="2800" dirty="0">
                <a:latin typeface="隶书" pitchFamily="49" charset="-122"/>
                <a:ea typeface="隶书" pitchFamily="49" charset="-122"/>
              </a:rPr>
              <a:t>G</a:t>
            </a:r>
            <a:r>
              <a:rPr kumimoji="1" lang="en-US" altLang="zh-CN" sz="2800" dirty="0">
                <a:latin typeface="隶书" pitchFamily="49" charset="-122"/>
                <a:ea typeface="隶书" pitchFamily="49" charset="-122"/>
                <a:sym typeface="Symbol" pitchFamily="18" charset="2"/>
              </a:rPr>
              <a:t></a:t>
            </a:r>
            <a:r>
              <a:rPr kumimoji="1" lang="en-US" altLang="zh-CN" sz="2800" dirty="0">
                <a:latin typeface="隶书" pitchFamily="49" charset="-122"/>
                <a:ea typeface="隶书" pitchFamily="49" charset="-122"/>
              </a:rPr>
              <a:t> F</a:t>
            </a:r>
            <a:r>
              <a:rPr kumimoji="1" lang="en-US" altLang="zh-CN" sz="2800" baseline="30000" dirty="0">
                <a:latin typeface="隶书" pitchFamily="49" charset="-122"/>
                <a:ea typeface="隶书" pitchFamily="49" charset="-122"/>
              </a:rPr>
              <a:t>+</a:t>
            </a:r>
            <a:endParaRPr kumimoji="1" lang="en-US" altLang="zh-CN" sz="28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577" y="44627"/>
            <a:ext cx="8016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4.3.5 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函数依赖集的等价和最小函数依赖集</a:t>
            </a:r>
            <a:endParaRPr lang="en-US" altLang="zh-CN" sz="3200" b="1" dirty="0">
              <a:solidFill>
                <a:srgbClr val="FF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501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autoUpdateAnimBg="0" advAuto="0"/>
      <p:bldP spid="6451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836715"/>
            <a:ext cx="8458200" cy="2170333"/>
          </a:xfrm>
          <a:solidFill>
            <a:schemeClr val="bg1"/>
          </a:solidFill>
          <a:ln w="38100">
            <a:noFill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/>
              <a:t>例：</a:t>
            </a:r>
            <a:r>
              <a:rPr lang="en-US" altLang="zh-CN" dirty="0"/>
              <a:t>R(U)     U=ABC 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F={A→B</a:t>
            </a:r>
            <a:r>
              <a:rPr lang="zh-CN" altLang="en-US" dirty="0"/>
              <a:t>，</a:t>
            </a:r>
            <a:r>
              <a:rPr lang="en-US" altLang="zh-CN" dirty="0"/>
              <a:t>B→C</a:t>
            </a:r>
            <a:r>
              <a:rPr lang="zh-CN" altLang="en-US" dirty="0"/>
              <a:t>，</a:t>
            </a:r>
            <a:r>
              <a:rPr lang="en-US" altLang="zh-CN" dirty="0"/>
              <a:t>A→C</a:t>
            </a:r>
            <a:r>
              <a:rPr lang="zh-CN" altLang="en-US" dirty="0"/>
              <a:t>，</a:t>
            </a:r>
            <a:r>
              <a:rPr lang="en-US" altLang="zh-CN" dirty="0"/>
              <a:t>AB→C,A → BC}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可以写成：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G={A→B</a:t>
            </a:r>
            <a:r>
              <a:rPr lang="zh-CN" altLang="en-US" dirty="0"/>
              <a:t>，</a:t>
            </a:r>
            <a:r>
              <a:rPr lang="en-US" altLang="zh-CN" dirty="0"/>
              <a:t>B→C}</a:t>
            </a:r>
          </a:p>
        </p:txBody>
      </p:sp>
      <p:sp>
        <p:nvSpPr>
          <p:cNvPr id="675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891C8D-FC00-4A15-9DB9-DA78C264D36F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5796136" y="2173908"/>
            <a:ext cx="2438400" cy="5847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与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itchFamily="18" charset="0"/>
              </a:rPr>
              <a:t>G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等价</a:t>
            </a:r>
          </a:p>
        </p:txBody>
      </p:sp>
      <p:sp>
        <p:nvSpPr>
          <p:cNvPr id="5" name="矩形 4"/>
          <p:cNvSpPr/>
          <p:nvPr/>
        </p:nvSpPr>
        <p:spPr>
          <a:xfrm>
            <a:off x="755577" y="44627"/>
            <a:ext cx="8016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4.3.5 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函数依赖集的等价和最小函数依赖集</a:t>
            </a:r>
            <a:endParaRPr lang="en-US" altLang="zh-CN" sz="32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1334" y="3212977"/>
            <a:ext cx="8427867" cy="181588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sz="2800" dirty="0"/>
              <a:t>证明：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：</a:t>
            </a:r>
            <a:r>
              <a:rPr lang="en-US" altLang="zh-CN" sz="2800" dirty="0"/>
              <a:t>A→B</a:t>
            </a:r>
            <a:r>
              <a:rPr lang="zh-CN" altLang="en-US" sz="2800" dirty="0"/>
              <a:t>，</a:t>
            </a:r>
            <a:r>
              <a:rPr lang="en-US" altLang="zh-CN" sz="2800" dirty="0"/>
              <a:t>B→C  </a:t>
            </a:r>
            <a:r>
              <a:rPr lang="zh-CN" altLang="en-US" sz="2800" dirty="0"/>
              <a:t>传递规则 </a:t>
            </a:r>
            <a:r>
              <a:rPr lang="en-US" altLang="zh-CN" sz="2800" dirty="0"/>
              <a:t>A→C 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： </a:t>
            </a:r>
            <a:r>
              <a:rPr lang="en-US" altLang="zh-CN" sz="2800" dirty="0"/>
              <a:t>A→B</a:t>
            </a:r>
            <a:r>
              <a:rPr lang="zh-CN" altLang="en-US" sz="2800" dirty="0"/>
              <a:t>，得</a:t>
            </a:r>
            <a:r>
              <a:rPr lang="en-US" altLang="zh-CN" sz="2800" dirty="0"/>
              <a:t>AB → B </a:t>
            </a:r>
            <a:r>
              <a:rPr lang="zh-CN" altLang="en-US" sz="2800" dirty="0"/>
              <a:t>再由</a:t>
            </a:r>
            <a:r>
              <a:rPr lang="en-US" altLang="zh-CN" sz="2800" dirty="0"/>
              <a:t>B→C  </a:t>
            </a:r>
            <a:r>
              <a:rPr lang="zh-CN" altLang="en-US" sz="2800" dirty="0"/>
              <a:t>所以 </a:t>
            </a:r>
            <a:r>
              <a:rPr lang="en-US" altLang="zh-CN" sz="2800" dirty="0"/>
              <a:t>AB→C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： </a:t>
            </a:r>
            <a:r>
              <a:rPr lang="en-US" altLang="zh-CN" sz="2800" dirty="0"/>
              <a:t>A→B</a:t>
            </a:r>
            <a:r>
              <a:rPr lang="zh-CN" altLang="en-US" sz="2800" dirty="0"/>
              <a:t>，</a:t>
            </a:r>
            <a:r>
              <a:rPr lang="en-US" altLang="zh-CN" sz="2800" dirty="0"/>
              <a:t>B→C  </a:t>
            </a:r>
            <a:r>
              <a:rPr lang="zh-CN" altLang="en-US" sz="2800" dirty="0"/>
              <a:t>扩展 </a:t>
            </a:r>
            <a:r>
              <a:rPr lang="en-US" altLang="zh-CN" sz="2800" dirty="0"/>
              <a:t>B→BC </a:t>
            </a:r>
            <a:r>
              <a:rPr lang="zh-CN" altLang="en-US" sz="2800" dirty="0"/>
              <a:t>所以 </a:t>
            </a:r>
            <a:r>
              <a:rPr lang="en-US" altLang="zh-CN" sz="2800" dirty="0"/>
              <a:t>A → BC</a:t>
            </a:r>
          </a:p>
        </p:txBody>
      </p:sp>
    </p:spTree>
    <p:extLst>
      <p:ext uri="{BB962C8B-B14F-4D97-AF65-F5344CB8AC3E}">
        <p14:creationId xmlns:p14="http://schemas.microsoft.com/office/powerpoint/2010/main" val="353023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build="p" autoUpdateAnimBg="0" advAuto="0"/>
      <p:bldP spid="65539" grpId="0"/>
      <p:bldP spid="2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1D28D83-C4B5-4841-B8FB-51CE48F8BC7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14400" y="428625"/>
            <a:ext cx="7315200" cy="2143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 anchorCtr="0"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与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等价的函数依赖集是否唯一？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395D3D-36A7-441C-AD6E-61BC5BDDD5D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828800" y="2786063"/>
            <a:ext cx="64008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唯一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B6D1BF-F7D6-4B22-A32A-315ACDA8B9F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828800" y="3643313"/>
            <a:ext cx="64008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不唯一，可以有多个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A2585EC-9630-4D84-851F-5B60A62A6872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7D42A2D-CBE3-4149-B943-4F73D89DEB4E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A130756-A482-44D4-9C26-B9FE1CC64B5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89C32AB-4751-4140-B693-91ED5C77C1EE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62D6A1A1-7CA7-4114-8F1B-F961E93ACE36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A418A33F-B792-4772-AA01-35A759CFAFA5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CF3471A2-C885-4EAC-9B68-C3E98EB09A5E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1C921C22-DACE-4A50-BEF4-89F6CAE40AB4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5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86278B00-5312-48A8-ACBD-AA61B87D3C2B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75590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idx="1"/>
          </p:nvPr>
        </p:nvSpPr>
        <p:spPr>
          <a:xfrm>
            <a:off x="304807" y="1137349"/>
            <a:ext cx="8588375" cy="4235869"/>
          </a:xfrm>
          <a:solidFill>
            <a:schemeClr val="bg1"/>
          </a:solidFill>
          <a:ln w="38100">
            <a:noFill/>
          </a:ln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最小依赖集定义</a:t>
            </a:r>
            <a:r>
              <a:rPr lang="zh-CN" altLang="en-US" sz="36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如果函数依赖集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F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满足下列条件，则称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F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为一个极小函数依赖集，也称最小依赖集或最小覆盖。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1)F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中任一函数依赖的右部仅含有一个属性。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2)F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中不存在这样的函数依赖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X→A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，使得</a:t>
            </a:r>
          </a:p>
          <a:p>
            <a:pPr eaLnBrk="1" hangingPunct="1">
              <a:buFontTx/>
              <a:buNone/>
            </a:pP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F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与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F-{X →A}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等价。</a:t>
            </a:r>
            <a:r>
              <a:rPr lang="en-US" altLang="zh-CN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[</a:t>
            </a:r>
            <a:r>
              <a:rPr lang="zh-CN" altLang="en-US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不存在冗余</a:t>
            </a:r>
            <a:r>
              <a:rPr lang="en-US" altLang="zh-CN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FD]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3) F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中不存在这样的函数依赖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X→A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有真子集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Z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使得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F-{X →A}∪{Z→A}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与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F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等价。</a:t>
            </a:r>
            <a:r>
              <a:rPr lang="en-US" altLang="zh-CN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[</a:t>
            </a:r>
            <a:r>
              <a:rPr lang="zh-CN" altLang="en-US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决定因素不存在冗余</a:t>
            </a:r>
            <a:r>
              <a:rPr lang="en-US" altLang="zh-CN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]</a:t>
            </a:r>
          </a:p>
        </p:txBody>
      </p:sp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CFFD5F-5B0C-4E33-928A-A5465E7A9114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755577" y="44627"/>
            <a:ext cx="8016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4.3.5 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函数依赖集的等价和最小函数依赖集</a:t>
            </a:r>
            <a:endParaRPr lang="en-US" altLang="zh-CN" sz="3200" b="1" dirty="0">
              <a:solidFill>
                <a:srgbClr val="FF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465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923032"/>
            <a:ext cx="8686800" cy="2866008"/>
          </a:xfrm>
          <a:solidFill>
            <a:schemeClr val="bg1"/>
          </a:solidFill>
          <a:ln w="38100">
            <a:noFill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i="1" dirty="0">
                <a:solidFill>
                  <a:schemeClr val="tx2"/>
                </a:solidFill>
              </a:rPr>
              <a:t>例：</a:t>
            </a:r>
            <a:r>
              <a:rPr lang="en-US" altLang="zh-CN" dirty="0"/>
              <a:t>U={SNO</a:t>
            </a:r>
            <a:r>
              <a:rPr lang="zh-CN" altLang="en-US" dirty="0"/>
              <a:t>，</a:t>
            </a:r>
            <a:r>
              <a:rPr lang="en-US" altLang="zh-CN" dirty="0"/>
              <a:t>SDEPT</a:t>
            </a:r>
            <a:r>
              <a:rPr lang="zh-CN" altLang="en-US" dirty="0"/>
              <a:t>，</a:t>
            </a:r>
            <a:r>
              <a:rPr lang="en-US" altLang="zh-CN" dirty="0"/>
              <a:t>MN</a:t>
            </a:r>
            <a:r>
              <a:rPr lang="zh-CN" altLang="en-US" dirty="0"/>
              <a:t>，</a:t>
            </a:r>
            <a:r>
              <a:rPr lang="en-US" altLang="zh-CN" dirty="0"/>
              <a:t>CNAME</a:t>
            </a:r>
            <a:r>
              <a:rPr lang="zh-CN" altLang="en-US" dirty="0"/>
              <a:t>，</a:t>
            </a:r>
            <a:r>
              <a:rPr lang="en-US" altLang="zh-CN" dirty="0"/>
              <a:t>G}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F={SNO → SDEPT</a:t>
            </a:r>
            <a:r>
              <a:rPr lang="zh-CN" altLang="en-US" dirty="0"/>
              <a:t>，</a:t>
            </a:r>
            <a:r>
              <a:rPr lang="en-US" altLang="zh-CN" dirty="0"/>
              <a:t>SDEPT → MN</a:t>
            </a:r>
            <a:r>
              <a:rPr lang="zh-CN" altLang="en-US" dirty="0"/>
              <a:t>，</a:t>
            </a:r>
            <a:r>
              <a:rPr lang="en-US" altLang="zh-CN" dirty="0"/>
              <a:t>{SNO</a:t>
            </a:r>
            <a:r>
              <a:rPr lang="zh-CN" altLang="en-US" dirty="0"/>
              <a:t>，</a:t>
            </a:r>
            <a:r>
              <a:rPr lang="en-US" altLang="zh-CN" dirty="0"/>
              <a:t>CNAME} → G}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dirty="0"/>
              <a:t>设</a:t>
            </a:r>
            <a:r>
              <a:rPr lang="en-US" altLang="zh-CN" dirty="0"/>
              <a:t>F’ ={SNO → SDEPT</a:t>
            </a:r>
            <a:r>
              <a:rPr lang="zh-CN" altLang="en-US" dirty="0"/>
              <a:t>，</a:t>
            </a:r>
            <a:r>
              <a:rPr lang="en-US" altLang="zh-CN" dirty="0"/>
              <a:t>SNO → MN</a:t>
            </a:r>
            <a:r>
              <a:rPr lang="zh-CN" altLang="en-US" dirty="0"/>
              <a:t>，</a:t>
            </a:r>
            <a:r>
              <a:rPr lang="en-US" altLang="zh-CN" dirty="0"/>
              <a:t>SDEPT → MN</a:t>
            </a:r>
            <a:r>
              <a:rPr lang="zh-CN" altLang="en-US" dirty="0"/>
              <a:t>，</a:t>
            </a:r>
            <a:r>
              <a:rPr lang="en-US" altLang="zh-CN" dirty="0"/>
              <a:t>(SNO</a:t>
            </a:r>
            <a:r>
              <a:rPr lang="zh-CN" altLang="en-US" dirty="0"/>
              <a:t>，</a:t>
            </a:r>
            <a:r>
              <a:rPr lang="en-US" altLang="zh-CN" dirty="0"/>
              <a:t>CNAME) → G</a:t>
            </a:r>
            <a:r>
              <a:rPr lang="zh-CN" altLang="en-US" dirty="0"/>
              <a:t>，</a:t>
            </a:r>
            <a:r>
              <a:rPr lang="en-US" altLang="zh-CN" dirty="0"/>
              <a:t>(SNO</a:t>
            </a:r>
            <a:r>
              <a:rPr lang="zh-CN" altLang="en-US" dirty="0"/>
              <a:t>，</a:t>
            </a:r>
            <a:r>
              <a:rPr lang="en-US" altLang="zh-CN" dirty="0"/>
              <a:t>SDEPT) →SDEPT}</a:t>
            </a:r>
          </a:p>
        </p:txBody>
      </p:sp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56A690-A9CF-457E-9A3F-A83DA689BBBC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69636" name="Text Box 3"/>
          <p:cNvSpPr txBox="1">
            <a:spLocks noChangeArrowheads="1"/>
          </p:cNvSpPr>
          <p:nvPr/>
        </p:nvSpPr>
        <p:spPr bwMode="auto">
          <a:xfrm>
            <a:off x="264175" y="4136186"/>
            <a:ext cx="7772400" cy="104028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800" b="1" i="1" dirty="0">
                <a:solidFill>
                  <a:srgbClr val="FF0000"/>
                </a:solidFill>
                <a:latin typeface="Times New Roman" pitchFamily="18" charset="0"/>
              </a:rPr>
              <a:t>结论：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 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与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F’ 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等价</a:t>
            </a:r>
          </a:p>
          <a:p>
            <a:pPr>
              <a:spcBef>
                <a:spcPct val="20000"/>
              </a:spcBef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              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是最小覆盖，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F’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不是。</a:t>
            </a:r>
            <a:endParaRPr kumimoji="1" lang="en-US" altLang="zh-CN" sz="28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7" y="44627"/>
            <a:ext cx="8016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4.3.5 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函数依赖集的等价和最小函数依赖集</a:t>
            </a:r>
            <a:endParaRPr lang="en-US" altLang="zh-CN" sz="3200" b="1" dirty="0">
              <a:solidFill>
                <a:srgbClr val="FF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318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build="p" autoUpdateAnimBg="0" advAuto="0"/>
      <p:bldP spid="696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>
          <a:xfrm>
            <a:off x="473188" y="0"/>
            <a:ext cx="8229600" cy="764704"/>
          </a:xfrm>
        </p:spPr>
        <p:txBody>
          <a:bodyPr/>
          <a:lstStyle/>
          <a:p>
            <a:pPr eaLnBrk="1" hangingPunct="1"/>
            <a:r>
              <a:rPr lang="zh-CN" altLang="en-US" dirty="0"/>
              <a:t>例题</a:t>
            </a:r>
            <a:endParaRPr lang="zh-CN" altLang="en-US" sz="4000" b="1" dirty="0">
              <a:solidFill>
                <a:srgbClr val="FFFF00"/>
              </a:solidFill>
            </a:endParaRPr>
          </a:p>
        </p:txBody>
      </p:sp>
      <p:sp>
        <p:nvSpPr>
          <p:cNvPr id="1228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证明函数依赖集</a:t>
            </a:r>
            <a:r>
              <a:rPr lang="en-US" altLang="zh-CN" dirty="0"/>
              <a:t>F</a:t>
            </a:r>
            <a:r>
              <a:rPr lang="zh-CN" altLang="en-US" dirty="0"/>
              <a:t>＝｛</a:t>
            </a:r>
            <a:r>
              <a:rPr lang="en-US" altLang="zh-CN" dirty="0"/>
              <a:t>A→BC</a:t>
            </a:r>
            <a:r>
              <a:rPr lang="zh-CN" altLang="en-US" dirty="0"/>
              <a:t>，</a:t>
            </a:r>
            <a:r>
              <a:rPr lang="en-US" altLang="zh-CN" dirty="0"/>
              <a:t>A→D</a:t>
            </a:r>
            <a:r>
              <a:rPr lang="zh-CN" altLang="en-US" dirty="0"/>
              <a:t>，</a:t>
            </a:r>
            <a:r>
              <a:rPr lang="en-US" altLang="zh-CN" dirty="0"/>
              <a:t>CD→E</a:t>
            </a:r>
            <a:r>
              <a:rPr lang="zh-CN" altLang="en-US" dirty="0"/>
              <a:t>｝和函数依赖集</a:t>
            </a:r>
            <a:r>
              <a:rPr lang="en-US" altLang="zh-CN" dirty="0"/>
              <a:t>G</a:t>
            </a:r>
            <a:r>
              <a:rPr lang="zh-CN" altLang="en-US" dirty="0"/>
              <a:t>＝｛</a:t>
            </a:r>
            <a:r>
              <a:rPr lang="en-US" altLang="zh-CN" dirty="0"/>
              <a:t>A→BCE</a:t>
            </a:r>
            <a:r>
              <a:rPr lang="zh-CN" altLang="en-US" dirty="0"/>
              <a:t>，</a:t>
            </a:r>
            <a:r>
              <a:rPr lang="en-US" altLang="zh-CN" dirty="0"/>
              <a:t>A→ABD</a:t>
            </a:r>
            <a:r>
              <a:rPr lang="zh-CN" altLang="en-US" dirty="0"/>
              <a:t>，</a:t>
            </a:r>
            <a:r>
              <a:rPr lang="en-US" altLang="zh-CN" dirty="0"/>
              <a:t>CD→E</a:t>
            </a:r>
            <a:r>
              <a:rPr lang="zh-CN" altLang="en-US" dirty="0"/>
              <a:t>｝的等价性。</a:t>
            </a:r>
          </a:p>
        </p:txBody>
      </p:sp>
      <p:sp>
        <p:nvSpPr>
          <p:cNvPr id="1228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C111B4-BE30-48C5-A011-2D9938C44FAD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897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961008"/>
            <a:ext cx="8763000" cy="4772248"/>
          </a:xfrm>
          <a:solidFill>
            <a:schemeClr val="bg1"/>
          </a:solidFill>
          <a:ln w="38100">
            <a:noFill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求</a:t>
            </a:r>
            <a:r>
              <a:rPr lang="en-US" altLang="zh-CN" b="1" dirty="0" err="1">
                <a:solidFill>
                  <a:srgbClr val="FF0000"/>
                </a:solidFill>
              </a:rPr>
              <a:t>F</a:t>
            </a:r>
            <a:r>
              <a:rPr lang="en-US" altLang="zh-CN" b="1" baseline="-20000" dirty="0" err="1">
                <a:solidFill>
                  <a:srgbClr val="FF0000"/>
                </a:solidFill>
              </a:rPr>
              <a:t>m</a:t>
            </a:r>
            <a:r>
              <a:rPr lang="en-US" altLang="zh-CN" b="1" baseline="-20000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F</a:t>
            </a:r>
            <a:r>
              <a:rPr lang="zh-CN" altLang="en-US" b="1" dirty="0">
                <a:solidFill>
                  <a:srgbClr val="FF0000"/>
                </a:solidFill>
              </a:rPr>
              <a:t>的最小依赖集）的算法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b="1" dirty="0"/>
              <a:t>(1)</a:t>
            </a:r>
            <a:r>
              <a:rPr lang="zh-CN" altLang="en-US" b="1" dirty="0"/>
              <a:t>将</a:t>
            </a:r>
            <a:r>
              <a:rPr lang="en-US" altLang="zh-CN" b="1" dirty="0"/>
              <a:t>X→A</a:t>
            </a:r>
            <a:r>
              <a:rPr lang="en-US" altLang="zh-CN" b="1" baseline="-20000" dirty="0"/>
              <a:t>1</a:t>
            </a:r>
            <a:r>
              <a:rPr lang="en-US" altLang="zh-CN" b="1" dirty="0"/>
              <a:t>A</a:t>
            </a:r>
            <a:r>
              <a:rPr lang="en-US" altLang="zh-CN" b="1" baseline="-20000" dirty="0"/>
              <a:t>2</a:t>
            </a:r>
            <a:r>
              <a:rPr lang="en-US" altLang="zh-CN" b="1" dirty="0"/>
              <a:t>…</a:t>
            </a:r>
            <a:r>
              <a:rPr lang="en-US" altLang="zh-CN" b="1" dirty="0" err="1"/>
              <a:t>A</a:t>
            </a:r>
            <a:r>
              <a:rPr lang="en-US" altLang="zh-CN" b="1" baseline="-20000" dirty="0" err="1"/>
              <a:t>k</a:t>
            </a:r>
            <a:r>
              <a:rPr lang="en-US" altLang="zh-CN" b="1" dirty="0"/>
              <a:t>(k&gt;2)</a:t>
            </a:r>
            <a:r>
              <a:rPr lang="zh-CN" altLang="en-US" b="1" dirty="0"/>
              <a:t>转换为</a:t>
            </a:r>
            <a:r>
              <a:rPr lang="en-US" altLang="zh-CN" b="1" dirty="0" err="1"/>
              <a:t>X→A</a:t>
            </a:r>
            <a:r>
              <a:rPr lang="en-US" altLang="zh-CN" b="1" baseline="-20000" dirty="0" err="1"/>
              <a:t>i</a:t>
            </a:r>
            <a:r>
              <a:rPr lang="en-US" altLang="zh-CN" b="1" dirty="0"/>
              <a:t>(</a:t>
            </a:r>
            <a:r>
              <a:rPr lang="en-US" altLang="zh-CN" b="1" dirty="0" err="1"/>
              <a:t>i</a:t>
            </a:r>
            <a:r>
              <a:rPr lang="en-US" altLang="zh-CN" b="1" dirty="0"/>
              <a:t>=1,2,…,k)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  [</a:t>
            </a:r>
            <a:r>
              <a:rPr lang="zh-CN" altLang="en-US" b="1" dirty="0">
                <a:solidFill>
                  <a:srgbClr val="FF0000"/>
                </a:solidFill>
              </a:rPr>
              <a:t>将右部属性分解为单个属性</a:t>
            </a:r>
            <a:r>
              <a:rPr lang="en-US" altLang="zh-CN" b="1" dirty="0">
                <a:solidFill>
                  <a:srgbClr val="FF0000"/>
                </a:solidFill>
              </a:rPr>
              <a:t>]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b="1" dirty="0"/>
              <a:t>(2)</a:t>
            </a:r>
            <a:r>
              <a:rPr lang="zh-CN" altLang="en-US" b="1" dirty="0"/>
              <a:t>逐个检查函数依赖</a:t>
            </a:r>
            <a:r>
              <a:rPr lang="en-US" altLang="zh-CN" b="1" dirty="0"/>
              <a:t>X→A</a:t>
            </a:r>
            <a:r>
              <a:rPr lang="zh-CN" altLang="en-US" b="1" dirty="0"/>
              <a:t>，令</a:t>
            </a:r>
            <a:r>
              <a:rPr lang="en-US" altLang="zh-CN" b="1" dirty="0"/>
              <a:t>G=F-{X→A}</a:t>
            </a:r>
            <a:r>
              <a:rPr lang="zh-CN" altLang="en-US" b="1" dirty="0"/>
              <a:t>，若</a:t>
            </a:r>
            <a:r>
              <a:rPr lang="en-US" altLang="zh-CN" b="1" dirty="0"/>
              <a:t>A∈(X)</a:t>
            </a:r>
            <a:r>
              <a:rPr lang="en-US" altLang="zh-CN" b="1" baseline="-20000" dirty="0"/>
              <a:t>G</a:t>
            </a:r>
            <a:r>
              <a:rPr lang="en-US" altLang="zh-CN" b="1" baseline="30000" dirty="0"/>
              <a:t>+</a:t>
            </a:r>
            <a:r>
              <a:rPr lang="zh-CN" altLang="en-US" b="1" dirty="0"/>
              <a:t>，则从</a:t>
            </a:r>
            <a:r>
              <a:rPr lang="en-US" altLang="zh-CN" b="1" dirty="0"/>
              <a:t>F</a:t>
            </a:r>
            <a:r>
              <a:rPr lang="zh-CN" altLang="en-US" b="1" dirty="0"/>
              <a:t>中去掉</a:t>
            </a:r>
            <a:r>
              <a:rPr lang="en-US" altLang="zh-CN" b="1" dirty="0"/>
              <a:t>X→A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[</a:t>
            </a:r>
            <a:r>
              <a:rPr lang="zh-CN" altLang="en-US" b="1" dirty="0">
                <a:solidFill>
                  <a:srgbClr val="FF0000"/>
                </a:solidFill>
              </a:rPr>
              <a:t>逐个检查</a:t>
            </a:r>
            <a:r>
              <a:rPr lang="en-US" altLang="zh-CN" b="1" dirty="0">
                <a:solidFill>
                  <a:srgbClr val="FF0000"/>
                </a:solidFill>
              </a:rPr>
              <a:t>F</a:t>
            </a:r>
            <a:r>
              <a:rPr lang="zh-CN" altLang="en-US" b="1" dirty="0">
                <a:solidFill>
                  <a:srgbClr val="FF0000"/>
                </a:solidFill>
              </a:rPr>
              <a:t>中的每一项，看是否</a:t>
            </a:r>
            <a:r>
              <a:rPr lang="en-US" altLang="zh-CN" b="1" dirty="0">
                <a:solidFill>
                  <a:srgbClr val="FF0000"/>
                </a:solidFill>
              </a:rPr>
              <a:t>F-{X→A}</a:t>
            </a:r>
            <a:r>
              <a:rPr lang="zh-CN" altLang="en-US" b="1" dirty="0">
                <a:solidFill>
                  <a:srgbClr val="FF0000"/>
                </a:solidFill>
              </a:rPr>
              <a:t>与</a:t>
            </a:r>
            <a:r>
              <a:rPr lang="en-US" altLang="zh-CN" b="1" dirty="0">
                <a:solidFill>
                  <a:srgbClr val="FF0000"/>
                </a:solidFill>
              </a:rPr>
              <a:t>F</a:t>
            </a:r>
            <a:r>
              <a:rPr lang="zh-CN" altLang="en-US" b="1" dirty="0">
                <a:solidFill>
                  <a:srgbClr val="FF0000"/>
                </a:solidFill>
              </a:rPr>
              <a:t>等价</a:t>
            </a:r>
            <a:r>
              <a:rPr lang="en-US" altLang="zh-CN" b="1" dirty="0">
                <a:solidFill>
                  <a:srgbClr val="FF0000"/>
                </a:solidFill>
              </a:rPr>
              <a:t>]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b="1" dirty="0"/>
              <a:t>(3)</a:t>
            </a:r>
            <a:r>
              <a:rPr lang="zh-CN" altLang="en-US" b="1" dirty="0"/>
              <a:t>逐个检查函数依赖</a:t>
            </a:r>
            <a:r>
              <a:rPr lang="en-US" altLang="zh-CN" b="1" dirty="0"/>
              <a:t>X→A</a:t>
            </a:r>
            <a:r>
              <a:rPr lang="zh-CN" altLang="en-US" b="1" dirty="0"/>
              <a:t>，若</a:t>
            </a:r>
            <a:r>
              <a:rPr lang="en-US" altLang="zh-CN" b="1" dirty="0"/>
              <a:t>X=B</a:t>
            </a:r>
            <a:r>
              <a:rPr lang="en-US" altLang="zh-CN" b="1" baseline="-20000" dirty="0"/>
              <a:t>1</a:t>
            </a:r>
            <a:r>
              <a:rPr lang="en-US" altLang="zh-CN" b="1" dirty="0"/>
              <a:t>B</a:t>
            </a:r>
            <a:r>
              <a:rPr lang="en-US" altLang="zh-CN" b="1" baseline="-20000" dirty="0"/>
              <a:t>2</a:t>
            </a:r>
            <a:r>
              <a:rPr lang="en-US" altLang="zh-CN" b="1" dirty="0"/>
              <a:t>…</a:t>
            </a:r>
            <a:r>
              <a:rPr lang="en-US" altLang="zh-CN" b="1" dirty="0" err="1"/>
              <a:t>B</a:t>
            </a:r>
            <a:r>
              <a:rPr lang="en-US" altLang="zh-CN" b="1" baseline="-20000" dirty="0" err="1"/>
              <a:t>m</a:t>
            </a:r>
            <a:r>
              <a:rPr lang="zh-CN" altLang="en-US" b="1" dirty="0"/>
              <a:t>，逐个考查</a:t>
            </a:r>
            <a:r>
              <a:rPr lang="en-US" altLang="zh-CN" b="1" dirty="0"/>
              <a:t>B</a:t>
            </a:r>
            <a:r>
              <a:rPr lang="en-US" altLang="zh-CN" b="1" baseline="-20000" dirty="0"/>
              <a:t>i</a:t>
            </a:r>
            <a:r>
              <a:rPr lang="en-US" altLang="zh-CN" b="1" dirty="0"/>
              <a:t>(</a:t>
            </a:r>
            <a:r>
              <a:rPr lang="en-US" altLang="zh-CN" b="1" dirty="0" err="1"/>
              <a:t>i</a:t>
            </a:r>
            <a:r>
              <a:rPr lang="en-US" altLang="zh-CN" b="1" dirty="0"/>
              <a:t>=1,2,…,m)</a:t>
            </a:r>
            <a:r>
              <a:rPr lang="zh-CN" altLang="en-US" b="1" dirty="0"/>
              <a:t>，若</a:t>
            </a:r>
            <a:r>
              <a:rPr lang="en-US" altLang="zh-CN" b="1" dirty="0"/>
              <a:t>A∈(X-B</a:t>
            </a:r>
            <a:r>
              <a:rPr lang="en-US" altLang="zh-CN" b="1" baseline="-20000" dirty="0"/>
              <a:t>i</a:t>
            </a:r>
            <a:r>
              <a:rPr lang="en-US" altLang="zh-CN" b="1" dirty="0"/>
              <a:t>)</a:t>
            </a:r>
            <a:r>
              <a:rPr lang="en-US" altLang="zh-CN" b="1" baseline="-20000" dirty="0"/>
              <a:t>F</a:t>
            </a:r>
            <a:r>
              <a:rPr lang="en-US" altLang="zh-CN" b="1" baseline="30000" dirty="0"/>
              <a:t>+</a:t>
            </a:r>
            <a:r>
              <a:rPr lang="zh-CN" altLang="en-US" b="1" dirty="0"/>
              <a:t>，则以</a:t>
            </a:r>
            <a:r>
              <a:rPr lang="en-US" altLang="zh-CN" b="1" dirty="0"/>
              <a:t>X-B</a:t>
            </a:r>
            <a:r>
              <a:rPr lang="en-US" altLang="zh-CN" b="1" baseline="-20000" dirty="0"/>
              <a:t>i</a:t>
            </a:r>
            <a:r>
              <a:rPr lang="zh-CN" altLang="en-US" b="1" dirty="0"/>
              <a:t>取代</a:t>
            </a:r>
            <a:r>
              <a:rPr lang="en-US" altLang="zh-CN" b="1" dirty="0"/>
              <a:t>X</a:t>
            </a:r>
            <a:r>
              <a:rPr lang="zh-CN" altLang="en-US" b="1" dirty="0"/>
              <a:t>。</a:t>
            </a:r>
            <a:r>
              <a:rPr lang="en-US" altLang="zh-CN" b="1" dirty="0">
                <a:solidFill>
                  <a:srgbClr val="FF0000"/>
                </a:solidFill>
              </a:rPr>
              <a:t>[</a:t>
            </a:r>
            <a:r>
              <a:rPr lang="zh-CN" altLang="en-US" b="1" dirty="0">
                <a:solidFill>
                  <a:srgbClr val="FF0000"/>
                </a:solidFill>
              </a:rPr>
              <a:t>判每个函数依赖左部是否有冗余属性</a:t>
            </a:r>
            <a:r>
              <a:rPr lang="en-US" altLang="zh-CN" b="1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ED644D-37EA-4FCE-A0D3-5D0FE2587370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755577" y="44627"/>
            <a:ext cx="8016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4.3.5 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函数依赖集的等价和最小函数依赖集</a:t>
            </a:r>
            <a:endParaRPr lang="en-US" altLang="zh-CN" sz="3200" b="1" dirty="0">
              <a:solidFill>
                <a:srgbClr val="FF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136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idx="1"/>
          </p:nvPr>
        </p:nvSpPr>
        <p:spPr>
          <a:xfrm>
            <a:off x="35496" y="762001"/>
            <a:ext cx="9036496" cy="5143500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i="1" dirty="0">
                <a:solidFill>
                  <a:schemeClr val="tx2"/>
                </a:solidFill>
              </a:rPr>
              <a:t>例</a:t>
            </a:r>
            <a:r>
              <a:rPr lang="en-US" altLang="zh-CN" b="1" i="1" dirty="0">
                <a:solidFill>
                  <a:schemeClr val="tx2"/>
                </a:solidFill>
              </a:rPr>
              <a:t>1</a:t>
            </a:r>
            <a:r>
              <a:rPr lang="zh-CN" altLang="en-US" b="1" i="1" dirty="0">
                <a:solidFill>
                  <a:schemeClr val="tx2"/>
                </a:solidFill>
              </a:rPr>
              <a:t>：</a:t>
            </a:r>
            <a:r>
              <a:rPr lang="zh-CN" altLang="en-US" b="1" dirty="0"/>
              <a:t>将下列函数依赖集</a:t>
            </a:r>
            <a:r>
              <a:rPr lang="en-US" altLang="zh-CN" b="1" dirty="0"/>
              <a:t>F</a:t>
            </a:r>
            <a:r>
              <a:rPr lang="zh-CN" altLang="en-US" b="1" dirty="0"/>
              <a:t>划为最小函数依赖集。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F={A→B</a:t>
            </a:r>
            <a:r>
              <a:rPr lang="zh-CN" altLang="en-US" b="1" dirty="0"/>
              <a:t>，</a:t>
            </a:r>
            <a:r>
              <a:rPr lang="en-US" altLang="zh-CN" b="1" dirty="0"/>
              <a:t>B→A</a:t>
            </a:r>
            <a:r>
              <a:rPr lang="zh-CN" altLang="en-US" b="1" dirty="0"/>
              <a:t>，</a:t>
            </a:r>
            <a:r>
              <a:rPr lang="en-US" altLang="zh-CN" b="1" dirty="0"/>
              <a:t>B→C</a:t>
            </a:r>
            <a:r>
              <a:rPr lang="zh-CN" altLang="en-US" b="1" dirty="0"/>
              <a:t>，</a:t>
            </a:r>
            <a:r>
              <a:rPr lang="en-US" altLang="zh-CN" b="1" dirty="0"/>
              <a:t>A→C</a:t>
            </a:r>
            <a:r>
              <a:rPr lang="zh-CN" altLang="en-US" b="1" dirty="0"/>
              <a:t>，</a:t>
            </a:r>
            <a:r>
              <a:rPr lang="en-US" altLang="zh-CN" b="1" dirty="0"/>
              <a:t>C→A}</a:t>
            </a:r>
          </a:p>
          <a:p>
            <a:pPr eaLnBrk="1" hangingPunct="1"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解：</a:t>
            </a:r>
            <a:r>
              <a:rPr lang="en-US" altLang="zh-CN" b="1" dirty="0"/>
              <a:t>1</a:t>
            </a:r>
            <a:r>
              <a:rPr lang="zh-CN" altLang="en-US" b="1" dirty="0"/>
              <a:t>：分解为单个属性</a:t>
            </a:r>
            <a:r>
              <a:rPr lang="en-US" altLang="zh-CN" b="1" dirty="0"/>
              <a:t>F1=F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           2</a:t>
            </a:r>
            <a:r>
              <a:rPr lang="zh-CN" altLang="en-US" b="1" dirty="0"/>
              <a:t>：消去</a:t>
            </a:r>
            <a:r>
              <a:rPr lang="en-US" altLang="zh-CN" b="1" dirty="0"/>
              <a:t>F</a:t>
            </a:r>
            <a:r>
              <a:rPr lang="zh-CN" altLang="en-US" b="1" dirty="0"/>
              <a:t>中冗余的函数依赖</a:t>
            </a:r>
          </a:p>
          <a:p>
            <a:pPr eaLnBrk="1" hangingPunct="1"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考察</a:t>
            </a:r>
            <a:r>
              <a:rPr lang="en-US" altLang="zh-CN" b="1" dirty="0">
                <a:solidFill>
                  <a:srgbClr val="FF0000"/>
                </a:solidFill>
              </a:rPr>
              <a:t>A→B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b="1" dirty="0"/>
              <a:t>令</a:t>
            </a:r>
            <a:r>
              <a:rPr lang="en-US" altLang="zh-CN" b="1" dirty="0"/>
              <a:t>X=A  </a:t>
            </a:r>
            <a:r>
              <a:rPr lang="zh-CN" altLang="en-US" b="1" dirty="0"/>
              <a:t>求</a:t>
            </a:r>
            <a:r>
              <a:rPr lang="en-US" altLang="zh-CN" b="1" dirty="0"/>
              <a:t>X</a:t>
            </a:r>
            <a:r>
              <a:rPr lang="en-US" altLang="zh-CN" b="1" baseline="30000" dirty="0"/>
              <a:t>+</a:t>
            </a:r>
            <a:r>
              <a:rPr lang="en-US" altLang="zh-CN" b="1" dirty="0"/>
              <a:t>= </a:t>
            </a:r>
            <a:r>
              <a:rPr lang="zh-CN" altLang="en-US" b="1" dirty="0"/>
              <a:t>？ </a:t>
            </a:r>
            <a:r>
              <a:rPr lang="en-US" altLang="zh-CN" b="1" dirty="0"/>
              <a:t>X</a:t>
            </a:r>
            <a:r>
              <a:rPr lang="en-US" altLang="zh-CN" b="1" baseline="30000" dirty="0"/>
              <a:t>(0)</a:t>
            </a:r>
            <a:r>
              <a:rPr lang="en-US" altLang="zh-CN" b="1" dirty="0"/>
              <a:t>=A   X</a:t>
            </a:r>
            <a:r>
              <a:rPr lang="en-US" altLang="zh-CN" b="1" baseline="30000" dirty="0"/>
              <a:t>(1)</a:t>
            </a:r>
            <a:r>
              <a:rPr lang="en-US" altLang="zh-CN" b="1" dirty="0"/>
              <a:t>=</a:t>
            </a:r>
            <a:r>
              <a:rPr lang="en-US" altLang="zh-CN" b="1" i="1" dirty="0">
                <a:solidFill>
                  <a:srgbClr val="FF0000"/>
                </a:solidFill>
              </a:rPr>
              <a:t>AC=X</a:t>
            </a:r>
            <a:r>
              <a:rPr lang="en-US" altLang="zh-CN" b="1" i="1" baseline="30000" dirty="0">
                <a:solidFill>
                  <a:srgbClr val="FF0000"/>
                </a:solidFill>
              </a:rPr>
              <a:t>+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                  </a:t>
            </a:r>
            <a:r>
              <a:rPr lang="zh-CN" altLang="en-US" b="1" dirty="0"/>
              <a:t>因为</a:t>
            </a:r>
            <a:r>
              <a:rPr lang="en-US" altLang="zh-CN" b="1" dirty="0"/>
              <a:t>B</a:t>
            </a:r>
            <a:r>
              <a:rPr lang="zh-CN" altLang="en-US" b="1" dirty="0"/>
              <a:t>不属于</a:t>
            </a:r>
            <a:r>
              <a:rPr lang="en-US" altLang="zh-CN" b="1" dirty="0"/>
              <a:t>X</a:t>
            </a:r>
            <a:r>
              <a:rPr lang="en-US" altLang="zh-CN" b="1" baseline="30000" dirty="0"/>
              <a:t>+   </a:t>
            </a:r>
            <a:r>
              <a:rPr lang="en-US" altLang="zh-CN" b="1" dirty="0"/>
              <a:t> </a:t>
            </a:r>
            <a:r>
              <a:rPr lang="zh-CN" altLang="en-US" b="1" dirty="0"/>
              <a:t>所以</a:t>
            </a:r>
            <a:r>
              <a:rPr lang="en-US" altLang="zh-CN" b="1" dirty="0">
                <a:solidFill>
                  <a:srgbClr val="FF3300"/>
                </a:solidFill>
              </a:rPr>
              <a:t>A→B</a:t>
            </a:r>
            <a:r>
              <a:rPr lang="zh-CN" altLang="en-US" b="1" dirty="0"/>
              <a:t>不冗余。</a:t>
            </a:r>
          </a:p>
          <a:p>
            <a:pPr eaLnBrk="1" hangingPunct="1"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考察</a:t>
            </a:r>
            <a:r>
              <a:rPr lang="en-US" altLang="zh-CN" b="1" dirty="0">
                <a:solidFill>
                  <a:srgbClr val="FF0000"/>
                </a:solidFill>
              </a:rPr>
              <a:t>B→A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b="1" dirty="0"/>
              <a:t>令</a:t>
            </a:r>
            <a:r>
              <a:rPr lang="en-US" altLang="zh-CN" b="1" dirty="0"/>
              <a:t>X=B  </a:t>
            </a:r>
            <a:r>
              <a:rPr lang="zh-CN" altLang="en-US" b="1" dirty="0"/>
              <a:t>求</a:t>
            </a:r>
            <a:r>
              <a:rPr lang="en-US" altLang="zh-CN" b="1" dirty="0"/>
              <a:t>X</a:t>
            </a:r>
            <a:r>
              <a:rPr lang="en-US" altLang="zh-CN" b="1" baseline="30000" dirty="0"/>
              <a:t>+ </a:t>
            </a:r>
            <a:r>
              <a:rPr lang="en-US" altLang="zh-CN" b="1" dirty="0"/>
              <a:t>= </a:t>
            </a:r>
            <a:r>
              <a:rPr lang="zh-CN" altLang="en-US" b="1" dirty="0"/>
              <a:t>？</a:t>
            </a:r>
            <a:r>
              <a:rPr lang="zh-CN" altLang="en-US" b="1" baseline="30000" dirty="0"/>
              <a:t> </a:t>
            </a:r>
            <a:r>
              <a:rPr lang="en-US" altLang="zh-CN" b="1" dirty="0"/>
              <a:t>X</a:t>
            </a:r>
            <a:r>
              <a:rPr lang="en-US" altLang="zh-CN" b="1" baseline="30000" dirty="0"/>
              <a:t>(0)</a:t>
            </a:r>
            <a:r>
              <a:rPr lang="en-US" altLang="zh-CN" b="1" dirty="0"/>
              <a:t>=B   X</a:t>
            </a:r>
            <a:r>
              <a:rPr lang="en-US" altLang="zh-CN" b="1" baseline="30000" dirty="0"/>
              <a:t>(1)</a:t>
            </a:r>
            <a:r>
              <a:rPr lang="en-US" altLang="zh-CN" b="1" dirty="0"/>
              <a:t>=BC  X</a:t>
            </a:r>
            <a:r>
              <a:rPr lang="en-US" altLang="zh-CN" b="1" baseline="30000" dirty="0"/>
              <a:t>(2)</a:t>
            </a:r>
            <a:r>
              <a:rPr lang="en-US" altLang="zh-CN" b="1" dirty="0"/>
              <a:t>=ABC =X</a:t>
            </a:r>
            <a:r>
              <a:rPr lang="en-US" altLang="zh-CN" b="1" baseline="30000" dirty="0"/>
              <a:t>+</a:t>
            </a:r>
            <a:r>
              <a:rPr lang="en-US" altLang="zh-CN" b="1" dirty="0"/>
              <a:t>  </a:t>
            </a:r>
            <a:r>
              <a:rPr lang="zh-CN" altLang="en-US" b="1" dirty="0"/>
              <a:t>因为</a:t>
            </a:r>
            <a:r>
              <a:rPr lang="en-US" altLang="zh-CN" b="1" dirty="0"/>
              <a:t>A</a:t>
            </a:r>
            <a:r>
              <a:rPr lang="zh-CN" altLang="en-US" b="1" dirty="0"/>
              <a:t>属于</a:t>
            </a:r>
            <a:r>
              <a:rPr lang="en-US" altLang="zh-CN" b="1" dirty="0"/>
              <a:t>X</a:t>
            </a:r>
            <a:r>
              <a:rPr lang="en-US" altLang="zh-CN" b="1" baseline="30000" dirty="0"/>
              <a:t>+   </a:t>
            </a:r>
            <a:r>
              <a:rPr lang="en-US" altLang="zh-CN" b="1" dirty="0"/>
              <a:t> </a:t>
            </a:r>
            <a:r>
              <a:rPr lang="zh-CN" altLang="en-US" b="1" dirty="0"/>
              <a:t>所以</a:t>
            </a:r>
            <a:r>
              <a:rPr lang="en-US" altLang="zh-CN" b="1" dirty="0">
                <a:solidFill>
                  <a:srgbClr val="FF3300"/>
                </a:solidFill>
              </a:rPr>
              <a:t>B→A</a:t>
            </a:r>
            <a:r>
              <a:rPr lang="zh-CN" altLang="en-US" b="1" dirty="0"/>
              <a:t>冗余。</a:t>
            </a:r>
          </a:p>
          <a:p>
            <a:pPr eaLnBrk="1" hangingPunct="1"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考察</a:t>
            </a:r>
            <a:r>
              <a:rPr lang="en-US" altLang="zh-CN" b="1" dirty="0">
                <a:solidFill>
                  <a:srgbClr val="FF0000"/>
                </a:solidFill>
              </a:rPr>
              <a:t>B→C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b="1" dirty="0"/>
              <a:t>令</a:t>
            </a:r>
            <a:r>
              <a:rPr lang="en-US" altLang="zh-CN" b="1" dirty="0"/>
              <a:t>X=B  </a:t>
            </a:r>
            <a:r>
              <a:rPr lang="zh-CN" altLang="en-US" b="1" dirty="0"/>
              <a:t>求</a:t>
            </a:r>
            <a:r>
              <a:rPr lang="en-US" altLang="zh-CN" b="1" dirty="0"/>
              <a:t>X</a:t>
            </a:r>
            <a:r>
              <a:rPr lang="en-US" altLang="zh-CN" b="1" baseline="30000" dirty="0"/>
              <a:t>+ </a:t>
            </a:r>
            <a:r>
              <a:rPr lang="en-US" altLang="zh-CN" b="1" dirty="0"/>
              <a:t>= </a:t>
            </a:r>
            <a:r>
              <a:rPr lang="zh-CN" altLang="en-US" b="1" dirty="0"/>
              <a:t>？</a:t>
            </a:r>
            <a:r>
              <a:rPr lang="zh-CN" altLang="en-US" b="1" baseline="30000" dirty="0"/>
              <a:t> </a:t>
            </a:r>
            <a:r>
              <a:rPr lang="en-US" altLang="zh-CN" b="1" dirty="0"/>
              <a:t>X</a:t>
            </a:r>
            <a:r>
              <a:rPr lang="en-US" altLang="zh-CN" b="1" baseline="30000" dirty="0"/>
              <a:t>(0)</a:t>
            </a:r>
            <a:r>
              <a:rPr lang="en-US" altLang="zh-CN" b="1" dirty="0"/>
              <a:t>=B   X</a:t>
            </a:r>
            <a:r>
              <a:rPr lang="en-US" altLang="zh-CN" b="1" baseline="30000" dirty="0"/>
              <a:t>(1)</a:t>
            </a:r>
            <a:r>
              <a:rPr lang="en-US" altLang="zh-CN" b="1" dirty="0"/>
              <a:t>=AB=X</a:t>
            </a:r>
            <a:r>
              <a:rPr lang="en-US" altLang="zh-CN" b="1" baseline="30000" dirty="0"/>
              <a:t>+</a:t>
            </a:r>
            <a:r>
              <a:rPr lang="en-US" altLang="zh-CN" b="1" dirty="0"/>
              <a:t>  </a:t>
            </a:r>
            <a:r>
              <a:rPr lang="zh-CN" altLang="en-US" b="1" dirty="0"/>
              <a:t>因为</a:t>
            </a:r>
            <a:r>
              <a:rPr lang="en-US" altLang="zh-CN" b="1" dirty="0"/>
              <a:t>C</a:t>
            </a:r>
            <a:r>
              <a:rPr lang="zh-CN" altLang="en-US" b="1" dirty="0"/>
              <a:t>不属于</a:t>
            </a:r>
            <a:r>
              <a:rPr lang="en-US" altLang="zh-CN" b="1" dirty="0"/>
              <a:t>X</a:t>
            </a:r>
            <a:r>
              <a:rPr lang="en-US" altLang="zh-CN" b="1" baseline="30000" dirty="0"/>
              <a:t>+   </a:t>
            </a:r>
            <a:r>
              <a:rPr lang="en-US" altLang="zh-CN" b="1" dirty="0"/>
              <a:t> </a:t>
            </a:r>
            <a:r>
              <a:rPr lang="zh-CN" altLang="en-US" b="1" dirty="0"/>
              <a:t>所以</a:t>
            </a:r>
            <a:r>
              <a:rPr lang="en-US" altLang="zh-CN" b="1" dirty="0">
                <a:solidFill>
                  <a:srgbClr val="FF3300"/>
                </a:solidFill>
              </a:rPr>
              <a:t>B→C</a:t>
            </a:r>
            <a:r>
              <a:rPr lang="zh-CN" altLang="en-US" b="1" dirty="0"/>
              <a:t>不冗余。</a:t>
            </a:r>
          </a:p>
        </p:txBody>
      </p:sp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89F5A1-9EB3-4241-B46A-670D6B65FBA9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755577" y="44627"/>
            <a:ext cx="8016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4.3.5 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函数依赖集的等价和最小函数依赖集</a:t>
            </a:r>
            <a:endParaRPr lang="en-US" altLang="zh-CN" sz="3200" b="1" dirty="0">
              <a:solidFill>
                <a:srgbClr val="FF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325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69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第三讲 主要内容</a:t>
            </a: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6341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码值理论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最小依赖集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模式分解等价性判定准则</a:t>
            </a:r>
          </a:p>
        </p:txBody>
      </p:sp>
    </p:spTree>
    <p:extLst>
      <p:ext uri="{BB962C8B-B14F-4D97-AF65-F5344CB8AC3E}">
        <p14:creationId xmlns:p14="http://schemas.microsoft.com/office/powerpoint/2010/main" val="3865872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>
          <a:xfrm>
            <a:off x="228605" y="1778004"/>
            <a:ext cx="8736013" cy="3271573"/>
          </a:xfrm>
          <a:solidFill>
            <a:schemeClr val="bg1"/>
          </a:solidFill>
          <a:ln w="38100">
            <a:noFill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考察</a:t>
            </a:r>
            <a:r>
              <a:rPr lang="en-US" altLang="zh-CN" b="1" dirty="0">
                <a:solidFill>
                  <a:schemeClr val="accent2"/>
                </a:solidFill>
              </a:rPr>
              <a:t>A→C</a:t>
            </a:r>
            <a:r>
              <a:rPr lang="zh-CN" altLang="en-US" b="1" dirty="0">
                <a:solidFill>
                  <a:schemeClr val="accent2"/>
                </a:solidFill>
              </a:rPr>
              <a:t>：</a:t>
            </a:r>
            <a:r>
              <a:rPr lang="zh-CN" altLang="en-US" b="1" dirty="0"/>
              <a:t>令</a:t>
            </a:r>
            <a:r>
              <a:rPr lang="en-US" altLang="zh-CN" b="1" dirty="0"/>
              <a:t>X=A  </a:t>
            </a:r>
            <a:r>
              <a:rPr lang="zh-CN" altLang="en-US" b="1" dirty="0"/>
              <a:t>求</a:t>
            </a:r>
            <a:r>
              <a:rPr lang="en-US" altLang="zh-CN" b="1" dirty="0"/>
              <a:t>X</a:t>
            </a:r>
            <a:r>
              <a:rPr lang="en-US" altLang="zh-CN" b="1" baseline="30000" dirty="0"/>
              <a:t>+ </a:t>
            </a:r>
            <a:r>
              <a:rPr lang="en-US" altLang="zh-CN" b="1" dirty="0"/>
              <a:t>= </a:t>
            </a:r>
            <a:r>
              <a:rPr lang="zh-CN" altLang="en-US" b="1" dirty="0"/>
              <a:t>？</a:t>
            </a:r>
            <a:r>
              <a:rPr lang="zh-CN" altLang="en-US" b="1" baseline="30000" dirty="0"/>
              <a:t> </a:t>
            </a:r>
            <a:r>
              <a:rPr lang="en-US" altLang="zh-CN" b="1" dirty="0"/>
              <a:t>X</a:t>
            </a:r>
            <a:r>
              <a:rPr lang="en-US" altLang="zh-CN" b="1" baseline="30000" dirty="0"/>
              <a:t>(0)</a:t>
            </a:r>
            <a:r>
              <a:rPr lang="en-US" altLang="zh-CN" b="1" dirty="0"/>
              <a:t>=A   X</a:t>
            </a:r>
            <a:r>
              <a:rPr lang="en-US" altLang="zh-CN" b="1" baseline="30000" dirty="0"/>
              <a:t>(1)</a:t>
            </a:r>
            <a:r>
              <a:rPr lang="en-US" altLang="zh-CN" b="1" dirty="0"/>
              <a:t>=AB  X</a:t>
            </a:r>
            <a:r>
              <a:rPr lang="en-US" altLang="zh-CN" b="1" baseline="30000" dirty="0"/>
              <a:t>(2)</a:t>
            </a:r>
            <a:r>
              <a:rPr lang="en-US" altLang="zh-CN" b="1" dirty="0"/>
              <a:t>=ABC =X</a:t>
            </a:r>
            <a:r>
              <a:rPr lang="en-US" altLang="zh-CN" b="1" baseline="30000" dirty="0"/>
              <a:t>+</a:t>
            </a:r>
            <a:r>
              <a:rPr lang="en-US" altLang="zh-CN" b="1" dirty="0"/>
              <a:t>  </a:t>
            </a:r>
            <a:r>
              <a:rPr lang="zh-CN" altLang="en-US" b="1" dirty="0"/>
              <a:t>因为</a:t>
            </a:r>
            <a:r>
              <a:rPr lang="en-US" altLang="zh-CN" b="1" dirty="0"/>
              <a:t>C</a:t>
            </a:r>
            <a:r>
              <a:rPr lang="zh-CN" altLang="en-US" b="1" dirty="0"/>
              <a:t>属于</a:t>
            </a:r>
            <a:r>
              <a:rPr lang="en-US" altLang="zh-CN" b="1" dirty="0"/>
              <a:t>X</a:t>
            </a:r>
            <a:r>
              <a:rPr lang="en-US" altLang="zh-CN" b="1" baseline="30000" dirty="0"/>
              <a:t>+   </a:t>
            </a:r>
            <a:r>
              <a:rPr lang="en-US" altLang="zh-CN" b="1" dirty="0"/>
              <a:t> </a:t>
            </a:r>
            <a:r>
              <a:rPr lang="zh-CN" altLang="en-US" b="1" dirty="0"/>
              <a:t>所以</a:t>
            </a:r>
            <a:r>
              <a:rPr lang="en-US" altLang="zh-CN" b="1" dirty="0">
                <a:solidFill>
                  <a:srgbClr val="FF3300"/>
                </a:solidFill>
              </a:rPr>
              <a:t>A→C</a:t>
            </a:r>
            <a:r>
              <a:rPr lang="zh-CN" altLang="en-US" b="1" dirty="0"/>
              <a:t>冗余。</a:t>
            </a:r>
          </a:p>
          <a:p>
            <a:pPr eaLnBrk="1" hangingPunct="1">
              <a:buFontTx/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考察</a:t>
            </a:r>
            <a:r>
              <a:rPr lang="en-US" altLang="zh-CN" b="1" dirty="0">
                <a:solidFill>
                  <a:schemeClr val="accent2"/>
                </a:solidFill>
              </a:rPr>
              <a:t>C→A</a:t>
            </a:r>
            <a:r>
              <a:rPr lang="zh-CN" altLang="en-US" b="1" dirty="0">
                <a:solidFill>
                  <a:schemeClr val="accent2"/>
                </a:solidFill>
              </a:rPr>
              <a:t>：</a:t>
            </a:r>
            <a:r>
              <a:rPr lang="zh-CN" altLang="en-US" b="1" dirty="0"/>
              <a:t>令</a:t>
            </a:r>
            <a:r>
              <a:rPr lang="en-US" altLang="zh-CN" b="1" dirty="0"/>
              <a:t>X=C  </a:t>
            </a:r>
            <a:r>
              <a:rPr lang="zh-CN" altLang="en-US" b="1" dirty="0"/>
              <a:t>求</a:t>
            </a:r>
            <a:r>
              <a:rPr lang="en-US" altLang="zh-CN" b="1" dirty="0"/>
              <a:t>X</a:t>
            </a:r>
            <a:r>
              <a:rPr lang="en-US" altLang="zh-CN" b="1" baseline="30000" dirty="0"/>
              <a:t>+ </a:t>
            </a:r>
            <a:r>
              <a:rPr lang="en-US" altLang="zh-CN" b="1" dirty="0"/>
              <a:t>= </a:t>
            </a:r>
            <a:r>
              <a:rPr lang="zh-CN" altLang="en-US" b="1" dirty="0"/>
              <a:t>？</a:t>
            </a:r>
            <a:r>
              <a:rPr lang="zh-CN" altLang="en-US" b="1" baseline="30000" dirty="0"/>
              <a:t> </a:t>
            </a:r>
            <a:r>
              <a:rPr lang="zh-CN" altLang="en-US" b="1" dirty="0"/>
              <a:t> 因为</a:t>
            </a:r>
            <a:r>
              <a:rPr lang="en-US" altLang="zh-CN" b="1" dirty="0"/>
              <a:t>A</a:t>
            </a:r>
            <a:r>
              <a:rPr lang="zh-CN" altLang="en-US" b="1" dirty="0"/>
              <a:t>不属于</a:t>
            </a:r>
            <a:r>
              <a:rPr lang="en-US" altLang="zh-CN" b="1" dirty="0"/>
              <a:t>X</a:t>
            </a:r>
            <a:r>
              <a:rPr lang="en-US" altLang="zh-CN" b="1" baseline="30000" dirty="0"/>
              <a:t>+   </a:t>
            </a:r>
            <a:r>
              <a:rPr lang="en-US" altLang="zh-CN" b="1" dirty="0"/>
              <a:t> </a:t>
            </a:r>
            <a:r>
              <a:rPr lang="zh-CN" altLang="en-US" b="1" dirty="0"/>
              <a:t>所以</a:t>
            </a:r>
            <a:r>
              <a:rPr lang="en-US" altLang="zh-CN" b="1" dirty="0">
                <a:solidFill>
                  <a:srgbClr val="FF3300"/>
                </a:solidFill>
              </a:rPr>
              <a:t>C→A</a:t>
            </a:r>
            <a:r>
              <a:rPr lang="zh-CN" altLang="en-US" b="1" dirty="0"/>
              <a:t>不冗余。</a:t>
            </a:r>
          </a:p>
          <a:p>
            <a:pPr eaLnBrk="1" hangingPunct="1">
              <a:buFontTx/>
              <a:buNone/>
            </a:pPr>
            <a:r>
              <a:rPr lang="zh-CN" altLang="en-US" b="1" dirty="0"/>
              <a:t>因此 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3</a:t>
            </a:r>
            <a:r>
              <a:rPr lang="zh-CN" altLang="en-US" b="1" dirty="0"/>
              <a:t>：判每个函数依赖左部是否有冗余属性</a:t>
            </a:r>
          </a:p>
        </p:txBody>
      </p:sp>
      <p:sp>
        <p:nvSpPr>
          <p:cNvPr id="727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2C7037-A254-456B-A607-72203994F26E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914406" y="889006"/>
            <a:ext cx="7523213" cy="5847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3200" b="1">
                <a:latin typeface="Times New Roman" pitchFamily="18" charset="0"/>
              </a:rPr>
              <a:t>F={A→B</a:t>
            </a:r>
            <a:r>
              <a:rPr kumimoji="1" lang="zh-CN" altLang="en-US" sz="3200" b="1">
                <a:latin typeface="Times New Roman" pitchFamily="18" charset="0"/>
              </a:rPr>
              <a:t>，</a:t>
            </a:r>
            <a:r>
              <a:rPr kumimoji="1" lang="en-US" altLang="zh-CN" sz="3200" b="1" i="1">
                <a:solidFill>
                  <a:schemeClr val="accent2"/>
                </a:solidFill>
                <a:latin typeface="Times New Roman" pitchFamily="18" charset="0"/>
              </a:rPr>
              <a:t>B→A</a:t>
            </a:r>
            <a:r>
              <a:rPr kumimoji="1" lang="zh-CN" altLang="en-US" sz="3200" b="1" i="1">
                <a:solidFill>
                  <a:schemeClr val="accent2"/>
                </a:solidFill>
                <a:latin typeface="Times New Roman" pitchFamily="18" charset="0"/>
              </a:rPr>
              <a:t>，</a:t>
            </a:r>
            <a:r>
              <a:rPr kumimoji="1" lang="en-US" altLang="zh-CN" sz="3200" b="1">
                <a:latin typeface="Times New Roman" pitchFamily="18" charset="0"/>
              </a:rPr>
              <a:t>B→C</a:t>
            </a:r>
            <a:r>
              <a:rPr kumimoji="1" lang="zh-CN" altLang="en-US" sz="3200" b="1">
                <a:latin typeface="Times New Roman" pitchFamily="18" charset="0"/>
              </a:rPr>
              <a:t>，</a:t>
            </a:r>
            <a:r>
              <a:rPr kumimoji="1" lang="en-US" altLang="zh-CN" sz="3200" b="1" i="1">
                <a:solidFill>
                  <a:schemeClr val="accent2"/>
                </a:solidFill>
                <a:latin typeface="Times New Roman" pitchFamily="18" charset="0"/>
              </a:rPr>
              <a:t>A→C</a:t>
            </a:r>
            <a:r>
              <a:rPr kumimoji="1" lang="zh-CN" altLang="en-US" sz="3200" b="1" i="1">
                <a:solidFill>
                  <a:schemeClr val="accent2"/>
                </a:solidFill>
                <a:latin typeface="Times New Roman" pitchFamily="18" charset="0"/>
              </a:rPr>
              <a:t>，</a:t>
            </a:r>
            <a:r>
              <a:rPr kumimoji="1" lang="en-US" altLang="zh-CN" sz="3200" b="1">
                <a:latin typeface="Times New Roman" pitchFamily="18" charset="0"/>
              </a:rPr>
              <a:t>C→A}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2828915" y="5229493"/>
            <a:ext cx="5943600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itchFamily="18" charset="0"/>
              </a:rPr>
              <a:t> m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={A→B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B→A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A→C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C→A}</a:t>
            </a:r>
            <a:endParaRPr kumimoji="1" lang="en-US" altLang="zh-CN" sz="28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1907704" y="5183998"/>
            <a:ext cx="533400" cy="9541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思考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1475656" y="3476164"/>
            <a:ext cx="518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800" b="1" i="1" dirty="0">
                <a:solidFill>
                  <a:srgbClr val="FF0000"/>
                </a:solidFill>
                <a:latin typeface="Times New Roman" pitchFamily="18" charset="0"/>
              </a:rPr>
              <a:t>F2={A→B</a:t>
            </a:r>
            <a:r>
              <a:rPr kumimoji="1" lang="zh-CN" altLang="en-US" sz="2800" b="1" i="1" dirty="0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itchFamily="18" charset="0"/>
              </a:rPr>
              <a:t>B→C</a:t>
            </a:r>
            <a:r>
              <a:rPr kumimoji="1" lang="zh-CN" altLang="en-US" sz="2800" b="1" i="1" dirty="0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itchFamily="18" charset="0"/>
              </a:rPr>
              <a:t>C→A}</a:t>
            </a:r>
            <a:endParaRPr kumimoji="1" lang="en-US" altLang="zh-CN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577" y="44627"/>
            <a:ext cx="8016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4.3.5 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函数依赖集的等价和最小函数依赖集</a:t>
            </a:r>
            <a:endParaRPr lang="en-US" altLang="zh-CN" sz="3200" b="1" dirty="0">
              <a:solidFill>
                <a:srgbClr val="FF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753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 autoUpdateAnimBg="0" advAuto="0"/>
      <p:bldP spid="70660" grpId="0"/>
      <p:bldP spid="70661" grpId="0"/>
      <p:bldP spid="7066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753AFD-4F37-446C-88ED-A0714FAF1456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73731" name="Rectangle 4"/>
          <p:cNvSpPr>
            <a:spLocks noChangeArrowheads="1"/>
          </p:cNvSpPr>
          <p:nvPr/>
        </p:nvSpPr>
        <p:spPr bwMode="auto">
          <a:xfrm>
            <a:off x="533405" y="1397000"/>
            <a:ext cx="7999413" cy="23402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zh-CN" altLang="en-US" sz="2800" b="1" dirty="0"/>
              <a:t>设有关系模式</a:t>
            </a:r>
            <a:r>
              <a:rPr lang="en-US" altLang="zh-CN" sz="2800" b="1" dirty="0"/>
              <a:t>R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C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D</a:t>
            </a:r>
            <a:r>
              <a:rPr lang="zh-CN" altLang="en-US" sz="2800" b="1" dirty="0"/>
              <a:t>），其上的函数依赖集为：</a:t>
            </a:r>
            <a:r>
              <a:rPr lang="en-US" altLang="zh-CN" sz="2800" b="1" dirty="0"/>
              <a:t>F</a:t>
            </a:r>
            <a:r>
              <a:rPr lang="zh-CN" altLang="en-US" sz="2800" b="1" dirty="0"/>
              <a:t>＝</a:t>
            </a:r>
            <a:r>
              <a:rPr lang="en-US" altLang="zh-CN" sz="2800" b="1" dirty="0"/>
              <a:t>{A →C ,C →A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B → AC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D → AC}</a:t>
            </a:r>
            <a:r>
              <a:rPr lang="zh-CN" altLang="en-US" sz="2800" b="1" dirty="0"/>
              <a:t>，求</a:t>
            </a:r>
            <a:r>
              <a:rPr lang="en-US" altLang="zh-CN" sz="2800" b="1" dirty="0"/>
              <a:t>F</a:t>
            </a:r>
            <a:r>
              <a:rPr lang="zh-CN" altLang="en-US" sz="2800" b="1" dirty="0"/>
              <a:t>的最小覆盖。</a:t>
            </a:r>
            <a:br>
              <a:rPr lang="zh-CN" altLang="en-US" sz="2800" b="1" dirty="0">
                <a:solidFill>
                  <a:srgbClr val="FFFFCC"/>
                </a:solidFill>
              </a:rPr>
            </a:br>
            <a:endParaRPr lang="zh-CN" altLang="en-US" sz="2800" b="1" dirty="0">
              <a:solidFill>
                <a:srgbClr val="FFFFCC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7" y="44627"/>
            <a:ext cx="8016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4.3.5 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函数依赖集的等价和最小函数依赖集</a:t>
            </a:r>
            <a:endParaRPr lang="en-US" altLang="zh-CN" sz="3200" b="1" dirty="0">
              <a:solidFill>
                <a:srgbClr val="FF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352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64704"/>
            <a:ext cx="8424936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R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D</a:t>
            </a:r>
            <a:r>
              <a:rPr lang="zh-CN" altLang="en-US" sz="2400" b="1" dirty="0"/>
              <a:t>），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＝</a:t>
            </a:r>
            <a:r>
              <a:rPr lang="en-US" altLang="zh-CN" sz="2400" b="1" dirty="0"/>
              <a:t>{A →C ,C →A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B → AC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D → AC}</a:t>
            </a:r>
          </a:p>
          <a:p>
            <a:pPr marL="0" indent="0">
              <a:buNone/>
            </a:pPr>
            <a:r>
              <a:rPr lang="zh-CN" altLang="en-US" sz="2400" b="1" dirty="0"/>
              <a:t>解</a:t>
            </a:r>
            <a:r>
              <a:rPr lang="en-US" altLang="zh-CN" sz="2400" b="1" dirty="0"/>
              <a:t>:</a:t>
            </a:r>
            <a:r>
              <a:rPr lang="en-US" altLang="zh-CN" sz="2400" b="1" dirty="0">
                <a:sym typeface="Wingdings" panose="05000000000000000000" pitchFamily="2" charset="2"/>
              </a:rPr>
              <a:t>(1)</a:t>
            </a:r>
            <a:r>
              <a:rPr lang="zh-CN" altLang="en-US" sz="2400" b="1" dirty="0">
                <a:sym typeface="Wingdings" panose="05000000000000000000" pitchFamily="2" charset="2"/>
              </a:rPr>
              <a:t>分解右部为单个属性ＢＡ</a:t>
            </a:r>
            <a:r>
              <a:rPr lang="en-US" altLang="zh-CN" sz="2400" b="1" dirty="0">
                <a:sym typeface="Wingdings" panose="05000000000000000000" pitchFamily="2" charset="2"/>
              </a:rPr>
              <a:t>,</a:t>
            </a:r>
            <a:r>
              <a:rPr lang="zh-CN" altLang="en-US" sz="2400" b="1" dirty="0">
                <a:sym typeface="Wingdings" panose="05000000000000000000" pitchFamily="2" charset="2"/>
              </a:rPr>
              <a:t>ＢＣ</a:t>
            </a:r>
            <a:r>
              <a:rPr lang="en-US" altLang="zh-CN" sz="2400" b="1" dirty="0">
                <a:sym typeface="Wingdings" panose="05000000000000000000" pitchFamily="2" charset="2"/>
              </a:rPr>
              <a:t>,</a:t>
            </a:r>
            <a:r>
              <a:rPr lang="zh-CN" altLang="en-US" sz="2400" b="1" dirty="0">
                <a:sym typeface="Wingdings" panose="05000000000000000000" pitchFamily="2" charset="2"/>
              </a:rPr>
              <a:t>Ｄ</a:t>
            </a:r>
            <a:r>
              <a:rPr lang="en-US" altLang="zh-CN" sz="2400" b="1" dirty="0">
                <a:sym typeface="Wingdings" panose="05000000000000000000" pitchFamily="2" charset="2"/>
              </a:rPr>
              <a:t>A,DC</a:t>
            </a:r>
          </a:p>
          <a:p>
            <a:pPr marL="0" indent="0">
              <a:buNone/>
            </a:pPr>
            <a:r>
              <a:rPr lang="en-US" altLang="zh-CN" sz="2400" b="1" dirty="0">
                <a:sym typeface="Wingdings" panose="05000000000000000000" pitchFamily="2" charset="2"/>
              </a:rPr>
              <a:t>(2)</a:t>
            </a:r>
            <a:r>
              <a:rPr lang="zh-CN" altLang="en-US" sz="2400" b="1" dirty="0">
                <a:sym typeface="Wingdings" panose="05000000000000000000" pitchFamily="2" charset="2"/>
              </a:rPr>
              <a:t>逐个考察</a:t>
            </a:r>
            <a:r>
              <a:rPr lang="en-US" altLang="zh-CN" sz="2400" b="1" dirty="0">
                <a:sym typeface="Wingdings" panose="05000000000000000000" pitchFamily="2" charset="2"/>
              </a:rPr>
              <a:t>F</a:t>
            </a:r>
            <a:r>
              <a:rPr lang="zh-CN" altLang="en-US" sz="2400" b="1" dirty="0">
                <a:sym typeface="Wingdings" panose="05000000000000000000" pitchFamily="2" charset="2"/>
              </a:rPr>
              <a:t>中的函数依赖是否冗余。</a:t>
            </a:r>
            <a:endParaRPr lang="en-US" altLang="zh-CN" sz="24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b="1" dirty="0">
                <a:sym typeface="Wingdings" panose="05000000000000000000" pitchFamily="2" charset="2"/>
              </a:rPr>
              <a:t>	BA, BC </a:t>
            </a:r>
            <a:r>
              <a:rPr lang="zh-CN" altLang="en-US" sz="2400" b="1" dirty="0">
                <a:sym typeface="Wingdings" panose="05000000000000000000" pitchFamily="2" charset="2"/>
              </a:rPr>
              <a:t>中一个冗余</a:t>
            </a:r>
            <a:endParaRPr lang="en-US" altLang="zh-CN" sz="24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b="1" dirty="0">
                <a:sym typeface="Wingdings" panose="05000000000000000000" pitchFamily="2" charset="2"/>
              </a:rPr>
              <a:t>	DA, DC </a:t>
            </a:r>
            <a:r>
              <a:rPr lang="zh-CN" altLang="en-US" sz="2400" b="1" dirty="0">
                <a:sym typeface="Wingdings" panose="05000000000000000000" pitchFamily="2" charset="2"/>
              </a:rPr>
              <a:t>中有一个冗余</a:t>
            </a:r>
            <a:endParaRPr lang="en-US" altLang="zh-CN" sz="24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b="1" dirty="0">
                <a:sym typeface="Wingdings" panose="05000000000000000000" pitchFamily="2" charset="2"/>
              </a:rPr>
              <a:t>(3) </a:t>
            </a:r>
            <a:r>
              <a:rPr lang="zh-CN" altLang="en-US" sz="2400" b="1" dirty="0">
                <a:sym typeface="Wingdings" panose="05000000000000000000" pitchFamily="2" charset="2"/>
              </a:rPr>
              <a:t>左部均为单属性，不存在冗余的决定因素</a:t>
            </a:r>
            <a:endParaRPr lang="en-US" altLang="zh-CN" sz="24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sz="2400" b="1" dirty="0">
                <a:sym typeface="Wingdings" panose="05000000000000000000" pitchFamily="2" charset="2"/>
              </a:rPr>
              <a:t>故</a:t>
            </a:r>
            <a:r>
              <a:rPr lang="en-US" altLang="zh-CN" sz="2400" b="1" dirty="0" err="1">
                <a:sym typeface="Wingdings" panose="05000000000000000000" pitchFamily="2" charset="2"/>
              </a:rPr>
              <a:t>Fm</a:t>
            </a:r>
            <a:r>
              <a:rPr lang="en-US" altLang="zh-CN" sz="2400" b="1" dirty="0">
                <a:sym typeface="Wingdings" panose="05000000000000000000" pitchFamily="2" charset="2"/>
              </a:rPr>
              <a:t>={</a:t>
            </a:r>
            <a:r>
              <a:rPr lang="en-US" altLang="zh-CN" sz="2400" b="1" dirty="0"/>
              <a:t>A →C ,C →A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B → A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D → A</a:t>
            </a:r>
            <a:r>
              <a:rPr lang="en-US" altLang="zh-CN" sz="2400" b="1" dirty="0">
                <a:sym typeface="Wingdings" panose="05000000000000000000" pitchFamily="2" charset="2"/>
              </a:rPr>
              <a:t>}</a:t>
            </a:r>
          </a:p>
          <a:p>
            <a:pPr marL="0" indent="0">
              <a:buNone/>
            </a:pPr>
            <a:r>
              <a:rPr lang="en-US" altLang="zh-CN" sz="2400" b="1" dirty="0">
                <a:sym typeface="Wingdings" panose="05000000000000000000" pitchFamily="2" charset="2"/>
              </a:rPr>
              <a:t>    </a:t>
            </a:r>
            <a:r>
              <a:rPr lang="en-US" altLang="zh-CN" sz="2400" b="1" dirty="0" err="1">
                <a:sym typeface="Wingdings" panose="05000000000000000000" pitchFamily="2" charset="2"/>
              </a:rPr>
              <a:t>Fm</a:t>
            </a:r>
            <a:r>
              <a:rPr lang="en-US" altLang="zh-CN" sz="2400" b="1" dirty="0">
                <a:sym typeface="Wingdings" panose="05000000000000000000" pitchFamily="2" charset="2"/>
              </a:rPr>
              <a:t>={</a:t>
            </a:r>
            <a:r>
              <a:rPr lang="en-US" altLang="zh-CN" sz="2400" b="1" dirty="0"/>
              <a:t>A →C ,C →A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B → A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D → C}</a:t>
            </a:r>
          </a:p>
          <a:p>
            <a:pPr marL="0" indent="0">
              <a:buNone/>
            </a:pPr>
            <a:r>
              <a:rPr lang="en-US" altLang="zh-CN" sz="2400" b="1" dirty="0">
                <a:sym typeface="Wingdings" panose="05000000000000000000" pitchFamily="2" charset="2"/>
              </a:rPr>
              <a:t>    </a:t>
            </a:r>
            <a:r>
              <a:rPr lang="en-US" altLang="zh-CN" sz="2400" b="1" dirty="0" err="1">
                <a:sym typeface="Wingdings" panose="05000000000000000000" pitchFamily="2" charset="2"/>
              </a:rPr>
              <a:t>Fm</a:t>
            </a:r>
            <a:r>
              <a:rPr lang="en-US" altLang="zh-CN" sz="2400" b="1" dirty="0">
                <a:sym typeface="Wingdings" panose="05000000000000000000" pitchFamily="2" charset="2"/>
              </a:rPr>
              <a:t>={</a:t>
            </a:r>
            <a:r>
              <a:rPr lang="en-US" altLang="zh-CN" sz="2400" b="1" dirty="0"/>
              <a:t>A →C ,C →A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B → C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D → A}</a:t>
            </a:r>
            <a:endParaRPr lang="en-US" altLang="zh-CN" sz="24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b="1" dirty="0">
                <a:sym typeface="Wingdings" panose="05000000000000000000" pitchFamily="2" charset="2"/>
              </a:rPr>
              <a:t>    </a:t>
            </a:r>
            <a:r>
              <a:rPr lang="en-US" altLang="zh-CN" sz="2400" b="1" dirty="0" err="1">
                <a:sym typeface="Wingdings" panose="05000000000000000000" pitchFamily="2" charset="2"/>
              </a:rPr>
              <a:t>Fm</a:t>
            </a:r>
            <a:r>
              <a:rPr lang="en-US" altLang="zh-CN" sz="2400" b="1" dirty="0">
                <a:sym typeface="Wingdings" panose="05000000000000000000" pitchFamily="2" charset="2"/>
              </a:rPr>
              <a:t>={</a:t>
            </a:r>
            <a:r>
              <a:rPr lang="en-US" altLang="zh-CN" sz="2400" b="1" dirty="0"/>
              <a:t>A →C ,C →A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B → C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D → C}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5187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</a:rPr>
              <a:t>作业</a:t>
            </a:r>
            <a:r>
              <a:rPr lang="en-US" altLang="zh-CN" sz="3200" b="1" dirty="0">
                <a:solidFill>
                  <a:srgbClr val="FF0000"/>
                </a:solidFill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</a:rPr>
              <a:t>：</a:t>
            </a:r>
            <a:r>
              <a:rPr lang="zh-CN" altLang="en-US" sz="3200" dirty="0">
                <a:solidFill>
                  <a:srgbClr val="FF0000"/>
                </a:solidFill>
              </a:rPr>
              <a:t>求下列函数依赖集的最小覆盖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01842"/>
            <a:ext cx="8229600" cy="434915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U=(A,B,C,D,E,F,G)</a:t>
            </a:r>
          </a:p>
          <a:p>
            <a:pPr eaLnBrk="1" hangingPunct="1"/>
            <a:r>
              <a:rPr lang="en-US" altLang="zh-CN" dirty="0"/>
              <a:t>F={AB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en-US" altLang="zh-CN" dirty="0">
                <a:sym typeface="Wingdings" pitchFamily="2" charset="2"/>
              </a:rPr>
              <a:t>EG</a:t>
            </a:r>
            <a:r>
              <a:rPr lang="zh-CN" altLang="en-US" dirty="0">
                <a:sym typeface="Wingdings" pitchFamily="2" charset="2"/>
              </a:rPr>
              <a:t>，</a:t>
            </a:r>
            <a:r>
              <a:rPr lang="en-US" altLang="zh-CN" dirty="0">
                <a:sym typeface="Wingdings" pitchFamily="2" charset="2"/>
              </a:rPr>
              <a:t>CA, BEC</a:t>
            </a:r>
            <a:r>
              <a:rPr lang="zh-CN" altLang="en-US" dirty="0">
                <a:sym typeface="Wingdings" pitchFamily="2" charset="2"/>
              </a:rPr>
              <a:t>，</a:t>
            </a:r>
            <a:r>
              <a:rPr lang="en-US" altLang="zh-CN" dirty="0">
                <a:sym typeface="Wingdings" pitchFamily="2" charset="2"/>
              </a:rPr>
              <a:t>BCD</a:t>
            </a:r>
            <a:r>
              <a:rPr lang="zh-CN" altLang="en-US" dirty="0">
                <a:sym typeface="Wingdings" pitchFamily="2" charset="2"/>
              </a:rPr>
              <a:t>，</a:t>
            </a:r>
            <a:endParaRPr lang="en-US" altLang="zh-CN" dirty="0">
              <a:sym typeface="Wingdings" pitchFamily="2" charset="2"/>
            </a:endParaRPr>
          </a:p>
          <a:p>
            <a:pPr marL="0" indent="0" eaLnBrk="1" hangingPunct="1">
              <a:buNone/>
            </a:pPr>
            <a:r>
              <a:rPr lang="en-US" altLang="zh-CN" dirty="0">
                <a:sym typeface="Wingdings" pitchFamily="2" charset="2"/>
              </a:rPr>
              <a:t>         CGBD</a:t>
            </a:r>
            <a:r>
              <a:rPr lang="zh-CN" altLang="en-US" dirty="0">
                <a:sym typeface="Wingdings" pitchFamily="2" charset="2"/>
              </a:rPr>
              <a:t>，</a:t>
            </a:r>
            <a:r>
              <a:rPr lang="en-US" altLang="zh-CN" dirty="0">
                <a:sym typeface="Wingdings" pitchFamily="2" charset="2"/>
              </a:rPr>
              <a:t>ACDB</a:t>
            </a:r>
            <a:r>
              <a:rPr lang="zh-CN" altLang="en-US" dirty="0">
                <a:sym typeface="Wingdings" pitchFamily="2" charset="2"/>
              </a:rPr>
              <a:t>，</a:t>
            </a:r>
            <a:r>
              <a:rPr lang="en-US" altLang="zh-CN" dirty="0">
                <a:sym typeface="Wingdings" pitchFamily="2" charset="2"/>
              </a:rPr>
              <a:t>CEAG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57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93279E-5252-4053-B199-009E182406BF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55577" y="44627"/>
            <a:ext cx="8016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4.3.5 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函数依赖集的等价和最小函数依赖集</a:t>
            </a:r>
            <a:endParaRPr lang="en-US" altLang="zh-CN" sz="3200" b="1" dirty="0">
              <a:solidFill>
                <a:srgbClr val="FF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667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/>
      <p:bldP spid="7578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>
          <a:xfrm>
            <a:off x="349188" y="2132857"/>
            <a:ext cx="8445624" cy="122413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逐个考察</a:t>
            </a:r>
            <a:r>
              <a:rPr lang="en-US" altLang="zh-CN" dirty="0"/>
              <a:t>F</a:t>
            </a:r>
            <a:r>
              <a:rPr lang="zh-CN" altLang="en-US" dirty="0"/>
              <a:t>中函数依赖是否多余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去除</a:t>
            </a:r>
            <a:r>
              <a:rPr lang="en-US" altLang="zh-CN" dirty="0"/>
              <a:t>AB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C</a:t>
            </a:r>
            <a:r>
              <a:rPr lang="zh-CN" altLang="en-US" dirty="0"/>
              <a:t>，求</a:t>
            </a:r>
            <a:r>
              <a:rPr lang="en-US" altLang="zh-CN" dirty="0"/>
              <a:t> AB+</a:t>
            </a:r>
          </a:p>
          <a:p>
            <a:pPr marL="0" indent="0" eaLnBrk="1" hangingPunct="1">
              <a:buNone/>
            </a:pP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</p:txBody>
      </p:sp>
      <p:sp>
        <p:nvSpPr>
          <p:cNvPr id="757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93279E-5252-4053-B199-009E182406BF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U=(A,B,C,D,E,F,G)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9188" y="802449"/>
            <a:ext cx="78184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2400" dirty="0"/>
              <a:t>2) F={AB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en-US" altLang="zh-CN" sz="2400" dirty="0"/>
              <a:t>C</a:t>
            </a:r>
            <a:r>
              <a:rPr lang="zh-CN" altLang="en-US" sz="2400" dirty="0"/>
              <a:t>，</a:t>
            </a:r>
            <a:r>
              <a:rPr lang="en-US" altLang="zh-CN" sz="2400" dirty="0"/>
              <a:t>C</a:t>
            </a:r>
            <a:r>
              <a:rPr lang="en-US" altLang="zh-CN" sz="2400" dirty="0">
                <a:sym typeface="Wingdings" pitchFamily="2" charset="2"/>
              </a:rPr>
              <a:t>E,  CG</a:t>
            </a:r>
            <a:r>
              <a:rPr lang="zh-CN" altLang="en-US" sz="2400" dirty="0">
                <a:sym typeface="Wingdings" pitchFamily="2" charset="2"/>
              </a:rPr>
              <a:t>，</a:t>
            </a:r>
            <a:r>
              <a:rPr lang="en-US" altLang="zh-CN" sz="2400" dirty="0">
                <a:sym typeface="Wingdings" pitchFamily="2" charset="2"/>
              </a:rPr>
              <a:t>CA,	BEC</a:t>
            </a:r>
            <a:r>
              <a:rPr lang="zh-CN" altLang="en-US" sz="2400" dirty="0">
                <a:sym typeface="Wingdings" pitchFamily="2" charset="2"/>
              </a:rPr>
              <a:t>，</a:t>
            </a:r>
            <a:r>
              <a:rPr lang="en-US" altLang="zh-CN" sz="2400" dirty="0">
                <a:sym typeface="Wingdings" pitchFamily="2" charset="2"/>
              </a:rPr>
              <a:t>	BCD</a:t>
            </a:r>
            <a:r>
              <a:rPr lang="zh-CN" altLang="en-US" sz="2400" dirty="0">
                <a:sym typeface="Wingdings" pitchFamily="2" charset="2"/>
              </a:rPr>
              <a:t>，</a:t>
            </a:r>
            <a:r>
              <a:rPr lang="en-US" altLang="zh-CN" sz="2400" dirty="0">
                <a:sym typeface="Wingdings" pitchFamily="2" charset="2"/>
              </a:rPr>
              <a:t>	CGB,  CGD</a:t>
            </a:r>
            <a:r>
              <a:rPr lang="zh-CN" altLang="en-US" sz="2400" dirty="0">
                <a:sym typeface="Wingdings" pitchFamily="2" charset="2"/>
              </a:rPr>
              <a:t>，</a:t>
            </a:r>
            <a:r>
              <a:rPr lang="en-US" altLang="zh-CN" sz="2400" dirty="0">
                <a:sym typeface="Wingdings" pitchFamily="2" charset="2"/>
              </a:rPr>
              <a:t>ACDB</a:t>
            </a:r>
            <a:r>
              <a:rPr lang="zh-CN" altLang="en-US" sz="2400" dirty="0">
                <a:sym typeface="Wingdings" pitchFamily="2" charset="2"/>
              </a:rPr>
              <a:t>，</a:t>
            </a:r>
            <a:r>
              <a:rPr lang="en-US" altLang="zh-CN" sz="2400" dirty="0">
                <a:sym typeface="Wingdings" pitchFamily="2" charset="2"/>
              </a:rPr>
              <a:t>	CEA,CEG</a:t>
            </a:r>
            <a:r>
              <a:rPr lang="en-US" altLang="zh-CN" sz="2400" dirty="0"/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1259632" y="802449"/>
            <a:ext cx="936104" cy="394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39952" y="2636912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AB+=AB</a:t>
            </a:r>
            <a:r>
              <a:rPr lang="zh-CN" altLang="en-US" sz="2400" dirty="0"/>
              <a:t>，不冗余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49188" y="3220178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去除</a:t>
            </a:r>
            <a:r>
              <a:rPr lang="en-US" altLang="zh-CN" sz="2400" dirty="0"/>
              <a:t>C</a:t>
            </a:r>
            <a:r>
              <a:rPr lang="en-US" altLang="zh-CN" sz="2400" dirty="0">
                <a:sym typeface="Wingdings" panose="05000000000000000000" pitchFamily="2" charset="2"/>
              </a:rPr>
              <a:t>E</a:t>
            </a:r>
            <a:r>
              <a:rPr lang="zh-CN" altLang="en-US" sz="2400" dirty="0">
                <a:sym typeface="Wingdings" panose="05000000000000000000" pitchFamily="2" charset="2"/>
              </a:rPr>
              <a:t>，求</a:t>
            </a:r>
            <a:r>
              <a:rPr lang="en-US" altLang="zh-CN" sz="2400" dirty="0">
                <a:sym typeface="Wingdings" panose="05000000000000000000" pitchFamily="2" charset="2"/>
              </a:rPr>
              <a:t>C+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498845" y="802449"/>
            <a:ext cx="824664" cy="394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414742" y="802449"/>
            <a:ext cx="824664" cy="394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59122" y="1224565"/>
            <a:ext cx="968680" cy="357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398594" y="807705"/>
            <a:ext cx="824664" cy="394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940152" y="794922"/>
            <a:ext cx="864095" cy="394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002856" y="3186961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Wingdings" panose="05000000000000000000" pitchFamily="2" charset="2"/>
              </a:rPr>
              <a:t>C+=ABCDG,</a:t>
            </a:r>
            <a:r>
              <a:rPr lang="zh-CN" altLang="en-US" sz="2400" dirty="0">
                <a:sym typeface="Wingdings" panose="05000000000000000000" pitchFamily="2" charset="2"/>
              </a:rPr>
              <a:t>不冗余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326566" y="3754735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去除</a:t>
            </a:r>
            <a:r>
              <a:rPr lang="en-US" altLang="zh-CN" sz="2400" dirty="0"/>
              <a:t>C</a:t>
            </a:r>
            <a:r>
              <a:rPr lang="en-US" altLang="zh-CN" sz="2400" dirty="0">
                <a:sym typeface="Wingdings" panose="05000000000000000000" pitchFamily="2" charset="2"/>
              </a:rPr>
              <a:t>G</a:t>
            </a:r>
            <a:r>
              <a:rPr lang="zh-CN" altLang="en-US" sz="2400" dirty="0">
                <a:sym typeface="Wingdings" panose="05000000000000000000" pitchFamily="2" charset="2"/>
              </a:rPr>
              <a:t>，求</a:t>
            </a:r>
            <a:r>
              <a:rPr lang="en-US" altLang="zh-CN" sz="2400" dirty="0">
                <a:sym typeface="Wingdings" panose="05000000000000000000" pitchFamily="2" charset="2"/>
              </a:rPr>
              <a:t>C+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3923928" y="3691016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Wingdings" panose="05000000000000000000" pitchFamily="2" charset="2"/>
              </a:rPr>
              <a:t> C+=ABCDEG   </a:t>
            </a:r>
            <a:r>
              <a:rPr lang="zh-CN" altLang="en-US" sz="2400" dirty="0">
                <a:sym typeface="Wingdings" panose="05000000000000000000" pitchFamily="2" charset="2"/>
              </a:rPr>
              <a:t>冗余</a:t>
            </a:r>
            <a:endParaRPr lang="zh-CN" altLang="en-US" sz="2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51520" y="4289292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sym typeface="Wingdings" panose="05000000000000000000" pitchFamily="2" charset="2"/>
              </a:rPr>
              <a:t>去除</a:t>
            </a:r>
            <a:r>
              <a:rPr lang="en-US" altLang="zh-CN" sz="2400" dirty="0">
                <a:sym typeface="Wingdings" panose="05000000000000000000" pitchFamily="2" charset="2"/>
              </a:rPr>
              <a:t>CA,   </a:t>
            </a:r>
            <a:r>
              <a:rPr lang="zh-CN" altLang="en-US" sz="2400" dirty="0">
                <a:sym typeface="Wingdings" panose="05000000000000000000" pitchFamily="2" charset="2"/>
              </a:rPr>
              <a:t>求</a:t>
            </a:r>
            <a:r>
              <a:rPr lang="en-US" altLang="zh-CN" sz="2400" dirty="0">
                <a:sym typeface="Wingdings" panose="05000000000000000000" pitchFamily="2" charset="2"/>
              </a:rPr>
              <a:t>C+</a:t>
            </a:r>
            <a:endParaRPr lang="zh-CN" altLang="en-US" sz="2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923928" y="4240079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Wingdings" panose="05000000000000000000" pitchFamily="2" charset="2"/>
              </a:rPr>
              <a:t> C+=ABCDEG  </a:t>
            </a:r>
            <a:r>
              <a:rPr lang="zh-CN" altLang="en-US" sz="2400" dirty="0">
                <a:sym typeface="Wingdings" panose="05000000000000000000" pitchFamily="2" charset="2"/>
              </a:rPr>
              <a:t>冗余</a:t>
            </a:r>
            <a:endParaRPr lang="zh-CN" altLang="en-US" sz="2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26566" y="4749152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Wingdings" panose="05000000000000000000" pitchFamily="2" charset="2"/>
              </a:rPr>
              <a:t>去除</a:t>
            </a:r>
            <a:r>
              <a:rPr lang="en-US" altLang="zh-CN" sz="2400" dirty="0">
                <a:sym typeface="Wingdings" panose="05000000000000000000" pitchFamily="2" charset="2"/>
              </a:rPr>
              <a:t>BEC, </a:t>
            </a:r>
            <a:r>
              <a:rPr lang="zh-CN" altLang="en-US" sz="2400" dirty="0">
                <a:sym typeface="Wingdings" panose="05000000000000000000" pitchFamily="2" charset="2"/>
              </a:rPr>
              <a:t>求</a:t>
            </a:r>
            <a:r>
              <a:rPr lang="en-US" altLang="zh-CN" sz="2400" dirty="0">
                <a:sym typeface="Wingdings" panose="05000000000000000000" pitchFamily="2" charset="2"/>
              </a:rPr>
              <a:t>BE+</a:t>
            </a:r>
            <a:endParaRPr lang="zh-CN" altLang="en-US" sz="2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969969" y="467626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Wingdings" panose="05000000000000000000" pitchFamily="2" charset="2"/>
              </a:rPr>
              <a:t> BE+=BE </a:t>
            </a:r>
            <a:r>
              <a:rPr lang="zh-CN" altLang="en-US" sz="2400" dirty="0">
                <a:sym typeface="Wingdings" panose="05000000000000000000" pitchFamily="2" charset="2"/>
              </a:rPr>
              <a:t>不冗余</a:t>
            </a:r>
            <a:endParaRPr lang="zh-CN" altLang="en-US" sz="2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353226" y="516975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Wingdings" panose="05000000000000000000" pitchFamily="2" charset="2"/>
              </a:rPr>
              <a:t>去除</a:t>
            </a:r>
            <a:r>
              <a:rPr lang="en-US" altLang="zh-CN" sz="2400" dirty="0">
                <a:sym typeface="Wingdings" panose="05000000000000000000" pitchFamily="2" charset="2"/>
              </a:rPr>
              <a:t>BCD, </a:t>
            </a:r>
            <a:r>
              <a:rPr lang="zh-CN" altLang="en-US" sz="2400" dirty="0">
                <a:sym typeface="Wingdings" panose="05000000000000000000" pitchFamily="2" charset="2"/>
              </a:rPr>
              <a:t>求</a:t>
            </a:r>
            <a:r>
              <a:rPr lang="en-US" altLang="zh-CN" sz="2400" dirty="0">
                <a:sym typeface="Wingdings" panose="05000000000000000000" pitchFamily="2" charset="2"/>
              </a:rPr>
              <a:t>BC+</a:t>
            </a:r>
            <a:endParaRPr lang="zh-CN" altLang="en-US" sz="2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991155" y="5095053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Wingdings" panose="05000000000000000000" pitchFamily="2" charset="2"/>
              </a:rPr>
              <a:t> BC+=ABCDEG  </a:t>
            </a:r>
            <a:r>
              <a:rPr lang="zh-CN" altLang="en-US" sz="2400" dirty="0">
                <a:sym typeface="Wingdings" panose="05000000000000000000" pitchFamily="2" charset="2"/>
              </a:rPr>
              <a:t>冗余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554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/>
      <p:bldP spid="3" grpId="0"/>
      <p:bldP spid="6" grpId="0" animBg="1"/>
      <p:bldP spid="6" grpId="1" animBg="1"/>
      <p:bldP spid="7" grpId="0"/>
      <p:bldP spid="11" grpId="0"/>
      <p:bldP spid="8" grpId="0" animBg="1"/>
      <p:bldP spid="8" grpId="1" animBg="1"/>
      <p:bldP spid="15" grpId="0" animBg="1"/>
      <p:bldP spid="16" grpId="0" animBg="1"/>
      <p:bldP spid="18" grpId="0" animBg="1"/>
      <p:bldP spid="19" grpId="0" animBg="1"/>
      <p:bldP spid="19" grpId="1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7886700" cy="9751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2) F={AB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en-US" altLang="zh-CN" dirty="0">
                <a:sym typeface="Wingdings" pitchFamily="2" charset="2"/>
              </a:rPr>
              <a:t>E, 	BEC</a:t>
            </a:r>
            <a:r>
              <a:rPr lang="zh-CN" altLang="en-US" dirty="0">
                <a:sym typeface="Wingdings" pitchFamily="2" charset="2"/>
              </a:rPr>
              <a:t>，</a:t>
            </a:r>
            <a:r>
              <a:rPr lang="en-US" altLang="zh-CN" dirty="0">
                <a:sym typeface="Wingdings" pitchFamily="2" charset="2"/>
              </a:rPr>
              <a:t>	CGB,  CGD</a:t>
            </a:r>
            <a:r>
              <a:rPr lang="zh-CN" altLang="en-US" dirty="0">
                <a:sym typeface="Wingdings" pitchFamily="2" charset="2"/>
              </a:rPr>
              <a:t>，</a:t>
            </a:r>
            <a:r>
              <a:rPr lang="en-US" altLang="zh-CN" dirty="0">
                <a:sym typeface="Wingdings" pitchFamily="2" charset="2"/>
              </a:rPr>
              <a:t>ACDB</a:t>
            </a:r>
            <a:r>
              <a:rPr lang="zh-CN" altLang="en-US" dirty="0">
                <a:sym typeface="Wingdings" pitchFamily="2" charset="2"/>
              </a:rPr>
              <a:t>，</a:t>
            </a:r>
            <a:r>
              <a:rPr lang="en-US" altLang="zh-CN" dirty="0">
                <a:sym typeface="Wingdings" pitchFamily="2" charset="2"/>
              </a:rPr>
              <a:t>CEA ,CEG</a:t>
            </a: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08104" y="965294"/>
            <a:ext cx="936104" cy="394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660232" y="980728"/>
            <a:ext cx="1008112" cy="394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2440" y="1412776"/>
            <a:ext cx="1193216" cy="394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7544" y="1959223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Wingdings" panose="05000000000000000000" pitchFamily="2" charset="2"/>
              </a:rPr>
              <a:t>去除</a:t>
            </a:r>
            <a:r>
              <a:rPr lang="en-US" altLang="zh-CN" sz="2400" dirty="0">
                <a:sym typeface="Wingdings" panose="05000000000000000000" pitchFamily="2" charset="2"/>
              </a:rPr>
              <a:t>CGB,</a:t>
            </a:r>
            <a:r>
              <a:rPr lang="zh-CN" altLang="en-US" sz="2400" dirty="0">
                <a:sym typeface="Wingdings" panose="05000000000000000000" pitchFamily="2" charset="2"/>
              </a:rPr>
              <a:t>求</a:t>
            </a:r>
            <a:r>
              <a:rPr lang="en-US" altLang="zh-CN" sz="2400" dirty="0">
                <a:sym typeface="Wingdings" panose="05000000000000000000" pitchFamily="2" charset="2"/>
              </a:rPr>
              <a:t>CG+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4105473" y="1937079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Wingdings" panose="05000000000000000000" pitchFamily="2" charset="2"/>
              </a:rPr>
              <a:t> CG+=ABCDEG  </a:t>
            </a:r>
            <a:r>
              <a:rPr lang="zh-CN" altLang="en-US" sz="2400" dirty="0">
                <a:sym typeface="Wingdings" panose="05000000000000000000" pitchFamily="2" charset="2"/>
              </a:rPr>
              <a:t>冗余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467544" y="239874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Wingdings" panose="05000000000000000000" pitchFamily="2" charset="2"/>
              </a:rPr>
              <a:t>去除</a:t>
            </a:r>
            <a:r>
              <a:rPr lang="en-US" altLang="zh-CN" sz="2400" dirty="0">
                <a:sym typeface="Wingdings" panose="05000000000000000000" pitchFamily="2" charset="2"/>
              </a:rPr>
              <a:t>CGD</a:t>
            </a:r>
            <a:r>
              <a:rPr lang="zh-CN" altLang="en-US" sz="2400" dirty="0">
                <a:sym typeface="Wingdings" panose="05000000000000000000" pitchFamily="2" charset="2"/>
              </a:rPr>
              <a:t>求</a:t>
            </a:r>
            <a:r>
              <a:rPr lang="en-US" altLang="zh-CN" sz="2400" dirty="0">
                <a:sym typeface="Wingdings" panose="05000000000000000000" pitchFamily="2" charset="2"/>
              </a:rPr>
              <a:t>CG+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4105473" y="237660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Wingdings" panose="05000000000000000000" pitchFamily="2" charset="2"/>
              </a:rPr>
              <a:t> CG+=ACEG  </a:t>
            </a:r>
            <a:r>
              <a:rPr lang="zh-CN" altLang="en-US" sz="2400" dirty="0">
                <a:sym typeface="Wingdings" panose="05000000000000000000" pitchFamily="2" charset="2"/>
              </a:rPr>
              <a:t>不冗余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105473" y="2882553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Wingdings" panose="05000000000000000000" pitchFamily="2" charset="2"/>
              </a:rPr>
              <a:t> ACD+=ACDEG  </a:t>
            </a:r>
            <a:r>
              <a:rPr lang="zh-CN" altLang="en-US" sz="2400" dirty="0">
                <a:sym typeface="Wingdings" panose="05000000000000000000" pitchFamily="2" charset="2"/>
              </a:rPr>
              <a:t>不冗余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67544" y="2879207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Wingdings" panose="05000000000000000000" pitchFamily="2" charset="2"/>
              </a:rPr>
              <a:t>去除</a:t>
            </a:r>
            <a:r>
              <a:rPr lang="en-US" altLang="zh-CN" sz="2400" dirty="0">
                <a:sym typeface="Wingdings" panose="05000000000000000000" pitchFamily="2" charset="2"/>
              </a:rPr>
              <a:t>ACDB</a:t>
            </a:r>
            <a:r>
              <a:rPr lang="zh-CN" altLang="en-US" sz="2400" dirty="0">
                <a:sym typeface="Wingdings" panose="05000000000000000000" pitchFamily="2" charset="2"/>
              </a:rPr>
              <a:t>求</a:t>
            </a:r>
            <a:r>
              <a:rPr lang="en-US" altLang="zh-CN" sz="2400" dirty="0">
                <a:sym typeface="Wingdings" panose="05000000000000000000" pitchFamily="2" charset="2"/>
              </a:rPr>
              <a:t>ACD+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2915816" y="1393680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28299" y="338516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Wingdings" panose="05000000000000000000" pitchFamily="2" charset="2"/>
              </a:rPr>
              <a:t>去除</a:t>
            </a:r>
            <a:r>
              <a:rPr lang="en-US" altLang="zh-CN" sz="2400" dirty="0">
                <a:sym typeface="Wingdings" panose="05000000000000000000" pitchFamily="2" charset="2"/>
              </a:rPr>
              <a:t>CEA</a:t>
            </a:r>
            <a:r>
              <a:rPr lang="zh-CN" altLang="en-US" sz="2400" dirty="0">
                <a:sym typeface="Wingdings" panose="05000000000000000000" pitchFamily="2" charset="2"/>
              </a:rPr>
              <a:t>求</a:t>
            </a:r>
            <a:r>
              <a:rPr lang="en-US" altLang="zh-CN" sz="2400" dirty="0">
                <a:sym typeface="Wingdings" panose="05000000000000000000" pitchFamily="2" charset="2"/>
              </a:rPr>
              <a:t>CE+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138535" y="3340872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Wingdings" panose="05000000000000000000" pitchFamily="2" charset="2"/>
              </a:rPr>
              <a:t> CE+=CDEG  </a:t>
            </a:r>
            <a:r>
              <a:rPr lang="zh-CN" altLang="en-US" sz="2400" dirty="0">
                <a:sym typeface="Wingdings" panose="05000000000000000000" pitchFamily="2" charset="2"/>
              </a:rPr>
              <a:t>不冗余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67544" y="3893093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Wingdings" panose="05000000000000000000" pitchFamily="2" charset="2"/>
              </a:rPr>
              <a:t>去除</a:t>
            </a:r>
            <a:r>
              <a:rPr lang="en-US" altLang="zh-CN" sz="2400" dirty="0">
                <a:sym typeface="Wingdings" panose="05000000000000000000" pitchFamily="2" charset="2"/>
              </a:rPr>
              <a:t>CEG</a:t>
            </a:r>
            <a:r>
              <a:rPr lang="zh-CN" altLang="en-US" sz="2400" dirty="0">
                <a:sym typeface="Wingdings" panose="05000000000000000000" pitchFamily="2" charset="2"/>
              </a:rPr>
              <a:t>求</a:t>
            </a:r>
            <a:r>
              <a:rPr lang="en-US" altLang="zh-CN" sz="2400" dirty="0">
                <a:sym typeface="Wingdings" panose="05000000000000000000" pitchFamily="2" charset="2"/>
              </a:rPr>
              <a:t>CE+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105473" y="3930559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Wingdings" panose="05000000000000000000" pitchFamily="2" charset="2"/>
              </a:rPr>
              <a:t> CE+=CEA  </a:t>
            </a:r>
            <a:r>
              <a:rPr lang="zh-CN" altLang="en-US" sz="2400" dirty="0">
                <a:sym typeface="Wingdings" panose="05000000000000000000" pitchFamily="2" charset="2"/>
              </a:rPr>
              <a:t>不冗余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1691979" y="1404703"/>
            <a:ext cx="1080120" cy="353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29816" y="4687847"/>
            <a:ext cx="7326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400" dirty="0"/>
              <a:t>所以：</a:t>
            </a:r>
            <a:r>
              <a:rPr lang="en-US" altLang="zh-CN" sz="2400" dirty="0"/>
              <a:t>F={AB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en-US" altLang="zh-CN" sz="2400" dirty="0"/>
              <a:t>C</a:t>
            </a:r>
            <a:r>
              <a:rPr lang="zh-CN" altLang="en-US" sz="2400" dirty="0"/>
              <a:t>，</a:t>
            </a:r>
            <a:r>
              <a:rPr lang="en-US" altLang="zh-CN" sz="2400" dirty="0"/>
              <a:t>C</a:t>
            </a:r>
            <a:r>
              <a:rPr lang="en-US" altLang="zh-CN" sz="2400" dirty="0">
                <a:sym typeface="Wingdings" pitchFamily="2" charset="2"/>
              </a:rPr>
              <a:t>E, 	BEC</a:t>
            </a:r>
            <a:r>
              <a:rPr lang="zh-CN" altLang="en-US" sz="2400" dirty="0">
                <a:sym typeface="Wingdings" pitchFamily="2" charset="2"/>
              </a:rPr>
              <a:t>，</a:t>
            </a:r>
            <a:r>
              <a:rPr lang="en-US" altLang="zh-CN" sz="2400" dirty="0">
                <a:sym typeface="Wingdings" pitchFamily="2" charset="2"/>
              </a:rPr>
              <a:t>	CGD</a:t>
            </a:r>
            <a:r>
              <a:rPr lang="zh-CN" altLang="en-US" sz="2400" dirty="0">
                <a:sym typeface="Wingdings" pitchFamily="2" charset="2"/>
              </a:rPr>
              <a:t>，</a:t>
            </a:r>
            <a:r>
              <a:rPr lang="en-US" altLang="zh-CN" sz="2400" dirty="0">
                <a:sym typeface="Wingdings" pitchFamily="2" charset="2"/>
              </a:rPr>
              <a:t>ACDB</a:t>
            </a:r>
            <a:r>
              <a:rPr lang="zh-CN" altLang="en-US" sz="2400" dirty="0">
                <a:sym typeface="Wingdings" pitchFamily="2" charset="2"/>
              </a:rPr>
              <a:t>，</a:t>
            </a:r>
            <a:r>
              <a:rPr lang="en-US" altLang="zh-CN" sz="2400" dirty="0">
                <a:sym typeface="Wingdings" pitchFamily="2" charset="2"/>
              </a:rPr>
              <a:t>CEA ,CEG</a:t>
            </a:r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30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6" grpId="1" animBg="1"/>
      <p:bldP spid="7" grpId="0"/>
      <p:bldP spid="8" grpId="0"/>
      <p:bldP spid="9" grpId="0"/>
      <p:bldP spid="10" grpId="0"/>
      <p:bldP spid="11" grpId="0"/>
      <p:bldP spid="12" grpId="0"/>
      <p:bldP spid="2" grpId="0" animBg="1"/>
      <p:bldP spid="2" grpId="1" animBg="1"/>
      <p:bldP spid="14" grpId="0"/>
      <p:bldP spid="15" grpId="0"/>
      <p:bldP spid="16" grpId="0"/>
      <p:bldP spid="17" grpId="0"/>
      <p:bldP spid="18" grpId="0" animBg="1"/>
      <p:bldP spid="18" grpId="1" animBg="1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5804" y="1484784"/>
            <a:ext cx="842493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400" dirty="0"/>
              <a:t>逐个考察函数依赖的左部，找出冗余的决定因素</a:t>
            </a:r>
            <a:endParaRPr lang="en-US" altLang="zh-CN" sz="2400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245804" y="908720"/>
            <a:ext cx="8518292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F={AB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en-US" altLang="zh-CN" sz="2400" dirty="0"/>
              <a:t>C</a:t>
            </a:r>
            <a:r>
              <a:rPr lang="zh-CN" altLang="en-US" sz="2400" dirty="0"/>
              <a:t>，</a:t>
            </a:r>
            <a:r>
              <a:rPr lang="en-US" altLang="zh-CN" sz="2400" dirty="0"/>
              <a:t>C</a:t>
            </a:r>
            <a:r>
              <a:rPr lang="en-US" altLang="zh-CN" sz="2400" dirty="0">
                <a:sym typeface="Wingdings" pitchFamily="2" charset="2"/>
              </a:rPr>
              <a:t>E, 	BEC</a:t>
            </a:r>
            <a:r>
              <a:rPr lang="zh-CN" altLang="en-US" sz="2400" dirty="0">
                <a:sym typeface="Wingdings" pitchFamily="2" charset="2"/>
              </a:rPr>
              <a:t>，</a:t>
            </a:r>
            <a:r>
              <a:rPr lang="en-US" altLang="zh-CN" sz="2400" dirty="0">
                <a:sym typeface="Wingdings" pitchFamily="2" charset="2"/>
              </a:rPr>
              <a:t>CGD</a:t>
            </a:r>
            <a:r>
              <a:rPr lang="zh-CN" altLang="en-US" sz="2400" dirty="0">
                <a:sym typeface="Wingdings" pitchFamily="2" charset="2"/>
              </a:rPr>
              <a:t>，</a:t>
            </a:r>
            <a:r>
              <a:rPr lang="en-US" altLang="zh-CN" sz="2400" dirty="0">
                <a:sym typeface="Wingdings" pitchFamily="2" charset="2"/>
              </a:rPr>
              <a:t>ACDB</a:t>
            </a:r>
            <a:r>
              <a:rPr lang="zh-CN" altLang="en-US" sz="2400" dirty="0">
                <a:sym typeface="Wingdings" pitchFamily="2" charset="2"/>
              </a:rPr>
              <a:t>，</a:t>
            </a:r>
            <a:r>
              <a:rPr lang="en-US" altLang="zh-CN" sz="2400" dirty="0">
                <a:sym typeface="Wingdings" pitchFamily="2" charset="2"/>
              </a:rPr>
              <a:t>CEA ,CEG  </a:t>
            </a:r>
            <a:r>
              <a:rPr lang="en-US" altLang="zh-CN" sz="2400" dirty="0"/>
              <a:t>}</a:t>
            </a: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245804" y="2099538"/>
            <a:ext cx="3318084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2400" dirty="0"/>
              <a:t>对于</a:t>
            </a:r>
            <a:r>
              <a:rPr lang="en-US" altLang="zh-CN" sz="2400" dirty="0"/>
              <a:t>AB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en-US" altLang="zh-CN" sz="2400" dirty="0"/>
              <a:t>C</a:t>
            </a:r>
            <a:r>
              <a:rPr lang="zh-CN" altLang="en-US" sz="2400" dirty="0"/>
              <a:t>，求</a:t>
            </a:r>
            <a:r>
              <a:rPr lang="en-US" altLang="zh-CN" sz="2400" dirty="0"/>
              <a:t>A+</a:t>
            </a:r>
            <a:r>
              <a:rPr lang="zh-CN" altLang="en-US" sz="2400" dirty="0"/>
              <a:t>，B</a:t>
            </a:r>
            <a:r>
              <a:rPr lang="en-US" altLang="zh-CN" sz="2400" dirty="0"/>
              <a:t>+</a:t>
            </a:r>
          </a:p>
        </p:txBody>
      </p:sp>
      <p:sp>
        <p:nvSpPr>
          <p:cNvPr id="11" name="矩形 10"/>
          <p:cNvSpPr/>
          <p:nvPr/>
        </p:nvSpPr>
        <p:spPr>
          <a:xfrm>
            <a:off x="3707904" y="2060848"/>
            <a:ext cx="5056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2400" dirty="0"/>
              <a:t>A+=A,B+=B  </a:t>
            </a:r>
            <a:r>
              <a:rPr lang="zh-CN" altLang="en-US" sz="2400" dirty="0"/>
              <a:t>不存在冗余的决定因素</a:t>
            </a:r>
            <a:endParaRPr lang="en-US" altLang="zh-CN" sz="2400" dirty="0"/>
          </a:p>
        </p:txBody>
      </p:sp>
      <p:sp>
        <p:nvSpPr>
          <p:cNvPr id="12" name="内容占位符 3"/>
          <p:cNvSpPr txBox="1">
            <a:spLocks/>
          </p:cNvSpPr>
          <p:nvPr/>
        </p:nvSpPr>
        <p:spPr>
          <a:xfrm>
            <a:off x="251520" y="2572220"/>
            <a:ext cx="3318084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2400" dirty="0"/>
              <a:t>对于</a:t>
            </a:r>
            <a:r>
              <a:rPr lang="en-US" altLang="zh-CN" sz="2400" dirty="0"/>
              <a:t>BE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en-US" altLang="zh-CN" sz="2400" dirty="0"/>
              <a:t>C</a:t>
            </a:r>
            <a:r>
              <a:rPr lang="zh-CN" altLang="en-US" sz="2400" dirty="0"/>
              <a:t>，求</a:t>
            </a:r>
            <a:r>
              <a:rPr lang="en-US" altLang="zh-CN" sz="2400" dirty="0"/>
              <a:t>B+</a:t>
            </a:r>
            <a:r>
              <a:rPr lang="zh-CN" altLang="en-US" sz="2400" dirty="0"/>
              <a:t>，</a:t>
            </a:r>
            <a:r>
              <a:rPr lang="en-US" altLang="zh-CN" sz="2400" dirty="0"/>
              <a:t>E+</a:t>
            </a:r>
          </a:p>
        </p:txBody>
      </p:sp>
      <p:sp>
        <p:nvSpPr>
          <p:cNvPr id="13" name="矩形 12"/>
          <p:cNvSpPr/>
          <p:nvPr/>
        </p:nvSpPr>
        <p:spPr>
          <a:xfrm>
            <a:off x="3713620" y="2533530"/>
            <a:ext cx="5056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2400" dirty="0"/>
              <a:t>B+=B,E+=E  </a:t>
            </a:r>
            <a:r>
              <a:rPr lang="zh-CN" altLang="en-US" sz="2400" dirty="0"/>
              <a:t>不存在冗余的决定因素</a:t>
            </a:r>
            <a:endParaRPr lang="en-US" altLang="zh-CN" sz="2400" dirty="0"/>
          </a:p>
        </p:txBody>
      </p:sp>
      <p:sp>
        <p:nvSpPr>
          <p:cNvPr id="14" name="内容占位符 3"/>
          <p:cNvSpPr txBox="1">
            <a:spLocks/>
          </p:cNvSpPr>
          <p:nvPr/>
        </p:nvSpPr>
        <p:spPr>
          <a:xfrm>
            <a:off x="251520" y="3004268"/>
            <a:ext cx="3318084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2400" dirty="0"/>
              <a:t>对于</a:t>
            </a:r>
            <a:r>
              <a:rPr lang="en-US" altLang="zh-CN" sz="2400" dirty="0"/>
              <a:t>CG</a:t>
            </a:r>
            <a:r>
              <a:rPr lang="en-US" altLang="zh-CN" sz="2400" dirty="0">
                <a:sym typeface="Wingdings" pitchFamily="2" charset="2"/>
              </a:rPr>
              <a:t>D</a:t>
            </a:r>
            <a:r>
              <a:rPr lang="zh-CN" altLang="en-US" sz="2400" dirty="0"/>
              <a:t>，求</a:t>
            </a:r>
            <a:r>
              <a:rPr lang="en-US" altLang="zh-CN" sz="2400" dirty="0"/>
              <a:t>C+</a:t>
            </a:r>
            <a:r>
              <a:rPr lang="zh-CN" altLang="en-US" sz="2400" dirty="0"/>
              <a:t>，</a:t>
            </a:r>
            <a:r>
              <a:rPr lang="en-US" altLang="zh-CN" sz="2400" dirty="0"/>
              <a:t>G+</a:t>
            </a:r>
          </a:p>
        </p:txBody>
      </p:sp>
      <p:sp>
        <p:nvSpPr>
          <p:cNvPr id="15" name="矩形 14"/>
          <p:cNvSpPr/>
          <p:nvPr/>
        </p:nvSpPr>
        <p:spPr>
          <a:xfrm>
            <a:off x="3713620" y="2965578"/>
            <a:ext cx="51539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2400" dirty="0"/>
              <a:t>C+=ABCDEG, </a:t>
            </a:r>
            <a:r>
              <a:rPr lang="zh-CN" altLang="en-US" sz="2400" dirty="0"/>
              <a:t>∴</a:t>
            </a:r>
            <a:r>
              <a:rPr lang="en-US" altLang="zh-CN" sz="2400" dirty="0"/>
              <a:t>G</a:t>
            </a:r>
            <a:r>
              <a:rPr lang="zh-CN" altLang="en-US" sz="2400" dirty="0"/>
              <a:t>为冗余的决定因素</a:t>
            </a:r>
            <a:endParaRPr lang="en-US" altLang="zh-CN" sz="24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2400" dirty="0"/>
              <a:t>用</a:t>
            </a:r>
            <a:r>
              <a:rPr lang="en-US" altLang="zh-CN" sz="2400" dirty="0"/>
              <a:t>C</a:t>
            </a:r>
            <a:r>
              <a:rPr lang="en-US" altLang="zh-CN" sz="2400" dirty="0">
                <a:sym typeface="Wingdings" panose="05000000000000000000" pitchFamily="2" charset="2"/>
              </a:rPr>
              <a:t>D</a:t>
            </a:r>
            <a:r>
              <a:rPr lang="zh-CN" altLang="en-US" sz="2400" dirty="0">
                <a:sym typeface="Wingdings" panose="05000000000000000000" pitchFamily="2" charset="2"/>
              </a:rPr>
              <a:t>取代</a:t>
            </a:r>
            <a:r>
              <a:rPr lang="en-US" altLang="zh-CN" sz="2400" dirty="0">
                <a:sym typeface="Wingdings" panose="05000000000000000000" pitchFamily="2" charset="2"/>
              </a:rPr>
              <a:t>CGD</a:t>
            </a:r>
            <a:endParaRPr lang="en-US" altLang="zh-CN" sz="2400" dirty="0"/>
          </a:p>
        </p:txBody>
      </p:sp>
      <p:sp>
        <p:nvSpPr>
          <p:cNvPr id="16" name="矩形 15"/>
          <p:cNvSpPr/>
          <p:nvPr/>
        </p:nvSpPr>
        <p:spPr>
          <a:xfrm>
            <a:off x="4014207" y="908720"/>
            <a:ext cx="106184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/>
              <a:t>C</a:t>
            </a:r>
            <a:r>
              <a:rPr lang="en-US" altLang="zh-CN" sz="2400" dirty="0">
                <a:sym typeface="Wingdings" panose="05000000000000000000" pitchFamily="2" charset="2"/>
              </a:rPr>
              <a:t>D,</a:t>
            </a:r>
            <a:endParaRPr lang="zh-CN" altLang="en-US" sz="2400" dirty="0"/>
          </a:p>
        </p:txBody>
      </p:sp>
      <p:sp>
        <p:nvSpPr>
          <p:cNvPr id="17" name="内容占位符 3"/>
          <p:cNvSpPr txBox="1">
            <a:spLocks/>
          </p:cNvSpPr>
          <p:nvPr/>
        </p:nvSpPr>
        <p:spPr>
          <a:xfrm>
            <a:off x="251520" y="3860829"/>
            <a:ext cx="3318084" cy="7571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2400" dirty="0"/>
              <a:t>对于</a:t>
            </a:r>
            <a:r>
              <a:rPr lang="en-US" altLang="zh-CN" sz="2400" dirty="0"/>
              <a:t>ACD</a:t>
            </a:r>
            <a:r>
              <a:rPr lang="en-US" altLang="zh-CN" sz="2400" dirty="0">
                <a:sym typeface="Wingdings" pitchFamily="2" charset="2"/>
              </a:rPr>
              <a:t>B,</a:t>
            </a:r>
            <a:r>
              <a:rPr lang="zh-CN" altLang="en-US" sz="2400" dirty="0">
                <a:sym typeface="Wingdings" pitchFamily="2" charset="2"/>
              </a:rPr>
              <a:t>求</a:t>
            </a:r>
            <a:r>
              <a:rPr lang="en-US" altLang="zh-CN" sz="2400" dirty="0">
                <a:sym typeface="Wingdings" pitchFamily="2" charset="2"/>
              </a:rPr>
              <a:t>ACD</a:t>
            </a:r>
            <a:r>
              <a:rPr lang="zh-CN" altLang="en-US" sz="2400" dirty="0">
                <a:sym typeface="Wingdings" pitchFamily="2" charset="2"/>
              </a:rPr>
              <a:t>子集的闭包</a:t>
            </a:r>
            <a:endParaRPr lang="en-US" altLang="zh-CN" sz="2400" dirty="0"/>
          </a:p>
        </p:txBody>
      </p:sp>
      <p:sp>
        <p:nvSpPr>
          <p:cNvPr id="18" name="矩形 17"/>
          <p:cNvSpPr/>
          <p:nvPr/>
        </p:nvSpPr>
        <p:spPr>
          <a:xfrm>
            <a:off x="3563888" y="3822139"/>
            <a:ext cx="56509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2400" dirty="0"/>
              <a:t>C+=ABCDEG, </a:t>
            </a:r>
            <a:r>
              <a:rPr lang="zh-CN" altLang="en-US" sz="2400" dirty="0"/>
              <a:t>∴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D</a:t>
            </a:r>
            <a:r>
              <a:rPr lang="zh-CN" altLang="en-US" sz="2400" dirty="0"/>
              <a:t>为冗余的决定因素</a:t>
            </a:r>
            <a:endParaRPr lang="en-US" altLang="zh-CN" sz="24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2400" dirty="0"/>
              <a:t>用</a:t>
            </a:r>
            <a:r>
              <a:rPr lang="en-US" altLang="zh-CN" sz="2400" dirty="0"/>
              <a:t>C</a:t>
            </a:r>
            <a:r>
              <a:rPr lang="en-US" altLang="zh-CN" sz="2400" dirty="0">
                <a:sym typeface="Wingdings" panose="05000000000000000000" pitchFamily="2" charset="2"/>
              </a:rPr>
              <a:t>B</a:t>
            </a:r>
            <a:r>
              <a:rPr lang="zh-CN" altLang="en-US" sz="2400" dirty="0">
                <a:sym typeface="Wingdings" panose="05000000000000000000" pitchFamily="2" charset="2"/>
              </a:rPr>
              <a:t>取代</a:t>
            </a:r>
            <a:r>
              <a:rPr lang="en-US" altLang="zh-CN" sz="2400" dirty="0">
                <a:sym typeface="Wingdings" panose="05000000000000000000" pitchFamily="2" charset="2"/>
              </a:rPr>
              <a:t>ACDB</a:t>
            </a:r>
            <a:endParaRPr lang="en-US" altLang="zh-CN" sz="2400" dirty="0"/>
          </a:p>
        </p:txBody>
      </p:sp>
      <p:sp>
        <p:nvSpPr>
          <p:cNvPr id="19" name="矩形 18"/>
          <p:cNvSpPr/>
          <p:nvPr/>
        </p:nvSpPr>
        <p:spPr>
          <a:xfrm>
            <a:off x="5321967" y="873704"/>
            <a:ext cx="97822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/>
              <a:t>C</a:t>
            </a:r>
            <a:r>
              <a:rPr lang="en-US" altLang="zh-CN" sz="2400" dirty="0">
                <a:sym typeface="Wingdings" panose="05000000000000000000" pitchFamily="2" charset="2"/>
              </a:rPr>
              <a:t>B</a:t>
            </a:r>
            <a:endParaRPr lang="zh-CN" altLang="en-US" sz="2400" dirty="0"/>
          </a:p>
        </p:txBody>
      </p:sp>
      <p:sp>
        <p:nvSpPr>
          <p:cNvPr id="20" name="内容占位符 3"/>
          <p:cNvSpPr txBox="1">
            <a:spLocks/>
          </p:cNvSpPr>
          <p:nvPr/>
        </p:nvSpPr>
        <p:spPr>
          <a:xfrm>
            <a:off x="251520" y="4691826"/>
            <a:ext cx="3318084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2400" dirty="0"/>
              <a:t>对于</a:t>
            </a:r>
            <a:r>
              <a:rPr lang="en-US" altLang="zh-CN" sz="2400" dirty="0"/>
              <a:t>CE</a:t>
            </a:r>
            <a:r>
              <a:rPr lang="en-US" altLang="zh-CN" sz="2400" dirty="0">
                <a:sym typeface="Wingdings" pitchFamily="2" charset="2"/>
              </a:rPr>
              <a:t>A</a:t>
            </a:r>
            <a:r>
              <a:rPr lang="zh-CN" altLang="en-US" sz="2400" dirty="0"/>
              <a:t>，求</a:t>
            </a:r>
            <a:r>
              <a:rPr lang="en-US" altLang="zh-CN" sz="2400" dirty="0"/>
              <a:t>C+</a:t>
            </a:r>
            <a:r>
              <a:rPr lang="zh-CN" altLang="en-US" sz="2400" dirty="0"/>
              <a:t>，</a:t>
            </a:r>
            <a:r>
              <a:rPr lang="en-US" altLang="zh-CN" sz="2400" dirty="0"/>
              <a:t>E+</a:t>
            </a:r>
          </a:p>
        </p:txBody>
      </p:sp>
      <p:sp>
        <p:nvSpPr>
          <p:cNvPr id="21" name="矩形 20"/>
          <p:cNvSpPr/>
          <p:nvPr/>
        </p:nvSpPr>
        <p:spPr>
          <a:xfrm>
            <a:off x="3713620" y="4653136"/>
            <a:ext cx="51539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2400" dirty="0"/>
              <a:t>C+=ABCDEG, </a:t>
            </a:r>
            <a:r>
              <a:rPr lang="zh-CN" altLang="en-US" sz="2400" dirty="0"/>
              <a:t>∴</a:t>
            </a:r>
            <a:r>
              <a:rPr lang="en-US" altLang="zh-CN" sz="2400" dirty="0"/>
              <a:t>E</a:t>
            </a:r>
            <a:r>
              <a:rPr lang="zh-CN" altLang="en-US" sz="2400" dirty="0"/>
              <a:t>为冗余的决定因素</a:t>
            </a:r>
            <a:endParaRPr lang="en-US" altLang="zh-CN" sz="24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2400" dirty="0"/>
              <a:t>用</a:t>
            </a:r>
            <a:r>
              <a:rPr lang="en-US" altLang="zh-CN" sz="2400" dirty="0"/>
              <a:t>C</a:t>
            </a:r>
            <a:r>
              <a:rPr lang="en-US" altLang="zh-CN" sz="2400" dirty="0">
                <a:sym typeface="Wingdings" panose="05000000000000000000" pitchFamily="2" charset="2"/>
              </a:rPr>
              <a:t>A</a:t>
            </a:r>
            <a:r>
              <a:rPr lang="zh-CN" altLang="en-US" sz="2400" dirty="0">
                <a:sym typeface="Wingdings" panose="05000000000000000000" pitchFamily="2" charset="2"/>
              </a:rPr>
              <a:t>取代</a:t>
            </a:r>
            <a:r>
              <a:rPr lang="en-US" altLang="zh-CN" sz="2400" dirty="0">
                <a:sym typeface="Wingdings" panose="05000000000000000000" pitchFamily="2" charset="2"/>
              </a:rPr>
              <a:t>CEA</a:t>
            </a:r>
            <a:endParaRPr lang="en-US" altLang="zh-CN" sz="2400" dirty="0"/>
          </a:p>
        </p:txBody>
      </p:sp>
      <p:sp>
        <p:nvSpPr>
          <p:cNvPr id="22" name="矩形 21"/>
          <p:cNvSpPr/>
          <p:nvPr/>
        </p:nvSpPr>
        <p:spPr>
          <a:xfrm>
            <a:off x="6444208" y="860770"/>
            <a:ext cx="97822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/>
              <a:t>C</a:t>
            </a:r>
            <a:r>
              <a:rPr lang="en-US" altLang="zh-CN" sz="2400" dirty="0">
                <a:sym typeface="Wingdings" panose="05000000000000000000" pitchFamily="2" charset="2"/>
              </a:rPr>
              <a:t>A,</a:t>
            </a:r>
            <a:endParaRPr lang="zh-CN" altLang="en-US" sz="2400" dirty="0"/>
          </a:p>
        </p:txBody>
      </p:sp>
      <p:sp>
        <p:nvSpPr>
          <p:cNvPr id="23" name="内容占位符 3"/>
          <p:cNvSpPr txBox="1">
            <a:spLocks/>
          </p:cNvSpPr>
          <p:nvPr/>
        </p:nvSpPr>
        <p:spPr>
          <a:xfrm>
            <a:off x="251520" y="5445005"/>
            <a:ext cx="3318084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2400" dirty="0"/>
              <a:t>对于</a:t>
            </a:r>
            <a:r>
              <a:rPr lang="en-US" altLang="zh-CN" sz="2400" dirty="0"/>
              <a:t>CE</a:t>
            </a:r>
            <a:r>
              <a:rPr lang="en-US" altLang="zh-CN" sz="2400" dirty="0">
                <a:sym typeface="Wingdings" pitchFamily="2" charset="2"/>
              </a:rPr>
              <a:t>G</a:t>
            </a:r>
            <a:r>
              <a:rPr lang="zh-CN" altLang="en-US" sz="2400" dirty="0"/>
              <a:t>，求</a:t>
            </a:r>
            <a:r>
              <a:rPr lang="en-US" altLang="zh-CN" sz="2400" dirty="0"/>
              <a:t>C+</a:t>
            </a:r>
            <a:r>
              <a:rPr lang="zh-CN" altLang="en-US" sz="2400" dirty="0"/>
              <a:t>，</a:t>
            </a:r>
            <a:r>
              <a:rPr lang="en-US" altLang="zh-CN" sz="2400" dirty="0"/>
              <a:t>E+</a:t>
            </a:r>
          </a:p>
        </p:txBody>
      </p:sp>
      <p:sp>
        <p:nvSpPr>
          <p:cNvPr id="24" name="矩形 23"/>
          <p:cNvSpPr/>
          <p:nvPr/>
        </p:nvSpPr>
        <p:spPr>
          <a:xfrm>
            <a:off x="3713620" y="5478323"/>
            <a:ext cx="51539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2400" dirty="0"/>
              <a:t>C+=ABCDEG, </a:t>
            </a:r>
            <a:r>
              <a:rPr lang="zh-CN" altLang="en-US" sz="2400" dirty="0"/>
              <a:t>∴</a:t>
            </a:r>
            <a:r>
              <a:rPr lang="en-US" altLang="zh-CN" sz="2400" dirty="0"/>
              <a:t>E</a:t>
            </a:r>
            <a:r>
              <a:rPr lang="zh-CN" altLang="en-US" sz="2400" dirty="0"/>
              <a:t>为冗余的决定因素</a:t>
            </a:r>
            <a:endParaRPr lang="en-US" altLang="zh-CN" sz="24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2400" dirty="0"/>
              <a:t>用</a:t>
            </a:r>
            <a:r>
              <a:rPr lang="en-US" altLang="zh-CN" sz="2400" dirty="0"/>
              <a:t>C</a:t>
            </a:r>
            <a:r>
              <a:rPr lang="en-US" altLang="zh-CN" sz="2400" dirty="0">
                <a:sym typeface="Wingdings" panose="05000000000000000000" pitchFamily="2" charset="2"/>
              </a:rPr>
              <a:t>G</a:t>
            </a:r>
            <a:r>
              <a:rPr lang="zh-CN" altLang="en-US" sz="2400" dirty="0">
                <a:sym typeface="Wingdings" panose="05000000000000000000" pitchFamily="2" charset="2"/>
              </a:rPr>
              <a:t>取代</a:t>
            </a:r>
            <a:r>
              <a:rPr lang="en-US" altLang="zh-CN" sz="2400" dirty="0">
                <a:sym typeface="Wingdings" panose="05000000000000000000" pitchFamily="2" charset="2"/>
              </a:rPr>
              <a:t>CEG</a:t>
            </a:r>
            <a:endParaRPr lang="en-US" altLang="zh-CN" sz="2400" dirty="0"/>
          </a:p>
        </p:txBody>
      </p:sp>
      <p:sp>
        <p:nvSpPr>
          <p:cNvPr id="25" name="矩形 24"/>
          <p:cNvSpPr/>
          <p:nvPr/>
        </p:nvSpPr>
        <p:spPr>
          <a:xfrm>
            <a:off x="7482207" y="836162"/>
            <a:ext cx="97822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/>
              <a:t>C</a:t>
            </a:r>
            <a:r>
              <a:rPr lang="en-US" altLang="zh-CN" sz="2400" dirty="0">
                <a:sym typeface="Wingdings" panose="05000000000000000000" pitchFamily="2" charset="2"/>
              </a:rPr>
              <a:t>G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002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 build="p"/>
      <p:bldP spid="11" grpId="0"/>
      <p:bldP spid="12" grpId="0" build="p"/>
      <p:bldP spid="13" grpId="0"/>
      <p:bldP spid="14" grpId="0" build="p"/>
      <p:bldP spid="15" grpId="0"/>
      <p:bldP spid="16" grpId="0" animBg="1"/>
      <p:bldP spid="17" grpId="0" build="p"/>
      <p:bldP spid="18" grpId="0"/>
      <p:bldP spid="19" grpId="0" animBg="1"/>
      <p:bldP spid="20" grpId="0" build="p"/>
      <p:bldP spid="21" grpId="0"/>
      <p:bldP spid="22" grpId="0" animBg="1"/>
      <p:bldP spid="23" grpId="0" build="p"/>
      <p:bldP spid="24" grpId="0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760"/>
            <a:ext cx="8047806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U=(A,B,C,D,E,F,G)</a:t>
            </a:r>
            <a:r>
              <a:rPr lang="zh-CN" altLang="en-US" dirty="0"/>
              <a:t>，</a:t>
            </a:r>
            <a:r>
              <a:rPr lang="en-US" altLang="zh-CN" dirty="0"/>
              <a:t>F={AB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en-US" altLang="zh-CN" dirty="0">
                <a:sym typeface="Wingdings" pitchFamily="2" charset="2"/>
              </a:rPr>
              <a:t>EG</a:t>
            </a:r>
            <a:r>
              <a:rPr lang="zh-CN" altLang="en-US" dirty="0">
                <a:sym typeface="Wingdings" pitchFamily="2" charset="2"/>
              </a:rPr>
              <a:t>，</a:t>
            </a:r>
            <a:r>
              <a:rPr lang="en-US" altLang="zh-CN" dirty="0">
                <a:sym typeface="Wingdings" pitchFamily="2" charset="2"/>
              </a:rPr>
              <a:t>CA,	BEC</a:t>
            </a:r>
            <a:r>
              <a:rPr lang="zh-CN" altLang="en-US" dirty="0">
                <a:sym typeface="Wingdings" pitchFamily="2" charset="2"/>
              </a:rPr>
              <a:t>，</a:t>
            </a:r>
            <a:r>
              <a:rPr lang="en-US" altLang="zh-CN" dirty="0">
                <a:sym typeface="Wingdings" pitchFamily="2" charset="2"/>
              </a:rPr>
              <a:t>	BCD</a:t>
            </a:r>
            <a:r>
              <a:rPr lang="zh-CN" altLang="en-US" dirty="0">
                <a:sym typeface="Wingdings" pitchFamily="2" charset="2"/>
              </a:rPr>
              <a:t>，</a:t>
            </a:r>
            <a:r>
              <a:rPr lang="en-US" altLang="zh-CN" dirty="0">
                <a:sym typeface="Wingdings" pitchFamily="2" charset="2"/>
              </a:rPr>
              <a:t>	CGBD</a:t>
            </a:r>
            <a:r>
              <a:rPr lang="zh-CN" altLang="en-US" dirty="0">
                <a:sym typeface="Wingdings" pitchFamily="2" charset="2"/>
              </a:rPr>
              <a:t>，</a:t>
            </a:r>
            <a:r>
              <a:rPr lang="en-US" altLang="zh-CN" dirty="0">
                <a:sym typeface="Wingdings" pitchFamily="2" charset="2"/>
              </a:rPr>
              <a:t>ACDB</a:t>
            </a:r>
            <a:r>
              <a:rPr lang="zh-CN" altLang="en-US" dirty="0">
                <a:sym typeface="Wingdings" pitchFamily="2" charset="2"/>
              </a:rPr>
              <a:t>，</a:t>
            </a:r>
            <a:r>
              <a:rPr lang="en-US" altLang="zh-CN" dirty="0">
                <a:sym typeface="Wingdings" pitchFamily="2" charset="2"/>
              </a:rPr>
              <a:t>	CEAG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最小依赖集为：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Fm</a:t>
            </a:r>
            <a:r>
              <a:rPr lang="en-US" altLang="zh-CN" dirty="0"/>
              <a:t>={AB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>
                <a:sym typeface="Wingdings" pitchFamily="2" charset="2"/>
              </a:rPr>
              <a:t>BEC</a:t>
            </a:r>
            <a:r>
              <a:rPr lang="zh-CN" altLang="en-US" dirty="0">
                <a:sym typeface="Wingdings" pitchFamily="2" charset="2"/>
              </a:rPr>
              <a:t>，</a:t>
            </a:r>
            <a:r>
              <a:rPr lang="en-US" altLang="zh-CN" dirty="0">
                <a:sym typeface="Wingdings" pitchFamily="2" charset="2"/>
              </a:rPr>
              <a:t>CABDEG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zh-CN" altLang="en-US" dirty="0"/>
              <a:t>思考</a:t>
            </a:r>
            <a:r>
              <a:rPr lang="en-US" altLang="zh-CN" dirty="0"/>
              <a:t>1</a:t>
            </a:r>
            <a:r>
              <a:rPr lang="zh-CN" altLang="en-US" dirty="0"/>
              <a:t>：该关系的候选码？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思考</a:t>
            </a:r>
            <a:r>
              <a:rPr lang="en-US" altLang="zh-CN" dirty="0"/>
              <a:t>2</a:t>
            </a:r>
            <a:r>
              <a:rPr lang="zh-CN" altLang="en-US" dirty="0"/>
              <a:t>：当对关系</a:t>
            </a:r>
            <a:r>
              <a:rPr lang="en-US" altLang="zh-CN" dirty="0"/>
              <a:t>R</a:t>
            </a:r>
            <a:r>
              <a:rPr lang="zh-CN" altLang="en-US" dirty="0"/>
              <a:t>上的函数依赖集进行最小化处理之后，</a:t>
            </a:r>
            <a:r>
              <a:rPr lang="en-US" altLang="zh-CN" dirty="0"/>
              <a:t>R</a:t>
            </a:r>
            <a:r>
              <a:rPr lang="zh-CN" altLang="en-US" dirty="0"/>
              <a:t>的范式级别是否会发生改变？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本例中的关系</a:t>
            </a:r>
            <a:r>
              <a:rPr lang="en-US" altLang="zh-CN" dirty="0"/>
              <a:t>R</a:t>
            </a:r>
            <a:r>
              <a:rPr lang="zh-CN" altLang="en-US" dirty="0"/>
              <a:t>属于第几范式？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06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ACDC35-AF3D-44E2-95A9-13E11D9E5FE9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74755" name="Rectangle 4"/>
          <p:cNvSpPr>
            <a:spLocks noChangeArrowheads="1"/>
          </p:cNvSpPr>
          <p:nvPr/>
        </p:nvSpPr>
        <p:spPr bwMode="auto">
          <a:xfrm>
            <a:off x="771515" y="1268760"/>
            <a:ext cx="8001000" cy="31683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练习：</a:t>
            </a:r>
            <a:r>
              <a:rPr lang="zh-CN" altLang="en-US" sz="2800" b="1" dirty="0"/>
              <a:t>假定我们要够造一个数据库，关系</a:t>
            </a:r>
            <a:r>
              <a:rPr lang="en-US" altLang="zh-CN" sz="2800" b="1" dirty="0"/>
              <a:t>R</a:t>
            </a:r>
            <a:r>
              <a:rPr lang="zh-CN" altLang="en-US" sz="2800" b="1" dirty="0"/>
              <a:t>｛</a:t>
            </a:r>
            <a:r>
              <a:rPr lang="en-US" altLang="zh-CN" sz="2800" b="1" dirty="0"/>
              <a:t>A,B,C,D,E,F,G</a:t>
            </a:r>
            <a:r>
              <a:rPr lang="zh-CN" altLang="en-US" sz="2800" b="1" dirty="0"/>
              <a:t>｝，给定的函数依赖集</a:t>
            </a:r>
            <a:r>
              <a:rPr lang="en-US" altLang="zh-CN" sz="2800" b="1" dirty="0"/>
              <a:t>F</a:t>
            </a:r>
            <a:r>
              <a:rPr lang="zh-CN" altLang="en-US" sz="2800" b="1" dirty="0"/>
              <a:t>如下：</a:t>
            </a:r>
            <a:br>
              <a:rPr lang="zh-CN" altLang="en-US" sz="2800" b="1" dirty="0"/>
            </a:br>
            <a:r>
              <a:rPr lang="en-US" altLang="zh-CN" sz="2800" b="1" dirty="0"/>
              <a:t>F=</a:t>
            </a:r>
            <a:r>
              <a:rPr lang="zh-CN" altLang="en-US" sz="2800" b="1" dirty="0"/>
              <a:t>｛</a:t>
            </a:r>
            <a:r>
              <a:rPr lang="en-US" altLang="zh-CN" sz="2800" b="1" dirty="0"/>
              <a:t>BCD</a:t>
            </a:r>
            <a:r>
              <a:rPr lang="en-US" altLang="zh-CN" sz="2800" b="1" dirty="0">
                <a:latin typeface="宋体" pitchFamily="2" charset="-122"/>
              </a:rPr>
              <a:t>→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BC→E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A→F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F→G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C→D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A→G</a:t>
            </a:r>
            <a:r>
              <a:rPr lang="zh-CN" altLang="en-US" sz="2800" b="1" dirty="0"/>
              <a:t>｝</a:t>
            </a:r>
            <a:r>
              <a:rPr lang="en-US" altLang="zh-CN" sz="2800" b="1" dirty="0">
                <a:latin typeface="宋体" pitchFamily="2" charset="-122"/>
              </a:rPr>
              <a:t>.</a:t>
            </a:r>
            <a:br>
              <a:rPr lang="en-US" altLang="zh-CN" sz="2800" b="1" dirty="0"/>
            </a:br>
            <a:r>
              <a:rPr lang="zh-CN" altLang="en-US" sz="2800" b="1" dirty="0">
                <a:latin typeface="宋体" pitchFamily="2" charset="-122"/>
              </a:rPr>
              <a:t>找出这个函数依赖集的最小覆盖</a:t>
            </a:r>
            <a:r>
              <a:rPr lang="en-US" altLang="zh-CN" sz="2800" b="1" dirty="0"/>
              <a:t>G</a:t>
            </a:r>
          </a:p>
        </p:txBody>
      </p:sp>
      <p:sp>
        <p:nvSpPr>
          <p:cNvPr id="5" name="矩形 4"/>
          <p:cNvSpPr/>
          <p:nvPr/>
        </p:nvSpPr>
        <p:spPr>
          <a:xfrm>
            <a:off x="755577" y="44627"/>
            <a:ext cx="8016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4.3.5 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函数依赖集的等价和最小函数依赖集</a:t>
            </a:r>
            <a:endParaRPr lang="en-US" altLang="zh-CN" sz="32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30153" y="4079071"/>
            <a:ext cx="77429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en-US" altLang="zh-CN" sz="2800" b="1" dirty="0">
                <a:latin typeface="Times New Roman" pitchFamily="18" charset="0"/>
              </a:rPr>
              <a:t>G={BC</a:t>
            </a:r>
            <a:r>
              <a:rPr kumimoji="1" lang="en-US" altLang="zh-CN" sz="2800" b="1" dirty="0">
                <a:latin typeface="宋体" pitchFamily="2" charset="-122"/>
              </a:rPr>
              <a:t>→</a:t>
            </a:r>
            <a:r>
              <a:rPr kumimoji="1" lang="en-US" altLang="zh-CN" sz="2800" b="1" dirty="0">
                <a:latin typeface="Times New Roman" pitchFamily="18" charset="0"/>
              </a:rPr>
              <a:t>A</a:t>
            </a:r>
            <a:r>
              <a:rPr kumimoji="1" lang="zh-CN" altLang="en-US" sz="2800" b="1" dirty="0">
                <a:latin typeface="Times New Roman" pitchFamily="18" charset="0"/>
              </a:rPr>
              <a:t>，</a:t>
            </a:r>
            <a:r>
              <a:rPr kumimoji="1" lang="en-US" altLang="zh-CN" sz="2800" b="1" dirty="0">
                <a:latin typeface="Times New Roman" pitchFamily="18" charset="0"/>
              </a:rPr>
              <a:t>BC→E</a:t>
            </a:r>
            <a:r>
              <a:rPr kumimoji="1" lang="zh-CN" altLang="en-US" sz="2800" b="1" dirty="0">
                <a:latin typeface="Times New Roman" pitchFamily="18" charset="0"/>
              </a:rPr>
              <a:t>，</a:t>
            </a:r>
            <a:r>
              <a:rPr kumimoji="1" lang="en-US" altLang="zh-CN" sz="2800" b="1" dirty="0">
                <a:latin typeface="Times New Roman" pitchFamily="18" charset="0"/>
              </a:rPr>
              <a:t>A→F</a:t>
            </a:r>
            <a:r>
              <a:rPr kumimoji="1" lang="zh-CN" altLang="en-US" sz="2800" b="1" dirty="0">
                <a:latin typeface="Times New Roman" pitchFamily="18" charset="0"/>
              </a:rPr>
              <a:t>，</a:t>
            </a:r>
            <a:r>
              <a:rPr kumimoji="1" lang="en-US" altLang="zh-CN" sz="2800" b="1" dirty="0">
                <a:latin typeface="Times New Roman" pitchFamily="18" charset="0"/>
              </a:rPr>
              <a:t>F→G</a:t>
            </a:r>
            <a:r>
              <a:rPr kumimoji="1" lang="zh-CN" altLang="en-US" sz="2800" b="1" dirty="0">
                <a:latin typeface="Times New Roman" pitchFamily="18" charset="0"/>
              </a:rPr>
              <a:t>，</a:t>
            </a:r>
            <a:r>
              <a:rPr kumimoji="1" lang="en-US" altLang="zh-CN" sz="2800" b="1" dirty="0">
                <a:latin typeface="Times New Roman" pitchFamily="18" charset="0"/>
              </a:rPr>
              <a:t>C→D</a:t>
            </a:r>
            <a:r>
              <a:rPr kumimoji="1" lang="zh-CN" altLang="en-US" sz="2800" b="1" dirty="0">
                <a:latin typeface="Times New Roman" pitchFamily="18" charset="0"/>
              </a:rPr>
              <a:t>｝</a:t>
            </a:r>
            <a:endParaRPr kumimoji="1" lang="zh-CN" altLang="en-US" sz="2800" dirty="0">
              <a:latin typeface="Times New Roman" pitchFamily="18" charset="0"/>
            </a:endParaRPr>
          </a:p>
          <a:p>
            <a:pPr marL="0" indent="0">
              <a:buNone/>
            </a:pPr>
            <a:endParaRPr lang="en-US" altLang="zh-CN" sz="28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7607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nimBg="1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047806" cy="4968552"/>
          </a:xfrm>
        </p:spPr>
        <p:txBody>
          <a:bodyPr/>
          <a:lstStyle/>
          <a:p>
            <a:r>
              <a:rPr lang="en-US" altLang="zh-CN" b="1" dirty="0"/>
              <a:t>R=</a:t>
            </a:r>
            <a:r>
              <a:rPr lang="zh-CN" altLang="en-US" b="1" dirty="0"/>
              <a:t>｛</a:t>
            </a:r>
            <a:r>
              <a:rPr lang="en-US" altLang="zh-CN" b="1" dirty="0"/>
              <a:t>A,B,C,D,E,F,G</a:t>
            </a:r>
            <a:r>
              <a:rPr lang="zh-CN" altLang="en-US" b="1" dirty="0"/>
              <a:t>｝，</a:t>
            </a:r>
            <a:r>
              <a:rPr lang="en-US" altLang="zh-CN" b="1" dirty="0"/>
              <a:t>F=</a:t>
            </a:r>
            <a:r>
              <a:rPr lang="zh-CN" altLang="en-US" b="1" dirty="0"/>
              <a:t>｛</a:t>
            </a:r>
            <a:r>
              <a:rPr lang="en-US" altLang="zh-CN" b="1" dirty="0"/>
              <a:t>BCD</a:t>
            </a:r>
            <a:r>
              <a:rPr lang="en-US" altLang="zh-CN" b="1" dirty="0">
                <a:latin typeface="宋体" pitchFamily="2" charset="-122"/>
              </a:rPr>
              <a:t>→</a:t>
            </a:r>
            <a:r>
              <a:rPr lang="en-US" altLang="zh-CN" b="1" dirty="0"/>
              <a:t>A</a:t>
            </a:r>
            <a:r>
              <a:rPr lang="zh-CN" altLang="en-US" b="1" dirty="0"/>
              <a:t>，</a:t>
            </a:r>
            <a:r>
              <a:rPr lang="en-US" altLang="zh-CN" b="1" dirty="0"/>
              <a:t>BC→E</a:t>
            </a:r>
            <a:r>
              <a:rPr lang="zh-CN" altLang="en-US" b="1" dirty="0"/>
              <a:t>，</a:t>
            </a:r>
            <a:r>
              <a:rPr lang="en-US" altLang="zh-CN" b="1" dirty="0"/>
              <a:t>A→F</a:t>
            </a:r>
            <a:r>
              <a:rPr lang="zh-CN" altLang="en-US" b="1" dirty="0"/>
              <a:t>，</a:t>
            </a:r>
            <a:r>
              <a:rPr lang="en-US" altLang="zh-CN" b="1" dirty="0"/>
              <a:t>F→G</a:t>
            </a:r>
            <a:r>
              <a:rPr lang="zh-CN" altLang="en-US" b="1" dirty="0"/>
              <a:t>，</a:t>
            </a:r>
            <a:r>
              <a:rPr lang="en-US" altLang="zh-CN" b="1" dirty="0"/>
              <a:t>C→D</a:t>
            </a:r>
            <a:r>
              <a:rPr lang="zh-CN" altLang="en-US" b="1" dirty="0"/>
              <a:t>，</a:t>
            </a:r>
            <a:r>
              <a:rPr lang="en-US" altLang="zh-CN" b="1" dirty="0"/>
              <a:t>A→G</a:t>
            </a:r>
            <a:r>
              <a:rPr lang="zh-CN" altLang="en-US" b="1" dirty="0"/>
              <a:t>｝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解</a:t>
            </a:r>
            <a:r>
              <a:rPr lang="en-US" altLang="zh-CN" b="1" dirty="0"/>
              <a:t>:</a:t>
            </a:r>
            <a:r>
              <a:rPr lang="en-US" altLang="zh-CN" b="1" dirty="0">
                <a:sym typeface="Wingdings" panose="05000000000000000000" pitchFamily="2" charset="2"/>
              </a:rPr>
              <a:t>(1)</a:t>
            </a:r>
            <a:r>
              <a:rPr lang="zh-CN" altLang="en-US" b="1" dirty="0">
                <a:sym typeface="Wingdings" panose="05000000000000000000" pitchFamily="2" charset="2"/>
              </a:rPr>
              <a:t>分解右部为单个属性，无需分解</a:t>
            </a:r>
            <a:endParaRPr lang="en-US" altLang="zh-CN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b="1" dirty="0">
                <a:sym typeface="Wingdings" panose="05000000000000000000" pitchFamily="2" charset="2"/>
              </a:rPr>
              <a:t>(2)</a:t>
            </a:r>
            <a:r>
              <a:rPr lang="zh-CN" altLang="en-US" b="1" dirty="0">
                <a:sym typeface="Wingdings" panose="05000000000000000000" pitchFamily="2" charset="2"/>
              </a:rPr>
              <a:t>逐个考察</a:t>
            </a:r>
            <a:r>
              <a:rPr lang="en-US" altLang="zh-CN" b="1" dirty="0">
                <a:sym typeface="Wingdings" panose="05000000000000000000" pitchFamily="2" charset="2"/>
              </a:rPr>
              <a:t>F</a:t>
            </a:r>
            <a:r>
              <a:rPr lang="zh-CN" altLang="en-US" b="1" dirty="0">
                <a:sym typeface="Wingdings" panose="05000000000000000000" pitchFamily="2" charset="2"/>
              </a:rPr>
              <a:t>中的函数依赖是否冗余。</a:t>
            </a:r>
            <a:endParaRPr lang="en-US" altLang="zh-CN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b="1" dirty="0">
                <a:sym typeface="Wingdings" panose="05000000000000000000" pitchFamily="2" charset="2"/>
              </a:rPr>
              <a:t>	AG</a:t>
            </a:r>
            <a:r>
              <a:rPr lang="zh-CN" altLang="en-US" b="1" dirty="0">
                <a:sym typeface="Wingdings" panose="05000000000000000000" pitchFamily="2" charset="2"/>
              </a:rPr>
              <a:t>冗余</a:t>
            </a:r>
            <a:endParaRPr lang="en-US" altLang="zh-CN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b="1" dirty="0">
                <a:sym typeface="Wingdings" panose="05000000000000000000" pitchFamily="2" charset="2"/>
              </a:rPr>
              <a:t>(3) </a:t>
            </a:r>
            <a:r>
              <a:rPr lang="zh-CN" altLang="en-US" b="1" dirty="0">
                <a:sym typeface="Wingdings" panose="05000000000000000000" pitchFamily="2" charset="2"/>
              </a:rPr>
              <a:t>左部存在冗余的决定因素</a:t>
            </a:r>
            <a:endParaRPr lang="en-US" altLang="zh-CN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b="1" dirty="0">
                <a:sym typeface="Wingdings" panose="05000000000000000000" pitchFamily="2" charset="2"/>
              </a:rPr>
              <a:t>BCD</a:t>
            </a:r>
            <a:r>
              <a:rPr lang="zh-CN" altLang="en-US" b="1" dirty="0">
                <a:sym typeface="Wingdings" panose="05000000000000000000" pitchFamily="2" charset="2"/>
              </a:rPr>
              <a:t>的子集</a:t>
            </a:r>
            <a:r>
              <a:rPr lang="en-US" altLang="zh-CN" b="1" dirty="0">
                <a:sym typeface="Wingdings" panose="05000000000000000000" pitchFamily="2" charset="2"/>
              </a:rPr>
              <a:t>BC+=ABCDEFG</a:t>
            </a:r>
            <a:r>
              <a:rPr lang="zh-CN" altLang="en-US" b="1" dirty="0">
                <a:sym typeface="Wingdings" panose="05000000000000000000" pitchFamily="2" charset="2"/>
              </a:rPr>
              <a:t>，因此可用</a:t>
            </a:r>
            <a:r>
              <a:rPr lang="en-US" altLang="zh-CN" b="1" dirty="0">
                <a:sym typeface="Wingdings" panose="05000000000000000000" pitchFamily="2" charset="2"/>
              </a:rPr>
              <a:t>BCA</a:t>
            </a:r>
            <a:r>
              <a:rPr lang="zh-CN" altLang="en-US" b="1" dirty="0">
                <a:sym typeface="Wingdings" panose="05000000000000000000" pitchFamily="2" charset="2"/>
              </a:rPr>
              <a:t>替代</a:t>
            </a:r>
            <a:r>
              <a:rPr lang="en-US" altLang="zh-CN" b="1" dirty="0">
                <a:sym typeface="Wingdings" panose="05000000000000000000" pitchFamily="2" charset="2"/>
              </a:rPr>
              <a:t>BCDA</a:t>
            </a:r>
          </a:p>
          <a:p>
            <a:pPr marL="0" indent="0">
              <a:buNone/>
            </a:pPr>
            <a:r>
              <a:rPr lang="zh-CN" altLang="en-US" b="1" dirty="0">
                <a:sym typeface="Wingdings" panose="05000000000000000000" pitchFamily="2" charset="2"/>
              </a:rPr>
              <a:t>因此：</a:t>
            </a:r>
            <a:r>
              <a:rPr kumimoji="1" lang="en-US" altLang="zh-CN" b="1" dirty="0">
                <a:latin typeface="Times New Roman" pitchFamily="18" charset="0"/>
              </a:rPr>
              <a:t>G={BC</a:t>
            </a:r>
            <a:r>
              <a:rPr kumimoji="1" lang="en-US" altLang="zh-CN" b="1" dirty="0">
                <a:latin typeface="宋体" pitchFamily="2" charset="-122"/>
              </a:rPr>
              <a:t>→</a:t>
            </a:r>
            <a:r>
              <a:rPr kumimoji="1" lang="en-US" altLang="zh-CN" b="1" dirty="0">
                <a:latin typeface="Times New Roman" pitchFamily="18" charset="0"/>
              </a:rPr>
              <a:t>A</a:t>
            </a:r>
            <a:r>
              <a:rPr kumimoji="1" lang="zh-CN" altLang="en-US" b="1" dirty="0">
                <a:latin typeface="Times New Roman" pitchFamily="18" charset="0"/>
              </a:rPr>
              <a:t>，</a:t>
            </a:r>
            <a:r>
              <a:rPr kumimoji="1" lang="en-US" altLang="zh-CN" b="1" dirty="0">
                <a:latin typeface="Times New Roman" pitchFamily="18" charset="0"/>
              </a:rPr>
              <a:t>BC→E</a:t>
            </a:r>
            <a:r>
              <a:rPr kumimoji="1" lang="zh-CN" altLang="en-US" b="1" dirty="0">
                <a:latin typeface="Times New Roman" pitchFamily="18" charset="0"/>
              </a:rPr>
              <a:t>，</a:t>
            </a:r>
            <a:r>
              <a:rPr kumimoji="1" lang="en-US" altLang="zh-CN" b="1" dirty="0">
                <a:latin typeface="Times New Roman" pitchFamily="18" charset="0"/>
              </a:rPr>
              <a:t>A→F</a:t>
            </a:r>
            <a:r>
              <a:rPr kumimoji="1" lang="zh-CN" altLang="en-US" b="1" dirty="0">
                <a:latin typeface="Times New Roman" pitchFamily="18" charset="0"/>
              </a:rPr>
              <a:t>，</a:t>
            </a:r>
            <a:r>
              <a:rPr kumimoji="1" lang="en-US" altLang="zh-CN" b="1" dirty="0">
                <a:latin typeface="Times New Roman" pitchFamily="18" charset="0"/>
              </a:rPr>
              <a:t>F→G</a:t>
            </a:r>
            <a:r>
              <a:rPr kumimoji="1" lang="zh-CN" altLang="en-US" b="1" dirty="0">
                <a:latin typeface="Times New Roman" pitchFamily="18" charset="0"/>
              </a:rPr>
              <a:t>，</a:t>
            </a:r>
            <a:r>
              <a:rPr kumimoji="1" lang="en-US" altLang="zh-CN" b="1" dirty="0">
                <a:latin typeface="Times New Roman" pitchFamily="18" charset="0"/>
              </a:rPr>
              <a:t>C→D</a:t>
            </a:r>
            <a:r>
              <a:rPr kumimoji="1" lang="zh-CN" altLang="en-US" b="1" dirty="0">
                <a:latin typeface="Times New Roman" pitchFamily="18" charset="0"/>
              </a:rPr>
              <a:t>｝</a:t>
            </a:r>
            <a:endParaRPr kumimoji="1" lang="zh-CN" altLang="en-US" dirty="0">
              <a:latin typeface="Times New Roman" pitchFamily="18" charset="0"/>
            </a:endParaRPr>
          </a:p>
          <a:p>
            <a:pPr marL="0" indent="0">
              <a:buNone/>
            </a:pPr>
            <a:endParaRPr lang="en-US" altLang="zh-CN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b="1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86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96293C-1A99-4FF8-B49B-06FC38A2348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234498" name="Text Box 2"/>
          <p:cNvSpPr txBox="1">
            <a:spLocks noChangeArrowheads="1"/>
          </p:cNvSpPr>
          <p:nvPr/>
        </p:nvSpPr>
        <p:spPr bwMode="auto">
          <a:xfrm>
            <a:off x="179512" y="1268760"/>
            <a:ext cx="8640763" cy="371178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sz="2800" b="1" dirty="0">
                <a:latin typeface="+mn-ea"/>
                <a:ea typeface="+mn-ea"/>
              </a:rPr>
              <a:t>    </a:t>
            </a:r>
            <a:r>
              <a:rPr kumimoji="1" lang="zh-CN" altLang="en-US" sz="2800" b="1" dirty="0">
                <a:latin typeface="+mn-ea"/>
                <a:ea typeface="+mn-ea"/>
              </a:rPr>
              <a:t>对于给定的关系</a:t>
            </a:r>
            <a:r>
              <a:rPr kumimoji="1" lang="en-US" altLang="zh-CN" sz="2800" b="1" dirty="0">
                <a:latin typeface="+mn-ea"/>
                <a:ea typeface="+mn-ea"/>
              </a:rPr>
              <a:t>R</a:t>
            </a:r>
            <a:r>
              <a:rPr kumimoji="1" lang="zh-CN" altLang="en-US" sz="2800" b="1" dirty="0">
                <a:latin typeface="+mn-ea"/>
                <a:ea typeface="+mn-ea"/>
              </a:rPr>
              <a:t>（</a:t>
            </a:r>
            <a:r>
              <a:rPr kumimoji="1" lang="en-US" altLang="zh-CN" sz="2800" b="1" dirty="0">
                <a:latin typeface="+mn-ea"/>
                <a:ea typeface="+mn-ea"/>
              </a:rPr>
              <a:t>A1</a:t>
            </a:r>
            <a:r>
              <a:rPr kumimoji="1" lang="zh-CN" altLang="en-US" sz="2800" b="1" dirty="0">
                <a:latin typeface="+mn-ea"/>
                <a:ea typeface="+mn-ea"/>
              </a:rPr>
              <a:t>，</a:t>
            </a:r>
            <a:r>
              <a:rPr kumimoji="1" lang="en-US" altLang="zh-CN" sz="2800" b="1" dirty="0">
                <a:latin typeface="+mn-ea"/>
                <a:ea typeface="+mn-ea"/>
              </a:rPr>
              <a:t>A2</a:t>
            </a:r>
            <a:r>
              <a:rPr kumimoji="1" lang="zh-CN" altLang="en-US" sz="2800" b="1" dirty="0">
                <a:latin typeface="+mn-ea"/>
                <a:ea typeface="+mn-ea"/>
              </a:rPr>
              <a:t>，</a:t>
            </a:r>
            <a:r>
              <a:rPr kumimoji="1" lang="en-US" altLang="zh-CN" sz="2800" b="1" dirty="0">
                <a:latin typeface="+mn-ea"/>
                <a:ea typeface="+mn-ea"/>
              </a:rPr>
              <a:t>……</a:t>
            </a:r>
            <a:r>
              <a:rPr kumimoji="1" lang="zh-CN" altLang="en-US" sz="2800" b="1" dirty="0">
                <a:latin typeface="+mn-ea"/>
                <a:ea typeface="+mn-ea"/>
              </a:rPr>
              <a:t>，</a:t>
            </a:r>
            <a:r>
              <a:rPr kumimoji="1" lang="en-US" altLang="zh-CN" sz="2800" b="1" dirty="0">
                <a:latin typeface="+mn-ea"/>
                <a:ea typeface="+mn-ea"/>
              </a:rPr>
              <a:t>An</a:t>
            </a:r>
            <a:r>
              <a:rPr kumimoji="1" lang="zh-CN" altLang="en-US" sz="2800" b="1" dirty="0">
                <a:latin typeface="+mn-ea"/>
                <a:ea typeface="+mn-ea"/>
              </a:rPr>
              <a:t>）和函数依赖集</a:t>
            </a:r>
            <a:r>
              <a:rPr kumimoji="1" lang="en-US" altLang="zh-CN" sz="2800" b="1" dirty="0">
                <a:latin typeface="+mn-ea"/>
                <a:ea typeface="+mn-ea"/>
              </a:rPr>
              <a:t>F</a:t>
            </a:r>
            <a:r>
              <a:rPr kumimoji="1" lang="zh-CN" altLang="en-US" sz="2800" b="1" dirty="0">
                <a:latin typeface="+mn-ea"/>
                <a:ea typeface="+mn-ea"/>
              </a:rPr>
              <a:t>，可将其属性分为</a:t>
            </a:r>
            <a:r>
              <a:rPr kumimoji="1" lang="en-US" altLang="zh-CN" sz="2800" b="1" dirty="0">
                <a:latin typeface="+mn-ea"/>
                <a:ea typeface="+mn-ea"/>
              </a:rPr>
              <a:t>4</a:t>
            </a:r>
            <a:r>
              <a:rPr kumimoji="1" lang="zh-CN" altLang="en-US" sz="2800" b="1" dirty="0">
                <a:latin typeface="+mn-ea"/>
                <a:ea typeface="+mn-ea"/>
              </a:rPr>
              <a:t>类：</a:t>
            </a:r>
          </a:p>
          <a:p>
            <a:pPr algn="just">
              <a:lnSpc>
                <a:spcPct val="120000"/>
              </a:lnSpc>
            </a:pPr>
            <a:endParaRPr kumimoji="1" lang="zh-CN" altLang="en-US" sz="2800" b="1" dirty="0">
              <a:latin typeface="+mn-ea"/>
              <a:ea typeface="+mn-ea"/>
            </a:endParaRPr>
          </a:p>
          <a:p>
            <a:pPr algn="just">
              <a:lnSpc>
                <a:spcPct val="120000"/>
              </a:lnSpc>
              <a:buClr>
                <a:srgbClr val="FFFF99"/>
              </a:buClr>
              <a:buFont typeface="Wingdings" pitchFamily="2" charset="2"/>
              <a:buChar char="n"/>
            </a:pPr>
            <a:r>
              <a:rPr kumimoji="1"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L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类  仅出现在</a:t>
            </a:r>
            <a:r>
              <a:rPr kumimoji="1"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F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的函数依赖左部的属性</a:t>
            </a:r>
          </a:p>
          <a:p>
            <a:pPr algn="just">
              <a:lnSpc>
                <a:spcPct val="120000"/>
              </a:lnSpc>
              <a:buClr>
                <a:srgbClr val="FFFF99"/>
              </a:buClr>
              <a:buFont typeface="Wingdings" pitchFamily="2" charset="2"/>
              <a:buChar char="n"/>
            </a:pPr>
            <a:r>
              <a:rPr kumimoji="1"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R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类  仅出现在</a:t>
            </a:r>
            <a:r>
              <a:rPr kumimoji="1"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F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的函数依赖右部的属性</a:t>
            </a:r>
          </a:p>
          <a:p>
            <a:pPr algn="just">
              <a:lnSpc>
                <a:spcPct val="120000"/>
              </a:lnSpc>
              <a:buClr>
                <a:srgbClr val="FFFF99"/>
              </a:buClr>
              <a:buFont typeface="Wingdings" pitchFamily="2" charset="2"/>
              <a:buChar char="n"/>
            </a:pPr>
            <a:r>
              <a:rPr kumimoji="1"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N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类  在</a:t>
            </a:r>
            <a:r>
              <a:rPr kumimoji="1"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F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的函数依赖左右两边均未出现的属性</a:t>
            </a:r>
          </a:p>
          <a:p>
            <a:pPr algn="just">
              <a:lnSpc>
                <a:spcPct val="120000"/>
              </a:lnSpc>
              <a:buClr>
                <a:srgbClr val="FFFF99"/>
              </a:buClr>
              <a:buFont typeface="Wingdings" pitchFamily="2" charset="2"/>
              <a:buChar char="n"/>
            </a:pPr>
            <a:r>
              <a:rPr kumimoji="1"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LR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类 在</a:t>
            </a:r>
            <a:r>
              <a:rPr kumimoji="1"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F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的函数依赖左右两边均出现的属性</a:t>
            </a:r>
          </a:p>
        </p:txBody>
      </p:sp>
      <p:sp>
        <p:nvSpPr>
          <p:cNvPr id="5" name="矩形 4"/>
          <p:cNvSpPr/>
          <p:nvPr/>
        </p:nvSpPr>
        <p:spPr>
          <a:xfrm>
            <a:off x="755576" y="44627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码值理论</a:t>
            </a:r>
            <a:endParaRPr lang="en-US" altLang="zh-CN" sz="3200" b="1" dirty="0">
              <a:solidFill>
                <a:srgbClr val="FF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32895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49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49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4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4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4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4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4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4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4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4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4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4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8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760"/>
            <a:ext cx="8047806" cy="4752528"/>
          </a:xfrm>
        </p:spPr>
        <p:txBody>
          <a:bodyPr>
            <a:normAutofit/>
          </a:bodyPr>
          <a:lstStyle/>
          <a:p>
            <a:r>
              <a:rPr lang="en-US" altLang="zh-CN" b="1" dirty="0"/>
              <a:t>R=</a:t>
            </a:r>
            <a:r>
              <a:rPr lang="zh-CN" altLang="en-US" b="1" dirty="0"/>
              <a:t>｛</a:t>
            </a:r>
            <a:r>
              <a:rPr lang="en-US" altLang="zh-CN" b="1" dirty="0"/>
              <a:t>A,B,C,D,E,F,G</a:t>
            </a:r>
            <a:r>
              <a:rPr lang="zh-CN" altLang="en-US" b="1" dirty="0"/>
              <a:t>｝，</a:t>
            </a:r>
            <a:r>
              <a:rPr lang="en-US" altLang="zh-CN" b="1" dirty="0"/>
              <a:t>F=</a:t>
            </a:r>
            <a:r>
              <a:rPr lang="zh-CN" altLang="en-US" b="1" dirty="0"/>
              <a:t>｛</a:t>
            </a:r>
            <a:r>
              <a:rPr lang="en-US" altLang="zh-CN" b="1" dirty="0"/>
              <a:t>BCD</a:t>
            </a:r>
            <a:r>
              <a:rPr lang="en-US" altLang="zh-CN" b="1" dirty="0">
                <a:latin typeface="宋体" pitchFamily="2" charset="-122"/>
              </a:rPr>
              <a:t>→</a:t>
            </a:r>
            <a:r>
              <a:rPr lang="en-US" altLang="zh-CN" b="1" dirty="0"/>
              <a:t>A</a:t>
            </a:r>
            <a:r>
              <a:rPr lang="zh-CN" altLang="en-US" b="1" dirty="0"/>
              <a:t>，</a:t>
            </a:r>
            <a:r>
              <a:rPr lang="en-US" altLang="zh-CN" b="1" dirty="0"/>
              <a:t>BC→E</a:t>
            </a:r>
            <a:r>
              <a:rPr lang="zh-CN" altLang="en-US" b="1" dirty="0"/>
              <a:t>，</a:t>
            </a:r>
            <a:r>
              <a:rPr lang="en-US" altLang="zh-CN" b="1" dirty="0"/>
              <a:t>A→F</a:t>
            </a:r>
            <a:r>
              <a:rPr lang="zh-CN" altLang="en-US" b="1" dirty="0"/>
              <a:t>，</a:t>
            </a:r>
            <a:r>
              <a:rPr lang="en-US" altLang="zh-CN" b="1" dirty="0"/>
              <a:t>F→G</a:t>
            </a:r>
            <a:r>
              <a:rPr lang="zh-CN" altLang="en-US" b="1" dirty="0"/>
              <a:t>，</a:t>
            </a:r>
            <a:r>
              <a:rPr lang="en-US" altLang="zh-CN" b="1" dirty="0"/>
              <a:t>C→D</a:t>
            </a:r>
            <a:r>
              <a:rPr lang="zh-CN" altLang="en-US" b="1" dirty="0"/>
              <a:t>，</a:t>
            </a:r>
            <a:r>
              <a:rPr lang="en-US" altLang="zh-CN" b="1" dirty="0"/>
              <a:t>A→G</a:t>
            </a:r>
            <a:r>
              <a:rPr lang="zh-CN" altLang="en-US" b="1" dirty="0"/>
              <a:t>｝</a:t>
            </a:r>
            <a:endParaRPr lang="en-US" altLang="zh-CN" b="1" dirty="0"/>
          </a:p>
          <a:p>
            <a:r>
              <a:rPr lang="zh-CN" altLang="en-US" dirty="0"/>
              <a:t>最小依赖集为：</a:t>
            </a:r>
            <a:endParaRPr lang="en-US" altLang="zh-CN" dirty="0"/>
          </a:p>
          <a:p>
            <a:r>
              <a:rPr kumimoji="1" lang="en-US" altLang="zh-CN" b="1" dirty="0">
                <a:latin typeface="Times New Roman" pitchFamily="18" charset="0"/>
              </a:rPr>
              <a:t>G={BC</a:t>
            </a:r>
            <a:r>
              <a:rPr kumimoji="1" lang="en-US" altLang="zh-CN" b="1" dirty="0">
                <a:latin typeface="宋体" pitchFamily="2" charset="-122"/>
              </a:rPr>
              <a:t>→</a:t>
            </a:r>
            <a:r>
              <a:rPr kumimoji="1" lang="en-US" altLang="zh-CN" b="1" dirty="0">
                <a:latin typeface="Times New Roman" pitchFamily="18" charset="0"/>
              </a:rPr>
              <a:t>A</a:t>
            </a:r>
            <a:r>
              <a:rPr kumimoji="1" lang="zh-CN" altLang="en-US" b="1" dirty="0">
                <a:latin typeface="Times New Roman" pitchFamily="18" charset="0"/>
              </a:rPr>
              <a:t>，</a:t>
            </a:r>
            <a:r>
              <a:rPr kumimoji="1" lang="en-US" altLang="zh-CN" b="1" dirty="0">
                <a:latin typeface="Times New Roman" pitchFamily="18" charset="0"/>
              </a:rPr>
              <a:t>BC→E</a:t>
            </a:r>
            <a:r>
              <a:rPr kumimoji="1" lang="zh-CN" altLang="en-US" b="1" dirty="0">
                <a:latin typeface="Times New Roman" pitchFamily="18" charset="0"/>
              </a:rPr>
              <a:t>，</a:t>
            </a:r>
            <a:r>
              <a:rPr kumimoji="1" lang="en-US" altLang="zh-CN" b="1" dirty="0">
                <a:latin typeface="Times New Roman" pitchFamily="18" charset="0"/>
              </a:rPr>
              <a:t>A→F</a:t>
            </a:r>
            <a:r>
              <a:rPr kumimoji="1" lang="zh-CN" altLang="en-US" b="1" dirty="0">
                <a:latin typeface="Times New Roman" pitchFamily="18" charset="0"/>
              </a:rPr>
              <a:t>，</a:t>
            </a:r>
            <a:r>
              <a:rPr kumimoji="1" lang="en-US" altLang="zh-CN" b="1" dirty="0">
                <a:latin typeface="Times New Roman" pitchFamily="18" charset="0"/>
              </a:rPr>
              <a:t>F→G</a:t>
            </a:r>
            <a:r>
              <a:rPr kumimoji="1" lang="zh-CN" altLang="en-US" b="1" dirty="0">
                <a:latin typeface="Times New Roman" pitchFamily="18" charset="0"/>
              </a:rPr>
              <a:t>，</a:t>
            </a:r>
            <a:r>
              <a:rPr kumimoji="1" lang="en-US" altLang="zh-CN" b="1" dirty="0">
                <a:latin typeface="Times New Roman" pitchFamily="18" charset="0"/>
              </a:rPr>
              <a:t>C→D</a:t>
            </a:r>
            <a:r>
              <a:rPr kumimoji="1" lang="zh-CN" altLang="en-US" b="1" dirty="0">
                <a:latin typeface="Times New Roman" pitchFamily="18" charset="0"/>
              </a:rPr>
              <a:t>｝</a:t>
            </a:r>
            <a:endParaRPr kumimoji="1" lang="zh-CN" altLang="en-US" dirty="0">
              <a:latin typeface="Times New Roman" pitchFamily="18" charset="0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思考</a:t>
            </a:r>
            <a:r>
              <a:rPr lang="en-US" altLang="zh-CN" dirty="0"/>
              <a:t>1</a:t>
            </a:r>
            <a:r>
              <a:rPr lang="zh-CN" altLang="en-US" dirty="0"/>
              <a:t>：该关系的候选码？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思考</a:t>
            </a:r>
            <a:r>
              <a:rPr lang="en-US" altLang="zh-CN" dirty="0"/>
              <a:t>2</a:t>
            </a:r>
            <a:r>
              <a:rPr lang="zh-CN" altLang="en-US" dirty="0"/>
              <a:t>：当对关系</a:t>
            </a:r>
            <a:r>
              <a:rPr lang="en-US" altLang="zh-CN" dirty="0"/>
              <a:t>R</a:t>
            </a:r>
            <a:r>
              <a:rPr lang="zh-CN" altLang="en-US" dirty="0"/>
              <a:t>上的函数依赖集进行最小化处理之后，</a:t>
            </a:r>
            <a:r>
              <a:rPr lang="en-US" altLang="zh-CN" dirty="0"/>
              <a:t>R</a:t>
            </a:r>
            <a:r>
              <a:rPr lang="zh-CN" altLang="en-US" dirty="0"/>
              <a:t>的范式级别是否会发生改变？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本例中的关系</a:t>
            </a:r>
            <a:r>
              <a:rPr lang="en-US" altLang="zh-CN" dirty="0"/>
              <a:t>R</a:t>
            </a:r>
            <a:r>
              <a:rPr lang="zh-CN" altLang="en-US" dirty="0"/>
              <a:t>属于第几范式？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73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9FA6C31-8AF4-40F7-BC5C-5351CBCBB64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55576" y="571500"/>
            <a:ext cx="7704856" cy="2143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 anchorCtr="0">
            <a:no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R=</a:t>
            </a:r>
            <a:r>
              <a:rPr lang="zh-CN" altLang="en-US" sz="2800" b="1" dirty="0">
                <a:solidFill>
                  <a:srgbClr val="FF0000"/>
                </a:solidFill>
              </a:rPr>
              <a:t>｛</a:t>
            </a:r>
            <a:r>
              <a:rPr lang="en-US" altLang="zh-CN" sz="2800" b="1" dirty="0">
                <a:solidFill>
                  <a:srgbClr val="FF0000"/>
                </a:solidFill>
              </a:rPr>
              <a:t>A,B,C,D,E,F,G</a:t>
            </a:r>
            <a:r>
              <a:rPr lang="zh-CN" altLang="en-US" sz="2800" b="1" dirty="0">
                <a:solidFill>
                  <a:srgbClr val="FF0000"/>
                </a:solidFill>
              </a:rPr>
              <a:t>｝，</a:t>
            </a:r>
            <a:r>
              <a:rPr lang="en-US" altLang="zh-CN" sz="2800" b="1" dirty="0">
                <a:solidFill>
                  <a:srgbClr val="FF0000"/>
                </a:solidFill>
              </a:rPr>
              <a:t>F=</a:t>
            </a:r>
            <a:r>
              <a:rPr lang="zh-CN" altLang="en-US" sz="2800" b="1" dirty="0">
                <a:solidFill>
                  <a:srgbClr val="FF0000"/>
                </a:solidFill>
              </a:rPr>
              <a:t>｛</a:t>
            </a:r>
            <a:r>
              <a:rPr lang="en-US" altLang="zh-CN" sz="2800" b="1" dirty="0">
                <a:solidFill>
                  <a:srgbClr val="FF0000"/>
                </a:solidFill>
              </a:rPr>
              <a:t>BCD</a:t>
            </a: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→</a:t>
            </a: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</a:rPr>
              <a:t>BC→E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</a:rPr>
              <a:t>A→F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</a:rPr>
              <a:t>F→G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</a:rPr>
              <a:t>C→D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</a:rPr>
              <a:t>A→G</a:t>
            </a:r>
            <a:r>
              <a:rPr lang="zh-CN" altLang="en-US" sz="2800" b="1" dirty="0">
                <a:solidFill>
                  <a:srgbClr val="FF0000"/>
                </a:solidFill>
              </a:rPr>
              <a:t>｝</a:t>
            </a:r>
            <a:r>
              <a:rPr lang="zh-CN" altLang="en-US" sz="2800" dirty="0">
                <a:solidFill>
                  <a:srgbClr val="FF0000"/>
                </a:solidFill>
              </a:rPr>
              <a:t>最小依赖集为：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G={BC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→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BC→E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A→F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F→G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C→D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｝</a:t>
            </a:r>
            <a:endParaRPr kumimoji="1" lang="en-US" altLang="zh-CN" sz="2800" b="1" dirty="0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关系的候选码是什么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3155E0-3306-4534-B383-5E00D155F39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828800" y="2786063"/>
            <a:ext cx="64008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BC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CBE459-6258-4B3E-B346-DBEAA62C972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828800" y="3643313"/>
            <a:ext cx="64008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AC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A5F083E-287E-4CD9-86EF-C16CCA93F04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828800" y="4500563"/>
            <a:ext cx="64008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BCD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BDE4EC-9C87-448C-81AD-FD3543D2160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828800" y="5357813"/>
            <a:ext cx="64008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BCG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10258A8-44CB-4A6D-82C9-69DDA53A49E2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94CD0A9-F20C-4B3D-8B98-B8C015FAE2C0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4512AF1-9D0F-4130-8668-E18B057CBD4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6D50A57-0F4D-454A-9FAE-F34DD9B1E0AD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D1A46AE-3898-4B8F-996F-56A7D052A3F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6176445-D59F-4584-BD66-7DEDA4439BB1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AF51D860-8488-4F5B-A6D4-DE2C4AF5F07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2218145B-2C30-49BB-B35D-AA43C10D843B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E4A7354F-9792-454F-B55B-4312B1C21814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D3FA1A49-04D5-4862-878C-764103326D0C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5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C6375FC-B9AF-4862-BF6B-EABBB5A211DA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2726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9FA6C31-8AF4-40F7-BC5C-5351CBCBB64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41229" y="1376223"/>
            <a:ext cx="7704856" cy="2143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 anchorCtr="0">
            <a:no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R=</a:t>
            </a:r>
            <a:r>
              <a:rPr lang="zh-CN" altLang="en-US" sz="2800" b="1" dirty="0">
                <a:solidFill>
                  <a:srgbClr val="FF0000"/>
                </a:solidFill>
              </a:rPr>
              <a:t>｛</a:t>
            </a:r>
            <a:r>
              <a:rPr lang="en-US" altLang="zh-CN" sz="2800" b="1" dirty="0">
                <a:solidFill>
                  <a:srgbClr val="FF0000"/>
                </a:solidFill>
              </a:rPr>
              <a:t>A,B,C,D,E,F,G</a:t>
            </a:r>
            <a:r>
              <a:rPr lang="zh-CN" altLang="en-US" sz="2800" b="1" dirty="0">
                <a:solidFill>
                  <a:srgbClr val="FF0000"/>
                </a:solidFill>
              </a:rPr>
              <a:t>｝，</a:t>
            </a:r>
            <a:r>
              <a:rPr lang="en-US" altLang="zh-CN" sz="2800" b="1" dirty="0">
                <a:solidFill>
                  <a:srgbClr val="FF0000"/>
                </a:solidFill>
              </a:rPr>
              <a:t>F=</a:t>
            </a:r>
            <a:r>
              <a:rPr lang="zh-CN" altLang="en-US" sz="2800" b="1" dirty="0">
                <a:solidFill>
                  <a:srgbClr val="FF0000"/>
                </a:solidFill>
              </a:rPr>
              <a:t>｛</a:t>
            </a:r>
            <a:r>
              <a:rPr lang="en-US" altLang="zh-CN" sz="2800" b="1" dirty="0">
                <a:solidFill>
                  <a:srgbClr val="FF0000"/>
                </a:solidFill>
              </a:rPr>
              <a:t>BCD</a:t>
            </a: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→</a:t>
            </a: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</a:rPr>
              <a:t>BC→E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</a:rPr>
              <a:t>A→F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</a:rPr>
              <a:t>F→G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</a:rPr>
              <a:t>C→D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</a:rPr>
              <a:t>A→G</a:t>
            </a:r>
            <a:r>
              <a:rPr lang="zh-CN" altLang="en-US" sz="2800" b="1" dirty="0">
                <a:solidFill>
                  <a:srgbClr val="FF0000"/>
                </a:solidFill>
              </a:rPr>
              <a:t>｝</a:t>
            </a:r>
            <a:r>
              <a:rPr lang="zh-CN" altLang="en-US" sz="2800" dirty="0">
                <a:solidFill>
                  <a:srgbClr val="FF0000"/>
                </a:solidFill>
              </a:rPr>
              <a:t>最小依赖集为：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G={BC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→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BC→E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A→F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F→G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C→D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｝</a:t>
            </a:r>
            <a:endParaRPr kumimoji="1" lang="en-US" altLang="zh-CN" sz="28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当对关系</a:t>
            </a:r>
            <a:r>
              <a:rPr lang="en-US" altLang="zh-CN" sz="2800" dirty="0">
                <a:solidFill>
                  <a:srgbClr val="FF0000"/>
                </a:solidFill>
              </a:rPr>
              <a:t>R</a:t>
            </a:r>
            <a:r>
              <a:rPr lang="zh-CN" altLang="en-US" sz="2800" dirty="0">
                <a:solidFill>
                  <a:srgbClr val="FF0000"/>
                </a:solidFill>
              </a:rPr>
              <a:t>上的函数依赖集进行最小化处理之后，</a:t>
            </a:r>
            <a:r>
              <a:rPr lang="en-US" altLang="zh-CN" sz="2800" dirty="0">
                <a:solidFill>
                  <a:srgbClr val="FF0000"/>
                </a:solidFill>
              </a:rPr>
              <a:t>R</a:t>
            </a:r>
            <a:r>
              <a:rPr lang="zh-CN" altLang="en-US" sz="2800" dirty="0">
                <a:solidFill>
                  <a:srgbClr val="FF0000"/>
                </a:solidFill>
              </a:rPr>
              <a:t>的范式级别是否会发生改变？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3155E0-3306-4534-B383-5E00D155F39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763688" y="3651870"/>
            <a:ext cx="64008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CBE459-6258-4B3E-B346-DBEAA62C972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63688" y="4509120"/>
            <a:ext cx="64008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不会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10258A8-44CB-4A6D-82C9-69DDA53A49E2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049313" y="3716163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94CD0A9-F20C-4B3D-8B98-B8C015FAE2C0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049313" y="4573413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D1A46AE-3898-4B8F-996F-56A7D052A3F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6176445-D59F-4584-BD66-7DEDA4439BB1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-21657" y="-649783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AF51D860-8488-4F5B-A6D4-DE2C4AF5F07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-21657" y="-649783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2218145B-2C30-49BB-B35D-AA43C10D843B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-21657" y="-649783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E4A7354F-9792-454F-B55B-4312B1C2181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232343" y="-649783"/>
              <a:ext cx="1905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D3FA1A49-04D5-4862-878C-764103326D0C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504248" y="-540563"/>
              <a:ext cx="2286000" cy="508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5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C6375FC-B9AF-4862-BF6B-EABBB5A211DA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0134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9FA6C31-8AF4-40F7-BC5C-5351CBCBB64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55576" y="571500"/>
            <a:ext cx="7704856" cy="2143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 anchorCtr="0">
            <a:no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R=</a:t>
            </a:r>
            <a:r>
              <a:rPr lang="zh-CN" altLang="en-US" sz="2800" b="1" dirty="0">
                <a:solidFill>
                  <a:srgbClr val="FF0000"/>
                </a:solidFill>
              </a:rPr>
              <a:t>｛</a:t>
            </a:r>
            <a:r>
              <a:rPr lang="en-US" altLang="zh-CN" sz="2800" b="1" dirty="0">
                <a:solidFill>
                  <a:srgbClr val="FF0000"/>
                </a:solidFill>
              </a:rPr>
              <a:t>A,B,C,D,E,F,G</a:t>
            </a:r>
            <a:r>
              <a:rPr lang="zh-CN" altLang="en-US" sz="2800" b="1" dirty="0">
                <a:solidFill>
                  <a:srgbClr val="FF0000"/>
                </a:solidFill>
              </a:rPr>
              <a:t>｝，</a:t>
            </a:r>
            <a:r>
              <a:rPr lang="en-US" altLang="zh-CN" sz="2800" b="1" dirty="0">
                <a:solidFill>
                  <a:srgbClr val="FF0000"/>
                </a:solidFill>
              </a:rPr>
              <a:t>F=</a:t>
            </a:r>
            <a:r>
              <a:rPr lang="zh-CN" altLang="en-US" sz="2800" b="1" dirty="0">
                <a:solidFill>
                  <a:srgbClr val="FF0000"/>
                </a:solidFill>
              </a:rPr>
              <a:t>｛</a:t>
            </a:r>
            <a:r>
              <a:rPr lang="en-US" altLang="zh-CN" sz="2800" b="1" dirty="0">
                <a:solidFill>
                  <a:srgbClr val="FF0000"/>
                </a:solidFill>
              </a:rPr>
              <a:t>BCD</a:t>
            </a: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→</a:t>
            </a: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</a:rPr>
              <a:t>BC→E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</a:rPr>
              <a:t>A→F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</a:rPr>
              <a:t>F→G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</a:rPr>
              <a:t>C→D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</a:rPr>
              <a:t>A→G</a:t>
            </a:r>
            <a:r>
              <a:rPr lang="zh-CN" altLang="en-US" sz="2800" b="1" dirty="0">
                <a:solidFill>
                  <a:srgbClr val="FF0000"/>
                </a:solidFill>
              </a:rPr>
              <a:t>｝</a:t>
            </a:r>
            <a:r>
              <a:rPr lang="zh-CN" altLang="en-US" sz="2800" dirty="0">
                <a:solidFill>
                  <a:srgbClr val="FF0000"/>
                </a:solidFill>
              </a:rPr>
              <a:t>最小依赖集为：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G={BC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→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BC→E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A→F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F→G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C→D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｝</a:t>
            </a:r>
            <a:endParaRPr kumimoji="1" lang="en-US" altLang="zh-CN" sz="2800" b="1" dirty="0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关系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R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最高达到几范式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3155E0-3306-4534-B383-5E00D155F39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828800" y="2786063"/>
            <a:ext cx="64008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1NF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CBE459-6258-4B3E-B346-DBEAA62C972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828800" y="3643313"/>
            <a:ext cx="64008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2NF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A5F083E-287E-4CD9-86EF-C16CCA93F04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828800" y="4500563"/>
            <a:ext cx="64008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3NF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BDE4EC-9C87-448C-81AD-FD3543D2160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828800" y="5357813"/>
            <a:ext cx="64008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4NF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10258A8-44CB-4A6D-82C9-69DDA53A49E2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94CD0A9-F20C-4B3D-8B98-B8C015FAE2C0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4512AF1-9D0F-4130-8668-E18B057CBD4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6D50A57-0F4D-454A-9FAE-F34DD9B1E0AD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D1A46AE-3898-4B8F-996F-56A7D052A3F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6176445-D59F-4584-BD66-7DEDA4439BB1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AF51D860-8488-4F5B-A6D4-DE2C4AF5F07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2218145B-2C30-49BB-B35D-AA43C10D843B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E4A7354F-9792-454F-B55B-4312B1C21814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D3FA1A49-04D5-4862-878C-764103326D0C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5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C6375FC-B9AF-4862-BF6B-EABBB5A211DA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05140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73188" y="0"/>
            <a:ext cx="8229600" cy="76470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b="1" dirty="0">
                <a:solidFill>
                  <a:srgbClr val="FFFF00"/>
                </a:solidFill>
              </a:rPr>
              <a:t>实例分析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292177" y="980728"/>
            <a:ext cx="8435975" cy="46474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1.   </a:t>
            </a:r>
            <a:r>
              <a:rPr lang="zh-CN" altLang="en-US" dirty="0"/>
              <a:t>设关系模式</a:t>
            </a:r>
            <a:r>
              <a:rPr lang="en-US" altLang="zh-CN" dirty="0"/>
              <a:t>R</a:t>
            </a:r>
            <a:r>
              <a:rPr lang="zh-CN" altLang="en-US" dirty="0"/>
              <a:t>（</a:t>
            </a:r>
            <a:r>
              <a:rPr lang="en-US" altLang="zh-CN" dirty="0"/>
              <a:t>ABCD</a:t>
            </a:r>
            <a:r>
              <a:rPr lang="zh-CN" altLang="en-US" dirty="0"/>
              <a:t>），</a:t>
            </a:r>
            <a:r>
              <a:rPr lang="en-US" altLang="zh-CN" dirty="0"/>
              <a:t>F</a:t>
            </a:r>
            <a:r>
              <a:rPr lang="zh-CN" altLang="en-US" dirty="0"/>
              <a:t>是</a:t>
            </a:r>
            <a:r>
              <a:rPr lang="en-US" altLang="zh-CN" dirty="0"/>
              <a:t>R</a:t>
            </a:r>
            <a:r>
              <a:rPr lang="zh-CN" altLang="en-US" dirty="0"/>
              <a:t>上成立的函数依赖集，</a:t>
            </a:r>
            <a:r>
              <a:rPr lang="en-US" altLang="zh-CN" dirty="0"/>
              <a:t>F</a:t>
            </a:r>
            <a:r>
              <a:rPr lang="zh-CN" altLang="en-US" dirty="0"/>
              <a:t>＝｛</a:t>
            </a:r>
            <a:r>
              <a:rPr lang="en-US" altLang="zh-CN" i="1" dirty="0"/>
              <a:t>A</a:t>
            </a:r>
            <a:r>
              <a:rPr lang="en-US" altLang="zh-CN" dirty="0"/>
              <a:t>→</a:t>
            </a:r>
            <a:r>
              <a:rPr lang="en-US" altLang="zh-CN" i="1" dirty="0"/>
              <a:t>B</a:t>
            </a:r>
            <a:r>
              <a:rPr lang="zh-CN" altLang="en-US" dirty="0"/>
              <a:t>，</a:t>
            </a:r>
            <a:r>
              <a:rPr lang="en-US" altLang="zh-CN" i="1" dirty="0"/>
              <a:t>C</a:t>
            </a:r>
            <a:r>
              <a:rPr lang="en-US" altLang="zh-CN" dirty="0"/>
              <a:t>→</a:t>
            </a:r>
            <a:r>
              <a:rPr lang="en-US" altLang="zh-CN" i="1" dirty="0"/>
              <a:t>B</a:t>
            </a:r>
            <a:r>
              <a:rPr lang="zh-CN" altLang="en-US" dirty="0"/>
              <a:t>｝，则相对于</a:t>
            </a:r>
            <a:r>
              <a:rPr lang="en-US" altLang="zh-CN" dirty="0"/>
              <a:t>F</a:t>
            </a:r>
            <a:r>
              <a:rPr lang="zh-CN" altLang="en-US" dirty="0"/>
              <a:t>，试写出关系模式</a:t>
            </a:r>
            <a:r>
              <a:rPr lang="en-US" altLang="zh-CN" dirty="0"/>
              <a:t>R</a:t>
            </a:r>
            <a:r>
              <a:rPr lang="zh-CN" altLang="en-US" dirty="0"/>
              <a:t>的候选码，并说明理由。</a:t>
            </a:r>
          </a:p>
          <a:p>
            <a:pPr marL="0" indent="0">
              <a:buNone/>
            </a:pPr>
            <a:r>
              <a:rPr lang="en-US" altLang="zh-CN" dirty="0"/>
              <a:t>2.   </a:t>
            </a:r>
            <a:r>
              <a:rPr lang="zh-CN" altLang="en-US" dirty="0"/>
              <a:t>设有关系模式</a:t>
            </a:r>
            <a:r>
              <a:rPr lang="en-US" altLang="zh-CN" dirty="0"/>
              <a:t>R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，</a:t>
            </a:r>
            <a:r>
              <a:rPr lang="en-US" altLang="zh-CN" dirty="0"/>
              <a:t>E</a:t>
            </a:r>
            <a:r>
              <a:rPr lang="zh-CN" altLang="en-US" dirty="0"/>
              <a:t>），</a:t>
            </a:r>
            <a:r>
              <a:rPr lang="en-US" altLang="zh-CN" dirty="0"/>
              <a:t>R</a:t>
            </a:r>
            <a:r>
              <a:rPr lang="zh-CN" altLang="en-US" dirty="0"/>
              <a:t>的函数依赖集</a:t>
            </a:r>
            <a:r>
              <a:rPr lang="en-US" altLang="zh-CN" dirty="0"/>
              <a:t>F</a:t>
            </a:r>
            <a:r>
              <a:rPr lang="zh-CN" altLang="en-US" dirty="0"/>
              <a:t>＝｛</a:t>
            </a:r>
            <a:r>
              <a:rPr lang="en-US" altLang="zh-CN" dirty="0"/>
              <a:t>AB→D</a:t>
            </a:r>
            <a:r>
              <a:rPr lang="zh-CN" altLang="en-US" dirty="0"/>
              <a:t>，</a:t>
            </a:r>
            <a:r>
              <a:rPr lang="en-US" altLang="zh-CN" dirty="0"/>
              <a:t>B→CD</a:t>
            </a:r>
            <a:r>
              <a:rPr lang="zh-CN" altLang="en-US" dirty="0"/>
              <a:t>，</a:t>
            </a:r>
            <a:r>
              <a:rPr lang="en-US" altLang="zh-CN" dirty="0"/>
              <a:t>DE→B</a:t>
            </a:r>
            <a:r>
              <a:rPr lang="zh-CN" altLang="en-US" dirty="0"/>
              <a:t>，</a:t>
            </a:r>
            <a:r>
              <a:rPr lang="en-US" altLang="zh-CN" dirty="0"/>
              <a:t>C→D</a:t>
            </a:r>
            <a:r>
              <a:rPr lang="zh-CN" altLang="en-US" dirty="0"/>
              <a:t>，</a:t>
            </a:r>
            <a:r>
              <a:rPr lang="en-US" altLang="zh-CN" dirty="0"/>
              <a:t>D→A</a:t>
            </a:r>
            <a:r>
              <a:rPr lang="zh-CN" altLang="en-US" dirty="0"/>
              <a:t>｝</a:t>
            </a:r>
          </a:p>
          <a:p>
            <a:pPr marL="609585" indent="-609585">
              <a:buNone/>
            </a:pPr>
            <a:r>
              <a:rPr lang="zh-CN" altLang="en-US" dirty="0"/>
              <a:t>	⑴ 计算（</a:t>
            </a:r>
            <a:r>
              <a:rPr lang="en-US" altLang="zh-CN" dirty="0"/>
              <a:t>AB</a:t>
            </a:r>
            <a:r>
              <a:rPr lang="zh-CN" altLang="en-US" dirty="0"/>
              <a:t>）</a:t>
            </a:r>
            <a:r>
              <a:rPr lang="zh-CN" altLang="en-US" baseline="30000" dirty="0"/>
              <a:t>＋</a:t>
            </a:r>
            <a:r>
              <a:rPr lang="zh-CN" altLang="en-US" dirty="0"/>
              <a:t>，（</a:t>
            </a:r>
            <a:r>
              <a:rPr lang="en-US" altLang="zh-CN" dirty="0"/>
              <a:t>AC</a:t>
            </a:r>
            <a:r>
              <a:rPr lang="zh-CN" altLang="en-US" dirty="0"/>
              <a:t>）</a:t>
            </a:r>
            <a:r>
              <a:rPr lang="zh-CN" altLang="en-US" baseline="30000" dirty="0"/>
              <a:t>＋</a:t>
            </a:r>
            <a:r>
              <a:rPr lang="zh-CN" altLang="en-US" dirty="0"/>
              <a:t>，（</a:t>
            </a:r>
            <a:r>
              <a:rPr lang="en-US" altLang="zh-CN" dirty="0"/>
              <a:t>DE</a:t>
            </a:r>
            <a:r>
              <a:rPr lang="zh-CN" altLang="en-US" dirty="0"/>
              <a:t>）＋</a:t>
            </a:r>
          </a:p>
          <a:p>
            <a:pPr marL="609585" indent="-609585">
              <a:buNone/>
            </a:pPr>
            <a:r>
              <a:rPr lang="zh-CN" altLang="en-US" dirty="0"/>
              <a:t>	⑵ 求</a:t>
            </a:r>
            <a:r>
              <a:rPr lang="en-US" altLang="zh-CN" dirty="0"/>
              <a:t>R</a:t>
            </a:r>
            <a:r>
              <a:rPr lang="zh-CN" altLang="en-US" dirty="0"/>
              <a:t>的所有候选码</a:t>
            </a:r>
          </a:p>
          <a:p>
            <a:pPr marL="609585" indent="-609585">
              <a:buNone/>
            </a:pPr>
            <a:r>
              <a:rPr lang="zh-CN" altLang="en-US" dirty="0"/>
              <a:t>	⑶ 求</a:t>
            </a:r>
            <a:r>
              <a:rPr lang="en-US" altLang="zh-CN" dirty="0"/>
              <a:t>F</a:t>
            </a:r>
            <a:r>
              <a:rPr lang="zh-CN" altLang="en-US" dirty="0"/>
              <a:t>的最小覆盖</a:t>
            </a:r>
            <a:endParaRPr lang="en-US" altLang="zh-CN" dirty="0"/>
          </a:p>
          <a:p>
            <a:pPr marL="609585" indent="-609585">
              <a:buNone/>
            </a:pPr>
            <a:r>
              <a:rPr lang="en-US" altLang="zh-CN" dirty="0"/>
              <a:t>3.  </a:t>
            </a:r>
            <a:r>
              <a:rPr lang="zh-CN" altLang="en-US" dirty="0"/>
              <a:t>设有关系模式</a:t>
            </a:r>
            <a:r>
              <a:rPr lang="en-US" altLang="zh-CN" dirty="0"/>
              <a:t>R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），</a:t>
            </a:r>
            <a:r>
              <a:rPr lang="en-US" altLang="zh-CN" dirty="0"/>
              <a:t>R</a:t>
            </a:r>
            <a:r>
              <a:rPr lang="zh-CN" altLang="en-US" dirty="0"/>
              <a:t>的函数依赖集</a:t>
            </a:r>
            <a:r>
              <a:rPr lang="en-US" altLang="zh-CN" dirty="0"/>
              <a:t>F</a:t>
            </a:r>
            <a:r>
              <a:rPr lang="zh-CN" altLang="en-US" dirty="0"/>
              <a:t>＝｛</a:t>
            </a:r>
            <a:r>
              <a:rPr lang="en-US" altLang="zh-CN" dirty="0"/>
              <a:t>A→C</a:t>
            </a:r>
            <a:r>
              <a:rPr lang="zh-CN" altLang="en-US" dirty="0"/>
              <a:t>，</a:t>
            </a:r>
            <a:r>
              <a:rPr lang="en-US" altLang="zh-CN" dirty="0"/>
              <a:t>C→A</a:t>
            </a:r>
            <a:r>
              <a:rPr lang="zh-CN" altLang="en-US" dirty="0"/>
              <a:t>，</a:t>
            </a:r>
            <a:r>
              <a:rPr lang="en-US" altLang="zh-CN" dirty="0"/>
              <a:t>B→AC</a:t>
            </a:r>
            <a:r>
              <a:rPr lang="zh-CN" altLang="en-US" dirty="0"/>
              <a:t>，</a:t>
            </a:r>
            <a:r>
              <a:rPr lang="en-US" altLang="zh-CN" dirty="0"/>
              <a:t>D→AC</a:t>
            </a:r>
            <a:r>
              <a:rPr lang="zh-CN" altLang="en-US" dirty="0"/>
              <a:t>，</a:t>
            </a:r>
            <a:r>
              <a:rPr lang="en-US" altLang="zh-CN" dirty="0"/>
              <a:t>BD→A</a:t>
            </a:r>
            <a:r>
              <a:rPr lang="zh-CN" altLang="en-US" dirty="0"/>
              <a:t>｝，求</a:t>
            </a:r>
            <a:r>
              <a:rPr lang="en-US" altLang="zh-CN" dirty="0"/>
              <a:t>F</a:t>
            </a:r>
            <a:r>
              <a:rPr lang="zh-CN" altLang="en-US" dirty="0"/>
              <a:t>的最小覆盖。</a:t>
            </a:r>
          </a:p>
          <a:p>
            <a:pPr marL="609585" indent="-609585">
              <a:buNone/>
            </a:pPr>
            <a:endParaRPr lang="zh-CN" altLang="en-US" dirty="0"/>
          </a:p>
        </p:txBody>
      </p:sp>
      <p:sp>
        <p:nvSpPr>
          <p:cNvPr id="1239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A22F60-65F4-4F10-9D37-2EA5FA2A336A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60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322C15-1198-4D81-8427-77AB697690CD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76804" name="Text Box 7"/>
          <p:cNvSpPr txBox="1">
            <a:spLocks noChangeArrowheads="1"/>
          </p:cNvSpPr>
          <p:nvPr/>
        </p:nvSpPr>
        <p:spPr bwMode="auto">
          <a:xfrm>
            <a:off x="827981" y="1772819"/>
            <a:ext cx="6840364" cy="2800767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n"/>
            </a:pPr>
            <a:r>
              <a:rPr kumimoji="1" lang="en-US" altLang="zh-CN" sz="3200" b="1" dirty="0">
                <a:latin typeface="华文新魏" pitchFamily="2" charset="-122"/>
                <a:ea typeface="华文新魏" pitchFamily="2" charset="-122"/>
              </a:rPr>
              <a:t>4.4.1 </a:t>
            </a:r>
            <a:r>
              <a:rPr kumimoji="1" lang="zh-CN" altLang="en-US" sz="3200" b="1" dirty="0">
                <a:latin typeface="华文新魏" pitchFamily="2" charset="-122"/>
                <a:ea typeface="华文新魏" pitchFamily="2" charset="-122"/>
              </a:rPr>
              <a:t>模式分解的概念</a:t>
            </a:r>
            <a:endParaRPr kumimoji="1" lang="en-US" altLang="zh-CN" sz="3200" b="1" dirty="0">
              <a:latin typeface="华文新魏" pitchFamily="2" charset="-122"/>
              <a:ea typeface="华文新魏" pitchFamily="2" charset="-122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n"/>
            </a:pPr>
            <a:r>
              <a:rPr kumimoji="1" lang="en-US" altLang="zh-CN" sz="3200" b="1" dirty="0">
                <a:latin typeface="华文新魏" pitchFamily="2" charset="-122"/>
                <a:ea typeface="华文新魏" pitchFamily="2" charset="-122"/>
              </a:rPr>
              <a:t>4.4.2 </a:t>
            </a:r>
            <a:r>
              <a:rPr kumimoji="1" lang="zh-CN" altLang="en-US" sz="3200" b="1" dirty="0">
                <a:latin typeface="华文新魏" pitchFamily="2" charset="-122"/>
                <a:ea typeface="华文新魏" pitchFamily="2" charset="-122"/>
              </a:rPr>
              <a:t>分解的无损连接性判定</a:t>
            </a:r>
            <a:endParaRPr kumimoji="1" lang="en-US" altLang="zh-CN" sz="3200" b="1" dirty="0">
              <a:latin typeface="华文新魏" pitchFamily="2" charset="-122"/>
              <a:ea typeface="华文新魏" pitchFamily="2" charset="-122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n"/>
            </a:pPr>
            <a:r>
              <a:rPr kumimoji="1" lang="en-US" altLang="zh-CN" sz="3200" b="1" dirty="0">
                <a:latin typeface="华文新魏" pitchFamily="2" charset="-122"/>
                <a:ea typeface="华文新魏" pitchFamily="2" charset="-122"/>
              </a:rPr>
              <a:t>4.4.3 </a:t>
            </a:r>
            <a:r>
              <a:rPr kumimoji="1" lang="zh-CN" altLang="en-US" sz="3200" b="1" dirty="0">
                <a:latin typeface="华文新魏" pitchFamily="2" charset="-122"/>
                <a:ea typeface="华文新魏" pitchFamily="2" charset="-122"/>
              </a:rPr>
              <a:t>分解的函数依赖保持性判定</a:t>
            </a:r>
            <a:endParaRPr kumimoji="1" lang="en-US" altLang="zh-CN" sz="3200" b="1" dirty="0">
              <a:latin typeface="华文新魏" pitchFamily="2" charset="-122"/>
              <a:ea typeface="华文新魏" pitchFamily="2" charset="-122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n"/>
            </a:pPr>
            <a:r>
              <a:rPr kumimoji="1" lang="en-US" altLang="zh-CN" sz="3200" b="1" dirty="0">
                <a:latin typeface="华文新魏" pitchFamily="2" charset="-122"/>
                <a:ea typeface="华文新魏" pitchFamily="2" charset="-122"/>
              </a:rPr>
              <a:t>4.4.4 </a:t>
            </a:r>
            <a:r>
              <a:rPr kumimoji="1" lang="zh-CN" altLang="en-US" sz="3200" b="1" dirty="0">
                <a:latin typeface="华文新魏" pitchFamily="2" charset="-122"/>
                <a:ea typeface="华文新魏" pitchFamily="2" charset="-122"/>
              </a:rPr>
              <a:t>关系模式的分解算法</a:t>
            </a:r>
            <a:endParaRPr kumimoji="1" lang="zh-CN" altLang="en-US" sz="3200" dirty="0">
              <a:latin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44627"/>
            <a:ext cx="47195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4.4 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关系模式的分解算法</a:t>
            </a:r>
            <a:endParaRPr lang="en-US" altLang="zh-CN" sz="3200" b="1" dirty="0">
              <a:solidFill>
                <a:srgbClr val="FF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6242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575214"/>
            <a:ext cx="7772400" cy="952500"/>
          </a:xfrm>
        </p:spPr>
        <p:txBody>
          <a:bodyPr/>
          <a:lstStyle/>
          <a:p>
            <a:pPr algn="l" eaLnBrk="1" hangingPunct="1"/>
            <a:r>
              <a:rPr lang="en-US" altLang="zh-CN" sz="2800" b="1" dirty="0"/>
              <a:t>1.</a:t>
            </a:r>
            <a:r>
              <a:rPr lang="zh-CN" altLang="en-US" sz="2800" b="1" dirty="0"/>
              <a:t>模式分解的概念</a:t>
            </a:r>
          </a:p>
        </p:txBody>
      </p:sp>
      <p:sp>
        <p:nvSpPr>
          <p:cNvPr id="7782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32B7F2-77DC-4C59-94D6-6846ABCBAFA6}" type="slidenum">
              <a:rPr lang="en-US" altLang="zh-CN" smtClean="0"/>
              <a:pPr/>
              <a:t>36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684" name="Rectangle 4"/>
              <p:cNvSpPr>
                <a:spLocks noChangeArrowheads="1"/>
              </p:cNvSpPr>
              <p:nvPr/>
            </p:nvSpPr>
            <p:spPr bwMode="auto">
              <a:xfrm>
                <a:off x="251520" y="1527426"/>
                <a:ext cx="8352928" cy="4133825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891" indent="-342891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zh-CN" altLang="en-US" sz="2800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模式分解的定义：关系模式</a:t>
                </a:r>
                <a:r>
                  <a:rPr lang="en-US" altLang="zh-CN" sz="2800" dirty="0">
                    <a:latin typeface="+mn-ea"/>
                    <a:ea typeface="+mn-ea"/>
                  </a:rPr>
                  <a:t>R</a:t>
                </a:r>
                <a:r>
                  <a:rPr lang="zh-CN" altLang="en-US" sz="2800" dirty="0">
                    <a:latin typeface="+mn-ea"/>
                    <a:ea typeface="+mn-ea"/>
                  </a:rPr>
                  <a:t>（</a:t>
                </a:r>
                <a:r>
                  <a:rPr lang="en-US" altLang="zh-CN" sz="2800" dirty="0">
                    <a:latin typeface="+mn-ea"/>
                    <a:ea typeface="+mn-ea"/>
                  </a:rPr>
                  <a:t>U,F</a:t>
                </a:r>
                <a:r>
                  <a:rPr lang="zh-CN" altLang="en-US" sz="2800" dirty="0">
                    <a:latin typeface="+mn-ea"/>
                    <a:ea typeface="+mn-ea"/>
                  </a:rPr>
                  <a:t>）的一个分解</a:t>
                </a:r>
                <a:r>
                  <a:rPr lang="en-US" altLang="zh-CN" sz="2800" dirty="0">
                    <a:latin typeface="+mn-ea"/>
                    <a:ea typeface="+mn-ea"/>
                  </a:rPr>
                  <a:t>ρ={R</a:t>
                </a:r>
                <a:r>
                  <a:rPr lang="en-US" altLang="zh-CN" sz="2800" baseline="-16000" dirty="0">
                    <a:latin typeface="+mn-ea"/>
                    <a:ea typeface="+mn-ea"/>
                  </a:rPr>
                  <a:t>1</a:t>
                </a:r>
                <a:r>
                  <a:rPr lang="en-US" altLang="zh-CN" sz="2800" dirty="0">
                    <a:latin typeface="+mn-ea"/>
                    <a:ea typeface="+mn-ea"/>
                  </a:rPr>
                  <a:t>(U</a:t>
                </a:r>
                <a:r>
                  <a:rPr lang="en-US" altLang="zh-CN" sz="2800" baseline="-16000" dirty="0">
                    <a:latin typeface="+mn-ea"/>
                    <a:ea typeface="+mn-ea"/>
                  </a:rPr>
                  <a:t>1,</a:t>
                </a:r>
                <a:r>
                  <a:rPr lang="en-US" altLang="zh-CN" sz="2800" dirty="0">
                    <a:latin typeface="+mn-ea"/>
                    <a:ea typeface="+mn-ea"/>
                  </a:rPr>
                  <a:t>F</a:t>
                </a:r>
                <a:r>
                  <a:rPr lang="en-US" altLang="zh-CN" sz="2800" baseline="-25000" dirty="0">
                    <a:latin typeface="+mn-ea"/>
                    <a:ea typeface="+mn-ea"/>
                  </a:rPr>
                  <a:t>1</a:t>
                </a:r>
                <a:r>
                  <a:rPr lang="en-US" altLang="zh-CN" sz="2800" dirty="0">
                    <a:latin typeface="+mn-ea"/>
                    <a:ea typeface="+mn-ea"/>
                  </a:rPr>
                  <a:t>),…,</a:t>
                </a:r>
                <a:r>
                  <a:rPr lang="en-US" altLang="zh-CN" sz="2800" dirty="0" err="1">
                    <a:latin typeface="+mn-ea"/>
                    <a:ea typeface="+mn-ea"/>
                  </a:rPr>
                  <a:t>R</a:t>
                </a:r>
                <a:r>
                  <a:rPr lang="en-US" altLang="zh-CN" sz="2800" baseline="-16000" dirty="0" err="1">
                    <a:latin typeface="+mn-ea"/>
                    <a:ea typeface="+mn-ea"/>
                  </a:rPr>
                  <a:t>k</a:t>
                </a:r>
                <a:r>
                  <a:rPr lang="en-US" altLang="zh-CN" sz="2800" dirty="0">
                    <a:latin typeface="+mn-ea"/>
                    <a:ea typeface="+mn-ea"/>
                  </a:rPr>
                  <a:t>(</a:t>
                </a:r>
                <a:r>
                  <a:rPr lang="en-US" altLang="zh-CN" sz="2800" dirty="0" err="1">
                    <a:latin typeface="+mn-ea"/>
                    <a:ea typeface="+mn-ea"/>
                  </a:rPr>
                  <a:t>U</a:t>
                </a:r>
                <a:r>
                  <a:rPr lang="en-US" altLang="zh-CN" sz="2800" baseline="-16000" dirty="0" err="1">
                    <a:latin typeface="+mn-ea"/>
                    <a:ea typeface="+mn-ea"/>
                  </a:rPr>
                  <a:t>k</a:t>
                </a:r>
                <a:r>
                  <a:rPr lang="en-US" altLang="zh-CN" sz="2800" baseline="-16000" dirty="0">
                    <a:latin typeface="+mn-ea"/>
                    <a:ea typeface="+mn-ea"/>
                  </a:rPr>
                  <a:t>, </a:t>
                </a:r>
                <a:r>
                  <a:rPr lang="en-US" altLang="zh-CN" sz="2800" dirty="0" err="1">
                    <a:latin typeface="+mn-ea"/>
                    <a:ea typeface="+mn-ea"/>
                  </a:rPr>
                  <a:t>F</a:t>
                </a:r>
                <a:r>
                  <a:rPr lang="en-US" altLang="zh-CN" sz="2800" baseline="-25000" dirty="0" err="1">
                    <a:latin typeface="+mn-ea"/>
                    <a:ea typeface="+mn-ea"/>
                  </a:rPr>
                  <a:t>k</a:t>
                </a:r>
                <a:r>
                  <a:rPr lang="en-US" altLang="zh-CN" sz="2800" dirty="0">
                    <a:latin typeface="+mn-ea"/>
                    <a:ea typeface="+mn-ea"/>
                  </a:rPr>
                  <a:t>)}</a:t>
                </a:r>
                <a:r>
                  <a:rPr lang="zh-CN" altLang="en-US" sz="2800" dirty="0">
                    <a:latin typeface="+mn-ea"/>
                    <a:ea typeface="+mn-ea"/>
                  </a:rPr>
                  <a:t>是若干个关系模式的一个集合，其中，</a:t>
                </a:r>
                <a:endParaRPr lang="en-US" altLang="zh-CN" sz="2800" dirty="0">
                  <a:latin typeface="+mn-ea"/>
                  <a:ea typeface="+mn-ea"/>
                </a:endParaRPr>
              </a:p>
              <a:p>
                <a:pPr marL="342891" indent="-342891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2800" dirty="0">
                    <a:latin typeface="+mn-ea"/>
                    <a:ea typeface="+mn-ea"/>
                  </a:rPr>
                  <a:t>(1)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>
                        <a:latin typeface="Cambria Math" panose="02040503050406030204" pitchFamily="18" charset="0"/>
                        <a:ea typeface="+mn-ea"/>
                      </a:rPr>
                      <m:t>U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2800" i="1" dirty="0">
                            <a:latin typeface="Cambria Math" panose="02040503050406030204" pitchFamily="18" charset="0"/>
                            <a:ea typeface="+mn-ea"/>
                          </a:rPr>
                          <m:t>i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+mn-ea"/>
                          </a:rPr>
                          <m:t>=1</m:t>
                        </m:r>
                      </m:sub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+mn-ea"/>
                          </a:rPr>
                          <m:t>𝑈</m:t>
                        </m:r>
                        <m:r>
                          <a:rPr lang="en-US" altLang="zh-CN" sz="2800" i="1" baseline="-25000" dirty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e>
                    </m:nary>
                  </m:oMath>
                </a14:m>
                <a:r>
                  <a:rPr lang="zh-CN" altLang="en-US" sz="2800" dirty="0">
                    <a:latin typeface="+mn-ea"/>
                    <a:ea typeface="+mn-ea"/>
                  </a:rPr>
                  <a:t>，</a:t>
                </a:r>
                <a:r>
                  <a:rPr lang="en-US" altLang="zh-CN" sz="2800" dirty="0">
                    <a:latin typeface="+mn-ea"/>
                    <a:ea typeface="+mn-ea"/>
                  </a:rPr>
                  <a:t>F</a:t>
                </a:r>
                <a:r>
                  <a:rPr lang="en-US" altLang="zh-CN" sz="2800" baseline="-25000" dirty="0">
                    <a:latin typeface="+mn-ea"/>
                    <a:ea typeface="+mn-ea"/>
                  </a:rPr>
                  <a:t>i</a:t>
                </a:r>
                <a:r>
                  <a:rPr lang="zh-CN" altLang="en-US" sz="2800" dirty="0">
                    <a:latin typeface="+mn-ea"/>
                    <a:ea typeface="+mn-ea"/>
                  </a:rPr>
                  <a:t>是</a:t>
                </a:r>
                <a:r>
                  <a:rPr lang="en-US" altLang="zh-CN" sz="2800" dirty="0">
                    <a:latin typeface="+mn-ea"/>
                    <a:ea typeface="+mn-ea"/>
                  </a:rPr>
                  <a:t>F</a:t>
                </a:r>
                <a:r>
                  <a:rPr lang="zh-CN" altLang="en-US" sz="2800" dirty="0">
                    <a:latin typeface="+mn-ea"/>
                    <a:ea typeface="+mn-ea"/>
                  </a:rPr>
                  <a:t>在</a:t>
                </a:r>
                <a:r>
                  <a:rPr lang="en-US" altLang="zh-CN" sz="2800" dirty="0" err="1">
                    <a:latin typeface="+mn-ea"/>
                    <a:ea typeface="+mn-ea"/>
                  </a:rPr>
                  <a:t>U</a:t>
                </a:r>
                <a:r>
                  <a:rPr lang="en-US" altLang="zh-CN" sz="2800" baseline="-25000" dirty="0" err="1">
                    <a:latin typeface="+mn-ea"/>
                    <a:ea typeface="+mn-ea"/>
                  </a:rPr>
                  <a:t>i</a:t>
                </a:r>
                <a:r>
                  <a:rPr lang="zh-CN" altLang="en-US" sz="2800" dirty="0">
                    <a:latin typeface="+mn-ea"/>
                    <a:ea typeface="+mn-ea"/>
                  </a:rPr>
                  <a:t>上的投影。则称</a:t>
                </a:r>
                <a:r>
                  <a:rPr lang="en-US" altLang="zh-CN" sz="2800" dirty="0">
                    <a:latin typeface="+mn-ea"/>
                    <a:ea typeface="+mn-ea"/>
                  </a:rPr>
                  <a:t>ρ</a:t>
                </a:r>
                <a:r>
                  <a:rPr lang="zh-CN" altLang="en-US" sz="2800" dirty="0">
                    <a:latin typeface="+mn-ea"/>
                    <a:ea typeface="+mn-ea"/>
                  </a:rPr>
                  <a:t>是</a:t>
                </a:r>
                <a:r>
                  <a:rPr lang="en-US" altLang="zh-CN" sz="2800" dirty="0">
                    <a:latin typeface="+mn-ea"/>
                    <a:ea typeface="+mn-ea"/>
                  </a:rPr>
                  <a:t>R(U)</a:t>
                </a:r>
                <a:r>
                  <a:rPr lang="zh-CN" altLang="en-US" sz="2800" dirty="0">
                    <a:latin typeface="+mn-ea"/>
                    <a:ea typeface="+mn-ea"/>
                  </a:rPr>
                  <a:t>的一个分解。</a:t>
                </a:r>
                <a:endParaRPr lang="en-US" altLang="zh-CN" sz="2800" dirty="0">
                  <a:latin typeface="+mn-ea"/>
                  <a:ea typeface="+mn-ea"/>
                </a:endParaRPr>
              </a:p>
              <a:p>
                <a:pPr marL="342891" indent="-342891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2800" dirty="0">
                    <a:latin typeface="+mn-ea"/>
                    <a:ea typeface="+mn-ea"/>
                  </a:rPr>
                  <a:t>(2)</a:t>
                </a:r>
                <a:r>
                  <a:rPr lang="zh-CN" altLang="en-US" sz="2800" dirty="0">
                    <a:latin typeface="+mn-ea"/>
                    <a:ea typeface="+mn-ea"/>
                  </a:rPr>
                  <a:t>对每个</a:t>
                </a:r>
                <a:r>
                  <a:rPr lang="en-US" altLang="zh-CN" sz="2800" i="1" dirty="0" err="1">
                    <a:latin typeface="+mn-ea"/>
                    <a:ea typeface="+mn-ea"/>
                  </a:rPr>
                  <a:t>i</a:t>
                </a:r>
                <a:r>
                  <a:rPr lang="en-US" altLang="zh-CN" sz="2800" dirty="0" err="1">
                    <a:latin typeface="+mn-ea"/>
                    <a:ea typeface="+mn-ea"/>
                  </a:rPr>
                  <a:t>,</a:t>
                </a:r>
                <a:r>
                  <a:rPr lang="en-US" altLang="zh-CN" sz="2800" i="1" dirty="0" err="1">
                    <a:latin typeface="+mn-ea"/>
                    <a:ea typeface="+mn-ea"/>
                  </a:rPr>
                  <a:t>j</a:t>
                </a:r>
                <a:r>
                  <a:rPr lang="en-US" altLang="zh-CN" sz="2800" dirty="0">
                    <a:latin typeface="+mn-ea"/>
                    <a:ea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,1≤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且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)有</m:t>
                    </m:r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en-US" altLang="zh-CN" sz="2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zh-CN" sz="2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sz="2800" baseline="-25000" dirty="0">
                  <a:latin typeface="+mn-ea"/>
                  <a:ea typeface="Cambria Math" panose="02040503050406030204" pitchFamily="18" charset="0"/>
                </a:endParaRPr>
              </a:p>
              <a:p>
                <a:pPr marL="342891" indent="-342891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2800" dirty="0">
                    <a:latin typeface="+mn-ea"/>
                    <a:ea typeface="+mn-ea"/>
                  </a:rPr>
                  <a:t>(3)F</a:t>
                </a:r>
                <a:r>
                  <a:rPr lang="en-US" altLang="zh-CN" sz="2800" i="1" baseline="-25000" dirty="0">
                    <a:latin typeface="+mn-ea"/>
                    <a:ea typeface="+mn-ea"/>
                  </a:rPr>
                  <a:t>i</a:t>
                </a:r>
                <a:r>
                  <a:rPr lang="en-US" altLang="zh-CN" sz="2800" dirty="0">
                    <a:latin typeface="+mn-ea"/>
                    <a:ea typeface="+mn-ea"/>
                  </a:rPr>
                  <a:t>(</a:t>
                </a:r>
                <a:r>
                  <a:rPr lang="en-US" altLang="zh-CN" sz="2800" dirty="0" err="1">
                    <a:latin typeface="+mn-ea"/>
                    <a:ea typeface="+mn-ea"/>
                  </a:rPr>
                  <a:t>i</a:t>
                </a:r>
                <a:r>
                  <a:rPr lang="en-US" altLang="zh-CN" sz="2800" dirty="0">
                    <a:latin typeface="+mn-ea"/>
                    <a:ea typeface="+mn-ea"/>
                  </a:rPr>
                  <a:t>=1,2,…,n)</a:t>
                </a:r>
                <a:r>
                  <a:rPr lang="zh-CN" altLang="en-US" sz="2800" dirty="0">
                    <a:latin typeface="+mn-ea"/>
                    <a:ea typeface="+mn-ea"/>
                  </a:rPr>
                  <a:t>是</a:t>
                </a:r>
                <a:r>
                  <a:rPr lang="en-US" altLang="zh-CN" sz="2800" dirty="0">
                    <a:latin typeface="+mn-ea"/>
                    <a:ea typeface="+mn-ea"/>
                  </a:rPr>
                  <a:t>F</a:t>
                </a:r>
                <a:r>
                  <a:rPr lang="zh-CN" altLang="en-US" sz="2800" dirty="0">
                    <a:latin typeface="+mn-ea"/>
                    <a:ea typeface="+mn-ea"/>
                  </a:rPr>
                  <a:t>在</a:t>
                </a:r>
                <a:r>
                  <a:rPr lang="en-US" altLang="zh-CN" sz="2800" dirty="0" err="1">
                    <a:latin typeface="+mn-ea"/>
                    <a:ea typeface="+mn-ea"/>
                  </a:rPr>
                  <a:t>U</a:t>
                </a:r>
                <a:r>
                  <a:rPr lang="en-US" altLang="zh-CN" sz="2800" baseline="-25000" dirty="0" err="1">
                    <a:latin typeface="+mn-ea"/>
                    <a:ea typeface="+mn-ea"/>
                  </a:rPr>
                  <a:t>i</a:t>
                </a:r>
                <a:r>
                  <a:rPr lang="zh-CN" altLang="en-US" sz="2800" dirty="0">
                    <a:latin typeface="+mn-ea"/>
                    <a:ea typeface="+mn-ea"/>
                  </a:rPr>
                  <a:t>上的投影。</a:t>
                </a:r>
                <a:endParaRPr lang="zh-CN" altLang="en-US" sz="28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9968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527426"/>
                <a:ext cx="8352928" cy="4133825"/>
              </a:xfrm>
              <a:prstGeom prst="rect">
                <a:avLst/>
              </a:prstGeom>
              <a:blipFill rotWithShape="0">
                <a:blip r:embed="rId2"/>
                <a:stretch>
                  <a:fillRect l="-1460" t="-1180"/>
                </a:stretch>
              </a:blipFill>
              <a:ln w="381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755579" y="44627"/>
            <a:ext cx="43091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4.4.1 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模式分解的概念</a:t>
            </a:r>
            <a:endParaRPr lang="en-US" altLang="zh-CN" sz="3200" b="1" dirty="0">
              <a:solidFill>
                <a:srgbClr val="FF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921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99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99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199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199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build="p" autoUpdateAnimBg="0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64E8F-519F-4E02-A1AB-CBA1B0490CEC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78851" name="Rectangle 4"/>
          <p:cNvSpPr>
            <a:spLocks noChangeArrowheads="1"/>
          </p:cNvSpPr>
          <p:nvPr/>
        </p:nvSpPr>
        <p:spPr bwMode="auto">
          <a:xfrm>
            <a:off x="304800" y="1143001"/>
            <a:ext cx="77724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800" b="1" dirty="0">
                <a:solidFill>
                  <a:srgbClr val="663300"/>
                </a:solidFill>
              </a:rPr>
              <a:t>“F</a:t>
            </a:r>
            <a:r>
              <a:rPr lang="en-US" altLang="zh-CN" sz="2800" b="1" i="1" baseline="-25000" dirty="0">
                <a:solidFill>
                  <a:srgbClr val="663300"/>
                </a:solidFill>
              </a:rPr>
              <a:t>i</a:t>
            </a:r>
            <a:r>
              <a:rPr lang="zh-CN" altLang="en-US" sz="2800" b="1" dirty="0">
                <a:solidFill>
                  <a:srgbClr val="663300"/>
                </a:solidFill>
              </a:rPr>
              <a:t>是</a:t>
            </a:r>
            <a:r>
              <a:rPr lang="en-US" altLang="zh-CN" sz="2800" b="1" dirty="0">
                <a:solidFill>
                  <a:srgbClr val="663300"/>
                </a:solidFill>
              </a:rPr>
              <a:t>F</a:t>
            </a:r>
            <a:r>
              <a:rPr lang="zh-CN" altLang="en-US" sz="2800" b="1" dirty="0">
                <a:solidFill>
                  <a:srgbClr val="663300"/>
                </a:solidFill>
              </a:rPr>
              <a:t>在</a:t>
            </a:r>
            <a:r>
              <a:rPr lang="en-US" altLang="zh-CN" sz="2800" b="1" dirty="0" err="1">
                <a:solidFill>
                  <a:srgbClr val="663300"/>
                </a:solidFill>
              </a:rPr>
              <a:t>U</a:t>
            </a:r>
            <a:r>
              <a:rPr lang="en-US" altLang="zh-CN" sz="2800" b="1" i="1" baseline="-25000" dirty="0" err="1">
                <a:solidFill>
                  <a:srgbClr val="663300"/>
                </a:solidFill>
              </a:rPr>
              <a:t>i</a:t>
            </a:r>
            <a:r>
              <a:rPr lang="zh-CN" altLang="en-US" sz="2800" b="1" dirty="0">
                <a:solidFill>
                  <a:srgbClr val="663300"/>
                </a:solidFill>
              </a:rPr>
              <a:t>上的投影”的确切定义：</a:t>
            </a:r>
          </a:p>
        </p:txBody>
      </p:sp>
      <p:sp>
        <p:nvSpPr>
          <p:cNvPr id="78852" name="Rectangle 5"/>
          <p:cNvSpPr>
            <a:spLocks noChangeArrowheads="1"/>
          </p:cNvSpPr>
          <p:nvPr/>
        </p:nvSpPr>
        <p:spPr bwMode="auto">
          <a:xfrm>
            <a:off x="611193" y="2349501"/>
            <a:ext cx="7920037" cy="1871588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 marL="342891" indent="-34289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/>
              <a:t>定义：</a:t>
            </a:r>
          </a:p>
          <a:p>
            <a:pPr marL="342891" indent="-34289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/>
              <a:t>  函数依赖集合</a:t>
            </a:r>
            <a:r>
              <a:rPr lang="en-US" altLang="zh-CN" sz="2800" b="1" dirty="0"/>
              <a:t>{X→Y | X→Y∈F</a:t>
            </a:r>
            <a:r>
              <a:rPr lang="en-US" altLang="zh-CN" sz="2800" b="1" baseline="30000" dirty="0"/>
              <a:t>+</a:t>
            </a:r>
            <a:r>
              <a:rPr lang="en-US" altLang="zh-CN" sz="2800" b="1" dirty="0"/>
              <a:t>∧XY </a:t>
            </a:r>
            <a:r>
              <a:rPr lang="en-US" altLang="zh-CN" sz="2800" b="1" dirty="0">
                <a:sym typeface="Symbol" pitchFamily="18" charset="2"/>
              </a:rPr>
              <a:t>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U</a:t>
            </a:r>
            <a:r>
              <a:rPr lang="en-US" altLang="zh-CN" sz="2800" b="1" baseline="-25000" dirty="0" err="1"/>
              <a:t>i</a:t>
            </a:r>
            <a:r>
              <a:rPr lang="en-US" altLang="zh-CN" sz="2800" b="1" dirty="0"/>
              <a:t>}</a:t>
            </a:r>
            <a:r>
              <a:rPr lang="zh-CN" altLang="en-US" sz="2800" b="1" dirty="0"/>
              <a:t>的一个</a:t>
            </a:r>
            <a:r>
              <a:rPr lang="zh-CN" altLang="en-US" sz="2800" b="1" dirty="0">
                <a:solidFill>
                  <a:srgbClr val="FF3300"/>
                </a:solidFill>
              </a:rPr>
              <a:t>覆盖</a:t>
            </a:r>
            <a:r>
              <a:rPr lang="en-US" altLang="zh-CN" sz="2800" b="1" dirty="0"/>
              <a:t>F</a:t>
            </a:r>
            <a:r>
              <a:rPr lang="en-US" altLang="zh-CN" sz="2800" b="1" baseline="-25000" dirty="0"/>
              <a:t>i</a:t>
            </a:r>
            <a:r>
              <a:rPr lang="zh-CN" altLang="en-US" sz="2800" b="1" dirty="0"/>
              <a:t>叫做在属性</a:t>
            </a:r>
            <a:r>
              <a:rPr lang="en-US" altLang="zh-CN" sz="2800" b="1" dirty="0" err="1"/>
              <a:t>U</a:t>
            </a:r>
            <a:r>
              <a:rPr lang="en-US" altLang="zh-CN" sz="2800" b="1" baseline="-25000" dirty="0" err="1"/>
              <a:t>i</a:t>
            </a:r>
            <a:r>
              <a:rPr lang="zh-CN" altLang="en-US" sz="2800" b="1" dirty="0"/>
              <a:t>上的投影。</a:t>
            </a:r>
          </a:p>
        </p:txBody>
      </p:sp>
      <p:sp>
        <p:nvSpPr>
          <p:cNvPr id="6" name="矩形 5"/>
          <p:cNvSpPr/>
          <p:nvPr/>
        </p:nvSpPr>
        <p:spPr>
          <a:xfrm>
            <a:off x="755579" y="44627"/>
            <a:ext cx="43091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4.4.1 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模式分解的概念</a:t>
            </a:r>
            <a:endParaRPr lang="en-US" altLang="zh-CN" sz="32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55579" y="4869160"/>
            <a:ext cx="7920037" cy="863476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 marL="342891" indent="-34289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/>
              <a:t>问题： 如何求解</a:t>
            </a:r>
            <a:r>
              <a:rPr lang="en-US" altLang="zh-CN" sz="2800" b="1" dirty="0"/>
              <a:t>Fi?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2330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/>
      <p:bldP spid="78852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Fi</a:t>
            </a:r>
            <a:r>
              <a:rPr lang="zh-CN" altLang="en-US" dirty="0"/>
              <a:t>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3568" y="1052736"/>
            <a:ext cx="8263830" cy="4980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定义：设</a:t>
            </a:r>
            <a:r>
              <a:rPr lang="en-US" altLang="zh-CN" dirty="0"/>
              <a:t>ρ={ R1&lt;U1,F1&gt;</a:t>
            </a:r>
            <a:r>
              <a:rPr lang="zh-CN" altLang="en-US" dirty="0"/>
              <a:t>，</a:t>
            </a:r>
            <a:r>
              <a:rPr lang="en-US" altLang="zh-CN" dirty="0"/>
              <a:t>R2&lt;U2,F2&gt;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 err="1"/>
              <a:t>Rk</a:t>
            </a:r>
            <a:r>
              <a:rPr lang="en-US" altLang="zh-CN" dirty="0"/>
              <a:t>&lt;</a:t>
            </a:r>
            <a:r>
              <a:rPr lang="en-US" altLang="zh-CN" dirty="0" err="1"/>
              <a:t>Uk,Fk</a:t>
            </a:r>
            <a:r>
              <a:rPr lang="en-US" altLang="zh-CN" dirty="0"/>
              <a:t>&gt;}</a:t>
            </a:r>
            <a:r>
              <a:rPr lang="zh-CN" altLang="en-US" dirty="0"/>
              <a:t>是关系模式</a:t>
            </a:r>
            <a:r>
              <a:rPr lang="en-US" altLang="zh-CN" dirty="0"/>
              <a:t>R&lt;U, F&gt;</a:t>
            </a:r>
            <a:r>
              <a:rPr lang="zh-CN" altLang="en-US" dirty="0"/>
              <a:t>的一个分解，</a:t>
            </a:r>
            <a:r>
              <a:rPr lang="en-US" altLang="zh-CN" dirty="0"/>
              <a:t>U= {A1, …, An}</a:t>
            </a:r>
            <a:r>
              <a:rPr lang="zh-CN" altLang="en-US" dirty="0"/>
              <a:t>，</a:t>
            </a:r>
            <a:r>
              <a:rPr lang="en-US" altLang="zh-CN" dirty="0"/>
              <a:t>F= { FD1, FD2, …, </a:t>
            </a:r>
            <a:r>
              <a:rPr lang="en-US" altLang="zh-CN" dirty="0" err="1"/>
              <a:t>FDm</a:t>
            </a:r>
            <a:r>
              <a:rPr lang="en-US" altLang="zh-CN" dirty="0"/>
              <a:t> } (</a:t>
            </a:r>
            <a:r>
              <a:rPr lang="zh-CN" altLang="en-US" dirty="0"/>
              <a:t>假设</a:t>
            </a:r>
            <a:r>
              <a:rPr lang="en-US" altLang="zh-CN" dirty="0"/>
              <a:t>F</a:t>
            </a:r>
            <a:r>
              <a:rPr lang="zh-CN" altLang="en-US" dirty="0"/>
              <a:t>为最小函数依赖集</a:t>
            </a:r>
            <a:r>
              <a:rPr lang="en-US" altLang="zh-CN" dirty="0"/>
              <a:t>) 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</a:t>
            </a:r>
            <a:r>
              <a:rPr lang="en-US" altLang="zh-CN" dirty="0"/>
              <a:t>(1) </a:t>
            </a:r>
            <a:r>
              <a:rPr lang="zh-CN" altLang="en-US" dirty="0"/>
              <a:t>逐一考查</a:t>
            </a:r>
            <a:r>
              <a:rPr lang="en-US" altLang="zh-CN" dirty="0"/>
              <a:t>F</a:t>
            </a:r>
            <a:r>
              <a:rPr lang="zh-CN" altLang="en-US" dirty="0"/>
              <a:t>中的每一函数依赖</a:t>
            </a:r>
            <a:r>
              <a:rPr lang="en-US" altLang="zh-CN" dirty="0"/>
              <a:t>X→Y</a:t>
            </a:r>
            <a:r>
              <a:rPr lang="zh-CN" altLang="en-US" dirty="0"/>
              <a:t>，若</a:t>
            </a:r>
            <a:r>
              <a:rPr lang="en-US" altLang="zh-CN" dirty="0"/>
              <a:t>X,Y</a:t>
            </a:r>
            <a:r>
              <a:rPr lang="zh-CN" altLang="en-US" dirty="0"/>
              <a:t>中的每一属性都在</a:t>
            </a:r>
            <a:r>
              <a:rPr lang="en-US" altLang="zh-CN" dirty="0" err="1"/>
              <a:t>Ri</a:t>
            </a:r>
            <a:r>
              <a:rPr lang="zh-CN" altLang="en-US" dirty="0"/>
              <a:t>中，则</a:t>
            </a:r>
            <a:r>
              <a:rPr lang="en-US" altLang="zh-CN" dirty="0" err="1"/>
              <a:t>X→Y∈Fi</a:t>
            </a:r>
            <a:r>
              <a:rPr lang="zh-CN" altLang="en-US" dirty="0"/>
              <a:t>，转</a:t>
            </a:r>
            <a:r>
              <a:rPr lang="en-US" altLang="zh-CN" dirty="0"/>
              <a:t>(2)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</a:t>
            </a:r>
            <a:r>
              <a:rPr lang="en-US" altLang="zh-CN" dirty="0"/>
              <a:t>(2) </a:t>
            </a:r>
            <a:r>
              <a:rPr lang="zh-CN" altLang="en-US" dirty="0"/>
              <a:t>依次取</a:t>
            </a:r>
            <a:r>
              <a:rPr lang="en-US" altLang="zh-CN" dirty="0" err="1"/>
              <a:t>Ri</a:t>
            </a:r>
            <a:r>
              <a:rPr lang="zh-CN" altLang="en-US" dirty="0"/>
              <a:t>中的单一属性</a:t>
            </a:r>
            <a:r>
              <a:rPr lang="en-US" altLang="zh-CN" dirty="0"/>
              <a:t>B</a:t>
            </a:r>
            <a:r>
              <a:rPr lang="zh-CN" altLang="en-US" dirty="0"/>
              <a:t>，求</a:t>
            </a:r>
            <a:r>
              <a:rPr lang="en-US" altLang="zh-CN" dirty="0"/>
              <a:t>B </a:t>
            </a:r>
            <a:r>
              <a:rPr lang="en-US" altLang="zh-CN" baseline="-25000" dirty="0"/>
              <a:t>F</a:t>
            </a:r>
            <a:r>
              <a:rPr lang="zh-CN" altLang="en-US" baseline="30000" dirty="0"/>
              <a:t>＋</a:t>
            </a:r>
            <a:r>
              <a:rPr lang="zh-CN" altLang="en-US" dirty="0"/>
              <a:t>，若</a:t>
            </a:r>
            <a:r>
              <a:rPr lang="en-US" altLang="zh-CN" dirty="0" err="1"/>
              <a:t>A</a:t>
            </a:r>
            <a:r>
              <a:rPr lang="en-US" altLang="zh-CN" sz="2000" dirty="0" err="1"/>
              <a:t>j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⊆</a:t>
            </a:r>
            <a:r>
              <a:rPr kumimoji="1" lang="en-US" altLang="zh-CN" b="1" dirty="0">
                <a:latin typeface="+mn-ea"/>
              </a:rPr>
              <a:t> </a:t>
            </a:r>
            <a:r>
              <a:rPr lang="en-US" altLang="zh-CN" dirty="0" err="1"/>
              <a:t>U</a:t>
            </a:r>
            <a:r>
              <a:rPr lang="en-US" altLang="zh-CN" sz="2000" dirty="0" err="1"/>
              <a:t>i</a:t>
            </a:r>
            <a:r>
              <a:rPr lang="zh-CN" altLang="en-US" dirty="0"/>
              <a:t>且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j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⊆ </a:t>
            </a:r>
            <a:r>
              <a:rPr lang="en-US" altLang="zh-CN" dirty="0"/>
              <a:t>B </a:t>
            </a:r>
            <a:r>
              <a:rPr lang="en-US" altLang="zh-CN" b="1" baseline="-25000" dirty="0"/>
              <a:t>F</a:t>
            </a:r>
            <a:r>
              <a:rPr lang="zh-CN" altLang="en-US" baseline="30000" dirty="0"/>
              <a:t>＋</a:t>
            </a:r>
            <a:r>
              <a:rPr lang="zh-CN" altLang="en-US" dirty="0"/>
              <a:t>且</a:t>
            </a:r>
            <a:r>
              <a:rPr lang="en-US" altLang="zh-CN" dirty="0" err="1"/>
              <a:t>B→A</a:t>
            </a:r>
            <a:r>
              <a:rPr lang="en-US" altLang="zh-CN" b="1" baseline="-25000" dirty="0" err="1"/>
              <a:t>j</a:t>
            </a:r>
            <a:r>
              <a:rPr lang="zh-CN" altLang="en-US" dirty="0"/>
              <a:t>不能由当前求得的</a:t>
            </a:r>
            <a:r>
              <a:rPr lang="en-US" altLang="zh-CN" dirty="0"/>
              <a:t>F</a:t>
            </a:r>
            <a:r>
              <a:rPr lang="en-US" altLang="zh-CN" b="1" baseline="-25000" dirty="0"/>
              <a:t>i</a:t>
            </a:r>
            <a:r>
              <a:rPr lang="zh-CN" altLang="en-US" dirty="0"/>
              <a:t>逻辑地推出，则</a:t>
            </a:r>
            <a:r>
              <a:rPr lang="en-US" altLang="zh-CN" dirty="0" err="1"/>
              <a:t>B→A</a:t>
            </a:r>
            <a:r>
              <a:rPr lang="en-US" altLang="zh-CN" baseline="-25000" dirty="0" err="1"/>
              <a:t>j</a:t>
            </a:r>
            <a:r>
              <a:rPr lang="en-US" altLang="zh-CN" dirty="0"/>
              <a:t> ∈Fi</a:t>
            </a:r>
            <a:r>
              <a:rPr lang="zh-CN" altLang="en-US" dirty="0"/>
              <a:t>，令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i</a:t>
            </a:r>
            <a:r>
              <a:rPr lang="zh-CN" altLang="en-US" dirty="0"/>
              <a:t>＝ 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i</a:t>
            </a:r>
            <a:r>
              <a:rPr lang="zh-CN" altLang="en-US" dirty="0"/>
              <a:t>－</a:t>
            </a:r>
            <a:r>
              <a:rPr lang="en-US" altLang="zh-CN" dirty="0"/>
              <a:t>B</a:t>
            </a:r>
            <a:r>
              <a:rPr lang="zh-CN" altLang="en-US" dirty="0"/>
              <a:t>，转</a:t>
            </a:r>
            <a:r>
              <a:rPr lang="en-US" altLang="zh-CN" dirty="0"/>
              <a:t>(3)</a:t>
            </a:r>
            <a:r>
              <a:rPr lang="zh-CN" altLang="en-US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73417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424936" cy="512422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(3) </a:t>
            </a:r>
            <a:r>
              <a:rPr lang="zh-CN" altLang="en-US" dirty="0"/>
              <a:t>依次任取</a:t>
            </a:r>
            <a:r>
              <a:rPr lang="en-US" altLang="zh-CN" dirty="0" err="1"/>
              <a:t>Ui</a:t>
            </a:r>
            <a:r>
              <a:rPr lang="zh-CN" altLang="en-US" dirty="0"/>
              <a:t>中的多个属性构成属性组</a:t>
            </a:r>
            <a:r>
              <a:rPr lang="en-US" altLang="zh-CN" dirty="0"/>
              <a:t>X</a:t>
            </a:r>
            <a:r>
              <a:rPr lang="zh-CN" altLang="en-US" dirty="0"/>
              <a:t>，若</a:t>
            </a:r>
            <a:r>
              <a:rPr lang="en-US" altLang="zh-CN" dirty="0"/>
              <a:t>X</a:t>
            </a:r>
            <a:r>
              <a:rPr lang="zh-CN" altLang="en-US" dirty="0"/>
              <a:t>不是当前求得的</a:t>
            </a:r>
            <a:r>
              <a:rPr lang="en-US" altLang="zh-CN" dirty="0"/>
              <a:t>Fi</a:t>
            </a:r>
            <a:r>
              <a:rPr lang="zh-CN" altLang="en-US" dirty="0"/>
              <a:t>中的函数依赖左部的子集，求</a:t>
            </a:r>
            <a:r>
              <a:rPr lang="en-US" altLang="zh-CN" dirty="0"/>
              <a:t>X</a:t>
            </a:r>
            <a:r>
              <a:rPr lang="en-US" altLang="zh-CN" baseline="-25000" dirty="0"/>
              <a:t>F</a:t>
            </a:r>
            <a:r>
              <a:rPr lang="zh-CN" altLang="en-US" baseline="30000" dirty="0"/>
              <a:t>＋ </a:t>
            </a:r>
            <a:r>
              <a:rPr lang="zh-CN" altLang="en-US" dirty="0"/>
              <a:t>，若</a:t>
            </a:r>
            <a:r>
              <a:rPr lang="en-US" altLang="zh-CN" dirty="0" err="1"/>
              <a:t>Aj⊆Ui</a:t>
            </a:r>
            <a:r>
              <a:rPr lang="zh-CN" altLang="en-US" dirty="0"/>
              <a:t>且</a:t>
            </a:r>
            <a:r>
              <a:rPr lang="en-US" altLang="zh-CN" dirty="0" err="1"/>
              <a:t>Aj⊆X</a:t>
            </a:r>
            <a:r>
              <a:rPr lang="en-US" altLang="zh-CN" baseline="-25000" dirty="0" err="1"/>
              <a:t>F</a:t>
            </a:r>
            <a:r>
              <a:rPr lang="zh-CN" altLang="en-US" baseline="30000" dirty="0"/>
              <a:t>＋</a:t>
            </a:r>
            <a:r>
              <a:rPr lang="zh-CN" altLang="en-US" dirty="0"/>
              <a:t>且</a:t>
            </a:r>
            <a:r>
              <a:rPr lang="en-US" altLang="zh-CN" dirty="0" err="1"/>
              <a:t>X→Aj</a:t>
            </a:r>
            <a:r>
              <a:rPr lang="zh-CN" altLang="en-US" dirty="0"/>
              <a:t>不能由当前求得的</a:t>
            </a:r>
            <a:r>
              <a:rPr lang="en-US" altLang="zh-CN" dirty="0"/>
              <a:t>Fi</a:t>
            </a:r>
            <a:r>
              <a:rPr lang="zh-CN" altLang="en-US" dirty="0"/>
              <a:t>逻辑地推出，则</a:t>
            </a:r>
            <a:r>
              <a:rPr lang="en-US" altLang="zh-CN" dirty="0" err="1"/>
              <a:t>X→Aj</a:t>
            </a:r>
            <a:r>
              <a:rPr lang="en-US" altLang="zh-CN" dirty="0"/>
              <a:t> ∈Fi</a:t>
            </a:r>
            <a:r>
              <a:rPr lang="zh-CN" altLang="en-US" dirty="0"/>
              <a:t>，转</a:t>
            </a:r>
            <a:r>
              <a:rPr lang="en-US" altLang="zh-CN" dirty="0"/>
              <a:t>(4)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(4) </a:t>
            </a:r>
            <a:r>
              <a:rPr lang="zh-CN" altLang="en-US" dirty="0"/>
              <a:t>重复</a:t>
            </a:r>
            <a:r>
              <a:rPr lang="en-US" altLang="zh-CN" dirty="0"/>
              <a:t>(3)</a:t>
            </a:r>
            <a:r>
              <a:rPr lang="zh-CN" altLang="en-US" dirty="0"/>
              <a:t>，直到取尽</a:t>
            </a:r>
            <a:r>
              <a:rPr lang="en-US" altLang="zh-CN" dirty="0" err="1"/>
              <a:t>Ui</a:t>
            </a:r>
            <a:r>
              <a:rPr lang="zh-CN" altLang="en-US" dirty="0"/>
              <a:t>中的所有属性或所有相同属性个数的</a:t>
            </a:r>
            <a:r>
              <a:rPr lang="en-US" altLang="zh-CN" dirty="0"/>
              <a:t>X</a:t>
            </a:r>
            <a:r>
              <a:rPr lang="zh-CN" altLang="en-US" dirty="0"/>
              <a:t>均是当前求得的</a:t>
            </a:r>
            <a:r>
              <a:rPr lang="en-US" altLang="zh-CN" dirty="0"/>
              <a:t>Fi</a:t>
            </a:r>
            <a:r>
              <a:rPr lang="zh-CN" altLang="en-US" dirty="0"/>
              <a:t>的某一函数依赖的左部的子集，算法结束。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注：若</a:t>
            </a:r>
            <a:r>
              <a:rPr lang="en-US" altLang="zh-CN" dirty="0"/>
              <a:t>F</a:t>
            </a:r>
            <a:r>
              <a:rPr lang="zh-CN" altLang="en-US" dirty="0"/>
              <a:t>为最小函数依赖集，此算法求得的</a:t>
            </a:r>
            <a:r>
              <a:rPr lang="en-US" altLang="zh-CN" dirty="0"/>
              <a:t>Fi</a:t>
            </a:r>
            <a:r>
              <a:rPr lang="zh-CN" altLang="en-US" dirty="0"/>
              <a:t>亦为最小函数依赖集。</a:t>
            </a:r>
          </a:p>
        </p:txBody>
      </p:sp>
    </p:spTree>
    <p:extLst>
      <p:ext uri="{BB962C8B-B14F-4D97-AF65-F5344CB8AC3E}">
        <p14:creationId xmlns:p14="http://schemas.microsoft.com/office/powerpoint/2010/main" val="157716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96261C-6DC4-46AE-911E-30E4F083CDAD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61448" name="Text Box 4"/>
          <p:cNvSpPr txBox="1">
            <a:spLocks noChangeArrowheads="1"/>
          </p:cNvSpPr>
          <p:nvPr/>
        </p:nvSpPr>
        <p:spPr bwMode="auto">
          <a:xfrm>
            <a:off x="228607" y="1556795"/>
            <a:ext cx="8338727" cy="138499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+mn-ea"/>
                <a:ea typeface="+mn-ea"/>
              </a:rPr>
              <a:t>   </a:t>
            </a:r>
            <a:r>
              <a:rPr kumimoji="1" lang="zh-CN" altLang="en-US" sz="2800" b="1" dirty="0">
                <a:latin typeface="+mn-ea"/>
                <a:ea typeface="+mn-ea"/>
              </a:rPr>
              <a:t>定理</a:t>
            </a:r>
            <a:r>
              <a:rPr kumimoji="1" lang="en-US" altLang="zh-CN" sz="2800" b="1" dirty="0">
                <a:latin typeface="+mn-ea"/>
                <a:ea typeface="+mn-ea"/>
              </a:rPr>
              <a:t>4.3</a:t>
            </a:r>
            <a:r>
              <a:rPr kumimoji="1" lang="zh-CN" altLang="en-US" sz="2800" b="1" dirty="0">
                <a:latin typeface="+mn-ea"/>
                <a:ea typeface="+mn-ea"/>
              </a:rPr>
              <a:t>：对于给定的关系模式</a:t>
            </a:r>
            <a:r>
              <a:rPr kumimoji="1" lang="en-US" altLang="zh-CN" sz="2800" b="1" dirty="0">
                <a:latin typeface="+mn-ea"/>
                <a:ea typeface="+mn-ea"/>
              </a:rPr>
              <a:t>R</a:t>
            </a:r>
            <a:r>
              <a:rPr kumimoji="1" lang="zh-CN" altLang="en-US" sz="2800" b="1" dirty="0">
                <a:latin typeface="+mn-ea"/>
                <a:ea typeface="+mn-ea"/>
              </a:rPr>
              <a:t>及其函数依赖集</a:t>
            </a:r>
            <a:r>
              <a:rPr kumimoji="1" lang="en-US" altLang="zh-CN" sz="2800" b="1" dirty="0">
                <a:latin typeface="+mn-ea"/>
                <a:ea typeface="+mn-ea"/>
              </a:rPr>
              <a:t>F</a:t>
            </a:r>
            <a:r>
              <a:rPr kumimoji="1" lang="zh-CN" altLang="en-US" sz="2800" b="1" dirty="0">
                <a:latin typeface="+mn-ea"/>
                <a:ea typeface="+mn-ea"/>
              </a:rPr>
              <a:t>，若</a:t>
            </a:r>
            <a:r>
              <a:rPr kumimoji="1" lang="en-US" altLang="zh-CN" sz="2800" b="1" dirty="0">
                <a:latin typeface="+mn-ea"/>
                <a:ea typeface="+mn-ea"/>
              </a:rPr>
              <a:t>X</a:t>
            </a:r>
            <a:r>
              <a:rPr kumimoji="1" lang="zh-CN" altLang="en-US" sz="2800" b="1" dirty="0">
                <a:latin typeface="+mn-ea"/>
                <a:ea typeface="+mn-ea"/>
              </a:rPr>
              <a:t>（</a:t>
            </a:r>
            <a:r>
              <a:rPr kumimoji="1" lang="en-US" altLang="zh-CN" sz="2800" b="1" dirty="0">
                <a:latin typeface="+mn-ea"/>
                <a:ea typeface="+mn-ea"/>
              </a:rPr>
              <a:t>X∈R</a:t>
            </a:r>
            <a:r>
              <a:rPr kumimoji="1" lang="zh-CN" altLang="en-US" sz="2800" b="1" dirty="0">
                <a:latin typeface="+mn-ea"/>
                <a:ea typeface="+mn-ea"/>
              </a:rPr>
              <a:t>）是</a:t>
            </a:r>
            <a:r>
              <a:rPr kumimoji="1"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L</a:t>
            </a:r>
            <a:r>
              <a:rPr kumimoji="1" lang="zh-CN" altLang="en-US" sz="2800" b="1" dirty="0">
                <a:latin typeface="+mn-ea"/>
                <a:ea typeface="+mn-ea"/>
              </a:rPr>
              <a:t>类属性，则</a:t>
            </a:r>
            <a:r>
              <a:rPr kumimoji="1" lang="en-US" altLang="zh-CN" sz="2800" b="1" dirty="0">
                <a:latin typeface="+mn-ea"/>
                <a:ea typeface="+mn-ea"/>
              </a:rPr>
              <a:t>X</a:t>
            </a:r>
            <a:r>
              <a:rPr kumimoji="1" lang="zh-CN" altLang="en-US" sz="2800" b="1" dirty="0">
                <a:latin typeface="+mn-ea"/>
                <a:ea typeface="+mn-ea"/>
              </a:rPr>
              <a:t>一定是</a:t>
            </a:r>
            <a:r>
              <a:rPr kumimoji="1" lang="en-US" altLang="zh-CN" sz="2800" b="1" dirty="0">
                <a:latin typeface="+mn-ea"/>
                <a:ea typeface="+mn-ea"/>
              </a:rPr>
              <a:t>R</a:t>
            </a:r>
            <a:r>
              <a:rPr kumimoji="1" lang="zh-CN" altLang="en-US" sz="2800" b="1" dirty="0">
                <a:latin typeface="+mn-ea"/>
                <a:ea typeface="+mn-ea"/>
              </a:rPr>
              <a:t>的候选码的成员。</a:t>
            </a:r>
          </a:p>
        </p:txBody>
      </p:sp>
      <p:sp>
        <p:nvSpPr>
          <p:cNvPr id="61446" name="Text Box 7"/>
          <p:cNvSpPr txBox="1">
            <a:spLocks noChangeArrowheads="1"/>
          </p:cNvSpPr>
          <p:nvPr/>
        </p:nvSpPr>
        <p:spPr bwMode="auto">
          <a:xfrm>
            <a:off x="177805" y="3182614"/>
            <a:ext cx="8210621" cy="144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+mn-ea"/>
                <a:ea typeface="+mn-ea"/>
              </a:rPr>
              <a:t>   </a:t>
            </a:r>
            <a:r>
              <a:rPr kumimoji="1" lang="zh-CN" altLang="en-US" sz="2800" b="1" dirty="0">
                <a:latin typeface="+mn-ea"/>
                <a:ea typeface="+mn-ea"/>
              </a:rPr>
              <a:t>定理</a:t>
            </a:r>
            <a:r>
              <a:rPr kumimoji="1" lang="en-US" altLang="zh-CN" sz="2800" b="1" dirty="0">
                <a:latin typeface="+mn-ea"/>
                <a:ea typeface="+mn-ea"/>
              </a:rPr>
              <a:t>4.4</a:t>
            </a:r>
            <a:r>
              <a:rPr kumimoji="1" lang="zh-CN" altLang="en-US" sz="2800" b="1" dirty="0">
                <a:latin typeface="+mn-ea"/>
                <a:ea typeface="+mn-ea"/>
              </a:rPr>
              <a:t>：</a:t>
            </a:r>
            <a:r>
              <a:rPr kumimoji="1"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对于给定的关系模式</a:t>
            </a:r>
            <a:r>
              <a:rPr kumimoji="1"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R</a:t>
            </a:r>
            <a:r>
              <a:rPr kumimoji="1"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及其函数依赖集</a:t>
            </a:r>
            <a:r>
              <a:rPr kumimoji="1"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F</a:t>
            </a:r>
            <a:r>
              <a:rPr kumimoji="1"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，若</a:t>
            </a:r>
            <a:r>
              <a:rPr kumimoji="1"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X</a:t>
            </a:r>
            <a:r>
              <a:rPr kumimoji="1"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（</a:t>
            </a:r>
            <a:r>
              <a:rPr kumimoji="1"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X∈R</a:t>
            </a:r>
            <a:r>
              <a:rPr kumimoji="1"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）是</a:t>
            </a:r>
            <a:r>
              <a:rPr kumimoji="1" lang="en-US" altLang="zh-CN" sz="3200" b="1" dirty="0">
                <a:solidFill>
                  <a:srgbClr val="FF0000"/>
                </a:solidFill>
                <a:latin typeface="+mn-ea"/>
                <a:ea typeface="+mn-ea"/>
              </a:rPr>
              <a:t>N</a:t>
            </a:r>
            <a:r>
              <a:rPr kumimoji="1"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类属性，则</a:t>
            </a:r>
            <a:r>
              <a:rPr kumimoji="1"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X</a:t>
            </a:r>
            <a:r>
              <a:rPr kumimoji="1"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一定是</a:t>
            </a:r>
            <a:r>
              <a:rPr kumimoji="1"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R</a:t>
            </a:r>
            <a:r>
              <a:rPr kumimoji="1"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的候选码的成员。</a:t>
            </a:r>
          </a:p>
        </p:txBody>
      </p:sp>
      <p:sp>
        <p:nvSpPr>
          <p:cNvPr id="9" name="矩形 8"/>
          <p:cNvSpPr/>
          <p:nvPr/>
        </p:nvSpPr>
        <p:spPr>
          <a:xfrm>
            <a:off x="755576" y="44627"/>
            <a:ext cx="78117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4.3.3 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属性集闭包与</a:t>
            </a: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F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逻辑蕴涵的充要条件</a:t>
            </a:r>
            <a:endParaRPr lang="en-US" altLang="zh-CN" sz="32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39752" y="950503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求候选码的相关定理</a:t>
            </a:r>
          </a:p>
        </p:txBody>
      </p:sp>
    </p:spTree>
    <p:extLst>
      <p:ext uri="{BB962C8B-B14F-4D97-AF65-F5344CB8AC3E}">
        <p14:creationId xmlns:p14="http://schemas.microsoft.com/office/powerpoint/2010/main" val="235565940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8" grpId="0" animBg="1"/>
      <p:bldP spid="6144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08720"/>
            <a:ext cx="7886700" cy="4968552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ct val="20000"/>
              </a:spcBef>
              <a:buNone/>
            </a:pPr>
            <a:r>
              <a:rPr kumimoji="1" lang="zh-CN" altLang="en-US" sz="2400" b="1" i="1" dirty="0">
                <a:solidFill>
                  <a:srgbClr val="FF3300"/>
                </a:solidFill>
                <a:latin typeface="Times New Roman" pitchFamily="18" charset="0"/>
              </a:rPr>
              <a:t>例：</a:t>
            </a:r>
            <a:r>
              <a:rPr kumimoji="1" lang="zh-CN" altLang="en-US" sz="2400" b="1" dirty="0">
                <a:latin typeface="Times New Roman" pitchFamily="18" charset="0"/>
              </a:rPr>
              <a:t>已知  </a:t>
            </a:r>
            <a:r>
              <a:rPr kumimoji="1" lang="en-US" altLang="zh-CN" sz="2400" b="1" dirty="0">
                <a:latin typeface="Times New Roman" pitchFamily="18" charset="0"/>
              </a:rPr>
              <a:t>R(U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F)    U={A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B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C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D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E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F}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F={AB→C, C→D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A→F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D→E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D→F} </a:t>
            </a:r>
          </a:p>
          <a:p>
            <a:pPr marL="0" indent="0">
              <a:spcBef>
                <a:spcPct val="20000"/>
              </a:spcBef>
              <a:buNone/>
            </a:pPr>
            <a:r>
              <a:rPr kumimoji="1" lang="en-US" altLang="zh-CN" sz="2400" b="1" dirty="0">
                <a:latin typeface="Times New Roman" pitchFamily="18" charset="0"/>
              </a:rPr>
              <a:t>  R</a:t>
            </a:r>
            <a:r>
              <a:rPr kumimoji="1" lang="zh-CN" altLang="en-US" sz="2400" b="1" dirty="0">
                <a:latin typeface="Times New Roman" pitchFamily="18" charset="0"/>
              </a:rPr>
              <a:t>的一个分解为 ：</a:t>
            </a:r>
          </a:p>
          <a:p>
            <a:pPr marL="0" indent="0">
              <a:spcBef>
                <a:spcPct val="20000"/>
              </a:spcBef>
              <a:buNone/>
            </a:pPr>
            <a:r>
              <a:rPr kumimoji="1" lang="zh-CN" altLang="en-US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latin typeface="Times New Roman" pitchFamily="18" charset="0"/>
              </a:rPr>
              <a:t>ρ={R</a:t>
            </a:r>
            <a:r>
              <a:rPr kumimoji="1" lang="en-US" altLang="zh-CN" sz="2400" b="1" baseline="-20000" dirty="0">
                <a:latin typeface="Times New Roman" pitchFamily="18" charset="0"/>
              </a:rPr>
              <a:t>1</a:t>
            </a:r>
            <a:r>
              <a:rPr kumimoji="1" lang="en-US" altLang="zh-CN" sz="2400" b="1" dirty="0">
                <a:latin typeface="Times New Roman" pitchFamily="18" charset="0"/>
              </a:rPr>
              <a:t>(A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B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C)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R</a:t>
            </a:r>
            <a:r>
              <a:rPr kumimoji="1" lang="en-US" altLang="zh-CN" sz="2400" b="1" baseline="-20000" dirty="0">
                <a:latin typeface="Times New Roman" pitchFamily="18" charset="0"/>
              </a:rPr>
              <a:t>2</a:t>
            </a:r>
            <a:r>
              <a:rPr kumimoji="1" lang="en-US" altLang="zh-CN" sz="2400" b="1" dirty="0">
                <a:latin typeface="Times New Roman" pitchFamily="18" charset="0"/>
              </a:rPr>
              <a:t>(C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D)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R</a:t>
            </a:r>
            <a:r>
              <a:rPr kumimoji="1" lang="en-US" altLang="zh-CN" sz="2400" b="1" baseline="-20000" dirty="0">
                <a:latin typeface="Times New Roman" pitchFamily="18" charset="0"/>
              </a:rPr>
              <a:t>3</a:t>
            </a:r>
            <a:r>
              <a:rPr kumimoji="1" lang="en-US" altLang="zh-CN" sz="2400" b="1" dirty="0">
                <a:latin typeface="Times New Roman" pitchFamily="18" charset="0"/>
              </a:rPr>
              <a:t>(D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E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F)}</a:t>
            </a:r>
          </a:p>
          <a:p>
            <a:pPr marL="0" indent="0">
              <a:spcBef>
                <a:spcPct val="20000"/>
              </a:spcBef>
              <a:buNone/>
            </a:pPr>
            <a:r>
              <a:rPr kumimoji="1" lang="en-US" altLang="zh-CN" sz="2400" b="1" dirty="0">
                <a:latin typeface="Times New Roman" pitchFamily="18" charset="0"/>
              </a:rPr>
              <a:t>  </a:t>
            </a:r>
            <a:r>
              <a:rPr kumimoji="1" lang="zh-CN" altLang="en-US" sz="2400" b="1" dirty="0">
                <a:latin typeface="Times New Roman" pitchFamily="18" charset="0"/>
              </a:rPr>
              <a:t>求</a:t>
            </a:r>
            <a:r>
              <a:rPr kumimoji="1" lang="en-US" altLang="zh-CN" sz="2400" b="1" dirty="0">
                <a:latin typeface="Times New Roman" pitchFamily="18" charset="0"/>
              </a:rPr>
              <a:t>Fi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kumimoji="1" lang="en-US" altLang="zh-CN" sz="2400" b="1" dirty="0">
              <a:latin typeface="Times New Roman" pitchFamily="18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kumimoji="1" lang="zh-CN" altLang="en-US" sz="2400" b="1" dirty="0">
                <a:latin typeface="Times New Roman" pitchFamily="18" charset="0"/>
              </a:rPr>
              <a:t>解：</a:t>
            </a:r>
            <a:r>
              <a:rPr kumimoji="1" lang="en-US" altLang="zh-CN" sz="2400" b="1" dirty="0"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</a:rPr>
              <a:t>）求</a:t>
            </a:r>
            <a:r>
              <a:rPr kumimoji="1" lang="en-US" altLang="zh-CN" sz="2400" b="1" dirty="0">
                <a:latin typeface="Times New Roman" pitchFamily="18" charset="0"/>
              </a:rPr>
              <a:t>F </a:t>
            </a:r>
            <a:r>
              <a:rPr kumimoji="1" lang="zh-CN" altLang="en-US" sz="2400" b="1" dirty="0">
                <a:latin typeface="Times New Roman" pitchFamily="18" charset="0"/>
              </a:rPr>
              <a:t>的最小覆盖不变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kumimoji="1" lang="en-US" altLang="zh-CN" sz="2400" b="1" dirty="0">
                <a:latin typeface="Times New Roman" pitchFamily="18" charset="0"/>
              </a:rPr>
              <a:t>2</a:t>
            </a:r>
            <a:r>
              <a:rPr kumimoji="1" lang="zh-CN" altLang="en-US" sz="2400" b="1" dirty="0">
                <a:latin typeface="Times New Roman" pitchFamily="18" charset="0"/>
              </a:rPr>
              <a:t>）求</a:t>
            </a:r>
            <a:r>
              <a:rPr kumimoji="1" lang="en-US" altLang="zh-CN" sz="2400" b="1" dirty="0">
                <a:latin typeface="Times New Roman" pitchFamily="18" charset="0"/>
              </a:rPr>
              <a:t>F1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F</a:t>
            </a:r>
            <a:r>
              <a:rPr kumimoji="1" lang="zh-CN" altLang="en-US" sz="2400" b="1" dirty="0">
                <a:latin typeface="Times New Roman" pitchFamily="18" charset="0"/>
              </a:rPr>
              <a:t>中有</a:t>
            </a:r>
            <a:r>
              <a:rPr kumimoji="1" lang="en-US" altLang="zh-CN" sz="2400" b="1" dirty="0">
                <a:latin typeface="Times New Roman" pitchFamily="18" charset="0"/>
              </a:rPr>
              <a:t>AB</a:t>
            </a:r>
            <a:r>
              <a:rPr kumimoji="1" lang="en-US" altLang="zh-CN" sz="2400" b="1" dirty="0">
                <a:latin typeface="Times New Roman" pitchFamily="18" charset="0"/>
                <a:sym typeface="Wingdings" panose="05000000000000000000" pitchFamily="2" charset="2"/>
              </a:rPr>
              <a:t>C</a:t>
            </a:r>
            <a:r>
              <a:rPr kumimoji="1" lang="zh-CN" altLang="en-US" sz="2400" b="1" dirty="0">
                <a:latin typeface="Times New Roman" pitchFamily="18" charset="0"/>
                <a:sym typeface="Wingdings" panose="05000000000000000000" pitchFamily="2" charset="2"/>
              </a:rPr>
              <a:t>可并入</a:t>
            </a:r>
            <a:r>
              <a:rPr kumimoji="1" lang="en-US" altLang="zh-CN" sz="2400" b="1" dirty="0">
                <a:latin typeface="Times New Roman" pitchFamily="18" charset="0"/>
                <a:sym typeface="Wingdings" panose="05000000000000000000" pitchFamily="2" charset="2"/>
              </a:rPr>
              <a:t>F1</a:t>
            </a:r>
            <a:r>
              <a:rPr kumimoji="1" lang="zh-CN" altLang="en-US" sz="2400" b="1" dirty="0">
                <a:latin typeface="Times New Roman" pitchFamily="18" charset="0"/>
                <a:sym typeface="Wingdings" panose="05000000000000000000" pitchFamily="2" charset="2"/>
              </a:rPr>
              <a:t>中</a:t>
            </a:r>
            <a:endParaRPr kumimoji="1" lang="en-US" altLang="zh-CN" sz="2400" b="1" dirty="0">
              <a:latin typeface="Times New Roman" pitchFamily="18" charset="0"/>
              <a:sym typeface="Wingdings" panose="05000000000000000000" pitchFamily="2" charset="2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kumimoji="1" lang="en-US" altLang="zh-CN" sz="2400" b="1" dirty="0">
                <a:latin typeface="Times New Roman" pitchFamily="18" charset="0"/>
                <a:sym typeface="Wingdings" panose="05000000000000000000" pitchFamily="2" charset="2"/>
              </a:rPr>
              <a:t>	</a:t>
            </a:r>
            <a:r>
              <a:rPr kumimoji="1" lang="zh-CN" altLang="en-US" sz="2400" b="1" dirty="0">
                <a:latin typeface="Times New Roman" pitchFamily="18" charset="0"/>
                <a:sym typeface="Wingdings" panose="05000000000000000000" pitchFamily="2" charset="2"/>
              </a:rPr>
              <a:t>求单属性闭包集 </a:t>
            </a:r>
            <a:r>
              <a:rPr kumimoji="1" lang="en-US" altLang="zh-CN" sz="2400" b="1" dirty="0">
                <a:latin typeface="Times New Roman" pitchFamily="18" charset="0"/>
                <a:sym typeface="Wingdings" panose="05000000000000000000" pitchFamily="2" charset="2"/>
              </a:rPr>
              <a:t>A+=AF,B+=B,C+=CD</a:t>
            </a:r>
            <a:r>
              <a:rPr kumimoji="1" lang="zh-CN" altLang="en-US" sz="2400" b="1" dirty="0">
                <a:latin typeface="Times New Roman" pitchFamily="18" charset="0"/>
                <a:sym typeface="Wingdings" panose="05000000000000000000" pitchFamily="2" charset="2"/>
              </a:rPr>
              <a:t>无函数依赖加入</a:t>
            </a:r>
            <a:endParaRPr kumimoji="1" lang="en-US" altLang="zh-CN" sz="2400" b="1" dirty="0">
              <a:latin typeface="Times New Roman" pitchFamily="18" charset="0"/>
              <a:sym typeface="Wingdings" panose="05000000000000000000" pitchFamily="2" charset="2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kumimoji="1" lang="en-US" altLang="zh-CN" sz="2400" b="1" dirty="0">
                <a:latin typeface="Times New Roman" pitchFamily="18" charset="0"/>
                <a:sym typeface="Wingdings" panose="05000000000000000000" pitchFamily="2" charset="2"/>
              </a:rPr>
              <a:t>	</a:t>
            </a:r>
            <a:r>
              <a:rPr kumimoji="1" lang="zh-CN" altLang="en-US" sz="2400" b="1" dirty="0">
                <a:latin typeface="Times New Roman" pitchFamily="18" charset="0"/>
                <a:sym typeface="Wingdings" panose="05000000000000000000" pitchFamily="2" charset="2"/>
              </a:rPr>
              <a:t>求组合的闭包集，</a:t>
            </a:r>
            <a:r>
              <a:rPr kumimoji="1" lang="en-US" altLang="zh-CN" sz="2400" b="1" dirty="0">
                <a:latin typeface="Times New Roman" pitchFamily="18" charset="0"/>
                <a:sym typeface="Wingdings" panose="05000000000000000000" pitchFamily="2" charset="2"/>
              </a:rPr>
              <a:t>BC+=CDEF,AC+=ACDEF </a:t>
            </a:r>
            <a:r>
              <a:rPr kumimoji="1" lang="zh-CN" altLang="en-US" sz="2400" b="1" dirty="0">
                <a:latin typeface="Times New Roman" pitchFamily="18" charset="0"/>
                <a:sym typeface="Wingdings" panose="05000000000000000000" pitchFamily="2" charset="2"/>
              </a:rPr>
              <a:t>无函数依赖加入</a:t>
            </a:r>
            <a:endParaRPr kumimoji="1" lang="en-US" altLang="zh-CN" sz="2400" b="1" dirty="0">
              <a:latin typeface="Times New Roman" pitchFamily="18" charset="0"/>
              <a:sym typeface="Wingdings" panose="05000000000000000000" pitchFamily="2" charset="2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kumimoji="1" lang="zh-CN" altLang="en-US" sz="2400" b="1" dirty="0">
                <a:latin typeface="Times New Roman" pitchFamily="18" charset="0"/>
                <a:sym typeface="Wingdings" panose="05000000000000000000" pitchFamily="2" charset="2"/>
              </a:rPr>
              <a:t>故</a:t>
            </a:r>
            <a:r>
              <a:rPr kumimoji="1" lang="en-US" altLang="zh-CN" sz="2400" b="1" dirty="0">
                <a:latin typeface="Times New Roman" pitchFamily="18" charset="0"/>
                <a:sym typeface="Wingdings" panose="05000000000000000000" pitchFamily="2" charset="2"/>
              </a:rPr>
              <a:t>F1={</a:t>
            </a:r>
            <a:r>
              <a:rPr kumimoji="1" lang="en-US" altLang="zh-CN" sz="2400" b="1" dirty="0">
                <a:latin typeface="Times New Roman" pitchFamily="18" charset="0"/>
              </a:rPr>
              <a:t>AB</a:t>
            </a:r>
            <a:r>
              <a:rPr kumimoji="1" lang="en-US" altLang="zh-CN" sz="2400" b="1" dirty="0">
                <a:latin typeface="Times New Roman" pitchFamily="18" charset="0"/>
                <a:sym typeface="Wingdings" panose="05000000000000000000" pitchFamily="2" charset="2"/>
              </a:rPr>
              <a:t>C}</a:t>
            </a:r>
          </a:p>
          <a:p>
            <a:pPr marL="0" indent="0">
              <a:spcBef>
                <a:spcPct val="20000"/>
              </a:spcBef>
              <a:buNone/>
            </a:pPr>
            <a:endParaRPr kumimoji="1" lang="en-US" altLang="zh-CN" sz="2400" b="1" dirty="0">
              <a:latin typeface="Times New Roman" pitchFamily="18" charset="0"/>
              <a:sym typeface="Wingdings" panose="05000000000000000000" pitchFamily="2" charset="2"/>
            </a:endParaRPr>
          </a:p>
          <a:p>
            <a:pPr marL="0" indent="0">
              <a:spcBef>
                <a:spcPct val="20000"/>
              </a:spcBef>
              <a:buNone/>
            </a:pPr>
            <a:endParaRPr kumimoji="1" lang="en-US" altLang="zh-CN" sz="2400" b="1" dirty="0">
              <a:latin typeface="Times New Roman" pitchFamily="18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kumimoji="1" lang="en-US" altLang="zh-CN" sz="2400" b="1" dirty="0">
              <a:latin typeface="Times New Roman" pitchFamily="18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kumimoji="1" lang="zh-CN" altLang="en-US" sz="2400" b="1" dirty="0">
              <a:latin typeface="Times New Roman" pitchFamily="18" charset="0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36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191822" cy="4680520"/>
          </a:xfrm>
        </p:spPr>
        <p:txBody>
          <a:bodyPr>
            <a:normAutofit/>
          </a:bodyPr>
          <a:lstStyle/>
          <a:p>
            <a:pPr marL="0" indent="0">
              <a:spcBef>
                <a:spcPct val="20000"/>
              </a:spcBef>
              <a:buNone/>
            </a:pPr>
            <a:r>
              <a:rPr kumimoji="1" lang="zh-CN" altLang="en-US" sz="2400" b="1" i="1" dirty="0">
                <a:solidFill>
                  <a:srgbClr val="FF3300"/>
                </a:solidFill>
                <a:latin typeface="Times New Roman" pitchFamily="18" charset="0"/>
              </a:rPr>
              <a:t>例：</a:t>
            </a:r>
            <a:r>
              <a:rPr kumimoji="1" lang="zh-CN" altLang="en-US" sz="2400" b="1" dirty="0">
                <a:latin typeface="Times New Roman" pitchFamily="18" charset="0"/>
              </a:rPr>
              <a:t>已知  </a:t>
            </a:r>
            <a:r>
              <a:rPr kumimoji="1" lang="en-US" altLang="zh-CN" sz="2400" b="1" dirty="0">
                <a:latin typeface="Times New Roman" pitchFamily="18" charset="0"/>
              </a:rPr>
              <a:t>R(U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F)    U={A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B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C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D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E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F}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F={AB→C, C→D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A→F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D→E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D→F} </a:t>
            </a:r>
          </a:p>
          <a:p>
            <a:pPr marL="0" indent="0">
              <a:spcBef>
                <a:spcPct val="20000"/>
              </a:spcBef>
              <a:buNone/>
            </a:pPr>
            <a:r>
              <a:rPr kumimoji="1" lang="en-US" altLang="zh-CN" sz="2400" b="1" dirty="0">
                <a:latin typeface="Times New Roman" pitchFamily="18" charset="0"/>
              </a:rPr>
              <a:t>ρ={R</a:t>
            </a:r>
            <a:r>
              <a:rPr kumimoji="1" lang="en-US" altLang="zh-CN" sz="2400" b="1" baseline="-20000" dirty="0">
                <a:latin typeface="Times New Roman" pitchFamily="18" charset="0"/>
              </a:rPr>
              <a:t>1</a:t>
            </a:r>
            <a:r>
              <a:rPr kumimoji="1" lang="en-US" altLang="zh-CN" sz="2400" b="1" dirty="0">
                <a:latin typeface="Times New Roman" pitchFamily="18" charset="0"/>
              </a:rPr>
              <a:t>(A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B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C)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R</a:t>
            </a:r>
            <a:r>
              <a:rPr kumimoji="1" lang="en-US" altLang="zh-CN" sz="2400" b="1" baseline="-20000" dirty="0">
                <a:latin typeface="Times New Roman" pitchFamily="18" charset="0"/>
              </a:rPr>
              <a:t>2</a:t>
            </a:r>
            <a:r>
              <a:rPr kumimoji="1" lang="en-US" altLang="zh-CN" sz="2400" b="1" dirty="0">
                <a:latin typeface="Times New Roman" pitchFamily="18" charset="0"/>
              </a:rPr>
              <a:t>(C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D)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R</a:t>
            </a:r>
            <a:r>
              <a:rPr kumimoji="1" lang="en-US" altLang="zh-CN" sz="2400" b="1" baseline="-20000" dirty="0">
                <a:latin typeface="Times New Roman" pitchFamily="18" charset="0"/>
              </a:rPr>
              <a:t>3</a:t>
            </a:r>
            <a:r>
              <a:rPr kumimoji="1" lang="en-US" altLang="zh-CN" sz="2400" b="1" dirty="0">
                <a:latin typeface="Times New Roman" pitchFamily="18" charset="0"/>
              </a:rPr>
              <a:t>(D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E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</a:rPr>
              <a:t>F)}</a:t>
            </a:r>
          </a:p>
          <a:p>
            <a:pPr marL="0" indent="0">
              <a:spcBef>
                <a:spcPct val="20000"/>
              </a:spcBef>
              <a:buNone/>
            </a:pPr>
            <a:endParaRPr kumimoji="1" lang="en-US" altLang="zh-CN" sz="2400" b="1" dirty="0">
              <a:latin typeface="Times New Roman" pitchFamily="18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kumimoji="1" lang="zh-CN" altLang="en-US" sz="2400" b="1" dirty="0">
                <a:latin typeface="Times New Roman" pitchFamily="18" charset="0"/>
              </a:rPr>
              <a:t>解：</a:t>
            </a:r>
            <a:r>
              <a:rPr kumimoji="1" lang="en-US" altLang="zh-CN" sz="2400" b="1" dirty="0">
                <a:latin typeface="Times New Roman" pitchFamily="18" charset="0"/>
              </a:rPr>
              <a:t>3</a:t>
            </a:r>
            <a:r>
              <a:rPr kumimoji="1" lang="zh-CN" altLang="en-US" sz="2400" b="1" dirty="0">
                <a:latin typeface="Times New Roman" pitchFamily="18" charset="0"/>
              </a:rPr>
              <a:t>）求</a:t>
            </a:r>
            <a:r>
              <a:rPr kumimoji="1" lang="en-US" altLang="zh-CN" sz="2400" b="1" dirty="0">
                <a:latin typeface="Times New Roman" pitchFamily="18" charset="0"/>
              </a:rPr>
              <a:t>F2, F</a:t>
            </a:r>
            <a:r>
              <a:rPr kumimoji="1" lang="zh-CN" altLang="en-US" sz="2400" b="1" dirty="0">
                <a:latin typeface="Times New Roman" pitchFamily="18" charset="0"/>
              </a:rPr>
              <a:t>中有</a:t>
            </a:r>
            <a:r>
              <a:rPr kumimoji="1" lang="en-US" altLang="zh-CN" sz="2400" b="1" dirty="0">
                <a:latin typeface="Times New Roman" pitchFamily="18" charset="0"/>
              </a:rPr>
              <a:t>C</a:t>
            </a:r>
            <a:r>
              <a:rPr kumimoji="1" lang="en-US" altLang="zh-CN" sz="2400" b="1" dirty="0">
                <a:latin typeface="Times New Roman" pitchFamily="18" charset="0"/>
                <a:sym typeface="Wingdings" panose="05000000000000000000" pitchFamily="2" charset="2"/>
              </a:rPr>
              <a:t></a:t>
            </a:r>
            <a:r>
              <a:rPr kumimoji="1" lang="en-US" altLang="zh-CN" sz="2400" b="1" dirty="0">
                <a:latin typeface="Times New Roman" pitchFamily="18" charset="0"/>
              </a:rPr>
              <a:t>D</a:t>
            </a:r>
            <a:r>
              <a:rPr kumimoji="1" lang="zh-CN" altLang="en-US" sz="2400" b="1" dirty="0">
                <a:latin typeface="Times New Roman" pitchFamily="18" charset="0"/>
              </a:rPr>
              <a:t>并入</a:t>
            </a:r>
            <a:r>
              <a:rPr kumimoji="1" lang="en-US" altLang="zh-CN" sz="2400" b="1" dirty="0">
                <a:latin typeface="Times New Roman" pitchFamily="18" charset="0"/>
              </a:rPr>
              <a:t>F2</a:t>
            </a:r>
          </a:p>
          <a:p>
            <a:pPr marL="0" indent="0">
              <a:spcBef>
                <a:spcPct val="20000"/>
              </a:spcBef>
              <a:buNone/>
            </a:pPr>
            <a:r>
              <a:rPr kumimoji="1" lang="en-US" altLang="zh-CN" sz="2400" b="1" dirty="0">
                <a:latin typeface="Times New Roman" pitchFamily="18" charset="0"/>
              </a:rPr>
              <a:t>              </a:t>
            </a:r>
            <a:r>
              <a:rPr kumimoji="1" lang="zh-CN" altLang="en-US" sz="2400" b="1" dirty="0">
                <a:latin typeface="Times New Roman" pitchFamily="18" charset="0"/>
              </a:rPr>
              <a:t>求单属性</a:t>
            </a:r>
            <a:r>
              <a:rPr kumimoji="1" lang="en-US" altLang="zh-CN" sz="2400" b="1" dirty="0">
                <a:latin typeface="Times New Roman" pitchFamily="18" charset="0"/>
              </a:rPr>
              <a:t>D+=DEF</a:t>
            </a:r>
            <a:r>
              <a:rPr kumimoji="1" lang="zh-CN" altLang="en-US" sz="2400" b="1" dirty="0">
                <a:latin typeface="Times New Roman" pitchFamily="18" charset="0"/>
              </a:rPr>
              <a:t>，无函数依赖可加入，算法结束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kumimoji="1" lang="en-US" altLang="zh-CN" sz="2400" b="1" dirty="0">
                <a:latin typeface="Times New Roman" pitchFamily="18" charset="0"/>
              </a:rPr>
              <a:t>	  F2={C</a:t>
            </a:r>
            <a:r>
              <a:rPr kumimoji="1" lang="en-US" altLang="zh-CN" sz="2400" b="1" dirty="0">
                <a:latin typeface="Times New Roman" pitchFamily="18" charset="0"/>
                <a:sym typeface="Wingdings" panose="05000000000000000000" pitchFamily="2" charset="2"/>
              </a:rPr>
              <a:t></a:t>
            </a:r>
            <a:r>
              <a:rPr kumimoji="1" lang="en-US" altLang="zh-CN" sz="2400" b="1" dirty="0">
                <a:latin typeface="Times New Roman" pitchFamily="18" charset="0"/>
              </a:rPr>
              <a:t>D}</a:t>
            </a:r>
          </a:p>
          <a:p>
            <a:pPr marL="0" indent="0">
              <a:spcBef>
                <a:spcPct val="20000"/>
              </a:spcBef>
              <a:buNone/>
            </a:pPr>
            <a:r>
              <a:rPr kumimoji="1" lang="en-US" altLang="zh-CN" sz="2400" b="1" dirty="0">
                <a:latin typeface="Times New Roman" pitchFamily="18" charset="0"/>
              </a:rPr>
              <a:t>4) </a:t>
            </a:r>
            <a:r>
              <a:rPr kumimoji="1" lang="zh-CN" altLang="en-US" sz="2400" b="1" dirty="0">
                <a:latin typeface="Times New Roman" pitchFamily="18" charset="0"/>
              </a:rPr>
              <a:t>求</a:t>
            </a:r>
            <a:r>
              <a:rPr kumimoji="1" lang="en-US" altLang="zh-CN" sz="2400" b="1" dirty="0">
                <a:latin typeface="Times New Roman" pitchFamily="18" charset="0"/>
              </a:rPr>
              <a:t>F3,F</a:t>
            </a:r>
            <a:r>
              <a:rPr kumimoji="1" lang="zh-CN" altLang="en-US" sz="2400" b="1" dirty="0">
                <a:latin typeface="Times New Roman" pitchFamily="18" charset="0"/>
              </a:rPr>
              <a:t>中有</a:t>
            </a:r>
            <a:r>
              <a:rPr kumimoji="1" lang="en-US" altLang="zh-CN" sz="2400" b="1" dirty="0">
                <a:latin typeface="Times New Roman" pitchFamily="18" charset="0"/>
              </a:rPr>
              <a:t>D</a:t>
            </a:r>
            <a:r>
              <a:rPr kumimoji="1" lang="en-US" altLang="zh-CN" sz="2400" b="1" dirty="0">
                <a:latin typeface="Times New Roman" pitchFamily="18" charset="0"/>
                <a:sym typeface="Wingdings" panose="05000000000000000000" pitchFamily="2" charset="2"/>
              </a:rPr>
              <a:t>E,DF</a:t>
            </a:r>
            <a:r>
              <a:rPr kumimoji="1" lang="zh-CN" altLang="en-US" sz="2400" b="1" dirty="0">
                <a:latin typeface="Times New Roman" pitchFamily="18" charset="0"/>
                <a:sym typeface="Wingdings" panose="05000000000000000000" pitchFamily="2" charset="2"/>
              </a:rPr>
              <a:t>可加入到</a:t>
            </a:r>
            <a:r>
              <a:rPr kumimoji="1" lang="en-US" altLang="zh-CN" sz="2400" b="1" dirty="0">
                <a:latin typeface="Times New Roman" pitchFamily="18" charset="0"/>
                <a:sym typeface="Wingdings" panose="05000000000000000000" pitchFamily="2" charset="2"/>
              </a:rPr>
              <a:t>F3</a:t>
            </a:r>
            <a:r>
              <a:rPr kumimoji="1" lang="zh-CN" altLang="en-US" sz="2400" b="1" dirty="0">
                <a:latin typeface="Times New Roman" pitchFamily="18" charset="0"/>
                <a:sym typeface="Wingdings" panose="05000000000000000000" pitchFamily="2" charset="2"/>
              </a:rPr>
              <a:t>中</a:t>
            </a:r>
            <a:endParaRPr kumimoji="1" lang="en-US" altLang="zh-CN" sz="2400" b="1" dirty="0">
              <a:latin typeface="Times New Roman" pitchFamily="18" charset="0"/>
              <a:sym typeface="Wingdings" panose="05000000000000000000" pitchFamily="2" charset="2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kumimoji="1" lang="zh-CN" altLang="en-US" sz="2400" b="1" dirty="0">
                <a:latin typeface="Times New Roman" pitchFamily="18" charset="0"/>
                <a:sym typeface="Wingdings" panose="05000000000000000000" pitchFamily="2" charset="2"/>
              </a:rPr>
              <a:t>求单属性闭包集，无函数依赖加入，过程略。</a:t>
            </a:r>
            <a:endParaRPr kumimoji="1" lang="en-US" altLang="zh-CN" sz="2400" b="1" dirty="0">
              <a:latin typeface="Times New Roman" pitchFamily="18" charset="0"/>
              <a:sym typeface="Wingdings" panose="05000000000000000000" pitchFamily="2" charset="2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kumimoji="1" lang="zh-CN" altLang="en-US" sz="2400" b="1" dirty="0">
                <a:latin typeface="Times New Roman" pitchFamily="18" charset="0"/>
                <a:sym typeface="Wingdings" panose="05000000000000000000" pitchFamily="2" charset="2"/>
              </a:rPr>
              <a:t>求属性集闭包，无函数依赖加入，过程略。</a:t>
            </a:r>
            <a:endParaRPr kumimoji="1" lang="en-US" altLang="zh-CN" sz="2400" b="1" dirty="0">
              <a:latin typeface="Times New Roman" pitchFamily="18" charset="0"/>
              <a:sym typeface="Wingdings" panose="05000000000000000000" pitchFamily="2" charset="2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kumimoji="1" lang="zh-CN" altLang="en-US" sz="2400" b="1" dirty="0">
                <a:latin typeface="Times New Roman" pitchFamily="18" charset="0"/>
                <a:sym typeface="Wingdings" panose="05000000000000000000" pitchFamily="2" charset="2"/>
              </a:rPr>
              <a:t>故</a:t>
            </a:r>
            <a:r>
              <a:rPr kumimoji="1" lang="en-US" altLang="zh-CN" sz="2400" b="1" dirty="0">
                <a:latin typeface="Times New Roman" pitchFamily="18" charset="0"/>
                <a:sym typeface="Wingdings" panose="05000000000000000000" pitchFamily="2" charset="2"/>
              </a:rPr>
              <a:t>F3={</a:t>
            </a:r>
            <a:r>
              <a:rPr kumimoji="1" lang="en-US" altLang="zh-CN" sz="2400" b="1" dirty="0">
                <a:latin typeface="Times New Roman" pitchFamily="18" charset="0"/>
              </a:rPr>
              <a:t>D</a:t>
            </a:r>
            <a:r>
              <a:rPr kumimoji="1" lang="en-US" altLang="zh-CN" sz="2400" b="1" dirty="0">
                <a:latin typeface="Times New Roman" pitchFamily="18" charset="0"/>
                <a:sym typeface="Wingdings" panose="05000000000000000000" pitchFamily="2" charset="2"/>
              </a:rPr>
              <a:t>E,DF}</a:t>
            </a:r>
          </a:p>
          <a:p>
            <a:pPr marL="0" indent="0">
              <a:spcBef>
                <a:spcPct val="20000"/>
              </a:spcBef>
              <a:buNone/>
            </a:pPr>
            <a:endParaRPr kumimoji="1" lang="en-US" altLang="zh-CN" sz="2400" b="1" dirty="0">
              <a:latin typeface="Times New Roman" pitchFamily="18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kumimoji="1" lang="en-US" altLang="zh-CN" sz="2400" b="1" dirty="0">
              <a:latin typeface="Times New Roman" pitchFamily="18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kumimoji="1" lang="en-US" altLang="zh-CN" sz="2400" b="1" dirty="0">
              <a:latin typeface="Times New Roman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36858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码值理论</a:t>
            </a:r>
            <a:endParaRPr lang="en-US" altLang="zh-CN" dirty="0"/>
          </a:p>
          <a:p>
            <a:r>
              <a:rPr lang="zh-CN" altLang="en-US" dirty="0"/>
              <a:t>最小函数依赖集</a:t>
            </a:r>
            <a:endParaRPr lang="en-US" altLang="zh-CN" dirty="0"/>
          </a:p>
          <a:p>
            <a:r>
              <a:rPr lang="zh-CN" altLang="en-US" dirty="0"/>
              <a:t>模式分解的等价性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341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ABB7B7-F2EB-41E5-A614-E2EAE9AA1127}" type="slidenum">
              <a:rPr lang="en-US" altLang="zh-CN" sz="2800"/>
              <a:pPr/>
              <a:t>5</a:t>
            </a:fld>
            <a:endParaRPr lang="en-US" altLang="zh-CN" sz="2800"/>
          </a:p>
        </p:txBody>
      </p:sp>
      <p:sp>
        <p:nvSpPr>
          <p:cNvPr id="62472" name="Text Box 4"/>
          <p:cNvSpPr txBox="1">
            <a:spLocks noChangeArrowheads="1"/>
          </p:cNvSpPr>
          <p:nvPr/>
        </p:nvSpPr>
        <p:spPr bwMode="auto">
          <a:xfrm>
            <a:off x="262947" y="3535367"/>
            <a:ext cx="8007351" cy="177337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ea typeface="+mn-ea"/>
              </a:rPr>
              <a:t>定理</a:t>
            </a:r>
            <a:r>
              <a:rPr kumimoji="1" lang="en-US" altLang="zh-CN" sz="2800" b="1" dirty="0">
                <a:latin typeface="+mn-ea"/>
                <a:ea typeface="+mn-ea"/>
              </a:rPr>
              <a:t>4.6</a:t>
            </a:r>
            <a:r>
              <a:rPr kumimoji="1" lang="zh-CN" altLang="en-US" sz="2800" b="1" dirty="0">
                <a:latin typeface="+mn-ea"/>
                <a:ea typeface="+mn-ea"/>
              </a:rPr>
              <a:t>：对于给定的关系模式</a:t>
            </a:r>
            <a:r>
              <a:rPr kumimoji="1" lang="en-US" altLang="zh-CN" sz="2800" b="1" dirty="0">
                <a:latin typeface="+mn-ea"/>
                <a:ea typeface="+mn-ea"/>
              </a:rPr>
              <a:t>R</a:t>
            </a:r>
            <a:r>
              <a:rPr kumimoji="1" lang="zh-CN" altLang="en-US" sz="2800" b="1" dirty="0">
                <a:latin typeface="+mn-ea"/>
                <a:ea typeface="+mn-ea"/>
              </a:rPr>
              <a:t>及其函数依赖集</a:t>
            </a:r>
            <a:r>
              <a:rPr kumimoji="1" lang="en-US" altLang="zh-CN" sz="2800" b="1" dirty="0">
                <a:latin typeface="+mn-ea"/>
                <a:ea typeface="+mn-ea"/>
              </a:rPr>
              <a:t>F</a:t>
            </a:r>
            <a:r>
              <a:rPr kumimoji="1" lang="zh-CN" altLang="en-US" sz="2800" b="1" dirty="0">
                <a:latin typeface="+mn-ea"/>
                <a:ea typeface="+mn-ea"/>
              </a:rPr>
              <a:t>，若</a:t>
            </a:r>
            <a:r>
              <a:rPr kumimoji="1" lang="en-US" altLang="zh-CN" sz="2800" b="1" dirty="0">
                <a:latin typeface="+mn-ea"/>
                <a:ea typeface="+mn-ea"/>
              </a:rPr>
              <a:t>X</a:t>
            </a:r>
            <a:r>
              <a:rPr kumimoji="1" lang="zh-CN" altLang="en-US" sz="2800" b="1" dirty="0">
                <a:latin typeface="+mn-ea"/>
                <a:ea typeface="+mn-ea"/>
              </a:rPr>
              <a:t>（</a:t>
            </a:r>
            <a:r>
              <a:rPr kumimoji="1" lang="en-US" altLang="zh-CN" sz="2800" b="1" dirty="0">
                <a:latin typeface="+mn-ea"/>
                <a:ea typeface="+mn-ea"/>
              </a:rPr>
              <a:t>X∈R</a:t>
            </a:r>
            <a:r>
              <a:rPr kumimoji="1" lang="zh-CN" altLang="en-US" sz="2800" b="1" dirty="0">
                <a:latin typeface="+mn-ea"/>
                <a:ea typeface="+mn-ea"/>
              </a:rPr>
              <a:t>）是</a:t>
            </a:r>
            <a:r>
              <a:rPr kumimoji="1" lang="en-US" altLang="zh-CN" sz="3200" b="1" dirty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LR</a:t>
            </a:r>
            <a:r>
              <a:rPr kumimoji="1" lang="zh-CN" altLang="en-US" sz="2800" b="1" dirty="0">
                <a:latin typeface="+mn-ea"/>
                <a:ea typeface="+mn-ea"/>
              </a:rPr>
              <a:t>类属性，则</a:t>
            </a:r>
            <a:r>
              <a:rPr kumimoji="1" lang="en-US" altLang="zh-CN" sz="2800" b="1" dirty="0">
                <a:latin typeface="+mn-ea"/>
                <a:ea typeface="+mn-ea"/>
              </a:rPr>
              <a:t>X</a:t>
            </a:r>
            <a:r>
              <a:rPr kumimoji="1"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可能</a:t>
            </a:r>
            <a:r>
              <a:rPr kumimoji="1" lang="zh-CN" altLang="en-US" sz="2800" b="1" dirty="0">
                <a:latin typeface="+mn-ea"/>
                <a:ea typeface="+mn-ea"/>
              </a:rPr>
              <a:t>是</a:t>
            </a:r>
            <a:r>
              <a:rPr kumimoji="1" lang="en-US" altLang="zh-CN" sz="2800" b="1" dirty="0">
                <a:latin typeface="+mn-ea"/>
                <a:ea typeface="+mn-ea"/>
              </a:rPr>
              <a:t>R</a:t>
            </a:r>
            <a:r>
              <a:rPr kumimoji="1" lang="zh-CN" altLang="en-US" sz="2800" b="1" dirty="0">
                <a:latin typeface="+mn-ea"/>
                <a:ea typeface="+mn-ea"/>
              </a:rPr>
              <a:t>的候选码的成员。</a:t>
            </a:r>
          </a:p>
        </p:txBody>
      </p:sp>
      <p:sp>
        <p:nvSpPr>
          <p:cNvPr id="62470" name="Text Box 7"/>
          <p:cNvSpPr txBox="1">
            <a:spLocks noChangeArrowheads="1"/>
          </p:cNvSpPr>
          <p:nvPr/>
        </p:nvSpPr>
        <p:spPr bwMode="auto">
          <a:xfrm>
            <a:off x="262947" y="1844827"/>
            <a:ext cx="8007351" cy="144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6600"/>
                </a:solidFill>
                <a:latin typeface="+mn-ea"/>
                <a:ea typeface="+mn-ea"/>
              </a:rPr>
              <a:t> </a:t>
            </a:r>
            <a:r>
              <a:rPr kumimoji="1" lang="zh-CN" altLang="en-US" sz="2800" b="1" dirty="0">
                <a:solidFill>
                  <a:srgbClr val="FF6600"/>
                </a:solidFill>
                <a:latin typeface="+mn-ea"/>
                <a:ea typeface="+mn-ea"/>
              </a:rPr>
              <a:t>定理</a:t>
            </a:r>
            <a:r>
              <a:rPr kumimoji="1" lang="en-US" altLang="zh-CN" sz="2800" b="1" dirty="0">
                <a:solidFill>
                  <a:srgbClr val="FF6600"/>
                </a:solidFill>
                <a:latin typeface="+mn-ea"/>
                <a:ea typeface="+mn-ea"/>
              </a:rPr>
              <a:t>4.5</a:t>
            </a:r>
            <a:r>
              <a:rPr kumimoji="1" lang="zh-CN" altLang="en-US" sz="2800" b="1" dirty="0">
                <a:solidFill>
                  <a:srgbClr val="FF6600"/>
                </a:solidFill>
                <a:latin typeface="+mn-ea"/>
                <a:ea typeface="+mn-ea"/>
              </a:rPr>
              <a:t>：</a:t>
            </a:r>
            <a:r>
              <a:rPr kumimoji="1" lang="en-US" altLang="zh-CN" sz="2800" b="1" dirty="0">
                <a:solidFill>
                  <a:srgbClr val="FF6600"/>
                </a:solidFill>
                <a:latin typeface="+mn-ea"/>
                <a:ea typeface="+mn-ea"/>
              </a:rPr>
              <a:t> </a:t>
            </a:r>
            <a:r>
              <a:rPr kumimoji="1" lang="zh-CN" altLang="en-US" sz="2800" b="1" dirty="0">
                <a:solidFill>
                  <a:srgbClr val="CC0000"/>
                </a:solidFill>
                <a:latin typeface="+mn-ea"/>
                <a:ea typeface="+mn-ea"/>
              </a:rPr>
              <a:t>对于给定的关系模式</a:t>
            </a:r>
            <a:r>
              <a:rPr kumimoji="1" lang="en-US" altLang="zh-CN" sz="2800" b="1" dirty="0">
                <a:solidFill>
                  <a:srgbClr val="CC0000"/>
                </a:solidFill>
                <a:latin typeface="+mn-ea"/>
                <a:ea typeface="+mn-ea"/>
              </a:rPr>
              <a:t>R</a:t>
            </a:r>
            <a:r>
              <a:rPr kumimoji="1" lang="zh-CN" altLang="en-US" sz="2800" b="1" dirty="0">
                <a:solidFill>
                  <a:srgbClr val="CC0000"/>
                </a:solidFill>
                <a:latin typeface="+mn-ea"/>
                <a:ea typeface="+mn-ea"/>
              </a:rPr>
              <a:t>及其函数依赖集</a:t>
            </a:r>
            <a:r>
              <a:rPr kumimoji="1" lang="en-US" altLang="zh-CN" sz="2800" b="1" dirty="0">
                <a:solidFill>
                  <a:srgbClr val="CC0000"/>
                </a:solidFill>
                <a:latin typeface="+mn-ea"/>
                <a:ea typeface="+mn-ea"/>
              </a:rPr>
              <a:t>F</a:t>
            </a:r>
            <a:r>
              <a:rPr kumimoji="1" lang="zh-CN" altLang="en-US" sz="2800" b="1" dirty="0">
                <a:solidFill>
                  <a:srgbClr val="CC0000"/>
                </a:solidFill>
                <a:latin typeface="+mn-ea"/>
                <a:ea typeface="+mn-ea"/>
              </a:rPr>
              <a:t>，若</a:t>
            </a:r>
            <a:r>
              <a:rPr kumimoji="1" lang="en-US" altLang="zh-CN" sz="2800" b="1" dirty="0">
                <a:solidFill>
                  <a:srgbClr val="CC0000"/>
                </a:solidFill>
                <a:latin typeface="+mn-ea"/>
                <a:ea typeface="+mn-ea"/>
              </a:rPr>
              <a:t>X</a:t>
            </a:r>
            <a:r>
              <a:rPr kumimoji="1" lang="zh-CN" altLang="en-US" sz="2800" b="1" dirty="0">
                <a:solidFill>
                  <a:srgbClr val="CC0000"/>
                </a:solidFill>
                <a:latin typeface="+mn-ea"/>
                <a:ea typeface="+mn-ea"/>
              </a:rPr>
              <a:t>（</a:t>
            </a:r>
            <a:r>
              <a:rPr kumimoji="1" lang="en-US" altLang="zh-CN" sz="2800" b="1" dirty="0">
                <a:solidFill>
                  <a:srgbClr val="CC0000"/>
                </a:solidFill>
                <a:latin typeface="+mn-ea"/>
                <a:ea typeface="+mn-ea"/>
              </a:rPr>
              <a:t>X∈R</a:t>
            </a:r>
            <a:r>
              <a:rPr kumimoji="1" lang="zh-CN" altLang="en-US" sz="2800" b="1" dirty="0">
                <a:solidFill>
                  <a:srgbClr val="CC0000"/>
                </a:solidFill>
                <a:latin typeface="+mn-ea"/>
                <a:ea typeface="+mn-ea"/>
              </a:rPr>
              <a:t>）是</a:t>
            </a:r>
            <a:r>
              <a:rPr kumimoji="1" lang="en-US" altLang="zh-CN" sz="3200" b="1" dirty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R</a:t>
            </a:r>
            <a:r>
              <a:rPr kumimoji="1" lang="zh-CN" altLang="en-US" sz="2800" b="1" dirty="0">
                <a:solidFill>
                  <a:srgbClr val="CC0000"/>
                </a:solidFill>
                <a:latin typeface="+mn-ea"/>
                <a:ea typeface="+mn-ea"/>
              </a:rPr>
              <a:t>类属性，则</a:t>
            </a:r>
            <a:r>
              <a:rPr kumimoji="1" lang="en-US" altLang="zh-CN" sz="2800" b="1" dirty="0">
                <a:solidFill>
                  <a:srgbClr val="CC0000"/>
                </a:solidFill>
                <a:latin typeface="+mn-ea"/>
                <a:ea typeface="+mn-ea"/>
              </a:rPr>
              <a:t>X</a:t>
            </a:r>
            <a:r>
              <a:rPr kumimoji="1" lang="zh-CN" altLang="en-US" sz="2800" b="1" dirty="0">
                <a:solidFill>
                  <a:srgbClr val="CC0000"/>
                </a:solidFill>
                <a:latin typeface="+mn-ea"/>
                <a:ea typeface="+mn-ea"/>
              </a:rPr>
              <a:t>必</a:t>
            </a:r>
            <a:r>
              <a:rPr kumimoji="1" lang="zh-CN" altLang="en-US" sz="2800" b="1" u="sng" dirty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不在</a:t>
            </a:r>
            <a:r>
              <a:rPr kumimoji="1" lang="zh-CN" altLang="en-US" sz="2800" b="1" dirty="0">
                <a:solidFill>
                  <a:srgbClr val="CC0000"/>
                </a:solidFill>
                <a:latin typeface="+mn-ea"/>
                <a:ea typeface="+mn-ea"/>
              </a:rPr>
              <a:t>任何候选码中。</a:t>
            </a:r>
          </a:p>
        </p:txBody>
      </p:sp>
      <p:sp>
        <p:nvSpPr>
          <p:cNvPr id="9" name="矩形 8"/>
          <p:cNvSpPr/>
          <p:nvPr/>
        </p:nvSpPr>
        <p:spPr>
          <a:xfrm>
            <a:off x="755576" y="44627"/>
            <a:ext cx="78117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4.3.3 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属性集闭包与</a:t>
            </a: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F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逻辑蕴涵的充要条件</a:t>
            </a:r>
            <a:endParaRPr lang="en-US" altLang="zh-CN" sz="32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39752" y="950503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求候选码的相关定理</a:t>
            </a:r>
          </a:p>
        </p:txBody>
      </p:sp>
    </p:spTree>
    <p:extLst>
      <p:ext uri="{BB962C8B-B14F-4D97-AF65-F5344CB8AC3E}">
        <p14:creationId xmlns:p14="http://schemas.microsoft.com/office/powerpoint/2010/main" val="124550683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2" grpId="0" animBg="1"/>
      <p:bldP spid="624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164091" y="478162"/>
            <a:ext cx="8424863" cy="95250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ea typeface="隶书" pitchFamily="49" charset="-122"/>
              </a:rPr>
              <a:t>多属性依赖集候选关键字求解算法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>
          <a:xfrm>
            <a:off x="142883" y="1196752"/>
            <a:ext cx="8893175" cy="46085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 marL="609585" indent="-609585">
              <a:buFontTx/>
              <a:buAutoNum type="arabicPeriod"/>
            </a:pPr>
            <a:r>
              <a:rPr lang="zh-CN" altLang="en-US" dirty="0">
                <a:latin typeface="+mn-ea"/>
              </a:rPr>
              <a:t>将</a:t>
            </a:r>
            <a:r>
              <a:rPr lang="en-US" altLang="zh-CN" dirty="0">
                <a:latin typeface="+mn-ea"/>
              </a:rPr>
              <a:t>R</a:t>
            </a:r>
            <a:r>
              <a:rPr lang="zh-CN" altLang="en-US" dirty="0">
                <a:latin typeface="+mn-ea"/>
              </a:rPr>
              <a:t>的所有属性分为</a:t>
            </a:r>
            <a:r>
              <a:rPr lang="en-US" altLang="zh-CN" dirty="0">
                <a:latin typeface="+mn-ea"/>
              </a:rPr>
              <a:t>L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R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LR</a:t>
            </a:r>
            <a:r>
              <a:rPr lang="zh-CN" altLang="en-US" dirty="0">
                <a:latin typeface="+mn-ea"/>
              </a:rPr>
              <a:t>两类，令</a:t>
            </a:r>
            <a:r>
              <a:rPr lang="en-US" altLang="zh-CN" dirty="0">
                <a:latin typeface="+mn-ea"/>
              </a:rPr>
              <a:t>X</a:t>
            </a:r>
            <a:r>
              <a:rPr lang="zh-CN" altLang="en-US" dirty="0">
                <a:latin typeface="+mn-ea"/>
              </a:rPr>
              <a:t>代表</a:t>
            </a:r>
            <a:r>
              <a:rPr lang="en-US" altLang="zh-CN" dirty="0">
                <a:latin typeface="+mn-ea"/>
              </a:rPr>
              <a:t>L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类，</a:t>
            </a:r>
            <a:r>
              <a:rPr lang="en-US" altLang="zh-CN" dirty="0">
                <a:latin typeface="+mn-ea"/>
              </a:rPr>
              <a:t>Y</a:t>
            </a:r>
            <a:r>
              <a:rPr lang="zh-CN" altLang="en-US" dirty="0">
                <a:latin typeface="+mn-ea"/>
              </a:rPr>
              <a:t>代表</a:t>
            </a:r>
            <a:r>
              <a:rPr lang="en-US" altLang="zh-CN" dirty="0">
                <a:latin typeface="+mn-ea"/>
              </a:rPr>
              <a:t>LR</a:t>
            </a:r>
            <a:r>
              <a:rPr lang="zh-CN" altLang="en-US" dirty="0">
                <a:latin typeface="+mn-ea"/>
              </a:rPr>
              <a:t>类</a:t>
            </a:r>
          </a:p>
          <a:p>
            <a:pPr marL="609585" indent="-609585">
              <a:buFontTx/>
              <a:buAutoNum type="arabicPeriod"/>
            </a:pP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求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X</a:t>
            </a:r>
            <a:r>
              <a:rPr lang="en-US" altLang="zh-CN" b="1" baseline="30000" dirty="0">
                <a:solidFill>
                  <a:schemeClr val="accent2"/>
                </a:solidFill>
                <a:latin typeface="+mn-ea"/>
              </a:rPr>
              <a:t>+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。若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X </a:t>
            </a:r>
            <a:r>
              <a:rPr lang="en-US" altLang="zh-CN" b="1" baseline="30000" dirty="0">
                <a:solidFill>
                  <a:schemeClr val="accent2"/>
                </a:solidFill>
                <a:latin typeface="+mn-ea"/>
              </a:rPr>
              <a:t>+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包含了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R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的全部属性，则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X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为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R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的惟一候选关键字，转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5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；否则转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3</a:t>
            </a:r>
          </a:p>
          <a:p>
            <a:pPr marL="609585" indent="-609585">
              <a:buFontTx/>
              <a:buAutoNum type="arabicPeriod"/>
            </a:pPr>
            <a:r>
              <a:rPr lang="zh-CN" altLang="en-US" dirty="0">
                <a:latin typeface="+mn-ea"/>
              </a:rPr>
              <a:t>在</a:t>
            </a:r>
            <a:r>
              <a:rPr lang="en-US" altLang="zh-CN" dirty="0">
                <a:latin typeface="+mn-ea"/>
              </a:rPr>
              <a:t>Y</a:t>
            </a:r>
            <a:r>
              <a:rPr lang="zh-CN" altLang="en-US" dirty="0">
                <a:latin typeface="+mn-ea"/>
              </a:rPr>
              <a:t>中取一属性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，求（</a:t>
            </a:r>
            <a:r>
              <a:rPr lang="en-US" altLang="zh-CN" dirty="0">
                <a:latin typeface="+mn-ea"/>
              </a:rPr>
              <a:t>XA</a:t>
            </a:r>
            <a:r>
              <a:rPr lang="zh-CN" altLang="en-US" dirty="0">
                <a:latin typeface="+mn-ea"/>
              </a:rPr>
              <a:t>） </a:t>
            </a:r>
            <a:r>
              <a:rPr lang="en-US" altLang="zh-CN" baseline="30000" dirty="0">
                <a:latin typeface="+mn-ea"/>
              </a:rPr>
              <a:t>+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。若它包含</a:t>
            </a:r>
            <a:r>
              <a:rPr lang="en-US" altLang="zh-CN" dirty="0">
                <a:latin typeface="+mn-ea"/>
              </a:rPr>
              <a:t>R</a:t>
            </a:r>
            <a:r>
              <a:rPr lang="zh-CN" altLang="en-US" dirty="0">
                <a:latin typeface="+mn-ea"/>
              </a:rPr>
              <a:t>的全部属性，则转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；否则，调换一属性反复进行这一过程，直到试完所有</a:t>
            </a:r>
            <a:r>
              <a:rPr lang="en-US" altLang="zh-CN" dirty="0">
                <a:latin typeface="+mn-ea"/>
              </a:rPr>
              <a:t>Y</a:t>
            </a:r>
            <a:r>
              <a:rPr lang="zh-CN" altLang="en-US" dirty="0">
                <a:latin typeface="+mn-ea"/>
              </a:rPr>
              <a:t>中的属性。</a:t>
            </a:r>
          </a:p>
          <a:p>
            <a:pPr marL="609585" indent="-609585">
              <a:buFontTx/>
              <a:buAutoNum type="arabicPeriod"/>
            </a:pP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如果已找出所有候选关键字，则转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5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；否则在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Y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中依次取两个、三个、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……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，求它们的属性闭包，直到其闭包包含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R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的全部属性</a:t>
            </a:r>
          </a:p>
          <a:p>
            <a:pPr marL="609585" indent="-609585">
              <a:buFontTx/>
              <a:buAutoNum type="arabicPeriod"/>
            </a:pPr>
            <a:r>
              <a:rPr lang="zh-CN" altLang="en-US" dirty="0">
                <a:latin typeface="+mn-ea"/>
              </a:rPr>
              <a:t>停止，输出结果</a:t>
            </a:r>
          </a:p>
        </p:txBody>
      </p:sp>
      <p:sp>
        <p:nvSpPr>
          <p:cNvPr id="634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BA9128-462B-4906-AA84-9A2524DF6DAD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55576" y="44627"/>
            <a:ext cx="78117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4.3.3 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属性集闭包与</a:t>
            </a: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F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逻辑蕴涵的充要条件</a:t>
            </a:r>
            <a:endParaRPr lang="en-US" altLang="zh-CN" sz="3200" b="1" dirty="0">
              <a:solidFill>
                <a:srgbClr val="FF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439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B759B0-5F34-4886-9D43-861DA0196BEF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95294" y="889000"/>
            <a:ext cx="8135937" cy="2921000"/>
            <a:chOff x="249" y="361"/>
            <a:chExt cx="5125" cy="2208"/>
          </a:xfrm>
        </p:grpSpPr>
        <p:sp>
          <p:nvSpPr>
            <p:cNvPr id="64517" name="Rectangle 3"/>
            <p:cNvSpPr>
              <a:spLocks noChangeArrowheads="1"/>
            </p:cNvSpPr>
            <p:nvPr/>
          </p:nvSpPr>
          <p:spPr bwMode="auto">
            <a:xfrm>
              <a:off x="249" y="845"/>
              <a:ext cx="5125" cy="1724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891" indent="-342891">
                <a:lnSpc>
                  <a:spcPct val="90000"/>
                </a:lnSpc>
                <a:spcBef>
                  <a:spcPct val="20000"/>
                </a:spcBef>
              </a:pPr>
              <a:r>
                <a:rPr kumimoji="1" lang="zh-CN" altLang="en-US" sz="2800" dirty="0">
                  <a:solidFill>
                    <a:schemeClr val="tx2"/>
                  </a:solidFill>
                  <a:latin typeface="+mn-ea"/>
                  <a:ea typeface="+mn-ea"/>
                </a:rPr>
                <a:t>设有关系模式</a:t>
              </a:r>
              <a:r>
                <a:rPr kumimoji="1" lang="en-US" altLang="zh-CN" sz="2800" dirty="0">
                  <a:solidFill>
                    <a:schemeClr val="tx2"/>
                  </a:solidFill>
                  <a:latin typeface="+mn-ea"/>
                  <a:ea typeface="+mn-ea"/>
                </a:rPr>
                <a:t>R</a:t>
              </a:r>
              <a:r>
                <a:rPr kumimoji="1" lang="zh-CN" altLang="en-US" sz="2800" dirty="0">
                  <a:solidFill>
                    <a:schemeClr val="tx2"/>
                  </a:solidFill>
                  <a:latin typeface="+mn-ea"/>
                  <a:ea typeface="+mn-ea"/>
                </a:rPr>
                <a:t>（</a:t>
              </a:r>
              <a:r>
                <a:rPr kumimoji="1" lang="en-US" altLang="zh-CN" sz="2800" dirty="0">
                  <a:solidFill>
                    <a:schemeClr val="tx2"/>
                  </a:solidFill>
                  <a:latin typeface="+mn-ea"/>
                  <a:ea typeface="+mn-ea"/>
                </a:rPr>
                <a:t>A</a:t>
              </a:r>
              <a:r>
                <a:rPr kumimoji="1" lang="zh-CN" altLang="en-US" sz="2800" dirty="0">
                  <a:solidFill>
                    <a:schemeClr val="tx2"/>
                  </a:solidFill>
                  <a:latin typeface="+mn-ea"/>
                  <a:ea typeface="+mn-ea"/>
                </a:rPr>
                <a:t>，</a:t>
              </a:r>
              <a:r>
                <a:rPr kumimoji="1" lang="en-US" altLang="zh-CN" sz="2800" dirty="0">
                  <a:solidFill>
                    <a:schemeClr val="tx2"/>
                  </a:solidFill>
                  <a:latin typeface="+mn-ea"/>
                  <a:ea typeface="+mn-ea"/>
                </a:rPr>
                <a:t>B</a:t>
              </a:r>
              <a:r>
                <a:rPr kumimoji="1" lang="zh-CN" altLang="en-US" sz="2800" dirty="0">
                  <a:solidFill>
                    <a:schemeClr val="tx2"/>
                  </a:solidFill>
                  <a:latin typeface="+mn-ea"/>
                  <a:ea typeface="+mn-ea"/>
                </a:rPr>
                <a:t>，</a:t>
              </a:r>
              <a:r>
                <a:rPr kumimoji="1" lang="en-US" altLang="zh-CN" sz="2800" dirty="0">
                  <a:solidFill>
                    <a:schemeClr val="tx2"/>
                  </a:solidFill>
                  <a:latin typeface="+mn-ea"/>
                  <a:ea typeface="+mn-ea"/>
                </a:rPr>
                <a:t>C</a:t>
              </a:r>
              <a:r>
                <a:rPr kumimoji="1" lang="zh-CN" altLang="en-US" sz="2800" dirty="0">
                  <a:solidFill>
                    <a:schemeClr val="tx2"/>
                  </a:solidFill>
                  <a:latin typeface="+mn-ea"/>
                  <a:ea typeface="+mn-ea"/>
                </a:rPr>
                <a:t>，</a:t>
              </a:r>
              <a:r>
                <a:rPr kumimoji="1" lang="en-US" altLang="zh-CN" sz="2800" dirty="0">
                  <a:solidFill>
                    <a:schemeClr val="tx2"/>
                  </a:solidFill>
                  <a:latin typeface="+mn-ea"/>
                  <a:ea typeface="+mn-ea"/>
                </a:rPr>
                <a:t>D</a:t>
              </a:r>
              <a:r>
                <a:rPr kumimoji="1" lang="zh-CN" altLang="en-US" sz="2800" dirty="0">
                  <a:solidFill>
                    <a:schemeClr val="tx2"/>
                  </a:solidFill>
                  <a:latin typeface="+mn-ea"/>
                  <a:ea typeface="+mn-ea"/>
                </a:rPr>
                <a:t>，</a:t>
              </a:r>
              <a:r>
                <a:rPr kumimoji="1" lang="en-US" altLang="zh-CN" sz="2800" dirty="0">
                  <a:solidFill>
                    <a:schemeClr val="tx2"/>
                  </a:solidFill>
                  <a:latin typeface="+mn-ea"/>
                  <a:ea typeface="+mn-ea"/>
                </a:rPr>
                <a:t>E</a:t>
              </a:r>
              <a:r>
                <a:rPr kumimoji="1" lang="zh-CN" altLang="en-US" sz="2800" dirty="0">
                  <a:solidFill>
                    <a:schemeClr val="tx2"/>
                  </a:solidFill>
                  <a:latin typeface="+mn-ea"/>
                  <a:ea typeface="+mn-ea"/>
                </a:rPr>
                <a:t>，</a:t>
              </a:r>
              <a:r>
                <a:rPr kumimoji="1" lang="en-US" altLang="zh-CN" sz="2800" dirty="0">
                  <a:solidFill>
                    <a:schemeClr val="tx2"/>
                  </a:solidFill>
                  <a:latin typeface="+mn-ea"/>
                  <a:ea typeface="+mn-ea"/>
                </a:rPr>
                <a:t>P</a:t>
              </a:r>
              <a:r>
                <a:rPr kumimoji="1" lang="zh-CN" altLang="en-US" sz="2800" dirty="0">
                  <a:solidFill>
                    <a:schemeClr val="tx2"/>
                  </a:solidFill>
                  <a:latin typeface="+mn-ea"/>
                  <a:ea typeface="+mn-ea"/>
                </a:rPr>
                <a:t>），</a:t>
              </a:r>
              <a:r>
                <a:rPr kumimoji="1" lang="en-US" altLang="zh-CN" sz="2800" dirty="0">
                  <a:solidFill>
                    <a:schemeClr val="tx2"/>
                  </a:solidFill>
                  <a:latin typeface="+mn-ea"/>
                  <a:ea typeface="+mn-ea"/>
                </a:rPr>
                <a:t>R</a:t>
              </a:r>
              <a:r>
                <a:rPr kumimoji="1" lang="zh-CN" altLang="en-US" sz="2800" dirty="0">
                  <a:solidFill>
                    <a:schemeClr val="tx2"/>
                  </a:solidFill>
                  <a:latin typeface="+mn-ea"/>
                  <a:ea typeface="+mn-ea"/>
                </a:rPr>
                <a:t>的</a:t>
              </a:r>
            </a:p>
            <a:p>
              <a:pPr marL="342891" indent="-342891">
                <a:lnSpc>
                  <a:spcPct val="90000"/>
                </a:lnSpc>
                <a:spcBef>
                  <a:spcPct val="20000"/>
                </a:spcBef>
              </a:pPr>
              <a:r>
                <a:rPr kumimoji="1" lang="zh-CN" altLang="en-US" sz="2800" dirty="0">
                  <a:solidFill>
                    <a:schemeClr val="tx2"/>
                  </a:solidFill>
                  <a:latin typeface="+mn-ea"/>
                  <a:ea typeface="+mn-ea"/>
                </a:rPr>
                <a:t>函数依赖集为：</a:t>
              </a:r>
            </a:p>
            <a:p>
              <a:pPr marL="342891" indent="-342891">
                <a:lnSpc>
                  <a:spcPct val="90000"/>
                </a:lnSpc>
                <a:spcBef>
                  <a:spcPct val="20000"/>
                </a:spcBef>
              </a:pPr>
              <a:r>
                <a:rPr kumimoji="1" lang="en-US" altLang="zh-CN" sz="2800" dirty="0">
                  <a:solidFill>
                    <a:schemeClr val="tx2"/>
                  </a:solidFill>
                  <a:latin typeface="+mn-ea"/>
                  <a:ea typeface="+mn-ea"/>
                </a:rPr>
                <a:t>F={A→D,E→D,D→B,BC →D,DC →A},</a:t>
              </a:r>
              <a:r>
                <a:rPr kumimoji="1" lang="zh-CN" altLang="en-US" sz="2800" dirty="0">
                  <a:solidFill>
                    <a:schemeClr val="tx2"/>
                  </a:solidFill>
                  <a:latin typeface="+mn-ea"/>
                  <a:ea typeface="+mn-ea"/>
                </a:rPr>
                <a:t>求</a:t>
              </a:r>
              <a:r>
                <a:rPr kumimoji="1" lang="en-US" altLang="zh-CN" sz="2800" dirty="0">
                  <a:solidFill>
                    <a:schemeClr val="tx2"/>
                  </a:solidFill>
                  <a:latin typeface="+mn-ea"/>
                  <a:ea typeface="+mn-ea"/>
                </a:rPr>
                <a:t>R</a:t>
              </a:r>
              <a:r>
                <a:rPr kumimoji="1" lang="zh-CN" altLang="en-US" sz="2800" dirty="0">
                  <a:solidFill>
                    <a:schemeClr val="tx2"/>
                  </a:solidFill>
                  <a:latin typeface="+mn-ea"/>
                  <a:ea typeface="+mn-ea"/>
                </a:rPr>
                <a:t>的</a:t>
              </a:r>
            </a:p>
            <a:p>
              <a:pPr marL="342891" indent="-342891">
                <a:lnSpc>
                  <a:spcPct val="90000"/>
                </a:lnSpc>
                <a:spcBef>
                  <a:spcPct val="20000"/>
                </a:spcBef>
              </a:pPr>
              <a:r>
                <a:rPr kumimoji="1" lang="zh-CN" altLang="en-US" sz="2800" dirty="0">
                  <a:solidFill>
                    <a:schemeClr val="tx2"/>
                  </a:solidFill>
                  <a:latin typeface="+mn-ea"/>
                  <a:ea typeface="+mn-ea"/>
                </a:rPr>
                <a:t>候选码。</a:t>
              </a:r>
            </a:p>
          </p:txBody>
        </p:sp>
        <p:sp>
          <p:nvSpPr>
            <p:cNvPr id="64518" name="Rectangle 4"/>
            <p:cNvSpPr>
              <a:spLocks noChangeArrowheads="1"/>
            </p:cNvSpPr>
            <p:nvPr/>
          </p:nvSpPr>
          <p:spPr bwMode="auto">
            <a:xfrm>
              <a:off x="340" y="361"/>
              <a:ext cx="684" cy="3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>
                  <a:solidFill>
                    <a:schemeClr val="tx2"/>
                  </a:solidFill>
                  <a:latin typeface="+mn-ea"/>
                  <a:ea typeface="+mn-ea"/>
                </a:rPr>
                <a:t>例</a:t>
              </a:r>
              <a:r>
                <a:rPr kumimoji="1" lang="en-US" altLang="zh-CN" sz="2800" b="1" dirty="0">
                  <a:solidFill>
                    <a:schemeClr val="tx2"/>
                  </a:solidFill>
                  <a:latin typeface="+mn-ea"/>
                  <a:ea typeface="+mn-ea"/>
                </a:rPr>
                <a:t>1</a:t>
              </a:r>
              <a:r>
                <a:rPr kumimoji="1" lang="zh-CN" altLang="en-US" sz="2800" dirty="0">
                  <a:solidFill>
                    <a:schemeClr val="tx2"/>
                  </a:solidFill>
                  <a:latin typeface="+mn-ea"/>
                  <a:ea typeface="+mn-ea"/>
                </a:rPr>
                <a:t>：</a:t>
              </a:r>
            </a:p>
          </p:txBody>
        </p:sp>
      </p:grpSp>
      <p:sp>
        <p:nvSpPr>
          <p:cNvPr id="238597" name="Text Box 5"/>
          <p:cNvSpPr txBox="1">
            <a:spLocks noChangeArrowheads="1"/>
          </p:cNvSpPr>
          <p:nvPr/>
        </p:nvSpPr>
        <p:spPr bwMode="auto">
          <a:xfrm>
            <a:off x="395538" y="3942295"/>
            <a:ext cx="8172451" cy="181588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因为 </a:t>
            </a:r>
            <a:r>
              <a:rPr kumimoji="1"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C</a:t>
            </a:r>
            <a:r>
              <a:rPr kumimoji="1"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，</a:t>
            </a:r>
            <a:r>
              <a:rPr kumimoji="1"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E</a:t>
            </a:r>
            <a:r>
              <a:rPr kumimoji="1"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是</a:t>
            </a:r>
            <a:r>
              <a:rPr kumimoji="1"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L</a:t>
            </a:r>
            <a:r>
              <a:rPr kumimoji="1"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类属性，</a:t>
            </a:r>
            <a:r>
              <a:rPr kumimoji="1"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P</a:t>
            </a:r>
            <a:r>
              <a:rPr kumimoji="1"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是</a:t>
            </a:r>
            <a:r>
              <a:rPr kumimoji="1"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N</a:t>
            </a:r>
            <a:r>
              <a:rPr kumimoji="1"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类属性，所以</a:t>
            </a:r>
            <a:r>
              <a:rPr kumimoji="1"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CEP</a:t>
            </a:r>
            <a:r>
              <a:rPr kumimoji="1"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包含在所有候选码中；</a:t>
            </a:r>
          </a:p>
          <a:p>
            <a:pPr algn="just"/>
            <a:r>
              <a:rPr kumimoji="1"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因为 （</a:t>
            </a:r>
            <a:r>
              <a:rPr kumimoji="1"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CEP</a:t>
            </a:r>
            <a:r>
              <a:rPr kumimoji="1"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）＋＝</a:t>
            </a:r>
            <a:r>
              <a:rPr kumimoji="1"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ABCDEP</a:t>
            </a:r>
            <a:r>
              <a:rPr kumimoji="1"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；</a:t>
            </a:r>
          </a:p>
          <a:p>
            <a:pPr algn="just"/>
            <a:r>
              <a:rPr kumimoji="1"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所以  </a:t>
            </a:r>
            <a:r>
              <a:rPr kumimoji="1"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CEP</a:t>
            </a:r>
            <a:r>
              <a:rPr kumimoji="1"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是</a:t>
            </a:r>
            <a:r>
              <a:rPr kumimoji="1"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R</a:t>
            </a:r>
            <a:r>
              <a:rPr kumimoji="1"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的唯一候选码。</a:t>
            </a:r>
          </a:p>
        </p:txBody>
      </p:sp>
      <p:sp>
        <p:nvSpPr>
          <p:cNvPr id="7" name="矩形 6"/>
          <p:cNvSpPr/>
          <p:nvPr/>
        </p:nvSpPr>
        <p:spPr>
          <a:xfrm>
            <a:off x="755576" y="44627"/>
            <a:ext cx="78117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4.3.3 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属性集闭包与</a:t>
            </a:r>
            <a:r>
              <a:rPr lang="en-US" altLang="zh-CN" sz="3200" b="1" dirty="0">
                <a:solidFill>
                  <a:srgbClr val="FFFF00"/>
                </a:solidFill>
                <a:latin typeface="+mn-ea"/>
              </a:rPr>
              <a:t>F</a:t>
            </a:r>
            <a:r>
              <a:rPr lang="zh-CN" altLang="en-US" sz="3200" b="1" dirty="0">
                <a:solidFill>
                  <a:srgbClr val="FFFF00"/>
                </a:solidFill>
                <a:latin typeface="+mn-ea"/>
              </a:rPr>
              <a:t>逻辑蕴涵的充要条件</a:t>
            </a:r>
            <a:endParaRPr lang="en-US" altLang="zh-CN" sz="3200" b="1" dirty="0">
              <a:solidFill>
                <a:srgbClr val="FF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1157726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859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38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38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38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7" grpId="0" build="p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911620"/>
            <a:ext cx="8229600" cy="3234531"/>
          </a:xfrm>
          <a:solidFill>
            <a:schemeClr val="bg1"/>
          </a:solidFill>
          <a:ln>
            <a:solidFill>
              <a:srgbClr val="FF0000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dirty="0"/>
              <a:t>例</a:t>
            </a:r>
            <a:r>
              <a:rPr lang="en-US" altLang="zh-CN" b="1" dirty="0"/>
              <a:t>4</a:t>
            </a:r>
            <a:r>
              <a:rPr lang="zh-CN" altLang="en-US" b="1" dirty="0"/>
              <a:t>设有关系模式</a:t>
            </a:r>
            <a:r>
              <a:rPr lang="en-US" altLang="zh-CN" b="1" dirty="0"/>
              <a:t>R</a:t>
            </a:r>
            <a:r>
              <a:rPr lang="zh-CN" altLang="en-US" b="1" dirty="0"/>
              <a:t>（</a:t>
            </a:r>
            <a:r>
              <a:rPr lang="en-US" altLang="zh-CN" b="1" dirty="0"/>
              <a:t>A</a:t>
            </a:r>
            <a:r>
              <a:rPr lang="zh-CN" altLang="en-US" b="1" dirty="0"/>
              <a:t>，</a:t>
            </a:r>
            <a:r>
              <a:rPr lang="en-US" altLang="zh-CN" b="1" dirty="0"/>
              <a:t>B</a:t>
            </a:r>
            <a:r>
              <a:rPr lang="zh-CN" altLang="en-US" b="1" dirty="0"/>
              <a:t>，</a:t>
            </a:r>
            <a:r>
              <a:rPr lang="en-US" altLang="zh-CN" b="1" dirty="0"/>
              <a:t>C</a:t>
            </a:r>
            <a:r>
              <a:rPr lang="zh-CN" altLang="en-US" b="1" dirty="0"/>
              <a:t>，</a:t>
            </a:r>
            <a:r>
              <a:rPr lang="en-US" altLang="zh-CN" b="1" dirty="0"/>
              <a:t>D</a:t>
            </a:r>
            <a:r>
              <a:rPr lang="zh-CN" altLang="en-US" b="1" dirty="0"/>
              <a:t>，</a:t>
            </a:r>
            <a:r>
              <a:rPr lang="en-US" altLang="zh-CN" b="1" dirty="0"/>
              <a:t>E</a:t>
            </a:r>
            <a:r>
              <a:rPr lang="zh-CN" altLang="en-US" b="1" dirty="0"/>
              <a:t>），其上的函数依赖集</a:t>
            </a:r>
            <a:r>
              <a:rPr lang="en-US" altLang="zh-CN" b="1" dirty="0"/>
              <a:t>: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F={A</a:t>
            </a:r>
            <a:r>
              <a:rPr lang="en-US" altLang="zh-CN" b="1" dirty="0">
                <a:sym typeface="Wingdings" pitchFamily="2" charset="2"/>
              </a:rPr>
              <a:t></a:t>
            </a:r>
            <a:r>
              <a:rPr lang="en-US" altLang="zh-CN" b="1" dirty="0"/>
              <a:t>BC,CD</a:t>
            </a:r>
            <a:r>
              <a:rPr lang="en-US" altLang="zh-CN" b="1" dirty="0">
                <a:sym typeface="Wingdings" pitchFamily="2" charset="2"/>
              </a:rPr>
              <a:t>E,BD,EA</a:t>
            </a:r>
            <a:r>
              <a:rPr lang="en-US" altLang="zh-CN" b="1" dirty="0"/>
              <a:t>}</a:t>
            </a:r>
          </a:p>
          <a:p>
            <a:pPr eaLnBrk="1" hangingPunct="1">
              <a:buFontTx/>
              <a:buNone/>
            </a:pPr>
            <a:r>
              <a:rPr lang="zh-CN" altLang="en-US" b="1" dirty="0"/>
              <a:t>求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1. </a:t>
            </a:r>
            <a:r>
              <a:rPr lang="zh-CN" altLang="en-US" b="1" dirty="0"/>
              <a:t>计算</a:t>
            </a:r>
            <a:r>
              <a:rPr lang="en-US" altLang="zh-CN" b="1" dirty="0"/>
              <a:t>B</a:t>
            </a:r>
            <a:r>
              <a:rPr lang="en-US" altLang="zh-CN" b="1" baseline="30000" dirty="0"/>
              <a:t>+</a:t>
            </a:r>
          </a:p>
        </p:txBody>
      </p:sp>
      <p:sp>
        <p:nvSpPr>
          <p:cNvPr id="1218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6A2E7F-E0BC-4A79-A504-3443B74E9877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66328" y="46368"/>
            <a:ext cx="2057400" cy="646331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典型例题</a:t>
            </a:r>
          </a:p>
        </p:txBody>
      </p:sp>
    </p:spTree>
    <p:extLst>
      <p:ext uri="{BB962C8B-B14F-4D97-AF65-F5344CB8AC3E}">
        <p14:creationId xmlns:p14="http://schemas.microsoft.com/office/powerpoint/2010/main" val="380288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859C4B5-8E22-4748-A67B-C135AE9E0F8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828800" y="2786063"/>
            <a:ext cx="64008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0448F9-9CAB-4E8A-A832-B5AFFF1D870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828800" y="3643313"/>
            <a:ext cx="64008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179BBB-72B2-4E06-A146-C63C5BD0188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828800" y="4500563"/>
            <a:ext cx="64008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BC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1555F82-0BCB-4FA6-956A-C026B8C2C3A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828800" y="5357813"/>
            <a:ext cx="64008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CD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F054F9F-F301-490A-94C2-42AF7448992F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E108F95-D904-49A0-B820-12556C133A7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44FA735-3D4F-4530-874D-375663BA4D65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EA5E106-8C7F-48D3-A500-C9A56B57AF8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5422106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1C8C122-3884-4D3D-AB3A-6FAF654672A9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BE6A272-DBD3-4B81-A911-CE73797F901E}"/>
              </a:ext>
            </a:extLst>
          </p:cNvPr>
          <p:cNvSpPr/>
          <p:nvPr/>
        </p:nvSpPr>
        <p:spPr>
          <a:xfrm>
            <a:off x="971600" y="956668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例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设有关系模式</a:t>
            </a:r>
            <a:r>
              <a:rPr lang="en-US" altLang="zh-CN" sz="2400" b="1" dirty="0"/>
              <a:t>R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D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E</a:t>
            </a:r>
            <a:r>
              <a:rPr lang="zh-CN" altLang="en-US" sz="2400" b="1" dirty="0"/>
              <a:t>），其上的函数依赖集</a:t>
            </a:r>
            <a:r>
              <a:rPr lang="en-US" altLang="zh-CN" sz="2400" b="1" dirty="0"/>
              <a:t>:F={A</a:t>
            </a:r>
            <a:r>
              <a:rPr lang="en-US" altLang="zh-CN" sz="2400" b="1" dirty="0">
                <a:sym typeface="Wingdings" pitchFamily="2" charset="2"/>
              </a:rPr>
              <a:t></a:t>
            </a:r>
            <a:r>
              <a:rPr lang="en-US" altLang="zh-CN" sz="2400" b="1" dirty="0"/>
              <a:t>BC,CD</a:t>
            </a:r>
            <a:r>
              <a:rPr lang="en-US" altLang="zh-CN" sz="2400" b="1" dirty="0">
                <a:sym typeface="Wingdings" pitchFamily="2" charset="2"/>
              </a:rPr>
              <a:t>E,BD,EA</a:t>
            </a:r>
            <a:r>
              <a:rPr lang="en-US" altLang="zh-CN" sz="2400" b="1" dirty="0"/>
              <a:t>}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求出</a:t>
            </a:r>
            <a:r>
              <a:rPr lang="en-US" altLang="zh-CN" sz="2400" b="1" dirty="0"/>
              <a:t>R</a:t>
            </a:r>
            <a:r>
              <a:rPr lang="zh-CN" altLang="en-US" sz="2400" b="1" dirty="0"/>
              <a:t>的所有候选关键字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886879D-7A07-4B23-8801-8D1BE40C7010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D6BF0175-B0DD-4B2F-BCF4-19C4814AF8FA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3F6EBC76-62F5-43BD-B086-F8482048B4F3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93E23A83-1770-4B30-8338-9236D1BC0D6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24" name="TipText">
              <a:extLst>
                <a:ext uri="{FF2B5EF4-FFF2-40B4-BE49-F238E27FC236}">
                  <a16:creationId xmlns:a16="http://schemas.microsoft.com/office/drawing/2014/main" id="{8FA9D17E-3A2E-4EDB-9EA2-558FF165A731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419917EB-558D-4062-9D34-A27C8DBC0071}"/>
              </a:ext>
            </a:extLst>
          </p:cNvPr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83714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MultipleChoiceMA"/>
  <p:tag name="RAINPROBLEM" val="MultipleChoiceMA"/>
  <p:tag name="PROBLEMSCORE_HALF" val="0.0"/>
  <p:tag name="PROBLEMSCORE" val="1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10.0"/>
  <p:tag name="ANONYMOUSPOLLING" val="False"/>
  <p:tag name="RAINPROBLEMTYPE" val="MultipleChoiceMA"/>
  <p:tag name="RAINPROBLEM" val="MultipleChoiceMA"/>
  <p:tag name="PROBLEMSCORE_HALF" val="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默认设计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1716</TotalTime>
  <Pages>0</Pages>
  <Words>3918</Words>
  <Characters>0</Characters>
  <Application>Microsoft Office PowerPoint</Application>
  <DocSecurity>0</DocSecurity>
  <PresentationFormat>全屏显示(4:3)</PresentationFormat>
  <Lines>0</Lines>
  <Paragraphs>381</Paragraphs>
  <Slides>42</Slides>
  <Notes>9</Notes>
  <HiddenSlides>4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6" baseType="lpstr">
      <vt:lpstr>Microsoft Yahei</vt:lpstr>
      <vt:lpstr>黑体</vt:lpstr>
      <vt:lpstr>华文楷体</vt:lpstr>
      <vt:lpstr>华文新魏</vt:lpstr>
      <vt:lpstr>隶书</vt:lpstr>
      <vt:lpstr>宋体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默认设计模板</vt:lpstr>
      <vt:lpstr>第4章 关系规范化理论</vt:lpstr>
      <vt:lpstr>第三讲 主要内容</vt:lpstr>
      <vt:lpstr>PowerPoint 演示文稿</vt:lpstr>
      <vt:lpstr>PowerPoint 演示文稿</vt:lpstr>
      <vt:lpstr>PowerPoint 演示文稿</vt:lpstr>
      <vt:lpstr>多属性依赖集候选关键字求解算法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作业1：求下列函数依赖集的最小覆盖</vt:lpstr>
      <vt:lpstr>U=(A,B,C,D,E,F,G)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实例分析</vt:lpstr>
      <vt:lpstr>PowerPoint 演示文稿</vt:lpstr>
      <vt:lpstr>1.模式分解的概念</vt:lpstr>
      <vt:lpstr>PowerPoint 演示文稿</vt:lpstr>
      <vt:lpstr>求Fi的方法</vt:lpstr>
      <vt:lpstr>PowerPoint 演示文稿</vt:lpstr>
      <vt:lpstr>PowerPoint 演示文稿</vt:lpstr>
      <vt:lpstr>PowerPoint 演示文稿</vt:lpstr>
      <vt:lpstr>小结</vt:lpstr>
    </vt:vector>
  </TitlesOfParts>
  <Manager/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未定义</dc:creator>
  <cp:keywords/>
  <dc:description/>
  <cp:lastModifiedBy>xie rany</cp:lastModifiedBy>
  <cp:revision>250</cp:revision>
  <dcterms:created xsi:type="dcterms:W3CDTF">2014-01-06T05:16:49Z</dcterms:created>
  <dcterms:modified xsi:type="dcterms:W3CDTF">2018-05-18T07:43:44Z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