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75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970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1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1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71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97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9714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 b="0">
                <a:latin typeface="Arial Black" pitchFamily="34" charset="0"/>
                <a:ea typeface="+mn-ea"/>
              </a:defRPr>
            </a:lvl1pPr>
          </a:lstStyle>
          <a:p>
            <a:fld id="{600AE6CE-DED9-4D9D-A824-0BBBC8E4A3B2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92539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BEC381-709F-4D98-9C36-4786ED449820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569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571C0F-5CC7-48A4-B860-75542D1664F4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1881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007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615AA94-8C4E-46FC-B782-E9B632D4A8D7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119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D072FB-181D-4310-996F-33CDE79D7767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9715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FE7CDC-5BD8-4B1E-9FB3-D847362C614E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0013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F430E7-75B5-4AC9-B144-A7FF0E84910C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1910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94BD-82D8-424A-989A-C2D0F2EB41A6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6945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4BFC3A-4775-444A-A2A1-8F570C4CC4DA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0883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E49F6-3749-4A0F-9BEC-ED47A743E2D9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2750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34A5EE-C81F-4B31-ACC3-1F23A688C36E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8188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025006-F1E8-49B8-A80A-9F81941DC165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5103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BD8B5B-F227-4320-AB43-94BAFDD2850A}" type="slidenum">
              <a:rPr lang="en-US" altLang="zh-CN">
                <a:solidFill>
                  <a:srgbClr val="0000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800000"/>
                </a:solidFill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800000"/>
                </a:solidFill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3366FF"/>
                </a:solidFill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800000"/>
                </a:solidFill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3366FF"/>
                </a:solidFill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3366FF"/>
                </a:solidFill>
              </a:endParaRPr>
            </a:p>
          </p:txBody>
        </p:sp>
      </p:grpSp>
      <p:sp>
        <p:nvSpPr>
          <p:cNvPr id="286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8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8689" name="Line 17"/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2FCE6-B8A4-4F27-9D3E-F7738790940A}" type="slidenum">
              <a:rPr lang="en-US" altLang="zh-CN">
                <a:solidFill>
                  <a:srgbClr val="000099"/>
                </a:solidFill>
              </a:rPr>
              <a:pPr/>
              <a:t>1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476250"/>
            <a:ext cx="2971800" cy="950913"/>
          </a:xfrm>
        </p:spPr>
        <p:txBody>
          <a:bodyPr/>
          <a:lstStyle/>
          <a:p>
            <a:r>
              <a:rPr lang="zh-CN" altLang="en-US" sz="4000" b="1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堆 </a:t>
            </a:r>
            <a:r>
              <a:rPr lang="en-US" altLang="zh-CN" sz="4000" b="1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 Heap )</a:t>
            </a:r>
            <a:endParaRPr lang="en-US" altLang="zh-CN" sz="54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684213" y="3251200"/>
            <a:ext cx="8077200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template &lt;class 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, class 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&gt;</a:t>
            </a: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class 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MinPQ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{         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//</a:t>
            </a:r>
            <a:r>
              <a:rPr kumimoji="1" lang="zh-CN" altLang="en-US" sz="2800">
                <a:solidFill>
                  <a:srgbClr val="CC0000"/>
                </a:solidFill>
                <a:ea typeface="隶书" pitchFamily="49" charset="-122"/>
              </a:rPr>
              <a:t>最小优先级队列类的定义</a:t>
            </a:r>
            <a:endParaRPr kumimoji="1" lang="zh-CN" altLang="en-US" sz="280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public:</a:t>
            </a:r>
            <a:endParaRPr kumimoji="1" lang="en-US" altLang="zh-CN" sz="2800">
              <a:solidFill>
                <a:srgbClr val="000099"/>
              </a:solidFill>
              <a:latin typeface="Times New Roman" pitchFamily="18" charset="0"/>
            </a:endParaRP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Virtual bool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 Insert (E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&amp;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 d) = 0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;</a:t>
            </a:r>
            <a:endParaRPr kumimoji="1" lang="en-US" altLang="zh-CN" sz="2800">
              <a:solidFill>
                <a:srgbClr val="000099"/>
              </a:solidFill>
              <a:latin typeface="Times New Roman" pitchFamily="18" charset="0"/>
            </a:endParaRP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Virtual bool 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Remove (E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&amp;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 d) = 0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;</a:t>
            </a: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};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          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719138" y="1436688"/>
            <a:ext cx="752475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CC0000"/>
                </a:solidFill>
                <a:ea typeface="华文新魏" pitchFamily="2" charset="-122"/>
              </a:rPr>
              <a:t>优先级队列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fontAlgn="base">
              <a:spcBef>
                <a:spcPct val="15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3000" b="1">
                <a:solidFill>
                  <a:srgbClr val="000099"/>
                </a:solidFill>
                <a:ea typeface="仿宋_GB2312" pitchFamily="49" charset="-122"/>
              </a:rPr>
              <a:t>每次出队列的是优先权最高的元素。</a:t>
            </a:r>
          </a:p>
          <a:p>
            <a:pPr fontAlgn="base">
              <a:spcBef>
                <a:spcPct val="15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3000" b="1">
                <a:solidFill>
                  <a:srgbClr val="000099"/>
                </a:solidFill>
                <a:ea typeface="仿宋_GB2312" pitchFamily="49" charset="-122"/>
              </a:rPr>
              <a:t>用堆实现其存储表示，能够高效运作。</a:t>
            </a:r>
            <a:endParaRPr kumimoji="1" lang="zh-CN" altLang="en-US" sz="3000">
              <a:solidFill>
                <a:srgbClr val="000099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44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FC555-C2CD-4E73-AF2C-ADE8B0CF29F2}" type="slidenum">
              <a:rPr lang="en-US" altLang="zh-CN">
                <a:solidFill>
                  <a:srgbClr val="000099"/>
                </a:solidFill>
              </a:rPr>
              <a:pPr/>
              <a:t>10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37617" name="Text Box 49"/>
          <p:cNvSpPr txBox="1">
            <a:spLocks noChangeArrowheads="1"/>
          </p:cNvSpPr>
          <p:nvPr/>
        </p:nvSpPr>
        <p:spPr bwMode="auto">
          <a:xfrm>
            <a:off x="1149350" y="4876800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currentPos = i = 1</a:t>
            </a:r>
            <a:endParaRPr kumimoji="1" lang="en-US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grpSp>
        <p:nvGrpSpPr>
          <p:cNvPr id="237622" name="Group 54"/>
          <p:cNvGrpSpPr>
            <a:grpSpLocks/>
          </p:cNvGrpSpPr>
          <p:nvPr/>
        </p:nvGrpSpPr>
        <p:grpSpPr bwMode="auto">
          <a:xfrm>
            <a:off x="838200" y="1600200"/>
            <a:ext cx="6934200" cy="3276600"/>
            <a:chOff x="528" y="1008"/>
            <a:chExt cx="4368" cy="2064"/>
          </a:xfrm>
        </p:grpSpPr>
        <p:sp>
          <p:nvSpPr>
            <p:cNvPr id="237570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1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2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3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4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5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6" name="Oval 8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7" name="Oval 9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8" name="Oval 10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9" name="Oval 11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0" name="Oval 12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1" name="Oval 13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2" name="Oval 14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3" name="Oval 15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4" name="Line 16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5" name="Line 17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6" name="Line 18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7" name="Line 19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8" name="Line 20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9" name="Line 21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0" name="Oval 22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1" name="Oval 23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2" name="Oval 24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3" name="Oval 25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4" name="Oval 26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5" name="Oval 27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6" name="Oval 28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7" name="Oval 29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8" name="Text Box 30"/>
            <p:cNvSpPr txBox="1">
              <a:spLocks noChangeArrowheads="1"/>
            </p:cNvSpPr>
            <p:nvPr/>
          </p:nvSpPr>
          <p:spPr bwMode="auto">
            <a:xfrm>
              <a:off x="1600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599" name="Text Box 31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0" name="Text Box 32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1" name="Text Box 33"/>
            <p:cNvSpPr txBox="1">
              <a:spLocks noChangeArrowheads="1"/>
            </p:cNvSpPr>
            <p:nvPr/>
          </p:nvSpPr>
          <p:spPr bwMode="auto">
            <a:xfrm>
              <a:off x="318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2" name="Text Box 34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3" name="Text Box 35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4" name="Text Box 36"/>
            <p:cNvSpPr txBox="1">
              <a:spLocks noChangeArrowheads="1"/>
            </p:cNvSpPr>
            <p:nvPr/>
          </p:nvSpPr>
          <p:spPr bwMode="auto">
            <a:xfrm>
              <a:off x="8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5" name="Text Box 37"/>
            <p:cNvSpPr txBox="1">
              <a:spLocks noChangeArrowheads="1"/>
            </p:cNvSpPr>
            <p:nvPr/>
          </p:nvSpPr>
          <p:spPr bwMode="auto">
            <a:xfrm>
              <a:off x="544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6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7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8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9" name="Line 41"/>
            <p:cNvSpPr>
              <a:spLocks noChangeShapeType="1"/>
            </p:cNvSpPr>
            <p:nvPr/>
          </p:nvSpPr>
          <p:spPr bwMode="auto">
            <a:xfrm>
              <a:off x="1152" y="1296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610" name="Text Box 42"/>
            <p:cNvSpPr txBox="1">
              <a:spLocks noChangeArrowheads="1"/>
            </p:cNvSpPr>
            <p:nvPr/>
          </p:nvSpPr>
          <p:spPr bwMode="auto">
            <a:xfrm>
              <a:off x="1075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816" y="1488"/>
              <a:ext cx="912" cy="1056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612" name="Text Box 4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3" name="Text Box 45"/>
            <p:cNvSpPr txBox="1">
              <a:spLocks noChangeArrowheads="1"/>
            </p:cNvSpPr>
            <p:nvPr/>
          </p:nvSpPr>
          <p:spPr bwMode="auto">
            <a:xfrm>
              <a:off x="2848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4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5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6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8" name="Line 50"/>
            <p:cNvSpPr>
              <a:spLocks noChangeShapeType="1"/>
            </p:cNvSpPr>
            <p:nvPr/>
          </p:nvSpPr>
          <p:spPr bwMode="auto">
            <a:xfrm>
              <a:off x="3120" y="1872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619" name="Text Box 51"/>
            <p:cNvSpPr txBox="1">
              <a:spLocks noChangeArrowheads="1"/>
            </p:cNvSpPr>
            <p:nvPr/>
          </p:nvSpPr>
          <p:spPr bwMode="auto">
            <a:xfrm>
              <a:off x="2990" y="159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20" name="Rectangle 52"/>
            <p:cNvSpPr>
              <a:spLocks noChangeArrowheads="1"/>
            </p:cNvSpPr>
            <p:nvPr/>
          </p:nvSpPr>
          <p:spPr bwMode="auto">
            <a:xfrm>
              <a:off x="2688" y="2064"/>
              <a:ext cx="912" cy="1008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621" name="Line 53"/>
            <p:cNvSpPr>
              <a:spLocks noChangeShapeType="1"/>
            </p:cNvSpPr>
            <p:nvPr/>
          </p:nvSpPr>
          <p:spPr bwMode="auto">
            <a:xfrm flipH="1">
              <a:off x="1008" y="177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6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A9AB01-3C87-4FFC-AC6D-067CB92010BD}" type="slidenum">
              <a:rPr lang="en-US" altLang="zh-CN">
                <a:solidFill>
                  <a:srgbClr val="000099"/>
                </a:solidFill>
              </a:rPr>
              <a:pPr/>
              <a:t>11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38641" name="Text Box 49"/>
          <p:cNvSpPr txBox="1">
            <a:spLocks noChangeArrowheads="1"/>
          </p:cNvSpPr>
          <p:nvPr/>
        </p:nvSpPr>
        <p:spPr bwMode="auto">
          <a:xfrm>
            <a:off x="1149350" y="4876800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currentPos = i = 0</a:t>
            </a:r>
            <a:endParaRPr kumimoji="1" lang="en-US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grpSp>
        <p:nvGrpSpPr>
          <p:cNvPr id="238648" name="Group 56"/>
          <p:cNvGrpSpPr>
            <a:grpSpLocks/>
          </p:cNvGrpSpPr>
          <p:nvPr/>
        </p:nvGrpSpPr>
        <p:grpSpPr bwMode="auto">
          <a:xfrm>
            <a:off x="838200" y="762000"/>
            <a:ext cx="6934200" cy="4038600"/>
            <a:chOff x="528" y="480"/>
            <a:chExt cx="4368" cy="2544"/>
          </a:xfrm>
        </p:grpSpPr>
        <p:sp>
          <p:nvSpPr>
            <p:cNvPr id="238594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595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596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597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598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599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0" name="Oval 8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1" name="Oval 9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2" name="Oval 10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3" name="Oval 11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4" name="Oval 12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5" name="Oval 13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6" name="Oval 14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7" name="Oval 15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8" name="Line 16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9" name="Line 17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1" name="Line 19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2" name="Line 20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3" name="Line 21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4" name="Oval 22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5" name="Oval 23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6" name="Oval 24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7" name="Oval 25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8" name="Oval 26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9" name="Oval 27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20" name="Oval 28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21" name="Oval 29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22" name="Text Box 30"/>
            <p:cNvSpPr txBox="1">
              <a:spLocks noChangeArrowheads="1"/>
            </p:cNvSpPr>
            <p:nvPr/>
          </p:nvSpPr>
          <p:spPr bwMode="auto">
            <a:xfrm>
              <a:off x="1600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3" name="Text Box 31"/>
            <p:cNvSpPr txBox="1">
              <a:spLocks noChangeArrowheads="1"/>
            </p:cNvSpPr>
            <p:nvPr/>
          </p:nvSpPr>
          <p:spPr bwMode="auto">
            <a:xfrm>
              <a:off x="3312" y="1440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3366FF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4" name="Text Box 32"/>
            <p:cNvSpPr txBox="1">
              <a:spLocks noChangeArrowheads="1"/>
            </p:cNvSpPr>
            <p:nvPr/>
          </p:nvSpPr>
          <p:spPr bwMode="auto">
            <a:xfrm>
              <a:off x="8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5" name="Text Box 33"/>
            <p:cNvSpPr txBox="1">
              <a:spLocks noChangeArrowheads="1"/>
            </p:cNvSpPr>
            <p:nvPr/>
          </p:nvSpPr>
          <p:spPr bwMode="auto">
            <a:xfrm>
              <a:off x="318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6" name="Text Box 34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7" name="Text Box 35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8" name="Text Box 36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9" name="Text Box 37"/>
            <p:cNvSpPr txBox="1">
              <a:spLocks noChangeArrowheads="1"/>
            </p:cNvSpPr>
            <p:nvPr/>
          </p:nvSpPr>
          <p:spPr bwMode="auto">
            <a:xfrm>
              <a:off x="544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0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1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2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3" name="Line 41"/>
            <p:cNvSpPr>
              <a:spLocks noChangeShapeType="1"/>
            </p:cNvSpPr>
            <p:nvPr/>
          </p:nvSpPr>
          <p:spPr bwMode="auto">
            <a:xfrm>
              <a:off x="1584" y="768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34" name="Text Box 42"/>
            <p:cNvSpPr txBox="1">
              <a:spLocks noChangeArrowheads="1"/>
            </p:cNvSpPr>
            <p:nvPr/>
          </p:nvSpPr>
          <p:spPr bwMode="auto">
            <a:xfrm>
              <a:off x="1507" y="48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1104" y="912"/>
              <a:ext cx="1296" cy="1056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36" name="Text Box 44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7" name="Text Box 45"/>
            <p:cNvSpPr txBox="1">
              <a:spLocks noChangeArrowheads="1"/>
            </p:cNvSpPr>
            <p:nvPr/>
          </p:nvSpPr>
          <p:spPr bwMode="auto">
            <a:xfrm>
              <a:off x="2848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8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9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40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42" name="Line 50"/>
            <p:cNvSpPr>
              <a:spLocks noChangeShapeType="1"/>
            </p:cNvSpPr>
            <p:nvPr/>
          </p:nvSpPr>
          <p:spPr bwMode="auto">
            <a:xfrm>
              <a:off x="3483" y="1287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43" name="Text Box 51"/>
            <p:cNvSpPr txBox="1">
              <a:spLocks noChangeArrowheads="1"/>
            </p:cNvSpPr>
            <p:nvPr/>
          </p:nvSpPr>
          <p:spPr bwMode="auto">
            <a:xfrm>
              <a:off x="3353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44" name="Rectangle 52"/>
            <p:cNvSpPr>
              <a:spLocks noChangeArrowheads="1"/>
            </p:cNvSpPr>
            <p:nvPr/>
          </p:nvSpPr>
          <p:spPr bwMode="auto">
            <a:xfrm>
              <a:off x="3120" y="1440"/>
              <a:ext cx="912" cy="1104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45" name="Line 53"/>
            <p:cNvSpPr>
              <a:spLocks noChangeShapeType="1"/>
            </p:cNvSpPr>
            <p:nvPr/>
          </p:nvSpPr>
          <p:spPr bwMode="auto">
            <a:xfrm flipH="1">
              <a:off x="1392" y="1200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46" name="Text Box 5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47" name="Line 55"/>
            <p:cNvSpPr>
              <a:spLocks noChangeShapeType="1"/>
            </p:cNvSpPr>
            <p:nvPr/>
          </p:nvSpPr>
          <p:spPr bwMode="auto">
            <a:xfrm flipH="1">
              <a:off x="3312" y="177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9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B907D3-E265-41E0-A3B5-EEF2678CE0F5}" type="slidenum">
              <a:rPr lang="en-US" altLang="zh-CN">
                <a:solidFill>
                  <a:srgbClr val="000099"/>
                </a:solidFill>
              </a:rPr>
              <a:pPr/>
              <a:t>12</a:t>
            </a:fld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239669" name="Group 53"/>
          <p:cNvGrpSpPr>
            <a:grpSpLocks/>
          </p:cNvGrpSpPr>
          <p:nvPr/>
        </p:nvGrpSpPr>
        <p:grpSpPr bwMode="auto">
          <a:xfrm>
            <a:off x="685800" y="1600200"/>
            <a:ext cx="7086600" cy="3352800"/>
            <a:chOff x="432" y="1008"/>
            <a:chExt cx="4464" cy="2112"/>
          </a:xfrm>
        </p:grpSpPr>
        <p:sp>
          <p:nvSpPr>
            <p:cNvPr id="239618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19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0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1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2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3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4" name="Oval 8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5" name="Oval 9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6" name="Oval 10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7" name="Oval 11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8" name="Oval 12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9" name="Oval 13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0" name="Oval 14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1" name="Oval 15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2" name="Line 16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3" name="Line 17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4" name="Line 18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5" name="Line 19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6" name="Line 20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7" name="Line 21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8" name="Oval 22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9" name="Oval 23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0" name="Oval 24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1" name="Oval 25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2" name="Oval 26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3" name="Oval 27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4" name="Oval 28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5" name="Oval 29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6" name="Text Box 30"/>
            <p:cNvSpPr txBox="1">
              <a:spLocks noChangeArrowheads="1"/>
            </p:cNvSpPr>
            <p:nvPr/>
          </p:nvSpPr>
          <p:spPr bwMode="auto">
            <a:xfrm>
              <a:off x="672" y="1977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3366FF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47" name="Text Box 31"/>
            <p:cNvSpPr txBox="1">
              <a:spLocks noChangeArrowheads="1"/>
            </p:cNvSpPr>
            <p:nvPr/>
          </p:nvSpPr>
          <p:spPr bwMode="auto">
            <a:xfrm>
              <a:off x="2832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  <p:sp>
          <p:nvSpPr>
            <p:cNvPr id="239648" name="Text Box 32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49" name="Text Box 33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0" name="Text Box 34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1" name="Text Box 35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2" name="Text Box 36"/>
            <p:cNvSpPr txBox="1">
              <a:spLocks noChangeArrowheads="1"/>
            </p:cNvSpPr>
            <p:nvPr/>
          </p:nvSpPr>
          <p:spPr bwMode="auto">
            <a:xfrm>
              <a:off x="1600" y="101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3" name="Text Box 37"/>
            <p:cNvSpPr txBox="1">
              <a:spLocks noChangeArrowheads="1"/>
            </p:cNvSpPr>
            <p:nvPr/>
          </p:nvSpPr>
          <p:spPr bwMode="auto">
            <a:xfrm>
              <a:off x="544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4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5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6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7" name="Line 41"/>
            <p:cNvSpPr>
              <a:spLocks noChangeShapeType="1"/>
            </p:cNvSpPr>
            <p:nvPr/>
          </p:nvSpPr>
          <p:spPr bwMode="auto">
            <a:xfrm>
              <a:off x="845" y="1872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58" name="Text Box 42"/>
            <p:cNvSpPr txBox="1">
              <a:spLocks noChangeArrowheads="1"/>
            </p:cNvSpPr>
            <p:nvPr/>
          </p:nvSpPr>
          <p:spPr bwMode="auto">
            <a:xfrm>
              <a:off x="768" y="158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32" y="2016"/>
              <a:ext cx="864" cy="1104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60" name="Text Box 44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1" name="Text Box 45"/>
            <p:cNvSpPr txBox="1">
              <a:spLocks noChangeArrowheads="1"/>
            </p:cNvSpPr>
            <p:nvPr/>
          </p:nvSpPr>
          <p:spPr bwMode="auto">
            <a:xfrm>
              <a:off x="318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2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3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4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5" name="Line 49"/>
            <p:cNvSpPr>
              <a:spLocks noChangeShapeType="1"/>
            </p:cNvSpPr>
            <p:nvPr/>
          </p:nvSpPr>
          <p:spPr bwMode="auto">
            <a:xfrm>
              <a:off x="2818" y="2448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66" name="Text Box 50"/>
            <p:cNvSpPr txBox="1">
              <a:spLocks noChangeArrowheads="1"/>
            </p:cNvSpPr>
            <p:nvPr/>
          </p:nvSpPr>
          <p:spPr bwMode="auto">
            <a:xfrm>
              <a:off x="2688" y="216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7" name="Line 51"/>
            <p:cNvSpPr>
              <a:spLocks noChangeShapeType="1"/>
            </p:cNvSpPr>
            <p:nvPr/>
          </p:nvSpPr>
          <p:spPr bwMode="auto">
            <a:xfrm flipH="1">
              <a:off x="672" y="2352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68" name="Text Box 52"/>
            <p:cNvSpPr txBox="1">
              <a:spLocks noChangeArrowheads="1"/>
            </p:cNvSpPr>
            <p:nvPr/>
          </p:nvSpPr>
          <p:spPr bwMode="auto">
            <a:xfrm>
              <a:off x="8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56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06A1FB-A9E8-413C-B7E3-21186987CE4A}" type="slidenum">
              <a:rPr lang="en-US" altLang="zh-CN">
                <a:solidFill>
                  <a:srgbClr val="000099"/>
                </a:solidFill>
              </a:rPr>
              <a:pPr/>
              <a:t>13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最小堆的下滑调整算法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9113" y="1233488"/>
            <a:ext cx="8374062" cy="4967287"/>
          </a:xfrm>
        </p:spPr>
        <p:txBody>
          <a:bodyPr/>
          <a:lstStyle/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void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&lt;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&gt;::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siftDown (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start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 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私有函数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: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从结点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start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开始到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m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为止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自上向下比较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如果子女的值小于父结点的值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则关键码小的上浮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继续向下层比较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将一个集合局部调整为最小堆。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i = start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j = 2*i+1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 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//j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是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的左子女位置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 temp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heap[i]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			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while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(j &lt;= m)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检查是否到最后位置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    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 j &lt; m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&amp;&amp;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heap[j]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&gt;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heap[j+1] ) j++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			 	    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让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j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指向两子女中的小者</a:t>
            </a:r>
            <a:endParaRPr lang="zh-CN" altLang="en-US" sz="80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8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BE921-1D27-4F2E-A8F7-72670A0A51BC}" type="slidenum">
              <a:rPr lang="en-US" altLang="zh-CN">
                <a:solidFill>
                  <a:srgbClr val="000099"/>
                </a:solidFill>
              </a:rPr>
              <a:pPr/>
              <a:t>14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728663"/>
            <a:ext cx="8229600" cy="565308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		if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 temp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&lt;=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heap[j] 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break;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小则不做调整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	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else {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heap[i] = heap[j]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i = j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j = 2*j+1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			     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否则小者上移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i, j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下降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heap[i] = temp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	      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回放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temp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中暂存的元素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};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endParaRPr lang="en-US" altLang="zh-CN" sz="2000" b="1"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chemeClr val="hlink"/>
              </a:buClr>
              <a:buSzPct val="55000"/>
            </a:pPr>
            <a:endParaRPr lang="en-US" altLang="zh-CN" sz="2000" b="1"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chemeClr val="hlink"/>
              </a:buClr>
              <a:buSzPct val="55000"/>
            </a:pPr>
            <a:endParaRPr lang="en-US" altLang="zh-CN" sz="2000" b="1"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每次插入都加在堆的最后，再自下向上执行调整，使之重新形成堆，时间复杂性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O(log</a:t>
            </a:r>
            <a:r>
              <a:rPr lang="en-US" altLang="zh-CN" sz="3000" b="1" baseline="-2500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n)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968750"/>
            <a:ext cx="8229600" cy="884238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最小堆的插入</a:t>
            </a:r>
          </a:p>
        </p:txBody>
      </p:sp>
    </p:spTree>
    <p:extLst>
      <p:ext uri="{BB962C8B-B14F-4D97-AF65-F5344CB8AC3E}">
        <p14:creationId xmlns:p14="http://schemas.microsoft.com/office/powerpoint/2010/main" val="194574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2741E-67C2-4F94-A774-F778B1E75EEA}" type="slidenum">
              <a:rPr lang="en-US" altLang="zh-CN">
                <a:solidFill>
                  <a:srgbClr val="000099"/>
                </a:solidFill>
              </a:rPr>
              <a:pPr/>
              <a:t>15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7063" y="765175"/>
            <a:ext cx="8229600" cy="5616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</a:t>
            </a:r>
            <a:endParaRPr lang="fr-FR" altLang="zh-CN" sz="2800" b="1">
              <a:latin typeface="Times New Roman" pitchFamily="18" charset="0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800">
                <a:latin typeface="Times New Roman" pitchFamily="18" charset="0"/>
                <a:ea typeface="隶书" pitchFamily="49" charset="-122"/>
              </a:rPr>
              <a:t>bool</a:t>
            </a:r>
            <a:r>
              <a:rPr lang="fr-FR" altLang="zh-CN" sz="2800" b="1">
                <a:latin typeface="Times New Roman" pitchFamily="18" charset="0"/>
                <a:ea typeface="隶书" pitchFamily="49" charset="-122"/>
              </a:rPr>
              <a:t> </a:t>
            </a:r>
            <a:r>
              <a:rPr lang="fr-FR" altLang="zh-CN" sz="2800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fr-FR" altLang="zh-CN" sz="2800" b="1">
                <a:latin typeface="Times New Roman" pitchFamily="18" charset="0"/>
                <a:ea typeface="隶书" pitchFamily="49" charset="-122"/>
              </a:rPr>
              <a:t>&lt;</a:t>
            </a:r>
            <a:r>
              <a:rPr lang="fr-FR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fr-FR" altLang="zh-CN" sz="2800" b="1">
                <a:latin typeface="Times New Roman" pitchFamily="18" charset="0"/>
                <a:ea typeface="隶书" pitchFamily="49" charset="-122"/>
              </a:rPr>
              <a:t>&gt;::</a:t>
            </a:r>
            <a:r>
              <a:rPr lang="fr-FR" altLang="zh-CN" sz="2800">
                <a:latin typeface="Times New Roman" pitchFamily="18" charset="0"/>
                <a:ea typeface="隶书" pitchFamily="49" charset="-122"/>
              </a:rPr>
              <a:t>Insert (</a:t>
            </a:r>
            <a:r>
              <a:rPr lang="fr-FR" altLang="zh-CN" sz="2800" b="1">
                <a:latin typeface="Times New Roman" pitchFamily="18" charset="0"/>
                <a:ea typeface="隶书" pitchFamily="49" charset="-122"/>
              </a:rPr>
              <a:t>const </a:t>
            </a:r>
            <a:r>
              <a:rPr lang="fr-FR" altLang="zh-CN" sz="2800">
                <a:latin typeface="Times New Roman" pitchFamily="18" charset="0"/>
                <a:ea typeface="隶书" pitchFamily="49" charset="-122"/>
              </a:rPr>
              <a:t>E</a:t>
            </a:r>
            <a:r>
              <a:rPr lang="fr-FR" altLang="zh-CN" sz="2800" b="1">
                <a:latin typeface="Times New Roman" pitchFamily="18" charset="0"/>
                <a:ea typeface="隶书" pitchFamily="49" charset="-122"/>
              </a:rPr>
              <a:t>&amp; </a:t>
            </a:r>
            <a:r>
              <a:rPr lang="fr-FR" altLang="zh-CN" sz="2800">
                <a:latin typeface="Times New Roman" pitchFamily="18" charset="0"/>
                <a:ea typeface="隶书" pitchFamily="49" charset="-122"/>
              </a:rPr>
              <a:t>x ) </a:t>
            </a:r>
            <a:r>
              <a:rPr lang="fr-FR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公共函数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: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将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插入到最小堆中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 currentSize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==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maxHeapSize ) 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堆满</a:t>
            </a:r>
            <a:endParaRPr lang="zh-CN" altLang="en-US" sz="280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      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{ cerr &lt;&lt;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"Heap Full"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&lt;&lt; endl;  return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false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heap[currentSize]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x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 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插入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siftUp (currentSize)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向上调整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currentSize++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	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堆计数加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return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true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};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endParaRPr lang="en-US" altLang="zh-CN" sz="2800" b="1"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2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D414E6-2745-4AA2-B9BA-E6F37EA6FE11}" type="slidenum">
              <a:rPr lang="en-US" altLang="zh-CN">
                <a:solidFill>
                  <a:srgbClr val="000099"/>
                </a:solidFill>
              </a:rPr>
              <a:pPr/>
              <a:t>16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7063" y="692150"/>
            <a:ext cx="8229600" cy="56165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void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&lt;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&gt;::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FilterUp (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start)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私有函数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: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从结点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start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开始到结点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0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为止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自下向上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比较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如果子女的值小于父结点的值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则相互交换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这样将集合重新调整为最小堆。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关键码比较符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&lt;=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在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中定义。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j = start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i = (j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1)/2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 temp = heap[j]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 while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(j &gt; 0)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沿父结点路径向上直达根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     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(heap[i] &lt;= temp)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break;				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父结点值小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不调整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	</a:t>
            </a:r>
            <a:r>
              <a:rPr lang="nb-NO" altLang="zh-CN" sz="2800" b="1">
                <a:latin typeface="Times New Roman" pitchFamily="18" charset="0"/>
                <a:ea typeface="隶书" pitchFamily="49" charset="-122"/>
              </a:rPr>
              <a:t>else { </a:t>
            </a:r>
            <a:r>
              <a:rPr lang="nb-NO" altLang="zh-CN" sz="2800">
                <a:latin typeface="Times New Roman" pitchFamily="18" charset="0"/>
                <a:ea typeface="隶书" pitchFamily="49" charset="-122"/>
              </a:rPr>
              <a:t>heap[j] = heap[i]</a:t>
            </a:r>
            <a:r>
              <a:rPr lang="nb-NO" altLang="zh-CN" sz="2800" b="1">
                <a:latin typeface="Times New Roman" pitchFamily="18" charset="0"/>
                <a:ea typeface="隶书" pitchFamily="49" charset="-122"/>
              </a:rPr>
              <a:t>;  </a:t>
            </a:r>
            <a:r>
              <a:rPr lang="nb-NO" altLang="zh-CN" sz="2800">
                <a:latin typeface="Times New Roman" pitchFamily="18" charset="0"/>
                <a:ea typeface="隶书" pitchFamily="49" charset="-122"/>
              </a:rPr>
              <a:t>j = i</a:t>
            </a:r>
            <a:r>
              <a:rPr lang="nb-NO" altLang="zh-CN" sz="2800" b="1">
                <a:latin typeface="Times New Roman" pitchFamily="18" charset="0"/>
                <a:ea typeface="隶书" pitchFamily="49" charset="-122"/>
              </a:rPr>
              <a:t>;  </a:t>
            </a:r>
            <a:r>
              <a:rPr lang="nb-NO" altLang="zh-CN" sz="2800">
                <a:latin typeface="Times New Roman" pitchFamily="18" charset="0"/>
                <a:ea typeface="隶书" pitchFamily="49" charset="-122"/>
              </a:rPr>
              <a:t>i = (i</a:t>
            </a:r>
            <a:r>
              <a:rPr lang="nb-NO" altLang="zh-CN" sz="28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nb-NO" altLang="zh-CN" sz="2800">
                <a:latin typeface="Times New Roman" pitchFamily="18" charset="0"/>
                <a:ea typeface="隶书" pitchFamily="49" charset="-122"/>
              </a:rPr>
              <a:t>1)/2</a:t>
            </a:r>
            <a:r>
              <a:rPr lang="nb-NO" altLang="zh-CN" sz="2800" b="1">
                <a:latin typeface="Times New Roman" pitchFamily="18" charset="0"/>
                <a:ea typeface="隶书" pitchFamily="49" charset="-122"/>
              </a:rPr>
              <a:t>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nb-NO" altLang="zh-CN" sz="2800" b="1">
                <a:latin typeface="Times New Roman" pitchFamily="18" charset="0"/>
                <a:ea typeface="隶书" pitchFamily="49" charset="-122"/>
              </a:rPr>
              <a:t>		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父结点结点值大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调整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 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}	</a:t>
            </a:r>
            <a:endParaRPr lang="en-US" altLang="zh-CN" sz="800" b="1"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9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8E57E4-4403-4391-B446-7E14C82E0078}" type="slidenum">
              <a:rPr lang="en-US" altLang="zh-CN">
                <a:solidFill>
                  <a:srgbClr val="000099"/>
                </a:solidFill>
              </a:rPr>
              <a:pPr/>
              <a:t>17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831850" y="5681663"/>
            <a:ext cx="3613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000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在堆中插入新元素</a:t>
            </a:r>
            <a:r>
              <a:rPr kumimoji="1" lang="en-US" altLang="zh-CN" sz="3000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11</a:t>
            </a:r>
          </a:p>
        </p:txBody>
      </p:sp>
      <p:grpSp>
        <p:nvGrpSpPr>
          <p:cNvPr id="244801" name="Group 65"/>
          <p:cNvGrpSpPr>
            <a:grpSpLocks/>
          </p:cNvGrpSpPr>
          <p:nvPr/>
        </p:nvGrpSpPr>
        <p:grpSpPr bwMode="auto">
          <a:xfrm>
            <a:off x="838200" y="2352675"/>
            <a:ext cx="6934200" cy="3200400"/>
            <a:chOff x="528" y="1008"/>
            <a:chExt cx="4368" cy="2016"/>
          </a:xfrm>
        </p:grpSpPr>
        <p:sp>
          <p:nvSpPr>
            <p:cNvPr id="244738" name="Line 2"/>
            <p:cNvSpPr>
              <a:spLocks noChangeShapeType="1"/>
            </p:cNvSpPr>
            <p:nvPr/>
          </p:nvSpPr>
          <p:spPr bwMode="auto">
            <a:xfrm>
              <a:off x="3360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39" name="Line 3"/>
            <p:cNvSpPr>
              <a:spLocks noChangeShapeType="1"/>
            </p:cNvSpPr>
            <p:nvPr/>
          </p:nvSpPr>
          <p:spPr bwMode="auto">
            <a:xfrm>
              <a:off x="1104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1" name="Line 5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2" name="Line 6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3" name="Line 7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5" name="Line 9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6" name="Oval 10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7" name="Oval 11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8" name="Oval 12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9" name="Oval 13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0" name="Oval 14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1" name="Oval 15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2" name="Oval 16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3" name="Oval 17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8" name="Line 22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0" name="Oval 24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1" name="Oval 25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2" name="Oval 26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3" name="Oval 27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4" name="Oval 28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5" name="Oval 29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6" name="Oval 30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7" name="Oval 31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8" name="Text Box 32"/>
            <p:cNvSpPr txBox="1">
              <a:spLocks noChangeArrowheads="1"/>
            </p:cNvSpPr>
            <p:nvPr/>
          </p:nvSpPr>
          <p:spPr bwMode="auto">
            <a:xfrm>
              <a:off x="2832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  <p:sp>
          <p:nvSpPr>
            <p:cNvPr id="244769" name="Text Box 33"/>
            <p:cNvSpPr txBox="1">
              <a:spLocks noChangeArrowheads="1"/>
            </p:cNvSpPr>
            <p:nvPr/>
          </p:nvSpPr>
          <p:spPr bwMode="auto">
            <a:xfrm>
              <a:off x="1202" y="153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0" name="Text Box 3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1" name="Text Box 35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2" name="Text Box 36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3" name="Text Box 37"/>
            <p:cNvSpPr txBox="1">
              <a:spLocks noChangeArrowheads="1"/>
            </p:cNvSpPr>
            <p:nvPr/>
          </p:nvSpPr>
          <p:spPr bwMode="auto">
            <a:xfrm>
              <a:off x="1600" y="101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4" name="Text Box 38"/>
            <p:cNvSpPr txBox="1">
              <a:spLocks noChangeArrowheads="1"/>
            </p:cNvSpPr>
            <p:nvPr/>
          </p:nvSpPr>
          <p:spPr bwMode="auto">
            <a:xfrm>
              <a:off x="880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5" name="Text Box 39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6" name="Text Box 40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7" name="Text Box 41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845" y="1872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768" y="158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1" name="Text Box 45"/>
            <p:cNvSpPr txBox="1">
              <a:spLocks noChangeArrowheads="1"/>
            </p:cNvSpPr>
            <p:nvPr/>
          </p:nvSpPr>
          <p:spPr bwMode="auto">
            <a:xfrm>
              <a:off x="318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2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3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4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5" name="Text Box 49"/>
            <p:cNvSpPr txBox="1">
              <a:spLocks noChangeArrowheads="1"/>
            </p:cNvSpPr>
            <p:nvPr/>
          </p:nvSpPr>
          <p:spPr bwMode="auto">
            <a:xfrm>
              <a:off x="2976" y="159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j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6" name="Oval 50"/>
            <p:cNvSpPr>
              <a:spLocks noChangeArrowheads="1"/>
            </p:cNvSpPr>
            <p:nvPr/>
          </p:nvSpPr>
          <p:spPr bwMode="auto">
            <a:xfrm>
              <a:off x="1056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87" name="Text Box 51"/>
            <p:cNvSpPr txBox="1">
              <a:spLocks noChangeArrowheads="1"/>
            </p:cNvSpPr>
            <p:nvPr/>
          </p:nvSpPr>
          <p:spPr bwMode="auto">
            <a:xfrm>
              <a:off x="1072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11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9" name="Line 53"/>
            <p:cNvSpPr>
              <a:spLocks noChangeShapeType="1"/>
            </p:cNvSpPr>
            <p:nvPr/>
          </p:nvSpPr>
          <p:spPr bwMode="auto">
            <a:xfrm>
              <a:off x="1200" y="2400"/>
              <a:ext cx="117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90" name="Text Box 54"/>
            <p:cNvSpPr txBox="1">
              <a:spLocks noChangeArrowheads="1"/>
            </p:cNvSpPr>
            <p:nvPr/>
          </p:nvSpPr>
          <p:spPr bwMode="auto">
            <a:xfrm>
              <a:off x="528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  <p:sp>
          <p:nvSpPr>
            <p:cNvPr id="244791" name="Line 55"/>
            <p:cNvSpPr>
              <a:spLocks noChangeShapeType="1"/>
            </p:cNvSpPr>
            <p:nvPr/>
          </p:nvSpPr>
          <p:spPr bwMode="auto">
            <a:xfrm flipH="1">
              <a:off x="1365" y="2592"/>
              <a:ext cx="219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92" name="Text Box 56"/>
            <p:cNvSpPr txBox="1">
              <a:spLocks noChangeArrowheads="1"/>
            </p:cNvSpPr>
            <p:nvPr/>
          </p:nvSpPr>
          <p:spPr bwMode="auto">
            <a:xfrm>
              <a:off x="1585" y="240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j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93" name="Oval 57"/>
            <p:cNvSpPr>
              <a:spLocks noChangeArrowheads="1"/>
            </p:cNvSpPr>
            <p:nvPr/>
          </p:nvSpPr>
          <p:spPr bwMode="auto">
            <a:xfrm>
              <a:off x="331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94" name="Text Box 58"/>
            <p:cNvSpPr txBox="1">
              <a:spLocks noChangeArrowheads="1"/>
            </p:cNvSpPr>
            <p:nvPr/>
          </p:nvSpPr>
          <p:spPr bwMode="auto">
            <a:xfrm>
              <a:off x="2944" y="2016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3366FF"/>
                  </a:solidFill>
                  <a:latin typeface="Arial Narrow" pitchFamily="34" charset="0"/>
                </a:rPr>
                <a:t>11</a:t>
              </a:r>
              <a:endParaRPr kumimoji="1" lang="en-US" altLang="zh-CN" sz="2400">
                <a:solidFill>
                  <a:srgbClr val="3366FF"/>
                </a:solidFill>
                <a:latin typeface="Times New Roman" pitchFamily="18" charset="0"/>
              </a:endParaRPr>
            </a:p>
          </p:txBody>
        </p:sp>
        <p:sp>
          <p:nvSpPr>
            <p:cNvPr id="244795" name="Text Box 59"/>
            <p:cNvSpPr txBox="1">
              <a:spLocks noChangeArrowheads="1"/>
            </p:cNvSpPr>
            <p:nvPr/>
          </p:nvSpPr>
          <p:spPr bwMode="auto">
            <a:xfrm>
              <a:off x="3328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96" name="Line 60"/>
            <p:cNvSpPr>
              <a:spLocks noChangeShapeType="1"/>
            </p:cNvSpPr>
            <p:nvPr/>
          </p:nvSpPr>
          <p:spPr bwMode="auto">
            <a:xfrm>
              <a:off x="3483" y="1287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97" name="Text Box 61"/>
            <p:cNvSpPr txBox="1">
              <a:spLocks noChangeArrowheads="1"/>
            </p:cNvSpPr>
            <p:nvPr/>
          </p:nvSpPr>
          <p:spPr bwMode="auto">
            <a:xfrm>
              <a:off x="3353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98" name="Line 62"/>
            <p:cNvSpPr>
              <a:spLocks noChangeShapeType="1"/>
            </p:cNvSpPr>
            <p:nvPr/>
          </p:nvSpPr>
          <p:spPr bwMode="auto">
            <a:xfrm>
              <a:off x="3147" y="1872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99" name="Line 63"/>
            <p:cNvSpPr>
              <a:spLocks noChangeShapeType="1"/>
            </p:cNvSpPr>
            <p:nvPr/>
          </p:nvSpPr>
          <p:spPr bwMode="auto">
            <a:xfrm flipH="1">
              <a:off x="3312" y="1824"/>
              <a:ext cx="144" cy="240"/>
            </a:xfrm>
            <a:prstGeom prst="line">
              <a:avLst/>
            </a:prstGeom>
            <a:noFill/>
            <a:ln w="3175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</p:grpSp>
      <p:sp>
        <p:nvSpPr>
          <p:cNvPr id="244800" name="Text Box 64"/>
          <p:cNvSpPr txBox="1">
            <a:spLocks noChangeArrowheads="1"/>
          </p:cNvSpPr>
          <p:nvPr/>
        </p:nvSpPr>
        <p:spPr bwMode="auto">
          <a:xfrm>
            <a:off x="2627313" y="1673225"/>
            <a:ext cx="42672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</a:rPr>
              <a:t>最小堆的向上调整</a:t>
            </a:r>
            <a:endParaRPr kumimoji="1" lang="zh-CN" altLang="en-US" sz="2000">
              <a:solidFill>
                <a:srgbClr val="0066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44802" name="Rectangle 66"/>
          <p:cNvSpPr>
            <a:spLocks noChangeArrowheads="1"/>
          </p:cNvSpPr>
          <p:nvPr/>
        </p:nvSpPr>
        <p:spPr bwMode="auto">
          <a:xfrm>
            <a:off x="627063" y="692150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heap[j]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temp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;				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回送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};</a:t>
            </a:r>
            <a:endParaRPr lang="en-US" altLang="zh-CN" sz="800" b="1">
              <a:solidFill>
                <a:srgbClr val="000099"/>
              </a:solidFill>
              <a:latin typeface="Times New Roman" pitchFamily="18" charset="0"/>
              <a:ea typeface="隶书" pitchFamily="49" charset="-122"/>
            </a:endParaRPr>
          </a:p>
          <a:p>
            <a:pPr marL="342900" indent="-342900" fontAlgn="base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lang="en-US" altLang="zh-CN" sz="800" b="1">
              <a:solidFill>
                <a:srgbClr val="000099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0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6A6169-7DD9-48F8-B981-17C697A7A6CC}" type="slidenum">
              <a:rPr lang="en-US" altLang="zh-CN">
                <a:solidFill>
                  <a:srgbClr val="000099"/>
                </a:solidFill>
              </a:rPr>
              <a:pPr/>
              <a:t>18</a:t>
            </a:fld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245821" name="Group 61"/>
          <p:cNvGrpSpPr>
            <a:grpSpLocks/>
          </p:cNvGrpSpPr>
          <p:nvPr/>
        </p:nvGrpSpPr>
        <p:grpSpPr bwMode="auto">
          <a:xfrm>
            <a:off x="838200" y="762000"/>
            <a:ext cx="6934200" cy="4038600"/>
            <a:chOff x="528" y="480"/>
            <a:chExt cx="4368" cy="2544"/>
          </a:xfrm>
        </p:grpSpPr>
        <p:sp>
          <p:nvSpPr>
            <p:cNvPr id="245762" name="Line 2"/>
            <p:cNvSpPr>
              <a:spLocks noChangeShapeType="1"/>
            </p:cNvSpPr>
            <p:nvPr/>
          </p:nvSpPr>
          <p:spPr bwMode="auto">
            <a:xfrm>
              <a:off x="3360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3" name="Line 3"/>
            <p:cNvSpPr>
              <a:spLocks noChangeShapeType="1"/>
            </p:cNvSpPr>
            <p:nvPr/>
          </p:nvSpPr>
          <p:spPr bwMode="auto">
            <a:xfrm>
              <a:off x="1104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4" name="Line 4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5" name="Line 5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6" name="Line 6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7" name="Line 7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8" name="Line 8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9" name="Line 9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0" name="Oval 10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1" name="Oval 11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2" name="Oval 12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3" name="Oval 13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4" name="Oval 14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5" name="Oval 15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6" name="Oval 16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7" name="Oval 17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8" name="Line 18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9" name="Line 19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3" name="Line 23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4" name="Oval 24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5" name="Oval 25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6" name="Oval 26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7" name="Oval 27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8" name="Oval 28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9" name="Oval 29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90" name="Oval 30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91" name="Oval 31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92" name="Text Box 32"/>
            <p:cNvSpPr txBox="1">
              <a:spLocks noChangeArrowheads="1"/>
            </p:cNvSpPr>
            <p:nvPr/>
          </p:nvSpPr>
          <p:spPr bwMode="auto">
            <a:xfrm>
              <a:off x="2832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  <p:sp>
          <p:nvSpPr>
            <p:cNvPr id="245793" name="Text Box 33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4" name="Text Box 3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11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5" name="Text Box 35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6" name="Text Box 36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7" name="Text Box 37"/>
            <p:cNvSpPr txBox="1">
              <a:spLocks noChangeArrowheads="1"/>
            </p:cNvSpPr>
            <p:nvPr/>
          </p:nvSpPr>
          <p:spPr bwMode="auto">
            <a:xfrm>
              <a:off x="1600" y="101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8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9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0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1" name="Text Box 41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2" name="Text Box 42"/>
            <p:cNvSpPr txBox="1">
              <a:spLocks noChangeArrowheads="1"/>
            </p:cNvSpPr>
            <p:nvPr/>
          </p:nvSpPr>
          <p:spPr bwMode="auto">
            <a:xfrm>
              <a:off x="318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3" name="Text Box 43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4" name="Text Box 44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5" name="Text Box 45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6" name="Text Box 46"/>
            <p:cNvSpPr txBox="1">
              <a:spLocks noChangeArrowheads="1"/>
            </p:cNvSpPr>
            <p:nvPr/>
          </p:nvSpPr>
          <p:spPr bwMode="auto">
            <a:xfrm>
              <a:off x="1008" y="101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j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7" name="Oval 47"/>
            <p:cNvSpPr>
              <a:spLocks noChangeArrowheads="1"/>
            </p:cNvSpPr>
            <p:nvPr/>
          </p:nvSpPr>
          <p:spPr bwMode="auto">
            <a:xfrm>
              <a:off x="1056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808" name="Text Box 48"/>
            <p:cNvSpPr txBox="1">
              <a:spLocks noChangeArrowheads="1"/>
            </p:cNvSpPr>
            <p:nvPr/>
          </p:nvSpPr>
          <p:spPr bwMode="auto">
            <a:xfrm>
              <a:off x="976" y="1440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3366FF"/>
                  </a:solidFill>
                  <a:latin typeface="Arial Narrow" pitchFamily="34" charset="0"/>
                </a:rPr>
                <a:t>11</a:t>
              </a:r>
              <a:endParaRPr kumimoji="1" lang="en-US" altLang="zh-CN" sz="2400">
                <a:solidFill>
                  <a:srgbClr val="3366FF"/>
                </a:solidFill>
                <a:latin typeface="Times New Roman" pitchFamily="18" charset="0"/>
              </a:endParaRPr>
            </a:p>
          </p:txBody>
        </p:sp>
        <p:sp>
          <p:nvSpPr>
            <p:cNvPr id="245809" name="Text Box 49"/>
            <p:cNvSpPr txBox="1">
              <a:spLocks noChangeArrowheads="1"/>
            </p:cNvSpPr>
            <p:nvPr/>
          </p:nvSpPr>
          <p:spPr bwMode="auto">
            <a:xfrm>
              <a:off x="528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  <p:sp>
          <p:nvSpPr>
            <p:cNvPr id="245810" name="Oval 50"/>
            <p:cNvSpPr>
              <a:spLocks noChangeArrowheads="1"/>
            </p:cNvSpPr>
            <p:nvPr/>
          </p:nvSpPr>
          <p:spPr bwMode="auto">
            <a:xfrm>
              <a:off x="331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811" name="Text Box 51"/>
            <p:cNvSpPr txBox="1">
              <a:spLocks noChangeArrowheads="1"/>
            </p:cNvSpPr>
            <p:nvPr/>
          </p:nvSpPr>
          <p:spPr bwMode="auto">
            <a:xfrm>
              <a:off x="3328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12" name="Line 52"/>
            <p:cNvSpPr>
              <a:spLocks noChangeShapeType="1"/>
            </p:cNvSpPr>
            <p:nvPr/>
          </p:nvSpPr>
          <p:spPr bwMode="auto">
            <a:xfrm>
              <a:off x="1563" y="768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813" name="Text Box 53"/>
            <p:cNvSpPr txBox="1">
              <a:spLocks noChangeArrowheads="1"/>
            </p:cNvSpPr>
            <p:nvPr/>
          </p:nvSpPr>
          <p:spPr bwMode="auto">
            <a:xfrm>
              <a:off x="1454" y="48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14" name="Line 54"/>
            <p:cNvSpPr>
              <a:spLocks noChangeShapeType="1"/>
            </p:cNvSpPr>
            <p:nvPr/>
          </p:nvSpPr>
          <p:spPr bwMode="auto">
            <a:xfrm>
              <a:off x="1179" y="1296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815" name="Text Box 55"/>
            <p:cNvSpPr txBox="1">
              <a:spLocks noChangeArrowheads="1"/>
            </p:cNvSpPr>
            <p:nvPr/>
          </p:nvSpPr>
          <p:spPr bwMode="auto">
            <a:xfrm>
              <a:off x="1072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16" name="Text Box 56"/>
            <p:cNvSpPr txBox="1">
              <a:spLocks noChangeArrowheads="1"/>
            </p:cNvSpPr>
            <p:nvPr/>
          </p:nvSpPr>
          <p:spPr bwMode="auto">
            <a:xfrm>
              <a:off x="86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17" name="Text Box 57"/>
            <p:cNvSpPr txBox="1">
              <a:spLocks noChangeArrowheads="1"/>
            </p:cNvSpPr>
            <p:nvPr/>
          </p:nvSpPr>
          <p:spPr bwMode="auto">
            <a:xfrm>
              <a:off x="3312" y="1008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j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18" name="Line 58"/>
            <p:cNvSpPr>
              <a:spLocks noChangeShapeType="1"/>
            </p:cNvSpPr>
            <p:nvPr/>
          </p:nvSpPr>
          <p:spPr bwMode="auto">
            <a:xfrm>
              <a:off x="3867" y="759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819" name="Text Box 59"/>
            <p:cNvSpPr txBox="1">
              <a:spLocks noChangeArrowheads="1"/>
            </p:cNvSpPr>
            <p:nvPr/>
          </p:nvSpPr>
          <p:spPr bwMode="auto">
            <a:xfrm>
              <a:off x="3758" y="48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20" name="Line 60"/>
            <p:cNvSpPr>
              <a:spLocks noChangeShapeType="1"/>
            </p:cNvSpPr>
            <p:nvPr/>
          </p:nvSpPr>
          <p:spPr bwMode="auto">
            <a:xfrm>
              <a:off x="3483" y="1287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0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D763D-EF76-4ACE-9045-5247437B69CD}" type="slidenum">
              <a:rPr lang="en-US" altLang="zh-CN">
                <a:solidFill>
                  <a:srgbClr val="000099"/>
                </a:solidFill>
              </a:rPr>
              <a:pPr/>
              <a:t>19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4678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248400"/>
            <a:ext cx="533400" cy="381000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99"/>
              </a:solidFill>
            </a:endParaRPr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最小堆的删除算法</a:t>
            </a:r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3575" y="1304925"/>
            <a:ext cx="8229600" cy="5076825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&gt;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bool 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&lt;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&gt;::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Remove (E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&amp; 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x)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	if 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( !currentSize )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 {		</a:t>
            </a:r>
            <a:r>
              <a:rPr lang="en-US" altLang="zh-CN" sz="26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6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堆空</a:t>
            </a:r>
            <a:r>
              <a:rPr lang="en-US" altLang="zh-CN" sz="26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6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返回</a:t>
            </a:r>
            <a:r>
              <a:rPr lang="en-US" altLang="zh-CN" sz="26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false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	     cout &lt;&lt; 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"Heap empty"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 &lt;&lt; endl;  return 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false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   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x = heap[0]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; 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heap[0] = heap[currentSize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1]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currentSize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siftDown(0, currentSize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;    	</a:t>
            </a:r>
            <a:r>
              <a:rPr lang="en-US" altLang="zh-CN" sz="26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6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自上向下调整为堆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600" b="1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return </a:t>
            </a:r>
            <a:r>
              <a:rPr lang="en-US" altLang="zh-CN" sz="2600">
                <a:latin typeface="Times New Roman" pitchFamily="18" charset="0"/>
                <a:ea typeface="隶书" pitchFamily="49" charset="-122"/>
              </a:rPr>
              <a:t>true</a:t>
            </a: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;			</a:t>
            </a:r>
            <a:r>
              <a:rPr lang="en-US" altLang="zh-CN" sz="26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6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返回最小元素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9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8919C-ACDA-4D23-8D2F-FA68BB133B4C}" type="slidenum">
              <a:rPr lang="en-US" altLang="zh-CN">
                <a:solidFill>
                  <a:srgbClr val="000099"/>
                </a:solidFill>
              </a:rPr>
              <a:pPr/>
              <a:t>2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576263" y="4292600"/>
            <a:ext cx="385603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99"/>
                </a:solidFill>
                <a:ea typeface="仿宋_GB2312" pitchFamily="49" charset="-122"/>
              </a:rPr>
              <a:t>完全二叉树顺序表示</a:t>
            </a:r>
            <a:endParaRPr kumimoji="1" lang="zh-CN" altLang="en-US" sz="3600" b="1">
              <a:solidFill>
                <a:srgbClr val="000099"/>
              </a:solidFill>
              <a:ea typeface="黑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3200" b="1">
                <a:solidFill>
                  <a:srgbClr val="CC0000"/>
                </a:solidFill>
                <a:latin typeface="宋体" pitchFamily="2" charset="-122"/>
                <a:sym typeface="Symbol" pitchFamily="18" charset="2"/>
              </a:rPr>
              <a:t>≤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+1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&amp;&amp;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              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>
                <a:solidFill>
                  <a:srgbClr val="CC0000"/>
                </a:solidFill>
                <a:sym typeface="Symbol" pitchFamily="18" charset="2"/>
              </a:rPr>
              <a:t>≤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+2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4573588" y="4292600"/>
            <a:ext cx="385603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99"/>
                </a:solidFill>
                <a:ea typeface="仿宋_GB2312" pitchFamily="49" charset="-122"/>
              </a:rPr>
              <a:t>完全二叉树顺序表示</a:t>
            </a:r>
            <a:endParaRPr kumimoji="1" lang="zh-CN" altLang="en-US" sz="3600" b="1">
              <a:solidFill>
                <a:srgbClr val="000099"/>
              </a:solidFill>
              <a:ea typeface="黑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3200" b="1">
                <a:solidFill>
                  <a:srgbClr val="CC0000"/>
                </a:solidFill>
                <a:latin typeface="宋体" pitchFamily="2" charset="-122"/>
                <a:sym typeface="Symbol" pitchFamily="18" charset="2"/>
              </a:rPr>
              <a:t>≥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+1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&amp;&amp;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          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>
                <a:solidFill>
                  <a:srgbClr val="CC0000"/>
                </a:solidFill>
                <a:sym typeface="Symbol" pitchFamily="18" charset="2"/>
              </a:rPr>
              <a:t>≥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+2</a:t>
            </a:r>
          </a:p>
        </p:txBody>
      </p:sp>
      <p:grpSp>
        <p:nvGrpSpPr>
          <p:cNvPr id="229431" name="Group 55"/>
          <p:cNvGrpSpPr>
            <a:grpSpLocks/>
          </p:cNvGrpSpPr>
          <p:nvPr/>
        </p:nvGrpSpPr>
        <p:grpSpPr bwMode="auto">
          <a:xfrm>
            <a:off x="1066800" y="1449388"/>
            <a:ext cx="6705600" cy="2590800"/>
            <a:chOff x="672" y="768"/>
            <a:chExt cx="4224" cy="1632"/>
          </a:xfrm>
        </p:grpSpPr>
        <p:sp>
          <p:nvSpPr>
            <p:cNvPr id="229378" name="Line 2"/>
            <p:cNvSpPr>
              <a:spLocks noChangeShapeType="1"/>
            </p:cNvSpPr>
            <p:nvPr/>
          </p:nvSpPr>
          <p:spPr bwMode="auto">
            <a:xfrm flipH="1">
              <a:off x="2976" y="1344"/>
              <a:ext cx="480" cy="8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79" name="Line 3"/>
            <p:cNvSpPr>
              <a:spLocks noChangeShapeType="1"/>
            </p:cNvSpPr>
            <p:nvPr/>
          </p:nvSpPr>
          <p:spPr bwMode="auto">
            <a:xfrm flipH="1">
              <a:off x="2064" y="1440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0" name="Line 4"/>
            <p:cNvSpPr>
              <a:spLocks noChangeShapeType="1"/>
            </p:cNvSpPr>
            <p:nvPr/>
          </p:nvSpPr>
          <p:spPr bwMode="auto">
            <a:xfrm>
              <a:off x="2352" y="1392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1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2" name="Line 6"/>
            <p:cNvSpPr>
              <a:spLocks noChangeShapeType="1"/>
            </p:cNvSpPr>
            <p:nvPr/>
          </p:nvSpPr>
          <p:spPr bwMode="auto">
            <a:xfrm>
              <a:off x="1104" y="1920"/>
              <a:ext cx="192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3" name="Line 7"/>
            <p:cNvSpPr>
              <a:spLocks noChangeShapeType="1"/>
            </p:cNvSpPr>
            <p:nvPr/>
          </p:nvSpPr>
          <p:spPr bwMode="auto">
            <a:xfrm flipH="1">
              <a:off x="816" y="1344"/>
              <a:ext cx="480" cy="8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4" name="Line 8"/>
            <p:cNvSpPr>
              <a:spLocks noChangeShapeType="1"/>
            </p:cNvSpPr>
            <p:nvPr/>
          </p:nvSpPr>
          <p:spPr bwMode="auto">
            <a:xfrm>
              <a:off x="1872" y="1008"/>
              <a:ext cx="43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5" name="Line 9"/>
            <p:cNvSpPr>
              <a:spLocks noChangeShapeType="1"/>
            </p:cNvSpPr>
            <p:nvPr/>
          </p:nvSpPr>
          <p:spPr bwMode="auto">
            <a:xfrm flipH="1">
              <a:off x="1296" y="960"/>
              <a:ext cx="528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9" name="Oval 13"/>
            <p:cNvSpPr>
              <a:spLocks noChangeArrowheads="1"/>
            </p:cNvSpPr>
            <p:nvPr/>
          </p:nvSpPr>
          <p:spPr bwMode="auto">
            <a:xfrm>
              <a:off x="1680" y="768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0" name="Oval 14"/>
            <p:cNvSpPr>
              <a:spLocks noChangeArrowheads="1"/>
            </p:cNvSpPr>
            <p:nvPr/>
          </p:nvSpPr>
          <p:spPr bwMode="auto">
            <a:xfrm>
              <a:off x="1152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1" name="Oval 15"/>
            <p:cNvSpPr>
              <a:spLocks noChangeArrowheads="1"/>
            </p:cNvSpPr>
            <p:nvPr/>
          </p:nvSpPr>
          <p:spPr bwMode="auto">
            <a:xfrm>
              <a:off x="2160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2" name="Oval 16"/>
            <p:cNvSpPr>
              <a:spLocks noChangeArrowheads="1"/>
            </p:cNvSpPr>
            <p:nvPr/>
          </p:nvSpPr>
          <p:spPr bwMode="auto">
            <a:xfrm>
              <a:off x="192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3" name="Oval 17"/>
            <p:cNvSpPr>
              <a:spLocks noChangeArrowheads="1"/>
            </p:cNvSpPr>
            <p:nvPr/>
          </p:nvSpPr>
          <p:spPr bwMode="auto">
            <a:xfrm>
              <a:off x="240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4" name="Oval 18"/>
            <p:cNvSpPr>
              <a:spLocks noChangeArrowheads="1"/>
            </p:cNvSpPr>
            <p:nvPr/>
          </p:nvSpPr>
          <p:spPr bwMode="auto">
            <a:xfrm>
              <a:off x="139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5" name="Oval 19"/>
            <p:cNvSpPr>
              <a:spLocks noChangeArrowheads="1"/>
            </p:cNvSpPr>
            <p:nvPr/>
          </p:nvSpPr>
          <p:spPr bwMode="auto">
            <a:xfrm>
              <a:off x="91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6" name="Oval 20"/>
            <p:cNvSpPr>
              <a:spLocks noChangeArrowheads="1"/>
            </p:cNvSpPr>
            <p:nvPr/>
          </p:nvSpPr>
          <p:spPr bwMode="auto">
            <a:xfrm>
              <a:off x="1104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7" name="Oval 21"/>
            <p:cNvSpPr>
              <a:spLocks noChangeArrowheads="1"/>
            </p:cNvSpPr>
            <p:nvPr/>
          </p:nvSpPr>
          <p:spPr bwMode="auto">
            <a:xfrm>
              <a:off x="672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8" name="Line 22"/>
            <p:cNvSpPr>
              <a:spLocks noChangeShapeType="1"/>
            </p:cNvSpPr>
            <p:nvPr/>
          </p:nvSpPr>
          <p:spPr bwMode="auto">
            <a:xfrm flipH="1">
              <a:off x="4224" y="1440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9" name="Line 23"/>
            <p:cNvSpPr>
              <a:spLocks noChangeShapeType="1"/>
            </p:cNvSpPr>
            <p:nvPr/>
          </p:nvSpPr>
          <p:spPr bwMode="auto">
            <a:xfrm>
              <a:off x="4512" y="1392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0" name="Line 24"/>
            <p:cNvSpPr>
              <a:spLocks noChangeShapeType="1"/>
            </p:cNvSpPr>
            <p:nvPr/>
          </p:nvSpPr>
          <p:spPr bwMode="auto">
            <a:xfrm>
              <a:off x="3504" y="1440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1" name="Line 25"/>
            <p:cNvSpPr>
              <a:spLocks noChangeShapeType="1"/>
            </p:cNvSpPr>
            <p:nvPr/>
          </p:nvSpPr>
          <p:spPr bwMode="auto">
            <a:xfrm>
              <a:off x="3264" y="1920"/>
              <a:ext cx="192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2" name="Line 26"/>
            <p:cNvSpPr>
              <a:spLocks noChangeShapeType="1"/>
            </p:cNvSpPr>
            <p:nvPr/>
          </p:nvSpPr>
          <p:spPr bwMode="auto">
            <a:xfrm>
              <a:off x="4032" y="1008"/>
              <a:ext cx="43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3" name="Line 27"/>
            <p:cNvSpPr>
              <a:spLocks noChangeShapeType="1"/>
            </p:cNvSpPr>
            <p:nvPr/>
          </p:nvSpPr>
          <p:spPr bwMode="auto">
            <a:xfrm flipH="1">
              <a:off x="3456" y="960"/>
              <a:ext cx="528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4" name="Oval 28"/>
            <p:cNvSpPr>
              <a:spLocks noChangeArrowheads="1"/>
            </p:cNvSpPr>
            <p:nvPr/>
          </p:nvSpPr>
          <p:spPr bwMode="auto">
            <a:xfrm>
              <a:off x="3840" y="768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5" name="Oval 29"/>
            <p:cNvSpPr>
              <a:spLocks noChangeArrowheads="1"/>
            </p:cNvSpPr>
            <p:nvPr/>
          </p:nvSpPr>
          <p:spPr bwMode="auto">
            <a:xfrm>
              <a:off x="3312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6" name="Oval 30"/>
            <p:cNvSpPr>
              <a:spLocks noChangeArrowheads="1"/>
            </p:cNvSpPr>
            <p:nvPr/>
          </p:nvSpPr>
          <p:spPr bwMode="auto">
            <a:xfrm>
              <a:off x="4320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7" name="Oval 31"/>
            <p:cNvSpPr>
              <a:spLocks noChangeArrowheads="1"/>
            </p:cNvSpPr>
            <p:nvPr/>
          </p:nvSpPr>
          <p:spPr bwMode="auto">
            <a:xfrm>
              <a:off x="408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8" name="Oval 32"/>
            <p:cNvSpPr>
              <a:spLocks noChangeArrowheads="1"/>
            </p:cNvSpPr>
            <p:nvPr/>
          </p:nvSpPr>
          <p:spPr bwMode="auto">
            <a:xfrm>
              <a:off x="456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9" name="Oval 33"/>
            <p:cNvSpPr>
              <a:spLocks noChangeArrowheads="1"/>
            </p:cNvSpPr>
            <p:nvPr/>
          </p:nvSpPr>
          <p:spPr bwMode="auto">
            <a:xfrm>
              <a:off x="355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10" name="Oval 34"/>
            <p:cNvSpPr>
              <a:spLocks noChangeArrowheads="1"/>
            </p:cNvSpPr>
            <p:nvPr/>
          </p:nvSpPr>
          <p:spPr bwMode="auto">
            <a:xfrm>
              <a:off x="307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11" name="Oval 35"/>
            <p:cNvSpPr>
              <a:spLocks noChangeArrowheads="1"/>
            </p:cNvSpPr>
            <p:nvPr/>
          </p:nvSpPr>
          <p:spPr bwMode="auto">
            <a:xfrm>
              <a:off x="3264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12" name="Oval 36"/>
            <p:cNvSpPr>
              <a:spLocks noChangeArrowheads="1"/>
            </p:cNvSpPr>
            <p:nvPr/>
          </p:nvSpPr>
          <p:spPr bwMode="auto">
            <a:xfrm>
              <a:off x="2832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13" name="Text Box 37"/>
            <p:cNvSpPr txBox="1">
              <a:spLocks noChangeArrowheads="1"/>
            </p:cNvSpPr>
            <p:nvPr/>
          </p:nvSpPr>
          <p:spPr bwMode="auto">
            <a:xfrm>
              <a:off x="1686" y="777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4" name="Text Box 38"/>
            <p:cNvSpPr txBox="1">
              <a:spLocks noChangeArrowheads="1"/>
            </p:cNvSpPr>
            <p:nvPr/>
          </p:nvSpPr>
          <p:spPr bwMode="auto">
            <a:xfrm>
              <a:off x="4080" y="158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5" name="Text Box 39"/>
            <p:cNvSpPr txBox="1">
              <a:spLocks noChangeArrowheads="1"/>
            </p:cNvSpPr>
            <p:nvPr/>
          </p:nvSpPr>
          <p:spPr bwMode="auto">
            <a:xfrm>
              <a:off x="3856" y="76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6" name="Text Box 40"/>
            <p:cNvSpPr txBox="1">
              <a:spLocks noChangeArrowheads="1"/>
            </p:cNvSpPr>
            <p:nvPr/>
          </p:nvSpPr>
          <p:spPr bwMode="auto">
            <a:xfrm>
              <a:off x="2416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7" name="Text Box 41"/>
            <p:cNvSpPr txBox="1">
              <a:spLocks noChangeArrowheads="1"/>
            </p:cNvSpPr>
            <p:nvPr/>
          </p:nvSpPr>
          <p:spPr bwMode="auto">
            <a:xfrm>
              <a:off x="3328" y="115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8" name="Text Box 42"/>
            <p:cNvSpPr txBox="1">
              <a:spLocks noChangeArrowheads="1"/>
            </p:cNvSpPr>
            <p:nvPr/>
          </p:nvSpPr>
          <p:spPr bwMode="auto">
            <a:xfrm>
              <a:off x="1926" y="159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9" name="Text Box 43"/>
            <p:cNvSpPr txBox="1">
              <a:spLocks noChangeArrowheads="1"/>
            </p:cNvSpPr>
            <p:nvPr/>
          </p:nvSpPr>
          <p:spPr bwMode="auto">
            <a:xfrm>
              <a:off x="1398" y="159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0" name="Text Box 44"/>
            <p:cNvSpPr txBox="1">
              <a:spLocks noChangeArrowheads="1"/>
            </p:cNvSpPr>
            <p:nvPr/>
          </p:nvSpPr>
          <p:spPr bwMode="auto">
            <a:xfrm>
              <a:off x="3088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1" name="Text Box 45"/>
            <p:cNvSpPr txBox="1">
              <a:spLocks noChangeArrowheads="1"/>
            </p:cNvSpPr>
            <p:nvPr/>
          </p:nvSpPr>
          <p:spPr bwMode="auto">
            <a:xfrm>
              <a:off x="2166" y="116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2" name="Text Box 46"/>
            <p:cNvSpPr txBox="1">
              <a:spLocks noChangeArrowheads="1"/>
            </p:cNvSpPr>
            <p:nvPr/>
          </p:nvSpPr>
          <p:spPr bwMode="auto">
            <a:xfrm>
              <a:off x="3568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3" name="Text Box 47"/>
            <p:cNvSpPr txBox="1">
              <a:spLocks noChangeArrowheads="1"/>
            </p:cNvSpPr>
            <p:nvPr/>
          </p:nvSpPr>
          <p:spPr bwMode="auto">
            <a:xfrm>
              <a:off x="4576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31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4" name="Text Box 48"/>
            <p:cNvSpPr txBox="1">
              <a:spLocks noChangeArrowheads="1"/>
            </p:cNvSpPr>
            <p:nvPr/>
          </p:nvSpPr>
          <p:spPr bwMode="auto">
            <a:xfrm>
              <a:off x="1120" y="206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31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5" name="Text Box 49"/>
            <p:cNvSpPr txBox="1">
              <a:spLocks noChangeArrowheads="1"/>
            </p:cNvSpPr>
            <p:nvPr/>
          </p:nvSpPr>
          <p:spPr bwMode="auto">
            <a:xfrm>
              <a:off x="688" y="206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6" name="Text Box 50"/>
            <p:cNvSpPr txBox="1">
              <a:spLocks noChangeArrowheads="1"/>
            </p:cNvSpPr>
            <p:nvPr/>
          </p:nvSpPr>
          <p:spPr bwMode="auto">
            <a:xfrm>
              <a:off x="3280" y="207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7" name="Text Box 51"/>
            <p:cNvSpPr txBox="1">
              <a:spLocks noChangeArrowheads="1"/>
            </p:cNvSpPr>
            <p:nvPr/>
          </p:nvSpPr>
          <p:spPr bwMode="auto">
            <a:xfrm>
              <a:off x="928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8" name="Text Box 52"/>
            <p:cNvSpPr txBox="1">
              <a:spLocks noChangeArrowheads="1"/>
            </p:cNvSpPr>
            <p:nvPr/>
          </p:nvSpPr>
          <p:spPr bwMode="auto">
            <a:xfrm>
              <a:off x="4336" y="115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9" name="Text Box 53"/>
            <p:cNvSpPr txBox="1">
              <a:spLocks noChangeArrowheads="1"/>
            </p:cNvSpPr>
            <p:nvPr/>
          </p:nvSpPr>
          <p:spPr bwMode="auto">
            <a:xfrm>
              <a:off x="2848" y="207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30" name="Text Box 54"/>
            <p:cNvSpPr txBox="1">
              <a:spLocks noChangeArrowheads="1"/>
            </p:cNvSpPr>
            <p:nvPr/>
          </p:nvSpPr>
          <p:spPr bwMode="auto">
            <a:xfrm>
              <a:off x="1168" y="115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29432" name="Rectangle 56"/>
          <p:cNvSpPr>
            <a:spLocks noGrp="1" noChangeArrowheads="1"/>
          </p:cNvSpPr>
          <p:nvPr>
            <p:ph type="title"/>
          </p:nvPr>
        </p:nvSpPr>
        <p:spPr>
          <a:xfrm>
            <a:off x="431800" y="530225"/>
            <a:ext cx="8229600" cy="919163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堆的定义</a:t>
            </a:r>
          </a:p>
        </p:txBody>
      </p:sp>
    </p:spTree>
    <p:extLst>
      <p:ext uri="{BB962C8B-B14F-4D97-AF65-F5344CB8AC3E}">
        <p14:creationId xmlns:p14="http://schemas.microsoft.com/office/powerpoint/2010/main" val="41114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B9C5-BEF2-49E3-8311-5E745DF37169}" type="slidenum">
              <a:rPr lang="en-US" altLang="zh-CN">
                <a:solidFill>
                  <a:srgbClr val="000099"/>
                </a:solidFill>
              </a:rPr>
              <a:pPr/>
              <a:t>3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19162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堆的元素下标计算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487488"/>
            <a:ext cx="7904163" cy="4857750"/>
          </a:xfrm>
        </p:spPr>
        <p:txBody>
          <a:bodyPr/>
          <a:lstStyle/>
          <a:p>
            <a:pPr marL="533400" indent="-533400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由于堆存储在下标从 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0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开始计数的一维数组中，因此在堆中给定下标为 </a:t>
            </a:r>
            <a:r>
              <a:rPr lang="en-US" altLang="zh-CN" sz="30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的结点时 </a:t>
            </a:r>
          </a:p>
          <a:p>
            <a:pPr marL="914400" lvl="1" indent="-457200">
              <a:lnSpc>
                <a:spcPct val="105000"/>
              </a:lnSpc>
              <a:buClr>
                <a:schemeClr val="tx2"/>
              </a:buClr>
              <a:buSzTx/>
              <a:buFont typeface="Wingdings" pitchFamily="2" charset="2"/>
              <a:buAutoNum type="alphaLcParenR"/>
            </a:pP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如果</a:t>
            </a:r>
            <a:r>
              <a:rPr lang="zh-CN" altLang="en-US" sz="3000" b="1" i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= 0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，结点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是根结点，无双亲；否则结点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父结点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为结点 </a:t>
            </a:r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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(i</a:t>
            </a:r>
            <a:r>
              <a:rPr lang="en-US" altLang="zh-CN" sz="3000" b="1">
                <a:solidFill>
                  <a:schemeClr val="tx2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1)/2)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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； </a:t>
            </a:r>
          </a:p>
          <a:p>
            <a:pPr marL="914400" lvl="1" indent="-457200">
              <a:lnSpc>
                <a:spcPct val="105000"/>
              </a:lnSpc>
              <a:buClr>
                <a:schemeClr val="tx2"/>
              </a:buClr>
              <a:buSzTx/>
              <a:buFont typeface="Wingdings" pitchFamily="2" charset="2"/>
              <a:buAutoNum type="alphaLcParenR"/>
            </a:pP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如果 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+1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＞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，则结点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无左子女；否则结点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左子女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为结点 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+1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； </a:t>
            </a:r>
          </a:p>
          <a:p>
            <a:pPr marL="914400" lvl="1" indent="-457200">
              <a:lnSpc>
                <a:spcPct val="105000"/>
              </a:lnSpc>
              <a:buClr>
                <a:schemeClr val="tx2"/>
              </a:buClr>
              <a:buSzTx/>
              <a:buFont typeface="Wingdings" pitchFamily="2" charset="2"/>
              <a:buAutoNum type="alphaLcParenR"/>
            </a:pP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如果 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+2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＞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，则结点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无右子女；否则结点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右子女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为结点</a:t>
            </a:r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+2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87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A7D198-E650-42EF-8B26-3E3907CF323A}" type="slidenum">
              <a:rPr lang="en-US" altLang="zh-CN">
                <a:solidFill>
                  <a:srgbClr val="000099"/>
                </a:solidFill>
              </a:rPr>
              <a:pPr/>
              <a:t>4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9163"/>
          </a:xfrm>
        </p:spPr>
        <p:txBody>
          <a:bodyPr/>
          <a:lstStyle/>
          <a:p>
            <a:pPr algn="ctr"/>
            <a:r>
              <a:rPr kumimoji="1" lang="zh-CN" altLang="en-US" sz="4000" b="1">
                <a:solidFill>
                  <a:schemeClr val="tx2"/>
                </a:solidFill>
                <a:ea typeface="华文新魏" pitchFamily="2" charset="-122"/>
              </a:rPr>
              <a:t>最小堆的类定义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377950"/>
            <a:ext cx="8229600" cy="5003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template &lt;class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 class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class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MinHeap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: public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MinPQ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&lt;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&gt;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最小堆继承了（最小）优先级队列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public: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 MinHeap (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sz = DefaultSize)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构造函数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MinHeap (E arr[]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 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n)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构造函数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zh-CN" altLang="en-US" sz="2800" b="1">
                <a:latin typeface="宋体" pitchFamily="2" charset="-122"/>
              </a:rPr>
              <a:t>～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MinHeap()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{ delete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[ ] heap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 }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析构函数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bool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Insert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(E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&amp;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d)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插入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bool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Remove (E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&amp;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d)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13498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9D3AF-20A8-43EC-97A5-E13403AC8C38}" type="slidenum">
              <a:rPr lang="en-US" altLang="zh-CN">
                <a:solidFill>
                  <a:srgbClr val="000099"/>
                </a:solidFill>
              </a:rPr>
              <a:pPr/>
              <a:t>5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765175"/>
            <a:ext cx="8229600" cy="5437188"/>
          </a:xfrm>
        </p:spPr>
        <p:txBody>
          <a:bodyPr/>
          <a:lstStyle/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    bool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IsEmpty ()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const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判堆空否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{ return 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currentSize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==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 0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 }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    bool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IsFull ()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const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判堆满否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	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{ return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currentSize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==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 maxHeapSize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 }	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	 void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MakeEmpty ()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{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currentSize = 0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 }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置空堆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private: 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*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heap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最小堆元素存储数组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currentSize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最小堆当前元素个数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 maxHeapSize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最小堆最大容量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void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siftDown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start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 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);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调整算法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void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 siftUp (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start)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         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调整算法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61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2DC444-D83D-492A-A56F-2116AC2C0DC4}" type="slidenum">
              <a:rPr lang="en-US" altLang="zh-CN">
                <a:solidFill>
                  <a:srgbClr val="000099"/>
                </a:solidFill>
              </a:rPr>
              <a:pPr/>
              <a:t>6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47725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堆的建立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343025"/>
            <a:ext cx="8229600" cy="48942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</a:t>
            </a:r>
            <a:endParaRPr lang="fr-FR" altLang="zh-CN" sz="2800" b="1">
              <a:latin typeface="Times New Roman" pitchFamily="18" charset="0"/>
              <a:ea typeface="隶书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&lt;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&gt;::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MinHeap (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sz)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maxHeapSize = (DefaultSize &lt; sz)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?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                                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sz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: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DefaultSize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 =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new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 E[maxHeapSize]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 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创建堆空间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(heap == NULL)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     cerr &lt;&lt;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“</a:t>
            </a:r>
            <a:r>
              <a:rPr lang="zh-CN" altLang="en-US" sz="2800">
                <a:latin typeface="Times New Roman" pitchFamily="18" charset="0"/>
                <a:ea typeface="隶书" pitchFamily="49" charset="-122"/>
              </a:rPr>
              <a:t>堆存储分配失败！”</a:t>
            </a: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&lt;&lt; endl;  exit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(1)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currentSize = 0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	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建立当前大小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456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A89F2-4F1D-44AF-8EB5-31B18B866282}" type="slidenum">
              <a:rPr lang="en-US" altLang="zh-CN">
                <a:solidFill>
                  <a:srgbClr val="000099"/>
                </a:solidFill>
              </a:rPr>
              <a:pPr/>
              <a:t>7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692150"/>
            <a:ext cx="8229600" cy="54737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&lt;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&gt;::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MinHeap (E arr[]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n)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maxHeapSize = (DefaultSize &lt; n)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?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n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: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DefaultSize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 =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new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E[maxHeapSize]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 if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(heap == NULL)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   cerr &lt;&lt;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“</a:t>
            </a:r>
            <a:r>
              <a:rPr lang="zh-CN" altLang="en-US" sz="2800">
                <a:latin typeface="Times New Roman" pitchFamily="18" charset="0"/>
                <a:ea typeface="隶书" pitchFamily="49" charset="-122"/>
              </a:rPr>
              <a:t>堆存储分配失败！”</a:t>
            </a: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&lt;&lt; endl;  exit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(1)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for (int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i = 0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i &lt; n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i++)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heap[i] = arr[i]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currentSize = n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	      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复制堆数组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建立当前大小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currentPos = (currentSize</a:t>
            </a:r>
            <a:r>
              <a:rPr lang="en-US" altLang="zh-CN" sz="280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2)/2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	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找最初调整位置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: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最后分支结点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4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DD9E3F-E428-4D55-838D-38175630CF7D}" type="slidenum">
              <a:rPr lang="en-US" altLang="zh-CN">
                <a:solidFill>
                  <a:srgbClr val="000099"/>
                </a:solidFill>
              </a:rPr>
              <a:pPr/>
              <a:t>8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3575" y="692150"/>
            <a:ext cx="8229600" cy="54737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while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(currentPos &gt;= 0)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	   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逐步向上扩大堆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     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siftDown (currentPos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currentSize</a:t>
            </a:r>
            <a:r>
              <a:rPr lang="en-US" altLang="zh-CN" sz="280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      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局部自上向下下滑调整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     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currentPos</a:t>
            </a:r>
            <a:r>
              <a:rPr lang="en-US" altLang="zh-CN" sz="2800">
                <a:latin typeface="Courier New" pitchFamily="49" charset="0"/>
                <a:ea typeface="隶书" pitchFamily="49" charset="-122"/>
              </a:rPr>
              <a:t>--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}					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0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6ABB0-764D-4012-B4F8-EBE18F2E9E6D}" type="slidenum">
              <a:rPr lang="en-US" altLang="zh-CN">
                <a:solidFill>
                  <a:srgbClr val="000099"/>
                </a:solidFill>
              </a:rPr>
              <a:pPr/>
              <a:t>9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1727200" y="5589588"/>
            <a:ext cx="6210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自下向上逐步调整为最小堆</a:t>
            </a:r>
            <a:endParaRPr kumimoji="1" lang="zh-CN" altLang="en-US" sz="21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36595" name="Text Box 51"/>
          <p:cNvSpPr txBox="1">
            <a:spLocks noChangeArrowheads="1"/>
          </p:cNvSpPr>
          <p:nvPr/>
        </p:nvSpPr>
        <p:spPr bwMode="auto">
          <a:xfrm>
            <a:off x="1149350" y="4876800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currentPos = i = 3</a:t>
            </a:r>
            <a:endParaRPr kumimoji="1" lang="en-US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36596" name="Text Box 52"/>
          <p:cNvSpPr txBox="1">
            <a:spLocks noChangeArrowheads="1"/>
          </p:cNvSpPr>
          <p:nvPr/>
        </p:nvSpPr>
        <p:spPr bwMode="auto">
          <a:xfrm>
            <a:off x="4959350" y="4876800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currentPos = i = 2</a:t>
            </a:r>
            <a:endParaRPr kumimoji="1" lang="en-US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grpSp>
        <p:nvGrpSpPr>
          <p:cNvPr id="236604" name="Group 60"/>
          <p:cNvGrpSpPr>
            <a:grpSpLocks/>
          </p:cNvGrpSpPr>
          <p:nvPr/>
        </p:nvGrpSpPr>
        <p:grpSpPr bwMode="auto">
          <a:xfrm>
            <a:off x="798513" y="1620838"/>
            <a:ext cx="7086600" cy="3284537"/>
            <a:chOff x="480" y="1003"/>
            <a:chExt cx="4464" cy="2069"/>
          </a:xfrm>
        </p:grpSpPr>
        <p:sp>
          <p:nvSpPr>
            <p:cNvPr id="236546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47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48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49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0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1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4" name="Oval 10"/>
            <p:cNvSpPr>
              <a:spLocks noChangeArrowheads="1"/>
            </p:cNvSpPr>
            <p:nvPr/>
          </p:nvSpPr>
          <p:spPr bwMode="auto">
            <a:xfrm>
              <a:off x="1587" y="100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5" name="Oval 11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6" name="Oval 12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7" name="Oval 13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8" name="Oval 14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9" name="Oval 15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0" name="Oval 16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1" name="Oval 17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2" name="Line 18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3" name="Line 19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4" name="Line 20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5" name="Line 21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6" name="Line 22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7" name="Line 23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8" name="Oval 24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9" name="Oval 25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0" name="Oval 26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1" name="Oval 27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2" name="Oval 28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3" name="Oval 29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4" name="Oval 30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5" name="Oval 31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6" name="Text Box 32"/>
            <p:cNvSpPr txBox="1">
              <a:spLocks noChangeArrowheads="1"/>
            </p:cNvSpPr>
            <p:nvPr/>
          </p:nvSpPr>
          <p:spPr bwMode="auto">
            <a:xfrm>
              <a:off x="1600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77" name="Text Box 33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78" name="Text Box 34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79" name="Text Box 35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0" name="Text Box 36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1" name="Text Box 3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2" name="Text Box 38"/>
            <p:cNvSpPr txBox="1">
              <a:spLocks noChangeArrowheads="1"/>
            </p:cNvSpPr>
            <p:nvPr/>
          </p:nvSpPr>
          <p:spPr bwMode="auto">
            <a:xfrm>
              <a:off x="544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3" name="Text Box 39"/>
            <p:cNvSpPr txBox="1">
              <a:spLocks noChangeArrowheads="1"/>
            </p:cNvSpPr>
            <p:nvPr/>
          </p:nvSpPr>
          <p:spPr bwMode="auto">
            <a:xfrm>
              <a:off x="86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4" name="Text Box 40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5" name="Text Box 41"/>
            <p:cNvSpPr txBox="1">
              <a:spLocks noChangeArrowheads="1"/>
            </p:cNvSpPr>
            <p:nvPr/>
          </p:nvSpPr>
          <p:spPr bwMode="auto">
            <a:xfrm>
              <a:off x="179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6" name="Text Box 42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7" name="Line 43"/>
            <p:cNvSpPr>
              <a:spLocks noChangeShapeType="1"/>
            </p:cNvSpPr>
            <p:nvPr/>
          </p:nvSpPr>
          <p:spPr bwMode="auto">
            <a:xfrm>
              <a:off x="816" y="1872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88" name="Text Box 44"/>
            <p:cNvSpPr txBox="1">
              <a:spLocks noChangeArrowheads="1"/>
            </p:cNvSpPr>
            <p:nvPr/>
          </p:nvSpPr>
          <p:spPr bwMode="auto">
            <a:xfrm>
              <a:off x="668" y="158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9" name="Rectangle 45"/>
            <p:cNvSpPr>
              <a:spLocks noChangeArrowheads="1"/>
            </p:cNvSpPr>
            <p:nvPr/>
          </p:nvSpPr>
          <p:spPr bwMode="auto">
            <a:xfrm>
              <a:off x="480" y="2016"/>
              <a:ext cx="768" cy="1056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90" name="Text Box 46"/>
            <p:cNvSpPr txBox="1">
              <a:spLocks noChangeArrowheads="1"/>
            </p:cNvSpPr>
            <p:nvPr/>
          </p:nvSpPr>
          <p:spPr bwMode="auto">
            <a:xfrm>
              <a:off x="318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1" name="Text Box 47"/>
            <p:cNvSpPr txBox="1">
              <a:spLocks noChangeArrowheads="1"/>
            </p:cNvSpPr>
            <p:nvPr/>
          </p:nvSpPr>
          <p:spPr bwMode="auto">
            <a:xfrm>
              <a:off x="2848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2" name="Text Box 48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3" name="Text Box 49"/>
            <p:cNvSpPr txBox="1">
              <a:spLocks noChangeArrowheads="1"/>
            </p:cNvSpPr>
            <p:nvPr/>
          </p:nvSpPr>
          <p:spPr bwMode="auto">
            <a:xfrm>
              <a:off x="409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4" name="Text Box 50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7" name="Line 53"/>
            <p:cNvSpPr>
              <a:spLocks noChangeShapeType="1"/>
            </p:cNvSpPr>
            <p:nvPr/>
          </p:nvSpPr>
          <p:spPr bwMode="auto">
            <a:xfrm flipH="1">
              <a:off x="4485" y="1296"/>
              <a:ext cx="171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98" name="Text Box 54"/>
            <p:cNvSpPr txBox="1">
              <a:spLocks noChangeArrowheads="1"/>
            </p:cNvSpPr>
            <p:nvPr/>
          </p:nvSpPr>
          <p:spPr bwMode="auto">
            <a:xfrm>
              <a:off x="4604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9" name="Rectangle 55"/>
            <p:cNvSpPr>
              <a:spLocks noChangeArrowheads="1"/>
            </p:cNvSpPr>
            <p:nvPr/>
          </p:nvSpPr>
          <p:spPr bwMode="auto">
            <a:xfrm>
              <a:off x="4032" y="1488"/>
              <a:ext cx="912" cy="1008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600" name="Line 56"/>
            <p:cNvSpPr>
              <a:spLocks noChangeShapeType="1"/>
            </p:cNvSpPr>
            <p:nvPr/>
          </p:nvSpPr>
          <p:spPr bwMode="auto">
            <a:xfrm flipH="1">
              <a:off x="672" y="2352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601" name="Line 57"/>
            <p:cNvSpPr>
              <a:spLocks noChangeShapeType="1"/>
            </p:cNvSpPr>
            <p:nvPr/>
          </p:nvSpPr>
          <p:spPr bwMode="auto">
            <a:xfrm flipH="1">
              <a:off x="4176" y="1824"/>
              <a:ext cx="96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</p:grpSp>
      <p:sp>
        <p:nvSpPr>
          <p:cNvPr id="236602" name="Rectangle 58"/>
          <p:cNvSpPr>
            <a:spLocks noGrp="1" noChangeArrowheads="1"/>
          </p:cNvSpPr>
          <p:nvPr>
            <p:ph type="title"/>
          </p:nvPr>
        </p:nvSpPr>
        <p:spPr>
          <a:xfrm>
            <a:off x="590550" y="476250"/>
            <a:ext cx="8229600" cy="1008063"/>
          </a:xfrm>
        </p:spPr>
        <p:txBody>
          <a:bodyPr/>
          <a:lstStyle/>
          <a:p>
            <a:r>
              <a:rPr kumimoji="1" lang="zh-CN" altLang="en-US" sz="3600" b="1">
                <a:solidFill>
                  <a:srgbClr val="006600"/>
                </a:solidFill>
                <a:ea typeface="华文新魏" pitchFamily="2" charset="-122"/>
              </a:rPr>
              <a:t>将一组用数组存放的任意数据调整成堆</a:t>
            </a:r>
          </a:p>
        </p:txBody>
      </p:sp>
    </p:spTree>
    <p:extLst>
      <p:ext uri="{BB962C8B-B14F-4D97-AF65-F5344CB8AC3E}">
        <p14:creationId xmlns:p14="http://schemas.microsoft.com/office/powerpoint/2010/main" val="12709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全屏显示(4:3)</PresentationFormat>
  <Paragraphs>296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Pixel</vt:lpstr>
      <vt:lpstr>堆 ( Heap )</vt:lpstr>
      <vt:lpstr>堆的定义</vt:lpstr>
      <vt:lpstr>堆的元素下标计算</vt:lpstr>
      <vt:lpstr>最小堆的类定义</vt:lpstr>
      <vt:lpstr>PowerPoint 演示文稿</vt:lpstr>
      <vt:lpstr>堆的建立</vt:lpstr>
      <vt:lpstr>PowerPoint 演示文稿</vt:lpstr>
      <vt:lpstr>PowerPoint 演示文稿</vt:lpstr>
      <vt:lpstr>将一组用数组存放的任意数据调整成堆</vt:lpstr>
      <vt:lpstr>PowerPoint 演示文稿</vt:lpstr>
      <vt:lpstr>PowerPoint 演示文稿</vt:lpstr>
      <vt:lpstr>PowerPoint 演示文稿</vt:lpstr>
      <vt:lpstr>最小堆的下滑调整算法</vt:lpstr>
      <vt:lpstr>最小堆的插入</vt:lpstr>
      <vt:lpstr>PowerPoint 演示文稿</vt:lpstr>
      <vt:lpstr>PowerPoint 演示文稿</vt:lpstr>
      <vt:lpstr>PowerPoint 演示文稿</vt:lpstr>
      <vt:lpstr>PowerPoint 演示文稿</vt:lpstr>
      <vt:lpstr>最小堆的删除算法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 ( Heap )</dc:title>
  <dc:creator>Apple</dc:creator>
  <cp:lastModifiedBy>Apple</cp:lastModifiedBy>
  <cp:revision>1</cp:revision>
  <dcterms:created xsi:type="dcterms:W3CDTF">2016-05-29T07:56:56Z</dcterms:created>
  <dcterms:modified xsi:type="dcterms:W3CDTF">2016-05-29T07:57:51Z</dcterms:modified>
</cp:coreProperties>
</file>