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348" r:id="rId3"/>
    <p:sldId id="349" r:id="rId4"/>
    <p:sldId id="269" r:id="rId5"/>
    <p:sldId id="320" r:id="rId6"/>
    <p:sldId id="257" r:id="rId7"/>
    <p:sldId id="258" r:id="rId8"/>
    <p:sldId id="259" r:id="rId9"/>
    <p:sldId id="359" r:id="rId10"/>
    <p:sldId id="260" r:id="rId11"/>
    <p:sldId id="261" r:id="rId12"/>
    <p:sldId id="350" r:id="rId13"/>
    <p:sldId id="351" r:id="rId14"/>
    <p:sldId id="354" r:id="rId15"/>
    <p:sldId id="353" r:id="rId16"/>
    <p:sldId id="355" r:id="rId17"/>
    <p:sldId id="358" r:id="rId18"/>
    <p:sldId id="263" r:id="rId19"/>
    <p:sldId id="357" r:id="rId20"/>
    <p:sldId id="321" r:id="rId21"/>
    <p:sldId id="314" r:id="rId22"/>
    <p:sldId id="386" r:id="rId23"/>
    <p:sldId id="360" r:id="rId24"/>
    <p:sldId id="361" r:id="rId25"/>
    <p:sldId id="387" r:id="rId26"/>
    <p:sldId id="322" r:id="rId27"/>
    <p:sldId id="275" r:id="rId28"/>
    <p:sldId id="276" r:id="rId29"/>
    <p:sldId id="277" r:id="rId30"/>
    <p:sldId id="362" r:id="rId31"/>
    <p:sldId id="363" r:id="rId32"/>
    <p:sldId id="315" r:id="rId33"/>
    <p:sldId id="394" r:id="rId34"/>
    <p:sldId id="395" r:id="rId35"/>
    <p:sldId id="396" r:id="rId36"/>
    <p:sldId id="283" r:id="rId37"/>
    <p:sldId id="296" r:id="rId38"/>
    <p:sldId id="393" r:id="rId39"/>
    <p:sldId id="303" r:id="rId40"/>
    <p:sldId id="324" r:id="rId41"/>
    <p:sldId id="325" r:id="rId42"/>
    <p:sldId id="294" r:id="rId43"/>
    <p:sldId id="299" r:id="rId44"/>
    <p:sldId id="388" r:id="rId45"/>
    <p:sldId id="293" r:id="rId46"/>
    <p:sldId id="300" r:id="rId47"/>
    <p:sldId id="332" r:id="rId48"/>
    <p:sldId id="370" r:id="rId49"/>
    <p:sldId id="371" r:id="rId50"/>
    <p:sldId id="372" r:id="rId51"/>
    <p:sldId id="373" r:id="rId52"/>
    <p:sldId id="374" r:id="rId53"/>
    <p:sldId id="389" r:id="rId54"/>
    <p:sldId id="376" r:id="rId55"/>
    <p:sldId id="377" r:id="rId56"/>
    <p:sldId id="365" r:id="rId57"/>
    <p:sldId id="312" r:id="rId58"/>
    <p:sldId id="366" r:id="rId59"/>
    <p:sldId id="390" r:id="rId60"/>
    <p:sldId id="313" r:id="rId61"/>
    <p:sldId id="367" r:id="rId62"/>
    <p:sldId id="378" r:id="rId63"/>
    <p:sldId id="329" r:id="rId64"/>
    <p:sldId id="379" r:id="rId65"/>
    <p:sldId id="380" r:id="rId66"/>
    <p:sldId id="391" r:id="rId67"/>
    <p:sldId id="381" r:id="rId68"/>
    <p:sldId id="382" r:id="rId69"/>
    <p:sldId id="397" r:id="rId70"/>
    <p:sldId id="384" r:id="rId71"/>
    <p:sldId id="385" r:id="rId72"/>
    <p:sldId id="333" r:id="rId73"/>
    <p:sldId id="398" r:id="rId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D60093"/>
    <a:srgbClr val="990033"/>
    <a:srgbClr val="CC0000"/>
    <a:srgbClr val="FF00FF"/>
    <a:srgbClr val="00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6133" autoAdjust="0"/>
  </p:normalViewPr>
  <p:slideViewPr>
    <p:cSldViewPr>
      <p:cViewPr>
        <p:scale>
          <a:sx n="100" d="100"/>
          <a:sy n="100" d="100"/>
        </p:scale>
        <p:origin x="-261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emf"/><Relationship Id="rId4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2D31-2AA2-46D8-8204-FB2C4F2C0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1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11094-1099-44D2-A4FE-AD4A76F19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86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1B1D3-A363-4277-B672-18025DAC0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98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403E-5FDA-4762-B803-25F76C36EF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325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77675-5DF5-487E-A688-FA3F9066C2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533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479E9-4A68-444E-9043-42F3FADD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89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F4223-053E-485F-BE2A-927F506AB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77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67F55-D551-4985-807D-2F1D6F507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1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1727D-753C-4C5D-B85E-F18C63838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2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F33F9-F0E0-47FD-9151-927F1AEC2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6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EC19D-4420-48F4-B214-7936A7CBD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53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FE438-F702-43D4-8B36-F2B2D9437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2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B848B-E8E5-48BE-807A-0A777399A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7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53D32-2017-4DD7-A1A8-BEF84E2DF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7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992E5-89B0-4C09-B90E-2079D4C511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23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120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+mn-ea"/>
              </a:defRPr>
            </a:lvl1pPr>
          </a:lstStyle>
          <a:p>
            <a:pPr>
              <a:defRPr/>
            </a:pPr>
            <a:fld id="{B924B060-AA24-4691-ABB9-44610F7B44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6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8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7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离 散 数 学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781300"/>
            <a:ext cx="7543800" cy="236220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华文行楷" pitchFamily="2" charset="-122"/>
              </a:rPr>
              <a:t>主讲教师</a:t>
            </a:r>
            <a:r>
              <a:rPr lang="zh-CN" altLang="en-US" sz="4000" b="1" smtClean="0"/>
              <a:t>：</a:t>
            </a:r>
            <a:r>
              <a:rPr lang="zh-CN" altLang="en-US" sz="4000" smtClean="0">
                <a:ea typeface="华文行楷" pitchFamily="2" charset="-122"/>
              </a:rPr>
              <a:t>韩丽霞</a:t>
            </a:r>
          </a:p>
          <a:p>
            <a:pPr eaLnBrk="1" hangingPunct="1"/>
            <a:endParaRPr lang="zh-CN" altLang="en-US" sz="2400" b="1" smtClean="0">
              <a:ea typeface="华文行楷" pitchFamily="2" charset="-122"/>
            </a:endParaRPr>
          </a:p>
          <a:p>
            <a:pPr eaLnBrk="1" hangingPunct="1"/>
            <a:endParaRPr lang="en-US" altLang="zh-CN" smtClean="0">
              <a:ea typeface="隶书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893175" cy="48958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4000" b="1" smtClean="0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zh-CN" altLang="en-US" sz="4000" b="1" smtClean="0">
                <a:ea typeface="楷体_GB2312" pitchFamily="49" charset="-122"/>
              </a:rPr>
              <a:t>元素</a:t>
            </a:r>
            <a:r>
              <a:rPr lang="en-US" altLang="zh-CN" sz="4000" b="1" smtClean="0">
                <a:ea typeface="楷体_GB2312" pitchFamily="49" charset="-122"/>
              </a:rPr>
              <a:t>(</a:t>
            </a:r>
            <a:r>
              <a:rPr lang="zh-CN" altLang="en-US" sz="4000" b="1" smtClean="0">
                <a:ea typeface="楷体_GB2312" pitchFamily="49" charset="-122"/>
              </a:rPr>
              <a:t>个体</a:t>
            </a:r>
            <a:r>
              <a:rPr lang="en-US" altLang="zh-CN" sz="4000" b="1" smtClean="0">
                <a:ea typeface="楷体_GB2312" pitchFamily="49" charset="-122"/>
              </a:rPr>
              <a:t>)</a:t>
            </a:r>
            <a:endParaRPr lang="en-US" altLang="zh-CN" sz="4000" b="1" smtClean="0">
              <a:solidFill>
                <a:srgbClr val="FF0000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smtClean="0">
                <a:ea typeface="楷体_GB2312" pitchFamily="49" charset="-122"/>
              </a:rPr>
              <a:t>             </a:t>
            </a:r>
            <a:r>
              <a:rPr lang="zh-CN" altLang="en-US" sz="4000" b="1" smtClean="0">
                <a:ea typeface="楷体_GB2312" pitchFamily="49" charset="-122"/>
              </a:rPr>
              <a:t>组成一个集合的那些对象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smtClean="0">
                <a:solidFill>
                  <a:srgbClr val="00FF00"/>
                </a:solidFill>
                <a:sym typeface="Wingdings" pitchFamily="2" charset="2"/>
              </a:rPr>
              <a:t>  </a:t>
            </a:r>
            <a:r>
              <a:rPr lang="zh-CN" altLang="en-US" b="1" smtClean="0">
                <a:latin typeface="隶书" pitchFamily="49" charset="-122"/>
                <a:ea typeface="隶书" pitchFamily="49" charset="-122"/>
                <a:sym typeface="Symbol" pitchFamily="18" charset="2"/>
              </a:rPr>
              <a:t>用小</a:t>
            </a: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写的英文字母</a:t>
            </a:r>
            <a:r>
              <a:rPr lang="en-US" altLang="zh-CN" b="1" smtClean="0">
                <a:ea typeface="隶书" pitchFamily="49" charset="-122"/>
              </a:rPr>
              <a:t>a, b, c,</a:t>
            </a:r>
            <a:r>
              <a:rPr lang="en-US" altLang="zh-CN" b="1" smtClean="0">
                <a:ea typeface="隶书" pitchFamily="49" charset="-122"/>
                <a:sym typeface="Symbol" pitchFamily="18" charset="2"/>
              </a:rPr>
              <a:t>a</a:t>
            </a:r>
            <a:r>
              <a:rPr lang="en-US" altLang="zh-CN" b="1" baseline="-25000" smtClean="0">
                <a:ea typeface="隶书" pitchFamily="49" charset="-122"/>
                <a:sym typeface="Symbol" pitchFamily="18" charset="2"/>
              </a:rPr>
              <a:t>1</a:t>
            </a:r>
            <a:r>
              <a:rPr lang="en-US" altLang="zh-CN" b="1" smtClean="0">
                <a:ea typeface="隶书" pitchFamily="49" charset="-122"/>
                <a:sym typeface="Symbol" pitchFamily="18" charset="2"/>
              </a:rPr>
              <a:t>,b</a:t>
            </a:r>
            <a:r>
              <a:rPr lang="en-US" altLang="zh-CN" b="1" baseline="-25000" smtClean="0">
                <a:ea typeface="隶书" pitchFamily="49" charset="-122"/>
                <a:sym typeface="Symbol" pitchFamily="18" charset="2"/>
              </a:rPr>
              <a:t>2</a:t>
            </a:r>
            <a:r>
              <a:rPr lang="en-US" altLang="zh-CN" b="1" smtClean="0">
                <a:ea typeface="隶书" pitchFamily="49" charset="-122"/>
                <a:sym typeface="Symbol" pitchFamily="18" charset="2"/>
              </a:rPr>
              <a:t>…</a:t>
            </a:r>
            <a:r>
              <a:rPr lang="zh-CN" altLang="en-US" b="1" smtClean="0">
                <a:latin typeface="隶书" pitchFamily="49" charset="-122"/>
                <a:ea typeface="隶书" pitchFamily="49" charset="-122"/>
                <a:sym typeface="Symbol" pitchFamily="18" charset="2"/>
              </a:rPr>
              <a:t>表示</a:t>
            </a:r>
            <a:endParaRPr lang="zh-CN" altLang="en-US" b="1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918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1.1.1 </a:t>
            </a:r>
            <a:r>
              <a:rPr lang="zh-CN" altLang="en-US" sz="2400" b="1">
                <a:solidFill>
                  <a:schemeClr val="folHlink"/>
                </a:solidFill>
                <a:ea typeface="隶书" pitchFamily="49" charset="-122"/>
              </a:rPr>
              <a:t>集合及其元素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512175" cy="9366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、设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是一个集合，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中的元素，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Font typeface="Wingdings" pitchFamily="2" charset="2"/>
              <a:buNone/>
            </a:pPr>
            <a:endParaRPr lang="en-US" altLang="zh-CN" sz="2800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68538" y="1700213"/>
            <a:ext cx="1728787" cy="935037"/>
          </a:xfrm>
          <a:prstGeom prst="rect">
            <a:avLst/>
          </a:prstGeom>
          <a:noFill/>
          <a:ln w="698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124075" y="3716338"/>
            <a:ext cx="1512888" cy="935037"/>
          </a:xfrm>
          <a:prstGeom prst="rect">
            <a:avLst/>
          </a:prstGeom>
          <a:noFill/>
          <a:ln w="698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158750" y="209550"/>
            <a:ext cx="455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1.1.1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集合及其元素</a:t>
            </a:r>
            <a:endParaRPr lang="zh-CN" altLang="en-US" sz="2400" b="1" dirty="0">
              <a:solidFill>
                <a:schemeClr val="folHlink"/>
              </a:solidFill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39750" y="5027613"/>
            <a:ext cx="77882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2. A</a:t>
            </a:r>
            <a:r>
              <a:rPr lang="zh-CN" altLang="en-US" sz="2800" b="1"/>
              <a:t>是偶数集合，则</a:t>
            </a:r>
            <a:r>
              <a:rPr lang="en-US" altLang="zh-CN" sz="2800" b="1"/>
              <a:t>2</a:t>
            </a:r>
            <a:r>
              <a:rPr lang="en-US" altLang="zh-CN" sz="2800" b="1">
                <a:sym typeface="Symbol" pitchFamily="18" charset="2"/>
              </a:rPr>
              <a:t></a:t>
            </a:r>
            <a:r>
              <a:rPr lang="en-US" altLang="zh-CN" sz="2800" b="1"/>
              <a:t>A</a:t>
            </a:r>
            <a:r>
              <a:rPr lang="zh-CN" altLang="en-US" sz="2800" b="1"/>
              <a:t>，</a:t>
            </a:r>
            <a:r>
              <a:rPr lang="en-US" altLang="zh-CN" sz="2800" b="1"/>
              <a:t>8</a:t>
            </a:r>
            <a:r>
              <a:rPr lang="en-US" altLang="zh-CN" sz="2800" b="1">
                <a:sym typeface="Symbol" pitchFamily="18" charset="2"/>
              </a:rPr>
              <a:t></a:t>
            </a:r>
            <a:r>
              <a:rPr lang="en-US" altLang="zh-CN" sz="2800" b="1"/>
              <a:t>A;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                                   </a:t>
            </a:r>
            <a:r>
              <a:rPr lang="zh-CN" altLang="en-US" sz="2800" b="1"/>
              <a:t>而 </a:t>
            </a:r>
            <a:r>
              <a:rPr lang="en-US" altLang="zh-CN" sz="2800" b="1"/>
              <a:t>3</a:t>
            </a:r>
            <a:r>
              <a:rPr lang="en-US" altLang="zh-CN" sz="2800" b="1">
                <a:sym typeface="Symbol" pitchFamily="18" charset="2"/>
              </a:rPr>
              <a:t></a:t>
            </a:r>
            <a:r>
              <a:rPr lang="en-US" altLang="zh-CN" sz="2800" b="1"/>
              <a:t>A</a:t>
            </a:r>
            <a:r>
              <a:rPr lang="zh-CN" altLang="en-US" sz="2800" b="1"/>
              <a:t>，</a:t>
            </a:r>
            <a:r>
              <a:rPr lang="en-US" altLang="zh-CN" sz="2800" b="1"/>
              <a:t>9</a:t>
            </a:r>
            <a:r>
              <a:rPr lang="en-US" altLang="zh-CN" sz="2800" b="1">
                <a:sym typeface="Symbol" pitchFamily="18" charset="2"/>
              </a:rPr>
              <a:t></a:t>
            </a:r>
            <a:r>
              <a:rPr lang="en-US" altLang="zh-CN" sz="2800" b="1"/>
              <a:t>A</a:t>
            </a:r>
            <a:endParaRPr lang="en-US" altLang="zh-CN" sz="280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39975" y="1741488"/>
            <a:ext cx="13604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>
                <a:cs typeface="Times New Roman" pitchFamily="18" charset="0"/>
              </a:rPr>
              <a:t>a</a:t>
            </a:r>
            <a:r>
              <a:rPr lang="en-US" altLang="zh-CN" sz="4800" b="1">
                <a:solidFill>
                  <a:srgbClr val="00FF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4800" b="1">
                <a:cs typeface="Times New Roman" pitchFamily="18" charset="0"/>
              </a:rPr>
              <a:t>A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23850" y="2924175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不是集合</a:t>
            </a:r>
            <a:r>
              <a:rPr lang="en-US" altLang="zh-CN" sz="2400" b="1"/>
              <a:t>A</a:t>
            </a:r>
            <a:r>
              <a:rPr lang="zh-CN" altLang="en-US" sz="2400" b="1"/>
              <a:t>中的元素</a:t>
            </a:r>
            <a:r>
              <a:rPr lang="zh-CN" altLang="en-US" sz="2800" b="1"/>
              <a:t>，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768850" y="1916113"/>
            <a:ext cx="2611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新魏" pitchFamily="2" charset="-122"/>
              </a:rPr>
              <a:t>“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属于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800" b="1">
                <a:ea typeface="华文新魏" pitchFamily="2" charset="-122"/>
              </a:rPr>
              <a:t>”</a:t>
            </a:r>
            <a:endParaRPr lang="en-US" altLang="zh-CN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195513" y="3716338"/>
            <a:ext cx="13604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/>
              <a:t>a</a:t>
            </a:r>
            <a:r>
              <a:rPr lang="en-US" altLang="zh-CN" sz="4800" b="1">
                <a:solidFill>
                  <a:srgbClr val="00FF00"/>
                </a:solidFill>
                <a:sym typeface="Symbol" pitchFamily="18" charset="2"/>
              </a:rPr>
              <a:t></a:t>
            </a:r>
            <a:r>
              <a:rPr lang="en-US" altLang="zh-CN" sz="4800" b="1"/>
              <a:t>A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714875" y="3789363"/>
            <a:ext cx="201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新魏" pitchFamily="2" charset="-122"/>
              </a:rPr>
              <a:t>“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不属于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800" b="1">
                <a:ea typeface="华文新魏" pitchFamily="2" charset="-122"/>
              </a:rPr>
              <a:t>”</a:t>
            </a:r>
            <a:endParaRPr lang="en-US" altLang="zh-CN" sz="2800" b="1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6" grpId="0" animBg="1"/>
      <p:bldP spid="8197" grpId="0" animBg="1"/>
      <p:bldP spid="8201" grpId="0"/>
      <p:bldP spid="8202" grpId="0"/>
      <p:bldP spid="8203" grpId="0"/>
      <p:bldP spid="8204" grpId="0"/>
      <p:bldP spid="8205" grpId="0"/>
      <p:bldP spid="82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692275" y="2133600"/>
            <a:ext cx="1584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FF00"/>
                </a:solidFill>
                <a:ea typeface="华文新魏" pitchFamily="2" charset="-122"/>
              </a:rPr>
              <a:t>集合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4859338" y="2136775"/>
            <a:ext cx="1881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FF00"/>
                </a:solidFill>
                <a:ea typeface="华文新魏" pitchFamily="2" charset="-122"/>
              </a:rPr>
              <a:t>元素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3421063" y="3949700"/>
            <a:ext cx="2663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00"/>
                </a:solidFill>
                <a:ea typeface="华文行楷" pitchFamily="2" charset="-122"/>
              </a:rPr>
              <a:t>属于</a:t>
            </a:r>
          </a:p>
        </p:txBody>
      </p:sp>
      <p:sp>
        <p:nvSpPr>
          <p:cNvPr id="136201" name="Oval 9"/>
          <p:cNvSpPr>
            <a:spLocks noChangeArrowheads="1"/>
          </p:cNvSpPr>
          <p:nvPr/>
        </p:nvSpPr>
        <p:spPr bwMode="auto">
          <a:xfrm>
            <a:off x="4787900" y="1700213"/>
            <a:ext cx="1512888" cy="1441450"/>
          </a:xfrm>
          <a:prstGeom prst="ellips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8750" y="209550"/>
            <a:ext cx="455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1.1.1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集合及其元素</a:t>
            </a:r>
            <a:endParaRPr lang="zh-CN" altLang="en-US" sz="2400" b="1" dirty="0">
              <a:solidFill>
                <a:schemeClr val="folHlink"/>
              </a:solidFill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24075" y="1865313"/>
            <a:ext cx="4752975" cy="379571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smtClean="0"/>
              <a:t>确定性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smtClean="0"/>
              <a:t>互异性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smtClean="0"/>
              <a:t>无序性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title"/>
          </p:nvPr>
        </p:nvSpPr>
        <p:spPr>
          <a:xfrm>
            <a:off x="184150" y="69215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3600" b="1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、集合的性质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5076825" y="2276475"/>
            <a:ext cx="1871663" cy="1800225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635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8750" y="209550"/>
            <a:ext cx="455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1.1.1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集合及其元素</a:t>
            </a:r>
            <a:endParaRPr lang="zh-CN" altLang="en-US" sz="2400" b="1" dirty="0">
              <a:solidFill>
                <a:schemeClr val="folHlink"/>
              </a:solidFill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utoUpdateAnimBg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1175" y="1773238"/>
            <a:ext cx="8382000" cy="185261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smtClean="0"/>
              <a:t>    </a:t>
            </a:r>
            <a:r>
              <a:rPr lang="zh-CN" altLang="en-US" b="1" smtClean="0"/>
              <a:t>任何一个对象，或者是这个集合的元素，或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smtClean="0"/>
              <a:t>者不是，二者必居其一。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b="1" smtClean="0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701675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rgbClr val="FF00FF"/>
                </a:solidFill>
                <a:ea typeface="华文新魏" pitchFamily="2" charset="-122"/>
              </a:rPr>
              <a:t>确定性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468313" y="4005263"/>
            <a:ext cx="7848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3</a:t>
            </a:r>
            <a:r>
              <a:rPr lang="zh-CN" altLang="en-US" sz="2800" b="1"/>
              <a:t>：</a:t>
            </a:r>
            <a:r>
              <a:rPr lang="en-US" altLang="zh-CN" sz="2800" b="1"/>
              <a:t>A={x|x</a:t>
            </a:r>
            <a:r>
              <a:rPr lang="zh-CN" altLang="en-US" sz="2800" b="1"/>
              <a:t>是自然数，且</a:t>
            </a:r>
            <a:r>
              <a:rPr lang="en-US" altLang="zh-CN" sz="2800" b="1"/>
              <a:t>x&lt;100}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	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         </a:t>
            </a:r>
            <a:endParaRPr lang="en-US" altLang="zh-CN" sz="2800"/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403350" y="5092700"/>
            <a:ext cx="4483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华文行楷" pitchFamily="2" charset="-122"/>
              </a:rPr>
              <a:t>B={x|x</a:t>
            </a:r>
            <a:r>
              <a:rPr lang="zh-CN" altLang="en-US" sz="3600">
                <a:ea typeface="华文行楷" pitchFamily="2" charset="-122"/>
              </a:rPr>
              <a:t>是高个帅哥</a:t>
            </a:r>
            <a:r>
              <a:rPr lang="en-US" altLang="zh-CN" sz="3600">
                <a:ea typeface="华文行楷" pitchFamily="2" charset="-122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8750" y="209550"/>
            <a:ext cx="455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1.1.1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集合及其元素</a:t>
            </a:r>
            <a:endParaRPr lang="zh-CN" altLang="en-US" sz="2400" b="1" dirty="0">
              <a:solidFill>
                <a:schemeClr val="folHlink"/>
              </a:solidFill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/>
      <p:bldP spid="1402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792288"/>
            <a:ext cx="8382000" cy="185261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smtClean="0"/>
              <a:t>    </a:t>
            </a:r>
            <a:r>
              <a:rPr lang="zh-CN" altLang="en-US" b="1" smtClean="0"/>
              <a:t>集合中任何两个元素都是不同的，即集合中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smtClean="0"/>
              <a:t>不允许出现重复的元素。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b="1" smtClean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773113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rgbClr val="FF00FF"/>
                </a:solidFill>
                <a:ea typeface="华文新魏" pitchFamily="2" charset="-122"/>
              </a:rPr>
              <a:t>互异性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025525" y="3919538"/>
            <a:ext cx="714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4</a:t>
            </a:r>
            <a:r>
              <a:rPr lang="zh-CN" altLang="en-US" sz="2800" b="1"/>
              <a:t>： 集合</a:t>
            </a:r>
            <a:r>
              <a:rPr lang="en-US" altLang="zh-CN" sz="2800" b="1"/>
              <a:t>A={a,b,c,c,b,d}</a:t>
            </a:r>
            <a:r>
              <a:rPr lang="zh-CN" altLang="en-US" sz="2800" b="1"/>
              <a:t>，</a:t>
            </a:r>
            <a:endParaRPr lang="zh-CN" altLang="en-US" sz="2800"/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2970213" y="4854575"/>
            <a:ext cx="397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应该是</a:t>
            </a:r>
            <a:r>
              <a:rPr lang="en-US" altLang="zh-CN" sz="2800" b="1"/>
              <a:t>A={a,b,c,d}</a:t>
            </a:r>
            <a:endParaRPr lang="en-US" altLang="zh-CN" sz="28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8750" y="209550"/>
            <a:ext cx="455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1.1.1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集合及其元素</a:t>
            </a:r>
            <a:endParaRPr lang="zh-CN" altLang="en-US" sz="2400" b="1" dirty="0">
              <a:solidFill>
                <a:schemeClr val="folHlink"/>
              </a:solidFill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/>
      <p:bldP spid="1392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936750"/>
            <a:ext cx="8382000" cy="915988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b="1" smtClean="0"/>
              <a:t>     </a:t>
            </a:r>
            <a:r>
              <a:rPr lang="zh-CN" altLang="en-US" b="1" smtClean="0"/>
              <a:t>集合与其中的元素的顺序无关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b="1" smtClean="0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846138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rgbClr val="FF00FF"/>
                </a:solidFill>
                <a:ea typeface="华文新魏" pitchFamily="2" charset="-122"/>
              </a:rPr>
              <a:t>无序性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158750" y="209550"/>
            <a:ext cx="4557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1.1.1 </a:t>
            </a:r>
            <a:r>
              <a:rPr lang="zh-CN" altLang="en-US" sz="2400" b="1" dirty="0">
                <a:solidFill>
                  <a:schemeClr val="folHlink"/>
                </a:solidFill>
                <a:ea typeface="隶书" pitchFamily="49" charset="-122"/>
              </a:rPr>
              <a:t>集合的性质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68313" y="3254375"/>
            <a:ext cx="725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5</a:t>
            </a:r>
            <a:r>
              <a:rPr lang="zh-CN" altLang="en-US" sz="2800" b="1"/>
              <a:t>： 集合</a:t>
            </a:r>
            <a:r>
              <a:rPr lang="en-US" altLang="zh-CN" sz="2800" b="1"/>
              <a:t>{a,b,c,d,e}</a:t>
            </a:r>
            <a:r>
              <a:rPr lang="zh-CN" altLang="en-US" sz="2800" b="1"/>
              <a:t>、</a:t>
            </a:r>
            <a:r>
              <a:rPr lang="en-US" altLang="zh-CN" sz="2800" b="1"/>
              <a:t>{d,c,e,a,b}</a:t>
            </a:r>
            <a:r>
              <a:rPr lang="zh-CN" altLang="en-US" sz="2800" b="1"/>
              <a:t>、 </a:t>
            </a:r>
            <a:r>
              <a:rPr lang="en-US" altLang="zh-CN" sz="2800" b="1"/>
              <a:t>{e,c,d,b,a}</a:t>
            </a:r>
            <a:endParaRPr lang="en-US" altLang="zh-CN" sz="2800"/>
          </a:p>
        </p:txBody>
      </p:sp>
      <p:sp>
        <p:nvSpPr>
          <p:cNvPr id="141322" name="AutoShape 10"/>
          <p:cNvSpPr>
            <a:spLocks noChangeArrowheads="1"/>
          </p:cNvSpPr>
          <p:nvPr/>
        </p:nvSpPr>
        <p:spPr bwMode="auto">
          <a:xfrm>
            <a:off x="6084888" y="4724400"/>
            <a:ext cx="2590800" cy="1657350"/>
          </a:xfrm>
          <a:prstGeom prst="wedgeEllipseCallout">
            <a:avLst>
              <a:gd name="adj1" fmla="val -123222"/>
              <a:gd name="adj2" fmla="val -109005"/>
            </a:avLst>
          </a:prstGeom>
          <a:solidFill>
            <a:srgbClr val="CCFFCC"/>
          </a:solidFill>
          <a:ln w="381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同一个集合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  <p:bldP spid="1413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7975" y="1123950"/>
            <a:ext cx="8512175" cy="936625"/>
          </a:xfrm>
          <a:noFill/>
        </p:spPr>
        <p:txBody>
          <a:bodyPr/>
          <a:lstStyle/>
          <a:p>
            <a:pPr marL="387350" indent="-387350" eaLnBrk="1" hangingPunct="1"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0FF00"/>
                </a:solidFill>
                <a:ea typeface="华文新魏" pitchFamily="2" charset="-122"/>
              </a:rPr>
              <a:t>有限集：</a:t>
            </a:r>
            <a:r>
              <a:rPr lang="zh-CN" altLang="en-US" b="1" smtClean="0"/>
              <a:t>包含有限个元素的集合</a:t>
            </a:r>
            <a:r>
              <a:rPr lang="en-US" altLang="zh-CN" b="1" smtClean="0"/>
              <a:t>(</a:t>
            </a:r>
            <a:r>
              <a:rPr lang="zh-CN" altLang="en-US" b="1" smtClean="0"/>
              <a:t>有穷集</a:t>
            </a:r>
            <a:r>
              <a:rPr lang="en-US" altLang="zh-CN" b="1" smtClean="0"/>
              <a:t>)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95288" y="3435350"/>
            <a:ext cx="799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FF00"/>
                </a:solidFill>
                <a:ea typeface="华文新魏" pitchFamily="2" charset="-122"/>
              </a:rPr>
              <a:t>无限集：</a:t>
            </a:r>
            <a:r>
              <a:rPr lang="zh-CN" altLang="en-US" b="1"/>
              <a:t>包含无限个元素的集合</a:t>
            </a:r>
            <a:r>
              <a:rPr lang="en-US" altLang="zh-CN" b="1"/>
              <a:t>(</a:t>
            </a:r>
            <a:r>
              <a:rPr lang="zh-CN" altLang="en-US" b="1"/>
              <a:t>无穷集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1169988" y="2262188"/>
            <a:ext cx="6570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个英文字母组成的集合是有限集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1187450" y="4494213"/>
            <a:ext cx="4986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8</a:t>
            </a:r>
            <a:r>
              <a:rPr lang="zh-CN" altLang="en-US" sz="2800" b="1">
                <a:ea typeface="楷体_GB2312" pitchFamily="49" charset="-122"/>
              </a:rPr>
              <a:t>：整数集合是无限集。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8750" y="209550"/>
            <a:ext cx="455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1.1.1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集合及其元素</a:t>
            </a:r>
            <a:endParaRPr lang="zh-CN" altLang="en-US" sz="2400" b="1" dirty="0">
              <a:solidFill>
                <a:schemeClr val="folHlink"/>
              </a:solidFill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build="p" autoUpdateAnimBg="0"/>
      <p:bldP spid="145415" grpId="0"/>
      <p:bldP spid="145416" grpId="0"/>
      <p:bldP spid="1454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57338"/>
            <a:ext cx="8382000" cy="935037"/>
          </a:xfrm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sz="3600" b="1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列举法（外延法）</a:t>
            </a: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620713"/>
            <a:ext cx="8424863" cy="12239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smtClean="0">
                <a:solidFill>
                  <a:srgbClr val="FF00FF"/>
                </a:solidFill>
                <a:ea typeface="华文新魏" pitchFamily="2" charset="-122"/>
              </a:rPr>
              <a:t>集合的表示法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457325" y="2801938"/>
            <a:ext cx="5346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9</a:t>
            </a:r>
            <a:r>
              <a:rPr lang="zh-CN" altLang="en-US" sz="2800" b="1"/>
              <a:t>：</a:t>
            </a:r>
            <a:r>
              <a:rPr lang="en-US" altLang="zh-CN" sz="2800" b="1"/>
              <a:t>V=</a:t>
            </a:r>
            <a:r>
              <a:rPr lang="en-US" altLang="zh-CN" sz="2800" b="1">
                <a:solidFill>
                  <a:srgbClr val="FF0000"/>
                </a:solidFill>
              </a:rPr>
              <a:t>{</a:t>
            </a:r>
            <a:r>
              <a:rPr lang="en-US" altLang="zh-CN" sz="2800" b="1"/>
              <a:t>a,e,i,o,u</a:t>
            </a:r>
            <a:r>
              <a:rPr lang="en-US" altLang="zh-CN" sz="2800" b="1">
                <a:solidFill>
                  <a:srgbClr val="FF0000"/>
                </a:solidFill>
              </a:rPr>
              <a:t>}</a:t>
            </a:r>
            <a:r>
              <a:rPr lang="en-US" altLang="zh-CN" sz="2800" b="1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             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249488" y="3881438"/>
            <a:ext cx="5418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B=</a:t>
            </a:r>
            <a:r>
              <a:rPr lang="en-US" altLang="zh-CN" sz="2800" b="1">
                <a:solidFill>
                  <a:srgbClr val="FF0000"/>
                </a:solidFill>
              </a:rPr>
              <a:t>{</a:t>
            </a:r>
            <a:r>
              <a:rPr lang="en-US" altLang="zh-CN" sz="2800" b="1"/>
              <a:t>1,4,9,16,25,36……</a:t>
            </a:r>
            <a:r>
              <a:rPr lang="en-US" altLang="zh-CN" sz="2800" b="1">
                <a:solidFill>
                  <a:srgbClr val="FF0000"/>
                </a:solidFill>
              </a:rPr>
              <a:t>}</a:t>
            </a:r>
            <a:endParaRPr lang="en-US" altLang="zh-CN" sz="28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8750" y="209550"/>
            <a:ext cx="455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1.1.1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集合及其元素</a:t>
            </a:r>
            <a:endParaRPr lang="zh-CN" altLang="en-US" sz="2400" b="1" dirty="0">
              <a:solidFill>
                <a:schemeClr val="folHlink"/>
              </a:solidFill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6" grpId="0"/>
      <p:bldP spid="102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8351837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6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描述法（概括法，隐式法）</a:t>
            </a:r>
            <a:r>
              <a:rPr lang="zh-CN" altLang="en-US" sz="3600" b="1">
                <a:solidFill>
                  <a:schemeClr val="tx2"/>
                </a:solidFill>
              </a:rPr>
              <a:t> </a:t>
            </a:r>
            <a:endParaRPr lang="zh-CN" altLang="en-US" sz="3600" b="1"/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    例</a:t>
            </a:r>
            <a:r>
              <a:rPr lang="en-US" altLang="zh-CN" sz="3600" b="1"/>
              <a:t>9:   V= {x|x</a:t>
            </a:r>
            <a:r>
              <a:rPr lang="zh-CN" altLang="en-US" sz="3600" b="1"/>
              <a:t>是元音字母</a:t>
            </a:r>
            <a:r>
              <a:rPr lang="en-US" altLang="zh-CN" sz="3600" b="1"/>
              <a:t>}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/>
              <a:t>              B= {x|x=a*a, a</a:t>
            </a:r>
            <a:r>
              <a:rPr lang="zh-CN" altLang="en-US" sz="3600" b="1"/>
              <a:t>是非零自然数</a:t>
            </a:r>
            <a:r>
              <a:rPr lang="en-US" altLang="zh-CN" sz="3600" b="1"/>
              <a:t>}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58750" y="209550"/>
            <a:ext cx="4268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</a:rPr>
              <a:t>1.1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集合的表示方法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华文行楷" pitchFamily="2" charset="-122"/>
              </a:rPr>
              <a:t>教材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4005064"/>
            <a:ext cx="8137525" cy="1223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华文行楷" pitchFamily="2" charset="-122"/>
              </a:rPr>
              <a:t>参考：</a:t>
            </a:r>
            <a:endParaRPr lang="en-US" altLang="zh-CN" dirty="0" smtClean="0">
              <a:ea typeface="华文行楷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66"/>
                </a:solidFill>
                <a:ea typeface="华文行楷" pitchFamily="2" charset="-122"/>
              </a:rPr>
              <a:t>谢美萍，</a:t>
            </a:r>
            <a:r>
              <a:rPr lang="en-US" altLang="zh-CN" dirty="0" smtClean="0">
                <a:solidFill>
                  <a:srgbClr val="FFFF66"/>
                </a:solidFill>
                <a:ea typeface="华文行楷" pitchFamily="2" charset="-122"/>
              </a:rPr>
              <a:t>《</a:t>
            </a:r>
            <a:r>
              <a:rPr lang="zh-CN" altLang="en-US" dirty="0" smtClean="0">
                <a:solidFill>
                  <a:srgbClr val="FFFF66"/>
                </a:solidFill>
                <a:ea typeface="华文行楷" pitchFamily="2" charset="-122"/>
              </a:rPr>
              <a:t>离散数学</a:t>
            </a:r>
            <a:r>
              <a:rPr lang="en-US" altLang="zh-CN" dirty="0" smtClean="0">
                <a:solidFill>
                  <a:srgbClr val="FFFF66"/>
                </a:solidFill>
                <a:ea typeface="华文行楷" pitchFamily="2" charset="-122"/>
              </a:rPr>
              <a:t>》</a:t>
            </a:r>
            <a:r>
              <a:rPr lang="zh-CN" altLang="en-US" dirty="0" smtClean="0">
                <a:solidFill>
                  <a:srgbClr val="FFFF66"/>
                </a:solidFill>
                <a:ea typeface="华文行楷" pitchFamily="2" charset="-122"/>
              </a:rPr>
              <a:t>，清华大学出版社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华文行楷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华文行楷" pitchFamily="2" charset="-122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115616" y="2265979"/>
            <a:ext cx="7416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ea typeface="华文新魏" pitchFamily="2" charset="-122"/>
              </a:rPr>
              <a:t>徐洁磐</a:t>
            </a:r>
            <a:r>
              <a:rPr lang="zh-CN" altLang="en-US" dirty="0">
                <a:ea typeface="华文新魏" pitchFamily="2" charset="-122"/>
              </a:rPr>
              <a:t>，离散数学导论（</a:t>
            </a:r>
            <a:r>
              <a:rPr lang="zh-CN" altLang="en-US" dirty="0" smtClean="0">
                <a:ea typeface="华文新魏" pitchFamily="2" charset="-122"/>
              </a:rPr>
              <a:t>第</a:t>
            </a:r>
            <a:r>
              <a:rPr lang="en-US" altLang="zh-CN" dirty="0" smtClean="0">
                <a:ea typeface="华文新魏" pitchFamily="2" charset="-122"/>
              </a:rPr>
              <a:t>4</a:t>
            </a:r>
            <a:r>
              <a:rPr lang="zh-CN" altLang="en-US" dirty="0" smtClean="0">
                <a:ea typeface="华文新魏" pitchFamily="2" charset="-122"/>
              </a:rPr>
              <a:t>版</a:t>
            </a:r>
            <a:r>
              <a:rPr lang="zh-CN" altLang="en-US" dirty="0">
                <a:ea typeface="华文新魏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9036050" cy="1008063"/>
          </a:xfrm>
        </p:spPr>
        <p:txBody>
          <a:bodyPr/>
          <a:lstStyle/>
          <a:p>
            <a:pPr marL="387350" indent="-387350" eaLnBrk="1" hangingPunct="1">
              <a:lnSpc>
                <a:spcPct val="1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sz="3600" b="1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文氏图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635375" y="4149725"/>
            <a:ext cx="16764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grpSp>
        <p:nvGrpSpPr>
          <p:cNvPr id="77849" name="Group 25"/>
          <p:cNvGrpSpPr>
            <a:grpSpLocks/>
          </p:cNvGrpSpPr>
          <p:nvPr/>
        </p:nvGrpSpPr>
        <p:grpSpPr bwMode="auto">
          <a:xfrm>
            <a:off x="2339975" y="3716338"/>
            <a:ext cx="4441825" cy="2286000"/>
            <a:chOff x="1474" y="2341"/>
            <a:chExt cx="2798" cy="1440"/>
          </a:xfrm>
        </p:grpSpPr>
        <p:sp>
          <p:nvSpPr>
            <p:cNvPr id="22555" name="Rectangle 3"/>
            <p:cNvSpPr>
              <a:spLocks noChangeArrowheads="1"/>
            </p:cNvSpPr>
            <p:nvPr/>
          </p:nvSpPr>
          <p:spPr bwMode="auto">
            <a:xfrm>
              <a:off x="1474" y="2341"/>
              <a:ext cx="2784" cy="1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22556" name="Text Box 5"/>
            <p:cNvSpPr txBox="1">
              <a:spLocks noChangeArrowheads="1"/>
            </p:cNvSpPr>
            <p:nvPr/>
          </p:nvSpPr>
          <p:spPr bwMode="auto">
            <a:xfrm>
              <a:off x="3964" y="2592"/>
              <a:ext cx="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kumimoji="0" lang="en-US" altLang="zh-CN" sz="3600" b="1"/>
                <a:t>E</a:t>
              </a:r>
            </a:p>
          </p:txBody>
        </p:sp>
      </p:grp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267200" y="522605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705225" y="4697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 b="1"/>
              <a:t>a</a:t>
            </a: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4870450" y="5300663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859338" y="498475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 b="1"/>
              <a:t>u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4211638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 b="1"/>
              <a:t>o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4211638" y="4926013"/>
            <a:ext cx="28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 b="1"/>
              <a:t>i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4783138" y="4365625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 b="1"/>
              <a:t>e</a:t>
            </a:r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>
            <a:off x="4208463" y="4437063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4211638" y="5300663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783138" y="4652963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158750" y="209550"/>
            <a:ext cx="4413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1.1.1 </a:t>
            </a:r>
            <a:r>
              <a:rPr lang="zh-CN" altLang="en-US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集合的表示方法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7844" name="AutoShape 20"/>
          <p:cNvSpPr>
            <a:spLocks noChangeArrowheads="1"/>
          </p:cNvSpPr>
          <p:nvPr/>
        </p:nvSpPr>
        <p:spPr bwMode="auto">
          <a:xfrm>
            <a:off x="1547813" y="1989138"/>
            <a:ext cx="1511300" cy="217487"/>
          </a:xfrm>
          <a:prstGeom prst="rightArrow">
            <a:avLst>
              <a:gd name="adj1" fmla="val 50000"/>
              <a:gd name="adj2" fmla="val 1737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7845" name="AutoShape 21"/>
          <p:cNvSpPr>
            <a:spLocks noChangeArrowheads="1"/>
          </p:cNvSpPr>
          <p:nvPr/>
        </p:nvSpPr>
        <p:spPr bwMode="auto">
          <a:xfrm>
            <a:off x="4716463" y="3141663"/>
            <a:ext cx="1584325" cy="215900"/>
          </a:xfrm>
          <a:prstGeom prst="rightArrow">
            <a:avLst>
              <a:gd name="adj1" fmla="val 50000"/>
              <a:gd name="adj2" fmla="val 18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7846" name="AutoShape 22"/>
          <p:cNvSpPr>
            <a:spLocks noChangeArrowheads="1"/>
          </p:cNvSpPr>
          <p:nvPr/>
        </p:nvSpPr>
        <p:spPr bwMode="auto">
          <a:xfrm>
            <a:off x="5097463" y="2132013"/>
            <a:ext cx="1296987" cy="288925"/>
          </a:xfrm>
          <a:prstGeom prst="rightArrow">
            <a:avLst>
              <a:gd name="adj1" fmla="val 50000"/>
              <a:gd name="adj2" fmla="val 11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552450" y="2336800"/>
            <a:ext cx="79803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圆或其它的几何图形       集合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468313" y="1773238"/>
            <a:ext cx="3630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矩形       全集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4572000" y="1924050"/>
            <a:ext cx="3405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点            元素</a:t>
            </a:r>
          </a:p>
        </p:txBody>
      </p:sp>
      <p:sp>
        <p:nvSpPr>
          <p:cNvPr id="77857" name="AutoShape 33"/>
          <p:cNvSpPr>
            <a:spLocks noChangeArrowheads="1"/>
          </p:cNvSpPr>
          <p:nvPr/>
        </p:nvSpPr>
        <p:spPr bwMode="auto">
          <a:xfrm>
            <a:off x="684213" y="5805488"/>
            <a:ext cx="935037" cy="765175"/>
          </a:xfrm>
          <a:prstGeom prst="wedgeRoundRectCallout">
            <a:avLst>
              <a:gd name="adj1" fmla="val -83444"/>
              <a:gd name="adj2" fmla="val 87343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FF"/>
                </a:solidFill>
              </a:rPr>
              <a:t>BNF</a:t>
            </a:r>
          </a:p>
        </p:txBody>
      </p:sp>
      <p:sp>
        <p:nvSpPr>
          <p:cNvPr id="77858" name="AutoShape 34"/>
          <p:cNvSpPr>
            <a:spLocks noChangeArrowheads="1"/>
          </p:cNvSpPr>
          <p:nvPr/>
        </p:nvSpPr>
        <p:spPr bwMode="auto">
          <a:xfrm>
            <a:off x="7596188" y="5516563"/>
            <a:ext cx="1223962" cy="792162"/>
          </a:xfrm>
          <a:prstGeom prst="wedgeEllipseCallout">
            <a:avLst>
              <a:gd name="adj1" fmla="val -112255"/>
              <a:gd name="adj2" fmla="val 120542"/>
            </a:avLst>
          </a:prstGeom>
          <a:solidFill>
            <a:srgbClr val="CCFFFF"/>
          </a:solidFill>
          <a:ln w="381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华文行楷" pitchFamily="2" charset="-122"/>
              </a:rPr>
              <a:t>递归定义</a:t>
            </a:r>
          </a:p>
        </p:txBody>
      </p:sp>
      <p:sp>
        <p:nvSpPr>
          <p:cNvPr id="28" name="爆炸形 2 27"/>
          <p:cNvSpPr>
            <a:spLocks noChangeArrowheads="1"/>
          </p:cNvSpPr>
          <p:nvPr/>
        </p:nvSpPr>
        <p:spPr bwMode="auto">
          <a:xfrm>
            <a:off x="3203575" y="-134938"/>
            <a:ext cx="1873250" cy="1800226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635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  <p:bldP spid="77830" grpId="0"/>
      <p:bldP spid="77831" grpId="0" animBg="1"/>
      <p:bldP spid="77832" grpId="0"/>
      <p:bldP spid="77833" grpId="0" animBg="1"/>
      <p:bldP spid="77834" grpId="0"/>
      <p:bldP spid="77835" grpId="0"/>
      <p:bldP spid="77836" grpId="0"/>
      <p:bldP spid="77837" grpId="0"/>
      <p:bldP spid="77838" grpId="0" animBg="1"/>
      <p:bldP spid="77839" grpId="0" animBg="1"/>
      <p:bldP spid="77840" grpId="0" animBg="1"/>
      <p:bldP spid="77844" grpId="0" animBg="1"/>
      <p:bldP spid="77845" grpId="0" animBg="1"/>
      <p:bldP spid="77846" grpId="0" animBg="1"/>
      <p:bldP spid="77847" grpId="0"/>
      <p:bldP spid="77848" grpId="0"/>
      <p:bldP spid="77850" grpId="0"/>
      <p:bldP spid="77857" grpId="0" animBg="1"/>
      <p:bldP spid="77858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9138"/>
            <a:ext cx="7772400" cy="266382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altLang="zh-CN" sz="4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1.1.2 </a:t>
            </a:r>
            <a:r>
              <a:rPr lang="zh-CN" altLang="en-US" sz="4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集合间的关系</a:t>
            </a:r>
            <a:br>
              <a:rPr lang="zh-CN" altLang="en-US" sz="4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</a:br>
            <a:r>
              <a:rPr lang="zh-CN" altLang="en-US" sz="4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/>
            </a:r>
            <a:br>
              <a:rPr lang="zh-CN" altLang="en-US" sz="4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</a:br>
            <a:endParaRPr lang="zh-CN" altLang="en-US" sz="48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339975" y="3860800"/>
            <a:ext cx="1655763" cy="936625"/>
          </a:xfrm>
          <a:prstGeom prst="wedgeRoundRectCallout">
            <a:avLst>
              <a:gd name="adj1" fmla="val 151245"/>
              <a:gd name="adj2" fmla="val -194407"/>
              <a:gd name="adj3" fmla="val 16667"/>
            </a:avLst>
          </a:prstGeom>
          <a:noFill/>
          <a:ln w="381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FF"/>
                </a:solidFill>
                <a:ea typeface="华文行楷" pitchFamily="2" charset="-122"/>
              </a:rPr>
              <a:t>相等</a:t>
            </a: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5867400" y="3716338"/>
            <a:ext cx="1657350" cy="1081087"/>
          </a:xfrm>
          <a:prstGeom prst="wedgeEllipseCallout">
            <a:avLst>
              <a:gd name="adj1" fmla="val -7565"/>
              <a:gd name="adj2" fmla="val -163509"/>
            </a:avLst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  <p:bldP spid="696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950" y="839788"/>
            <a:ext cx="8382000" cy="222885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chemeClr val="folHlink"/>
                </a:solidFill>
                <a:ea typeface="华文行楷" pitchFamily="2" charset="-122"/>
              </a:rPr>
              <a:t>集合相等</a:t>
            </a:r>
            <a:r>
              <a:rPr lang="zh-CN" altLang="en-US" b="1" smtClean="0"/>
              <a:t>：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当两个集合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的元素完全一样。</a:t>
            </a:r>
            <a:r>
              <a:rPr lang="zh-CN" altLang="en-US" b="1" smtClean="0"/>
              <a:t>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4000" b="1" smtClean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1.1.2  </a:t>
            </a:r>
            <a:r>
              <a:rPr lang="zh-CN" altLang="en-US" sz="2400" b="1" dirty="0">
                <a:solidFill>
                  <a:schemeClr val="folHlink"/>
                </a:solidFill>
                <a:ea typeface="隶书" pitchFamily="49" charset="-122"/>
              </a:rPr>
              <a:t>包含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lang="zh-CN" altLang="en-US" sz="2400" b="1" dirty="0">
                <a:solidFill>
                  <a:schemeClr val="folHlink"/>
                </a:solidFill>
                <a:ea typeface="隶书" pitchFamily="49" charset="-122"/>
              </a:rPr>
              <a:t>相等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</a:t>
            </a: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7092950" y="1989138"/>
            <a:ext cx="1800225" cy="863600"/>
          </a:xfrm>
          <a:prstGeom prst="wedgeEllipseCallout">
            <a:avLst>
              <a:gd name="adj1" fmla="val -85449"/>
              <a:gd name="adj2" fmla="val -118750"/>
            </a:avLst>
          </a:prstGeom>
          <a:noFill/>
          <a:ln w="3810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A=B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36600" y="3665538"/>
            <a:ext cx="74358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1</a:t>
            </a:r>
            <a:r>
              <a:rPr lang="zh-CN" altLang="en-US" sz="2800" b="1"/>
              <a:t>：设</a:t>
            </a:r>
            <a:r>
              <a:rPr lang="en-US" altLang="zh-CN" sz="2800" b="1"/>
              <a:t>A={x|x</a:t>
            </a:r>
            <a:r>
              <a:rPr lang="zh-CN" altLang="en-US" sz="2800" b="1"/>
              <a:t>是偶数，且</a:t>
            </a:r>
            <a:r>
              <a:rPr lang="en-US" altLang="zh-CN" sz="2800" b="1"/>
              <a:t>0&lt;x&lt;10}</a:t>
            </a:r>
            <a:r>
              <a:rPr lang="zh-CN" altLang="en-US" sz="2800" b="1"/>
              <a:t>，  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             </a:t>
            </a:r>
            <a:r>
              <a:rPr lang="en-US" altLang="zh-CN" sz="2800" b="1"/>
              <a:t>B={2,6,4,8}</a:t>
            </a:r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 flipV="1">
            <a:off x="5940425" y="2781300"/>
            <a:ext cx="1727200" cy="11525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7162" name="AutoShape 10"/>
          <p:cNvSpPr>
            <a:spLocks noChangeArrowheads="1"/>
          </p:cNvSpPr>
          <p:nvPr/>
        </p:nvSpPr>
        <p:spPr bwMode="auto">
          <a:xfrm>
            <a:off x="7235825" y="4005263"/>
            <a:ext cx="1439863" cy="1368425"/>
          </a:xfrm>
          <a:prstGeom prst="wedgeRoundRectCallout">
            <a:avLst>
              <a:gd name="adj1" fmla="val -9315"/>
              <a:gd name="adj2" fmla="val -131903"/>
              <a:gd name="adj3" fmla="val 16667"/>
            </a:avLst>
          </a:prstGeom>
          <a:solidFill>
            <a:srgbClr val="CCFFFF"/>
          </a:solidFill>
          <a:ln w="38100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D60093"/>
                </a:solidFill>
                <a:cs typeface="Times New Roman" pitchFamily="18" charset="0"/>
              </a:rPr>
              <a:t>A≠B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9" grpId="0" animBg="1"/>
      <p:bldP spid="177160" grpId="0"/>
      <p:bldP spid="177161" grpId="0" animBg="1"/>
      <p:bldP spid="1771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" y="765175"/>
            <a:ext cx="9145588" cy="1800225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0FF00"/>
                </a:solidFill>
                <a:ea typeface="华文新魏" pitchFamily="2" charset="-122"/>
              </a:rPr>
              <a:t>包含：</a:t>
            </a:r>
            <a:r>
              <a:rPr lang="zh-CN" altLang="en-US" b="1" smtClean="0"/>
              <a:t>集合</a:t>
            </a:r>
            <a:r>
              <a:rPr lang="en-US" altLang="zh-CN" b="1" smtClean="0"/>
              <a:t>A</a:t>
            </a:r>
            <a:r>
              <a:rPr lang="zh-CN" altLang="en-US" b="1" smtClean="0"/>
              <a:t>、</a:t>
            </a:r>
            <a:r>
              <a:rPr lang="en-US" altLang="zh-CN" b="1" smtClean="0"/>
              <a:t>B </a:t>
            </a:r>
            <a:r>
              <a:rPr lang="zh-CN" altLang="en-US" b="1" smtClean="0"/>
              <a:t>，若</a:t>
            </a:r>
            <a:r>
              <a:rPr lang="en-US" altLang="zh-CN" b="1" smtClean="0"/>
              <a:t>A</a:t>
            </a:r>
            <a:r>
              <a:rPr lang="zh-CN" altLang="en-US" b="1" smtClean="0"/>
              <a:t>的元素都是</a:t>
            </a:r>
            <a:r>
              <a:rPr lang="en-US" altLang="zh-CN" b="1" smtClean="0"/>
              <a:t>B</a:t>
            </a:r>
            <a:r>
              <a:rPr lang="zh-CN" altLang="en-US" b="1" smtClean="0"/>
              <a:t>的元素，则称</a:t>
            </a:r>
            <a:r>
              <a:rPr lang="en-US" altLang="zh-CN" b="1" smtClean="0"/>
              <a:t>A</a:t>
            </a:r>
            <a:r>
              <a:rPr lang="zh-CN" altLang="en-US" b="1" smtClean="0"/>
              <a:t>是</a:t>
            </a:r>
            <a:r>
              <a:rPr lang="en-US" altLang="zh-CN" b="1" smtClean="0"/>
              <a:t>B</a:t>
            </a:r>
            <a:r>
              <a:rPr lang="zh-CN" altLang="en-US" b="1" smtClean="0"/>
              <a:t>的子集， </a:t>
            </a:r>
            <a:r>
              <a:rPr lang="en-US" altLang="zh-CN" b="1" smtClean="0"/>
              <a:t>A </a:t>
            </a:r>
            <a:r>
              <a:rPr lang="en-US" altLang="zh-CN" b="1" smtClean="0">
                <a:sym typeface="Symbol" pitchFamily="18" charset="2"/>
              </a:rPr>
              <a:t> </a:t>
            </a:r>
            <a:r>
              <a:rPr lang="en-US" altLang="zh-CN" b="1" smtClean="0"/>
              <a:t>B </a:t>
            </a:r>
            <a:r>
              <a:rPr lang="zh-CN" altLang="en-US" b="1" smtClean="0"/>
              <a:t>，读作“</a:t>
            </a:r>
            <a:r>
              <a:rPr lang="en-US" altLang="zh-CN" b="1" smtClean="0"/>
              <a:t>A</a:t>
            </a:r>
            <a:r>
              <a:rPr lang="zh-CN" altLang="en-US" b="1" smtClean="0"/>
              <a:t>包含于</a:t>
            </a:r>
            <a:r>
              <a:rPr lang="en-US" altLang="zh-CN" b="1" smtClean="0"/>
              <a:t>B”</a:t>
            </a:r>
            <a:r>
              <a:rPr lang="zh-CN" altLang="en-US" b="1" smtClean="0"/>
              <a:t>。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2484438" y="3787775"/>
            <a:ext cx="4824412" cy="237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700338" y="38592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47464" name="Oval 8"/>
          <p:cNvSpPr>
            <a:spLocks noChangeArrowheads="1"/>
          </p:cNvSpPr>
          <p:nvPr/>
        </p:nvSpPr>
        <p:spPr bwMode="auto">
          <a:xfrm>
            <a:off x="3636963" y="4075113"/>
            <a:ext cx="1655762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4573588" y="42195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7466" name="Oval 10"/>
          <p:cNvSpPr>
            <a:spLocks noChangeArrowheads="1"/>
          </p:cNvSpPr>
          <p:nvPr/>
        </p:nvSpPr>
        <p:spPr bwMode="auto">
          <a:xfrm>
            <a:off x="4284663" y="4867275"/>
            <a:ext cx="720725" cy="792163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4573588" y="48672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包含关系与相等关系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3203575" y="276542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B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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，也称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包含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build="p" autoUpdateAnimBg="0"/>
      <p:bldP spid="147462" grpId="0" animBg="1"/>
      <p:bldP spid="147463" grpId="0"/>
      <p:bldP spid="147464" grpId="0" animBg="1"/>
      <p:bldP spid="147465" grpId="0"/>
      <p:bldP spid="147466" grpId="0" animBg="1"/>
      <p:bldP spid="147467" grpId="0"/>
      <p:bldP spid="1474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包含关系与相等关系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11188" y="1254125"/>
            <a:ext cx="3638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N</a:t>
            </a:r>
            <a:r>
              <a:rPr lang="zh-CN" altLang="en-US" sz="2800"/>
              <a:t>：全体自然数的集合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5076825" y="3429000"/>
            <a:ext cx="3638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Q</a:t>
            </a:r>
            <a:r>
              <a:rPr lang="zh-CN" altLang="en-US" sz="2800"/>
              <a:t>：全体有理数的集合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5219700" y="1268413"/>
            <a:ext cx="3243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Z</a:t>
            </a:r>
            <a:r>
              <a:rPr lang="zh-CN" altLang="en-US" sz="2800"/>
              <a:t>：全体整数的集合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11188" y="3429000"/>
            <a:ext cx="326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R</a:t>
            </a:r>
            <a:r>
              <a:rPr lang="zh-CN" altLang="en-US" sz="2800"/>
              <a:t>：全体实数的集合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4337050" y="909638"/>
            <a:ext cx="6159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>
                <a:solidFill>
                  <a:srgbClr val="FF00FF"/>
                </a:solidFill>
                <a:sym typeface="Symbol" pitchFamily="18" charset="2"/>
              </a:rPr>
              <a:t>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6426200" y="1989138"/>
            <a:ext cx="13144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>
                <a:solidFill>
                  <a:srgbClr val="FF00FF"/>
                </a:solidFill>
                <a:sym typeface="Symbol" pitchFamily="18" charset="2"/>
              </a:rPr>
              <a:t>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3976688" y="3068638"/>
            <a:ext cx="6699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>
                <a:solidFill>
                  <a:srgbClr val="00FF00"/>
                </a:solidFill>
                <a:sym typeface="Symbol" pitchFamily="18" charset="2"/>
              </a:rPr>
              <a:t></a:t>
            </a:r>
          </a:p>
        </p:txBody>
      </p:sp>
      <p:sp>
        <p:nvSpPr>
          <p:cNvPr id="148493" name="AutoShape 13"/>
          <p:cNvSpPr>
            <a:spLocks noChangeArrowheads="1"/>
          </p:cNvSpPr>
          <p:nvPr/>
        </p:nvSpPr>
        <p:spPr bwMode="auto">
          <a:xfrm>
            <a:off x="4067175" y="5445125"/>
            <a:ext cx="1727200" cy="1079500"/>
          </a:xfrm>
          <a:prstGeom prst="cloudCallout">
            <a:avLst>
              <a:gd name="adj1" fmla="val 30699"/>
              <a:gd name="adj2" fmla="val -189264"/>
            </a:avLst>
          </a:prstGeom>
          <a:solidFill>
            <a:srgbClr val="CCFFCC"/>
          </a:solidFill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华文行楷" pitchFamily="2" charset="-122"/>
              </a:rPr>
              <a:t>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/>
      <p:bldP spid="148491" grpId="0"/>
      <p:bldP spid="148492" grpId="0"/>
      <p:bldP spid="1484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2411413" y="1628775"/>
            <a:ext cx="4176712" cy="237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6084888" y="32131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3563938" y="1916113"/>
            <a:ext cx="1655762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3348038" y="17002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4211638" y="2349500"/>
            <a:ext cx="720725" cy="792163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500563" y="23495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178186" name="Oval 10"/>
          <p:cNvSpPr>
            <a:spLocks noChangeArrowheads="1"/>
          </p:cNvSpPr>
          <p:nvPr/>
        </p:nvSpPr>
        <p:spPr bwMode="auto">
          <a:xfrm>
            <a:off x="3563938" y="1916113"/>
            <a:ext cx="1655762" cy="180022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8187" name="AutoShape 11"/>
          <p:cNvSpPr>
            <a:spLocks noChangeArrowheads="1"/>
          </p:cNvSpPr>
          <p:nvPr/>
        </p:nvSpPr>
        <p:spPr bwMode="auto">
          <a:xfrm>
            <a:off x="6804025" y="1196975"/>
            <a:ext cx="1728788" cy="1008063"/>
          </a:xfrm>
          <a:prstGeom prst="wedgeEllipseCallout">
            <a:avLst>
              <a:gd name="adj1" fmla="val -130991"/>
              <a:gd name="adj2" fmla="val 7819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1.1.2  </a:t>
            </a:r>
            <a:r>
              <a:rPr lang="zh-CN" altLang="en-US" sz="2400" b="1" dirty="0">
                <a:solidFill>
                  <a:schemeClr val="folHlink"/>
                </a:solidFill>
                <a:ea typeface="隶书" pitchFamily="49" charset="-122"/>
              </a:rPr>
              <a:t>包含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lang="zh-CN" altLang="en-US" sz="2400" b="1" dirty="0">
                <a:solidFill>
                  <a:schemeClr val="folHlink"/>
                </a:solidFill>
                <a:ea typeface="隶书" pitchFamily="49" charset="-122"/>
              </a:rPr>
              <a:t>相等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81" grpId="0"/>
      <p:bldP spid="178182" grpId="0" animBg="1"/>
      <p:bldP spid="178183" grpId="0"/>
      <p:bldP spid="178184" grpId="0" animBg="1"/>
      <p:bldP spid="178185" grpId="0"/>
      <p:bldP spid="178186" grpId="0" animBg="1"/>
      <p:bldP spid="178186" grpId="1" animBg="1"/>
      <p:bldP spid="1781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7772400" cy="2159000"/>
          </a:xfrm>
        </p:spPr>
        <p:txBody>
          <a:bodyPr/>
          <a:lstStyle/>
          <a:p>
            <a:pPr eaLnBrk="1" hangingPunct="1">
              <a:lnSpc>
                <a:spcPct val="145000"/>
              </a:lnSpc>
              <a:buFont typeface="Wingdings" pitchFamily="2" charset="2"/>
              <a:buNone/>
            </a:pPr>
            <a:r>
              <a:rPr lang="zh-CN" altLang="en-US" sz="4000" b="1" smtClean="0">
                <a:solidFill>
                  <a:srgbClr val="00FF00"/>
                </a:solidFill>
                <a:latin typeface="隶书" pitchFamily="49" charset="-122"/>
                <a:ea typeface="隶书" pitchFamily="49" charset="-122"/>
              </a:rPr>
              <a:t>真子集：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600" b="1" smtClean="0"/>
              <a:t>A</a:t>
            </a:r>
            <a:r>
              <a:rPr lang="en-US" altLang="zh-CN" sz="3600" b="1" smtClean="0">
                <a:sym typeface="Symbol" pitchFamily="18" charset="2"/>
              </a:rPr>
              <a:t></a:t>
            </a:r>
            <a:r>
              <a:rPr lang="en-US" altLang="zh-CN" sz="3600" b="1" smtClean="0"/>
              <a:t>B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sz="3600" b="1" smtClean="0">
                <a:ea typeface="楷体_GB2312" pitchFamily="49" charset="-122"/>
              </a:rPr>
              <a:t>B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的真子集，记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3600" b="1" smtClean="0">
                <a:ea typeface="楷体_GB2312" pitchFamily="49" charset="-122"/>
              </a:rPr>
              <a:t>B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，或</a:t>
            </a:r>
            <a:r>
              <a:rPr lang="en-US" altLang="zh-CN" sz="3600" b="1" smtClean="0">
                <a:ea typeface="楷体_GB2312" pitchFamily="49" charset="-122"/>
              </a:rPr>
              <a:t>B 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</a:t>
            </a:r>
            <a:r>
              <a:rPr lang="en-US" altLang="zh-CN" sz="3600" b="1" smtClean="0">
                <a:ea typeface="楷体_GB2312" pitchFamily="49" charset="-122"/>
              </a:rPr>
              <a:t> A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包含关系和相等关系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916238" y="3068638"/>
            <a:ext cx="4176712" cy="237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229350" y="33591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3421063" y="3575050"/>
            <a:ext cx="1655762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048125" y="35242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852863" y="4151313"/>
            <a:ext cx="936625" cy="115252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4192588" y="43878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3708400" y="2565400"/>
            <a:ext cx="1008063" cy="0"/>
          </a:xfrm>
          <a:prstGeom prst="line">
            <a:avLst/>
          </a:prstGeom>
          <a:noFill/>
          <a:ln w="793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5508625" y="2565400"/>
            <a:ext cx="1295400" cy="0"/>
          </a:xfrm>
          <a:prstGeom prst="line">
            <a:avLst/>
          </a:prstGeom>
          <a:noFill/>
          <a:ln w="920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nimBg="1"/>
      <p:bldP spid="95240" grpId="0"/>
      <p:bldP spid="95241" grpId="0" animBg="1"/>
      <p:bldP spid="95242" grpId="0"/>
      <p:bldP spid="95243" grpId="0" animBg="1"/>
      <p:bldP spid="95244" grpId="0"/>
      <p:bldP spid="95245" grpId="0" animBg="1"/>
      <p:bldP spid="952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15400" cy="216058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例</a:t>
            </a:r>
            <a:r>
              <a:rPr lang="en-US" altLang="zh-CN" sz="3600" b="1" smtClean="0">
                <a:latin typeface="宋体" pitchFamily="2" charset="-122"/>
              </a:rPr>
              <a:t>2</a:t>
            </a:r>
            <a:r>
              <a:rPr lang="zh-CN" altLang="en-US" sz="3600" b="1" smtClean="0">
                <a:latin typeface="宋体" pitchFamily="2" charset="-122"/>
              </a:rPr>
              <a:t>：</a:t>
            </a:r>
            <a:r>
              <a:rPr lang="en-US" altLang="zh-CN" sz="3600" b="1" smtClean="0"/>
              <a:t>A={2,4,6,8} 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B= {x|x</a:t>
            </a:r>
            <a:r>
              <a:rPr lang="zh-CN" altLang="en-US" sz="3600" b="1" smtClean="0"/>
              <a:t>是正偶数</a:t>
            </a:r>
            <a:r>
              <a:rPr lang="en-US" altLang="zh-CN" sz="3600" b="1" smtClean="0"/>
              <a:t>}</a:t>
            </a:r>
            <a:r>
              <a:rPr lang="zh-CN" altLang="en-US" sz="3600" b="1" smtClean="0">
                <a:latin typeface="宋体" pitchFamily="2" charset="-122"/>
              </a:rPr>
              <a:t>，   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       </a:t>
            </a:r>
            <a:r>
              <a:rPr lang="en-US" altLang="zh-CN" sz="3600" b="1" smtClean="0"/>
              <a:t>C</a:t>
            </a:r>
            <a:r>
              <a:rPr lang="en-US" altLang="zh-CN" sz="3600" b="1" smtClean="0">
                <a:latin typeface="宋体" pitchFamily="2" charset="-122"/>
              </a:rPr>
              <a:t>=</a:t>
            </a:r>
            <a:r>
              <a:rPr lang="en-US" altLang="zh-CN" sz="3600" b="1" smtClean="0"/>
              <a:t>{x|x</a:t>
            </a:r>
            <a:r>
              <a:rPr lang="zh-CN" altLang="en-US" sz="3600" b="1" smtClean="0"/>
              <a:t>是整数</a:t>
            </a:r>
            <a:r>
              <a:rPr lang="en-US" altLang="zh-CN" sz="3600" b="1" smtClean="0"/>
              <a:t>}</a:t>
            </a:r>
            <a:r>
              <a:rPr lang="en-US" altLang="zh-CN" sz="3600" b="1" smtClean="0">
                <a:latin typeface="宋体" pitchFamily="2" charset="-122"/>
              </a:rPr>
              <a:t>,</a:t>
            </a:r>
            <a:endParaRPr lang="en-US" altLang="zh-CN" sz="3600" b="1" smtClean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包含关系和相等关系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262063" y="2781300"/>
            <a:ext cx="54705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/>
              <a:t>A </a:t>
            </a:r>
            <a:r>
              <a:rPr lang="en-US" altLang="zh-CN" sz="3600" b="1">
                <a:sym typeface="Symbol" pitchFamily="18" charset="2"/>
              </a:rPr>
              <a:t> </a:t>
            </a:r>
            <a:r>
              <a:rPr lang="en-US" altLang="zh-CN" sz="3600" b="1"/>
              <a:t>B</a:t>
            </a:r>
            <a:r>
              <a:rPr lang="zh-CN" altLang="en-US" sz="3600" b="1">
                <a:sym typeface="Symbol" pitchFamily="18" charset="2"/>
              </a:rPr>
              <a:t>，</a:t>
            </a:r>
            <a:r>
              <a:rPr lang="en-US" altLang="zh-CN" sz="3600" b="1">
                <a:sym typeface="Symbol" pitchFamily="18" charset="2"/>
              </a:rPr>
              <a:t>B</a:t>
            </a:r>
            <a:r>
              <a:rPr lang="en-US" altLang="zh-CN" sz="3600" b="1"/>
              <a:t> </a:t>
            </a:r>
            <a:r>
              <a:rPr lang="en-US" altLang="zh-CN" sz="3600" b="1">
                <a:sym typeface="Symbol" pitchFamily="18" charset="2"/>
              </a:rPr>
              <a:t></a:t>
            </a:r>
            <a:r>
              <a:rPr lang="en-US" altLang="zh-CN" sz="3600" b="1"/>
              <a:t>C</a:t>
            </a:r>
            <a:r>
              <a:rPr lang="zh-CN" altLang="en-US" sz="3600" b="1">
                <a:sym typeface="Symbol" pitchFamily="18" charset="2"/>
              </a:rPr>
              <a:t>，</a:t>
            </a:r>
            <a:r>
              <a:rPr lang="en-US" altLang="zh-CN" sz="3600" b="1"/>
              <a:t>A</a:t>
            </a:r>
            <a:r>
              <a:rPr lang="en-US" altLang="zh-CN" sz="3600" b="1">
                <a:sym typeface="Symbol" pitchFamily="18" charset="2"/>
              </a:rPr>
              <a:t></a:t>
            </a:r>
            <a:r>
              <a:rPr lang="en-US" altLang="zh-CN" sz="3600" b="1"/>
              <a:t>C</a:t>
            </a:r>
            <a:r>
              <a:rPr lang="en-US" altLang="zh-CN" sz="3600" b="1">
                <a:sym typeface="Symbol" pitchFamily="18" charset="2"/>
              </a:rPr>
              <a:t> </a:t>
            </a:r>
            <a:endParaRPr lang="en-US" altLang="zh-CN" sz="36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260475" y="4084638"/>
            <a:ext cx="583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/>
              <a:t>A </a:t>
            </a:r>
            <a:r>
              <a:rPr lang="en-US" altLang="zh-CN" sz="3600" b="1">
                <a:solidFill>
                  <a:srgbClr val="00FF00"/>
                </a:solidFill>
                <a:sym typeface="Symbol" pitchFamily="18" charset="2"/>
              </a:rPr>
              <a:t> </a:t>
            </a:r>
            <a:r>
              <a:rPr lang="en-US" altLang="zh-CN" sz="3600" b="1"/>
              <a:t>B</a:t>
            </a:r>
            <a:r>
              <a:rPr lang="zh-CN" altLang="en-US" sz="3600" b="1">
                <a:sym typeface="Symbol" pitchFamily="18" charset="2"/>
              </a:rPr>
              <a:t>，</a:t>
            </a:r>
            <a:r>
              <a:rPr lang="en-US" altLang="zh-CN" sz="3600" b="1">
                <a:sym typeface="Symbol" pitchFamily="18" charset="2"/>
              </a:rPr>
              <a:t>B </a:t>
            </a:r>
            <a:r>
              <a:rPr lang="en-US" altLang="zh-CN" sz="3600" b="1">
                <a:solidFill>
                  <a:srgbClr val="00FF00"/>
                </a:solidFill>
                <a:sym typeface="Symbol" pitchFamily="18" charset="2"/>
              </a:rPr>
              <a:t> </a:t>
            </a:r>
            <a:r>
              <a:rPr lang="en-US" altLang="zh-CN" sz="3600" b="1"/>
              <a:t>C</a:t>
            </a:r>
            <a:r>
              <a:rPr lang="zh-CN" altLang="en-US" sz="3600" b="1">
                <a:sym typeface="Symbol" pitchFamily="18" charset="2"/>
              </a:rPr>
              <a:t>，</a:t>
            </a:r>
            <a:r>
              <a:rPr lang="en-US" altLang="zh-CN" sz="3600" b="1"/>
              <a:t>A </a:t>
            </a:r>
            <a:r>
              <a:rPr lang="en-US" altLang="zh-CN" sz="3600" b="1">
                <a:solidFill>
                  <a:srgbClr val="00FF00"/>
                </a:solidFill>
                <a:sym typeface="Symbol" pitchFamily="18" charset="2"/>
              </a:rPr>
              <a:t></a:t>
            </a:r>
            <a:r>
              <a:rPr lang="en-US" altLang="zh-CN" sz="3600" b="1">
                <a:sym typeface="Symbol" pitchFamily="18" charset="2"/>
              </a:rPr>
              <a:t> </a:t>
            </a:r>
            <a:r>
              <a:rPr lang="en-US" altLang="zh-CN" sz="3600" b="1"/>
              <a:t>C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8538" y="4243388"/>
            <a:ext cx="6813550" cy="1130300"/>
          </a:xfrm>
        </p:spPr>
        <p:txBody>
          <a:bodyPr/>
          <a:lstStyle/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sz="3600" b="1" smtClean="0">
                <a:ea typeface="楷体_GB2312" pitchFamily="49" charset="-122"/>
              </a:rPr>
              <a:t>A=B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3600" b="1" smtClean="0">
                <a:ea typeface="楷体_GB2312" pitchFamily="49" charset="-122"/>
              </a:rPr>
              <a:t>B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600" b="1" smtClean="0">
                <a:ea typeface="楷体_GB2312" pitchFamily="49" charset="-122"/>
              </a:rPr>
              <a:t>B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rgbClr val="FF0000"/>
                </a:solidFill>
                <a:latin typeface="宋体" pitchFamily="2" charset="-122"/>
                <a:ea typeface="隶书" pitchFamily="49" charset="-122"/>
              </a:rPr>
              <a:t>重要结论：</a:t>
            </a:r>
            <a:endParaRPr lang="zh-CN" altLang="en-US" sz="4000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包含关系和相等关系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16013" y="2055813"/>
            <a:ext cx="3095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en-US" altLang="zh-CN" sz="3600">
                <a:ea typeface="华文行楷" pitchFamily="2" charset="-122"/>
              </a:rPr>
              <a:t> A </a:t>
            </a:r>
            <a:r>
              <a:rPr lang="en-US" altLang="zh-CN" sz="3600" b="1">
                <a:ea typeface="华文行楷" pitchFamily="2" charset="-122"/>
                <a:sym typeface="Symbol" pitchFamily="18" charset="2"/>
              </a:rPr>
              <a:t>   </a:t>
            </a:r>
            <a:r>
              <a:rPr lang="en-US" altLang="zh-CN" sz="3600">
                <a:ea typeface="华文行楷" pitchFamily="2" charset="-122"/>
              </a:rPr>
              <a:t>  A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979613" y="1895475"/>
            <a:ext cx="5794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>
                <a:ea typeface="华文行楷" pitchFamily="2" charset="-122"/>
                <a:sym typeface="Symbol" pitchFamily="18" charset="2"/>
              </a:rPr>
              <a:t>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116013" y="3148013"/>
            <a:ext cx="216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en-US" altLang="zh-CN" sz="3600" b="1">
                <a:ea typeface="华文行楷" pitchFamily="2" charset="-122"/>
                <a:sym typeface="Symbol" pitchFamily="18" charset="2"/>
              </a:rPr>
              <a:t>      </a:t>
            </a:r>
            <a:r>
              <a:rPr lang="en-US" altLang="zh-CN" sz="3600" b="1">
                <a:ea typeface="华文行楷" pitchFamily="2" charset="-122"/>
              </a:rPr>
              <a:t>A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835150" y="3068638"/>
            <a:ext cx="5794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>
                <a:solidFill>
                  <a:schemeClr val="folHlink"/>
                </a:solidFill>
                <a:ea typeface="华文行楷" pitchFamily="2" charset="-122"/>
                <a:sym typeface="Symbol" pitchFamily="18" charset="2"/>
              </a:rPr>
              <a:t>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976688" y="3182938"/>
            <a:ext cx="3690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a typeface="华文行楷" pitchFamily="2" charset="-122"/>
              </a:rPr>
              <a:t>*</a:t>
            </a:r>
            <a:r>
              <a:rPr lang="zh-CN" altLang="en-US" sz="3600" b="1">
                <a:ea typeface="华文行楷" pitchFamily="2" charset="-122"/>
              </a:rPr>
              <a:t>空集是唯一的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25606" grpId="0"/>
      <p:bldP spid="25607" grpId="0"/>
      <p:bldP spid="25608" grpId="0"/>
      <p:bldP spid="25609" grpId="0"/>
      <p:bldP spid="256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964613" cy="2735262"/>
          </a:xfrm>
        </p:spPr>
        <p:txBody>
          <a:bodyPr/>
          <a:lstStyle/>
          <a:p>
            <a:pPr marL="387350" indent="-387350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4000" b="1" smtClean="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zh-CN" altLang="en-US" sz="4000" b="1" smtClean="0">
                <a:latin typeface="华文新魏" pitchFamily="2" charset="-122"/>
                <a:ea typeface="华文新魏" pitchFamily="2" charset="-122"/>
              </a:rPr>
              <a:t>是否存在集合</a:t>
            </a:r>
            <a:r>
              <a:rPr lang="en-US" altLang="zh-CN" sz="4000" b="1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4000" b="1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4000" b="1" smtClean="0">
                <a:latin typeface="华文新魏" pitchFamily="2" charset="-122"/>
                <a:ea typeface="华文新魏" pitchFamily="2" charset="-122"/>
              </a:rPr>
              <a:t>B, </a:t>
            </a:r>
            <a:r>
              <a:rPr lang="zh-CN" altLang="en-US" sz="4000" b="1" smtClean="0">
                <a:latin typeface="华文新魏" pitchFamily="2" charset="-122"/>
                <a:ea typeface="华文新魏" pitchFamily="2" charset="-122"/>
              </a:rPr>
              <a:t>使得</a:t>
            </a:r>
            <a:r>
              <a:rPr lang="en-US" altLang="zh-CN" sz="4000" b="1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44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sz="4000" b="1" smtClean="0">
                <a:latin typeface="华文新魏" pitchFamily="2" charset="-122"/>
                <a:ea typeface="华文新魏" pitchFamily="2" charset="-122"/>
              </a:rPr>
              <a:t>B </a:t>
            </a:r>
            <a:r>
              <a:rPr lang="zh-CN" altLang="en-US" sz="4000" b="1" smtClean="0">
                <a:latin typeface="华文新魏" pitchFamily="2" charset="-122"/>
                <a:ea typeface="华文新魏" pitchFamily="2" charset="-122"/>
              </a:rPr>
              <a:t>且</a:t>
            </a:r>
          </a:p>
          <a:p>
            <a:pPr marL="387350" indent="-387350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4000" b="1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40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B </a:t>
            </a:r>
            <a:r>
              <a:rPr lang="zh-CN" altLang="en-US" sz="40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？</a:t>
            </a:r>
          </a:p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4000" b="1" smtClean="0">
                <a:sym typeface="Symbol" pitchFamily="18" charset="2"/>
              </a:rPr>
              <a:t>  设</a:t>
            </a:r>
            <a:r>
              <a:rPr lang="en-US" altLang="zh-CN" sz="4000" b="1" smtClean="0">
                <a:sym typeface="Symbol" pitchFamily="18" charset="2"/>
              </a:rPr>
              <a:t>A={a} </a:t>
            </a:r>
            <a:r>
              <a:rPr lang="zh-CN" altLang="en-US" sz="4000" b="1" smtClean="0">
                <a:sym typeface="Symbol" pitchFamily="18" charset="2"/>
              </a:rPr>
              <a:t>，</a:t>
            </a:r>
            <a:r>
              <a:rPr lang="en-US" altLang="zh-CN" sz="4000" b="1" smtClean="0">
                <a:sym typeface="Symbol" pitchFamily="18" charset="2"/>
              </a:rPr>
              <a:t>B={a,{a},b,c}</a:t>
            </a:r>
            <a:r>
              <a:rPr lang="zh-CN" altLang="en-US" sz="4000" b="1" smtClean="0">
                <a:sym typeface="Symbol" pitchFamily="18" charset="2"/>
              </a:rPr>
              <a:t>，则有</a:t>
            </a:r>
            <a:r>
              <a:rPr lang="en-US" altLang="zh-CN" sz="4000" b="1" smtClean="0">
                <a:sym typeface="Symbol" pitchFamily="18" charset="2"/>
              </a:rPr>
              <a:t>:</a:t>
            </a:r>
            <a:endParaRPr lang="en-US" altLang="zh-CN" sz="3600" b="1" smtClean="0">
              <a:sym typeface="Symbol" pitchFamily="18" charset="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 b="1" smtClean="0">
                <a:latin typeface="宋体" pitchFamily="2" charset="-122"/>
              </a:rPr>
              <a:t>讨论：</a:t>
            </a:r>
            <a:endParaRPr lang="zh-CN" altLang="en-US" sz="4800" b="1" smtClean="0"/>
          </a:p>
        </p:txBody>
      </p:sp>
      <p:pic>
        <p:nvPicPr>
          <p:cNvPr id="31748" name="Picture 4" descr="BD0002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465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908175" y="3068638"/>
            <a:ext cx="360363" cy="504825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72000" y="3933825"/>
            <a:ext cx="1258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A</a:t>
            </a:r>
            <a:r>
              <a:rPr lang="en-US" altLang="zh-CN" sz="3600" b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3600" b="1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211638" y="2924175"/>
            <a:ext cx="720725" cy="72072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92138" y="4797425"/>
            <a:ext cx="5708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sym typeface="Wingdings" pitchFamily="2" charset="2"/>
              </a:rPr>
              <a:t></a:t>
            </a:r>
            <a:r>
              <a:rPr lang="en-US" altLang="zh-CN" sz="3600" b="1">
                <a:sym typeface="Symbol" pitchFamily="18" charset="2"/>
              </a:rPr>
              <a:t>     {}</a:t>
            </a:r>
            <a:r>
              <a:rPr lang="zh-CN" altLang="en-US" sz="3600" b="1"/>
              <a:t>且</a:t>
            </a:r>
            <a:r>
              <a:rPr lang="zh-CN" altLang="en-US" sz="3600" b="1">
                <a:sym typeface="Symbol" pitchFamily="18" charset="2"/>
              </a:rPr>
              <a:t> </a:t>
            </a:r>
            <a:r>
              <a:rPr lang="en-US" altLang="zh-CN" sz="3600" b="1">
                <a:sym typeface="Symbol" pitchFamily="18" charset="2"/>
              </a:rPr>
              <a:t>{}</a:t>
            </a:r>
            <a:endParaRPr lang="en-US" altLang="zh-CN" sz="3600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484438" y="3933825"/>
            <a:ext cx="1258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00FF"/>
                </a:solidFill>
              </a:rPr>
              <a:t>A</a:t>
            </a:r>
            <a:r>
              <a:rPr lang="en-US" altLang="zh-CN" sz="3600" b="1">
                <a:solidFill>
                  <a:srgbClr val="FF00FF"/>
                </a:solidFill>
                <a:sym typeface="Symbol" pitchFamily="18" charset="2"/>
              </a:rPr>
              <a:t> B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  <p:bldP spid="26629" grpId="0" animBg="1"/>
      <p:bldP spid="26630" grpId="0"/>
      <p:bldP spid="26632" grpId="0" animBg="1"/>
      <p:bldP spid="26633" grpId="0"/>
      <p:bldP spid="26633" grpId="1"/>
      <p:bldP spid="266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ea typeface="华文行楷" pitchFamily="2" charset="-122"/>
              </a:rPr>
              <a:t>考核方式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2311400"/>
          </a:xfrm>
        </p:spPr>
        <p:txBody>
          <a:bodyPr/>
          <a:lstStyle/>
          <a:p>
            <a:pPr eaLnBrk="1" hangingPunct="1">
              <a:lnSpc>
                <a:spcPct val="185000"/>
              </a:lnSpc>
            </a:pPr>
            <a:r>
              <a:rPr lang="zh-CN" altLang="en-US" smtClean="0">
                <a:ea typeface="华文新魏" pitchFamily="2" charset="-122"/>
              </a:rPr>
              <a:t>课堂考勤、作业完成情况 </a:t>
            </a:r>
            <a:r>
              <a:rPr lang="en-US" altLang="zh-CN" smtClean="0">
                <a:ea typeface="华文新魏" pitchFamily="2" charset="-122"/>
              </a:rPr>
              <a:t>30%</a:t>
            </a:r>
          </a:p>
          <a:p>
            <a:pPr eaLnBrk="1" hangingPunct="1">
              <a:lnSpc>
                <a:spcPct val="185000"/>
              </a:lnSpc>
            </a:pPr>
            <a:r>
              <a:rPr lang="zh-CN" altLang="en-US" smtClean="0">
                <a:ea typeface="华文新魏" pitchFamily="2" charset="-122"/>
              </a:rPr>
              <a:t>闭卷考试  </a:t>
            </a:r>
            <a:r>
              <a:rPr lang="en-US" altLang="zh-CN" smtClean="0">
                <a:ea typeface="华文新魏" pitchFamily="2" charset="-122"/>
              </a:rPr>
              <a:t>70%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827088" y="4289425"/>
            <a:ext cx="619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folHlink"/>
                </a:solidFill>
                <a:ea typeface="华文行楷" pitchFamily="2" charset="-122"/>
              </a:rPr>
              <a:t>邮箱：</a:t>
            </a:r>
            <a:r>
              <a:rPr lang="en-US" altLang="zh-CN"/>
              <a:t>xiemeiping2013@163.com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273675" y="5199063"/>
            <a:ext cx="333057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smtClean="0">
                <a:solidFill>
                  <a:schemeClr val="folHlink"/>
                </a:solidFill>
                <a:ea typeface="华文行楷" pitchFamily="2" charset="-122"/>
              </a:rPr>
              <a:t>computer2016</a:t>
            </a:r>
            <a:endParaRPr lang="en-US" altLang="zh-CN" sz="3600">
              <a:solidFill>
                <a:schemeClr val="folHlink"/>
              </a:solidFill>
              <a:ea typeface="华文行楷" pitchFamily="2" charset="-122"/>
            </a:endParaRPr>
          </a:p>
        </p:txBody>
      </p:sp>
      <p:sp>
        <p:nvSpPr>
          <p:cNvPr id="2" name="云形标注 1"/>
          <p:cNvSpPr>
            <a:spLocks noChangeArrowheads="1"/>
          </p:cNvSpPr>
          <p:nvPr/>
        </p:nvSpPr>
        <p:spPr bwMode="auto">
          <a:xfrm>
            <a:off x="4572000" y="333375"/>
            <a:ext cx="3529013" cy="985838"/>
          </a:xfrm>
          <a:prstGeom prst="cloudCallout">
            <a:avLst>
              <a:gd name="adj1" fmla="val -26500"/>
              <a:gd name="adj2" fmla="val 142583"/>
            </a:avLst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/>
          </a:gradFill>
          <a:ln w="635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D60093"/>
                </a:solidFill>
                <a:ea typeface="华文行楷" pitchFamily="2" charset="-122"/>
              </a:rPr>
              <a:t>种瓜得瓜</a:t>
            </a:r>
            <a:r>
              <a:rPr lang="en-US" altLang="zh-CN" sz="3600">
                <a:solidFill>
                  <a:srgbClr val="D60093"/>
                </a:solidFill>
                <a:ea typeface="华文行楷" pitchFamily="2" charset="-122"/>
              </a:rPr>
              <a:t>  </a:t>
            </a:r>
            <a:endParaRPr lang="zh-CN" altLang="en-US" sz="3600">
              <a:solidFill>
                <a:srgbClr val="D60093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包含关系和相等关系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127125"/>
            <a:ext cx="8382000" cy="1077913"/>
          </a:xfrm>
          <a:noFill/>
        </p:spPr>
        <p:txBody>
          <a:bodyPr/>
          <a:lstStyle/>
          <a:p>
            <a:pPr marL="387350" indent="-387350"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00FF00"/>
                </a:solidFill>
                <a:ea typeface="华文新魏" pitchFamily="2" charset="-122"/>
              </a:rPr>
              <a:t>基数：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集合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中所包含的不同元素的个数，</a:t>
            </a:r>
            <a:r>
              <a:rPr lang="zh-CN" altLang="en-US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</a:t>
            </a:r>
            <a:r>
              <a:rPr lang="en-US" altLang="zh-CN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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323850" y="2333625"/>
            <a:ext cx="8424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3</a:t>
            </a:r>
            <a:r>
              <a:rPr lang="zh-CN" altLang="en-US" sz="2800" b="1"/>
              <a:t>： 设</a:t>
            </a:r>
            <a:r>
              <a:rPr lang="en-US" altLang="zh-CN" sz="2800" b="1"/>
              <a:t>A</a:t>
            </a:r>
            <a:r>
              <a:rPr lang="zh-CN" altLang="en-US" sz="2800" b="1"/>
              <a:t>是所有英文字母组成的集合，则 </a:t>
            </a:r>
            <a:r>
              <a:rPr lang="zh-CN" altLang="en-US" sz="2800" b="1">
                <a:sym typeface="Symbol" pitchFamily="18" charset="2"/>
              </a:rPr>
              <a:t></a:t>
            </a:r>
            <a:r>
              <a:rPr lang="en-US" altLang="zh-CN" sz="2800" b="1"/>
              <a:t>A</a:t>
            </a:r>
            <a:r>
              <a:rPr lang="en-US" altLang="zh-CN" sz="2800" b="1">
                <a:sym typeface="Symbol" pitchFamily="18" charset="2"/>
              </a:rPr>
              <a:t>=</a:t>
            </a:r>
            <a:r>
              <a:rPr lang="zh-CN" altLang="en-US" sz="2800" b="1">
                <a:sym typeface="Symbol" pitchFamily="18" charset="2"/>
              </a:rPr>
              <a:t>？</a:t>
            </a:r>
            <a:endParaRPr lang="zh-CN" altLang="en-US" sz="2800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528763" y="3375025"/>
            <a:ext cx="43386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sym typeface="Wingdings" pitchFamily="2" charset="2"/>
              </a:rPr>
              <a:t></a:t>
            </a:r>
            <a:r>
              <a:rPr lang="zh-CN" altLang="en-US" sz="2800" b="1">
                <a:solidFill>
                  <a:srgbClr val="00FF00"/>
                </a:solidFill>
                <a:sym typeface="Symbol" pitchFamily="18" charset="2"/>
              </a:rPr>
              <a:t>特别</a:t>
            </a:r>
            <a:r>
              <a:rPr lang="zh-CN" altLang="en-US" sz="2800" b="1">
                <a:sym typeface="Symbol" pitchFamily="18" charset="2"/>
              </a:rPr>
              <a:t>， </a:t>
            </a:r>
            <a:r>
              <a:rPr lang="en-US" altLang="zh-CN" sz="4000" b="1">
                <a:sym typeface="Symbol" pitchFamily="18" charset="2"/>
              </a:rPr>
              <a:t>||=</a:t>
            </a:r>
            <a:r>
              <a:rPr lang="en-US" altLang="zh-CN" sz="4000" b="1">
                <a:solidFill>
                  <a:srgbClr val="FF0000"/>
                </a:solidFill>
                <a:sym typeface="Symbol" pitchFamily="18" charset="2"/>
              </a:rPr>
              <a:t>0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/>
      <p:bldP spid="1495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包含关系和相等关系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50825" y="908050"/>
            <a:ext cx="8154988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对有限集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，如果含有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个不同的元素，简称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元集合，它的</a:t>
            </a:r>
            <a:r>
              <a:rPr lang="zh-CN" altLang="en-US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基数为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m(0≤m</a:t>
            </a:r>
            <a:r>
              <a:rPr lang="en-US" altLang="zh-CN" sz="2400">
                <a:solidFill>
                  <a:srgbClr val="FF0000"/>
                </a:solidFill>
              </a:rPr>
              <a:t>≤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n)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的子集称为它的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元子集。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39750" y="3398838"/>
            <a:ext cx="2189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例： </a:t>
            </a:r>
            <a:r>
              <a:rPr lang="en-US" altLang="zh-CN" sz="2800" b="1"/>
              <a:t>A={a,b}</a:t>
            </a:r>
            <a:endParaRPr lang="en-US" altLang="zh-CN" sz="28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635375" y="3213100"/>
            <a:ext cx="41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ym typeface="Symbol" pitchFamily="18" charset="2"/>
              </a:rPr>
              <a:t>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4500563" y="3213100"/>
            <a:ext cx="149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ym typeface="Symbol" pitchFamily="18" charset="2"/>
              </a:rPr>
              <a:t>{a},{b}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6372225" y="3148013"/>
            <a:ext cx="113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/>
              <a:t>{a,b}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1908175" y="4005263"/>
            <a:ext cx="469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ym typeface="Symbol" pitchFamily="18" charset="2"/>
              </a:rPr>
              <a:t></a:t>
            </a:r>
            <a:r>
              <a:rPr lang="en-US" altLang="zh-CN" sz="4000" b="1"/>
              <a:t>(A)=</a:t>
            </a:r>
            <a:r>
              <a:rPr lang="en-US" altLang="zh-CN" sz="4000" b="1">
                <a:solidFill>
                  <a:srgbClr val="FF0000"/>
                </a:solidFill>
              </a:rPr>
              <a:t>{</a:t>
            </a:r>
            <a:r>
              <a:rPr lang="en-US" altLang="zh-CN" sz="4000" b="1">
                <a:sym typeface="Symbol" pitchFamily="18" charset="2"/>
              </a:rPr>
              <a:t>,{a},{b},A</a:t>
            </a:r>
            <a:r>
              <a:rPr lang="en-US" altLang="zh-CN" sz="4000" b="1">
                <a:solidFill>
                  <a:srgbClr val="FF0000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33802" name="Text Box 15"/>
          <p:cNvSpPr txBox="1">
            <a:spLocks noChangeArrowheads="1"/>
          </p:cNvSpPr>
          <p:nvPr/>
        </p:nvSpPr>
        <p:spPr bwMode="auto">
          <a:xfrm>
            <a:off x="377825" y="5156200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803" name="Rectangle 17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395288" y="4581525"/>
            <a:ext cx="874871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FF00"/>
                </a:solidFill>
                <a:ea typeface="华文行楷" pitchFamily="2" charset="-122"/>
              </a:rPr>
              <a:t>平凡子集：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对于每个非空集合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，至少有两个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        不同的子集</a:t>
            </a:r>
            <a:r>
              <a:rPr lang="zh-CN" altLang="en-US" sz="2400" b="1">
                <a:solidFill>
                  <a:srgbClr val="00FF00"/>
                </a:solidFill>
                <a:sym typeface="Symbol" pitchFamily="18" charset="2"/>
              </a:rPr>
              <a:t>和</a:t>
            </a:r>
            <a:r>
              <a:rPr lang="en-US" altLang="zh-CN" sz="2400" b="1">
                <a:solidFill>
                  <a:srgbClr val="00FF00"/>
                </a:solidFill>
                <a:sym typeface="Symbol" pitchFamily="18" charset="2"/>
              </a:rPr>
              <a:t>S</a:t>
            </a:r>
            <a:r>
              <a:rPr lang="zh-CN" altLang="en-US" sz="2400" b="1">
                <a:solidFill>
                  <a:srgbClr val="00FF00"/>
                </a:solidFill>
                <a:sym typeface="Symbol" pitchFamily="18" charset="2"/>
              </a:rPr>
              <a:t>。</a:t>
            </a: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>
            <a:off x="7740650" y="2349500"/>
            <a:ext cx="792163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6516688" y="4005263"/>
            <a:ext cx="248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华文行楷" pitchFamily="2" charset="-122"/>
              </a:rPr>
              <a:t>B={</a:t>
            </a:r>
            <a:r>
              <a:rPr lang="en-US" altLang="zh-CN" sz="3600" b="1">
                <a:ea typeface="华文行楷" pitchFamily="2" charset="-122"/>
                <a:sym typeface="Symbol" pitchFamily="18" charset="2"/>
              </a:rPr>
              <a:t>,a,{b}</a:t>
            </a:r>
            <a:r>
              <a:rPr lang="en-US" altLang="zh-CN" sz="3600">
                <a:ea typeface="华文行楷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/>
      <p:bldP spid="150536" grpId="0"/>
      <p:bldP spid="150537" grpId="0"/>
      <p:bldP spid="150538" grpId="0"/>
      <p:bldP spid="150539" grpId="0"/>
      <p:bldP spid="150554" grpId="0"/>
      <p:bldP spid="150555" grpId="0" animBg="1"/>
      <p:bldP spid="1505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96938"/>
            <a:ext cx="7772400" cy="4619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§1.2</a:t>
            </a:r>
            <a:r>
              <a:rPr lang="en-US" altLang="zh-CN" sz="5400" b="1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5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集合</a:t>
            </a:r>
            <a:r>
              <a:rPr lang="zh-CN" altLang="en-US" sz="5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代数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/>
            </a:r>
            <a:b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/>
            </a:r>
            <a:b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并</a:t>
            </a:r>
            <a:b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交</a:t>
            </a:r>
            <a:b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差</a:t>
            </a:r>
            <a:b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补</a:t>
            </a:r>
            <a:b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对称差</a:t>
            </a: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3563938" y="4868863"/>
            <a:ext cx="2303462" cy="865187"/>
          </a:xfrm>
          <a:prstGeom prst="ellipse">
            <a:avLst/>
          </a:prstGeom>
          <a:noFill/>
          <a:ln w="920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638800"/>
          </a:xfrm>
        </p:spPr>
        <p:txBody>
          <a:bodyPr/>
          <a:lstStyle/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4000" b="1" smtClean="0">
                <a:solidFill>
                  <a:srgbClr val="00FF00"/>
                </a:solidFill>
                <a:latin typeface="隶书" pitchFamily="49" charset="-122"/>
                <a:ea typeface="隶书" pitchFamily="49" charset="-122"/>
              </a:rPr>
              <a:t>交集：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由集合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zh-CN" altLang="en-US" sz="3600" b="1" smtClean="0">
                <a:ea typeface="楷体_GB2312" pitchFamily="49" charset="-122"/>
              </a:rPr>
              <a:t>、</a:t>
            </a:r>
            <a:r>
              <a:rPr lang="en-US" altLang="zh-CN" sz="3600" b="1" smtClean="0">
                <a:ea typeface="楷体_GB2312" pitchFamily="49" charset="-122"/>
              </a:rPr>
              <a:t>B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所有的公共元素组成的   </a:t>
            </a: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     集合。</a:t>
            </a:r>
            <a:r>
              <a:rPr lang="en-US" altLang="zh-CN" sz="3600" b="1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600" b="1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∩</a:t>
            </a:r>
            <a:r>
              <a:rPr lang="en-US" altLang="zh-CN" sz="3600" b="1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3600" b="1" smtClean="0">
              <a:latin typeface="宋体" pitchFamily="2" charset="-122"/>
            </a:endParaRP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>
                <a:latin typeface="宋体" pitchFamily="2" charset="-122"/>
              </a:rPr>
              <a:t>  </a:t>
            </a:r>
            <a:r>
              <a:rPr lang="en-US" altLang="zh-CN" sz="3600" b="1" smtClean="0"/>
              <a:t>       A</a:t>
            </a:r>
            <a:r>
              <a:rPr lang="en-US" altLang="zh-CN" sz="3600" b="1" smtClean="0">
                <a:sym typeface="Symbol" pitchFamily="18" charset="2"/>
              </a:rPr>
              <a:t>∩</a:t>
            </a:r>
            <a:r>
              <a:rPr lang="en-US" altLang="zh-CN" sz="3600" b="1" smtClean="0"/>
              <a:t>B={x|x</a:t>
            </a:r>
            <a:r>
              <a:rPr lang="en-US" altLang="zh-CN" sz="3600" b="1" smtClean="0">
                <a:sym typeface="Symbol" pitchFamily="18" charset="2"/>
              </a:rPr>
              <a:t>A</a:t>
            </a:r>
            <a:r>
              <a:rPr lang="zh-CN" altLang="en-US" sz="3600" b="1" smtClean="0">
                <a:sym typeface="Symbol" pitchFamily="18" charset="2"/>
              </a:rPr>
              <a:t>且</a:t>
            </a:r>
            <a:r>
              <a:rPr lang="en-US" altLang="zh-CN" sz="3600" b="1" smtClean="0">
                <a:sym typeface="Symbol" pitchFamily="18" charset="2"/>
              </a:rPr>
              <a:t>xB}</a:t>
            </a:r>
            <a:endParaRPr lang="en-US" altLang="zh-CN" sz="3600" b="1" smtClean="0"/>
          </a:p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/>
              <a:t>    </a:t>
            </a:r>
            <a:r>
              <a:rPr lang="zh-CN" altLang="en-US" sz="3600" b="1" smtClean="0"/>
              <a:t>例</a:t>
            </a:r>
            <a:r>
              <a:rPr lang="en-US" altLang="zh-CN" sz="3600" b="1" smtClean="0"/>
              <a:t>2</a:t>
            </a:r>
            <a:r>
              <a:rPr lang="zh-CN" altLang="en-US" sz="3600" b="1" smtClean="0"/>
              <a:t>：</a:t>
            </a:r>
            <a:r>
              <a:rPr lang="en-US" altLang="zh-CN" sz="3600" b="1" smtClean="0"/>
              <a:t>A={a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b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c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d}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B={c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d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e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f}   </a:t>
            </a:r>
          </a:p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/>
              <a:t>                          A</a:t>
            </a:r>
            <a:r>
              <a:rPr lang="en-US" altLang="zh-CN" sz="3600" b="1" smtClean="0">
                <a:latin typeface="宋体" pitchFamily="2" charset="-122"/>
                <a:sym typeface="Symbol" pitchFamily="18" charset="2"/>
              </a:rPr>
              <a:t>∩</a:t>
            </a:r>
            <a:r>
              <a:rPr lang="en-US" altLang="zh-CN" sz="3600" b="1" smtClean="0"/>
              <a:t>B={c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d} 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843213" y="2060575"/>
            <a:ext cx="431800" cy="576263"/>
          </a:xfrm>
          <a:prstGeom prst="rect">
            <a:avLst/>
          </a:prstGeom>
          <a:noFill/>
          <a:ln w="635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435600" y="1052513"/>
            <a:ext cx="1944688" cy="936625"/>
          </a:xfrm>
          <a:prstGeom prst="ellipse">
            <a:avLst/>
          </a:prstGeom>
          <a:noFill/>
          <a:ln w="698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708400" y="3573463"/>
            <a:ext cx="1295400" cy="8636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940425" y="3573463"/>
            <a:ext cx="1584325" cy="935037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11364819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  <p:bldP spid="39944" grpId="0" animBg="1"/>
      <p:bldP spid="39945" grpId="0" animBg="1"/>
      <p:bldP spid="399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7"/>
          <p:cNvGraphicFramePr>
            <a:graphicFrameLocks noChangeAspect="1"/>
          </p:cNvGraphicFramePr>
          <p:nvPr/>
        </p:nvGraphicFramePr>
        <p:xfrm>
          <a:off x="1392238" y="1914525"/>
          <a:ext cx="6361112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位图图像" r:id="rId3" imgW="6361905" imgH="3952381" progId="Paint.Picture">
                  <p:embed/>
                </p:oleObj>
              </mc:Choice>
              <mc:Fallback>
                <p:oleObj name="位图图像" r:id="rId3" imgW="6361905" imgH="39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914525"/>
                        <a:ext cx="6361112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773113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rgbClr val="FF0000"/>
                </a:solidFill>
                <a:ea typeface="隶书" pitchFamily="49" charset="-122"/>
              </a:rPr>
              <a:t>交集的文氏图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74320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562600" y="3505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979863" y="5876925"/>
            <a:ext cx="2176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/>
              <a:t>A</a:t>
            </a:r>
            <a:r>
              <a:rPr kumimoji="0" lang="en-US" altLang="zh-CN" sz="3600" b="1">
                <a:sym typeface="Symbol" pitchFamily="18" charset="2"/>
              </a:rPr>
              <a:t>∩</a:t>
            </a:r>
            <a:r>
              <a:rPr kumimoji="0" lang="en-US" altLang="zh-CN" sz="3600" b="1"/>
              <a:t>B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  <p:extLst>
      <p:ext uri="{BB962C8B-B14F-4D97-AF65-F5344CB8AC3E}">
        <p14:creationId xmlns:p14="http://schemas.microsoft.com/office/powerpoint/2010/main" val="5195067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773113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rgbClr val="FF0000"/>
                </a:solidFill>
                <a:ea typeface="隶书" pitchFamily="49" charset="-122"/>
              </a:rPr>
              <a:t>交集的文氏图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3979863" y="5164138"/>
            <a:ext cx="2176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/>
              <a:t>A</a:t>
            </a:r>
            <a:r>
              <a:rPr kumimoji="0" lang="en-US" altLang="zh-CN" sz="3600" b="1">
                <a:sym typeface="Symbol" pitchFamily="18" charset="2"/>
              </a:rPr>
              <a:t>∩</a:t>
            </a:r>
            <a:r>
              <a:rPr kumimoji="0" lang="en-US" altLang="zh-CN" sz="3600" b="1"/>
              <a:t>B=</a:t>
            </a:r>
            <a:r>
              <a:rPr kumimoji="0" lang="el-GR" altLang="zh-CN" sz="3600" b="1">
                <a:cs typeface="Times New Roman" pitchFamily="18" charset="0"/>
              </a:rPr>
              <a:t>Φ</a:t>
            </a: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1835150" y="1916113"/>
            <a:ext cx="5545138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0967" name="Oval 13"/>
          <p:cNvSpPr>
            <a:spLocks noChangeArrowheads="1"/>
          </p:cNvSpPr>
          <p:nvPr/>
        </p:nvSpPr>
        <p:spPr bwMode="auto">
          <a:xfrm>
            <a:off x="2916238" y="2781300"/>
            <a:ext cx="1728787" cy="158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3492500" y="3141663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5003800" y="2781300"/>
            <a:ext cx="1800225" cy="15113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5562600" y="314166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6784975" y="2225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7740650" y="3500438"/>
            <a:ext cx="719138" cy="1512887"/>
          </a:xfrm>
          <a:prstGeom prst="cloudCallout">
            <a:avLst>
              <a:gd name="adj1" fmla="val -303421"/>
              <a:gd name="adj2" fmla="val 838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分离</a:t>
            </a:r>
          </a:p>
        </p:txBody>
      </p:sp>
      <p:sp>
        <p:nvSpPr>
          <p:cNvPr id="96273" name="AutoShape 17"/>
          <p:cNvSpPr>
            <a:spLocks noChangeArrowheads="1"/>
          </p:cNvSpPr>
          <p:nvPr/>
        </p:nvSpPr>
        <p:spPr bwMode="auto">
          <a:xfrm>
            <a:off x="6877050" y="5661025"/>
            <a:ext cx="2266950" cy="576263"/>
          </a:xfrm>
          <a:prstGeom prst="wedgeRoundRectCallout">
            <a:avLst>
              <a:gd name="adj1" fmla="val 2870"/>
              <a:gd name="adj2" fmla="val -171213"/>
              <a:gd name="adj3" fmla="val 16667"/>
            </a:avLst>
          </a:prstGeom>
          <a:solidFill>
            <a:srgbClr val="CCFFCC"/>
          </a:solidFill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00FF"/>
                </a:solidFill>
                <a:ea typeface="华文行楷" pitchFamily="2" charset="-122"/>
              </a:rPr>
              <a:t>不相交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  <p:extLst>
      <p:ext uri="{BB962C8B-B14F-4D97-AF65-F5344CB8AC3E}">
        <p14:creationId xmlns:p14="http://schemas.microsoft.com/office/powerpoint/2010/main" val="8570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7" grpId="0"/>
      <p:bldP spid="96270" grpId="0" animBg="1"/>
      <p:bldP spid="96266" grpId="0"/>
      <p:bldP spid="96272" grpId="0" animBg="1"/>
      <p:bldP spid="9627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638800"/>
          </a:xfrm>
        </p:spPr>
        <p:txBody>
          <a:bodyPr/>
          <a:lstStyle/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0FF00"/>
                </a:solidFill>
                <a:latin typeface="隶书" pitchFamily="49" charset="-122"/>
                <a:ea typeface="隶书" pitchFamily="49" charset="-122"/>
              </a:rPr>
              <a:t>并集：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由集合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中所有元素组成的集合</a:t>
            </a: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∪</a:t>
            </a:r>
            <a:r>
              <a:rPr lang="en-US" altLang="zh-CN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600" b="1" smtClean="0"/>
              <a:t>A</a:t>
            </a:r>
            <a:r>
              <a:rPr lang="en-US" altLang="zh-CN" sz="3600" b="1" smtClean="0">
                <a:sym typeface="Symbol" pitchFamily="18" charset="2"/>
              </a:rPr>
              <a:t>∪</a:t>
            </a:r>
            <a:r>
              <a:rPr lang="en-US" altLang="zh-CN" sz="3600" b="1" smtClean="0"/>
              <a:t>B={x|x</a:t>
            </a:r>
            <a:r>
              <a:rPr lang="en-US" altLang="zh-CN" sz="3600" b="1" smtClean="0">
                <a:sym typeface="Symbol" pitchFamily="18" charset="2"/>
              </a:rPr>
              <a:t>A</a:t>
            </a:r>
            <a:r>
              <a:rPr lang="zh-CN" altLang="en-US" sz="3600" b="1" smtClean="0">
                <a:sym typeface="Symbol" pitchFamily="18" charset="2"/>
              </a:rPr>
              <a:t>或</a:t>
            </a:r>
            <a:r>
              <a:rPr lang="en-US" altLang="zh-CN" sz="3600" b="1" smtClean="0">
                <a:sym typeface="Symbol" pitchFamily="18" charset="2"/>
              </a:rPr>
              <a:t>xB}</a:t>
            </a:r>
            <a:endParaRPr lang="en-US" altLang="zh-CN" sz="3600" b="1" smtClean="0"/>
          </a:p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/>
              <a:t>    </a:t>
            </a:r>
            <a:r>
              <a:rPr lang="zh-CN" altLang="en-US" sz="3600" b="1" smtClean="0"/>
              <a:t>例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：</a:t>
            </a:r>
            <a:r>
              <a:rPr lang="en-US" altLang="zh-CN" sz="3600" b="1" smtClean="0"/>
              <a:t>A={ a, b ,c , d}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B={c ,d ,e ,f }</a:t>
            </a:r>
          </a:p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/>
              <a:t>            A</a:t>
            </a:r>
            <a:r>
              <a:rPr lang="en-US" altLang="zh-CN" sz="3600" b="1" smtClean="0">
                <a:sym typeface="Symbol" pitchFamily="18" charset="2"/>
              </a:rPr>
              <a:t>∪</a:t>
            </a:r>
            <a:r>
              <a:rPr lang="en-US" altLang="zh-CN" sz="3600" b="1" smtClean="0"/>
              <a:t>B={a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b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c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d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e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f} 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763713" y="1773238"/>
            <a:ext cx="360362" cy="720725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3924300" y="1484313"/>
            <a:ext cx="1619250" cy="1008062"/>
          </a:xfrm>
          <a:prstGeom prst="wedgeEllipseCallout">
            <a:avLst>
              <a:gd name="adj1" fmla="val -144903"/>
              <a:gd name="adj2" fmla="val 3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067175" y="1773238"/>
            <a:ext cx="1455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行楷" pitchFamily="2" charset="-122"/>
              </a:rPr>
              <a:t>并运算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986088" y="4292600"/>
            <a:ext cx="2519362" cy="6477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4284663" y="4005263"/>
            <a:ext cx="2663825" cy="115252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32776" grpId="0" animBg="1"/>
      <p:bldP spid="32777" grpId="0"/>
      <p:bldP spid="32778" grpId="0" animBg="1"/>
      <p:bldP spid="3277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9215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rgbClr val="FF0000"/>
                </a:solidFill>
                <a:ea typeface="隶书" pitchFamily="49" charset="-122"/>
              </a:rPr>
              <a:t>并集的文氏图</a:t>
            </a:r>
          </a:p>
        </p:txBody>
      </p:sp>
      <p:graphicFrame>
        <p:nvGraphicFramePr>
          <p:cNvPr id="36867" name="Object 15"/>
          <p:cNvGraphicFramePr>
            <a:graphicFrameLocks noChangeAspect="1"/>
          </p:cNvGraphicFramePr>
          <p:nvPr/>
        </p:nvGraphicFramePr>
        <p:xfrm>
          <a:off x="1371600" y="1557338"/>
          <a:ext cx="6361113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位图图像" r:id="rId3" imgW="6361905" imgH="3952381" progId="Paint.Picture">
                  <p:embed/>
                </p:oleObj>
              </mc:Choice>
              <mc:Fallback>
                <p:oleObj name="位图图像" r:id="rId3" imgW="6361905" imgH="3952381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57338"/>
                        <a:ext cx="6361113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16"/>
          <p:cNvSpPr txBox="1">
            <a:spLocks noChangeArrowheads="1"/>
          </p:cNvSpPr>
          <p:nvPr/>
        </p:nvSpPr>
        <p:spPr bwMode="auto">
          <a:xfrm>
            <a:off x="2743200" y="35814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6869" name="Text Box 17"/>
          <p:cNvSpPr txBox="1">
            <a:spLocks noChangeArrowheads="1"/>
          </p:cNvSpPr>
          <p:nvPr/>
        </p:nvSpPr>
        <p:spPr bwMode="auto">
          <a:xfrm>
            <a:off x="5562600" y="35814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6870" name="Rectangle 18"/>
          <p:cNvSpPr>
            <a:spLocks noChangeArrowheads="1"/>
          </p:cNvSpPr>
          <p:nvPr/>
        </p:nvSpPr>
        <p:spPr bwMode="auto">
          <a:xfrm>
            <a:off x="3733800" y="5516563"/>
            <a:ext cx="242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/>
              <a:t>A</a:t>
            </a:r>
            <a:r>
              <a:rPr kumimoji="0" lang="en-US" altLang="zh-CN" sz="3600" b="1">
                <a:sym typeface="Symbol" pitchFamily="18" charset="2"/>
              </a:rPr>
              <a:t>∪</a:t>
            </a:r>
            <a:r>
              <a:rPr kumimoji="0" lang="en-US" altLang="zh-CN" sz="3600" b="1"/>
              <a:t>B</a:t>
            </a:r>
          </a:p>
        </p:txBody>
      </p:sp>
      <p:sp>
        <p:nvSpPr>
          <p:cNvPr id="36871" name="Rectangle 19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773113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ea typeface="隶书" pitchFamily="49" charset="-122"/>
              </a:rPr>
              <a:t>并集的文氏图</a:t>
            </a: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1835150" y="1916113"/>
            <a:ext cx="5545138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7894" name="Oval 13"/>
          <p:cNvSpPr>
            <a:spLocks noChangeArrowheads="1"/>
          </p:cNvSpPr>
          <p:nvPr/>
        </p:nvSpPr>
        <p:spPr bwMode="auto">
          <a:xfrm>
            <a:off x="2916238" y="2781300"/>
            <a:ext cx="1728787" cy="158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3492500" y="3141663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5003800" y="2781300"/>
            <a:ext cx="1800225" cy="15113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62600" y="314166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7898" name="Text Box 15"/>
          <p:cNvSpPr txBox="1">
            <a:spLocks noChangeArrowheads="1"/>
          </p:cNvSpPr>
          <p:nvPr/>
        </p:nvSpPr>
        <p:spPr bwMode="auto">
          <a:xfrm>
            <a:off x="6784975" y="2225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6" name="云形标注 15"/>
          <p:cNvSpPr>
            <a:spLocks noChangeArrowheads="1"/>
          </p:cNvSpPr>
          <p:nvPr/>
        </p:nvSpPr>
        <p:spPr bwMode="auto">
          <a:xfrm>
            <a:off x="7524750" y="3573463"/>
            <a:ext cx="1511300" cy="1830387"/>
          </a:xfrm>
          <a:prstGeom prst="cloudCallout">
            <a:avLst>
              <a:gd name="adj1" fmla="val -20833"/>
              <a:gd name="adj2" fmla="val 62500"/>
            </a:avLst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基数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38288"/>
            <a:ext cx="8763000" cy="42672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baseline="-30000" smtClean="0">
                <a:ea typeface="楷体_GB2312" pitchFamily="49" charset="-122"/>
              </a:rPr>
              <a:t>1</a:t>
            </a:r>
            <a:r>
              <a:rPr lang="zh-CN" altLang="en-US" sz="3600" b="1" smtClean="0">
                <a:ea typeface="楷体_GB2312" pitchFamily="49" charset="-122"/>
              </a:rPr>
              <a:t>、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baseline="-30000" smtClean="0">
                <a:ea typeface="楷体_GB2312" pitchFamily="49" charset="-122"/>
              </a:rPr>
              <a:t>2</a:t>
            </a:r>
            <a:r>
              <a:rPr lang="zh-CN" altLang="en-US" sz="3600" b="1" smtClean="0">
                <a:ea typeface="楷体_GB2312" pitchFamily="49" charset="-122"/>
              </a:rPr>
              <a:t>、</a:t>
            </a:r>
            <a:r>
              <a:rPr lang="en-US" altLang="zh-CN" sz="3600" b="1" smtClean="0">
                <a:ea typeface="楷体_GB2312" pitchFamily="49" charset="-122"/>
              </a:rPr>
              <a:t>…</a:t>
            </a:r>
            <a:r>
              <a:rPr lang="zh-CN" altLang="en-US" sz="3600" b="1" smtClean="0">
                <a:ea typeface="楷体_GB2312" pitchFamily="49" charset="-122"/>
              </a:rPr>
              <a:t>、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baseline="-30000" smtClean="0">
                <a:ea typeface="楷体_GB2312" pitchFamily="49" charset="-122"/>
              </a:rPr>
              <a:t>n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个集合，则，</a:t>
            </a:r>
            <a:b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baseline="-30000" smtClean="0">
                <a:ea typeface="楷体_GB2312" pitchFamily="49" charset="-122"/>
              </a:rPr>
              <a:t>1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∪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baseline="-30000" smtClean="0">
                <a:ea typeface="楷体_GB2312" pitchFamily="49" charset="-122"/>
              </a:rPr>
              <a:t>2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∪</a:t>
            </a:r>
            <a:r>
              <a:rPr lang="en-US" altLang="zh-CN" sz="3600" b="1" smtClean="0">
                <a:ea typeface="楷体_GB2312" pitchFamily="49" charset="-122"/>
              </a:rPr>
              <a:t>…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∪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en-US" altLang="zh-CN" sz="3600" b="1" baseline="-30000" smtClean="0">
                <a:ea typeface="楷体_GB2312" pitchFamily="49" charset="-122"/>
              </a:rPr>
              <a:t>n</a:t>
            </a:r>
            <a:r>
              <a:rPr lang="en-US" altLang="zh-CN" sz="3600" b="1" baseline="-300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，简记为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4000" b="1" smtClean="0"/>
              <a:t/>
            </a:r>
            <a:br>
              <a:rPr lang="zh-CN" altLang="en-US" sz="4000" b="1" smtClean="0"/>
            </a:br>
            <a:r>
              <a:rPr lang="en-US" altLang="zh-CN" sz="3600" b="1" smtClean="0"/>
              <a:t>A</a:t>
            </a:r>
            <a:r>
              <a:rPr lang="en-US" altLang="zh-CN" sz="3600" b="1" baseline="-30000" smtClean="0"/>
              <a:t>1</a:t>
            </a:r>
            <a:r>
              <a:rPr lang="en-US" altLang="zh-CN" sz="3600" b="1" smtClean="0">
                <a:sym typeface="Symbol" pitchFamily="18" charset="2"/>
              </a:rPr>
              <a:t>∩</a:t>
            </a:r>
            <a:r>
              <a:rPr lang="en-US" altLang="zh-CN" sz="3600" b="1" smtClean="0"/>
              <a:t>A</a:t>
            </a:r>
            <a:r>
              <a:rPr lang="en-US" altLang="zh-CN" sz="3600" b="1" baseline="-30000" smtClean="0"/>
              <a:t>2</a:t>
            </a:r>
            <a:r>
              <a:rPr lang="en-US" altLang="zh-CN" sz="3600" b="1" smtClean="0">
                <a:sym typeface="Symbol" pitchFamily="18" charset="2"/>
              </a:rPr>
              <a:t>∩</a:t>
            </a:r>
            <a:r>
              <a:rPr lang="en-US" altLang="zh-CN" sz="3600" b="1" smtClean="0"/>
              <a:t>…</a:t>
            </a:r>
            <a:r>
              <a:rPr lang="en-US" altLang="zh-CN" sz="3600" b="1" smtClean="0">
                <a:sym typeface="Symbol" pitchFamily="18" charset="2"/>
              </a:rPr>
              <a:t>∩</a:t>
            </a:r>
            <a:r>
              <a:rPr lang="en-US" altLang="zh-CN" sz="3600" b="1" smtClean="0"/>
              <a:t>A</a:t>
            </a:r>
            <a:r>
              <a:rPr lang="en-US" altLang="zh-CN" sz="3600" b="1" baseline="-30000" smtClean="0"/>
              <a:t>n</a:t>
            </a:r>
            <a:r>
              <a:rPr lang="en-US" altLang="zh-CN" sz="4000" b="1" baseline="-30000" smtClean="0"/>
              <a:t> </a:t>
            </a:r>
            <a:r>
              <a:rPr lang="zh-CN" altLang="en-US" sz="4000" b="1" smtClean="0">
                <a:latin typeface="宋体" pitchFamily="2" charset="-122"/>
              </a:rPr>
              <a:t>，简记为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4925" y="701675"/>
            <a:ext cx="8991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rgbClr val="FF0000"/>
                </a:solidFill>
                <a:latin typeface="宋体" pitchFamily="2" charset="-122"/>
                <a:ea typeface="隶书" pitchFamily="49" charset="-122"/>
              </a:rPr>
              <a:t>并集和交集的推广</a:t>
            </a:r>
            <a:endParaRPr lang="zh-CN" altLang="en-US" sz="4000" b="1" i="1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41989" name="Object 7"/>
          <p:cNvGraphicFramePr>
            <a:graphicFrameLocks noChangeAspect="1"/>
          </p:cNvGraphicFramePr>
          <p:nvPr/>
        </p:nvGraphicFramePr>
        <p:xfrm>
          <a:off x="5651500" y="2278063"/>
          <a:ext cx="10302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Equation" r:id="rId3" imgW="266702" imgH="352533" progId="Equation.3">
                  <p:embed/>
                </p:oleObj>
              </mc:Choice>
              <mc:Fallback>
                <p:oleObj name="Equation" r:id="rId3" imgW="266702" imgH="35253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78063"/>
                        <a:ext cx="10302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8"/>
          <p:cNvGraphicFramePr>
            <a:graphicFrameLocks noChangeAspect="1"/>
          </p:cNvGraphicFramePr>
          <p:nvPr/>
        </p:nvGraphicFramePr>
        <p:xfrm>
          <a:off x="5940425" y="3789363"/>
          <a:ext cx="11572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5" imgW="228640" imgH="304755" progId="Equation.3">
                  <p:embed/>
                </p:oleObj>
              </mc:Choice>
              <mc:Fallback>
                <p:oleObj name="Equation" r:id="rId5" imgW="228640" imgH="30475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789363"/>
                        <a:ext cx="11572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6000" b="1" smtClean="0">
                <a:ea typeface="楷体_GB2312" pitchFamily="49" charset="-122"/>
              </a:rPr>
              <a:t>离散</a:t>
            </a:r>
            <a:r>
              <a:rPr lang="zh-CN" altLang="en-US" sz="6000" b="1" smtClean="0">
                <a:latin typeface="黑体" pitchFamily="2" charset="-122"/>
                <a:ea typeface="楷体_GB2312" pitchFamily="49" charset="-122"/>
              </a:rPr>
              <a:t>数学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88840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zh-CN" sz="3600" dirty="0" smtClean="0"/>
              <a:t> </a:t>
            </a:r>
            <a:r>
              <a:rPr lang="zh-CN" altLang="en-US" sz="3600" dirty="0" smtClean="0"/>
              <a:t>第一篇 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集合论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3600" b="1" dirty="0" smtClean="0"/>
              <a:t> 第二</a:t>
            </a:r>
            <a:r>
              <a:rPr lang="zh-CN" altLang="en-US" sz="3600" dirty="0" smtClean="0"/>
              <a:t>篇 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代数系统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3600" b="1" dirty="0" smtClean="0"/>
              <a:t> 第三</a:t>
            </a:r>
            <a:r>
              <a:rPr lang="zh-CN" altLang="en-US" sz="3600" dirty="0" smtClean="0"/>
              <a:t>篇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数理逻辑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3600" b="1" dirty="0" smtClean="0"/>
              <a:t> 第四</a:t>
            </a:r>
            <a:r>
              <a:rPr lang="zh-CN" altLang="en-US" sz="3600" dirty="0" smtClean="0"/>
              <a:t>篇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图论</a:t>
            </a:r>
          </a:p>
          <a:p>
            <a:pPr eaLnBrk="1" hangingPunct="1">
              <a:lnSpc>
                <a:spcPct val="150000"/>
              </a:lnSpc>
            </a:pPr>
            <a:endParaRPr lang="en-US" altLang="zh-CN" sz="3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50825" y="917575"/>
            <a:ext cx="8713788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00FF00"/>
                </a:solidFill>
                <a:latin typeface="隶书" pitchFamily="49" charset="-122"/>
                <a:ea typeface="隶书" pitchFamily="49" charset="-122"/>
              </a:rPr>
              <a:t>差集：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由集合</a:t>
            </a:r>
            <a:r>
              <a:rPr lang="en-US" altLang="zh-CN" sz="3600" b="1" dirty="0">
                <a:ea typeface="楷体_GB2312" pitchFamily="49" charset="-122"/>
              </a:rPr>
              <a:t>A</a:t>
            </a:r>
            <a:r>
              <a:rPr lang="zh-CN" altLang="en-US" sz="3600" b="1" dirty="0">
                <a:ea typeface="楷体_GB2312" pitchFamily="49" charset="-122"/>
              </a:rPr>
              <a:t>、</a:t>
            </a:r>
            <a:r>
              <a:rPr lang="en-US" altLang="zh-CN" sz="3600" b="1" dirty="0">
                <a:ea typeface="楷体_GB2312" pitchFamily="49" charset="-122"/>
              </a:rPr>
              <a:t>B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中，所有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只属于集合</a:t>
            </a:r>
            <a:r>
              <a:rPr lang="en-US" altLang="zh-CN" sz="3600" b="1" dirty="0">
                <a:ea typeface="楷体_GB2312" pitchFamily="49" charset="-122"/>
              </a:rPr>
              <a:t>A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而不属于集合</a:t>
            </a:r>
            <a:r>
              <a:rPr lang="en-US" altLang="zh-CN" sz="3600" b="1" dirty="0">
                <a:ea typeface="楷体_GB2312" pitchFamily="49" charset="-122"/>
              </a:rPr>
              <a:t>B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的元素组成的集合，称为</a:t>
            </a:r>
            <a:r>
              <a:rPr lang="en-US" altLang="zh-CN" sz="3600" b="1" dirty="0">
                <a:solidFill>
                  <a:srgbClr val="00FF00"/>
                </a:solidFill>
                <a:ea typeface="楷体_GB2312" pitchFamily="49" charset="-122"/>
              </a:rPr>
              <a:t>A</a:t>
            </a:r>
            <a:r>
              <a:rPr lang="zh-CN" altLang="en-US" sz="36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3600" b="1" dirty="0">
                <a:solidFill>
                  <a:srgbClr val="00FF00"/>
                </a:solidFill>
                <a:ea typeface="楷体_GB2312" pitchFamily="49" charset="-122"/>
              </a:rPr>
              <a:t>B</a:t>
            </a:r>
            <a:r>
              <a:rPr lang="zh-CN" altLang="en-US" sz="36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的差集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，记以</a:t>
            </a:r>
            <a:r>
              <a:rPr lang="en-US" altLang="zh-CN" sz="3600" b="1" dirty="0">
                <a:solidFill>
                  <a:srgbClr val="00FF00"/>
                </a:solidFill>
                <a:ea typeface="楷体_GB2312" pitchFamily="49" charset="-122"/>
              </a:rPr>
              <a:t>A-B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即</a:t>
            </a:r>
            <a:r>
              <a:rPr lang="en-US" altLang="zh-CN" sz="3600" b="1" dirty="0">
                <a:ea typeface="楷体_GB2312" pitchFamily="49" charset="-122"/>
              </a:rPr>
              <a:t>A-B={</a:t>
            </a:r>
            <a:r>
              <a:rPr lang="en-US" altLang="zh-CN" sz="3600" b="1" dirty="0" err="1">
                <a:ea typeface="楷体_GB2312" pitchFamily="49" charset="-122"/>
              </a:rPr>
              <a:t>x|x</a:t>
            </a:r>
            <a:r>
              <a:rPr lang="en-US" altLang="zh-CN" sz="3600" b="1" dirty="0" err="1">
                <a:ea typeface="楷体_GB2312" pitchFamily="49" charset="-122"/>
                <a:sym typeface="Symbol" pitchFamily="18" charset="2"/>
              </a:rPr>
              <a:t>A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且</a:t>
            </a:r>
            <a:r>
              <a:rPr lang="en-US" altLang="zh-CN" sz="3600" b="1" dirty="0" err="1">
                <a:ea typeface="楷体_GB2312" pitchFamily="49" charset="-122"/>
                <a:sym typeface="Symbol" pitchFamily="18" charset="2"/>
              </a:rPr>
              <a:t>xB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 b="1" dirty="0">
                <a:ea typeface="楷体_GB2312" pitchFamily="49" charset="-122"/>
              </a:rPr>
              <a:t>A={a</a:t>
            </a:r>
            <a:r>
              <a:rPr lang="zh-CN" altLang="en-US" sz="3600" b="1" dirty="0">
                <a:ea typeface="楷体_GB2312" pitchFamily="49" charset="-122"/>
              </a:rPr>
              <a:t>，</a:t>
            </a:r>
            <a:r>
              <a:rPr lang="en-US" altLang="zh-CN" sz="3600" b="1" dirty="0">
                <a:ea typeface="楷体_GB2312" pitchFamily="49" charset="-122"/>
              </a:rPr>
              <a:t>b</a:t>
            </a:r>
            <a:r>
              <a:rPr lang="zh-CN" altLang="en-US" sz="3600" b="1" dirty="0">
                <a:ea typeface="楷体_GB2312" pitchFamily="49" charset="-122"/>
              </a:rPr>
              <a:t>，</a:t>
            </a:r>
            <a:r>
              <a:rPr lang="en-US" altLang="zh-CN" sz="3600" b="1" dirty="0">
                <a:ea typeface="楷体_GB2312" pitchFamily="49" charset="-122"/>
              </a:rPr>
              <a:t>c</a:t>
            </a:r>
            <a:r>
              <a:rPr lang="zh-CN" altLang="en-US" sz="3600" b="1" dirty="0">
                <a:ea typeface="楷体_GB2312" pitchFamily="49" charset="-122"/>
              </a:rPr>
              <a:t>，</a:t>
            </a:r>
            <a:r>
              <a:rPr lang="en-US" altLang="zh-CN" sz="3600" b="1" dirty="0">
                <a:ea typeface="楷体_GB2312" pitchFamily="49" charset="-122"/>
              </a:rPr>
              <a:t>d}</a:t>
            </a:r>
            <a:r>
              <a:rPr lang="zh-CN" altLang="en-US" sz="3600" b="1" dirty="0">
                <a:ea typeface="楷体_GB2312" pitchFamily="49" charset="-122"/>
              </a:rPr>
              <a:t>，</a:t>
            </a:r>
            <a:r>
              <a:rPr lang="en-US" altLang="zh-CN" sz="3600" b="1" dirty="0">
                <a:ea typeface="楷体_GB2312" pitchFamily="49" charset="-122"/>
              </a:rPr>
              <a:t>B={c</a:t>
            </a:r>
            <a:r>
              <a:rPr lang="zh-CN" altLang="en-US" sz="3600" b="1" dirty="0">
                <a:ea typeface="楷体_GB2312" pitchFamily="49" charset="-122"/>
              </a:rPr>
              <a:t>，</a:t>
            </a:r>
            <a:r>
              <a:rPr lang="en-US" altLang="zh-CN" sz="3600" b="1" dirty="0">
                <a:ea typeface="楷体_GB2312" pitchFamily="49" charset="-122"/>
              </a:rPr>
              <a:t>d</a:t>
            </a:r>
            <a:r>
              <a:rPr lang="zh-CN" altLang="en-US" sz="3600" b="1" dirty="0">
                <a:ea typeface="楷体_GB2312" pitchFamily="49" charset="-122"/>
              </a:rPr>
              <a:t>，</a:t>
            </a:r>
            <a:r>
              <a:rPr lang="en-US" altLang="zh-CN" sz="3600" b="1" dirty="0">
                <a:ea typeface="楷体_GB2312" pitchFamily="49" charset="-122"/>
              </a:rPr>
              <a:t>e</a:t>
            </a:r>
            <a:r>
              <a:rPr lang="zh-CN" altLang="en-US" sz="3600" b="1" dirty="0">
                <a:ea typeface="楷体_GB2312" pitchFamily="49" charset="-122"/>
              </a:rPr>
              <a:t>，</a:t>
            </a:r>
            <a:r>
              <a:rPr lang="en-US" altLang="zh-CN" sz="3600" b="1" dirty="0">
                <a:ea typeface="楷体_GB2312" pitchFamily="49" charset="-122"/>
              </a:rPr>
              <a:t>f}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600" b="1" dirty="0">
                <a:ea typeface="楷体_GB2312" pitchFamily="49" charset="-122"/>
              </a:rPr>
              <a:t>A -</a:t>
            </a:r>
            <a:r>
              <a:rPr lang="en-US" altLang="zh-CN" sz="3600" b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3600" b="1" dirty="0">
                <a:ea typeface="楷体_GB2312" pitchFamily="49" charset="-122"/>
              </a:rPr>
              <a:t>B={a</a:t>
            </a:r>
            <a:r>
              <a:rPr lang="zh-CN" altLang="en-US" sz="3600" b="1" dirty="0">
                <a:ea typeface="楷体_GB2312" pitchFamily="49" charset="-122"/>
              </a:rPr>
              <a:t>，</a:t>
            </a:r>
            <a:r>
              <a:rPr lang="en-US" altLang="zh-CN" sz="3600" b="1" dirty="0">
                <a:ea typeface="楷体_GB2312" pitchFamily="49" charset="-122"/>
              </a:rPr>
              <a:t>b}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6227763" y="1844675"/>
            <a:ext cx="2160587" cy="0"/>
          </a:xfrm>
          <a:prstGeom prst="line">
            <a:avLst/>
          </a:prstGeom>
          <a:noFill/>
          <a:ln w="698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468313" y="2565400"/>
            <a:ext cx="2519362" cy="0"/>
          </a:xfrm>
          <a:prstGeom prst="line">
            <a:avLst/>
          </a:prstGeom>
          <a:noFill/>
          <a:ln w="698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08400" y="2852738"/>
            <a:ext cx="215900" cy="360362"/>
          </a:xfrm>
          <a:prstGeom prst="rect">
            <a:avLst/>
          </a:prstGeom>
          <a:noFill/>
          <a:ln w="476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900113" y="3500438"/>
            <a:ext cx="4895850" cy="720725"/>
          </a:xfrm>
          <a:prstGeom prst="rect">
            <a:avLst/>
          </a:prstGeom>
          <a:noFill/>
          <a:ln w="825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auto">
          <a:xfrm>
            <a:off x="1979613" y="4292600"/>
            <a:ext cx="1296987" cy="720725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  <p:bldP spid="97288" grpId="0" animBg="1"/>
      <p:bldP spid="97289" grpId="0" animBg="1"/>
      <p:bldP spid="97290" grpId="0" animBg="1"/>
      <p:bldP spid="9729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701675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chemeClr val="hlink"/>
                </a:solidFill>
                <a:ea typeface="隶书" pitchFamily="49" charset="-122"/>
              </a:rPr>
              <a:t>差集的文氏图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176713" y="4868863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/>
              <a:t>A</a:t>
            </a:r>
            <a:r>
              <a:rPr kumimoji="0" lang="en-US" altLang="zh-CN" sz="3600" b="1">
                <a:sym typeface="Symbol" pitchFamily="18" charset="2"/>
              </a:rPr>
              <a:t>-</a:t>
            </a:r>
            <a:r>
              <a:rPr kumimoji="0" lang="en-US" altLang="zh-CN" sz="3600" b="1"/>
              <a:t>B</a:t>
            </a:r>
          </a:p>
        </p:txBody>
      </p:sp>
      <p:sp>
        <p:nvSpPr>
          <p:cNvPr id="44036" name="Text Box 9"/>
          <p:cNvSpPr txBox="1">
            <a:spLocks noChangeArrowheads="1"/>
          </p:cNvSpPr>
          <p:nvPr/>
        </p:nvSpPr>
        <p:spPr bwMode="auto">
          <a:xfrm>
            <a:off x="6732588" y="198913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3419475" y="177323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292725" y="17732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FF00"/>
                </a:solidFill>
              </a:rPr>
              <a:t>B</a:t>
            </a:r>
          </a:p>
        </p:txBody>
      </p:sp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2124075" y="1700213"/>
            <a:ext cx="5111750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2916238" y="2349500"/>
            <a:ext cx="2160587" cy="1871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4211638" y="2205038"/>
            <a:ext cx="2808287" cy="20875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/>
      <p:bldP spid="98317" grpId="0"/>
      <p:bldP spid="98318" grpId="0"/>
      <p:bldP spid="98320" grpId="0" animBg="1"/>
      <p:bldP spid="98320" grpId="1" animBg="1"/>
      <p:bldP spid="98320" grpId="2" animBg="1"/>
      <p:bldP spid="983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991600" cy="5305425"/>
          </a:xfrm>
        </p:spPr>
        <p:txBody>
          <a:bodyPr/>
          <a:lstStyle/>
          <a:p>
            <a:pPr marL="88900" indent="15875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4000" b="1" smtClean="0">
                <a:solidFill>
                  <a:srgbClr val="00FF00"/>
                </a:solidFill>
                <a:ea typeface="隶书" pitchFamily="49" charset="-122"/>
              </a:rPr>
              <a:t>补集：</a:t>
            </a:r>
            <a:r>
              <a:rPr lang="zh-CN" altLang="en-US" sz="3600" b="1" smtClean="0"/>
              <a:t>全集</a:t>
            </a:r>
            <a:r>
              <a:rPr lang="en-US" altLang="zh-CN" sz="3600" b="1" smtClean="0"/>
              <a:t>E</a:t>
            </a:r>
            <a:r>
              <a:rPr lang="zh-CN" altLang="en-US" sz="3600" b="1" smtClean="0"/>
              <a:t>与集合</a:t>
            </a:r>
            <a:r>
              <a:rPr lang="en-US" altLang="zh-CN" sz="3600" b="1" smtClean="0"/>
              <a:t>A</a:t>
            </a:r>
            <a:r>
              <a:rPr lang="zh-CN" altLang="en-US" sz="3600" b="1" smtClean="0"/>
              <a:t>的差集称为</a:t>
            </a:r>
            <a:r>
              <a:rPr lang="en-US" altLang="zh-CN" sz="3600" b="1" smtClean="0">
                <a:solidFill>
                  <a:srgbClr val="00FF00"/>
                </a:solidFill>
              </a:rPr>
              <a:t>A</a:t>
            </a:r>
            <a:r>
              <a:rPr lang="zh-CN" altLang="en-US" sz="3600" b="1" smtClean="0">
                <a:solidFill>
                  <a:srgbClr val="00FF00"/>
                </a:solidFill>
              </a:rPr>
              <a:t>的补集</a:t>
            </a:r>
            <a:r>
              <a:rPr lang="zh-CN" altLang="en-US" sz="3600" b="1" smtClean="0"/>
              <a:t>，记以</a:t>
            </a:r>
            <a:r>
              <a:rPr lang="en-US" altLang="zh-CN" sz="3600" b="1" smtClean="0"/>
              <a:t>~A</a:t>
            </a:r>
            <a:r>
              <a:rPr lang="zh-CN" altLang="en-US" sz="3600" b="1" smtClean="0"/>
              <a:t>。即</a:t>
            </a:r>
            <a:r>
              <a:rPr lang="en-US" altLang="zh-CN" sz="3600" b="1" smtClean="0">
                <a:solidFill>
                  <a:srgbClr val="00FF00"/>
                </a:solidFill>
              </a:rPr>
              <a:t>~A=E-A</a:t>
            </a:r>
          </a:p>
          <a:p>
            <a:pPr marL="88900" indent="15875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例</a:t>
            </a:r>
            <a:r>
              <a:rPr lang="en-US" altLang="zh-CN" sz="3600" b="1" smtClean="0">
                <a:latin typeface="宋体" pitchFamily="2" charset="-122"/>
              </a:rPr>
              <a:t>4</a:t>
            </a:r>
            <a:r>
              <a:rPr lang="zh-CN" altLang="en-US" sz="3600" b="1" smtClean="0">
                <a:latin typeface="宋体" pitchFamily="2" charset="-122"/>
              </a:rPr>
              <a:t>：</a:t>
            </a:r>
            <a:r>
              <a:rPr lang="en-US" altLang="zh-CN" sz="3600" b="1" smtClean="0"/>
              <a:t>E={a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b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c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d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e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f}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A={b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c}</a:t>
            </a:r>
            <a:endParaRPr lang="en-US" altLang="zh-CN" sz="3600" b="1" smtClean="0">
              <a:latin typeface="宋体" pitchFamily="2" charset="-122"/>
            </a:endParaRPr>
          </a:p>
          <a:p>
            <a:pPr marL="88900" indent="15875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>
                <a:latin typeface="宋体" pitchFamily="2" charset="-122"/>
              </a:rPr>
              <a:t>     </a:t>
            </a:r>
            <a:r>
              <a:rPr lang="en-US" altLang="zh-CN" sz="3600" b="1" smtClean="0">
                <a:sym typeface="Symbol" pitchFamily="18" charset="2"/>
              </a:rPr>
              <a:t>~</a:t>
            </a:r>
            <a:r>
              <a:rPr lang="en-US" altLang="zh-CN" sz="3600" b="1" smtClean="0">
                <a:latin typeface="宋体" pitchFamily="2" charset="-122"/>
              </a:rPr>
              <a:t> </a:t>
            </a:r>
            <a:r>
              <a:rPr lang="en-US" altLang="zh-CN" sz="3600" b="1" smtClean="0"/>
              <a:t>A={a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d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e</a:t>
            </a:r>
            <a:r>
              <a:rPr lang="zh-CN" altLang="en-US" sz="3600" b="1" smtClean="0">
                <a:latin typeface="宋体" pitchFamily="2" charset="-122"/>
              </a:rPr>
              <a:t>，</a:t>
            </a:r>
            <a:r>
              <a:rPr lang="en-US" altLang="zh-CN" sz="3600" b="1" smtClean="0"/>
              <a:t>f}</a:t>
            </a:r>
            <a:endParaRPr lang="en-US" altLang="zh-CN" sz="3600" b="1" smtClean="0">
              <a:latin typeface="宋体" pitchFamily="2" charset="-122"/>
            </a:endParaRPr>
          </a:p>
          <a:p>
            <a:pPr marL="88900" indent="15875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b="1" smtClean="0">
                <a:solidFill>
                  <a:srgbClr val="FF0000"/>
                </a:solidFill>
                <a:cs typeface="Times New Roman" pitchFamily="18" charset="0"/>
              </a:rPr>
              <a:t>☼</a:t>
            </a:r>
            <a:r>
              <a:rPr lang="zh-CN" altLang="en-US" sz="3600" b="1" smtClean="0">
                <a:solidFill>
                  <a:srgbClr val="FF0000"/>
                </a:solidFill>
                <a:latin typeface="宋体" pitchFamily="2" charset="-122"/>
              </a:rPr>
              <a:t>特别，</a:t>
            </a:r>
            <a:r>
              <a:rPr lang="zh-CN" altLang="en-US" sz="3600" b="1" smtClean="0">
                <a:latin typeface="宋体" pitchFamily="2" charset="-122"/>
              </a:rPr>
              <a:t>  </a:t>
            </a:r>
            <a:r>
              <a:rPr lang="en-US" altLang="zh-CN" sz="3600" b="1" smtClean="0">
                <a:sym typeface="Symbol" pitchFamily="18" charset="2"/>
              </a:rPr>
              <a:t>~ =</a:t>
            </a:r>
            <a:r>
              <a:rPr lang="zh-CN" altLang="en-US" sz="3600" b="1" smtClean="0">
                <a:sym typeface="Symbol" pitchFamily="18" charset="2"/>
              </a:rPr>
              <a:t>？</a:t>
            </a:r>
          </a:p>
          <a:p>
            <a:pPr marL="88900" indent="15875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sym typeface="Symbol" pitchFamily="18" charset="2"/>
              </a:rPr>
              <a:t>                    </a:t>
            </a:r>
            <a:r>
              <a:rPr lang="en-US" altLang="zh-CN" sz="3600" b="1" smtClean="0">
                <a:sym typeface="Symbol" pitchFamily="18" charset="2"/>
              </a:rPr>
              <a:t>~E=</a:t>
            </a:r>
            <a:r>
              <a:rPr lang="zh-CN" altLang="en-US" sz="3600" b="1" smtClean="0">
                <a:sym typeface="Symbol" pitchFamily="18" charset="2"/>
              </a:rPr>
              <a:t>？</a:t>
            </a:r>
          </a:p>
        </p:txBody>
      </p:sp>
      <p:sp>
        <p:nvSpPr>
          <p:cNvPr id="45059" name="Rectangle 15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4037013" y="4437063"/>
            <a:ext cx="46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</a:rPr>
              <a:t>E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149725" y="5300663"/>
            <a:ext cx="422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sym typeface="Symbol" pitchFamily="18" charset="2"/>
              </a:rPr>
              <a:t></a:t>
            </a: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2773363" y="2852738"/>
            <a:ext cx="574675" cy="7207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419475" y="2781300"/>
            <a:ext cx="576263" cy="71913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6227763" y="1844675"/>
            <a:ext cx="1584325" cy="792163"/>
          </a:xfrm>
          <a:prstGeom prst="wedgeEllipseCallout">
            <a:avLst>
              <a:gd name="adj1" fmla="val -117736"/>
              <a:gd name="adj2" fmla="val 13329"/>
            </a:avLst>
          </a:prstGeom>
          <a:solidFill>
            <a:srgbClr val="FFFF99"/>
          </a:solidFill>
          <a:ln w="381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</a:t>
            </a:r>
            <a:endParaRPr lang="en-US" altLang="zh-CN" sz="2400">
              <a:solidFill>
                <a:srgbClr val="FF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06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7956550" y="1844675"/>
          <a:ext cx="657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公式" r:id="rId3" imgW="152268" imgH="203024" progId="Equation.3">
                  <p:embed/>
                </p:oleObj>
              </mc:Choice>
              <mc:Fallback>
                <p:oleObj name="公式" r:id="rId3" imgW="152268" imgH="2030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1844675"/>
                        <a:ext cx="657225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0" grpId="0"/>
      <p:bldP spid="44051" grpId="0"/>
      <p:bldP spid="44052" grpId="0" animBg="1"/>
      <p:bldP spid="44053" grpId="0" animBg="1"/>
      <p:bldP spid="440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69215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chemeClr val="hlink"/>
                </a:solidFill>
                <a:ea typeface="隶书" pitchFamily="49" charset="-122"/>
              </a:rPr>
              <a:t>补集的文氏图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779838" y="5157788"/>
            <a:ext cx="1890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/>
              <a:t>A</a:t>
            </a:r>
            <a:r>
              <a:rPr kumimoji="0" lang="zh-CN" altLang="en-US" sz="3600" b="1">
                <a:sym typeface="Symbol" pitchFamily="18" charset="2"/>
              </a:rPr>
              <a:t>的补集</a:t>
            </a:r>
            <a:endParaRPr kumimoji="0" lang="zh-CN" altLang="en-US" sz="3600" b="1"/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619250" y="1700213"/>
            <a:ext cx="5473700" cy="33131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516688" y="170021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hlink"/>
                </a:solidFill>
              </a:rPr>
              <a:t>E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276600" y="2420938"/>
            <a:ext cx="2374900" cy="1728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192588" y="29448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FF"/>
                </a:solidFill>
              </a:rPr>
              <a:t>A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4" grpId="0" animBg="1"/>
      <p:bldP spid="49159" grpId="0"/>
      <p:bldP spid="49165" grpId="0" animBg="1"/>
      <p:bldP spid="4916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334000"/>
          </a:xfrm>
          <a:noFill/>
        </p:spPr>
        <p:txBody>
          <a:bodyPr/>
          <a:lstStyle/>
          <a:p>
            <a:pPr marL="533400" indent="-533400" defTabSz="9398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  <a:tabLst>
                <a:tab pos="2768600" algn="l"/>
              </a:tabLst>
            </a:pPr>
            <a:r>
              <a:rPr lang="en-US" altLang="zh-CN" smtClean="0"/>
              <a:t> 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1762125" y="1052513"/>
          <a:ext cx="41052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公式" r:id="rId3" imgW="1002865" imgH="190417" progId="Equation.3">
                  <p:embed/>
                </p:oleObj>
              </mc:Choice>
              <mc:Fallback>
                <p:oleObj name="公式" r:id="rId3" imgW="1002865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052513"/>
                        <a:ext cx="4105275" cy="782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1835150" y="2852738"/>
            <a:ext cx="4968875" cy="28082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118225" y="294481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FF"/>
                </a:solidFill>
              </a:rPr>
              <a:t>E</a:t>
            </a: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2484438" y="3573463"/>
            <a:ext cx="1150937" cy="1223962"/>
          </a:xfrm>
          <a:prstGeom prst="ellipse">
            <a:avLst/>
          </a:prstGeom>
          <a:solidFill>
            <a:srgbClr val="00FF00"/>
          </a:solidFill>
          <a:ln w="381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2484438" y="373697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3276600" y="3357563"/>
            <a:ext cx="1873250" cy="1943100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4595813" y="37369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/>
      <p:bldP spid="179211" grpId="0" animBg="1"/>
      <p:bldP spid="179211" grpId="1" animBg="1"/>
      <p:bldP spid="179211" grpId="2" animBg="1"/>
      <p:bldP spid="179212" grpId="0"/>
      <p:bldP spid="179213" grpId="0" animBg="1"/>
      <p:bldP spid="1792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538163"/>
            <a:ext cx="8207375" cy="4114800"/>
          </a:xfrm>
        </p:spPr>
        <p:txBody>
          <a:bodyPr/>
          <a:lstStyle/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4000" b="1" smtClean="0">
                <a:solidFill>
                  <a:srgbClr val="00FF00"/>
                </a:solidFill>
                <a:ea typeface="隶书" pitchFamily="49" charset="-122"/>
              </a:rPr>
              <a:t>对称差：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 smtClean="0">
                <a:ea typeface="楷体_GB2312" pitchFamily="49" charset="-122"/>
              </a:rPr>
              <a:t>A</a:t>
            </a:r>
            <a:r>
              <a:rPr lang="zh-CN" altLang="en-US" b="1" smtClean="0">
                <a:ea typeface="楷体_GB2312" pitchFamily="49" charset="-122"/>
              </a:rPr>
              <a:t>、</a:t>
            </a:r>
            <a:r>
              <a:rPr lang="en-US" altLang="zh-CN" b="1" smtClean="0">
                <a:ea typeface="楷体_GB2312" pitchFamily="49" charset="-122"/>
              </a:rPr>
              <a:t>B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的对称差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布尔和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smtClean="0">
                <a:ea typeface="楷体_GB2312" pitchFamily="49" charset="-122"/>
              </a:rPr>
              <a:t>A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b="1" smtClean="0">
                <a:ea typeface="楷体_GB2312" pitchFamily="49" charset="-122"/>
              </a:rPr>
              <a:t>B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定义为</a:t>
            </a: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zh-CN" altLang="en-US" b="1" smtClean="0"/>
              <a:t> </a:t>
            </a:r>
            <a:r>
              <a:rPr lang="en-US" altLang="zh-CN" sz="3600" b="1" smtClean="0">
                <a:solidFill>
                  <a:srgbClr val="00FF00"/>
                </a:solidFill>
              </a:rPr>
              <a:t>A</a:t>
            </a:r>
            <a:r>
              <a:rPr lang="en-US" altLang="zh-CN" sz="3600" b="1" smtClean="0">
                <a:solidFill>
                  <a:srgbClr val="00FF00"/>
                </a:solidFill>
                <a:latin typeface="宋体" pitchFamily="2" charset="-122"/>
                <a:sym typeface="Symbol" pitchFamily="18" charset="2"/>
              </a:rPr>
              <a:t>⊕</a:t>
            </a:r>
            <a:r>
              <a:rPr lang="en-US" altLang="zh-CN" sz="3600" b="1" smtClean="0">
                <a:solidFill>
                  <a:srgbClr val="00FF00"/>
                </a:solidFill>
              </a:rPr>
              <a:t>B=(A-B)</a:t>
            </a:r>
            <a:r>
              <a:rPr lang="en-US" altLang="zh-CN" sz="3600" b="1" smtClean="0">
                <a:solidFill>
                  <a:srgbClr val="00FF00"/>
                </a:solidFill>
                <a:sym typeface="Symbol" pitchFamily="18" charset="2"/>
              </a:rPr>
              <a:t>∪</a:t>
            </a:r>
            <a:r>
              <a:rPr lang="en-US" altLang="zh-CN" sz="3600" b="1" smtClean="0">
                <a:solidFill>
                  <a:srgbClr val="00FF00"/>
                </a:solidFill>
              </a:rPr>
              <a:t>(B-A)</a:t>
            </a:r>
            <a:endParaRPr lang="en-US" altLang="zh-CN" b="1" smtClean="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graphicFrame>
        <p:nvGraphicFramePr>
          <p:cNvPr id="43020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7675" y="3533775"/>
          <a:ext cx="30972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公式" r:id="rId3" imgW="562017" imgH="104734" progId="Equation.3">
                  <p:embed/>
                </p:oleObj>
              </mc:Choice>
              <mc:Fallback>
                <p:oleObj name="公式" r:id="rId3" imgW="562017" imgH="10473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533775"/>
                        <a:ext cx="30972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6588125" y="3560763"/>
            <a:ext cx="15128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sz="4800">
                <a:latin typeface="华文行楷" pitchFamily="2" charset="-122"/>
                <a:ea typeface="华文行楷" pitchFamily="2" charset="-122"/>
              </a:rPr>
              <a:t>Φ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8"/>
          <p:cNvGraphicFramePr>
            <a:graphicFrameLocks noChangeAspect="1"/>
          </p:cNvGraphicFramePr>
          <p:nvPr/>
        </p:nvGraphicFramePr>
        <p:xfrm>
          <a:off x="1331913" y="1412875"/>
          <a:ext cx="6911975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位图图像" r:id="rId3" imgW="6361905" imgH="3952381" progId="Paint.Picture">
                  <p:embed/>
                </p:oleObj>
              </mc:Choice>
              <mc:Fallback>
                <p:oleObj name="位图图像" r:id="rId3" imgW="6361905" imgH="395238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875"/>
                        <a:ext cx="6911975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557213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>
                <a:solidFill>
                  <a:schemeClr val="hlink"/>
                </a:solidFill>
                <a:ea typeface="隶书" pitchFamily="49" charset="-122"/>
              </a:rPr>
              <a:t>对称差的文氏图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74320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562600" y="3505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124075" y="5373688"/>
            <a:ext cx="1277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/>
              <a:t>A</a:t>
            </a:r>
            <a:r>
              <a:rPr kumimoji="0" lang="en-US" altLang="zh-CN" sz="3600" b="1">
                <a:latin typeface="宋体" pitchFamily="2" charset="-122"/>
                <a:sym typeface="Symbol" pitchFamily="18" charset="2"/>
              </a:rPr>
              <a:t>⊕</a:t>
            </a:r>
            <a:r>
              <a:rPr kumimoji="0" lang="en-US" altLang="zh-CN" sz="3600" b="1"/>
              <a:t>B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315200" y="20574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bg2"/>
                </a:solidFill>
              </a:rPr>
              <a:t>E</a:t>
            </a: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3419475" y="5229225"/>
            <a:ext cx="3498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>
                <a:ea typeface="华文行楷" pitchFamily="2" charset="-122"/>
              </a:rPr>
              <a:t>= </a:t>
            </a:r>
            <a:r>
              <a:rPr lang="en-US" altLang="zh-CN" sz="3600" b="1">
                <a:ea typeface="华文行楷" pitchFamily="2" charset="-122"/>
              </a:rPr>
              <a:t>(A</a:t>
            </a:r>
            <a:r>
              <a:rPr lang="en-US" altLang="zh-CN" sz="3600" b="1">
                <a:ea typeface="华文行楷" pitchFamily="2" charset="-122"/>
                <a:sym typeface="Symbol" pitchFamily="18" charset="2"/>
              </a:rPr>
              <a:t>∪</a:t>
            </a:r>
            <a:r>
              <a:rPr lang="en-US" altLang="zh-CN" sz="3600" b="1">
                <a:ea typeface="华文行楷" pitchFamily="2" charset="-122"/>
              </a:rPr>
              <a:t>B)-(A</a:t>
            </a:r>
            <a:r>
              <a:rPr lang="en-US" altLang="zh-CN" sz="3600" b="1">
                <a:ea typeface="华文行楷" pitchFamily="2" charset="-122"/>
                <a:sym typeface="Symbol" pitchFamily="18" charset="2"/>
              </a:rPr>
              <a:t>∩</a:t>
            </a:r>
            <a:r>
              <a:rPr lang="en-US" altLang="zh-CN" sz="3600" b="1">
                <a:ea typeface="华文行楷" pitchFamily="2" charset="-122"/>
              </a:rPr>
              <a:t>B)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76501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例</a:t>
            </a:r>
            <a:r>
              <a:rPr lang="en-US" altLang="zh-CN" sz="3600" b="1"/>
              <a:t>5</a:t>
            </a:r>
            <a:r>
              <a:rPr lang="zh-CN" altLang="en-US" sz="3600" b="1"/>
              <a:t>：</a:t>
            </a:r>
            <a:r>
              <a:rPr lang="en-US" altLang="zh-CN" sz="3600" b="1"/>
              <a:t>A={a, b, c, d}</a:t>
            </a:r>
            <a:r>
              <a:rPr lang="zh-CN" altLang="en-US" sz="3600" b="1"/>
              <a:t>，</a:t>
            </a:r>
            <a:r>
              <a:rPr lang="en-US" altLang="zh-CN" sz="3600" b="1"/>
              <a:t>B={c, d, e, f}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962150" y="2852738"/>
            <a:ext cx="5418138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 </a:t>
            </a:r>
            <a:r>
              <a:rPr lang="en-US" altLang="zh-CN" sz="3600" b="1">
                <a:solidFill>
                  <a:srgbClr val="FF0000"/>
                </a:solidFill>
              </a:rPr>
              <a:t>A</a:t>
            </a:r>
            <a:r>
              <a:rPr lang="en-US" altLang="zh-CN" sz="5400" b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⊕</a:t>
            </a:r>
            <a:r>
              <a:rPr lang="en-US" altLang="zh-CN" sz="3600" b="1">
                <a:solidFill>
                  <a:srgbClr val="FF0000"/>
                </a:solidFill>
              </a:rPr>
              <a:t>B={a</a:t>
            </a:r>
            <a:r>
              <a:rPr lang="zh-CN" altLang="en-US" sz="3600" b="1">
                <a:solidFill>
                  <a:srgbClr val="FF0000"/>
                </a:solidFill>
              </a:rPr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b</a:t>
            </a:r>
            <a:r>
              <a:rPr lang="zh-CN" altLang="en-US" sz="3600" b="1">
                <a:solidFill>
                  <a:srgbClr val="FF0000"/>
                </a:solidFill>
              </a:rPr>
              <a:t>， </a:t>
            </a:r>
            <a:r>
              <a:rPr lang="en-US" altLang="zh-CN" sz="3600" b="1">
                <a:solidFill>
                  <a:srgbClr val="FF0000"/>
                </a:solidFill>
              </a:rPr>
              <a:t>e</a:t>
            </a:r>
            <a:r>
              <a:rPr lang="zh-CN" altLang="en-US" sz="3600" b="1">
                <a:solidFill>
                  <a:srgbClr val="FF0000"/>
                </a:solidFill>
              </a:rPr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f}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50180" name="Rectangle 7"/>
          <p:cNvSpPr>
            <a:spLocks noChangeArrowheads="1"/>
          </p:cNvSpPr>
          <p:nvPr/>
        </p:nvSpPr>
        <p:spPr bwMode="auto">
          <a:xfrm>
            <a:off x="107950" y="9810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107950" y="9810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1204" name="Text Box 8"/>
          <p:cNvSpPr txBox="1">
            <a:spLocks noChangeArrowheads="1"/>
          </p:cNvSpPr>
          <p:nvPr/>
        </p:nvSpPr>
        <p:spPr bwMode="auto">
          <a:xfrm>
            <a:off x="827584" y="1635125"/>
            <a:ext cx="7489576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ea typeface="华文行楷" pitchFamily="2" charset="-122"/>
              </a:rPr>
              <a:t>运算定律  </a:t>
            </a:r>
            <a:r>
              <a:rPr lang="en-US" altLang="zh-CN" sz="4000" dirty="0" smtClean="0">
                <a:solidFill>
                  <a:srgbClr val="FF0000"/>
                </a:solidFill>
                <a:ea typeface="华文行楷" pitchFamily="2" charset="-122"/>
              </a:rPr>
              <a:t>P7-9  </a:t>
            </a:r>
            <a:r>
              <a:rPr lang="zh-CN" altLang="en-US" sz="4000" dirty="0" smtClean="0">
                <a:solidFill>
                  <a:srgbClr val="FFFF00"/>
                </a:solidFill>
                <a:ea typeface="华文行楷" pitchFamily="2" charset="-122"/>
              </a:rPr>
              <a:t>分配律 吸收律</a:t>
            </a:r>
            <a:endParaRPr lang="en-US" altLang="zh-CN" sz="40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3059113" y="2781300"/>
            <a:ext cx="42497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德摩根律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2298700" y="3789363"/>
          <a:ext cx="4545013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公式" r:id="rId3" imgW="1104900" imgH="482600" progId="Equation.3">
                  <p:embed/>
                </p:oleObj>
              </mc:Choice>
              <mc:Fallback>
                <p:oleObj name="公式" r:id="rId3" imgW="11049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789363"/>
                        <a:ext cx="4545013" cy="2003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107950" y="9810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27" name="Text Box 7"/>
          <p:cNvSpPr txBox="1">
            <a:spLocks noChangeArrowheads="1"/>
          </p:cNvSpPr>
          <p:nvPr/>
        </p:nvSpPr>
        <p:spPr bwMode="auto">
          <a:xfrm>
            <a:off x="374650" y="4254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有限集合的计数</a:t>
            </a:r>
          </a:p>
        </p:txBody>
      </p:sp>
      <p:sp>
        <p:nvSpPr>
          <p:cNvPr id="522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334000"/>
          </a:xfrm>
          <a:noFill/>
        </p:spPr>
        <p:txBody>
          <a:bodyPr/>
          <a:lstStyle/>
          <a:p>
            <a:pPr marL="533400" indent="-533400" defTabSz="9398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  <a:tabLst>
                <a:tab pos="2768600" algn="l"/>
              </a:tabLst>
            </a:pPr>
            <a:r>
              <a:rPr lang="en-US" altLang="zh-CN" smtClean="0"/>
              <a:t> </a:t>
            </a:r>
          </a:p>
        </p:txBody>
      </p:sp>
      <p:sp>
        <p:nvSpPr>
          <p:cNvPr id="52229" name="Rectangle 9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0" name="Rectangle 1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1" name="Rectangle 13"/>
          <p:cNvSpPr>
            <a:spLocks noChangeArrowheads="1"/>
          </p:cNvSpPr>
          <p:nvPr/>
        </p:nvSpPr>
        <p:spPr bwMode="auto">
          <a:xfrm>
            <a:off x="1835150" y="1268413"/>
            <a:ext cx="5832475" cy="331311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2" name="Text Box 14"/>
          <p:cNvSpPr txBox="1">
            <a:spLocks noChangeArrowheads="1"/>
          </p:cNvSpPr>
          <p:nvPr/>
        </p:nvSpPr>
        <p:spPr bwMode="auto">
          <a:xfrm>
            <a:off x="7235825" y="414972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FF"/>
                </a:solidFill>
              </a:rPr>
              <a:t>E</a:t>
            </a:r>
          </a:p>
        </p:txBody>
      </p:sp>
      <p:sp>
        <p:nvSpPr>
          <p:cNvPr id="52233" name="Oval 15"/>
          <p:cNvSpPr>
            <a:spLocks noChangeArrowheads="1"/>
          </p:cNvSpPr>
          <p:nvPr/>
        </p:nvSpPr>
        <p:spPr bwMode="auto">
          <a:xfrm>
            <a:off x="2411413" y="1628775"/>
            <a:ext cx="2160587" cy="2305050"/>
          </a:xfrm>
          <a:prstGeom prst="ellipse">
            <a:avLst/>
          </a:prstGeom>
          <a:solidFill>
            <a:srgbClr val="00FF00"/>
          </a:solidFill>
          <a:ln w="381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4" name="Text Box 16"/>
          <p:cNvSpPr txBox="1">
            <a:spLocks noChangeArrowheads="1"/>
          </p:cNvSpPr>
          <p:nvPr/>
        </p:nvSpPr>
        <p:spPr bwMode="auto">
          <a:xfrm>
            <a:off x="2627313" y="2349500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0785" name="Oval 17"/>
          <p:cNvSpPr>
            <a:spLocks noChangeArrowheads="1"/>
          </p:cNvSpPr>
          <p:nvPr/>
        </p:nvSpPr>
        <p:spPr bwMode="auto">
          <a:xfrm>
            <a:off x="3995738" y="1557338"/>
            <a:ext cx="2087562" cy="2301875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6" name="Text Box 18"/>
          <p:cNvSpPr txBox="1">
            <a:spLocks noChangeArrowheads="1"/>
          </p:cNvSpPr>
          <p:nvPr/>
        </p:nvSpPr>
        <p:spPr bwMode="auto">
          <a:xfrm>
            <a:off x="5219700" y="2565400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52237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0789" name="Object 21"/>
          <p:cNvGraphicFramePr>
            <a:graphicFrameLocks noChangeAspect="1"/>
          </p:cNvGraphicFramePr>
          <p:nvPr/>
        </p:nvGraphicFramePr>
        <p:xfrm>
          <a:off x="828675" y="5013325"/>
          <a:ext cx="187166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name="公式" r:id="rId3" imgW="571252" imgH="253890" progId="Equation.3">
                  <p:embed/>
                </p:oleObj>
              </mc:Choice>
              <mc:Fallback>
                <p:oleObj name="公式" r:id="rId3" imgW="571252" imgH="25389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013325"/>
                        <a:ext cx="1871663" cy="842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0791" name="Object 23"/>
          <p:cNvGraphicFramePr>
            <a:graphicFrameLocks noChangeAspect="1"/>
          </p:cNvGraphicFramePr>
          <p:nvPr/>
        </p:nvGraphicFramePr>
        <p:xfrm>
          <a:off x="2771775" y="4868863"/>
          <a:ext cx="42481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公式" r:id="rId5" imgW="1028254" imgH="253890" progId="Equation.3">
                  <p:embed/>
                </p:oleObj>
              </mc:Choice>
              <mc:Fallback>
                <p:oleObj name="公式" r:id="rId5" imgW="1028254" imgH="25389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868863"/>
                        <a:ext cx="4248150" cy="1063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3" name="AutoShape 25"/>
          <p:cNvSpPr>
            <a:spLocks noChangeArrowheads="1"/>
          </p:cNvSpPr>
          <p:nvPr/>
        </p:nvSpPr>
        <p:spPr bwMode="auto">
          <a:xfrm>
            <a:off x="7380288" y="5445125"/>
            <a:ext cx="1943100" cy="1223963"/>
          </a:xfrm>
          <a:prstGeom prst="wedgeRoundRectCallout">
            <a:avLst>
              <a:gd name="adj1" fmla="val -105227"/>
              <a:gd name="adj2" fmla="val -65"/>
              <a:gd name="adj3" fmla="val 16667"/>
            </a:avLst>
          </a:prstGeom>
          <a:solidFill>
            <a:srgbClr val="CCFFCC"/>
          </a:solidFill>
          <a:ln w="38100" algn="ctr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ea typeface="华文行楷" pitchFamily="2" charset="-122"/>
              </a:rPr>
              <a:t>容斥原理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5" grpId="0" animBg="1"/>
      <p:bldP spid="1607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5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  合  论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773238"/>
            <a:ext cx="7772400" cy="10080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第一章   集合论初步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50913" y="3003550"/>
            <a:ext cx="441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第二章   关系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1550" y="4011613"/>
            <a:ext cx="467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第三章   函数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2987675" y="2924175"/>
            <a:ext cx="1512888" cy="936625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4787900" y="2852738"/>
            <a:ext cx="2087563" cy="1296987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635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ChangeArrowheads="1"/>
          </p:cNvSpPr>
          <p:nvPr/>
        </p:nvSpPr>
        <p:spPr bwMode="auto">
          <a:xfrm>
            <a:off x="10795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34925" y="2603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有限集合的计数</a:t>
            </a:r>
          </a:p>
        </p:txBody>
      </p:sp>
      <p:sp>
        <p:nvSpPr>
          <p:cNvPr id="53252" name="Text Box 8"/>
          <p:cNvSpPr txBox="1">
            <a:spLocks noChangeArrowheads="1"/>
          </p:cNvSpPr>
          <p:nvPr/>
        </p:nvSpPr>
        <p:spPr bwMode="auto">
          <a:xfrm>
            <a:off x="323850" y="981075"/>
            <a:ext cx="8062913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6  20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名青年中有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名是公司职员，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名是学生，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其中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名既是职员又是学生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问有几名既不是职员，又不是学生？</a:t>
            </a:r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3201988" y="1628775"/>
            <a:ext cx="719137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5940425" y="1628775"/>
            <a:ext cx="792163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1116013" y="2276475"/>
            <a:ext cx="35274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468313" y="2924175"/>
            <a:ext cx="5327650" cy="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179388" y="3068638"/>
            <a:ext cx="714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解：设集合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是职员集合，集合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是学生集合</a:t>
            </a:r>
          </a:p>
        </p:txBody>
      </p:sp>
      <p:sp>
        <p:nvSpPr>
          <p:cNvPr id="53258" name="Rectangle 1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987425" y="3644900"/>
          <a:ext cx="19288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0" name="公式" r:id="rId3" imgW="482391" imgH="253890" progId="Equation.3">
                  <p:embed/>
                </p:oleObj>
              </mc:Choice>
              <mc:Fallback>
                <p:oleObj name="公式" r:id="rId3" imgW="482391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644900"/>
                        <a:ext cx="1928813" cy="1028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1808" name="Object 16"/>
          <p:cNvGraphicFramePr>
            <a:graphicFrameLocks noChangeAspect="1"/>
          </p:cNvGraphicFramePr>
          <p:nvPr/>
        </p:nvGraphicFramePr>
        <p:xfrm>
          <a:off x="3203575" y="3644900"/>
          <a:ext cx="19446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1" name="公式" r:id="rId5" imgW="494870" imgH="253780" progId="Equation.3">
                  <p:embed/>
                </p:oleObj>
              </mc:Choice>
              <mc:Fallback>
                <p:oleObj name="公式" r:id="rId5" imgW="494870" imgH="2537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44900"/>
                        <a:ext cx="1944688" cy="1011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1810" name="Object 18"/>
          <p:cNvGraphicFramePr>
            <a:graphicFrameLocks noChangeAspect="1"/>
          </p:cNvGraphicFramePr>
          <p:nvPr/>
        </p:nvGraphicFramePr>
        <p:xfrm>
          <a:off x="5364163" y="3644900"/>
          <a:ext cx="25923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2" name="公式" r:id="rId7" imgW="685800" imgH="254000" progId="Equation.3">
                  <p:embed/>
                </p:oleObj>
              </mc:Choice>
              <mc:Fallback>
                <p:oleObj name="公式" r:id="rId7" imgW="6858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92387" cy="971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1812" name="Object 20"/>
          <p:cNvGraphicFramePr>
            <a:graphicFrameLocks noChangeAspect="1"/>
          </p:cNvGraphicFramePr>
          <p:nvPr/>
        </p:nvGraphicFramePr>
        <p:xfrm>
          <a:off x="6156325" y="1916113"/>
          <a:ext cx="1584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3" name="公式" r:id="rId9" imgW="457002" imgH="304668" progId="Equation.3">
                  <p:embed/>
                </p:oleObj>
              </mc:Choice>
              <mc:Fallback>
                <p:oleObj name="公式" r:id="rId9" imgW="457002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916113"/>
                        <a:ext cx="1584325" cy="10556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/>
        </p:nvGraphicFramePr>
        <p:xfrm>
          <a:off x="900113" y="5013325"/>
          <a:ext cx="46085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4" name="公式" r:id="rId11" imgW="1600200" imgH="254000" progId="Equation.3">
                  <p:embed/>
                </p:oleObj>
              </mc:Choice>
              <mc:Fallback>
                <p:oleObj name="公式" r:id="rId11" imgW="1600200" imgH="254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4608512" cy="741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5435600" y="5019675"/>
            <a:ext cx="270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华文行楷" pitchFamily="2" charset="-122"/>
              </a:rPr>
              <a:t>=10+12-5=17</a:t>
            </a:r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971550" y="1628775"/>
            <a:ext cx="1800225" cy="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1618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 animBg="1"/>
      <p:bldP spid="161802" grpId="0" animBg="1"/>
      <p:bldP spid="161803" grpId="0" animBg="1"/>
      <p:bldP spid="161804" grpId="0" animBg="1"/>
      <p:bldP spid="161805" grpId="0"/>
      <p:bldP spid="161816" grpId="0"/>
      <p:bldP spid="1618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107950" y="5492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34925" y="444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有限集合的计数</a:t>
            </a: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54277" name="Object 6"/>
          <p:cNvGraphicFramePr>
            <a:graphicFrameLocks noChangeAspect="1"/>
          </p:cNvGraphicFramePr>
          <p:nvPr/>
        </p:nvGraphicFramePr>
        <p:xfrm>
          <a:off x="250825" y="1052513"/>
          <a:ext cx="85693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公式" r:id="rId3" imgW="3365500" imgH="508000" progId="Equation.3">
                  <p:embed/>
                </p:oleObj>
              </mc:Choice>
              <mc:Fallback>
                <p:oleObj name="公式" r:id="rId3" imgW="33655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2513"/>
                        <a:ext cx="8569325" cy="1368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2841625" y="1698625"/>
            <a:ext cx="223361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5219700" y="1700213"/>
            <a:ext cx="165735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2987675" y="2349500"/>
            <a:ext cx="3240088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6516688" y="2349500"/>
            <a:ext cx="22320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4282" name="Rectangle 13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250825" y="3475038"/>
          <a:ext cx="87852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公式" r:id="rId5" imgW="4000500" imgH="736600" progId="Equation.3">
                  <p:embed/>
                </p:oleObj>
              </mc:Choice>
              <mc:Fallback>
                <p:oleObj name="公式" r:id="rId5" imgW="4000500" imgH="736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75038"/>
                        <a:ext cx="8785225" cy="1609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  <p:bldP spid="162825" grpId="0" animBg="1"/>
      <p:bldP spid="162826" grpId="0" animBg="1"/>
      <p:bldP spid="1628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107950" y="5492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34925" y="444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有限集合的计数</a:t>
            </a: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-36513" y="542925"/>
            <a:ext cx="9172576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行楷" pitchFamily="2" charset="-122"/>
              </a:rPr>
              <a:t>例</a:t>
            </a:r>
            <a:r>
              <a:rPr lang="en-US" altLang="zh-CN" sz="2800">
                <a:ea typeface="华文行楷" pitchFamily="2" charset="-122"/>
              </a:rPr>
              <a:t>7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某班有学生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人，其中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38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人学习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Pascal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人学习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语言，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人学习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Fortran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人都学习三种语言，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人都不学习这三种语言</a:t>
            </a:r>
            <a:r>
              <a:rPr lang="zh-CN" altLang="en-US" sz="2800">
                <a:ea typeface="华文行楷" pitchFamily="2" charset="-122"/>
              </a:rPr>
              <a:t>，问仅学习两门语言的学生？</a:t>
            </a: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1476375" y="1196975"/>
            <a:ext cx="1655763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5076825" y="1196975"/>
            <a:ext cx="158273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684213" y="1844675"/>
            <a:ext cx="863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 flipV="1">
            <a:off x="2627313" y="1844675"/>
            <a:ext cx="18732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160338" y="2692400"/>
            <a:ext cx="85312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解：设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是学习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Pascal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语言的学生集合，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是学习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语言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的学生集合，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是学习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Fortran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的学生集合。</a:t>
            </a:r>
          </a:p>
        </p:txBody>
      </p:sp>
      <p:sp>
        <p:nvSpPr>
          <p:cNvPr id="55306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3852" name="Object 12"/>
          <p:cNvGraphicFramePr>
            <a:graphicFrameLocks noChangeAspect="1"/>
          </p:cNvGraphicFramePr>
          <p:nvPr/>
        </p:nvGraphicFramePr>
        <p:xfrm>
          <a:off x="1258888" y="4437063"/>
          <a:ext cx="41767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公式" r:id="rId3" imgW="1497950" imgH="253890" progId="Equation.3">
                  <p:embed/>
                </p:oleObj>
              </mc:Choice>
              <mc:Fallback>
                <p:oleObj name="公式" r:id="rId3" imgW="1497950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7063"/>
                        <a:ext cx="4176712" cy="717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4859338" y="1844675"/>
            <a:ext cx="324167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309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3855" name="Object 15"/>
          <p:cNvGraphicFramePr>
            <a:graphicFrameLocks noChangeAspect="1"/>
          </p:cNvGraphicFramePr>
          <p:nvPr/>
        </p:nvGraphicFramePr>
        <p:xfrm>
          <a:off x="5651500" y="4371975"/>
          <a:ext cx="28797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公式" r:id="rId5" imgW="939392" imgH="253890" progId="Equation.3">
                  <p:embed/>
                </p:oleObj>
              </mc:Choice>
              <mc:Fallback>
                <p:oleObj name="公式" r:id="rId5" imgW="939392" imgH="2538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371975"/>
                        <a:ext cx="2879725" cy="785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684213" y="2420938"/>
            <a:ext cx="3671887" cy="0"/>
          </a:xfrm>
          <a:prstGeom prst="line">
            <a:avLst/>
          </a:prstGeom>
          <a:noFill/>
          <a:ln w="889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312" name="Rectangle 1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3858" name="Object 18"/>
          <p:cNvGraphicFramePr>
            <a:graphicFrameLocks noChangeAspect="1"/>
          </p:cNvGraphicFramePr>
          <p:nvPr/>
        </p:nvGraphicFramePr>
        <p:xfrm>
          <a:off x="1692275" y="5589588"/>
          <a:ext cx="31686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公式" r:id="rId7" imgW="952087" imgH="304668" progId="Equation.3">
                  <p:embed/>
                </p:oleObj>
              </mc:Choice>
              <mc:Fallback>
                <p:oleObj name="公式" r:id="rId7" imgW="952087" imgH="30466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89588"/>
                        <a:ext cx="3168650" cy="1012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4932363" y="2420938"/>
            <a:ext cx="3455987" cy="0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nimBg="1"/>
      <p:bldP spid="163847" grpId="1" animBg="1"/>
      <p:bldP spid="163848" grpId="0" animBg="1"/>
      <p:bldP spid="163849" grpId="0" animBg="1"/>
      <p:bldP spid="163850" grpId="0" animBg="1"/>
      <p:bldP spid="163851" grpId="0"/>
      <p:bldP spid="163854" grpId="0" animBg="1"/>
      <p:bldP spid="1638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107950" y="9810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374650" y="4254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ea typeface="隶书" pitchFamily="49" charset="-122"/>
              </a:rPr>
              <a:t>文氏图</a:t>
            </a:r>
            <a:endParaRPr lang="zh-CN" altLang="en-US" sz="2400" b="1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152400" y="914400"/>
            <a:ext cx="8763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defTabSz="9398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  <a:tabLst>
                <a:tab pos="2768600" algn="l"/>
              </a:tabLst>
              <a:defRPr/>
            </a:pPr>
            <a:r>
              <a:rPr lang="en-US" altLang="zh-CN" kern="0" smtClean="0"/>
              <a:t> </a:t>
            </a:r>
          </a:p>
        </p:txBody>
      </p:sp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6" name="Rectangle 1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7" name="Rectangle 13"/>
          <p:cNvSpPr>
            <a:spLocks noChangeArrowheads="1"/>
          </p:cNvSpPr>
          <p:nvPr/>
        </p:nvSpPr>
        <p:spPr bwMode="auto">
          <a:xfrm>
            <a:off x="1835150" y="1268413"/>
            <a:ext cx="5905500" cy="3744912"/>
          </a:xfrm>
          <a:prstGeom prst="rect">
            <a:avLst/>
          </a:prstGeom>
          <a:solidFill>
            <a:srgbClr val="FFFF66"/>
          </a:solidFill>
          <a:ln w="3810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8" name="Text Box 14"/>
          <p:cNvSpPr txBox="1">
            <a:spLocks noChangeArrowheads="1"/>
          </p:cNvSpPr>
          <p:nvPr/>
        </p:nvSpPr>
        <p:spPr bwMode="auto">
          <a:xfrm>
            <a:off x="7235825" y="414972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FF"/>
                </a:solidFill>
              </a:rPr>
              <a:t>E</a:t>
            </a:r>
          </a:p>
        </p:txBody>
      </p:sp>
      <p:sp>
        <p:nvSpPr>
          <p:cNvPr id="56329" name="Oval 15"/>
          <p:cNvSpPr>
            <a:spLocks noChangeArrowheads="1"/>
          </p:cNvSpPr>
          <p:nvPr/>
        </p:nvSpPr>
        <p:spPr bwMode="auto">
          <a:xfrm>
            <a:off x="2411413" y="1628775"/>
            <a:ext cx="2160587" cy="2305050"/>
          </a:xfrm>
          <a:prstGeom prst="ellipse">
            <a:avLst/>
          </a:prstGeom>
          <a:solidFill>
            <a:srgbClr val="00FF00"/>
          </a:solidFill>
          <a:ln w="381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570163" y="2349500"/>
            <a:ext cx="515937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56331" name="Oval 17"/>
          <p:cNvSpPr>
            <a:spLocks noChangeArrowheads="1"/>
          </p:cNvSpPr>
          <p:nvPr/>
        </p:nvSpPr>
        <p:spPr bwMode="auto">
          <a:xfrm>
            <a:off x="3995738" y="1557338"/>
            <a:ext cx="2087562" cy="2301875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32" name="Text Box 18"/>
          <p:cNvSpPr txBox="1">
            <a:spLocks noChangeArrowheads="1"/>
          </p:cNvSpPr>
          <p:nvPr/>
        </p:nvSpPr>
        <p:spPr bwMode="auto">
          <a:xfrm>
            <a:off x="5218113" y="2060575"/>
            <a:ext cx="3873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333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56334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56335" name="椭圆 20"/>
          <p:cNvSpPr>
            <a:spLocks noChangeArrowheads="1"/>
          </p:cNvSpPr>
          <p:nvPr/>
        </p:nvSpPr>
        <p:spPr bwMode="auto">
          <a:xfrm>
            <a:off x="3708400" y="2924175"/>
            <a:ext cx="1511300" cy="187325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56336" name="TextBox 21"/>
          <p:cNvSpPr txBox="1">
            <a:spLocks noChangeArrowheads="1"/>
          </p:cNvSpPr>
          <p:nvPr/>
        </p:nvSpPr>
        <p:spPr bwMode="auto">
          <a:xfrm>
            <a:off x="4187825" y="4149725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D60093"/>
                </a:solidFill>
                <a:ea typeface="华文行楷" pitchFamily="2" charset="-122"/>
              </a:rPr>
              <a:t>C</a:t>
            </a:r>
            <a:endParaRPr lang="zh-CN" altLang="en-US" sz="3600">
              <a:solidFill>
                <a:srgbClr val="D60093"/>
              </a:solidFill>
              <a:ea typeface="华文行楷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7875" y="2173288"/>
            <a:ext cx="646113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38</a:t>
            </a:r>
            <a:endParaRPr lang="zh-CN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flipH="1">
            <a:off x="4533900" y="2201863"/>
            <a:ext cx="116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ea typeface="华文行楷" pitchFamily="2" charset="-122"/>
              </a:rPr>
              <a:t>16</a:t>
            </a:r>
            <a:endParaRPr lang="zh-CN" altLang="en-US" sz="3600" b="1">
              <a:solidFill>
                <a:srgbClr val="CC0000"/>
              </a:solidFill>
              <a:ea typeface="华文行楷" pitchFamily="2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63988" y="3732213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7030A0"/>
                </a:solidFill>
                <a:ea typeface="华文行楷" pitchFamily="2" charset="-122"/>
              </a:rPr>
              <a:t>21</a:t>
            </a:r>
            <a:endParaRPr lang="zh-CN" altLang="en-US" sz="3600" b="1">
              <a:solidFill>
                <a:srgbClr val="7030A0"/>
              </a:solidFill>
              <a:ea typeface="华文行楷" pitchFamily="2" charset="-122"/>
            </a:endParaRPr>
          </a:p>
        </p:txBody>
      </p:sp>
      <p:sp>
        <p:nvSpPr>
          <p:cNvPr id="56340" name="TextBox 25"/>
          <p:cNvSpPr txBox="1">
            <a:spLocks noChangeArrowheads="1"/>
          </p:cNvSpPr>
          <p:nvPr/>
        </p:nvSpPr>
        <p:spPr bwMode="auto">
          <a:xfrm flipH="1">
            <a:off x="4122738" y="2852738"/>
            <a:ext cx="520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990033"/>
                </a:solidFill>
                <a:ea typeface="华文行楷" pitchFamily="2" charset="-122"/>
              </a:rPr>
              <a:t>3</a:t>
            </a:r>
            <a:endParaRPr lang="zh-CN" altLang="en-US" sz="3600">
              <a:solidFill>
                <a:srgbClr val="990033"/>
              </a:solidFill>
              <a:ea typeface="华文行楷" pitchFamily="2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66738" y="5200650"/>
          <a:ext cx="81899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公式" r:id="rId3" imgW="2362200" imgH="254000" progId="Equation.3">
                  <p:embed/>
                </p:oleObj>
              </mc:Choice>
              <mc:Fallback>
                <p:oleObj name="公式" r:id="rId3" imgW="2362200" imgH="254000" progId="Equation.3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200650"/>
                        <a:ext cx="8189912" cy="892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1547813" y="836613"/>
          <a:ext cx="50403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" name="公式" r:id="rId3" imgW="1790700" imgH="304800" progId="Equation.3">
                  <p:embed/>
                </p:oleObj>
              </mc:Choice>
              <mc:Fallback>
                <p:oleObj name="公式" r:id="rId3" imgW="17907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36613"/>
                        <a:ext cx="5040312" cy="857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107950" y="5492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7348" name="Text Box 7"/>
          <p:cNvSpPr txBox="1">
            <a:spLocks noChangeArrowheads="1"/>
          </p:cNvSpPr>
          <p:nvPr/>
        </p:nvSpPr>
        <p:spPr bwMode="auto">
          <a:xfrm>
            <a:off x="34925" y="444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有限集合的计数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2484438" y="2025650"/>
          <a:ext cx="30241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" name="公式" r:id="rId5" imgW="1028254" imgH="253890" progId="Equation.3">
                  <p:embed/>
                </p:oleObj>
              </mc:Choice>
              <mc:Fallback>
                <p:oleObj name="公式" r:id="rId5" imgW="1028254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025650"/>
                        <a:ext cx="3024187" cy="755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395288" y="3357563"/>
          <a:ext cx="76327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" name="公式" r:id="rId7" imgW="2819400" imgH="508000" progId="Equation.3">
                  <p:embed/>
                </p:oleObj>
              </mc:Choice>
              <mc:Fallback>
                <p:oleObj name="公式" r:id="rId7" imgW="28194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7632700" cy="1368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468313" y="4076700"/>
            <a:ext cx="165576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2555875" y="4005263"/>
            <a:ext cx="208756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6011863" y="4652963"/>
            <a:ext cx="194468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56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1547813" y="5229225"/>
          <a:ext cx="59753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" name="公式" r:id="rId9" imgW="1879600" imgH="254000" progId="Equation.3">
                  <p:embed/>
                </p:oleObj>
              </mc:Choice>
              <mc:Fallback>
                <p:oleObj name="公式" r:id="rId9" imgW="18796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29225"/>
                        <a:ext cx="5975350" cy="819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animBg="1"/>
      <p:bldP spid="165901" grpId="0" animBg="1"/>
      <p:bldP spid="16590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107950" y="5492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34925" y="444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有限集合的计数</a:t>
            </a:r>
          </a:p>
        </p:txBody>
      </p:sp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58373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215900" y="2489200"/>
          <a:ext cx="8893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公式" r:id="rId3" imgW="2565400" imgH="254000" progId="Equation.3">
                  <p:embed/>
                </p:oleObj>
              </mc:Choice>
              <mc:Fallback>
                <p:oleObj name="公式" r:id="rId3" imgW="25654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489200"/>
                        <a:ext cx="8893175" cy="892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2555875" y="3975100"/>
            <a:ext cx="244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华文行楷" pitchFamily="2" charset="-122"/>
              </a:rPr>
              <a:t>=22-3*3=13</a:t>
            </a:r>
          </a:p>
        </p:txBody>
      </p:sp>
      <p:sp>
        <p:nvSpPr>
          <p:cNvPr id="58376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58377" name="Object 11"/>
          <p:cNvGraphicFramePr>
            <a:graphicFrameLocks noChangeAspect="1"/>
          </p:cNvGraphicFramePr>
          <p:nvPr/>
        </p:nvGraphicFramePr>
        <p:xfrm>
          <a:off x="684213" y="1049338"/>
          <a:ext cx="75612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3" name="公式" r:id="rId5" imgW="2603500" imgH="304800" progId="Equation.3">
                  <p:embed/>
                </p:oleObj>
              </mc:Choice>
              <mc:Fallback>
                <p:oleObj name="公式" r:id="rId5" imgW="2603500" imgH="304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49338"/>
                        <a:ext cx="7561262" cy="885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1760" y="515893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P48 4.1  4.2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2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44463" y="1782763"/>
            <a:ext cx="86042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cs typeface="Times New Roman" pitchFamily="18" charset="0"/>
              </a:rPr>
              <a:t>§</a:t>
            </a:r>
            <a:r>
              <a:rPr lang="en-US" altLang="zh-CN" sz="5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1.3</a:t>
            </a:r>
            <a:r>
              <a:rPr lang="en-US" altLang="zh-CN" sz="5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cs typeface="Times New Roman" pitchFamily="18" charset="0"/>
              </a:rPr>
              <a:t>   </a:t>
            </a:r>
            <a:r>
              <a:rPr lang="zh-CN" altLang="en-US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cs typeface="Times New Roman" pitchFamily="18" charset="0"/>
              </a:rPr>
              <a:t>幂    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3" y="981075"/>
            <a:ext cx="9144000" cy="3024188"/>
          </a:xfrm>
        </p:spPr>
        <p:txBody>
          <a:bodyPr/>
          <a:lstStyle/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4000" b="1" smtClean="0">
                <a:solidFill>
                  <a:srgbClr val="00FF00"/>
                </a:solidFill>
                <a:latin typeface="隶书" pitchFamily="49" charset="-122"/>
                <a:ea typeface="隶书" pitchFamily="49" charset="-122"/>
              </a:rPr>
              <a:t>幂集：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由集合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的所有子集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包括空集及</a:t>
            </a:r>
          </a:p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600" b="1" smtClean="0">
                <a:ea typeface="楷体_GB2312" pitchFamily="49" charset="-122"/>
              </a:rPr>
              <a:t>A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本身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为元素组成的集合</a:t>
            </a:r>
          </a:p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3600" b="1" smtClean="0">
                <a:ea typeface="楷体_GB2312" pitchFamily="49" charset="-122"/>
                <a:sym typeface="Symbol" pitchFamily="18" charset="2"/>
              </a:rPr>
              <a:t></a:t>
            </a:r>
            <a:r>
              <a:rPr lang="en-US" altLang="zh-CN" sz="3600" b="1" smtClean="0">
                <a:ea typeface="楷体_GB2312" pitchFamily="49" charset="-122"/>
              </a:rPr>
              <a:t>(A) </a:t>
            </a:r>
            <a:r>
              <a:rPr lang="en-US" altLang="zh-CN" sz="3600" b="1" smtClean="0">
                <a:solidFill>
                  <a:srgbClr val="00FF00"/>
                </a:solidFill>
              </a:rPr>
              <a:t>={S|S </a:t>
            </a:r>
            <a:r>
              <a:rPr lang="en-US" altLang="zh-CN" sz="3600" b="1" smtClean="0">
                <a:solidFill>
                  <a:srgbClr val="00FF00"/>
                </a:solidFill>
                <a:sym typeface="Symbol" pitchFamily="18" charset="2"/>
              </a:rPr>
              <a:t> A</a:t>
            </a:r>
            <a:r>
              <a:rPr lang="en-US" altLang="zh-CN" b="1" smtClean="0">
                <a:solidFill>
                  <a:srgbClr val="00FF00"/>
                </a:solidFill>
                <a:sym typeface="Symbol" pitchFamily="18" charset="2"/>
              </a:rPr>
              <a:t>}</a:t>
            </a:r>
            <a:r>
              <a:rPr lang="en-US" altLang="zh-CN" sz="3600" b="1" smtClean="0">
                <a:ea typeface="楷体_GB2312" pitchFamily="49" charset="-122"/>
              </a:rPr>
              <a:t> 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3600" b="1" smtClean="0">
                <a:ea typeface="楷体_GB2312" pitchFamily="49" charset="-122"/>
              </a:rPr>
              <a:t>2</a:t>
            </a:r>
            <a:r>
              <a:rPr lang="en-US" altLang="zh-CN" sz="3600" b="1" baseline="30000" smtClean="0">
                <a:ea typeface="楷体_GB2312" pitchFamily="49" charset="-122"/>
              </a:rPr>
              <a:t>A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b="1" smtClean="0">
              <a:solidFill>
                <a:srgbClr val="00FF00"/>
              </a:solidFill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804025" y="1196975"/>
            <a:ext cx="936625" cy="720725"/>
          </a:xfrm>
          <a:prstGeom prst="rect">
            <a:avLst/>
          </a:prstGeom>
          <a:noFill/>
          <a:ln w="698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1403350" y="2060575"/>
            <a:ext cx="1439863" cy="792163"/>
          </a:xfrm>
          <a:prstGeom prst="ellipse">
            <a:avLst/>
          </a:prstGeom>
          <a:noFill/>
          <a:ln w="698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0421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0422" name="Text Box 10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1.3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幂集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808038" y="4149725"/>
            <a:ext cx="70040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ea typeface="华文行楷" pitchFamily="2" charset="-122"/>
              </a:rPr>
              <a:t>例</a:t>
            </a:r>
            <a:r>
              <a:rPr lang="en-US" altLang="zh-CN" sz="3600" b="1">
                <a:ea typeface="华文行楷" pitchFamily="2" charset="-122"/>
              </a:rPr>
              <a:t>1</a:t>
            </a:r>
            <a:r>
              <a:rPr lang="zh-CN" altLang="en-US" sz="3600" b="1">
                <a:ea typeface="华文行楷" pitchFamily="2" charset="-122"/>
              </a:rPr>
              <a:t>： </a:t>
            </a:r>
            <a:r>
              <a:rPr lang="en-US" altLang="zh-CN" sz="3600" b="1">
                <a:ea typeface="华文行楷" pitchFamily="2" charset="-122"/>
              </a:rPr>
              <a:t>A={a,b}</a:t>
            </a:r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5508625" y="2781300"/>
            <a:ext cx="1366838" cy="0"/>
          </a:xfrm>
          <a:prstGeom prst="line">
            <a:avLst/>
          </a:prstGeom>
          <a:noFill/>
          <a:ln w="920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68638" y="5300663"/>
            <a:ext cx="3951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ea typeface="华文行楷" pitchFamily="2" charset="-122"/>
                <a:sym typeface="Symbol" pitchFamily="18" charset="2"/>
              </a:rPr>
              <a:t> </a:t>
            </a:r>
            <a:r>
              <a:rPr lang="en-US" altLang="zh-CN" sz="3600" b="1">
                <a:ea typeface="华文行楷" pitchFamily="2" charset="-122"/>
              </a:rPr>
              <a:t>(A)=</a:t>
            </a:r>
            <a:r>
              <a:rPr lang="en-US" altLang="zh-CN" sz="3600" b="1">
                <a:solidFill>
                  <a:srgbClr val="FF0000"/>
                </a:solidFill>
                <a:ea typeface="华文行楷" pitchFamily="2" charset="-122"/>
              </a:rPr>
              <a:t>{</a:t>
            </a:r>
            <a:r>
              <a:rPr lang="en-US" altLang="zh-CN" sz="3600" b="1">
                <a:ea typeface="华文行楷" pitchFamily="2" charset="-122"/>
                <a:sym typeface="Symbol" pitchFamily="18" charset="2"/>
              </a:rPr>
              <a:t>,{a},{b},A</a:t>
            </a:r>
            <a:r>
              <a:rPr lang="en-US" altLang="zh-CN" sz="3600" b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}</a:t>
            </a:r>
            <a:endParaRPr lang="zh-CN" altLang="en-US" sz="3600">
              <a:ea typeface="华文行楷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  <p:bldP spid="67595" grpId="0"/>
      <p:bldP spid="67596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179388" y="1052513"/>
            <a:ext cx="8604250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folHlink"/>
                </a:solidFill>
              </a:rPr>
              <a:t>练习</a:t>
            </a:r>
            <a:r>
              <a:rPr lang="zh-CN" altLang="en-US" sz="3600" b="1"/>
              <a:t>： 请写出</a:t>
            </a:r>
            <a:r>
              <a:rPr lang="en-US" altLang="zh-CN" sz="3600" b="1"/>
              <a:t>A={a,b,c}</a:t>
            </a:r>
            <a:r>
              <a:rPr lang="zh-CN" altLang="en-US" sz="3600" b="1"/>
              <a:t>的幂集。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ym typeface="Symbol" pitchFamily="18" charset="2"/>
              </a:rPr>
              <a:t>  </a:t>
            </a:r>
            <a:r>
              <a:rPr lang="en-US" altLang="zh-CN" sz="3600" b="1"/>
              <a:t>(A)=</a:t>
            </a:r>
            <a:r>
              <a:rPr lang="en-US" altLang="zh-CN" sz="3600" b="1">
                <a:solidFill>
                  <a:srgbClr val="FF0000"/>
                </a:solidFill>
              </a:rPr>
              <a:t>{                                                     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                                                           </a:t>
            </a:r>
            <a:r>
              <a:rPr lang="en-US" altLang="zh-CN" sz="3600" b="1">
                <a:solidFill>
                  <a:srgbClr val="FF0000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1.3 </a:t>
            </a:r>
            <a:r>
              <a:rPr lang="zh-CN" altLang="en-US" sz="2400" b="1" dirty="0">
                <a:solidFill>
                  <a:schemeClr val="folHlink"/>
                </a:solidFill>
                <a:ea typeface="隶书" pitchFamily="49" charset="-122"/>
              </a:rPr>
              <a:t>幂集</a:t>
            </a:r>
            <a:endParaRPr lang="zh-CN" altLang="en-US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1878013" y="2133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FF00"/>
                </a:solidFill>
                <a:sym typeface="Symbol" pitchFamily="18" charset="2"/>
              </a:rPr>
              <a:t></a:t>
            </a:r>
            <a:r>
              <a:rPr lang="en-US" altLang="zh-CN" sz="3600" b="1">
                <a:sym typeface="Symbol" pitchFamily="18" charset="2"/>
              </a:rPr>
              <a:t>,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2393950" y="213995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ym typeface="Symbol" pitchFamily="18" charset="2"/>
              </a:rPr>
              <a:t>{a}, {b}, {c},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1676400" y="3068638"/>
            <a:ext cx="354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ym typeface="Symbol" pitchFamily="18" charset="2"/>
              </a:rPr>
              <a:t>{a,b}, {a,c}, {b,c},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292725" y="2997200"/>
            <a:ext cx="145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/>
              <a:t>{a,b,c}</a:t>
            </a:r>
          </a:p>
        </p:txBody>
      </p:sp>
      <p:sp>
        <p:nvSpPr>
          <p:cNvPr id="153611" name="AutoShape 11"/>
          <p:cNvSpPr>
            <a:spLocks noChangeArrowheads="1"/>
          </p:cNvSpPr>
          <p:nvPr/>
        </p:nvSpPr>
        <p:spPr bwMode="auto">
          <a:xfrm>
            <a:off x="8027988" y="1341438"/>
            <a:ext cx="936625" cy="1366837"/>
          </a:xfrm>
          <a:prstGeom prst="cloudCallout">
            <a:avLst>
              <a:gd name="adj1" fmla="val -290847"/>
              <a:gd name="adj2" fmla="val 60917"/>
            </a:avLst>
          </a:prstGeom>
          <a:solidFill>
            <a:srgbClr val="CCFFCC"/>
          </a:solidFill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>
            <a:off x="1835150" y="2924175"/>
            <a:ext cx="504825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5508625" y="3716338"/>
            <a:ext cx="115093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/>
      <p:bldP spid="153608" grpId="0"/>
      <p:bldP spid="153609" grpId="0"/>
      <p:bldP spid="153610" grpId="0"/>
      <p:bldP spid="153611" grpId="0" animBg="1"/>
      <p:bldP spid="153612" grpId="0" animBg="1"/>
      <p:bldP spid="1536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2467" name="Text Box 10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1.3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幂集</a:t>
            </a:r>
          </a:p>
        </p:txBody>
      </p:sp>
      <p:sp>
        <p:nvSpPr>
          <p:cNvPr id="62468" name="TextBox 5"/>
          <p:cNvSpPr txBox="1">
            <a:spLocks noChangeArrowheads="1"/>
          </p:cNvSpPr>
          <p:nvPr/>
        </p:nvSpPr>
        <p:spPr bwMode="auto">
          <a:xfrm>
            <a:off x="1187450" y="1341438"/>
            <a:ext cx="1350963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华文行楷" pitchFamily="2" charset="-122"/>
              </a:rPr>
              <a:t>1)</a:t>
            </a:r>
            <a:r>
              <a:rPr lang="el-GR" altLang="zh-CN" sz="3600">
                <a:ea typeface="华文行楷" pitchFamily="2" charset="-122"/>
              </a:rPr>
              <a:t>Φ</a:t>
            </a:r>
            <a:endParaRPr lang="en-US" altLang="zh-CN" sz="360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华文行楷" pitchFamily="2" charset="-122"/>
              </a:rPr>
              <a:t>2){</a:t>
            </a:r>
            <a:r>
              <a:rPr lang="el-GR" altLang="zh-CN" sz="3600">
                <a:ea typeface="华文行楷" pitchFamily="2" charset="-122"/>
              </a:rPr>
              <a:t>Φ</a:t>
            </a:r>
            <a:r>
              <a:rPr lang="en-US" altLang="zh-CN" sz="3600">
                <a:ea typeface="华文行楷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3708400" y="1484313"/>
            <a:ext cx="1008063" cy="719137"/>
          </a:xfrm>
          <a:prstGeom prst="wedgeEllipseCallout">
            <a:avLst>
              <a:gd name="adj1" fmla="val -136301"/>
              <a:gd name="adj2" fmla="val -46468"/>
            </a:avLst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华文行楷" pitchFamily="2" charset="-122"/>
              </a:rPr>
              <a:t>{</a:t>
            </a:r>
            <a:r>
              <a:rPr lang="en-US" altLang="zh-CN" sz="3600" b="1">
                <a:solidFill>
                  <a:srgbClr val="00FF00"/>
                </a:solidFill>
                <a:ea typeface="华文行楷" pitchFamily="2" charset="-122"/>
                <a:sym typeface="Symbol" pitchFamily="18" charset="2"/>
              </a:rPr>
              <a:t></a:t>
            </a:r>
            <a:r>
              <a:rPr lang="en-US" altLang="zh-CN" sz="3600">
                <a:ea typeface="华文行楷" pitchFamily="2" charset="-122"/>
              </a:rPr>
              <a:t>}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55650" y="2571750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请问：任何集合的幂集不可能为空？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32138" y="4078288"/>
            <a:ext cx="3455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华文行楷" pitchFamily="2" charset="-122"/>
              </a:rPr>
              <a:t>{</a:t>
            </a:r>
            <a:r>
              <a:rPr lang="el-GR" altLang="zh-CN" sz="3600">
                <a:ea typeface="华文行楷" pitchFamily="2" charset="-122"/>
              </a:rPr>
              <a:t>Φ</a:t>
            </a:r>
            <a:r>
              <a:rPr lang="en-US" altLang="zh-CN" sz="3600">
                <a:ea typeface="华文行楷" pitchFamily="2" charset="-122"/>
              </a:rPr>
              <a:t>,{</a:t>
            </a:r>
            <a:r>
              <a:rPr lang="el-GR" altLang="zh-CN" sz="3600">
                <a:ea typeface="华文行楷" pitchFamily="2" charset="-122"/>
              </a:rPr>
              <a:t>Φ</a:t>
            </a:r>
            <a:r>
              <a:rPr lang="en-US" altLang="zh-CN" sz="3600">
                <a:ea typeface="华文行楷" pitchFamily="2" charset="-122"/>
              </a:rPr>
              <a:t>}}</a:t>
            </a:r>
            <a:endParaRPr lang="zh-CN" altLang="en-US" sz="3600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14338"/>
            <a:ext cx="8208963" cy="13589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第一章   集合论初步</a:t>
            </a:r>
            <a:r>
              <a:rPr lang="zh-CN" altLang="en-US" sz="48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915275" cy="4537075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§1.1  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集合的基本概念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§1.2  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集合代数</a:t>
            </a:r>
          </a:p>
          <a:p>
            <a:pPr eaLnBrk="1" hangingPunct="1">
              <a:lnSpc>
                <a:spcPct val="135000"/>
              </a:lnSpc>
              <a:buNone/>
            </a:pP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§1.3</a:t>
            </a:r>
            <a:r>
              <a:rPr lang="zh-CN" altLang="en-US" sz="4000" b="1" dirty="0" smtClean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幂集</a:t>
            </a:r>
            <a:endParaRPr lang="en-US" altLang="zh-CN" sz="4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5000"/>
              </a:lnSpc>
              <a:buNone/>
            </a:pP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§1.4  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集合恒等式的证明</a:t>
            </a:r>
            <a:endParaRPr lang="zh-CN" altLang="en-US" sz="4000" b="1" dirty="0" smtClean="0">
              <a:solidFill>
                <a:schemeClr val="fol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endParaRPr lang="en-US" altLang="zh-CN" sz="4000" b="1" dirty="0" smtClean="0">
              <a:solidFill>
                <a:schemeClr val="fol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99592" y="3644949"/>
            <a:ext cx="2735263" cy="792163"/>
          </a:xfrm>
          <a:prstGeom prst="rect">
            <a:avLst/>
          </a:prstGeom>
          <a:noFill/>
          <a:ln w="6350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25538"/>
            <a:ext cx="8991600" cy="5638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4000" b="1" smtClean="0">
                <a:solidFill>
                  <a:schemeClr val="hlink"/>
                </a:solidFill>
                <a:ea typeface="隶书" pitchFamily="49" charset="-122"/>
                <a:sym typeface="Symbol" pitchFamily="18" charset="2"/>
              </a:rPr>
              <a:t>定理：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若集合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为由</a:t>
            </a:r>
            <a:r>
              <a:rPr lang="en-US" altLang="zh-CN" sz="3600" b="1" smtClean="0"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个元素组成的有限集，则</a:t>
            </a:r>
            <a:r>
              <a:rPr lang="zh-CN" altLang="en-US" sz="3600" b="1" smtClean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</a:t>
            </a:r>
            <a:r>
              <a:rPr lang="en-US" altLang="zh-CN" sz="3600" b="1" smtClean="0">
                <a:solidFill>
                  <a:srgbClr val="00FF00"/>
                </a:solidFill>
                <a:ea typeface="楷体_GB2312" pitchFamily="49" charset="-122"/>
              </a:rPr>
              <a:t>(A)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为有限且</a:t>
            </a:r>
            <a:endParaRPr lang="zh-CN" altLang="en-US" sz="3600" b="1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4000" b="1" smtClean="0">
                <a:solidFill>
                  <a:srgbClr val="00FF00"/>
                </a:solidFill>
                <a:sym typeface="Symbol" pitchFamily="18" charset="2"/>
              </a:rPr>
              <a:t>|2</a:t>
            </a:r>
            <a:r>
              <a:rPr lang="en-US" altLang="zh-CN" sz="4000" b="1" baseline="30000" smtClean="0">
                <a:solidFill>
                  <a:srgbClr val="00FF00"/>
                </a:solidFill>
                <a:sym typeface="Symbol" pitchFamily="18" charset="2"/>
              </a:rPr>
              <a:t>A </a:t>
            </a:r>
            <a:r>
              <a:rPr lang="en-US" altLang="zh-CN" sz="4000" b="1" smtClean="0">
                <a:solidFill>
                  <a:srgbClr val="00FF00"/>
                </a:solidFill>
                <a:sym typeface="Symbol" pitchFamily="18" charset="2"/>
              </a:rPr>
              <a:t>|</a:t>
            </a:r>
            <a:r>
              <a:rPr lang="en-US" altLang="zh-CN" sz="4000" b="1" smtClean="0">
                <a:sym typeface="Symbol" pitchFamily="18" charset="2"/>
              </a:rPr>
              <a:t> = |</a:t>
            </a:r>
            <a:r>
              <a:rPr lang="en-US" altLang="zh-CN" sz="4000" b="1" smtClean="0">
                <a:solidFill>
                  <a:srgbClr val="00FF00"/>
                </a:solidFill>
                <a:sym typeface="Symbol" pitchFamily="18" charset="2"/>
              </a:rPr>
              <a:t></a:t>
            </a:r>
            <a:r>
              <a:rPr lang="en-US" altLang="zh-CN" sz="4000" b="1" smtClean="0">
                <a:solidFill>
                  <a:srgbClr val="00FF00"/>
                </a:solidFill>
              </a:rPr>
              <a:t>(A)</a:t>
            </a:r>
            <a:r>
              <a:rPr lang="en-US" altLang="zh-CN" sz="3600" b="1" smtClean="0">
                <a:latin typeface="宋体" pitchFamily="2" charset="-122"/>
              </a:rPr>
              <a:t>|</a:t>
            </a:r>
            <a:r>
              <a:rPr lang="en-US" altLang="zh-CN" sz="4000" b="1" smtClean="0"/>
              <a:t>=</a:t>
            </a:r>
            <a:r>
              <a:rPr lang="en-US" altLang="zh-CN" sz="4000" b="1" smtClean="0">
                <a:sym typeface="Symbol" pitchFamily="18" charset="2"/>
              </a:rPr>
              <a:t> C</a:t>
            </a:r>
            <a:r>
              <a:rPr lang="en-US" altLang="zh-CN" sz="4000" b="1" baseline="-30000" smtClean="0">
                <a:sym typeface="Symbol" pitchFamily="18" charset="2"/>
              </a:rPr>
              <a:t>n</a:t>
            </a:r>
            <a:r>
              <a:rPr lang="en-US" altLang="zh-CN" sz="4000" b="1" baseline="30000" smtClean="0">
                <a:sym typeface="Symbol" pitchFamily="18" charset="2"/>
              </a:rPr>
              <a:t>0</a:t>
            </a:r>
            <a:r>
              <a:rPr lang="en-US" altLang="zh-CN" sz="4000" b="1" smtClean="0">
                <a:sym typeface="Symbol" pitchFamily="18" charset="2"/>
              </a:rPr>
              <a:t> + C</a:t>
            </a:r>
            <a:r>
              <a:rPr lang="en-US" altLang="zh-CN" sz="4000" b="1" baseline="-30000" smtClean="0">
                <a:sym typeface="Symbol" pitchFamily="18" charset="2"/>
              </a:rPr>
              <a:t>n</a:t>
            </a:r>
            <a:r>
              <a:rPr lang="en-US" altLang="zh-CN" sz="4000" b="1" baseline="30000" smtClean="0">
                <a:sym typeface="Symbol" pitchFamily="18" charset="2"/>
              </a:rPr>
              <a:t>1 </a:t>
            </a:r>
            <a:r>
              <a:rPr lang="en-US" altLang="zh-CN" sz="4000" b="1" smtClean="0">
                <a:sym typeface="Symbol" pitchFamily="18" charset="2"/>
              </a:rPr>
              <a:t>+</a:t>
            </a:r>
            <a:r>
              <a:rPr lang="en-US" altLang="zh-CN" sz="4000" b="1" baseline="30000" smtClean="0">
                <a:sym typeface="Symbol" pitchFamily="18" charset="2"/>
              </a:rPr>
              <a:t> </a:t>
            </a:r>
            <a:r>
              <a:rPr lang="en-US" altLang="zh-CN" sz="4000" b="1" smtClean="0">
                <a:sym typeface="Symbol" pitchFamily="18" charset="2"/>
              </a:rPr>
              <a:t>… + C</a:t>
            </a:r>
            <a:r>
              <a:rPr lang="en-US" altLang="zh-CN" sz="4000" b="1" baseline="-30000" smtClean="0">
                <a:sym typeface="Symbol" pitchFamily="18" charset="2"/>
              </a:rPr>
              <a:t>n</a:t>
            </a:r>
            <a:r>
              <a:rPr lang="en-US" altLang="zh-CN" sz="4000" b="1" baseline="30000" smtClean="0">
                <a:sym typeface="Symbol" pitchFamily="18" charset="2"/>
              </a:rPr>
              <a:t>n </a:t>
            </a:r>
            <a:r>
              <a:rPr lang="en-US" altLang="zh-CN" sz="4000" b="1" smtClean="0">
                <a:sym typeface="Symbol" pitchFamily="18" charset="2"/>
              </a:rPr>
              <a:t>=</a:t>
            </a:r>
            <a:endParaRPr lang="en-US" altLang="zh-CN" sz="4000" b="1" smtClean="0"/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1.3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幂集</a:t>
            </a:r>
          </a:p>
        </p:txBody>
      </p:sp>
      <p:sp>
        <p:nvSpPr>
          <p:cNvPr id="63493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68630" name="Object 22"/>
          <p:cNvGraphicFramePr>
            <a:graphicFrameLocks noChangeAspect="1"/>
          </p:cNvGraphicFramePr>
          <p:nvPr/>
        </p:nvGraphicFramePr>
        <p:xfrm>
          <a:off x="7956550" y="3068638"/>
          <a:ext cx="6778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公式" r:id="rId3" imgW="164814" imgH="177492" progId="Equation.3">
                  <p:embed/>
                </p:oleObj>
              </mc:Choice>
              <mc:Fallback>
                <p:oleObj name="公式" r:id="rId3" imgW="164814" imgH="17749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068638"/>
                        <a:ext cx="677863" cy="75723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44463" y="1989138"/>
            <a:ext cx="8604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Times New Roman" pitchFamily="18" charset="0"/>
              </a:rPr>
              <a:t>§</a:t>
            </a:r>
            <a:r>
              <a:rPr lang="en-US" altLang="zh-CN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Times New Roman" pitchFamily="18" charset="0"/>
              </a:rPr>
              <a:t>1.4</a:t>
            </a:r>
            <a:r>
              <a:rPr lang="en-US" altLang="zh-CN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集合恒等式的证明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</a:rPr>
              <a:t>1.4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集合恒等式的证明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1889125" y="1814513"/>
            <a:ext cx="3724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（</a:t>
            </a:r>
            <a:r>
              <a:rPr lang="en-US" altLang="zh-CN" sz="3600">
                <a:ea typeface="华文行楷" pitchFamily="2" charset="-122"/>
              </a:rPr>
              <a:t>1</a:t>
            </a:r>
            <a:r>
              <a:rPr lang="zh-CN" altLang="en-US" sz="3600">
                <a:ea typeface="华文行楷" pitchFamily="2" charset="-122"/>
              </a:rPr>
              <a:t>） 基本定义法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1908175" y="3500438"/>
            <a:ext cx="269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（</a:t>
            </a:r>
            <a:r>
              <a:rPr lang="en-US" altLang="zh-CN" sz="3600">
                <a:ea typeface="华文行楷" pitchFamily="2" charset="-122"/>
              </a:rPr>
              <a:t>2</a:t>
            </a:r>
            <a:r>
              <a:rPr lang="zh-CN" altLang="en-US" sz="3600">
                <a:ea typeface="华文行楷" pitchFamily="2" charset="-122"/>
              </a:rPr>
              <a:t>）公式法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6563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66564" name="Text Box 21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1.4.1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基本定义法</a:t>
            </a:r>
          </a:p>
        </p:txBody>
      </p:sp>
      <p:sp>
        <p:nvSpPr>
          <p:cNvPr id="66565" name="Text Box 23"/>
          <p:cNvSpPr txBox="1">
            <a:spLocks noChangeArrowheads="1"/>
          </p:cNvSpPr>
          <p:nvPr/>
        </p:nvSpPr>
        <p:spPr bwMode="auto">
          <a:xfrm>
            <a:off x="250825" y="1052513"/>
            <a:ext cx="8586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基本定义法：</a:t>
            </a:r>
            <a:r>
              <a:rPr lang="zh-CN" altLang="en-US">
                <a:ea typeface="华文新魏" pitchFamily="2" charset="-122"/>
              </a:rPr>
              <a:t>集合以及集合之间关系的定义</a:t>
            </a:r>
          </a:p>
        </p:txBody>
      </p:sp>
      <p:sp>
        <p:nvSpPr>
          <p:cNvPr id="66566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66567" name="Rectangle 30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04477" name="Object 29"/>
          <p:cNvGraphicFramePr>
            <a:graphicFrameLocks noChangeAspect="1"/>
          </p:cNvGraphicFramePr>
          <p:nvPr/>
        </p:nvGraphicFramePr>
        <p:xfrm>
          <a:off x="4643438" y="2420938"/>
          <a:ext cx="21605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公式" r:id="rId3" imgW="431613" imgH="190417" progId="Equation.3">
                  <p:embed/>
                </p:oleObj>
              </mc:Choice>
              <mc:Fallback>
                <p:oleObj name="公式" r:id="rId3" imgW="431613" imgH="19041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20938"/>
                        <a:ext cx="2160587" cy="960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32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04479" name="Object 31"/>
          <p:cNvGraphicFramePr>
            <a:graphicFrameLocks noChangeAspect="1"/>
          </p:cNvGraphicFramePr>
          <p:nvPr/>
        </p:nvGraphicFramePr>
        <p:xfrm>
          <a:off x="4643438" y="4013200"/>
          <a:ext cx="20875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公式" r:id="rId5" imgW="431613" imgH="190417" progId="Equation.3">
                  <p:embed/>
                </p:oleObj>
              </mc:Choice>
              <mc:Fallback>
                <p:oleObj name="公式" r:id="rId5" imgW="431613" imgH="19041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13200"/>
                        <a:ext cx="2087562" cy="928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1403350" y="2833688"/>
            <a:ext cx="2016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ea typeface="华文行楷" pitchFamily="2" charset="-122"/>
              </a:rPr>
              <a:t>A=B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2843213" y="2997200"/>
            <a:ext cx="1512887" cy="576263"/>
          </a:xfrm>
          <a:prstGeom prst="leftRightArrow">
            <a:avLst>
              <a:gd name="adj1" fmla="val 50000"/>
              <a:gd name="adj2" fmla="val 52507"/>
            </a:avLst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44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44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/>
      <p:bldP spid="10448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1.4.1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基本定义法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155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证明：</a:t>
            </a:r>
          </a:p>
        </p:txBody>
      </p:sp>
      <p:graphicFrame>
        <p:nvGraphicFramePr>
          <p:cNvPr id="67589" name="Object 7"/>
          <p:cNvGraphicFramePr>
            <a:graphicFrameLocks noChangeAspect="1"/>
          </p:cNvGraphicFramePr>
          <p:nvPr/>
        </p:nvGraphicFramePr>
        <p:xfrm>
          <a:off x="1854200" y="919163"/>
          <a:ext cx="27352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8" name="公式" r:id="rId3" imgW="914400" imgH="228600" progId="Equation.3">
                  <p:embed/>
                </p:oleObj>
              </mc:Choice>
              <mc:Fallback>
                <p:oleObj name="公式" r:id="rId3" imgW="914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919163"/>
                        <a:ext cx="2735263" cy="684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8" name="Line 8"/>
          <p:cNvSpPr>
            <a:spLocks noChangeShapeType="1"/>
          </p:cNvSpPr>
          <p:nvPr/>
        </p:nvSpPr>
        <p:spPr bwMode="auto">
          <a:xfrm>
            <a:off x="1925638" y="1568450"/>
            <a:ext cx="10795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3438525" y="1568450"/>
            <a:ext cx="10795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2" name="Text Box 10"/>
          <p:cNvSpPr txBox="1">
            <a:spLocks noChangeArrowheads="1"/>
          </p:cNvSpPr>
          <p:nvPr/>
        </p:nvSpPr>
        <p:spPr bwMode="auto">
          <a:xfrm>
            <a:off x="377825" y="1905000"/>
            <a:ext cx="155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证明：</a:t>
            </a:r>
          </a:p>
        </p:txBody>
      </p:sp>
      <p:sp>
        <p:nvSpPr>
          <p:cNvPr id="67593" name="Rectangle 1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1908175" y="1989138"/>
          <a:ext cx="2305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9" name="公式" r:id="rId5" imgW="723272" imgH="177646" progId="Equation.3">
                  <p:embed/>
                </p:oleObj>
              </mc:Choice>
              <mc:Fallback>
                <p:oleObj name="公式" r:id="rId5" imgW="723272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89138"/>
                        <a:ext cx="2305050" cy="5762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Rectangle 1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1835150" y="3068638"/>
          <a:ext cx="30241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0" name="公式" r:id="rId7" imgW="863225" imgH="190417" progId="Equation.3">
                  <p:embed/>
                </p:oleObj>
              </mc:Choice>
              <mc:Fallback>
                <p:oleObj name="公式" r:id="rId7" imgW="863225" imgH="1904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68638"/>
                        <a:ext cx="3024188" cy="665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8975" name="Object 15"/>
          <p:cNvGraphicFramePr>
            <a:graphicFrameLocks noChangeAspect="1"/>
          </p:cNvGraphicFramePr>
          <p:nvPr/>
        </p:nvGraphicFramePr>
        <p:xfrm>
          <a:off x="1835150" y="4149725"/>
          <a:ext cx="28797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1" name="公式" r:id="rId9" imgW="863225" imgH="228501" progId="Equation.3">
                  <p:embed/>
                </p:oleObj>
              </mc:Choice>
              <mc:Fallback>
                <p:oleObj name="公式" r:id="rId9" imgW="863225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2879725" cy="760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8977" name="Object 17"/>
          <p:cNvGraphicFramePr>
            <a:graphicFrameLocks noChangeAspect="1"/>
          </p:cNvGraphicFramePr>
          <p:nvPr/>
        </p:nvGraphicFramePr>
        <p:xfrm>
          <a:off x="1979613" y="5373688"/>
          <a:ext cx="2232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2" name="公式" r:id="rId11" imgW="647700" imgH="228600" progId="Equation.3">
                  <p:embed/>
                </p:oleObj>
              </mc:Choice>
              <mc:Fallback>
                <p:oleObj name="公式" r:id="rId11" imgW="647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73688"/>
                        <a:ext cx="2232025" cy="787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9" name="AutoShape 19"/>
          <p:cNvSpPr>
            <a:spLocks noChangeArrowheads="1"/>
          </p:cNvSpPr>
          <p:nvPr/>
        </p:nvSpPr>
        <p:spPr bwMode="auto">
          <a:xfrm>
            <a:off x="827088" y="3213100"/>
            <a:ext cx="936625" cy="431800"/>
          </a:xfrm>
          <a:prstGeom prst="rightArrow">
            <a:avLst>
              <a:gd name="adj1" fmla="val 50000"/>
              <a:gd name="adj2" fmla="val 54228"/>
            </a:avLst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168980" name="AutoShape 20"/>
          <p:cNvSpPr>
            <a:spLocks noChangeArrowheads="1"/>
          </p:cNvSpPr>
          <p:nvPr/>
        </p:nvSpPr>
        <p:spPr bwMode="auto">
          <a:xfrm>
            <a:off x="827088" y="4292600"/>
            <a:ext cx="936625" cy="504825"/>
          </a:xfrm>
          <a:prstGeom prst="rightArrow">
            <a:avLst>
              <a:gd name="adj1" fmla="val 50000"/>
              <a:gd name="adj2" fmla="val 46384"/>
            </a:avLst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168981" name="AutoShape 21"/>
          <p:cNvSpPr>
            <a:spLocks noChangeArrowheads="1"/>
          </p:cNvSpPr>
          <p:nvPr/>
        </p:nvSpPr>
        <p:spPr bwMode="auto">
          <a:xfrm>
            <a:off x="900113" y="5589588"/>
            <a:ext cx="1008062" cy="503237"/>
          </a:xfrm>
          <a:prstGeom prst="rightArrow">
            <a:avLst>
              <a:gd name="adj1" fmla="val 50000"/>
              <a:gd name="adj2" fmla="val 50079"/>
            </a:avLst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67604" name="Rectangle 2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8982" name="Object 22"/>
          <p:cNvGraphicFramePr>
            <a:graphicFrameLocks noChangeAspect="1"/>
          </p:cNvGraphicFramePr>
          <p:nvPr/>
        </p:nvGraphicFramePr>
        <p:xfrm>
          <a:off x="5435600" y="3500438"/>
          <a:ext cx="33845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3" name="公式" r:id="rId13" imgW="939800" imgH="228600" progId="Equation.3">
                  <p:embed/>
                </p:oleObj>
              </mc:Choice>
              <mc:Fallback>
                <p:oleObj name="公式" r:id="rId13" imgW="9398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500438"/>
                        <a:ext cx="3384550" cy="820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nimBg="1"/>
      <p:bldP spid="168969" grpId="0" animBg="1"/>
      <p:bldP spid="168979" grpId="0" animBg="1"/>
      <p:bldP spid="168980" grpId="0" animBg="1"/>
      <p:bldP spid="16898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1.4.1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基本定义法</a:t>
            </a:r>
          </a:p>
        </p:txBody>
      </p:sp>
      <p:graphicFrame>
        <p:nvGraphicFramePr>
          <p:cNvPr id="68612" name="Object 6"/>
          <p:cNvGraphicFramePr>
            <a:graphicFrameLocks noChangeAspect="1"/>
          </p:cNvGraphicFramePr>
          <p:nvPr/>
        </p:nvGraphicFramePr>
        <p:xfrm>
          <a:off x="2197100" y="981075"/>
          <a:ext cx="31686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1" name="公式" r:id="rId3" imgW="924008" imgH="161960" progId="Equation.3">
                  <p:embed/>
                </p:oleObj>
              </mc:Choice>
              <mc:Fallback>
                <p:oleObj name="公式" r:id="rId3" imgW="924008" imgH="161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981075"/>
                        <a:ext cx="31686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539750" y="1052513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隶书" pitchFamily="49" charset="-122"/>
              </a:rPr>
              <a:t>练习：</a:t>
            </a:r>
          </a:p>
        </p:txBody>
      </p:sp>
      <p:sp>
        <p:nvSpPr>
          <p:cNvPr id="68614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2195513" y="2060575"/>
          <a:ext cx="2447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2" name="公式" r:id="rId5" imgW="736600" imgH="228600" progId="Equation.3">
                  <p:embed/>
                </p:oleObj>
              </mc:Choice>
              <mc:Fallback>
                <p:oleObj name="公式" r:id="rId5" imgW="736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0575"/>
                        <a:ext cx="2447925" cy="763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593725" y="2047875"/>
            <a:ext cx="155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证明：</a:t>
            </a:r>
          </a:p>
        </p:txBody>
      </p:sp>
      <p:sp>
        <p:nvSpPr>
          <p:cNvPr id="169995" name="AutoShape 11"/>
          <p:cNvSpPr>
            <a:spLocks noChangeArrowheads="1"/>
          </p:cNvSpPr>
          <p:nvPr/>
        </p:nvSpPr>
        <p:spPr bwMode="auto">
          <a:xfrm>
            <a:off x="1042988" y="3429000"/>
            <a:ext cx="1008062" cy="431800"/>
          </a:xfrm>
          <a:prstGeom prst="rightArrow">
            <a:avLst>
              <a:gd name="adj1" fmla="val 50000"/>
              <a:gd name="adj2" fmla="val 58364"/>
            </a:avLst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68618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9996" name="Object 12"/>
          <p:cNvGraphicFramePr>
            <a:graphicFrameLocks noChangeAspect="1"/>
          </p:cNvGraphicFramePr>
          <p:nvPr/>
        </p:nvGraphicFramePr>
        <p:xfrm>
          <a:off x="2195513" y="3213100"/>
          <a:ext cx="33115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3" name="公式" r:id="rId7" imgW="850900" imgH="228600" progId="Equation.3">
                  <p:embed/>
                </p:oleObj>
              </mc:Choice>
              <mc:Fallback>
                <p:oleObj name="公式" r:id="rId7" imgW="850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13100"/>
                        <a:ext cx="3311525" cy="892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9998" name="Object 14"/>
          <p:cNvGraphicFramePr>
            <a:graphicFrameLocks noChangeAspect="1"/>
          </p:cNvGraphicFramePr>
          <p:nvPr/>
        </p:nvGraphicFramePr>
        <p:xfrm>
          <a:off x="2124075" y="4437063"/>
          <a:ext cx="38163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4" name="公式" r:id="rId9" imgW="863225" imgH="190417" progId="Equation.3">
                  <p:embed/>
                </p:oleObj>
              </mc:Choice>
              <mc:Fallback>
                <p:oleObj name="公式" r:id="rId9" imgW="863225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37063"/>
                        <a:ext cx="3816350" cy="8397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0" name="AutoShape 16"/>
          <p:cNvSpPr>
            <a:spLocks noChangeArrowheads="1"/>
          </p:cNvSpPr>
          <p:nvPr/>
        </p:nvSpPr>
        <p:spPr bwMode="auto">
          <a:xfrm>
            <a:off x="1042988" y="4725988"/>
            <a:ext cx="1008062" cy="431800"/>
          </a:xfrm>
          <a:prstGeom prst="rightArrow">
            <a:avLst>
              <a:gd name="adj1" fmla="val 50000"/>
              <a:gd name="adj2" fmla="val 58364"/>
            </a:avLst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170001" name="AutoShape 17"/>
          <p:cNvSpPr>
            <a:spLocks noChangeArrowheads="1"/>
          </p:cNvSpPr>
          <p:nvPr/>
        </p:nvSpPr>
        <p:spPr bwMode="auto">
          <a:xfrm>
            <a:off x="1042988" y="5876925"/>
            <a:ext cx="1152525" cy="360363"/>
          </a:xfrm>
          <a:prstGeom prst="rightArrow">
            <a:avLst>
              <a:gd name="adj1" fmla="val 50000"/>
              <a:gd name="adj2" fmla="val 79956"/>
            </a:avLst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68624" name="Rectangle 1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70002" name="Object 18"/>
          <p:cNvGraphicFramePr>
            <a:graphicFrameLocks noChangeAspect="1"/>
          </p:cNvGraphicFramePr>
          <p:nvPr/>
        </p:nvGraphicFramePr>
        <p:xfrm>
          <a:off x="2339975" y="5661025"/>
          <a:ext cx="25193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5" name="公式" r:id="rId11" imgW="647700" imgH="190500" progId="Equation.3">
                  <p:embed/>
                </p:oleObj>
              </mc:Choice>
              <mc:Fallback>
                <p:oleObj name="公式" r:id="rId11" imgW="647700" imgH="19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661025"/>
                        <a:ext cx="2519363" cy="741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4" name="AutoShape 20"/>
          <p:cNvSpPr>
            <a:spLocks noChangeArrowheads="1"/>
          </p:cNvSpPr>
          <p:nvPr/>
        </p:nvSpPr>
        <p:spPr bwMode="auto">
          <a:xfrm>
            <a:off x="5148263" y="5805488"/>
            <a:ext cx="1223962" cy="360362"/>
          </a:xfrm>
          <a:prstGeom prst="rightArrow">
            <a:avLst>
              <a:gd name="adj1" fmla="val 50000"/>
              <a:gd name="adj2" fmla="val 84912"/>
            </a:avLst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68627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70005" name="Object 21"/>
          <p:cNvGraphicFramePr>
            <a:graphicFrameLocks noChangeAspect="1"/>
          </p:cNvGraphicFramePr>
          <p:nvPr/>
        </p:nvGraphicFramePr>
        <p:xfrm>
          <a:off x="6443663" y="5516563"/>
          <a:ext cx="24844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6" name="公式" r:id="rId13" imgW="647700" imgH="228600" progId="Equation.3">
                  <p:embed/>
                </p:oleObj>
              </mc:Choice>
              <mc:Fallback>
                <p:oleObj name="公式" r:id="rId13" imgW="6477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516563"/>
                        <a:ext cx="2484437" cy="876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4" grpId="0"/>
      <p:bldP spid="169995" grpId="0" animBg="1"/>
      <p:bldP spid="170000" grpId="0" animBg="1"/>
      <p:bldP spid="170001" grpId="0" animBg="1"/>
      <p:bldP spid="17000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35150" y="4005263"/>
          <a:ext cx="475297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2" name="公式" r:id="rId3" imgW="1155700" imgH="482600" progId="Equation.3">
                  <p:embed/>
                </p:oleObj>
              </mc:Choice>
              <mc:Fallback>
                <p:oleObj name="公式" r:id="rId3" imgW="1155700" imgH="482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5263"/>
                        <a:ext cx="4752975" cy="2003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51050" y="1206500"/>
          <a:ext cx="41052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3" name="公式" r:id="rId5" imgW="1002865" imgH="190417" progId="Equation.3">
                  <p:embed/>
                </p:oleObj>
              </mc:Choice>
              <mc:Fallback>
                <p:oleObj name="公式" r:id="rId5" imgW="1002865" imgH="190417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06500"/>
                        <a:ext cx="4105275" cy="782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8175" y="2852738"/>
            <a:ext cx="1277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/>
              <a:t>A</a:t>
            </a:r>
            <a:r>
              <a:rPr kumimoji="0" lang="en-US" altLang="zh-CN" sz="3600" b="1">
                <a:latin typeface="宋体" pitchFamily="2" charset="-122"/>
                <a:sym typeface="Symbol" pitchFamily="18" charset="2"/>
              </a:rPr>
              <a:t>⊕</a:t>
            </a:r>
            <a:r>
              <a:rPr kumimoji="0" lang="en-US" altLang="zh-CN" sz="3600" b="1"/>
              <a:t>B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203575" y="2708275"/>
            <a:ext cx="3498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>
                <a:ea typeface="华文行楷" pitchFamily="2" charset="-122"/>
              </a:rPr>
              <a:t>= </a:t>
            </a:r>
            <a:r>
              <a:rPr lang="en-US" altLang="zh-CN" sz="3600" b="1">
                <a:ea typeface="华文行楷" pitchFamily="2" charset="-122"/>
              </a:rPr>
              <a:t>(A</a:t>
            </a:r>
            <a:r>
              <a:rPr lang="en-US" altLang="zh-CN" sz="3600" b="1">
                <a:ea typeface="华文行楷" pitchFamily="2" charset="-122"/>
                <a:sym typeface="Symbol" pitchFamily="18" charset="2"/>
              </a:rPr>
              <a:t>∪</a:t>
            </a:r>
            <a:r>
              <a:rPr lang="en-US" altLang="zh-CN" sz="3600" b="1">
                <a:ea typeface="华文行楷" pitchFamily="2" charset="-122"/>
              </a:rPr>
              <a:t>B)-(A</a:t>
            </a:r>
            <a:r>
              <a:rPr lang="en-US" altLang="zh-CN" sz="3600" b="1">
                <a:ea typeface="华文行楷" pitchFamily="2" charset="-122"/>
                <a:sym typeface="Symbol" pitchFamily="18" charset="2"/>
              </a:rPr>
              <a:t>∩</a:t>
            </a:r>
            <a:r>
              <a:rPr lang="en-US" altLang="zh-CN" sz="3600" b="1">
                <a:ea typeface="华文行楷" pitchFamily="2" charset="-122"/>
              </a:rPr>
              <a:t>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1.4.2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公式法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179388" y="987425"/>
            <a:ext cx="8964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公式法：</a:t>
            </a:r>
            <a:r>
              <a:rPr lang="zh-CN" altLang="en-US">
                <a:ea typeface="华文新魏" pitchFamily="2" charset="-122"/>
              </a:rPr>
              <a:t>利用已证明过的集合恒等式证明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1403350" y="1844675"/>
            <a:ext cx="383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）∪    ∩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1331913" y="2636838"/>
            <a:ext cx="678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）补运算作用到单一集合上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1260475" y="3500438"/>
            <a:ext cx="7559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）左右，右左，左中右，右中左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827088" y="444976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）根据基本运算符号的定义和运算定律转换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/>
      <p:bldP spid="171015" grpId="1"/>
      <p:bldP spid="171016" grpId="0"/>
      <p:bldP spid="171016" grpId="1"/>
      <p:bldP spid="171017" grpId="0"/>
      <p:bldP spid="1710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1.4.2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公式法</a:t>
            </a:r>
          </a:p>
        </p:txBody>
      </p:sp>
      <p:sp>
        <p:nvSpPr>
          <p:cNvPr id="71684" name="Text Box 6"/>
          <p:cNvSpPr txBox="1">
            <a:spLocks noChangeArrowheads="1"/>
          </p:cNvSpPr>
          <p:nvPr/>
        </p:nvSpPr>
        <p:spPr bwMode="auto">
          <a:xfrm>
            <a:off x="809625" y="1022350"/>
            <a:ext cx="499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ea typeface="华文行楷" pitchFamily="2" charset="-122"/>
              </a:rPr>
              <a:t>证明</a:t>
            </a:r>
            <a:r>
              <a:rPr lang="en-US" altLang="zh-CN" sz="3600" dirty="0">
                <a:ea typeface="华文行楷" pitchFamily="2" charset="-122"/>
                <a:sym typeface="Wingdings" pitchFamily="2" charset="2"/>
              </a:rPr>
              <a:t>: (</a:t>
            </a:r>
            <a:r>
              <a:rPr lang="en-US" altLang="zh-CN" sz="3600" dirty="0">
                <a:ea typeface="华文行楷" pitchFamily="2" charset="-122"/>
                <a:cs typeface="Times New Roman" pitchFamily="18" charset="0"/>
              </a:rPr>
              <a:t>A-B)-C=A-(B∪C)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304800" y="2047875"/>
            <a:ext cx="155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证明：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1908175" y="2066925"/>
            <a:ext cx="1730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华文行楷" pitchFamily="2" charset="-122"/>
              </a:rPr>
              <a:t>(A-B)-C</a:t>
            </a:r>
          </a:p>
        </p:txBody>
      </p:sp>
      <p:sp>
        <p:nvSpPr>
          <p:cNvPr id="71687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72041" name="Object 9"/>
          <p:cNvGraphicFramePr>
            <a:graphicFrameLocks noChangeAspect="1"/>
          </p:cNvGraphicFramePr>
          <p:nvPr/>
        </p:nvGraphicFramePr>
        <p:xfrm>
          <a:off x="3708400" y="1989138"/>
          <a:ext cx="24479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8" name="公式" r:id="rId3" imgW="888614" imgH="241195" progId="Equation.3">
                  <p:embed/>
                </p:oleObj>
              </mc:Choice>
              <mc:Fallback>
                <p:oleObj name="公式" r:id="rId3" imgW="888614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89138"/>
                        <a:ext cx="2447925" cy="6588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72043" name="Object 11"/>
          <p:cNvGraphicFramePr>
            <a:graphicFrameLocks noChangeAspect="1"/>
          </p:cNvGraphicFramePr>
          <p:nvPr/>
        </p:nvGraphicFramePr>
        <p:xfrm>
          <a:off x="1187450" y="3213100"/>
          <a:ext cx="27368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9" name="公式" r:id="rId5" imgW="901309" imgH="241195" progId="Equation.3">
                  <p:embed/>
                </p:oleObj>
              </mc:Choice>
              <mc:Fallback>
                <p:oleObj name="公式" r:id="rId5" imgW="901309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2736850" cy="719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72045" name="Object 13"/>
          <p:cNvGraphicFramePr>
            <a:graphicFrameLocks noChangeAspect="1"/>
          </p:cNvGraphicFramePr>
          <p:nvPr/>
        </p:nvGraphicFramePr>
        <p:xfrm>
          <a:off x="4067175" y="3157538"/>
          <a:ext cx="29527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0" name="公式" r:id="rId7" imgW="901309" imgH="241195" progId="Equation.3">
                  <p:embed/>
                </p:oleObj>
              </mc:Choice>
              <mc:Fallback>
                <p:oleObj name="公式" r:id="rId7" imgW="901309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157538"/>
                        <a:ext cx="2952750" cy="776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72047" name="Object 15"/>
          <p:cNvGraphicFramePr>
            <a:graphicFrameLocks noChangeAspect="1"/>
          </p:cNvGraphicFramePr>
          <p:nvPr/>
        </p:nvGraphicFramePr>
        <p:xfrm>
          <a:off x="1187450" y="4581525"/>
          <a:ext cx="28813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1" name="公式" r:id="rId9" imgW="901309" imgH="241195" progId="Equation.3">
                  <p:embed/>
                </p:oleObj>
              </mc:Choice>
              <mc:Fallback>
                <p:oleObj name="公式" r:id="rId9" imgW="901309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2881313" cy="758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72049" name="Object 17"/>
          <p:cNvGraphicFramePr>
            <a:graphicFrameLocks noChangeAspect="1"/>
          </p:cNvGraphicFramePr>
          <p:nvPr/>
        </p:nvGraphicFramePr>
        <p:xfrm>
          <a:off x="4211638" y="4508500"/>
          <a:ext cx="36734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2" name="公式" r:id="rId11" imgW="888614" imgH="203112" progId="Equation.3">
                  <p:embed/>
                </p:oleObj>
              </mc:Choice>
              <mc:Fallback>
                <p:oleObj name="公式" r:id="rId11" imgW="888614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508500"/>
                        <a:ext cx="3673475" cy="828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1" name="AutoShape 19"/>
          <p:cNvSpPr>
            <a:spLocks noChangeArrowheads="1"/>
          </p:cNvSpPr>
          <p:nvPr/>
        </p:nvSpPr>
        <p:spPr bwMode="auto">
          <a:xfrm>
            <a:off x="4572000" y="5734050"/>
            <a:ext cx="2232025" cy="863600"/>
          </a:xfrm>
          <a:prstGeom prst="wedgeRoundRectCallout">
            <a:avLst>
              <a:gd name="adj1" fmla="val -69"/>
              <a:gd name="adj2" fmla="val -94301"/>
              <a:gd name="adj3" fmla="val 16667"/>
            </a:avLst>
          </a:prstGeom>
          <a:solidFill>
            <a:srgbClr val="CCFFCC"/>
          </a:solidFill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FF"/>
                </a:solidFill>
                <a:ea typeface="华文行楷" pitchFamily="2" charset="-122"/>
              </a:rPr>
              <a:t>得证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/>
      <p:bldP spid="172040" grpId="0"/>
      <p:bldP spid="17205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1.4.2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公式法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09625" y="1022350"/>
            <a:ext cx="604573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ea typeface="华文行楷" pitchFamily="2" charset="-122"/>
              </a:rPr>
              <a:t>证明</a:t>
            </a:r>
            <a:r>
              <a:rPr lang="en-US" altLang="zh-CN" sz="3600" dirty="0">
                <a:ea typeface="华文行楷" pitchFamily="2" charset="-122"/>
                <a:sym typeface="Wingdings" pitchFamily="2" charset="2"/>
              </a:rPr>
              <a:t>: </a:t>
            </a:r>
            <a:r>
              <a:rPr lang="en-US" altLang="zh-CN" sz="3600" dirty="0" smtClean="0">
                <a:ea typeface="华文行楷" pitchFamily="2" charset="-122"/>
                <a:cs typeface="Times New Roman" pitchFamily="18" charset="0"/>
              </a:rPr>
              <a:t>A∩</a:t>
            </a:r>
            <a:r>
              <a:rPr lang="en-US" altLang="zh-CN" sz="3600" dirty="0"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3600" dirty="0" smtClean="0">
                <a:ea typeface="华文行楷" pitchFamily="2" charset="-122"/>
                <a:cs typeface="Times New Roman" pitchFamily="18" charset="0"/>
              </a:rPr>
              <a:t>B-C)=(A∩B)-(A∩C</a:t>
            </a:r>
            <a:r>
              <a:rPr lang="en-US" altLang="zh-CN" sz="3600" dirty="0">
                <a:ea typeface="华文行楷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2830" y="1844384"/>
            <a:ext cx="33270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FF00"/>
                </a:solidFill>
                <a:ea typeface="华文行楷" pitchFamily="2" charset="-122"/>
              </a:rPr>
              <a:t>证明</a:t>
            </a:r>
            <a:r>
              <a:rPr lang="en-US" altLang="zh-CN" sz="3600" dirty="0">
                <a:ea typeface="华文行楷" pitchFamily="2" charset="-122"/>
                <a:sym typeface="Wingdings" pitchFamily="2" charset="2"/>
              </a:rPr>
              <a:t>: </a:t>
            </a:r>
            <a:r>
              <a:rPr lang="en-US" altLang="zh-CN" sz="3600" dirty="0" smtClean="0">
                <a:ea typeface="华文行楷" pitchFamily="2" charset="-122"/>
                <a:cs typeface="Times New Roman" pitchFamily="18" charset="0"/>
              </a:rPr>
              <a:t>A∩</a:t>
            </a:r>
            <a:r>
              <a:rPr lang="en-US" altLang="zh-CN" sz="3600" dirty="0"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3600" dirty="0" smtClean="0">
                <a:ea typeface="华文行楷" pitchFamily="2" charset="-122"/>
                <a:cs typeface="Times New Roman" pitchFamily="18" charset="0"/>
              </a:rPr>
              <a:t>B-C)=</a:t>
            </a:r>
            <a:endParaRPr lang="en-US" altLang="zh-CN" sz="4000" dirty="0">
              <a:ea typeface="华文行楷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9872" y="1846565"/>
                <a:ext cx="2777235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∩(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846565"/>
                <a:ext cx="277723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8184" y="1844824"/>
                <a:ext cx="2865400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844824"/>
                <a:ext cx="286540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79512" y="2852936"/>
            <a:ext cx="2903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dirty="0">
                <a:cs typeface="Times New Roman" pitchFamily="18" charset="0"/>
              </a:rPr>
              <a:t>A∩B)-(A∩C)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87824" y="2852936"/>
                <a:ext cx="4115101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)∩(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852936"/>
                <a:ext cx="411510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444" t="-15094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87824" y="3717032"/>
                <a:ext cx="4580741" cy="69378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)∩(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717032"/>
                <a:ext cx="4580741" cy="693780"/>
              </a:xfrm>
              <a:prstGeom prst="rect">
                <a:avLst/>
              </a:prstGeom>
              <a:blipFill rotWithShape="1">
                <a:blip r:embed="rId5"/>
                <a:stretch>
                  <a:fillRect l="-3989" t="-701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87824" y="4581128"/>
                <a:ext cx="6231065" cy="69378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∪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581128"/>
                <a:ext cx="6231065" cy="693780"/>
              </a:xfrm>
              <a:prstGeom prst="rect">
                <a:avLst/>
              </a:prstGeom>
              <a:blipFill rotWithShape="1">
                <a:blip r:embed="rId6"/>
                <a:stretch>
                  <a:fillRect l="-2935" t="-701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40224" y="5543532"/>
                <a:ext cx="3351046" cy="69378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24" y="5543532"/>
                <a:ext cx="3351046" cy="693780"/>
              </a:xfrm>
              <a:prstGeom prst="rect">
                <a:avLst/>
              </a:prstGeom>
              <a:blipFill rotWithShape="1">
                <a:blip r:embed="rId7"/>
                <a:stretch>
                  <a:fillRect l="-5455" t="-701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集合的基本概念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82738"/>
            <a:ext cx="8229600" cy="4583112"/>
          </a:xfrm>
        </p:spPr>
        <p:txBody>
          <a:bodyPr/>
          <a:lstStyle/>
          <a:p>
            <a:pPr marL="0" indent="387350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4000" b="1" smtClean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40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endParaRPr lang="en-US" altLang="zh-CN" sz="4000" b="1" smtClean="0">
              <a:ea typeface="楷体_GB2312" pitchFamily="49" charset="-122"/>
            </a:endParaRPr>
          </a:p>
          <a:p>
            <a:pPr marL="0" indent="38735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smtClean="0">
                <a:ea typeface="楷体_GB2312" pitchFamily="49" charset="-122"/>
              </a:rPr>
              <a:t>   </a:t>
            </a:r>
            <a:r>
              <a:rPr lang="zh-CN" altLang="en-US" sz="3600" b="1" smtClean="0">
                <a:ea typeface="楷体_GB2312" pitchFamily="49" charset="-122"/>
              </a:rPr>
              <a:t>具有某种特定性质的事物的全体</a:t>
            </a:r>
            <a:r>
              <a:rPr lang="zh-CN" altLang="en-US" smtClean="0"/>
              <a:t> </a:t>
            </a:r>
            <a:endParaRPr lang="zh-CN" altLang="en-US" sz="3600" b="1" smtClean="0"/>
          </a:p>
          <a:p>
            <a:pPr marL="0" indent="387350" eaLnBrk="1" hangingPunct="1">
              <a:spcBef>
                <a:spcPct val="50000"/>
              </a:spcBef>
              <a:buFontTx/>
              <a:buNone/>
            </a:pPr>
            <a:endParaRPr lang="zh-CN" altLang="en-US" sz="3600" b="1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387350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smtClean="0">
                <a:solidFill>
                  <a:srgbClr val="00FF00"/>
                </a:solidFill>
                <a:sym typeface="Wingdings" pitchFamily="2" charset="2"/>
              </a:rPr>
              <a:t></a:t>
            </a:r>
            <a:r>
              <a:rPr lang="zh-CN" altLang="en-US" sz="3600" b="1" smtClean="0">
                <a:latin typeface="隶书" pitchFamily="49" charset="-122"/>
                <a:ea typeface="隶书" pitchFamily="49" charset="-122"/>
              </a:rPr>
              <a:t>用大写的英文字母</a:t>
            </a:r>
            <a:r>
              <a:rPr lang="en-US" altLang="zh-CN" sz="3600" b="1" smtClean="0">
                <a:ea typeface="隶书" pitchFamily="49" charset="-122"/>
                <a:cs typeface="Times New Roman" pitchFamily="18" charset="0"/>
              </a:rPr>
              <a:t>A, B, C,</a:t>
            </a:r>
            <a:r>
              <a:rPr lang="en-US" altLang="zh-CN" sz="3600" b="1" smtClean="0">
                <a:ea typeface="隶书" pitchFamily="49" charset="-122"/>
                <a:cs typeface="Times New Roman" pitchFamily="18" charset="0"/>
                <a:sym typeface="Symbol" pitchFamily="18" charset="2"/>
              </a:rPr>
              <a:t>……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7667625" y="3213100"/>
            <a:ext cx="936625" cy="1657350"/>
          </a:xfrm>
          <a:prstGeom prst="wedgeEllipseCallout">
            <a:avLst>
              <a:gd name="adj1" fmla="val -207968"/>
              <a:gd name="adj2" fmla="val 149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7885113" y="3357563"/>
          <a:ext cx="4683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公式" r:id="rId3" imgW="164957" imgH="190335" progId="Equation.3">
                  <p:embed/>
                </p:oleObj>
              </mc:Choice>
              <mc:Fallback>
                <p:oleObj name="公式" r:id="rId3" imgW="164957" imgH="1903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357563"/>
                        <a:ext cx="4683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9225" name="Object 13"/>
          <p:cNvGraphicFramePr>
            <a:graphicFrameLocks noChangeAspect="1"/>
          </p:cNvGraphicFramePr>
          <p:nvPr/>
        </p:nvGraphicFramePr>
        <p:xfrm>
          <a:off x="0" y="0"/>
          <a:ext cx="1809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公式" r:id="rId5" imgW="177646" imgH="190335" progId="Equation.3">
                  <p:embed/>
                </p:oleObj>
              </mc:Choice>
              <mc:Fallback>
                <p:oleObj name="公式" r:id="rId5" imgW="177646" imgH="1903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7908925" y="4076700"/>
          <a:ext cx="479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公式" r:id="rId7" imgW="177646" imgH="190335" progId="Equation.3">
                  <p:embed/>
                </p:oleObj>
              </mc:Choice>
              <mc:Fallback>
                <p:oleObj name="公式" r:id="rId7" imgW="177646" imgH="1903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925" y="4076700"/>
                        <a:ext cx="479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6661150" y="3141663"/>
            <a:ext cx="935038" cy="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916238" y="2422525"/>
            <a:ext cx="1871662" cy="719138"/>
          </a:xfrm>
          <a:prstGeom prst="rect">
            <a:avLst/>
          </a:prstGeom>
          <a:noFill/>
          <a:ln w="730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  <p:bldP spid="6152" grpId="0" animBg="1"/>
      <p:bldP spid="6161" grpId="0" animBg="1"/>
      <p:bldP spid="616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1.4.2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公式法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title"/>
          </p:nvPr>
        </p:nvSpPr>
        <p:spPr>
          <a:xfrm>
            <a:off x="539750" y="917575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smtClean="0"/>
              <a:t>证明：</a:t>
            </a:r>
          </a:p>
        </p:txBody>
      </p:sp>
      <p:graphicFrame>
        <p:nvGraphicFramePr>
          <p:cNvPr id="72709" name="Object 7"/>
          <p:cNvGraphicFramePr>
            <a:graphicFrameLocks noChangeAspect="1"/>
          </p:cNvGraphicFramePr>
          <p:nvPr/>
        </p:nvGraphicFramePr>
        <p:xfrm>
          <a:off x="2116138" y="1119188"/>
          <a:ext cx="33543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2" name="Equation" r:id="rId3" imgW="866780" imgH="142795" progId="Equation.3">
                  <p:embed/>
                </p:oleObj>
              </mc:Choice>
              <mc:Fallback>
                <p:oleObj name="Equation" r:id="rId3" imgW="866780" imgH="1427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119188"/>
                        <a:ext cx="33543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684213" y="2211388"/>
          <a:ext cx="44640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3" name="公式" r:id="rId5" imgW="1371600" imgH="215900" progId="Equation.3">
                  <p:embed/>
                </p:oleObj>
              </mc:Choice>
              <mc:Fallback>
                <p:oleObj name="公式" r:id="rId5" imgW="13716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11388"/>
                        <a:ext cx="4464050" cy="7127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1835150" y="3357563"/>
          <a:ext cx="30972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4" name="公式" r:id="rId7" imgW="1040948" imgH="215806" progId="Equation.3">
                  <p:embed/>
                </p:oleObj>
              </mc:Choice>
              <mc:Fallback>
                <p:oleObj name="公式" r:id="rId7" imgW="1040948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57563"/>
                        <a:ext cx="3097213" cy="65405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10"/>
          <p:cNvGraphicFramePr>
            <a:graphicFrameLocks noChangeAspect="1"/>
          </p:cNvGraphicFramePr>
          <p:nvPr/>
        </p:nvGraphicFramePr>
        <p:xfrm>
          <a:off x="1835150" y="4437063"/>
          <a:ext cx="59769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5" name="公式" r:id="rId9" imgW="2057400" imgH="215900" progId="Equation.3">
                  <p:embed/>
                </p:oleObj>
              </mc:Choice>
              <mc:Fallback>
                <p:oleObj name="公式" r:id="rId9" imgW="20574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37063"/>
                        <a:ext cx="5976938" cy="6365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3779838" y="5157788"/>
            <a:ext cx="2447925" cy="0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1.4.2</a:t>
            </a:r>
            <a:r>
              <a:rPr lang="en-US" altLang="zh-CN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公式法</a:t>
            </a:r>
          </a:p>
        </p:txBody>
      </p:sp>
      <p:graphicFrame>
        <p:nvGraphicFramePr>
          <p:cNvPr id="73732" name="Object 6"/>
          <p:cNvGraphicFramePr>
            <a:graphicFrameLocks noChangeAspect="1"/>
          </p:cNvGraphicFramePr>
          <p:nvPr/>
        </p:nvGraphicFramePr>
        <p:xfrm>
          <a:off x="1403350" y="2962275"/>
          <a:ext cx="36512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8" name="Equation" r:id="rId3" imgW="1152648" imgH="676184" progId="Equation.3">
                  <p:embed/>
                </p:oleObj>
              </mc:Choice>
              <mc:Fallback>
                <p:oleObj name="Equation" r:id="rId3" imgW="1152648" imgH="6761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62275"/>
                        <a:ext cx="365125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7"/>
          <p:cNvGraphicFramePr>
            <a:graphicFrameLocks noChangeAspect="1"/>
          </p:cNvGraphicFramePr>
          <p:nvPr/>
        </p:nvGraphicFramePr>
        <p:xfrm>
          <a:off x="228600" y="1095375"/>
          <a:ext cx="481806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9" name="Equation" r:id="rId5" imgW="1552700" imgH="457267" progId="Equation.3">
                  <p:embed/>
                </p:oleObj>
              </mc:Choice>
              <mc:Fallback>
                <p:oleObj name="Equation" r:id="rId5" imgW="1552700" imgH="45726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95375"/>
                        <a:ext cx="4818063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第一章  小结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835150" y="1484313"/>
            <a:ext cx="6192838" cy="249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集合的基本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概念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代数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FF00FF"/>
                </a:solidFill>
                <a:latin typeface="隶书" pitchFamily="49" charset="-122"/>
                <a:ea typeface="隶书" pitchFamily="49" charset="-122"/>
              </a:rPr>
              <a:t>幂集</a:t>
            </a: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1187450" y="3068638"/>
            <a:ext cx="3313113" cy="2232025"/>
          </a:xfrm>
          <a:prstGeom prst="ellips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219700" y="2133600"/>
            <a:ext cx="32496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FF00"/>
                </a:solidFill>
                <a:ea typeface="华文行楷" pitchFamily="2" charset="-122"/>
              </a:rPr>
              <a:t>作业：</a:t>
            </a:r>
            <a:endParaRPr lang="en-US" altLang="zh-CN" sz="3600" dirty="0">
              <a:solidFill>
                <a:srgbClr val="FFFF00"/>
              </a:solidFill>
              <a:ea typeface="华文行楷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P12  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1.4(1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ea typeface="华文行楷" pitchFamily="2" charset="-122"/>
              </a:rPr>
              <a:t>、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(2)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7" grpId="0" animBg="1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77724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人选计算机课，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158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人选英语课，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160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人选数学课，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66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人选计算机与英语课，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人选英语与数学课，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人选计算机与数学课，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人三门课全选，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人三门课都不</a:t>
            </a:r>
            <a:r>
              <a:rPr lang="zh-CN" altLang="en-US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选。</a:t>
            </a:r>
            <a:endParaRPr lang="en-US" altLang="zh-CN" dirty="0" smtClean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该学院共有多少名学生？</a:t>
            </a:r>
            <a:endParaRPr lang="en-US" altLang="zh-CN" dirty="0" smtClean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仅选</a:t>
            </a:r>
            <a:r>
              <a:rPr lang="en-US" altLang="zh-CN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门课的人分别是多少？</a:t>
            </a:r>
            <a:endParaRPr lang="en-US" altLang="zh-CN" dirty="0" smtClean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仅选</a:t>
            </a:r>
            <a:r>
              <a:rPr lang="en-US" altLang="zh-CN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门课的人分别是多少？</a:t>
            </a:r>
            <a:endParaRPr lang="zh-CN" altLang="en-US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81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908050"/>
            <a:ext cx="9361488" cy="5834063"/>
          </a:xfrm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1. </a:t>
            </a:r>
          </a:p>
          <a:p>
            <a:pPr marL="609600" indent="-609600" eaLnBrk="1" hangingPunct="1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  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、二十六个英文字母可以看成是一个集合</a:t>
            </a:r>
            <a:r>
              <a:rPr lang="zh-CN" altLang="en-US" sz="2800" b="1" smtClean="0"/>
              <a:t>；</a:t>
            </a:r>
          </a:p>
          <a:p>
            <a:pPr marL="609600" indent="-609600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、所有的自然数看成是一个集合；</a:t>
            </a:r>
          </a:p>
          <a:p>
            <a:pPr marL="609600" indent="-609600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、计算机学院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级的学生可以看成 </a:t>
            </a:r>
          </a:p>
          <a:p>
            <a:pPr marL="609600" indent="-609600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  是一个集合；</a:t>
            </a:r>
          </a:p>
          <a:p>
            <a:pPr marL="609600" indent="-609600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158750" y="209550"/>
            <a:ext cx="441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  <a:ea typeface="隶书" pitchFamily="49" charset="-122"/>
              </a:rPr>
              <a:t>1.1.1</a:t>
            </a:r>
            <a:r>
              <a:rPr lang="en-US" altLang="zh-CN" sz="2400" b="1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集合及其元素</a:t>
            </a:r>
            <a:endParaRPr lang="zh-CN" altLang="en-US" sz="2400" b="1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2852738"/>
            <a:ext cx="8763000" cy="15113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Blip>
                <a:blip r:embed="rId2"/>
              </a:buBlip>
            </a:pPr>
            <a:r>
              <a:rPr lang="en-US" altLang="zh-CN" sz="3600" b="1" smtClean="0">
                <a:solidFill>
                  <a:srgbClr val="00FF00"/>
                </a:solidFill>
              </a:rPr>
              <a:t> </a:t>
            </a:r>
            <a:r>
              <a:rPr lang="zh-CN" altLang="en-US" sz="3600" b="1" smtClean="0">
                <a:solidFill>
                  <a:srgbClr val="00FF00"/>
                </a:solidFill>
                <a:ea typeface="楷体_GB2312" pitchFamily="49" charset="-122"/>
              </a:rPr>
              <a:t>空集</a:t>
            </a:r>
            <a:r>
              <a:rPr lang="zh-CN" altLang="en-US" b="1" smtClean="0">
                <a:solidFill>
                  <a:srgbClr val="00FF00"/>
                </a:solidFill>
                <a:ea typeface="楷体_GB2312" pitchFamily="49" charset="-122"/>
              </a:rPr>
              <a:t>：</a:t>
            </a:r>
            <a:r>
              <a:rPr lang="zh-CN" altLang="en-US" b="1" smtClean="0"/>
              <a:t>没有任何元素的集合 </a:t>
            </a:r>
            <a:r>
              <a:rPr lang="zh-CN" altLang="en-US" b="1" smtClean="0">
                <a:sym typeface="Symbol" pitchFamily="18" charset="2"/>
              </a:rPr>
              <a:t></a:t>
            </a:r>
            <a:r>
              <a:rPr lang="zh-CN" altLang="en-US" b="1" smtClean="0"/>
              <a:t>。</a:t>
            </a:r>
            <a:r>
              <a:rPr lang="zh-CN" altLang="en-US" smtClean="0"/>
              <a:t>  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58750" y="209550"/>
            <a:ext cx="441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ea typeface="隶书" pitchFamily="49" charset="-122"/>
              </a:rPr>
              <a:t>1.1.1</a:t>
            </a:r>
            <a:r>
              <a:rPr lang="en-US" altLang="zh-CN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en-US" altLang="zh-CN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特殊集合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23850" y="1144588"/>
            <a:ext cx="6931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sz="3600" b="1">
                <a:solidFill>
                  <a:srgbClr val="00FF00"/>
                </a:solidFill>
                <a:ea typeface="楷体_GB2312" pitchFamily="49" charset="-122"/>
              </a:rPr>
              <a:t>全集：</a:t>
            </a:r>
            <a:r>
              <a:rPr lang="zh-CN" altLang="en-US" b="1"/>
              <a:t>所讨论的对象的全体，</a:t>
            </a:r>
            <a:r>
              <a:rPr lang="en-US" altLang="zh-CN" b="1"/>
              <a:t>E</a:t>
            </a:r>
            <a:endParaRPr lang="en-US" altLang="zh-CN"/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5761038" y="3860800"/>
            <a:ext cx="1258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FF00"/>
                </a:solidFill>
              </a:rPr>
              <a:t>{}</a:t>
            </a:r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250825" y="2420938"/>
            <a:ext cx="1873250" cy="1439862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build="p"/>
      <p:bldP spid="146440" grpId="0"/>
      <p:bldP spid="146441" grpId="0" animBg="1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00FFFF"/>
      </a:accent1>
      <a:accent2>
        <a:srgbClr val="3366FF"/>
      </a:accent2>
      <a:accent3>
        <a:srgbClr val="AAAAB8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行楷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CDESIGNC</Template>
  <TotalTime>7090</TotalTime>
  <Words>2262</Words>
  <Application>Microsoft Office PowerPoint</Application>
  <PresentationFormat>全屏显示(4:3)</PresentationFormat>
  <Paragraphs>382</Paragraphs>
  <Slides>73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77" baseType="lpstr">
      <vt:lpstr>Soaring</vt:lpstr>
      <vt:lpstr>公式</vt:lpstr>
      <vt:lpstr>位图图像</vt:lpstr>
      <vt:lpstr>Equation</vt:lpstr>
      <vt:lpstr>离 散 数 学 </vt:lpstr>
      <vt:lpstr>教材</vt:lpstr>
      <vt:lpstr>考核方式</vt:lpstr>
      <vt:lpstr>离散数学</vt:lpstr>
      <vt:lpstr>  集  合  论</vt:lpstr>
      <vt:lpstr>第一章   集合论初步 </vt:lpstr>
      <vt:lpstr>§1.1  集合的基本概念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4、集合的性质</vt:lpstr>
      <vt:lpstr>确定性</vt:lpstr>
      <vt:lpstr>互异性</vt:lpstr>
      <vt:lpstr>无序性</vt:lpstr>
      <vt:lpstr>PowerPoint 演示文稿</vt:lpstr>
      <vt:lpstr>集合的表示法</vt:lpstr>
      <vt:lpstr>PowerPoint 演示文稿</vt:lpstr>
      <vt:lpstr>PowerPoint 演示文稿</vt:lpstr>
      <vt:lpstr>1.1.2 集合间的关系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重要结论：</vt:lpstr>
      <vt:lpstr>讨论：</vt:lpstr>
      <vt:lpstr>PowerPoint 演示文稿</vt:lpstr>
      <vt:lpstr>PowerPoint 演示文稿</vt:lpstr>
      <vt:lpstr>§1.2 集合代数  并 交 差 补 对称差</vt:lpstr>
      <vt:lpstr>PowerPoint 演示文稿</vt:lpstr>
      <vt:lpstr>交集的文氏图</vt:lpstr>
      <vt:lpstr>交集的文氏图</vt:lpstr>
      <vt:lpstr>PowerPoint 演示文稿</vt:lpstr>
      <vt:lpstr>并集的文氏图</vt:lpstr>
      <vt:lpstr>并集的文氏图</vt:lpstr>
      <vt:lpstr>并集和交集的推广</vt:lpstr>
      <vt:lpstr>PowerPoint 演示文稿</vt:lpstr>
      <vt:lpstr>差集的文氏图</vt:lpstr>
      <vt:lpstr>PowerPoint 演示文稿</vt:lpstr>
      <vt:lpstr>补集的文氏图</vt:lpstr>
      <vt:lpstr>PowerPoint 演示文稿</vt:lpstr>
      <vt:lpstr>PowerPoint 演示文稿</vt:lpstr>
      <vt:lpstr>对称差的文氏图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证明：</vt:lpstr>
      <vt:lpstr>PowerPoint 演示文稿</vt:lpstr>
      <vt:lpstr>第一章  小结</vt:lpstr>
      <vt:lpstr>PowerPoint 演示文稿</vt:lpstr>
    </vt:vector>
  </TitlesOfParts>
  <Company>吉林大学计算机系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离散数学（上）</dc:title>
  <dc:creator>孙吉贵</dc:creator>
  <cp:lastModifiedBy>jsj</cp:lastModifiedBy>
  <cp:revision>529</cp:revision>
  <dcterms:created xsi:type="dcterms:W3CDTF">2002-08-08T08:47:10Z</dcterms:created>
  <dcterms:modified xsi:type="dcterms:W3CDTF">2017-02-21T02:19:50Z</dcterms:modified>
</cp:coreProperties>
</file>