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73" r:id="rId5"/>
    <p:sldId id="266" r:id="rId6"/>
    <p:sldId id="259" r:id="rId7"/>
    <p:sldId id="260" r:id="rId8"/>
    <p:sldId id="291" r:id="rId9"/>
    <p:sldId id="261" r:id="rId10"/>
    <p:sldId id="278" r:id="rId11"/>
    <p:sldId id="275" r:id="rId12"/>
    <p:sldId id="279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71" r:id="rId23"/>
    <p:sldId id="27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BB2"/>
    <a:srgbClr val="FF0000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66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708F94-513B-4C38-AADF-71B479F14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83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847C-2BF1-440B-83AD-73D693DE3D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2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39FFA-022E-4141-ACBE-EB200C703E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06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69DD8-0348-4705-8158-67FBFBA86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09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71292-5161-44D4-ABFA-15C04ABC3D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04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68B52-EC88-47AE-8468-5EF232EE1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02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72872-4743-4E08-B5BB-C1720071C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01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F468-D0F2-4BA7-B1B2-7314FA0FB1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27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13883-1756-4B17-A48E-87427092A0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1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1D46B-CC07-4DB3-9062-3666F813B0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51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A54C-4C8C-4DF9-9E86-F5F3124FE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6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F0D28-7451-4C2B-8D24-2047A7A93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F5DD73A-6CD2-4156-AD40-0E28057FD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576513"/>
            <a:ext cx="6934200" cy="1462087"/>
          </a:xfrm>
        </p:spPr>
        <p:txBody>
          <a:bodyPr/>
          <a:lstStyle/>
          <a:p>
            <a:pPr algn="ctr" eaLnBrk="1" hangingPunct="1"/>
            <a:r>
              <a:rPr lang="zh-CN" altLang="en-US" sz="540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第三章 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33400" y="2505075"/>
            <a:ext cx="71056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是非空集合，所有从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的函数记作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7467600" y="266700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3" imgW="228600" imgH="190500" progId="Equation.3">
                  <p:embed/>
                </p:oleObj>
              </mc:Choice>
              <mc:Fallback>
                <p:oleObj name="公式" r:id="rId3" imgW="2286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667000"/>
                        <a:ext cx="60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00113" y="190023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ea typeface="华文行楷" pitchFamily="2" charset="-122"/>
              </a:rPr>
              <a:t>定义：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1981200" y="4267200"/>
          <a:ext cx="4267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5" imgW="1346200" imgH="228600" progId="Equation.3">
                  <p:embed/>
                </p:oleObj>
              </mc:Choice>
              <mc:Fallback>
                <p:oleObj name="公式" r:id="rId5" imgW="1346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42672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6858000" y="4668838"/>
          <a:ext cx="990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7" imgW="304668" imgH="291973" progId="Equation.3">
                  <p:embed/>
                </p:oleObj>
              </mc:Choice>
              <mc:Fallback>
                <p:oleObj name="公式" r:id="rId7" imgW="304668" imgH="29197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68838"/>
                        <a:ext cx="9906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6"/>
          <p:cNvGrpSpPr>
            <a:grpSpLocks/>
          </p:cNvGrpSpPr>
          <p:nvPr/>
        </p:nvGrpSpPr>
        <p:grpSpPr bwMode="auto">
          <a:xfrm>
            <a:off x="1020763" y="1677988"/>
            <a:ext cx="8199437" cy="2513012"/>
            <a:chOff x="541" y="1104"/>
            <a:chExt cx="5165" cy="1583"/>
          </a:xfrm>
        </p:grpSpPr>
        <p:sp>
          <p:nvSpPr>
            <p:cNvPr id="14349" name="Rectangle 7"/>
            <p:cNvSpPr>
              <a:spLocks noChangeArrowheads="1"/>
            </p:cNvSpPr>
            <p:nvPr/>
          </p:nvSpPr>
          <p:spPr bwMode="auto">
            <a:xfrm>
              <a:off x="749" y="2437"/>
              <a:ext cx="19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  <a:r>
                <a:rPr kumimoji="1" lang="zh-CN" altLang="en-US" sz="20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中每个元素都有像源</a:t>
              </a:r>
            </a:p>
          </p:txBody>
        </p:sp>
        <p:sp>
          <p:nvSpPr>
            <p:cNvPr id="14350" name="Rectangle 8"/>
            <p:cNvSpPr>
              <a:spLocks noChangeArrowheads="1"/>
            </p:cNvSpPr>
            <p:nvPr/>
          </p:nvSpPr>
          <p:spPr bwMode="auto">
            <a:xfrm>
              <a:off x="3190" y="2435"/>
              <a:ext cx="2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Z</a:t>
              </a:r>
              <a:r>
                <a:rPr kumimoji="1" lang="zh-CN" altLang="en-US" sz="20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中有的元素没有像源</a:t>
              </a:r>
            </a:p>
          </p:txBody>
        </p:sp>
        <p:grpSp>
          <p:nvGrpSpPr>
            <p:cNvPr id="14351" name="Group 9"/>
            <p:cNvGrpSpPr>
              <a:grpSpLocks/>
            </p:cNvGrpSpPr>
            <p:nvPr/>
          </p:nvGrpSpPr>
          <p:grpSpPr bwMode="auto">
            <a:xfrm>
              <a:off x="541" y="1150"/>
              <a:ext cx="2021" cy="1249"/>
              <a:chOff x="442" y="327"/>
              <a:chExt cx="2021" cy="1249"/>
            </a:xfrm>
          </p:grpSpPr>
          <p:sp>
            <p:nvSpPr>
              <p:cNvPr id="14376" name="Oval 10"/>
              <p:cNvSpPr>
                <a:spLocks noChangeArrowheads="1"/>
              </p:cNvSpPr>
              <p:nvPr/>
            </p:nvSpPr>
            <p:spPr bwMode="auto">
              <a:xfrm>
                <a:off x="1650" y="568"/>
                <a:ext cx="813" cy="1006"/>
              </a:xfrm>
              <a:prstGeom prst="ellipse">
                <a:avLst/>
              </a:prstGeom>
              <a:solidFill>
                <a:srgbClr val="E1E2C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77" name="Oval 11"/>
              <p:cNvSpPr>
                <a:spLocks noChangeArrowheads="1"/>
              </p:cNvSpPr>
              <p:nvPr/>
            </p:nvSpPr>
            <p:spPr bwMode="auto">
              <a:xfrm>
                <a:off x="461" y="632"/>
                <a:ext cx="767" cy="910"/>
              </a:xfrm>
              <a:prstGeom prst="ellipse">
                <a:avLst/>
              </a:prstGeom>
              <a:solidFill>
                <a:srgbClr val="F4E1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78" name="Oval 12"/>
              <p:cNvSpPr>
                <a:spLocks noChangeArrowheads="1"/>
              </p:cNvSpPr>
              <p:nvPr/>
            </p:nvSpPr>
            <p:spPr bwMode="auto">
              <a:xfrm>
                <a:off x="916" y="754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79" name="Oval 13"/>
              <p:cNvSpPr>
                <a:spLocks noChangeArrowheads="1"/>
              </p:cNvSpPr>
              <p:nvPr/>
            </p:nvSpPr>
            <p:spPr bwMode="auto">
              <a:xfrm>
                <a:off x="922" y="1082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80" name="Oval 14"/>
              <p:cNvSpPr>
                <a:spLocks noChangeArrowheads="1"/>
              </p:cNvSpPr>
              <p:nvPr/>
            </p:nvSpPr>
            <p:spPr bwMode="auto">
              <a:xfrm>
                <a:off x="929" y="1404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81" name="Oval 15"/>
              <p:cNvSpPr>
                <a:spLocks noChangeArrowheads="1"/>
              </p:cNvSpPr>
              <p:nvPr/>
            </p:nvSpPr>
            <p:spPr bwMode="auto">
              <a:xfrm>
                <a:off x="1954" y="909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82" name="Oval 16"/>
              <p:cNvSpPr>
                <a:spLocks noChangeArrowheads="1"/>
              </p:cNvSpPr>
              <p:nvPr/>
            </p:nvSpPr>
            <p:spPr bwMode="auto">
              <a:xfrm>
                <a:off x="1971" y="1214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83" name="Line 17"/>
              <p:cNvSpPr>
                <a:spLocks noChangeShapeType="1"/>
              </p:cNvSpPr>
              <p:nvPr/>
            </p:nvSpPr>
            <p:spPr bwMode="auto">
              <a:xfrm>
                <a:off x="960" y="777"/>
                <a:ext cx="976" cy="126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84" name="Line 18"/>
              <p:cNvSpPr>
                <a:spLocks noChangeShapeType="1"/>
              </p:cNvSpPr>
              <p:nvPr/>
            </p:nvSpPr>
            <p:spPr bwMode="auto">
              <a:xfrm>
                <a:off x="985" y="1098"/>
                <a:ext cx="942" cy="114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85" name="Line 19"/>
              <p:cNvSpPr>
                <a:spLocks noChangeShapeType="1"/>
              </p:cNvSpPr>
              <p:nvPr/>
            </p:nvSpPr>
            <p:spPr bwMode="auto">
              <a:xfrm flipV="1">
                <a:off x="976" y="1233"/>
                <a:ext cx="992" cy="185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86" name="Text Box 20"/>
              <p:cNvSpPr txBox="1">
                <a:spLocks noChangeArrowheads="1"/>
              </p:cNvSpPr>
              <p:nvPr/>
            </p:nvSpPr>
            <p:spPr bwMode="auto">
              <a:xfrm>
                <a:off x="442" y="640"/>
                <a:ext cx="51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   a</a:t>
                </a:r>
              </a:p>
            </p:txBody>
          </p:sp>
          <p:sp>
            <p:nvSpPr>
              <p:cNvPr id="14387" name="Text Box 21"/>
              <p:cNvSpPr txBox="1">
                <a:spLocks noChangeArrowheads="1"/>
              </p:cNvSpPr>
              <p:nvPr/>
            </p:nvSpPr>
            <p:spPr bwMode="auto">
              <a:xfrm>
                <a:off x="458" y="977"/>
                <a:ext cx="4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kumimoji="1" lang="en-US" altLang="zh-CN" sz="2000" b="1">
                    <a:latin typeface="华文中宋" pitchFamily="2" charset="-122"/>
                    <a:ea typeface="华文中宋" pitchFamily="2" charset="-122"/>
                  </a:rPr>
                  <a:t>  b</a:t>
                </a:r>
              </a:p>
            </p:txBody>
          </p:sp>
          <p:sp>
            <p:nvSpPr>
              <p:cNvPr id="14388" name="Text Box 22"/>
              <p:cNvSpPr txBox="1">
                <a:spLocks noChangeArrowheads="1"/>
              </p:cNvSpPr>
              <p:nvPr/>
            </p:nvSpPr>
            <p:spPr bwMode="auto">
              <a:xfrm>
                <a:off x="449" y="1307"/>
                <a:ext cx="50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   c</a:t>
                </a:r>
              </a:p>
            </p:txBody>
          </p:sp>
          <p:sp>
            <p:nvSpPr>
              <p:cNvPr id="14389" name="Text Box 23"/>
              <p:cNvSpPr txBox="1">
                <a:spLocks noChangeArrowheads="1"/>
              </p:cNvSpPr>
              <p:nvPr/>
            </p:nvSpPr>
            <p:spPr bwMode="auto">
              <a:xfrm>
                <a:off x="2045" y="807"/>
                <a:ext cx="23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1</a:t>
                </a:r>
              </a:p>
            </p:txBody>
          </p:sp>
          <p:sp>
            <p:nvSpPr>
              <p:cNvPr id="14390" name="Text Box 24"/>
              <p:cNvSpPr txBox="1">
                <a:spLocks noChangeArrowheads="1"/>
              </p:cNvSpPr>
              <p:nvPr/>
            </p:nvSpPr>
            <p:spPr bwMode="auto">
              <a:xfrm>
                <a:off x="2043" y="1120"/>
                <a:ext cx="23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2</a:t>
                </a:r>
              </a:p>
            </p:txBody>
          </p:sp>
          <p:sp>
            <p:nvSpPr>
              <p:cNvPr id="14391" name="Rectangle 25"/>
              <p:cNvSpPr>
                <a:spLocks noChangeArrowheads="1"/>
              </p:cNvSpPr>
              <p:nvPr/>
            </p:nvSpPr>
            <p:spPr bwMode="auto">
              <a:xfrm>
                <a:off x="728" y="419"/>
                <a:ext cx="24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  <a:sym typeface="Symbol" pitchFamily="18" charset="2"/>
                  </a:rPr>
                  <a:t>X</a:t>
                </a:r>
              </a:p>
            </p:txBody>
          </p:sp>
          <p:sp>
            <p:nvSpPr>
              <p:cNvPr id="14392" name="Rectangle 26"/>
              <p:cNvSpPr>
                <a:spLocks noChangeArrowheads="1"/>
              </p:cNvSpPr>
              <p:nvPr/>
            </p:nvSpPr>
            <p:spPr bwMode="auto">
              <a:xfrm>
                <a:off x="2099" y="390"/>
                <a:ext cx="22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  <a:sym typeface="Symbol" pitchFamily="18" charset="2"/>
                  </a:rPr>
                  <a:t>Y</a:t>
                </a:r>
              </a:p>
            </p:txBody>
          </p:sp>
          <p:sp>
            <p:nvSpPr>
              <p:cNvPr id="14393" name="Line 27"/>
              <p:cNvSpPr>
                <a:spLocks noChangeShapeType="1"/>
              </p:cNvSpPr>
              <p:nvPr/>
            </p:nvSpPr>
            <p:spPr bwMode="auto">
              <a:xfrm>
                <a:off x="929" y="549"/>
                <a:ext cx="122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4" name="Rectangle 28"/>
              <p:cNvSpPr>
                <a:spLocks noChangeArrowheads="1"/>
              </p:cNvSpPr>
              <p:nvPr/>
            </p:nvSpPr>
            <p:spPr bwMode="auto">
              <a:xfrm>
                <a:off x="1420" y="327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华文中宋" pitchFamily="2" charset="-122"/>
                    <a:ea typeface="华文中宋" pitchFamily="2" charset="-122"/>
                    <a:sym typeface="Symbol" pitchFamily="18" charset="2"/>
                  </a:rPr>
                  <a:t>f</a:t>
                </a:r>
              </a:p>
            </p:txBody>
          </p:sp>
        </p:grpSp>
        <p:grpSp>
          <p:nvGrpSpPr>
            <p:cNvPr id="14352" name="Group 29"/>
            <p:cNvGrpSpPr>
              <a:grpSpLocks/>
            </p:cNvGrpSpPr>
            <p:nvPr/>
          </p:nvGrpSpPr>
          <p:grpSpPr bwMode="auto">
            <a:xfrm>
              <a:off x="3002" y="1104"/>
              <a:ext cx="2021" cy="1295"/>
              <a:chOff x="3011" y="281"/>
              <a:chExt cx="2021" cy="1295"/>
            </a:xfrm>
          </p:grpSpPr>
          <p:sp>
            <p:nvSpPr>
              <p:cNvPr id="14353" name="Oval 30"/>
              <p:cNvSpPr>
                <a:spLocks noChangeArrowheads="1"/>
              </p:cNvSpPr>
              <p:nvPr/>
            </p:nvSpPr>
            <p:spPr bwMode="auto">
              <a:xfrm>
                <a:off x="4219" y="568"/>
                <a:ext cx="813" cy="1006"/>
              </a:xfrm>
              <a:prstGeom prst="ellipse">
                <a:avLst/>
              </a:prstGeom>
              <a:solidFill>
                <a:srgbClr val="E1E2C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54" name="Oval 31"/>
              <p:cNvSpPr>
                <a:spLocks noChangeArrowheads="1"/>
              </p:cNvSpPr>
              <p:nvPr/>
            </p:nvSpPr>
            <p:spPr bwMode="auto">
              <a:xfrm>
                <a:off x="3030" y="632"/>
                <a:ext cx="767" cy="910"/>
              </a:xfrm>
              <a:prstGeom prst="ellipse">
                <a:avLst/>
              </a:prstGeom>
              <a:solidFill>
                <a:srgbClr val="F4E1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55" name="Oval 32"/>
              <p:cNvSpPr>
                <a:spLocks noChangeArrowheads="1"/>
              </p:cNvSpPr>
              <p:nvPr/>
            </p:nvSpPr>
            <p:spPr bwMode="auto">
              <a:xfrm>
                <a:off x="3485" y="754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56" name="Oval 33"/>
              <p:cNvSpPr>
                <a:spLocks noChangeArrowheads="1"/>
              </p:cNvSpPr>
              <p:nvPr/>
            </p:nvSpPr>
            <p:spPr bwMode="auto">
              <a:xfrm>
                <a:off x="3491" y="1082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57" name="Oval 34"/>
              <p:cNvSpPr>
                <a:spLocks noChangeArrowheads="1"/>
              </p:cNvSpPr>
              <p:nvPr/>
            </p:nvSpPr>
            <p:spPr bwMode="auto">
              <a:xfrm>
                <a:off x="3498" y="1404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58" name="Oval 35"/>
              <p:cNvSpPr>
                <a:spLocks noChangeArrowheads="1"/>
              </p:cNvSpPr>
              <p:nvPr/>
            </p:nvSpPr>
            <p:spPr bwMode="auto">
              <a:xfrm>
                <a:off x="4517" y="638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59" name="Oval 36"/>
              <p:cNvSpPr>
                <a:spLocks noChangeArrowheads="1"/>
              </p:cNvSpPr>
              <p:nvPr/>
            </p:nvSpPr>
            <p:spPr bwMode="auto">
              <a:xfrm>
                <a:off x="4523" y="909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60" name="Oval 37"/>
              <p:cNvSpPr>
                <a:spLocks noChangeArrowheads="1"/>
              </p:cNvSpPr>
              <p:nvPr/>
            </p:nvSpPr>
            <p:spPr bwMode="auto">
              <a:xfrm>
                <a:off x="4540" y="1214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61" name="Oval 38"/>
              <p:cNvSpPr>
                <a:spLocks noChangeArrowheads="1"/>
              </p:cNvSpPr>
              <p:nvPr/>
            </p:nvSpPr>
            <p:spPr bwMode="auto">
              <a:xfrm>
                <a:off x="4538" y="1462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62" name="Line 39"/>
              <p:cNvSpPr>
                <a:spLocks noChangeShapeType="1"/>
              </p:cNvSpPr>
              <p:nvPr/>
            </p:nvSpPr>
            <p:spPr bwMode="auto">
              <a:xfrm flipV="1">
                <a:off x="3529" y="664"/>
                <a:ext cx="976" cy="113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Line 40"/>
              <p:cNvSpPr>
                <a:spLocks noChangeShapeType="1"/>
              </p:cNvSpPr>
              <p:nvPr/>
            </p:nvSpPr>
            <p:spPr bwMode="auto">
              <a:xfrm>
                <a:off x="3554" y="1098"/>
                <a:ext cx="942" cy="114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4" name="Line 41"/>
              <p:cNvSpPr>
                <a:spLocks noChangeShapeType="1"/>
              </p:cNvSpPr>
              <p:nvPr/>
            </p:nvSpPr>
            <p:spPr bwMode="auto">
              <a:xfrm flipV="1">
                <a:off x="3545" y="1233"/>
                <a:ext cx="992" cy="185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5" name="Text Box 42"/>
              <p:cNvSpPr txBox="1">
                <a:spLocks noChangeArrowheads="1"/>
              </p:cNvSpPr>
              <p:nvPr/>
            </p:nvSpPr>
            <p:spPr bwMode="auto">
              <a:xfrm>
                <a:off x="3011" y="640"/>
                <a:ext cx="51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   a</a:t>
                </a:r>
              </a:p>
            </p:txBody>
          </p:sp>
          <p:sp>
            <p:nvSpPr>
              <p:cNvPr id="14366" name="Text Box 43"/>
              <p:cNvSpPr txBox="1">
                <a:spLocks noChangeArrowheads="1"/>
              </p:cNvSpPr>
              <p:nvPr/>
            </p:nvSpPr>
            <p:spPr bwMode="auto">
              <a:xfrm>
                <a:off x="3027" y="977"/>
                <a:ext cx="4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kumimoji="1" lang="en-US" altLang="zh-CN" sz="2000" b="1">
                    <a:latin typeface="华文中宋" pitchFamily="2" charset="-122"/>
                    <a:ea typeface="华文中宋" pitchFamily="2" charset="-122"/>
                  </a:rPr>
                  <a:t>  b</a:t>
                </a:r>
              </a:p>
            </p:txBody>
          </p:sp>
          <p:sp>
            <p:nvSpPr>
              <p:cNvPr id="14367" name="Text Box 44"/>
              <p:cNvSpPr txBox="1">
                <a:spLocks noChangeArrowheads="1"/>
              </p:cNvSpPr>
              <p:nvPr/>
            </p:nvSpPr>
            <p:spPr bwMode="auto">
              <a:xfrm>
                <a:off x="3018" y="1307"/>
                <a:ext cx="50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   c</a:t>
                </a:r>
              </a:p>
            </p:txBody>
          </p:sp>
          <p:sp>
            <p:nvSpPr>
              <p:cNvPr id="14368" name="Text Box 45"/>
              <p:cNvSpPr txBox="1">
                <a:spLocks noChangeArrowheads="1"/>
              </p:cNvSpPr>
              <p:nvPr/>
            </p:nvSpPr>
            <p:spPr bwMode="auto">
              <a:xfrm>
                <a:off x="4589" y="534"/>
                <a:ext cx="233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1</a:t>
                </a:r>
              </a:p>
            </p:txBody>
          </p:sp>
          <p:sp>
            <p:nvSpPr>
              <p:cNvPr id="14369" name="Text Box 46"/>
              <p:cNvSpPr txBox="1">
                <a:spLocks noChangeArrowheads="1"/>
              </p:cNvSpPr>
              <p:nvPr/>
            </p:nvSpPr>
            <p:spPr bwMode="auto">
              <a:xfrm>
                <a:off x="4614" y="807"/>
                <a:ext cx="23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2</a:t>
                </a:r>
              </a:p>
            </p:txBody>
          </p:sp>
          <p:sp>
            <p:nvSpPr>
              <p:cNvPr id="14370" name="Text Box 47"/>
              <p:cNvSpPr txBox="1">
                <a:spLocks noChangeArrowheads="1"/>
              </p:cNvSpPr>
              <p:nvPr/>
            </p:nvSpPr>
            <p:spPr bwMode="auto">
              <a:xfrm>
                <a:off x="4612" y="1120"/>
                <a:ext cx="234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3</a:t>
                </a:r>
              </a:p>
            </p:txBody>
          </p:sp>
          <p:sp>
            <p:nvSpPr>
              <p:cNvPr id="14371" name="Text Box 48"/>
              <p:cNvSpPr txBox="1">
                <a:spLocks noChangeArrowheads="1"/>
              </p:cNvSpPr>
              <p:nvPr/>
            </p:nvSpPr>
            <p:spPr bwMode="auto">
              <a:xfrm>
                <a:off x="4619" y="1385"/>
                <a:ext cx="234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</a:rPr>
                  <a:t>4</a:t>
                </a:r>
              </a:p>
            </p:txBody>
          </p:sp>
          <p:sp>
            <p:nvSpPr>
              <p:cNvPr id="14372" name="Rectangle 49"/>
              <p:cNvSpPr>
                <a:spLocks noChangeArrowheads="1"/>
              </p:cNvSpPr>
              <p:nvPr/>
            </p:nvSpPr>
            <p:spPr bwMode="auto">
              <a:xfrm>
                <a:off x="3297" y="419"/>
                <a:ext cx="24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  <a:sym typeface="Symbol" pitchFamily="18" charset="2"/>
                  </a:rPr>
                  <a:t>X</a:t>
                </a:r>
              </a:p>
            </p:txBody>
          </p:sp>
          <p:sp>
            <p:nvSpPr>
              <p:cNvPr id="14373" name="Rectangle 50"/>
              <p:cNvSpPr>
                <a:spLocks noChangeArrowheads="1"/>
              </p:cNvSpPr>
              <p:nvPr/>
            </p:nvSpPr>
            <p:spPr bwMode="auto">
              <a:xfrm>
                <a:off x="4668" y="399"/>
                <a:ext cx="22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200" b="1">
                    <a:latin typeface="华文中宋" pitchFamily="2" charset="-122"/>
                    <a:ea typeface="华文中宋" pitchFamily="2" charset="-122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14374" name="Line 51"/>
              <p:cNvSpPr>
                <a:spLocks noChangeShapeType="1"/>
              </p:cNvSpPr>
              <p:nvPr/>
            </p:nvSpPr>
            <p:spPr bwMode="auto">
              <a:xfrm>
                <a:off x="3516" y="539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5" name="Rectangle 52"/>
              <p:cNvSpPr>
                <a:spLocks noChangeArrowheads="1"/>
              </p:cNvSpPr>
              <p:nvPr/>
            </p:nvSpPr>
            <p:spPr bwMode="auto">
              <a:xfrm>
                <a:off x="3979" y="281"/>
                <a:ext cx="2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华文中宋" pitchFamily="2" charset="-122"/>
                    <a:ea typeface="华文中宋" pitchFamily="2" charset="-122"/>
                    <a:sym typeface="Symbol" pitchFamily="18" charset="2"/>
                  </a:rPr>
                  <a:t>g</a:t>
                </a:r>
              </a:p>
            </p:txBody>
          </p:sp>
        </p:grpSp>
      </p:grpSp>
      <p:sp>
        <p:nvSpPr>
          <p:cNvPr id="14339" name="Text Box 53"/>
          <p:cNvSpPr txBox="1">
            <a:spLocks noChangeArrowheads="1"/>
          </p:cNvSpPr>
          <p:nvPr/>
        </p:nvSpPr>
        <p:spPr bwMode="auto">
          <a:xfrm>
            <a:off x="1204913" y="1295400"/>
            <a:ext cx="184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函数的分类</a:t>
            </a:r>
          </a:p>
        </p:txBody>
      </p:sp>
      <p:sp>
        <p:nvSpPr>
          <p:cNvPr id="60470" name="Oval 54"/>
          <p:cNvSpPr>
            <a:spLocks noChangeArrowheads="1"/>
          </p:cNvSpPr>
          <p:nvPr/>
        </p:nvSpPr>
        <p:spPr bwMode="auto">
          <a:xfrm>
            <a:off x="7086600" y="2438400"/>
            <a:ext cx="914400" cy="533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0471" name="Rectangle 55"/>
          <p:cNvSpPr>
            <a:spLocks noChangeArrowheads="1"/>
          </p:cNvSpPr>
          <p:nvPr/>
        </p:nvSpPr>
        <p:spPr bwMode="auto">
          <a:xfrm>
            <a:off x="7162800" y="3352800"/>
            <a:ext cx="685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60472" name="Object 56"/>
          <p:cNvGraphicFramePr>
            <a:graphicFrameLocks noChangeAspect="1"/>
          </p:cNvGraphicFramePr>
          <p:nvPr/>
        </p:nvGraphicFramePr>
        <p:xfrm>
          <a:off x="2133600" y="4267200"/>
          <a:ext cx="1143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公式" r:id="rId3" imgW="495085" imgH="241195" progId="Equation.3">
                  <p:embed/>
                </p:oleObj>
              </mc:Choice>
              <mc:Fallback>
                <p:oleObj name="公式" r:id="rId3" imgW="495085" imgH="24119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1143000" cy="549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3" name="Object 57"/>
          <p:cNvGraphicFramePr>
            <a:graphicFrameLocks noChangeAspect="1"/>
          </p:cNvGraphicFramePr>
          <p:nvPr/>
        </p:nvGraphicFramePr>
        <p:xfrm>
          <a:off x="6096000" y="4191000"/>
          <a:ext cx="1295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公式" r:id="rId5" imgW="520474" imgH="241195" progId="Equation.3">
                  <p:embed/>
                </p:oleObj>
              </mc:Choice>
              <mc:Fallback>
                <p:oleObj name="公式" r:id="rId5" imgW="520474" imgH="24119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91000"/>
                        <a:ext cx="1295400" cy="588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74" name="Group 58"/>
          <p:cNvGrpSpPr>
            <a:grpSpLocks/>
          </p:cNvGrpSpPr>
          <p:nvPr/>
        </p:nvGrpSpPr>
        <p:grpSpPr bwMode="auto">
          <a:xfrm>
            <a:off x="381000" y="4706938"/>
            <a:ext cx="8388350" cy="1555750"/>
            <a:chOff x="240" y="2965"/>
            <a:chExt cx="5284" cy="980"/>
          </a:xfrm>
        </p:grpSpPr>
        <p:sp>
          <p:nvSpPr>
            <p:cNvPr id="14347" name="Text Box 59"/>
            <p:cNvSpPr txBox="1">
              <a:spLocks noChangeArrowheads="1"/>
            </p:cNvSpPr>
            <p:nvPr/>
          </p:nvSpPr>
          <p:spPr bwMode="auto">
            <a:xfrm>
              <a:off x="240" y="2965"/>
              <a:ext cx="5284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一个函数</a:t>
              </a: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f:X→Y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，如果      ，则称为从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到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Y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满射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。否则就称为从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到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Y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的内射。</a:t>
              </a:r>
            </a:p>
          </p:txBody>
        </p:sp>
        <p:graphicFrame>
          <p:nvGraphicFramePr>
            <p:cNvPr id="14348" name="Object 60"/>
            <p:cNvGraphicFramePr>
              <a:graphicFrameLocks noChangeAspect="1"/>
            </p:cNvGraphicFramePr>
            <p:nvPr/>
          </p:nvGraphicFramePr>
          <p:xfrm>
            <a:off x="2976" y="3120"/>
            <a:ext cx="67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9" name="公式" r:id="rId7" imgW="495085" imgH="241195" progId="Equation.3">
                    <p:embed/>
                  </p:oleObj>
                </mc:Choice>
                <mc:Fallback>
                  <p:oleObj name="公式" r:id="rId7" imgW="495085" imgH="241195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20"/>
                          <a:ext cx="672" cy="327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5" name="Rectangle 6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0477" name="Object 61"/>
          <p:cNvGraphicFramePr>
            <a:graphicFrameLocks noChangeAspect="1"/>
          </p:cNvGraphicFramePr>
          <p:nvPr/>
        </p:nvGraphicFramePr>
        <p:xfrm>
          <a:off x="-76200" y="3352800"/>
          <a:ext cx="1219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公式" r:id="rId8" imgW="520474" imgH="253890" progId="Equation.3">
                  <p:embed/>
                </p:oleObj>
              </mc:Choice>
              <mc:Fallback>
                <p:oleObj name="公式" r:id="rId8" imgW="520474" imgH="25389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3352800"/>
                        <a:ext cx="1219200" cy="598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nimBg="1"/>
      <p:bldP spid="604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85800" y="3733800"/>
            <a:ext cx="3748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中没有</a:t>
            </a:r>
            <a:r>
              <a:rPr kumimoji="1"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有多个像源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不同的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有不同的像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066800" y="6461125"/>
            <a:ext cx="364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Y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中有的元素</a:t>
            </a:r>
            <a:r>
              <a:rPr kumimoji="1"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有多个像源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601663" y="4343400"/>
            <a:ext cx="3208337" cy="2079625"/>
            <a:chOff x="3011" y="281"/>
            <a:chExt cx="2021" cy="1310"/>
          </a:xfrm>
        </p:grpSpPr>
        <p:sp>
          <p:nvSpPr>
            <p:cNvPr id="15395" name="Oval 7"/>
            <p:cNvSpPr>
              <a:spLocks noChangeArrowheads="1"/>
            </p:cNvSpPr>
            <p:nvPr/>
          </p:nvSpPr>
          <p:spPr bwMode="auto">
            <a:xfrm>
              <a:off x="4219" y="568"/>
              <a:ext cx="813" cy="1006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96" name="Oval 8"/>
            <p:cNvSpPr>
              <a:spLocks noChangeArrowheads="1"/>
            </p:cNvSpPr>
            <p:nvPr/>
          </p:nvSpPr>
          <p:spPr bwMode="auto">
            <a:xfrm>
              <a:off x="3030" y="632"/>
              <a:ext cx="767" cy="910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97" name="Oval 9"/>
            <p:cNvSpPr>
              <a:spLocks noChangeArrowheads="1"/>
            </p:cNvSpPr>
            <p:nvPr/>
          </p:nvSpPr>
          <p:spPr bwMode="auto">
            <a:xfrm>
              <a:off x="3485" y="754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98" name="Oval 10"/>
            <p:cNvSpPr>
              <a:spLocks noChangeArrowheads="1"/>
            </p:cNvSpPr>
            <p:nvPr/>
          </p:nvSpPr>
          <p:spPr bwMode="auto">
            <a:xfrm>
              <a:off x="3491" y="1082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99" name="Oval 11"/>
            <p:cNvSpPr>
              <a:spLocks noChangeArrowheads="1"/>
            </p:cNvSpPr>
            <p:nvPr/>
          </p:nvSpPr>
          <p:spPr bwMode="auto">
            <a:xfrm>
              <a:off x="3498" y="1404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400" name="Oval 12"/>
            <p:cNvSpPr>
              <a:spLocks noChangeArrowheads="1"/>
            </p:cNvSpPr>
            <p:nvPr/>
          </p:nvSpPr>
          <p:spPr bwMode="auto">
            <a:xfrm>
              <a:off x="4517" y="638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401" name="Oval 13"/>
            <p:cNvSpPr>
              <a:spLocks noChangeArrowheads="1"/>
            </p:cNvSpPr>
            <p:nvPr/>
          </p:nvSpPr>
          <p:spPr bwMode="auto">
            <a:xfrm>
              <a:off x="4523" y="909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402" name="Oval 14"/>
            <p:cNvSpPr>
              <a:spLocks noChangeArrowheads="1"/>
            </p:cNvSpPr>
            <p:nvPr/>
          </p:nvSpPr>
          <p:spPr bwMode="auto">
            <a:xfrm>
              <a:off x="4540" y="1214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403" name="Oval 15"/>
            <p:cNvSpPr>
              <a:spLocks noChangeArrowheads="1"/>
            </p:cNvSpPr>
            <p:nvPr/>
          </p:nvSpPr>
          <p:spPr bwMode="auto">
            <a:xfrm>
              <a:off x="4538" y="1462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404" name="Line 16"/>
            <p:cNvSpPr>
              <a:spLocks noChangeShapeType="1"/>
            </p:cNvSpPr>
            <p:nvPr/>
          </p:nvSpPr>
          <p:spPr bwMode="auto">
            <a:xfrm flipV="1">
              <a:off x="3529" y="664"/>
              <a:ext cx="976" cy="11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5" name="Line 17"/>
            <p:cNvSpPr>
              <a:spLocks noChangeShapeType="1"/>
            </p:cNvSpPr>
            <p:nvPr/>
          </p:nvSpPr>
          <p:spPr bwMode="auto">
            <a:xfrm>
              <a:off x="3554" y="1098"/>
              <a:ext cx="942" cy="11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6" name="Line 18"/>
            <p:cNvSpPr>
              <a:spLocks noChangeShapeType="1"/>
            </p:cNvSpPr>
            <p:nvPr/>
          </p:nvSpPr>
          <p:spPr bwMode="auto">
            <a:xfrm flipV="1">
              <a:off x="3545" y="1233"/>
              <a:ext cx="992" cy="185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7" name="Text Box 19"/>
            <p:cNvSpPr txBox="1">
              <a:spLocks noChangeArrowheads="1"/>
            </p:cNvSpPr>
            <p:nvPr/>
          </p:nvSpPr>
          <p:spPr bwMode="auto">
            <a:xfrm>
              <a:off x="3011" y="640"/>
              <a:ext cx="5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a</a:t>
              </a:r>
            </a:p>
          </p:txBody>
        </p:sp>
        <p:sp>
          <p:nvSpPr>
            <p:cNvPr id="15408" name="Text Box 20"/>
            <p:cNvSpPr txBox="1">
              <a:spLocks noChangeArrowheads="1"/>
            </p:cNvSpPr>
            <p:nvPr/>
          </p:nvSpPr>
          <p:spPr bwMode="auto">
            <a:xfrm>
              <a:off x="3027" y="977"/>
              <a:ext cx="4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b</a:t>
              </a:r>
            </a:p>
          </p:txBody>
        </p:sp>
        <p:sp>
          <p:nvSpPr>
            <p:cNvPr id="15409" name="Text Box 21"/>
            <p:cNvSpPr txBox="1">
              <a:spLocks noChangeArrowheads="1"/>
            </p:cNvSpPr>
            <p:nvPr/>
          </p:nvSpPr>
          <p:spPr bwMode="auto">
            <a:xfrm>
              <a:off x="3018" y="1307"/>
              <a:ext cx="5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15410" name="Text Box 22"/>
            <p:cNvSpPr txBox="1">
              <a:spLocks noChangeArrowheads="1"/>
            </p:cNvSpPr>
            <p:nvPr/>
          </p:nvSpPr>
          <p:spPr bwMode="auto">
            <a:xfrm>
              <a:off x="4589" y="534"/>
              <a:ext cx="23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15411" name="Text Box 23"/>
            <p:cNvSpPr txBox="1">
              <a:spLocks noChangeArrowheads="1"/>
            </p:cNvSpPr>
            <p:nvPr/>
          </p:nvSpPr>
          <p:spPr bwMode="auto">
            <a:xfrm>
              <a:off x="4614" y="807"/>
              <a:ext cx="23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15412" name="Text Box 24"/>
            <p:cNvSpPr txBox="1">
              <a:spLocks noChangeArrowheads="1"/>
            </p:cNvSpPr>
            <p:nvPr/>
          </p:nvSpPr>
          <p:spPr bwMode="auto">
            <a:xfrm>
              <a:off x="4612" y="1120"/>
              <a:ext cx="23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15413" name="Text Box 25"/>
            <p:cNvSpPr txBox="1">
              <a:spLocks noChangeArrowheads="1"/>
            </p:cNvSpPr>
            <p:nvPr/>
          </p:nvSpPr>
          <p:spPr bwMode="auto">
            <a:xfrm>
              <a:off x="4619" y="1385"/>
              <a:ext cx="234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  <p:sp>
          <p:nvSpPr>
            <p:cNvPr id="15414" name="Rectangle 26"/>
            <p:cNvSpPr>
              <a:spLocks noChangeArrowheads="1"/>
            </p:cNvSpPr>
            <p:nvPr/>
          </p:nvSpPr>
          <p:spPr bwMode="auto">
            <a:xfrm>
              <a:off x="3297" y="419"/>
              <a:ext cx="2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15415" name="Rectangle 27"/>
            <p:cNvSpPr>
              <a:spLocks noChangeArrowheads="1"/>
            </p:cNvSpPr>
            <p:nvPr/>
          </p:nvSpPr>
          <p:spPr bwMode="auto">
            <a:xfrm>
              <a:off x="4668" y="399"/>
              <a:ext cx="22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15416" name="Line 28"/>
            <p:cNvSpPr>
              <a:spLocks noChangeShapeType="1"/>
            </p:cNvSpPr>
            <p:nvPr/>
          </p:nvSpPr>
          <p:spPr bwMode="auto">
            <a:xfrm>
              <a:off x="3516" y="539"/>
              <a:ext cx="1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7" name="Rectangle 29"/>
            <p:cNvSpPr>
              <a:spLocks noChangeArrowheads="1"/>
            </p:cNvSpPr>
            <p:nvPr/>
          </p:nvSpPr>
          <p:spPr bwMode="auto">
            <a:xfrm>
              <a:off x="3979" y="281"/>
              <a:ext cx="2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g</a:t>
              </a:r>
            </a:p>
          </p:txBody>
        </p:sp>
      </p:grpSp>
      <p:grpSp>
        <p:nvGrpSpPr>
          <p:cNvPr id="15365" name="Group 30"/>
          <p:cNvGrpSpPr>
            <a:grpSpLocks/>
          </p:cNvGrpSpPr>
          <p:nvPr/>
        </p:nvGrpSpPr>
        <p:grpSpPr bwMode="auto">
          <a:xfrm>
            <a:off x="457200" y="1676400"/>
            <a:ext cx="3208338" cy="1982788"/>
            <a:chOff x="442" y="407"/>
            <a:chExt cx="2021" cy="1249"/>
          </a:xfrm>
        </p:grpSpPr>
        <p:sp>
          <p:nvSpPr>
            <p:cNvPr id="15372" name="Oval 31"/>
            <p:cNvSpPr>
              <a:spLocks noChangeArrowheads="1"/>
            </p:cNvSpPr>
            <p:nvPr/>
          </p:nvSpPr>
          <p:spPr bwMode="auto">
            <a:xfrm>
              <a:off x="1650" y="648"/>
              <a:ext cx="813" cy="1006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3" name="Oval 32"/>
            <p:cNvSpPr>
              <a:spLocks noChangeArrowheads="1"/>
            </p:cNvSpPr>
            <p:nvPr/>
          </p:nvSpPr>
          <p:spPr bwMode="auto">
            <a:xfrm>
              <a:off x="461" y="712"/>
              <a:ext cx="767" cy="910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4" name="Oval 33"/>
            <p:cNvSpPr>
              <a:spLocks noChangeArrowheads="1"/>
            </p:cNvSpPr>
            <p:nvPr/>
          </p:nvSpPr>
          <p:spPr bwMode="auto">
            <a:xfrm>
              <a:off x="916" y="834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5" name="Oval 34"/>
            <p:cNvSpPr>
              <a:spLocks noChangeArrowheads="1"/>
            </p:cNvSpPr>
            <p:nvPr/>
          </p:nvSpPr>
          <p:spPr bwMode="auto">
            <a:xfrm>
              <a:off x="922" y="1162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6" name="Oval 35"/>
            <p:cNvSpPr>
              <a:spLocks noChangeArrowheads="1"/>
            </p:cNvSpPr>
            <p:nvPr/>
          </p:nvSpPr>
          <p:spPr bwMode="auto">
            <a:xfrm>
              <a:off x="929" y="1484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7" name="Oval 36"/>
            <p:cNvSpPr>
              <a:spLocks noChangeArrowheads="1"/>
            </p:cNvSpPr>
            <p:nvPr/>
          </p:nvSpPr>
          <p:spPr bwMode="auto">
            <a:xfrm>
              <a:off x="1954" y="989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8" name="Oval 37"/>
            <p:cNvSpPr>
              <a:spLocks noChangeArrowheads="1"/>
            </p:cNvSpPr>
            <p:nvPr/>
          </p:nvSpPr>
          <p:spPr bwMode="auto">
            <a:xfrm>
              <a:off x="2042" y="1250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9" name="Line 38"/>
            <p:cNvSpPr>
              <a:spLocks noChangeShapeType="1"/>
            </p:cNvSpPr>
            <p:nvPr/>
          </p:nvSpPr>
          <p:spPr bwMode="auto">
            <a:xfrm>
              <a:off x="960" y="857"/>
              <a:ext cx="976" cy="126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39"/>
            <p:cNvSpPr>
              <a:spLocks noChangeShapeType="1"/>
            </p:cNvSpPr>
            <p:nvPr/>
          </p:nvSpPr>
          <p:spPr bwMode="auto">
            <a:xfrm>
              <a:off x="985" y="1178"/>
              <a:ext cx="942" cy="309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40"/>
            <p:cNvSpPr>
              <a:spLocks noChangeShapeType="1"/>
            </p:cNvSpPr>
            <p:nvPr/>
          </p:nvSpPr>
          <p:spPr bwMode="auto">
            <a:xfrm flipV="1">
              <a:off x="976" y="1286"/>
              <a:ext cx="1018" cy="21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Text Box 41"/>
            <p:cNvSpPr txBox="1">
              <a:spLocks noChangeArrowheads="1"/>
            </p:cNvSpPr>
            <p:nvPr/>
          </p:nvSpPr>
          <p:spPr bwMode="auto">
            <a:xfrm>
              <a:off x="442" y="720"/>
              <a:ext cx="5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a</a:t>
              </a:r>
            </a:p>
          </p:txBody>
        </p:sp>
        <p:sp>
          <p:nvSpPr>
            <p:cNvPr id="15383" name="Text Box 42"/>
            <p:cNvSpPr txBox="1">
              <a:spLocks noChangeArrowheads="1"/>
            </p:cNvSpPr>
            <p:nvPr/>
          </p:nvSpPr>
          <p:spPr bwMode="auto">
            <a:xfrm>
              <a:off x="458" y="1057"/>
              <a:ext cx="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 b</a:t>
              </a:r>
            </a:p>
          </p:txBody>
        </p:sp>
        <p:sp>
          <p:nvSpPr>
            <p:cNvPr id="15384" name="Text Box 43"/>
            <p:cNvSpPr txBox="1">
              <a:spLocks noChangeArrowheads="1"/>
            </p:cNvSpPr>
            <p:nvPr/>
          </p:nvSpPr>
          <p:spPr bwMode="auto">
            <a:xfrm>
              <a:off x="449" y="1387"/>
              <a:ext cx="5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15385" name="Text Box 44"/>
            <p:cNvSpPr txBox="1">
              <a:spLocks noChangeArrowheads="1"/>
            </p:cNvSpPr>
            <p:nvPr/>
          </p:nvSpPr>
          <p:spPr bwMode="auto">
            <a:xfrm>
              <a:off x="2098" y="665"/>
              <a:ext cx="2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15386" name="Text Box 45"/>
            <p:cNvSpPr txBox="1">
              <a:spLocks noChangeArrowheads="1"/>
            </p:cNvSpPr>
            <p:nvPr/>
          </p:nvSpPr>
          <p:spPr bwMode="auto">
            <a:xfrm>
              <a:off x="2096" y="1156"/>
              <a:ext cx="23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15387" name="Rectangle 46"/>
            <p:cNvSpPr>
              <a:spLocks noChangeArrowheads="1"/>
            </p:cNvSpPr>
            <p:nvPr/>
          </p:nvSpPr>
          <p:spPr bwMode="auto">
            <a:xfrm>
              <a:off x="728" y="499"/>
              <a:ext cx="2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15388" name="Rectangle 47"/>
            <p:cNvSpPr>
              <a:spLocks noChangeArrowheads="1"/>
            </p:cNvSpPr>
            <p:nvPr/>
          </p:nvSpPr>
          <p:spPr bwMode="auto">
            <a:xfrm>
              <a:off x="2099" y="470"/>
              <a:ext cx="22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15389" name="Line 48"/>
            <p:cNvSpPr>
              <a:spLocks noChangeShapeType="1"/>
            </p:cNvSpPr>
            <p:nvPr/>
          </p:nvSpPr>
          <p:spPr bwMode="auto">
            <a:xfrm>
              <a:off x="929" y="629"/>
              <a:ext cx="122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Rectangle 49"/>
            <p:cNvSpPr>
              <a:spLocks noChangeArrowheads="1"/>
            </p:cNvSpPr>
            <p:nvPr/>
          </p:nvSpPr>
          <p:spPr bwMode="auto">
            <a:xfrm>
              <a:off x="1420" y="407"/>
              <a:ext cx="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15391" name="Oval 50"/>
            <p:cNvSpPr>
              <a:spLocks noChangeArrowheads="1"/>
            </p:cNvSpPr>
            <p:nvPr/>
          </p:nvSpPr>
          <p:spPr bwMode="auto">
            <a:xfrm>
              <a:off x="2074" y="752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92" name="Oval 51"/>
            <p:cNvSpPr>
              <a:spLocks noChangeArrowheads="1"/>
            </p:cNvSpPr>
            <p:nvPr/>
          </p:nvSpPr>
          <p:spPr bwMode="auto">
            <a:xfrm>
              <a:off x="1934" y="1478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93" name="Text Box 52"/>
            <p:cNvSpPr txBox="1">
              <a:spLocks noChangeArrowheads="1"/>
            </p:cNvSpPr>
            <p:nvPr/>
          </p:nvSpPr>
          <p:spPr bwMode="auto">
            <a:xfrm>
              <a:off x="2008" y="859"/>
              <a:ext cx="2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15394" name="Text Box 53"/>
            <p:cNvSpPr txBox="1">
              <a:spLocks noChangeArrowheads="1"/>
            </p:cNvSpPr>
            <p:nvPr/>
          </p:nvSpPr>
          <p:spPr bwMode="auto">
            <a:xfrm>
              <a:off x="1972" y="1382"/>
              <a:ext cx="2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</p:grpSp>
      <p:sp>
        <p:nvSpPr>
          <p:cNvPr id="15366" name="Text Box 54"/>
          <p:cNvSpPr txBox="1">
            <a:spLocks noChangeArrowheads="1"/>
          </p:cNvSpPr>
          <p:nvPr/>
        </p:nvSpPr>
        <p:spPr bwMode="auto">
          <a:xfrm>
            <a:off x="1204913" y="1295400"/>
            <a:ext cx="184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函数的分类</a:t>
            </a:r>
          </a:p>
        </p:txBody>
      </p:sp>
      <p:graphicFrame>
        <p:nvGraphicFramePr>
          <p:cNvPr id="64567" name="Object 55"/>
          <p:cNvGraphicFramePr>
            <a:graphicFrameLocks noChangeAspect="1"/>
          </p:cNvGraphicFramePr>
          <p:nvPr/>
        </p:nvGraphicFramePr>
        <p:xfrm>
          <a:off x="4114800" y="2206625"/>
          <a:ext cx="42672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文档" r:id="rId3" imgW="1980798" imgH="850351" progId="Word.Document.8">
                  <p:embed/>
                </p:oleObj>
              </mc:Choice>
              <mc:Fallback>
                <p:oleObj name="文档" r:id="rId3" imgW="1980798" imgH="850351" progId="Word.Document.8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6625"/>
                        <a:ext cx="42672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68" name="AutoShape 56"/>
          <p:cNvSpPr>
            <a:spLocks noChangeArrowheads="1"/>
          </p:cNvSpPr>
          <p:nvPr/>
        </p:nvSpPr>
        <p:spPr bwMode="auto">
          <a:xfrm>
            <a:off x="8229600" y="3962400"/>
            <a:ext cx="914400" cy="1676400"/>
          </a:xfrm>
          <a:prstGeom prst="wedgeEllipseCallout">
            <a:avLst>
              <a:gd name="adj1" fmla="val -141667"/>
              <a:gd name="adj2" fmla="val -60134"/>
            </a:avLst>
          </a:prstGeom>
          <a:solidFill>
            <a:srgbClr val="FFFF99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一对一</a:t>
            </a:r>
          </a:p>
        </p:txBody>
      </p:sp>
      <p:sp>
        <p:nvSpPr>
          <p:cNvPr id="64569" name="AutoShape 57"/>
          <p:cNvSpPr>
            <a:spLocks noChangeArrowheads="1"/>
          </p:cNvSpPr>
          <p:nvPr/>
        </p:nvSpPr>
        <p:spPr bwMode="auto">
          <a:xfrm>
            <a:off x="4343400" y="4724400"/>
            <a:ext cx="2667000" cy="762000"/>
          </a:xfrm>
          <a:prstGeom prst="cloudCallout">
            <a:avLst>
              <a:gd name="adj1" fmla="val -70181"/>
              <a:gd name="adj2" fmla="val 62500"/>
            </a:avLst>
          </a:prstGeom>
          <a:solidFill>
            <a:srgbClr val="00FF00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多对一</a:t>
            </a:r>
          </a:p>
        </p:txBody>
      </p:sp>
      <p:sp>
        <p:nvSpPr>
          <p:cNvPr id="15370" name="Rectangle 5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4570" name="Object 58"/>
          <p:cNvGraphicFramePr>
            <a:graphicFrameLocks noChangeAspect="1"/>
          </p:cNvGraphicFramePr>
          <p:nvPr/>
        </p:nvGraphicFramePr>
        <p:xfrm>
          <a:off x="7099300" y="1211263"/>
          <a:ext cx="1358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公式" r:id="rId5" imgW="507780" imgH="253890" progId="Equation.3">
                  <p:embed/>
                </p:oleObj>
              </mc:Choice>
              <mc:Fallback>
                <p:oleObj name="公式" r:id="rId5" imgW="507780" imgH="25389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211263"/>
                        <a:ext cx="1358900" cy="6842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/>
      <p:bldP spid="64568" grpId="0" animBg="1"/>
      <p:bldP spid="645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函数的分类</a:t>
            </a: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73288" y="1976438"/>
            <a:ext cx="3789362" cy="2062162"/>
            <a:chOff x="1369" y="530"/>
            <a:chExt cx="2387" cy="1344"/>
          </a:xfrm>
        </p:grpSpPr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2787" y="790"/>
              <a:ext cx="969" cy="1084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2" name="Oval 7"/>
            <p:cNvSpPr>
              <a:spLocks noChangeArrowheads="1"/>
            </p:cNvSpPr>
            <p:nvPr/>
          </p:nvSpPr>
          <p:spPr bwMode="auto">
            <a:xfrm>
              <a:off x="1369" y="859"/>
              <a:ext cx="914" cy="981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3" name="Oval 8"/>
            <p:cNvSpPr>
              <a:spLocks noChangeArrowheads="1"/>
            </p:cNvSpPr>
            <p:nvPr/>
          </p:nvSpPr>
          <p:spPr bwMode="auto">
            <a:xfrm>
              <a:off x="1884" y="990"/>
              <a:ext cx="65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1900" y="1326"/>
              <a:ext cx="66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5" name="Oval 10"/>
            <p:cNvSpPr>
              <a:spLocks noChangeArrowheads="1"/>
            </p:cNvSpPr>
            <p:nvPr/>
          </p:nvSpPr>
          <p:spPr bwMode="auto">
            <a:xfrm>
              <a:off x="1900" y="1629"/>
              <a:ext cx="65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6" name="Oval 11"/>
            <p:cNvSpPr>
              <a:spLocks noChangeArrowheads="1"/>
            </p:cNvSpPr>
            <p:nvPr/>
          </p:nvSpPr>
          <p:spPr bwMode="auto">
            <a:xfrm>
              <a:off x="3203" y="971"/>
              <a:ext cx="48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7" name="Oval 12"/>
            <p:cNvSpPr>
              <a:spLocks noChangeArrowheads="1"/>
            </p:cNvSpPr>
            <p:nvPr/>
          </p:nvSpPr>
          <p:spPr bwMode="auto">
            <a:xfrm>
              <a:off x="3307" y="1289"/>
              <a:ext cx="64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V="1">
              <a:off x="1964" y="1009"/>
              <a:ext cx="1200" cy="6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>
              <a:off x="1985" y="1361"/>
              <a:ext cx="1150" cy="29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 flipV="1">
              <a:off x="1983" y="1317"/>
              <a:ext cx="1294" cy="327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1515" y="867"/>
              <a:ext cx="475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a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1578" y="1204"/>
              <a:ext cx="33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b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1469" y="1506"/>
              <a:ext cx="50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16404" name="Text Box 19"/>
            <p:cNvSpPr txBox="1">
              <a:spLocks noChangeArrowheads="1"/>
            </p:cNvSpPr>
            <p:nvPr/>
          </p:nvSpPr>
          <p:spPr bwMode="auto">
            <a:xfrm>
              <a:off x="3372" y="1177"/>
              <a:ext cx="27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16405" name="Rectangle 20"/>
            <p:cNvSpPr>
              <a:spLocks noChangeArrowheads="1"/>
            </p:cNvSpPr>
            <p:nvPr/>
          </p:nvSpPr>
          <p:spPr bwMode="auto">
            <a:xfrm>
              <a:off x="1687" y="629"/>
              <a:ext cx="24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16406" name="Rectangle 21"/>
            <p:cNvSpPr>
              <a:spLocks noChangeArrowheads="1"/>
            </p:cNvSpPr>
            <p:nvPr/>
          </p:nvSpPr>
          <p:spPr bwMode="auto">
            <a:xfrm>
              <a:off x="3322" y="598"/>
              <a:ext cx="2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16407" name="Line 22"/>
            <p:cNvSpPr>
              <a:spLocks noChangeShapeType="1"/>
            </p:cNvSpPr>
            <p:nvPr/>
          </p:nvSpPr>
          <p:spPr bwMode="auto">
            <a:xfrm>
              <a:off x="1927" y="769"/>
              <a:ext cx="14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8" name="Rectangle 23"/>
            <p:cNvSpPr>
              <a:spLocks noChangeArrowheads="1"/>
            </p:cNvSpPr>
            <p:nvPr/>
          </p:nvSpPr>
          <p:spPr bwMode="auto">
            <a:xfrm>
              <a:off x="2512" y="530"/>
              <a:ext cx="17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16409" name="Oval 24"/>
            <p:cNvSpPr>
              <a:spLocks noChangeArrowheads="1"/>
            </p:cNvSpPr>
            <p:nvPr/>
          </p:nvSpPr>
          <p:spPr bwMode="auto">
            <a:xfrm>
              <a:off x="3169" y="1639"/>
              <a:ext cx="65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10" name="Text Box 25"/>
            <p:cNvSpPr txBox="1">
              <a:spLocks noChangeArrowheads="1"/>
            </p:cNvSpPr>
            <p:nvPr/>
          </p:nvSpPr>
          <p:spPr bwMode="auto">
            <a:xfrm>
              <a:off x="3222" y="884"/>
              <a:ext cx="27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16411" name="Text Box 26"/>
            <p:cNvSpPr txBox="1">
              <a:spLocks noChangeArrowheads="1"/>
            </p:cNvSpPr>
            <p:nvPr/>
          </p:nvSpPr>
          <p:spPr bwMode="auto">
            <a:xfrm>
              <a:off x="3232" y="1519"/>
              <a:ext cx="28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381000" y="4505325"/>
            <a:ext cx="848836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双射</a:t>
            </a:r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一一对应映射</a:t>
            </a:r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一个函数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f:X→Y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如果它既是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满射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又是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单射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的。 </a:t>
            </a:r>
          </a:p>
        </p:txBody>
      </p:sp>
      <p:sp>
        <p:nvSpPr>
          <p:cNvPr id="16389" name="Rectangle 2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6705600" y="2670175"/>
          <a:ext cx="1752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3" imgW="520474" imgH="253890" progId="Equation.3">
                  <p:embed/>
                </p:oleObj>
              </mc:Choice>
              <mc:Fallback>
                <p:oleObj name="公式" r:id="rId3" imgW="520474" imgH="25389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670175"/>
                        <a:ext cx="1752600" cy="860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函数的分类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4694238" y="2133600"/>
            <a:ext cx="3359150" cy="2487613"/>
            <a:chOff x="2957" y="1344"/>
            <a:chExt cx="2116" cy="1567"/>
          </a:xfrm>
        </p:grpSpPr>
        <p:sp>
          <p:nvSpPr>
            <p:cNvPr id="17433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7434" name="Oval 7"/>
            <p:cNvSpPr>
              <a:spLocks noChangeArrowheads="1"/>
            </p:cNvSpPr>
            <p:nvPr/>
          </p:nvSpPr>
          <p:spPr bwMode="auto">
            <a:xfrm>
              <a:off x="3421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17435" name="Object 8"/>
            <p:cNvGraphicFramePr>
              <a:graphicFrameLocks noChangeAspect="1"/>
            </p:cNvGraphicFramePr>
            <p:nvPr/>
          </p:nvGraphicFramePr>
          <p:xfrm>
            <a:off x="2988" y="1344"/>
            <a:ext cx="3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" name="Equation" r:id="rId3" imgW="133502" imgH="199949" progId="Equation.3">
                    <p:embed/>
                  </p:oleObj>
                </mc:Choice>
                <mc:Fallback>
                  <p:oleObj name="Equation" r:id="rId3" imgW="133502" imgH="19994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1344"/>
                          <a:ext cx="37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Object 9"/>
            <p:cNvGraphicFramePr>
              <a:graphicFrameLocks noChangeAspect="1"/>
            </p:cNvGraphicFramePr>
            <p:nvPr/>
          </p:nvGraphicFramePr>
          <p:xfrm>
            <a:off x="4589" y="1344"/>
            <a:ext cx="40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" name="Equation" r:id="rId5" imgW="142951" imgH="199949" progId="Equation.3">
                    <p:embed/>
                  </p:oleObj>
                </mc:Choice>
                <mc:Fallback>
                  <p:oleObj name="Equation" r:id="rId5" imgW="142951" imgH="19994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9" y="1344"/>
                          <a:ext cx="40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10"/>
            <p:cNvGraphicFramePr>
              <a:graphicFrameLocks noChangeAspect="1"/>
            </p:cNvGraphicFramePr>
            <p:nvPr/>
          </p:nvGraphicFramePr>
          <p:xfrm>
            <a:off x="4608" y="1824"/>
            <a:ext cx="465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9" name="Equation" r:id="rId7" imgW="171602" imgH="199949" progId="Equation.3">
                    <p:embed/>
                  </p:oleObj>
                </mc:Choice>
                <mc:Fallback>
                  <p:oleObj name="Equation" r:id="rId7" imgW="171602" imgH="19994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465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8" name="Object 11"/>
            <p:cNvGraphicFramePr>
              <a:graphicFrameLocks noChangeAspect="1"/>
            </p:cNvGraphicFramePr>
            <p:nvPr/>
          </p:nvGraphicFramePr>
          <p:xfrm>
            <a:off x="4606" y="2352"/>
            <a:ext cx="434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0" name="Equation" r:id="rId9" imgW="161849" imgH="209702" progId="Equation.3">
                    <p:embed/>
                  </p:oleObj>
                </mc:Choice>
                <mc:Fallback>
                  <p:oleObj name="Equation" r:id="rId9" imgW="161849" imgH="20970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2352"/>
                          <a:ext cx="434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Oval 12"/>
            <p:cNvSpPr>
              <a:spLocks noChangeArrowheads="1"/>
            </p:cNvSpPr>
            <p:nvPr/>
          </p:nvSpPr>
          <p:spPr bwMode="auto">
            <a:xfrm>
              <a:off x="3408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7440" name="Oval 13"/>
            <p:cNvSpPr>
              <a:spLocks noChangeArrowheads="1"/>
            </p:cNvSpPr>
            <p:nvPr/>
          </p:nvSpPr>
          <p:spPr bwMode="auto">
            <a:xfrm>
              <a:off x="4512" y="259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7441" name="Oval 14"/>
            <p:cNvSpPr>
              <a:spLocks noChangeArrowheads="1"/>
            </p:cNvSpPr>
            <p:nvPr/>
          </p:nvSpPr>
          <p:spPr bwMode="auto">
            <a:xfrm>
              <a:off x="4512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7442" name="Oval 15"/>
            <p:cNvSpPr>
              <a:spLocks noChangeArrowheads="1"/>
            </p:cNvSpPr>
            <p:nvPr/>
          </p:nvSpPr>
          <p:spPr bwMode="auto">
            <a:xfrm>
              <a:off x="4512" y="163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7443" name="Line 16"/>
            <p:cNvSpPr>
              <a:spLocks noChangeShapeType="1"/>
            </p:cNvSpPr>
            <p:nvPr/>
          </p:nvSpPr>
          <p:spPr bwMode="auto">
            <a:xfrm flipV="1">
              <a:off x="3504" y="1728"/>
              <a:ext cx="100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17"/>
            <p:cNvSpPr>
              <a:spLocks noChangeShapeType="1"/>
            </p:cNvSpPr>
            <p:nvPr/>
          </p:nvSpPr>
          <p:spPr bwMode="auto">
            <a:xfrm>
              <a:off x="3468" y="2198"/>
              <a:ext cx="1054" cy="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18"/>
            <p:cNvSpPr>
              <a:spLocks noChangeShapeType="1"/>
            </p:cNvSpPr>
            <p:nvPr/>
          </p:nvSpPr>
          <p:spPr bwMode="auto">
            <a:xfrm>
              <a:off x="3504" y="1680"/>
              <a:ext cx="100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46" name="Object 19"/>
            <p:cNvGraphicFramePr>
              <a:graphicFrameLocks noChangeAspect="1"/>
            </p:cNvGraphicFramePr>
            <p:nvPr/>
          </p:nvGraphicFramePr>
          <p:xfrm>
            <a:off x="2976" y="1824"/>
            <a:ext cx="43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1" name="Equation" r:id="rId11" imgW="161849" imgH="199949" progId="Equation.3">
                    <p:embed/>
                  </p:oleObj>
                </mc:Choice>
                <mc:Fallback>
                  <p:oleObj name="Equation" r:id="rId11" imgW="161849" imgH="19994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824"/>
                          <a:ext cx="43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7" name="Object 20"/>
            <p:cNvGraphicFramePr>
              <a:graphicFrameLocks noChangeAspect="1"/>
            </p:cNvGraphicFramePr>
            <p:nvPr/>
          </p:nvGraphicFramePr>
          <p:xfrm>
            <a:off x="2957" y="2273"/>
            <a:ext cx="403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2" name="Equation" r:id="rId13" imgW="142951" imgH="209702" progId="Equation.3">
                    <p:embed/>
                  </p:oleObj>
                </mc:Choice>
                <mc:Fallback>
                  <p:oleObj name="Equation" r:id="rId13" imgW="142951" imgH="20970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2273"/>
                          <a:ext cx="403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4953000" y="464820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满</a:t>
            </a:r>
            <a:r>
              <a:rPr kumimoji="1"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单、双</a:t>
            </a:r>
            <a:r>
              <a:rPr kumimoji="1"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射</a:t>
            </a:r>
          </a:p>
        </p:txBody>
      </p:sp>
      <p:sp>
        <p:nvSpPr>
          <p:cNvPr id="17413" name="Line 22"/>
          <p:cNvSpPr>
            <a:spLocks noChangeShapeType="1"/>
          </p:cNvSpPr>
          <p:nvPr/>
        </p:nvSpPr>
        <p:spPr bwMode="auto">
          <a:xfrm>
            <a:off x="1524000" y="3505200"/>
            <a:ext cx="1752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23"/>
          <p:cNvSpPr>
            <a:spLocks noChangeShapeType="1"/>
          </p:cNvSpPr>
          <p:nvPr/>
        </p:nvSpPr>
        <p:spPr bwMode="auto">
          <a:xfrm flipV="1">
            <a:off x="1600200" y="3505200"/>
            <a:ext cx="1676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Oval 24"/>
          <p:cNvSpPr>
            <a:spLocks noChangeArrowheads="1"/>
          </p:cNvSpPr>
          <p:nvPr/>
        </p:nvSpPr>
        <p:spPr bwMode="auto">
          <a:xfrm>
            <a:off x="1524000" y="25908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416" name="Oval 25"/>
          <p:cNvSpPr>
            <a:spLocks noChangeArrowheads="1"/>
          </p:cNvSpPr>
          <p:nvPr/>
        </p:nvSpPr>
        <p:spPr bwMode="auto">
          <a:xfrm>
            <a:off x="3317875" y="25908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417" name="Oval 26"/>
          <p:cNvSpPr>
            <a:spLocks noChangeArrowheads="1"/>
          </p:cNvSpPr>
          <p:nvPr/>
        </p:nvSpPr>
        <p:spPr bwMode="auto">
          <a:xfrm>
            <a:off x="1447800" y="3408363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418" name="Oval 27"/>
          <p:cNvSpPr>
            <a:spLocks noChangeArrowheads="1"/>
          </p:cNvSpPr>
          <p:nvPr/>
        </p:nvSpPr>
        <p:spPr bwMode="auto">
          <a:xfrm>
            <a:off x="3255963" y="3394075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419" name="Oval 28"/>
          <p:cNvSpPr>
            <a:spLocks noChangeArrowheads="1"/>
          </p:cNvSpPr>
          <p:nvPr/>
        </p:nvSpPr>
        <p:spPr bwMode="auto">
          <a:xfrm>
            <a:off x="1503363" y="4364038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420" name="Oval 29"/>
          <p:cNvSpPr>
            <a:spLocks noChangeArrowheads="1"/>
          </p:cNvSpPr>
          <p:nvPr/>
        </p:nvSpPr>
        <p:spPr bwMode="auto">
          <a:xfrm>
            <a:off x="3276600" y="4440238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421" name="Oval 30"/>
          <p:cNvSpPr>
            <a:spLocks noChangeArrowheads="1"/>
          </p:cNvSpPr>
          <p:nvPr/>
        </p:nvSpPr>
        <p:spPr bwMode="auto">
          <a:xfrm>
            <a:off x="3221038" y="51816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graphicFrame>
        <p:nvGraphicFramePr>
          <p:cNvPr id="17422" name="Object 31"/>
          <p:cNvGraphicFramePr>
            <a:graphicFrameLocks noChangeAspect="1"/>
          </p:cNvGraphicFramePr>
          <p:nvPr/>
        </p:nvGraphicFramePr>
        <p:xfrm>
          <a:off x="817563" y="3027363"/>
          <a:ext cx="688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15" imgW="161849" imgH="199949" progId="Equation.3">
                  <p:embed/>
                </p:oleObj>
              </mc:Choice>
              <mc:Fallback>
                <p:oleObj name="Equation" r:id="rId15" imgW="161849" imgH="19994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027363"/>
                        <a:ext cx="688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32"/>
          <p:cNvGraphicFramePr>
            <a:graphicFrameLocks noChangeAspect="1"/>
          </p:cNvGraphicFramePr>
          <p:nvPr/>
        </p:nvGraphicFramePr>
        <p:xfrm>
          <a:off x="808038" y="3962400"/>
          <a:ext cx="6397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17" imgW="142951" imgH="209702" progId="Equation.3">
                  <p:embed/>
                </p:oleObj>
              </mc:Choice>
              <mc:Fallback>
                <p:oleObj name="Equation" r:id="rId17" imgW="142951" imgH="20970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962400"/>
                        <a:ext cx="63976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33"/>
          <p:cNvGraphicFramePr>
            <a:graphicFrameLocks noChangeAspect="1"/>
          </p:cNvGraphicFramePr>
          <p:nvPr/>
        </p:nvGraphicFramePr>
        <p:xfrm>
          <a:off x="3452813" y="4800600"/>
          <a:ext cx="738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19" imgW="171602" imgH="199949" progId="Equation.3">
                  <p:embed/>
                </p:oleObj>
              </mc:Choice>
              <mc:Fallback>
                <p:oleObj name="Equation" r:id="rId19" imgW="171602" imgH="19994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800600"/>
                        <a:ext cx="738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34"/>
          <p:cNvGraphicFramePr>
            <a:graphicFrameLocks noChangeAspect="1"/>
          </p:cNvGraphicFramePr>
          <p:nvPr/>
        </p:nvGraphicFramePr>
        <p:xfrm>
          <a:off x="857250" y="2209800"/>
          <a:ext cx="590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21" imgW="133502" imgH="199949" progId="Equation.3">
                  <p:embed/>
                </p:oleObj>
              </mc:Choice>
              <mc:Fallback>
                <p:oleObj name="Equation" r:id="rId21" imgW="133502" imgH="19994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09800"/>
                        <a:ext cx="590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35"/>
          <p:cNvGraphicFramePr>
            <a:graphicFrameLocks noChangeAspect="1"/>
          </p:cNvGraphicFramePr>
          <p:nvPr/>
        </p:nvGraphicFramePr>
        <p:xfrm>
          <a:off x="3398838" y="2133600"/>
          <a:ext cx="639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公式" r:id="rId23" imgW="142951" imgH="199949" progId="Equation.3">
                  <p:embed/>
                </p:oleObj>
              </mc:Choice>
              <mc:Fallback>
                <p:oleObj name="公式" r:id="rId23" imgW="142951" imgH="19994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2133600"/>
                        <a:ext cx="6397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36"/>
          <p:cNvGraphicFramePr>
            <a:graphicFrameLocks noChangeAspect="1"/>
          </p:cNvGraphicFramePr>
          <p:nvPr/>
        </p:nvGraphicFramePr>
        <p:xfrm>
          <a:off x="3429000" y="2971800"/>
          <a:ext cx="738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25" imgW="171602" imgH="199949" progId="Equation.3">
                  <p:embed/>
                </p:oleObj>
              </mc:Choice>
              <mc:Fallback>
                <p:oleObj name="Equation" r:id="rId25" imgW="171602" imgH="19994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738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1447800" y="52578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  射 </a:t>
            </a:r>
          </a:p>
        </p:txBody>
      </p:sp>
      <p:graphicFrame>
        <p:nvGraphicFramePr>
          <p:cNvPr id="17429" name="Object 38"/>
          <p:cNvGraphicFramePr>
            <a:graphicFrameLocks noChangeAspect="1"/>
          </p:cNvGraphicFramePr>
          <p:nvPr/>
        </p:nvGraphicFramePr>
        <p:xfrm>
          <a:off x="3429000" y="4114800"/>
          <a:ext cx="592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27" imgW="161849" imgH="209702" progId="Equation.3">
                  <p:embed/>
                </p:oleObj>
              </mc:Choice>
              <mc:Fallback>
                <p:oleObj name="Equation" r:id="rId27" imgW="161849" imgH="20970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5921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Line 39"/>
          <p:cNvSpPr>
            <a:spLocks noChangeShapeType="1"/>
          </p:cNvSpPr>
          <p:nvPr/>
        </p:nvSpPr>
        <p:spPr bwMode="auto">
          <a:xfrm>
            <a:off x="1676400" y="2667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7624" name="Oval 40"/>
          <p:cNvSpPr>
            <a:spLocks noChangeArrowheads="1"/>
          </p:cNvSpPr>
          <p:nvPr/>
        </p:nvSpPr>
        <p:spPr bwMode="auto">
          <a:xfrm>
            <a:off x="3048000" y="2057400"/>
            <a:ext cx="1371600" cy="3810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6858000" y="2286000"/>
            <a:ext cx="1524000" cy="2362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5" grpId="0"/>
      <p:bldP spid="67621" grpId="0"/>
      <p:bldP spid="67624" grpId="0" animBg="1"/>
      <p:bldP spid="676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12750" y="3048000"/>
            <a:ext cx="8353867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 dirty="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  <a:cs typeface="Tahoma" pitchFamily="34" charset="0"/>
              </a:rPr>
              <a:t>§</a:t>
            </a:r>
            <a:r>
              <a:rPr lang="en-US" altLang="zh-CN" sz="5400" b="1" dirty="0" smtClean="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  <a:cs typeface="Tahoma" pitchFamily="34" charset="0"/>
              </a:rPr>
              <a:t>3.2</a:t>
            </a:r>
            <a:r>
              <a:rPr lang="en-US" altLang="zh-CN" sz="5400" b="1" dirty="0" smtClean="0">
                <a:solidFill>
                  <a:srgbClr val="FF33CC"/>
                </a:solidFill>
                <a:latin typeface="隶书" pitchFamily="49" charset="-122"/>
                <a:ea typeface="隶书" pitchFamily="49" charset="-122"/>
                <a:cs typeface="Tahoma" pitchFamily="34" charset="0"/>
              </a:rPr>
              <a:t> </a:t>
            </a:r>
            <a:r>
              <a:rPr lang="zh-CN" altLang="en-US" sz="5400" b="1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  <a:cs typeface="Tahoma" pitchFamily="34" charset="0"/>
              </a:rPr>
              <a:t>复合函数、反函数、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1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  <a:cs typeface="Tahoma" pitchFamily="34" charset="0"/>
              </a:rPr>
              <a:t>       多元函数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复合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533400" y="1765300"/>
            <a:ext cx="81264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设函数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f:X→Y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g:Y→Z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，它们所组成的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复合函数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也是一个函数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h:X→Z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，即 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609600" y="3657600"/>
          <a:ext cx="80772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3" imgW="3022600" imgH="482600" progId="Equation.3">
                  <p:embed/>
                </p:oleObj>
              </mc:Choice>
              <mc:Fallback>
                <p:oleObj name="公式" r:id="rId3" imgW="30226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807720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1219200" y="3962400"/>
            <a:ext cx="990600" cy="762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70667" name="Group 11"/>
          <p:cNvGrpSpPr>
            <a:grpSpLocks/>
          </p:cNvGrpSpPr>
          <p:nvPr/>
        </p:nvGrpSpPr>
        <p:grpSpPr bwMode="auto">
          <a:xfrm>
            <a:off x="685800" y="5238750"/>
            <a:ext cx="7239000" cy="579438"/>
            <a:chOff x="432" y="3300"/>
            <a:chExt cx="4560" cy="365"/>
          </a:xfrm>
        </p:grpSpPr>
        <p:graphicFrame>
          <p:nvGraphicFramePr>
            <p:cNvPr id="20490" name="Object 12"/>
            <p:cNvGraphicFramePr>
              <a:graphicFrameLocks noChangeAspect="1"/>
            </p:cNvGraphicFramePr>
            <p:nvPr/>
          </p:nvGraphicFramePr>
          <p:xfrm>
            <a:off x="4320" y="3312"/>
            <a:ext cx="67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公式" r:id="rId5" imgW="355138" imgH="177569" progId="Equation.3">
                    <p:embed/>
                  </p:oleObj>
                </mc:Choice>
                <mc:Fallback>
                  <p:oleObj name="公式" r:id="rId5" imgW="355138" imgH="17756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12"/>
                          <a:ext cx="672" cy="345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432" y="3300"/>
              <a:ext cx="39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隶书" pitchFamily="49" charset="-122"/>
                  <a:ea typeface="隶书" pitchFamily="49" charset="-122"/>
                </a:rPr>
                <a:t>关系</a:t>
              </a:r>
              <a:r>
                <a:rPr lang="en-US" altLang="zh-CN">
                  <a:latin typeface="Times New Roman" pitchFamily="18" charset="0"/>
                  <a:ea typeface="隶书" pitchFamily="49" charset="-122"/>
                </a:rPr>
                <a:t>R:X→Y</a:t>
              </a:r>
              <a:r>
                <a:rPr lang="zh-CN" altLang="en-US">
                  <a:latin typeface="隶书" pitchFamily="49" charset="-122"/>
                  <a:ea typeface="隶书" pitchFamily="49" charset="-122"/>
                </a:rPr>
                <a:t>与</a:t>
              </a:r>
              <a:r>
                <a:rPr lang="en-US" altLang="zh-CN">
                  <a:latin typeface="Times New Roman" pitchFamily="18" charset="0"/>
                  <a:ea typeface="隶书" pitchFamily="49" charset="-122"/>
                </a:rPr>
                <a:t>S:Y→Z</a:t>
              </a:r>
              <a:r>
                <a:rPr lang="zh-CN" altLang="en-US">
                  <a:latin typeface="隶书" pitchFamily="49" charset="-122"/>
                  <a:ea typeface="隶书" pitchFamily="49" charset="-122"/>
                </a:rPr>
                <a:t>的复合记为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409575" y="2133600"/>
            <a:ext cx="9264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b="1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b="1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 b="1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.</a:t>
            </a:r>
            <a:r>
              <a:rPr kumimoji="1" lang="en-US" altLang="zh-CN" sz="2800" b="1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</a:t>
            </a:r>
            <a:r>
              <a:rPr kumimoji="1" lang="en-US" altLang="zh-CN" sz="3000" b="1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f:Z</a:t>
            </a:r>
            <a:r>
              <a:rPr kumimoji="1" lang="en-US" altLang="zh-CN" sz="3000" b="1">
                <a:latin typeface="Times New Roman" pitchFamily="18" charset="0"/>
                <a:ea typeface="华文中宋" pitchFamily="2" charset="-122"/>
                <a:sym typeface="Wingdings 3" pitchFamily="18" charset="2"/>
              </a:rPr>
              <a:t></a:t>
            </a:r>
            <a:r>
              <a:rPr kumimoji="1" lang="en-US" altLang="zh-CN" sz="3000" b="1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Z, f(x)=x+3,   g:Z</a:t>
            </a:r>
            <a:r>
              <a:rPr kumimoji="1" lang="en-US" altLang="zh-CN" sz="3000" b="1">
                <a:latin typeface="Times New Roman" pitchFamily="18" charset="0"/>
                <a:ea typeface="华文中宋" pitchFamily="2" charset="-122"/>
                <a:sym typeface="Wingdings 3" pitchFamily="18" charset="2"/>
              </a:rPr>
              <a:t></a:t>
            </a:r>
            <a:r>
              <a:rPr kumimoji="1" lang="en-US" altLang="zh-CN" sz="3000" b="1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Z, g(x)=3x</a:t>
            </a:r>
            <a:r>
              <a:rPr kumimoji="1" lang="en-US" altLang="zh-CN" sz="2800" b="1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 b="1">
                <a:latin typeface="华文中宋" pitchFamily="2" charset="-122"/>
                <a:ea typeface="华文中宋" pitchFamily="2" charset="-122"/>
              </a:rPr>
              <a:t>   </a:t>
            </a:r>
            <a:endParaRPr kumimoji="1" lang="en-US" altLang="zh-CN" sz="30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219200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复合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762000" y="3352800"/>
          <a:ext cx="7848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3" imgW="2489200" imgH="203200" progId="Equation.3">
                  <p:embed/>
                </p:oleObj>
              </mc:Choice>
              <mc:Fallback>
                <p:oleObj name="公式" r:id="rId3" imgW="2489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78486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768350" y="4572000"/>
          <a:ext cx="72247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5" imgW="2197100" imgH="203200" progId="Equation.3">
                  <p:embed/>
                </p:oleObj>
              </mc:Choice>
              <mc:Fallback>
                <p:oleObj name="公式" r:id="rId5" imgW="21971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572000"/>
                        <a:ext cx="722471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219200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复合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976313" y="1905000"/>
            <a:ext cx="8396287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f(x)=2x+1,g(x)=x*x+2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90600" y="3733800"/>
            <a:ext cx="694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fog=f(x*x+2)=2(x*x+2)+1=2x*x+5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976313" y="48990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914400" y="4860925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gof=g(2x+1)=(2x+1)^2+2=4x^2+4x+3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219200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复合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747713" y="2119313"/>
            <a:ext cx="47386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       </a:t>
            </a:r>
            <a:r>
              <a:rPr lang="zh-CN" altLang="en-US" sz="2400" b="1" dirty="0">
                <a:latin typeface="宋体" pitchFamily="2" charset="-122"/>
              </a:rPr>
              <a:t>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f:A→B,g:B→</a:t>
            </a:r>
            <a:r>
              <a:rPr lang="en-US" altLang="zh-CN" sz="2400" b="1" dirty="0">
                <a:latin typeface="宋体" pitchFamily="2" charset="-122"/>
                <a:cs typeface="Arial" charset="0"/>
              </a:rPr>
              <a:t>C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14400" y="2962275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若</a:t>
            </a:r>
            <a:r>
              <a:rPr lang="en-US" altLang="zh-CN" sz="2800" b="1">
                <a:latin typeface="宋体" pitchFamily="2" charset="-122"/>
              </a:rPr>
              <a:t>f</a:t>
            </a:r>
            <a:r>
              <a:rPr lang="zh-CN" altLang="en-US" sz="2800" b="1">
                <a:latin typeface="宋体" pitchFamily="2" charset="-122"/>
              </a:rPr>
              <a:t>和</a:t>
            </a:r>
            <a:r>
              <a:rPr lang="en-US" altLang="zh-CN" sz="2800" b="1">
                <a:latin typeface="宋体" pitchFamily="2" charset="-122"/>
              </a:rPr>
              <a:t>g</a:t>
            </a:r>
            <a:r>
              <a:rPr lang="zh-CN" altLang="en-US" sz="2800" b="1">
                <a:latin typeface="宋体" pitchFamily="2" charset="-122"/>
              </a:rPr>
              <a:t>是满射，则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gof:A→C</a:t>
            </a:r>
            <a:r>
              <a:rPr lang="zh-CN" altLang="en-US" sz="2800" b="1">
                <a:latin typeface="宋体" pitchFamily="2" charset="-122"/>
                <a:cs typeface="Arial" charset="0"/>
              </a:rPr>
              <a:t>是满射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976313" y="3770313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若</a:t>
            </a:r>
            <a:r>
              <a:rPr lang="en-US" altLang="zh-CN" sz="2800" b="1">
                <a:latin typeface="宋体" pitchFamily="2" charset="-122"/>
              </a:rPr>
              <a:t>f</a:t>
            </a:r>
            <a:r>
              <a:rPr lang="zh-CN" altLang="en-US" sz="2800" b="1">
                <a:latin typeface="宋体" pitchFamily="2" charset="-122"/>
              </a:rPr>
              <a:t>和</a:t>
            </a:r>
            <a:r>
              <a:rPr lang="en-US" altLang="zh-CN" sz="2800" b="1">
                <a:latin typeface="宋体" pitchFamily="2" charset="-122"/>
              </a:rPr>
              <a:t>g</a:t>
            </a:r>
            <a:r>
              <a:rPr lang="zh-CN" altLang="en-US" sz="2800" b="1">
                <a:latin typeface="宋体" pitchFamily="2" charset="-122"/>
              </a:rPr>
              <a:t>是单射，则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gof:A→C</a:t>
            </a:r>
            <a:r>
              <a:rPr lang="zh-CN" altLang="en-US" sz="2800" b="1">
                <a:latin typeface="宋体" pitchFamily="2" charset="-122"/>
                <a:cs typeface="Arial" charset="0"/>
              </a:rPr>
              <a:t>是单射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976313" y="4760913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若</a:t>
            </a:r>
            <a:r>
              <a:rPr lang="en-US" altLang="zh-CN" sz="2800" b="1">
                <a:latin typeface="宋体" pitchFamily="2" charset="-122"/>
              </a:rPr>
              <a:t>f</a:t>
            </a:r>
            <a:r>
              <a:rPr lang="zh-CN" altLang="en-US" sz="2800" b="1">
                <a:latin typeface="宋体" pitchFamily="2" charset="-122"/>
              </a:rPr>
              <a:t>和</a:t>
            </a:r>
            <a:r>
              <a:rPr lang="en-US" altLang="zh-CN" sz="2800" b="1">
                <a:latin typeface="宋体" pitchFamily="2" charset="-122"/>
              </a:rPr>
              <a:t>g</a:t>
            </a:r>
            <a:r>
              <a:rPr lang="zh-CN" altLang="en-US" sz="2800" b="1">
                <a:latin typeface="宋体" pitchFamily="2" charset="-122"/>
              </a:rPr>
              <a:t>是双射，则</a:t>
            </a:r>
            <a:r>
              <a:rPr lang="en-US" altLang="zh-CN" sz="2800" b="1">
                <a:latin typeface="宋体" pitchFamily="2" charset="-122"/>
              </a:rPr>
              <a:t>g</a:t>
            </a:r>
            <a:r>
              <a:rPr lang="en-US" altLang="zh-CN" sz="2800" b="1">
                <a:latin typeface="宋体" pitchFamily="2" charset="-122"/>
                <a:cs typeface="Tahoma" pitchFamily="34" charset="0"/>
              </a:rPr>
              <a:t>o</a:t>
            </a:r>
            <a:r>
              <a:rPr lang="en-US" altLang="zh-CN" sz="2800" b="1">
                <a:latin typeface="宋体" pitchFamily="2" charset="-122"/>
              </a:rPr>
              <a:t>f:A</a:t>
            </a:r>
            <a:r>
              <a:rPr lang="en-US" altLang="zh-CN" sz="2800" b="1">
                <a:latin typeface="宋体" pitchFamily="2" charset="-122"/>
                <a:cs typeface="Arial" charset="0"/>
              </a:rPr>
              <a:t>→C</a:t>
            </a:r>
            <a:r>
              <a:rPr lang="zh-CN" altLang="en-US" sz="2800" b="1">
                <a:latin typeface="宋体" pitchFamily="2" charset="-122"/>
                <a:cs typeface="Arial" charset="0"/>
              </a:rPr>
              <a:t>是双射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  <p:bldP spid="73735" grpId="0"/>
      <p:bldP spid="737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1219200" y="2720975"/>
            <a:ext cx="7239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>
                <a:latin typeface="Times New Roman" pitchFamily="18" charset="0"/>
                <a:ea typeface="楷体_GB2312" pitchFamily="49" charset="-122"/>
              </a:rPr>
              <a:t>§3.1</a:t>
            </a:r>
            <a:r>
              <a:rPr lang="en-US" altLang="zh-CN" sz="4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>
                <a:latin typeface="楷体_GB2312" pitchFamily="49" charset="-122"/>
                <a:ea typeface="楷体_GB2312" pitchFamily="49" charset="-122"/>
              </a:rPr>
              <a:t>函数的基本概念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219200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复合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747713" y="2128838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endParaRPr lang="en-US" altLang="zh-CN" sz="24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914400" y="2962275"/>
            <a:ext cx="464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gof</a:t>
            </a:r>
            <a:r>
              <a:rPr lang="zh-CN" altLang="en-US" sz="2800" b="1">
                <a:latin typeface="宋体" pitchFamily="2" charset="-122"/>
              </a:rPr>
              <a:t>是满射，则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>
                <a:latin typeface="宋体" pitchFamily="2" charset="-122"/>
                <a:cs typeface="Arial" charset="0"/>
              </a:rPr>
              <a:t>是满射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76313" y="3770313"/>
            <a:ext cx="458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gof</a:t>
            </a:r>
            <a:r>
              <a:rPr lang="zh-CN" altLang="en-US" sz="2800" b="1">
                <a:latin typeface="宋体" pitchFamily="2" charset="-122"/>
              </a:rPr>
              <a:t>是单射，则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>
                <a:latin typeface="宋体" pitchFamily="2" charset="-122"/>
                <a:cs typeface="Arial" charset="0"/>
              </a:rPr>
              <a:t>是单射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976313" y="4760913"/>
            <a:ext cx="6253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gof</a:t>
            </a:r>
            <a:r>
              <a:rPr lang="zh-CN" altLang="en-US" sz="2800" b="1">
                <a:latin typeface="宋体" pitchFamily="2" charset="-122"/>
              </a:rPr>
              <a:t>是双射，则</a:t>
            </a:r>
            <a:r>
              <a:rPr lang="en-US" altLang="zh-CN" sz="2800" b="1">
                <a:latin typeface="宋体" pitchFamily="2" charset="-122"/>
              </a:rPr>
              <a:t>g</a:t>
            </a:r>
            <a:r>
              <a:rPr lang="zh-CN" altLang="en-US" sz="2800" b="1">
                <a:latin typeface="宋体" pitchFamily="2" charset="-122"/>
                <a:cs typeface="Arial" charset="0"/>
              </a:rPr>
              <a:t>是满射且</a:t>
            </a:r>
            <a:r>
              <a:rPr lang="en-US" altLang="zh-CN" sz="2800" b="1">
                <a:latin typeface="宋体" pitchFamily="2" charset="-122"/>
                <a:cs typeface="Arial" charset="0"/>
              </a:rPr>
              <a:t>f</a:t>
            </a:r>
            <a:r>
              <a:rPr lang="zh-CN" altLang="en-US" sz="2800" b="1">
                <a:latin typeface="宋体" pitchFamily="2" charset="-122"/>
                <a:cs typeface="Arial" charset="0"/>
              </a:rPr>
              <a:t>是单射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59" grpId="0"/>
      <p:bldP spid="747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204913" y="1317625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逆函数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反函数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457200" y="1600200"/>
            <a:ext cx="8156575" cy="1739900"/>
            <a:chOff x="288" y="1232"/>
            <a:chExt cx="5138" cy="1096"/>
          </a:xfrm>
        </p:grpSpPr>
        <p:sp>
          <p:nvSpPr>
            <p:cNvPr id="25698" name="Text Box 7"/>
            <p:cNvSpPr txBox="1">
              <a:spLocks noChangeArrowheads="1"/>
            </p:cNvSpPr>
            <p:nvPr/>
          </p:nvSpPr>
          <p:spPr bwMode="auto">
            <a:xfrm>
              <a:off x="288" y="1232"/>
              <a:ext cx="5138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设</a:t>
              </a:r>
              <a:r>
                <a:rPr lang="en-US" altLang="zh-CN" sz="3600" b="1">
                  <a:latin typeface="Times New Roman" pitchFamily="18" charset="0"/>
                  <a:ea typeface="楷体_GB2312" pitchFamily="49" charset="-122"/>
                </a:rPr>
                <a:t>f:X→Y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是一一对应的函数，则</a:t>
              </a:r>
              <a:r>
                <a:rPr lang="en-US" altLang="zh-CN" sz="3600" b="1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所构成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的逆关系称为它的逆函数</a:t>
              </a:r>
              <a:r>
                <a:rPr lang="en-US" altLang="zh-CN" sz="36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记成</a:t>
              </a:r>
            </a:p>
          </p:txBody>
        </p:sp>
        <p:graphicFrame>
          <p:nvGraphicFramePr>
            <p:cNvPr id="25699" name="Object 8"/>
            <p:cNvGraphicFramePr>
              <a:graphicFrameLocks noChangeAspect="1"/>
            </p:cNvGraphicFramePr>
            <p:nvPr/>
          </p:nvGraphicFramePr>
          <p:xfrm>
            <a:off x="4272" y="1938"/>
            <a:ext cx="115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3" name="公式" r:id="rId3" imgW="825500" imgH="228600" progId="Equation.3">
                    <p:embed/>
                  </p:oleObj>
                </mc:Choice>
                <mc:Fallback>
                  <p:oleObj name="公式" r:id="rId3" imgW="825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938"/>
                          <a:ext cx="1152" cy="31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85" name="Group 9"/>
          <p:cNvGrpSpPr>
            <a:grpSpLocks/>
          </p:cNvGrpSpPr>
          <p:nvPr/>
        </p:nvGrpSpPr>
        <p:grpSpPr bwMode="auto">
          <a:xfrm>
            <a:off x="909638" y="3327400"/>
            <a:ext cx="3128962" cy="1549400"/>
            <a:chOff x="512" y="1744"/>
            <a:chExt cx="1971" cy="1028"/>
          </a:xfrm>
        </p:grpSpPr>
        <p:sp>
          <p:nvSpPr>
            <p:cNvPr id="25677" name="Rectangle 10"/>
            <p:cNvSpPr>
              <a:spLocks noChangeArrowheads="1"/>
            </p:cNvSpPr>
            <p:nvPr/>
          </p:nvSpPr>
          <p:spPr bwMode="auto">
            <a:xfrm>
              <a:off x="1420" y="1744"/>
              <a:ext cx="203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g</a:t>
              </a:r>
            </a:p>
          </p:txBody>
        </p:sp>
        <p:sp>
          <p:nvSpPr>
            <p:cNvPr id="25678" name="Oval 11"/>
            <p:cNvSpPr>
              <a:spLocks noChangeArrowheads="1"/>
            </p:cNvSpPr>
            <p:nvPr/>
          </p:nvSpPr>
          <p:spPr bwMode="auto">
            <a:xfrm>
              <a:off x="1762" y="1993"/>
              <a:ext cx="721" cy="751"/>
            </a:xfrm>
            <a:prstGeom prst="ellipse">
              <a:avLst/>
            </a:prstGeom>
            <a:solidFill>
              <a:srgbClr val="FFF4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79" name="Oval 12"/>
            <p:cNvSpPr>
              <a:spLocks noChangeArrowheads="1"/>
            </p:cNvSpPr>
            <p:nvPr/>
          </p:nvSpPr>
          <p:spPr bwMode="auto">
            <a:xfrm>
              <a:off x="599" y="1998"/>
              <a:ext cx="674" cy="750"/>
            </a:xfrm>
            <a:prstGeom prst="ellipse">
              <a:avLst/>
            </a:prstGeom>
            <a:solidFill>
              <a:srgbClr val="E9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80" name="Oval 13"/>
            <p:cNvSpPr>
              <a:spLocks noChangeArrowheads="1"/>
            </p:cNvSpPr>
            <p:nvPr/>
          </p:nvSpPr>
          <p:spPr bwMode="auto">
            <a:xfrm>
              <a:off x="986" y="2103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81" name="Oval 14"/>
            <p:cNvSpPr>
              <a:spLocks noChangeArrowheads="1"/>
            </p:cNvSpPr>
            <p:nvPr/>
          </p:nvSpPr>
          <p:spPr bwMode="auto">
            <a:xfrm>
              <a:off x="992" y="2383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82" name="Oval 15"/>
            <p:cNvSpPr>
              <a:spLocks noChangeArrowheads="1"/>
            </p:cNvSpPr>
            <p:nvPr/>
          </p:nvSpPr>
          <p:spPr bwMode="auto">
            <a:xfrm>
              <a:off x="999" y="2609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83" name="Oval 16"/>
            <p:cNvSpPr>
              <a:spLocks noChangeArrowheads="1"/>
            </p:cNvSpPr>
            <p:nvPr/>
          </p:nvSpPr>
          <p:spPr bwMode="auto">
            <a:xfrm>
              <a:off x="2018" y="2099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84" name="Oval 17"/>
            <p:cNvSpPr>
              <a:spLocks noChangeArrowheads="1"/>
            </p:cNvSpPr>
            <p:nvPr/>
          </p:nvSpPr>
          <p:spPr bwMode="auto">
            <a:xfrm>
              <a:off x="2024" y="2322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85" name="Oval 18"/>
            <p:cNvSpPr>
              <a:spLocks noChangeArrowheads="1"/>
            </p:cNvSpPr>
            <p:nvPr/>
          </p:nvSpPr>
          <p:spPr bwMode="auto">
            <a:xfrm>
              <a:off x="2033" y="2539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86" name="Line 19"/>
            <p:cNvSpPr>
              <a:spLocks noChangeShapeType="1"/>
            </p:cNvSpPr>
            <p:nvPr/>
          </p:nvSpPr>
          <p:spPr bwMode="auto">
            <a:xfrm flipV="1">
              <a:off x="1030" y="2124"/>
              <a:ext cx="976" cy="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7" name="Line 20"/>
            <p:cNvSpPr>
              <a:spLocks noChangeShapeType="1"/>
            </p:cNvSpPr>
            <p:nvPr/>
          </p:nvSpPr>
          <p:spPr bwMode="auto">
            <a:xfrm>
              <a:off x="1055" y="2413"/>
              <a:ext cx="942" cy="14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8" name="Line 21"/>
            <p:cNvSpPr>
              <a:spLocks noChangeShapeType="1"/>
            </p:cNvSpPr>
            <p:nvPr/>
          </p:nvSpPr>
          <p:spPr bwMode="auto">
            <a:xfrm flipV="1">
              <a:off x="1064" y="2358"/>
              <a:ext cx="932" cy="27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9" name="Text Box 22"/>
            <p:cNvSpPr txBox="1">
              <a:spLocks noChangeArrowheads="1"/>
            </p:cNvSpPr>
            <p:nvPr/>
          </p:nvSpPr>
          <p:spPr bwMode="auto">
            <a:xfrm>
              <a:off x="512" y="1989"/>
              <a:ext cx="51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a</a:t>
              </a:r>
            </a:p>
          </p:txBody>
        </p:sp>
        <p:sp>
          <p:nvSpPr>
            <p:cNvPr id="25690" name="Text Box 23"/>
            <p:cNvSpPr txBox="1">
              <a:spLocks noChangeArrowheads="1"/>
            </p:cNvSpPr>
            <p:nvPr/>
          </p:nvSpPr>
          <p:spPr bwMode="auto">
            <a:xfrm>
              <a:off x="528" y="2254"/>
              <a:ext cx="49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b</a:t>
              </a:r>
            </a:p>
          </p:txBody>
        </p:sp>
        <p:sp>
          <p:nvSpPr>
            <p:cNvPr id="25691" name="Text Box 24"/>
            <p:cNvSpPr txBox="1">
              <a:spLocks noChangeArrowheads="1"/>
            </p:cNvSpPr>
            <p:nvPr/>
          </p:nvSpPr>
          <p:spPr bwMode="auto">
            <a:xfrm>
              <a:off x="519" y="2488"/>
              <a:ext cx="50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25692" name="Text Box 25"/>
            <p:cNvSpPr txBox="1">
              <a:spLocks noChangeArrowheads="1"/>
            </p:cNvSpPr>
            <p:nvPr/>
          </p:nvSpPr>
          <p:spPr bwMode="auto">
            <a:xfrm>
              <a:off x="2082" y="1963"/>
              <a:ext cx="23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25693" name="Text Box 26"/>
            <p:cNvSpPr txBox="1">
              <a:spLocks noChangeArrowheads="1"/>
            </p:cNvSpPr>
            <p:nvPr/>
          </p:nvSpPr>
          <p:spPr bwMode="auto">
            <a:xfrm>
              <a:off x="2115" y="2220"/>
              <a:ext cx="23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25694" name="Text Box 27"/>
            <p:cNvSpPr txBox="1">
              <a:spLocks noChangeArrowheads="1"/>
            </p:cNvSpPr>
            <p:nvPr/>
          </p:nvSpPr>
          <p:spPr bwMode="auto">
            <a:xfrm>
              <a:off x="2113" y="2468"/>
              <a:ext cx="23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25695" name="Rectangle 28"/>
            <p:cNvSpPr>
              <a:spLocks noChangeArrowheads="1"/>
            </p:cNvSpPr>
            <p:nvPr/>
          </p:nvSpPr>
          <p:spPr bwMode="auto">
            <a:xfrm>
              <a:off x="832" y="1787"/>
              <a:ext cx="24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5696" name="Rectangle 29"/>
            <p:cNvSpPr>
              <a:spLocks noChangeArrowheads="1"/>
            </p:cNvSpPr>
            <p:nvPr/>
          </p:nvSpPr>
          <p:spPr bwMode="auto">
            <a:xfrm>
              <a:off x="2016" y="1775"/>
              <a:ext cx="22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5697" name="Line 30"/>
            <p:cNvSpPr>
              <a:spLocks noChangeShapeType="1"/>
            </p:cNvSpPr>
            <p:nvPr/>
          </p:nvSpPr>
          <p:spPr bwMode="auto">
            <a:xfrm>
              <a:off x="1047" y="1933"/>
              <a:ext cx="10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5807" name="Group 31"/>
          <p:cNvGrpSpPr>
            <a:grpSpLocks/>
          </p:cNvGrpSpPr>
          <p:nvPr/>
        </p:nvGrpSpPr>
        <p:grpSpPr bwMode="auto">
          <a:xfrm>
            <a:off x="4606925" y="3200400"/>
            <a:ext cx="3128963" cy="1638300"/>
            <a:chOff x="2894" y="1666"/>
            <a:chExt cx="1971" cy="1087"/>
          </a:xfrm>
        </p:grpSpPr>
        <p:sp>
          <p:nvSpPr>
            <p:cNvPr id="25655" name="Oval 32"/>
            <p:cNvSpPr>
              <a:spLocks noChangeArrowheads="1"/>
            </p:cNvSpPr>
            <p:nvPr/>
          </p:nvSpPr>
          <p:spPr bwMode="auto">
            <a:xfrm>
              <a:off x="2981" y="1999"/>
              <a:ext cx="674" cy="750"/>
            </a:xfrm>
            <a:prstGeom prst="ellipse">
              <a:avLst/>
            </a:prstGeom>
            <a:solidFill>
              <a:srgbClr val="E9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56" name="Text Box 33"/>
            <p:cNvSpPr txBox="1">
              <a:spLocks noChangeArrowheads="1"/>
            </p:cNvSpPr>
            <p:nvPr/>
          </p:nvSpPr>
          <p:spPr bwMode="auto">
            <a:xfrm>
              <a:off x="2894" y="1958"/>
              <a:ext cx="51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a</a:t>
              </a:r>
            </a:p>
          </p:txBody>
        </p:sp>
        <p:sp>
          <p:nvSpPr>
            <p:cNvPr id="25657" name="Text Box 34"/>
            <p:cNvSpPr txBox="1">
              <a:spLocks noChangeArrowheads="1"/>
            </p:cNvSpPr>
            <p:nvPr/>
          </p:nvSpPr>
          <p:spPr bwMode="auto">
            <a:xfrm>
              <a:off x="2901" y="2457"/>
              <a:ext cx="50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25658" name="Rectangle 35"/>
            <p:cNvSpPr>
              <a:spLocks noChangeArrowheads="1"/>
            </p:cNvSpPr>
            <p:nvPr/>
          </p:nvSpPr>
          <p:spPr bwMode="auto">
            <a:xfrm>
              <a:off x="3802" y="1737"/>
              <a:ext cx="203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g</a:t>
              </a:r>
            </a:p>
          </p:txBody>
        </p:sp>
        <p:sp>
          <p:nvSpPr>
            <p:cNvPr id="25659" name="Oval 36"/>
            <p:cNvSpPr>
              <a:spLocks noChangeArrowheads="1"/>
            </p:cNvSpPr>
            <p:nvPr/>
          </p:nvSpPr>
          <p:spPr bwMode="auto">
            <a:xfrm>
              <a:off x="4144" y="1994"/>
              <a:ext cx="721" cy="751"/>
            </a:xfrm>
            <a:prstGeom prst="ellipse">
              <a:avLst/>
            </a:prstGeom>
            <a:solidFill>
              <a:srgbClr val="FFF4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60" name="Oval 37"/>
            <p:cNvSpPr>
              <a:spLocks noChangeArrowheads="1"/>
            </p:cNvSpPr>
            <p:nvPr/>
          </p:nvSpPr>
          <p:spPr bwMode="auto">
            <a:xfrm>
              <a:off x="3368" y="2104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61" name="Oval 38"/>
            <p:cNvSpPr>
              <a:spLocks noChangeArrowheads="1"/>
            </p:cNvSpPr>
            <p:nvPr/>
          </p:nvSpPr>
          <p:spPr bwMode="auto">
            <a:xfrm>
              <a:off x="3374" y="2384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62" name="Oval 39"/>
            <p:cNvSpPr>
              <a:spLocks noChangeArrowheads="1"/>
            </p:cNvSpPr>
            <p:nvPr/>
          </p:nvSpPr>
          <p:spPr bwMode="auto">
            <a:xfrm>
              <a:off x="3381" y="2610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63" name="Oval 40"/>
            <p:cNvSpPr>
              <a:spLocks noChangeArrowheads="1"/>
            </p:cNvSpPr>
            <p:nvPr/>
          </p:nvSpPr>
          <p:spPr bwMode="auto">
            <a:xfrm>
              <a:off x="4400" y="2100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64" name="Oval 41"/>
            <p:cNvSpPr>
              <a:spLocks noChangeArrowheads="1"/>
            </p:cNvSpPr>
            <p:nvPr/>
          </p:nvSpPr>
          <p:spPr bwMode="auto">
            <a:xfrm>
              <a:off x="4406" y="2323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65" name="Oval 42"/>
            <p:cNvSpPr>
              <a:spLocks noChangeArrowheads="1"/>
            </p:cNvSpPr>
            <p:nvPr/>
          </p:nvSpPr>
          <p:spPr bwMode="auto">
            <a:xfrm>
              <a:off x="4415" y="2540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66" name="Line 43"/>
            <p:cNvSpPr>
              <a:spLocks noChangeShapeType="1"/>
            </p:cNvSpPr>
            <p:nvPr/>
          </p:nvSpPr>
          <p:spPr bwMode="auto">
            <a:xfrm flipV="1">
              <a:off x="3420" y="2133"/>
              <a:ext cx="976" cy="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7" name="Line 44"/>
            <p:cNvSpPr>
              <a:spLocks noChangeShapeType="1"/>
            </p:cNvSpPr>
            <p:nvPr/>
          </p:nvSpPr>
          <p:spPr bwMode="auto">
            <a:xfrm>
              <a:off x="3437" y="2414"/>
              <a:ext cx="942" cy="14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8" name="Line 45"/>
            <p:cNvSpPr>
              <a:spLocks noChangeShapeType="1"/>
            </p:cNvSpPr>
            <p:nvPr/>
          </p:nvSpPr>
          <p:spPr bwMode="auto">
            <a:xfrm flipV="1">
              <a:off x="3446" y="2359"/>
              <a:ext cx="932" cy="27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9" name="Text Box 46"/>
            <p:cNvSpPr txBox="1">
              <a:spLocks noChangeArrowheads="1"/>
            </p:cNvSpPr>
            <p:nvPr/>
          </p:nvSpPr>
          <p:spPr bwMode="auto">
            <a:xfrm>
              <a:off x="2918" y="2247"/>
              <a:ext cx="4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b</a:t>
              </a:r>
            </a:p>
          </p:txBody>
        </p:sp>
        <p:sp>
          <p:nvSpPr>
            <p:cNvPr id="25670" name="Text Box 47"/>
            <p:cNvSpPr txBox="1">
              <a:spLocks noChangeArrowheads="1"/>
            </p:cNvSpPr>
            <p:nvPr/>
          </p:nvSpPr>
          <p:spPr bwMode="auto">
            <a:xfrm>
              <a:off x="4464" y="1964"/>
              <a:ext cx="23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25671" name="Text Box 48"/>
            <p:cNvSpPr txBox="1">
              <a:spLocks noChangeArrowheads="1"/>
            </p:cNvSpPr>
            <p:nvPr/>
          </p:nvSpPr>
          <p:spPr bwMode="auto">
            <a:xfrm>
              <a:off x="4497" y="2221"/>
              <a:ext cx="23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25672" name="Text Box 49"/>
            <p:cNvSpPr txBox="1">
              <a:spLocks noChangeArrowheads="1"/>
            </p:cNvSpPr>
            <p:nvPr/>
          </p:nvSpPr>
          <p:spPr bwMode="auto">
            <a:xfrm>
              <a:off x="4495" y="2470"/>
              <a:ext cx="23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25673" name="Rectangle 50"/>
            <p:cNvSpPr>
              <a:spLocks noChangeArrowheads="1"/>
            </p:cNvSpPr>
            <p:nvPr/>
          </p:nvSpPr>
          <p:spPr bwMode="auto">
            <a:xfrm>
              <a:off x="3214" y="1788"/>
              <a:ext cx="24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5674" name="Rectangle 51"/>
            <p:cNvSpPr>
              <a:spLocks noChangeArrowheads="1"/>
            </p:cNvSpPr>
            <p:nvPr/>
          </p:nvSpPr>
          <p:spPr bwMode="auto">
            <a:xfrm>
              <a:off x="4398" y="1776"/>
              <a:ext cx="22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5675" name="Line 52"/>
            <p:cNvSpPr>
              <a:spLocks noChangeShapeType="1"/>
            </p:cNvSpPr>
            <p:nvPr/>
          </p:nvSpPr>
          <p:spPr bwMode="auto">
            <a:xfrm>
              <a:off x="3429" y="1934"/>
              <a:ext cx="10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6" name="Rectangle 53"/>
            <p:cNvSpPr>
              <a:spLocks noChangeArrowheads="1"/>
            </p:cNvSpPr>
            <p:nvPr/>
          </p:nvSpPr>
          <p:spPr bwMode="auto">
            <a:xfrm>
              <a:off x="3798" y="1666"/>
              <a:ext cx="20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</a:rPr>
                <a:t>~</a:t>
              </a:r>
            </a:p>
          </p:txBody>
        </p:sp>
      </p:grpSp>
      <p:grpSp>
        <p:nvGrpSpPr>
          <p:cNvPr id="75830" name="Group 54"/>
          <p:cNvGrpSpPr>
            <a:grpSpLocks/>
          </p:cNvGrpSpPr>
          <p:nvPr/>
        </p:nvGrpSpPr>
        <p:grpSpPr bwMode="auto">
          <a:xfrm>
            <a:off x="757238" y="5105400"/>
            <a:ext cx="3128962" cy="1555750"/>
            <a:chOff x="456" y="633"/>
            <a:chExt cx="1971" cy="1035"/>
          </a:xfrm>
        </p:grpSpPr>
        <p:sp>
          <p:nvSpPr>
            <p:cNvPr id="25634" name="Rectangle 55"/>
            <p:cNvSpPr>
              <a:spLocks noChangeArrowheads="1"/>
            </p:cNvSpPr>
            <p:nvPr/>
          </p:nvSpPr>
          <p:spPr bwMode="auto">
            <a:xfrm>
              <a:off x="1372" y="633"/>
              <a:ext cx="1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f</a:t>
              </a:r>
            </a:p>
          </p:txBody>
        </p:sp>
        <p:sp>
          <p:nvSpPr>
            <p:cNvPr id="25635" name="Oval 56"/>
            <p:cNvSpPr>
              <a:spLocks noChangeArrowheads="1"/>
            </p:cNvSpPr>
            <p:nvPr/>
          </p:nvSpPr>
          <p:spPr bwMode="auto">
            <a:xfrm>
              <a:off x="1706" y="889"/>
              <a:ext cx="721" cy="751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36" name="Oval 57"/>
            <p:cNvSpPr>
              <a:spLocks noChangeArrowheads="1"/>
            </p:cNvSpPr>
            <p:nvPr/>
          </p:nvSpPr>
          <p:spPr bwMode="auto">
            <a:xfrm>
              <a:off x="543" y="894"/>
              <a:ext cx="674" cy="750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37" name="Oval 58"/>
            <p:cNvSpPr>
              <a:spLocks noChangeArrowheads="1"/>
            </p:cNvSpPr>
            <p:nvPr/>
          </p:nvSpPr>
          <p:spPr bwMode="auto">
            <a:xfrm>
              <a:off x="930" y="999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38" name="Oval 59"/>
            <p:cNvSpPr>
              <a:spLocks noChangeArrowheads="1"/>
            </p:cNvSpPr>
            <p:nvPr/>
          </p:nvSpPr>
          <p:spPr bwMode="auto">
            <a:xfrm>
              <a:off x="936" y="1279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39" name="Oval 60"/>
            <p:cNvSpPr>
              <a:spLocks noChangeArrowheads="1"/>
            </p:cNvSpPr>
            <p:nvPr/>
          </p:nvSpPr>
          <p:spPr bwMode="auto">
            <a:xfrm>
              <a:off x="943" y="1505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40" name="Oval 61"/>
            <p:cNvSpPr>
              <a:spLocks noChangeArrowheads="1"/>
            </p:cNvSpPr>
            <p:nvPr/>
          </p:nvSpPr>
          <p:spPr bwMode="auto">
            <a:xfrm>
              <a:off x="1962" y="995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41" name="Oval 62"/>
            <p:cNvSpPr>
              <a:spLocks noChangeArrowheads="1"/>
            </p:cNvSpPr>
            <p:nvPr/>
          </p:nvSpPr>
          <p:spPr bwMode="auto">
            <a:xfrm>
              <a:off x="1968" y="1218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42" name="Oval 63"/>
            <p:cNvSpPr>
              <a:spLocks noChangeArrowheads="1"/>
            </p:cNvSpPr>
            <p:nvPr/>
          </p:nvSpPr>
          <p:spPr bwMode="auto">
            <a:xfrm>
              <a:off x="1985" y="1459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43" name="Line 64"/>
            <p:cNvSpPr>
              <a:spLocks noChangeShapeType="1"/>
            </p:cNvSpPr>
            <p:nvPr/>
          </p:nvSpPr>
          <p:spPr bwMode="auto">
            <a:xfrm flipV="1">
              <a:off x="974" y="1020"/>
              <a:ext cx="976" cy="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4" name="Line 65"/>
            <p:cNvSpPr>
              <a:spLocks noChangeShapeType="1"/>
            </p:cNvSpPr>
            <p:nvPr/>
          </p:nvSpPr>
          <p:spPr bwMode="auto">
            <a:xfrm>
              <a:off x="999" y="1309"/>
              <a:ext cx="942" cy="14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5" name="Line 66"/>
            <p:cNvSpPr>
              <a:spLocks noChangeShapeType="1"/>
            </p:cNvSpPr>
            <p:nvPr/>
          </p:nvSpPr>
          <p:spPr bwMode="auto">
            <a:xfrm flipV="1">
              <a:off x="1008" y="1499"/>
              <a:ext cx="957" cy="3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6" name="Text Box 67"/>
            <p:cNvSpPr txBox="1">
              <a:spLocks noChangeArrowheads="1"/>
            </p:cNvSpPr>
            <p:nvPr/>
          </p:nvSpPr>
          <p:spPr bwMode="auto">
            <a:xfrm>
              <a:off x="456" y="885"/>
              <a:ext cx="51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a</a:t>
              </a:r>
            </a:p>
          </p:txBody>
        </p:sp>
        <p:sp>
          <p:nvSpPr>
            <p:cNvPr id="25647" name="Text Box 68"/>
            <p:cNvSpPr txBox="1">
              <a:spLocks noChangeArrowheads="1"/>
            </p:cNvSpPr>
            <p:nvPr/>
          </p:nvSpPr>
          <p:spPr bwMode="auto">
            <a:xfrm>
              <a:off x="472" y="1166"/>
              <a:ext cx="49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 b</a:t>
              </a:r>
            </a:p>
          </p:txBody>
        </p:sp>
        <p:sp>
          <p:nvSpPr>
            <p:cNvPr id="25648" name="Text Box 69"/>
            <p:cNvSpPr txBox="1">
              <a:spLocks noChangeArrowheads="1"/>
            </p:cNvSpPr>
            <p:nvPr/>
          </p:nvSpPr>
          <p:spPr bwMode="auto">
            <a:xfrm>
              <a:off x="463" y="1384"/>
              <a:ext cx="50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25649" name="Text Box 70"/>
            <p:cNvSpPr txBox="1">
              <a:spLocks noChangeArrowheads="1"/>
            </p:cNvSpPr>
            <p:nvPr/>
          </p:nvSpPr>
          <p:spPr bwMode="auto">
            <a:xfrm>
              <a:off x="2026" y="859"/>
              <a:ext cx="23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25650" name="Text Box 71"/>
            <p:cNvSpPr txBox="1">
              <a:spLocks noChangeArrowheads="1"/>
            </p:cNvSpPr>
            <p:nvPr/>
          </p:nvSpPr>
          <p:spPr bwMode="auto">
            <a:xfrm>
              <a:off x="2059" y="1116"/>
              <a:ext cx="23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25651" name="Text Box 72"/>
            <p:cNvSpPr txBox="1">
              <a:spLocks noChangeArrowheads="1"/>
            </p:cNvSpPr>
            <p:nvPr/>
          </p:nvSpPr>
          <p:spPr bwMode="auto">
            <a:xfrm>
              <a:off x="2057" y="1365"/>
              <a:ext cx="23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25652" name="Rectangle 73"/>
            <p:cNvSpPr>
              <a:spLocks noChangeArrowheads="1"/>
            </p:cNvSpPr>
            <p:nvPr/>
          </p:nvSpPr>
          <p:spPr bwMode="auto">
            <a:xfrm>
              <a:off x="776" y="683"/>
              <a:ext cx="24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5653" name="Rectangle 74"/>
            <p:cNvSpPr>
              <a:spLocks noChangeArrowheads="1"/>
            </p:cNvSpPr>
            <p:nvPr/>
          </p:nvSpPr>
          <p:spPr bwMode="auto">
            <a:xfrm>
              <a:off x="1960" y="671"/>
              <a:ext cx="22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5654" name="Line 75"/>
            <p:cNvSpPr>
              <a:spLocks noChangeShapeType="1"/>
            </p:cNvSpPr>
            <p:nvPr/>
          </p:nvSpPr>
          <p:spPr bwMode="auto">
            <a:xfrm>
              <a:off x="991" y="829"/>
              <a:ext cx="10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5852" name="Group 76"/>
          <p:cNvGrpSpPr>
            <a:grpSpLocks/>
          </p:cNvGrpSpPr>
          <p:nvPr/>
        </p:nvGrpSpPr>
        <p:grpSpPr bwMode="auto">
          <a:xfrm>
            <a:off x="4419600" y="4953000"/>
            <a:ext cx="3128963" cy="1724025"/>
            <a:chOff x="2907" y="549"/>
            <a:chExt cx="1971" cy="1147"/>
          </a:xfrm>
        </p:grpSpPr>
        <p:sp>
          <p:nvSpPr>
            <p:cNvPr id="25612" name="Rectangle 77"/>
            <p:cNvSpPr>
              <a:spLocks noChangeArrowheads="1"/>
            </p:cNvSpPr>
            <p:nvPr/>
          </p:nvSpPr>
          <p:spPr bwMode="auto">
            <a:xfrm>
              <a:off x="3823" y="661"/>
              <a:ext cx="1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f</a:t>
              </a:r>
            </a:p>
          </p:txBody>
        </p:sp>
        <p:sp>
          <p:nvSpPr>
            <p:cNvPr id="25613" name="Oval 78"/>
            <p:cNvSpPr>
              <a:spLocks noChangeArrowheads="1"/>
            </p:cNvSpPr>
            <p:nvPr/>
          </p:nvSpPr>
          <p:spPr bwMode="auto">
            <a:xfrm>
              <a:off x="4157" y="917"/>
              <a:ext cx="721" cy="751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4" name="Oval 79"/>
            <p:cNvSpPr>
              <a:spLocks noChangeArrowheads="1"/>
            </p:cNvSpPr>
            <p:nvPr/>
          </p:nvSpPr>
          <p:spPr bwMode="auto">
            <a:xfrm>
              <a:off x="2994" y="922"/>
              <a:ext cx="674" cy="750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5" name="Oval 80"/>
            <p:cNvSpPr>
              <a:spLocks noChangeArrowheads="1"/>
            </p:cNvSpPr>
            <p:nvPr/>
          </p:nvSpPr>
          <p:spPr bwMode="auto">
            <a:xfrm>
              <a:off x="3381" y="1027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6" name="Oval 81"/>
            <p:cNvSpPr>
              <a:spLocks noChangeArrowheads="1"/>
            </p:cNvSpPr>
            <p:nvPr/>
          </p:nvSpPr>
          <p:spPr bwMode="auto">
            <a:xfrm>
              <a:off x="3387" y="1307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7" name="Oval 82"/>
            <p:cNvSpPr>
              <a:spLocks noChangeArrowheads="1"/>
            </p:cNvSpPr>
            <p:nvPr/>
          </p:nvSpPr>
          <p:spPr bwMode="auto">
            <a:xfrm>
              <a:off x="3394" y="1533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8" name="Oval 83"/>
            <p:cNvSpPr>
              <a:spLocks noChangeArrowheads="1"/>
            </p:cNvSpPr>
            <p:nvPr/>
          </p:nvSpPr>
          <p:spPr bwMode="auto">
            <a:xfrm>
              <a:off x="4413" y="1023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19" name="Oval 84"/>
            <p:cNvSpPr>
              <a:spLocks noChangeArrowheads="1"/>
            </p:cNvSpPr>
            <p:nvPr/>
          </p:nvSpPr>
          <p:spPr bwMode="auto">
            <a:xfrm>
              <a:off x="4419" y="1246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20" name="Oval 85"/>
            <p:cNvSpPr>
              <a:spLocks noChangeArrowheads="1"/>
            </p:cNvSpPr>
            <p:nvPr/>
          </p:nvSpPr>
          <p:spPr bwMode="auto">
            <a:xfrm>
              <a:off x="4436" y="1487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621" name="Line 86"/>
            <p:cNvSpPr>
              <a:spLocks noChangeShapeType="1"/>
            </p:cNvSpPr>
            <p:nvPr/>
          </p:nvSpPr>
          <p:spPr bwMode="auto">
            <a:xfrm flipV="1">
              <a:off x="3425" y="1048"/>
              <a:ext cx="976" cy="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87"/>
            <p:cNvSpPr>
              <a:spLocks noChangeShapeType="1"/>
            </p:cNvSpPr>
            <p:nvPr/>
          </p:nvSpPr>
          <p:spPr bwMode="auto">
            <a:xfrm>
              <a:off x="3466" y="1345"/>
              <a:ext cx="942" cy="14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Line 88"/>
            <p:cNvSpPr>
              <a:spLocks noChangeShapeType="1"/>
            </p:cNvSpPr>
            <p:nvPr/>
          </p:nvSpPr>
          <p:spPr bwMode="auto">
            <a:xfrm flipV="1">
              <a:off x="3459" y="1527"/>
              <a:ext cx="957" cy="3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4" name="Text Box 89"/>
            <p:cNvSpPr txBox="1">
              <a:spLocks noChangeArrowheads="1"/>
            </p:cNvSpPr>
            <p:nvPr/>
          </p:nvSpPr>
          <p:spPr bwMode="auto">
            <a:xfrm>
              <a:off x="2907" y="913"/>
              <a:ext cx="51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a</a:t>
              </a:r>
            </a:p>
          </p:txBody>
        </p:sp>
        <p:sp>
          <p:nvSpPr>
            <p:cNvPr id="25625" name="Text Box 90"/>
            <p:cNvSpPr txBox="1">
              <a:spLocks noChangeArrowheads="1"/>
            </p:cNvSpPr>
            <p:nvPr/>
          </p:nvSpPr>
          <p:spPr bwMode="auto">
            <a:xfrm>
              <a:off x="2923" y="1194"/>
              <a:ext cx="49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b</a:t>
              </a:r>
            </a:p>
          </p:txBody>
        </p:sp>
        <p:sp>
          <p:nvSpPr>
            <p:cNvPr id="25626" name="Text Box 91"/>
            <p:cNvSpPr txBox="1">
              <a:spLocks noChangeArrowheads="1"/>
            </p:cNvSpPr>
            <p:nvPr/>
          </p:nvSpPr>
          <p:spPr bwMode="auto">
            <a:xfrm>
              <a:off x="2914" y="1412"/>
              <a:ext cx="50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25627" name="Text Box 92"/>
            <p:cNvSpPr txBox="1">
              <a:spLocks noChangeArrowheads="1"/>
            </p:cNvSpPr>
            <p:nvPr/>
          </p:nvSpPr>
          <p:spPr bwMode="auto">
            <a:xfrm>
              <a:off x="4477" y="887"/>
              <a:ext cx="23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25628" name="Text Box 93"/>
            <p:cNvSpPr txBox="1">
              <a:spLocks noChangeArrowheads="1"/>
            </p:cNvSpPr>
            <p:nvPr/>
          </p:nvSpPr>
          <p:spPr bwMode="auto">
            <a:xfrm>
              <a:off x="4510" y="1144"/>
              <a:ext cx="23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25629" name="Text Box 94"/>
            <p:cNvSpPr txBox="1">
              <a:spLocks noChangeArrowheads="1"/>
            </p:cNvSpPr>
            <p:nvPr/>
          </p:nvSpPr>
          <p:spPr bwMode="auto">
            <a:xfrm>
              <a:off x="4508" y="1393"/>
              <a:ext cx="23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25630" name="Rectangle 95"/>
            <p:cNvSpPr>
              <a:spLocks noChangeArrowheads="1"/>
            </p:cNvSpPr>
            <p:nvPr/>
          </p:nvSpPr>
          <p:spPr bwMode="auto">
            <a:xfrm>
              <a:off x="3227" y="711"/>
              <a:ext cx="24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5631" name="Rectangle 96"/>
            <p:cNvSpPr>
              <a:spLocks noChangeArrowheads="1"/>
            </p:cNvSpPr>
            <p:nvPr/>
          </p:nvSpPr>
          <p:spPr bwMode="auto">
            <a:xfrm>
              <a:off x="4411" y="699"/>
              <a:ext cx="22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5632" name="Line 97"/>
            <p:cNvSpPr>
              <a:spLocks noChangeShapeType="1"/>
            </p:cNvSpPr>
            <p:nvPr/>
          </p:nvSpPr>
          <p:spPr bwMode="auto">
            <a:xfrm>
              <a:off x="3442" y="857"/>
              <a:ext cx="10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3" name="Rectangle 98"/>
            <p:cNvSpPr>
              <a:spLocks noChangeArrowheads="1"/>
            </p:cNvSpPr>
            <p:nvPr/>
          </p:nvSpPr>
          <p:spPr bwMode="auto">
            <a:xfrm>
              <a:off x="3794" y="549"/>
              <a:ext cx="23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华文中宋" pitchFamily="2" charset="-122"/>
                  <a:ea typeface="华文中宋" pitchFamily="2" charset="-122"/>
                </a:rPr>
                <a:t>~</a:t>
              </a:r>
            </a:p>
          </p:txBody>
        </p:sp>
      </p:grpSp>
      <p:grpSp>
        <p:nvGrpSpPr>
          <p:cNvPr id="75875" name="Group 99"/>
          <p:cNvGrpSpPr>
            <a:grpSpLocks/>
          </p:cNvGrpSpPr>
          <p:nvPr/>
        </p:nvGrpSpPr>
        <p:grpSpPr bwMode="auto">
          <a:xfrm>
            <a:off x="7924800" y="5486400"/>
            <a:ext cx="990600" cy="838200"/>
            <a:chOff x="4992" y="3456"/>
            <a:chExt cx="624" cy="528"/>
          </a:xfrm>
        </p:grpSpPr>
        <p:sp>
          <p:nvSpPr>
            <p:cNvPr id="25610" name="Line 100"/>
            <p:cNvSpPr>
              <a:spLocks noChangeShapeType="1"/>
            </p:cNvSpPr>
            <p:nvPr/>
          </p:nvSpPr>
          <p:spPr bwMode="auto">
            <a:xfrm>
              <a:off x="4992" y="3552"/>
              <a:ext cx="624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611" name="Line 101"/>
            <p:cNvSpPr>
              <a:spLocks noChangeShapeType="1"/>
            </p:cNvSpPr>
            <p:nvPr/>
          </p:nvSpPr>
          <p:spPr bwMode="auto">
            <a:xfrm flipV="1">
              <a:off x="5040" y="3456"/>
              <a:ext cx="43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204913" y="1317625"/>
            <a:ext cx="207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常用函数介绍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33400" y="1874838"/>
            <a:ext cx="8234363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常值函数：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设有函数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f:A→B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若存在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b∈B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使得对任何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a∈A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f(a)=b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95313" y="3960813"/>
            <a:ext cx="7364412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恒等函数：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设有函数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f:A→A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，若对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任何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a∈A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f(a)=a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433513" y="1174750"/>
            <a:ext cx="2528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第三章 小结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662113" y="2057400"/>
            <a:ext cx="4205287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函数基本概念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复合函数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反函数、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多元函数 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524000" y="2286000"/>
            <a:ext cx="3124200" cy="762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219200" y="4343400"/>
            <a:ext cx="7239000" cy="685800"/>
          </a:xfrm>
          <a:prstGeom prst="rect">
            <a:avLst/>
          </a:prstGeom>
          <a:solidFill>
            <a:srgbClr val="00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295400" y="3505200"/>
            <a:ext cx="6477000" cy="762000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函数的基本概念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2590800"/>
            <a:ext cx="93726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f:A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→B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是一个满足下面二个条件的关系：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对每个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必存在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x,y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对每个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只存在一个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x,y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7200" y="1660525"/>
            <a:ext cx="4587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、函数</a:t>
            </a:r>
            <a:r>
              <a:rPr lang="en-US" altLang="zh-CN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映射</a:t>
            </a:r>
            <a:r>
              <a:rPr lang="en-US" altLang="zh-CN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40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010400" y="2665413"/>
            <a:ext cx="989013" cy="838200"/>
          </a:xfrm>
          <a:prstGeom prst="ellips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6934200" y="5410200"/>
            <a:ext cx="1905000" cy="533400"/>
          </a:xfrm>
          <a:prstGeom prst="wedgeEllipseCallout">
            <a:avLst>
              <a:gd name="adj1" fmla="val -72250"/>
              <a:gd name="adj2" fmla="val -306546"/>
            </a:avLst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存在性</a:t>
            </a: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685800" y="5181600"/>
            <a:ext cx="1524000" cy="1143000"/>
          </a:xfrm>
          <a:prstGeom prst="cloudCallout">
            <a:avLst>
              <a:gd name="adj1" fmla="val 182190"/>
              <a:gd name="adj2" fmla="val -84167"/>
            </a:avLst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唯一性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2438400" y="5584825"/>
            <a:ext cx="245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隶书" pitchFamily="49" charset="-122"/>
              </a:rPr>
              <a:t>如：学生分班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nimBg="1"/>
      <p:bldP spid="35851" grpId="0" animBg="1"/>
      <p:bldP spid="35845" grpId="0"/>
      <p:bldP spid="35847" grpId="0" animBg="1"/>
      <p:bldP spid="35848" grpId="0" animBg="1"/>
      <p:bldP spid="35849" grpId="0" animBg="1"/>
      <p:bldP spid="358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函数的基本概念</a:t>
            </a:r>
          </a:p>
        </p:txBody>
      </p:sp>
      <p:sp>
        <p:nvSpPr>
          <p:cNvPr id="6147" name="Oval 9"/>
          <p:cNvSpPr>
            <a:spLocks noChangeArrowheads="1"/>
          </p:cNvSpPr>
          <p:nvPr/>
        </p:nvSpPr>
        <p:spPr bwMode="auto">
          <a:xfrm>
            <a:off x="4144963" y="2387600"/>
            <a:ext cx="1417637" cy="2336800"/>
          </a:xfrm>
          <a:prstGeom prst="ellipse">
            <a:avLst/>
          </a:prstGeom>
          <a:solidFill>
            <a:srgbClr val="E1E2C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48" name="Oval 10"/>
          <p:cNvSpPr>
            <a:spLocks noChangeArrowheads="1"/>
          </p:cNvSpPr>
          <p:nvPr/>
        </p:nvSpPr>
        <p:spPr bwMode="auto">
          <a:xfrm>
            <a:off x="2070100" y="2536825"/>
            <a:ext cx="1339850" cy="2112963"/>
          </a:xfrm>
          <a:prstGeom prst="ellipse">
            <a:avLst/>
          </a:prstGeom>
          <a:solidFill>
            <a:srgbClr val="F4E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49" name="Oval 11"/>
          <p:cNvSpPr>
            <a:spLocks noChangeArrowheads="1"/>
          </p:cNvSpPr>
          <p:nvPr/>
        </p:nvSpPr>
        <p:spPr bwMode="auto">
          <a:xfrm>
            <a:off x="2863850" y="2819400"/>
            <a:ext cx="95250" cy="119063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50" name="Oval 12"/>
          <p:cNvSpPr>
            <a:spLocks noChangeArrowheads="1"/>
          </p:cNvSpPr>
          <p:nvPr/>
        </p:nvSpPr>
        <p:spPr bwMode="auto">
          <a:xfrm>
            <a:off x="2876550" y="3581400"/>
            <a:ext cx="95250" cy="119063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51" name="Oval 13"/>
          <p:cNvSpPr>
            <a:spLocks noChangeArrowheads="1"/>
          </p:cNvSpPr>
          <p:nvPr/>
        </p:nvSpPr>
        <p:spPr bwMode="auto">
          <a:xfrm>
            <a:off x="2887663" y="4329113"/>
            <a:ext cx="95250" cy="119062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52" name="Oval 14"/>
          <p:cNvSpPr>
            <a:spLocks noChangeArrowheads="1"/>
          </p:cNvSpPr>
          <p:nvPr/>
        </p:nvSpPr>
        <p:spPr bwMode="auto">
          <a:xfrm>
            <a:off x="4664075" y="2549525"/>
            <a:ext cx="95250" cy="117475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53" name="Oval 15"/>
          <p:cNvSpPr>
            <a:spLocks noChangeArrowheads="1"/>
          </p:cNvSpPr>
          <p:nvPr/>
        </p:nvSpPr>
        <p:spPr bwMode="auto">
          <a:xfrm>
            <a:off x="4675188" y="3181350"/>
            <a:ext cx="95250" cy="117475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54" name="Oval 16"/>
          <p:cNvSpPr>
            <a:spLocks noChangeArrowheads="1"/>
          </p:cNvSpPr>
          <p:nvPr/>
        </p:nvSpPr>
        <p:spPr bwMode="auto">
          <a:xfrm>
            <a:off x="4703763" y="3887788"/>
            <a:ext cx="95250" cy="119062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55" name="Oval 17"/>
          <p:cNvSpPr>
            <a:spLocks noChangeArrowheads="1"/>
          </p:cNvSpPr>
          <p:nvPr/>
        </p:nvSpPr>
        <p:spPr bwMode="auto">
          <a:xfrm>
            <a:off x="4700588" y="4464050"/>
            <a:ext cx="95250" cy="119063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2941638" y="2611438"/>
            <a:ext cx="1701800" cy="260350"/>
          </a:xfrm>
          <a:prstGeom prst="line">
            <a:avLst/>
          </a:prstGeom>
          <a:noFill/>
          <a:ln w="22225">
            <a:solidFill>
              <a:srgbClr val="80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V="1">
            <a:off x="2971800" y="3962400"/>
            <a:ext cx="1728788" cy="43180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8" name="Text Box 21"/>
          <p:cNvSpPr txBox="1">
            <a:spLocks noChangeArrowheads="1"/>
          </p:cNvSpPr>
          <p:nvPr/>
        </p:nvSpPr>
        <p:spPr bwMode="auto">
          <a:xfrm>
            <a:off x="2038350" y="2555875"/>
            <a:ext cx="889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</a:rPr>
              <a:t>   a</a:t>
            </a:r>
          </a:p>
        </p:txBody>
      </p:sp>
      <p:sp>
        <p:nvSpPr>
          <p:cNvPr id="6159" name="Text Box 22"/>
          <p:cNvSpPr txBox="1">
            <a:spLocks noChangeArrowheads="1"/>
          </p:cNvSpPr>
          <p:nvPr/>
        </p:nvSpPr>
        <p:spPr bwMode="auto">
          <a:xfrm>
            <a:off x="2065338" y="3336925"/>
            <a:ext cx="858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华文中宋" pitchFamily="2" charset="-122"/>
                <a:ea typeface="华文中宋" pitchFamily="2" charset="-122"/>
              </a:rPr>
              <a:t>   b</a:t>
            </a:r>
          </a:p>
        </p:txBody>
      </p:sp>
      <p:sp>
        <p:nvSpPr>
          <p:cNvPr id="6160" name="Text Box 23"/>
          <p:cNvSpPr txBox="1">
            <a:spLocks noChangeArrowheads="1"/>
          </p:cNvSpPr>
          <p:nvPr/>
        </p:nvSpPr>
        <p:spPr bwMode="auto">
          <a:xfrm>
            <a:off x="2052638" y="4103688"/>
            <a:ext cx="8858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</a:rPr>
              <a:t>   c</a:t>
            </a:r>
          </a:p>
        </p:txBody>
      </p:sp>
      <p:sp>
        <p:nvSpPr>
          <p:cNvPr id="6161" name="Text Box 24"/>
          <p:cNvSpPr txBox="1">
            <a:spLocks noChangeArrowheads="1"/>
          </p:cNvSpPr>
          <p:nvPr/>
        </p:nvSpPr>
        <p:spPr bwMode="auto">
          <a:xfrm>
            <a:off x="4789488" y="2308225"/>
            <a:ext cx="4079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sp>
        <p:nvSpPr>
          <p:cNvPr id="6162" name="Text Box 25"/>
          <p:cNvSpPr txBox="1">
            <a:spLocks noChangeArrowheads="1"/>
          </p:cNvSpPr>
          <p:nvPr/>
        </p:nvSpPr>
        <p:spPr bwMode="auto">
          <a:xfrm>
            <a:off x="4833938" y="2941638"/>
            <a:ext cx="4079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</a:rPr>
              <a:t>2</a:t>
            </a:r>
          </a:p>
        </p:txBody>
      </p:sp>
      <p:sp>
        <p:nvSpPr>
          <p:cNvPr id="6163" name="Text Box 26"/>
          <p:cNvSpPr txBox="1">
            <a:spLocks noChangeArrowheads="1"/>
          </p:cNvSpPr>
          <p:nvPr/>
        </p:nvSpPr>
        <p:spPr bwMode="auto">
          <a:xfrm>
            <a:off x="4830763" y="3670300"/>
            <a:ext cx="4079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</a:rPr>
              <a:t>3</a:t>
            </a:r>
          </a:p>
        </p:txBody>
      </p:sp>
      <p:sp>
        <p:nvSpPr>
          <p:cNvPr id="6164" name="Text Box 27"/>
          <p:cNvSpPr txBox="1">
            <a:spLocks noChangeArrowheads="1"/>
          </p:cNvSpPr>
          <p:nvPr/>
        </p:nvSpPr>
        <p:spPr bwMode="auto">
          <a:xfrm>
            <a:off x="4841875" y="4283075"/>
            <a:ext cx="40798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</a:rPr>
              <a:t>4</a:t>
            </a:r>
          </a:p>
        </p:txBody>
      </p:sp>
      <p:sp>
        <p:nvSpPr>
          <p:cNvPr id="6165" name="Rectangle 28"/>
          <p:cNvSpPr>
            <a:spLocks noChangeArrowheads="1"/>
          </p:cNvSpPr>
          <p:nvPr/>
        </p:nvSpPr>
        <p:spPr bwMode="auto">
          <a:xfrm>
            <a:off x="2536825" y="2106613"/>
            <a:ext cx="3746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6166" name="Rectangle 29"/>
          <p:cNvSpPr>
            <a:spLocks noChangeArrowheads="1"/>
          </p:cNvSpPr>
          <p:nvPr/>
        </p:nvSpPr>
        <p:spPr bwMode="auto">
          <a:xfrm>
            <a:off x="4927600" y="2057400"/>
            <a:ext cx="3905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2971800" y="3657600"/>
            <a:ext cx="175260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6351" name="AutoShape 31"/>
          <p:cNvSpPr>
            <a:spLocks noChangeArrowheads="1"/>
          </p:cNvSpPr>
          <p:nvPr/>
        </p:nvSpPr>
        <p:spPr bwMode="auto">
          <a:xfrm>
            <a:off x="6781800" y="2209800"/>
            <a:ext cx="1905000" cy="533400"/>
          </a:xfrm>
          <a:prstGeom prst="wedgeEllipseCallout">
            <a:avLst>
              <a:gd name="adj1" fmla="val -102750"/>
              <a:gd name="adj2" fmla="val -13690"/>
            </a:avLst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存在性</a:t>
            </a:r>
          </a:p>
        </p:txBody>
      </p:sp>
      <p:sp>
        <p:nvSpPr>
          <p:cNvPr id="56352" name="AutoShape 32"/>
          <p:cNvSpPr>
            <a:spLocks noChangeArrowheads="1"/>
          </p:cNvSpPr>
          <p:nvPr/>
        </p:nvSpPr>
        <p:spPr bwMode="auto">
          <a:xfrm>
            <a:off x="7620000" y="3657600"/>
            <a:ext cx="1143000" cy="1219200"/>
          </a:xfrm>
          <a:prstGeom prst="cloudCallout">
            <a:avLst>
              <a:gd name="adj1" fmla="val -231250"/>
              <a:gd name="adj2" fmla="val -66407"/>
            </a:avLst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唯一性</a:t>
            </a:r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2971800" y="2971800"/>
            <a:ext cx="1676400" cy="228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8" grpId="0" animBg="1"/>
      <p:bldP spid="56340" grpId="0" animBg="1"/>
      <p:bldP spid="56350" grpId="0" animBg="1"/>
      <p:bldP spid="56351" grpId="0" animBg="1"/>
      <p:bldP spid="56352" grpId="0" animBg="1"/>
      <p:bldP spid="56353" grpId="0" animBg="1"/>
      <p:bldP spid="5635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777875" y="1676400"/>
            <a:ext cx="8670925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到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函数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可记成：</a:t>
            </a:r>
            <a:endParaRPr kumimoji="1" lang="zh-CN" altLang="en-US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f: A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Wingdings 3" pitchFamily="18" charset="2"/>
              </a:rPr>
              <a:t>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或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Wingdings 3" pitchFamily="18" charset="2"/>
              </a:rPr>
              <a:t>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B</a:t>
            </a:r>
            <a:endParaRPr kumimoji="1" lang="en-US" altLang="zh-CN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4946650" y="2955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华文中宋" pitchFamily="2" charset="-122"/>
              </a:rPr>
              <a:t>f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1219200" y="1371600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函数的基本概念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838200" y="4114800"/>
            <a:ext cx="739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如果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(x, y)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 f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，则称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(x, y)</a:t>
            </a:r>
            <a:endParaRPr kumimoji="1" lang="en-US" altLang="zh-CN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4495800" y="4648200"/>
            <a:ext cx="914400" cy="6858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4176713" y="5226050"/>
            <a:ext cx="903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原象</a:t>
            </a:r>
            <a:endParaRPr kumimoji="1"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5867400" y="4648200"/>
            <a:ext cx="1295400" cy="7620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777038" y="530225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象</a:t>
            </a:r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auto">
          <a:xfrm>
            <a:off x="7239000" y="2895600"/>
            <a:ext cx="1752600" cy="990600"/>
          </a:xfrm>
          <a:prstGeom prst="wedgeEllipseCallout">
            <a:avLst>
              <a:gd name="adj1" fmla="val -147556"/>
              <a:gd name="adj2" fmla="val -22278"/>
            </a:avLst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>
              <a:solidFill>
                <a:srgbClr val="D90BB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/>
      <p:bldP spid="44043" grpId="0" animBg="1"/>
      <p:bldP spid="44044" grpId="0"/>
      <p:bldP spid="44045" grpId="0" animBg="1"/>
      <p:bldP spid="44046" grpId="0"/>
      <p:bldP spid="440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函数的基本概念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34963" y="1981200"/>
            <a:ext cx="8656637" cy="1752600"/>
          </a:xfrm>
          <a:prstGeom prst="rect">
            <a:avLst/>
          </a:prstGeom>
          <a:solidFill>
            <a:srgbClr val="EDFBFA"/>
          </a:solidFill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定义域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—D</a:t>
            </a:r>
            <a:r>
              <a:rPr kumimoji="1" lang="en-US" altLang="zh-CN" sz="36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值域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—C</a:t>
            </a:r>
            <a:r>
              <a:rPr kumimoji="1" lang="en-US" altLang="zh-CN" sz="36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</a:t>
            </a:r>
            <a:endParaRPr kumimoji="1" lang="en-US" altLang="zh-CN" sz="3600" b="1">
              <a:solidFill>
                <a:srgbClr val="666633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显然有：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D</a:t>
            </a:r>
            <a:r>
              <a:rPr kumimoji="1" lang="en-US" altLang="zh-CN" sz="36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=A,  C</a:t>
            </a:r>
            <a:r>
              <a:rPr kumimoji="1" lang="en-US" altLang="zh-CN" sz="36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B</a:t>
            </a:r>
            <a:endParaRPr kumimoji="1" lang="en-US" altLang="zh-CN" sz="36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04800" y="4876800"/>
            <a:ext cx="8643938" cy="709613"/>
          </a:xfrm>
          <a:prstGeom prst="rect">
            <a:avLst/>
          </a:prstGeom>
          <a:solidFill>
            <a:srgbClr val="EDFBFA"/>
          </a:solidFill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f:A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Wingdings 3" pitchFamily="18" charset="2"/>
              </a:rPr>
              <a:t>B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中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,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若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A=B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en-US" altLang="zh-CN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zh-CN" altLang="en-US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上的函数。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57200" y="3994150"/>
            <a:ext cx="791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Symbol" pitchFamily="18" charset="2"/>
              </a:rPr>
              <a:t>（ 关系中，定义域</a:t>
            </a:r>
            <a:r>
              <a:rPr kumimoji="1" lang="en-US" altLang="zh-CN" b="1">
                <a:solidFill>
                  <a:srgbClr val="0000FF"/>
                </a:solidFill>
                <a:latin typeface="Arial" charset="0"/>
                <a:ea typeface="隶书" pitchFamily="49" charset="-122"/>
                <a:sym typeface="Symbol" pitchFamily="18" charset="2"/>
              </a:rPr>
              <a:t>—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D(R),</a:t>
            </a:r>
            <a:r>
              <a:rPr kumimoji="1" lang="en-US" altLang="zh-CN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Symbol" pitchFamily="18" charset="2"/>
              </a:rPr>
              <a:t> </a:t>
            </a:r>
            <a:r>
              <a:rPr kumimoji="1" lang="zh-CN" altLang="en-US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Symbol" pitchFamily="18" charset="2"/>
              </a:rPr>
              <a:t>值域</a:t>
            </a:r>
            <a:r>
              <a:rPr kumimoji="1" lang="en-US" altLang="zh-CN" b="1">
                <a:solidFill>
                  <a:srgbClr val="0000FF"/>
                </a:solidFill>
                <a:latin typeface="Arial" charset="0"/>
                <a:ea typeface="隶书" pitchFamily="49" charset="-122"/>
                <a:sym typeface="Symbol" pitchFamily="18" charset="2"/>
              </a:rPr>
              <a:t>—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R(R)</a:t>
            </a:r>
            <a:r>
              <a:rPr kumimoji="1" lang="en-US" altLang="zh-CN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Symbol" pitchFamily="18" charset="2"/>
              </a:rPr>
              <a:t> </a:t>
            </a:r>
            <a:r>
              <a:rPr kumimoji="1" lang="zh-CN" altLang="en-US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Symbol" pitchFamily="18" charset="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5" grpId="0" animBg="1"/>
      <p:bldP spid="368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函数的基本概念</a:t>
            </a:r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866775" y="2395538"/>
            <a:ext cx="3067050" cy="1812925"/>
            <a:chOff x="1346" y="1049"/>
            <a:chExt cx="2074" cy="1287"/>
          </a:xfrm>
        </p:grpSpPr>
        <p:sp>
          <p:nvSpPr>
            <p:cNvPr id="9246" name="Oval 11"/>
            <p:cNvSpPr>
              <a:spLocks noChangeArrowheads="1"/>
            </p:cNvSpPr>
            <p:nvPr/>
          </p:nvSpPr>
          <p:spPr bwMode="auto">
            <a:xfrm>
              <a:off x="2586" y="1205"/>
              <a:ext cx="834" cy="1107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7" name="Oval 12"/>
            <p:cNvSpPr>
              <a:spLocks noChangeArrowheads="1"/>
            </p:cNvSpPr>
            <p:nvPr/>
          </p:nvSpPr>
          <p:spPr bwMode="auto">
            <a:xfrm>
              <a:off x="1365" y="1276"/>
              <a:ext cx="788" cy="1001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8" name="Oval 13"/>
            <p:cNvSpPr>
              <a:spLocks noChangeArrowheads="1"/>
            </p:cNvSpPr>
            <p:nvPr/>
          </p:nvSpPr>
          <p:spPr bwMode="auto">
            <a:xfrm>
              <a:off x="1832" y="1410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9" name="Oval 14"/>
            <p:cNvSpPr>
              <a:spLocks noChangeArrowheads="1"/>
            </p:cNvSpPr>
            <p:nvPr/>
          </p:nvSpPr>
          <p:spPr bwMode="auto">
            <a:xfrm>
              <a:off x="1839" y="177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50" name="Oval 15"/>
            <p:cNvSpPr>
              <a:spLocks noChangeArrowheads="1"/>
            </p:cNvSpPr>
            <p:nvPr/>
          </p:nvSpPr>
          <p:spPr bwMode="auto">
            <a:xfrm>
              <a:off x="1846" y="2125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51" name="Oval 16"/>
            <p:cNvSpPr>
              <a:spLocks noChangeArrowheads="1"/>
            </p:cNvSpPr>
            <p:nvPr/>
          </p:nvSpPr>
          <p:spPr bwMode="auto">
            <a:xfrm>
              <a:off x="2891" y="1282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52" name="Oval 17"/>
            <p:cNvSpPr>
              <a:spLocks noChangeArrowheads="1"/>
            </p:cNvSpPr>
            <p:nvPr/>
          </p:nvSpPr>
          <p:spPr bwMode="auto">
            <a:xfrm>
              <a:off x="2898" y="158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53" name="Oval 18"/>
            <p:cNvSpPr>
              <a:spLocks noChangeArrowheads="1"/>
            </p:cNvSpPr>
            <p:nvPr/>
          </p:nvSpPr>
          <p:spPr bwMode="auto">
            <a:xfrm>
              <a:off x="2915" y="1916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54" name="Oval 19"/>
            <p:cNvSpPr>
              <a:spLocks noChangeArrowheads="1"/>
            </p:cNvSpPr>
            <p:nvPr/>
          </p:nvSpPr>
          <p:spPr bwMode="auto">
            <a:xfrm>
              <a:off x="2913" y="2189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55" name="Line 20"/>
            <p:cNvSpPr>
              <a:spLocks noChangeShapeType="1"/>
            </p:cNvSpPr>
            <p:nvPr/>
          </p:nvSpPr>
          <p:spPr bwMode="auto">
            <a:xfrm flipV="1">
              <a:off x="1878" y="1311"/>
              <a:ext cx="1001" cy="12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6" name="Line 21"/>
            <p:cNvSpPr>
              <a:spLocks noChangeShapeType="1"/>
            </p:cNvSpPr>
            <p:nvPr/>
          </p:nvSpPr>
          <p:spPr bwMode="auto">
            <a:xfrm>
              <a:off x="1893" y="1451"/>
              <a:ext cx="985" cy="135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7" name="Line 22"/>
            <p:cNvSpPr>
              <a:spLocks noChangeShapeType="1"/>
            </p:cNvSpPr>
            <p:nvPr/>
          </p:nvSpPr>
          <p:spPr bwMode="auto">
            <a:xfrm flipV="1">
              <a:off x="1894" y="1937"/>
              <a:ext cx="1018" cy="20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8" name="Text Box 23"/>
            <p:cNvSpPr txBox="1">
              <a:spLocks noChangeArrowheads="1"/>
            </p:cNvSpPr>
            <p:nvPr/>
          </p:nvSpPr>
          <p:spPr bwMode="auto">
            <a:xfrm>
              <a:off x="1346" y="1285"/>
              <a:ext cx="52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a</a:t>
              </a:r>
            </a:p>
          </p:txBody>
        </p:sp>
        <p:sp>
          <p:nvSpPr>
            <p:cNvPr id="9259" name="Text Box 24"/>
            <p:cNvSpPr txBox="1">
              <a:spLocks noChangeArrowheads="1"/>
            </p:cNvSpPr>
            <p:nvPr/>
          </p:nvSpPr>
          <p:spPr bwMode="auto">
            <a:xfrm>
              <a:off x="1362" y="1655"/>
              <a:ext cx="505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 b</a:t>
              </a:r>
            </a:p>
          </p:txBody>
        </p:sp>
        <p:sp>
          <p:nvSpPr>
            <p:cNvPr id="9260" name="Text Box 25"/>
            <p:cNvSpPr txBox="1">
              <a:spLocks noChangeArrowheads="1"/>
            </p:cNvSpPr>
            <p:nvPr/>
          </p:nvSpPr>
          <p:spPr bwMode="auto">
            <a:xfrm>
              <a:off x="1354" y="2018"/>
              <a:ext cx="52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9261" name="Text Box 26"/>
            <p:cNvSpPr txBox="1">
              <a:spLocks noChangeArrowheads="1"/>
            </p:cNvSpPr>
            <p:nvPr/>
          </p:nvSpPr>
          <p:spPr bwMode="auto">
            <a:xfrm>
              <a:off x="2965" y="1168"/>
              <a:ext cx="240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9262" name="Text Box 27"/>
            <p:cNvSpPr txBox="1">
              <a:spLocks noChangeArrowheads="1"/>
            </p:cNvSpPr>
            <p:nvPr/>
          </p:nvSpPr>
          <p:spPr bwMode="auto">
            <a:xfrm>
              <a:off x="2991" y="1468"/>
              <a:ext cx="24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9263" name="Text Box 28"/>
            <p:cNvSpPr txBox="1">
              <a:spLocks noChangeArrowheads="1"/>
            </p:cNvSpPr>
            <p:nvPr/>
          </p:nvSpPr>
          <p:spPr bwMode="auto">
            <a:xfrm>
              <a:off x="2990" y="1813"/>
              <a:ext cx="23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9264" name="Text Box 29"/>
            <p:cNvSpPr txBox="1">
              <a:spLocks noChangeArrowheads="1"/>
            </p:cNvSpPr>
            <p:nvPr/>
          </p:nvSpPr>
          <p:spPr bwMode="auto">
            <a:xfrm>
              <a:off x="2996" y="2103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  <p:sp>
          <p:nvSpPr>
            <p:cNvPr id="9265" name="Rectangle 30"/>
            <p:cNvSpPr>
              <a:spLocks noChangeArrowheads="1"/>
            </p:cNvSpPr>
            <p:nvPr/>
          </p:nvSpPr>
          <p:spPr bwMode="auto">
            <a:xfrm>
              <a:off x="1639" y="1072"/>
              <a:ext cx="261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9266" name="Rectangle 31"/>
            <p:cNvSpPr>
              <a:spLocks noChangeArrowheads="1"/>
            </p:cNvSpPr>
            <p:nvPr/>
          </p:nvSpPr>
          <p:spPr bwMode="auto">
            <a:xfrm>
              <a:off x="3046" y="1049"/>
              <a:ext cx="24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</p:grpSp>
      <p:grpSp>
        <p:nvGrpSpPr>
          <p:cNvPr id="37920" name="Group 32"/>
          <p:cNvGrpSpPr>
            <a:grpSpLocks/>
          </p:cNvGrpSpPr>
          <p:nvPr/>
        </p:nvGrpSpPr>
        <p:grpSpPr bwMode="auto">
          <a:xfrm>
            <a:off x="4722813" y="2339975"/>
            <a:ext cx="3208337" cy="1849438"/>
            <a:chOff x="1346" y="1049"/>
            <a:chExt cx="2074" cy="1282"/>
          </a:xfrm>
        </p:grpSpPr>
        <p:sp>
          <p:nvSpPr>
            <p:cNvPr id="9225" name="Oval 33"/>
            <p:cNvSpPr>
              <a:spLocks noChangeArrowheads="1"/>
            </p:cNvSpPr>
            <p:nvPr/>
          </p:nvSpPr>
          <p:spPr bwMode="auto">
            <a:xfrm>
              <a:off x="2586" y="1205"/>
              <a:ext cx="834" cy="1107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6" name="Oval 34"/>
            <p:cNvSpPr>
              <a:spLocks noChangeArrowheads="1"/>
            </p:cNvSpPr>
            <p:nvPr/>
          </p:nvSpPr>
          <p:spPr bwMode="auto">
            <a:xfrm>
              <a:off x="1365" y="1276"/>
              <a:ext cx="788" cy="1001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7" name="Oval 35"/>
            <p:cNvSpPr>
              <a:spLocks noChangeArrowheads="1"/>
            </p:cNvSpPr>
            <p:nvPr/>
          </p:nvSpPr>
          <p:spPr bwMode="auto">
            <a:xfrm>
              <a:off x="1832" y="1410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8" name="Oval 36"/>
            <p:cNvSpPr>
              <a:spLocks noChangeArrowheads="1"/>
            </p:cNvSpPr>
            <p:nvPr/>
          </p:nvSpPr>
          <p:spPr bwMode="auto">
            <a:xfrm>
              <a:off x="1839" y="177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9" name="Oval 37"/>
            <p:cNvSpPr>
              <a:spLocks noChangeArrowheads="1"/>
            </p:cNvSpPr>
            <p:nvPr/>
          </p:nvSpPr>
          <p:spPr bwMode="auto">
            <a:xfrm>
              <a:off x="1846" y="2125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0" name="Oval 38"/>
            <p:cNvSpPr>
              <a:spLocks noChangeArrowheads="1"/>
            </p:cNvSpPr>
            <p:nvPr/>
          </p:nvSpPr>
          <p:spPr bwMode="auto">
            <a:xfrm>
              <a:off x="2891" y="1282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1" name="Oval 39"/>
            <p:cNvSpPr>
              <a:spLocks noChangeArrowheads="1"/>
            </p:cNvSpPr>
            <p:nvPr/>
          </p:nvSpPr>
          <p:spPr bwMode="auto">
            <a:xfrm>
              <a:off x="2898" y="158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2" name="Oval 40"/>
            <p:cNvSpPr>
              <a:spLocks noChangeArrowheads="1"/>
            </p:cNvSpPr>
            <p:nvPr/>
          </p:nvSpPr>
          <p:spPr bwMode="auto">
            <a:xfrm>
              <a:off x="2915" y="1916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3" name="Oval 41"/>
            <p:cNvSpPr>
              <a:spLocks noChangeArrowheads="1"/>
            </p:cNvSpPr>
            <p:nvPr/>
          </p:nvSpPr>
          <p:spPr bwMode="auto">
            <a:xfrm>
              <a:off x="2913" y="2189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4" name="Line 42"/>
            <p:cNvSpPr>
              <a:spLocks noChangeShapeType="1"/>
            </p:cNvSpPr>
            <p:nvPr/>
          </p:nvSpPr>
          <p:spPr bwMode="auto">
            <a:xfrm flipV="1">
              <a:off x="1878" y="1311"/>
              <a:ext cx="1001" cy="12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5" name="Line 43"/>
            <p:cNvSpPr>
              <a:spLocks noChangeShapeType="1"/>
            </p:cNvSpPr>
            <p:nvPr/>
          </p:nvSpPr>
          <p:spPr bwMode="auto">
            <a:xfrm>
              <a:off x="1903" y="1788"/>
              <a:ext cx="967" cy="126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6" name="Line 44"/>
            <p:cNvSpPr>
              <a:spLocks noChangeShapeType="1"/>
            </p:cNvSpPr>
            <p:nvPr/>
          </p:nvSpPr>
          <p:spPr bwMode="auto">
            <a:xfrm flipV="1">
              <a:off x="1894" y="1937"/>
              <a:ext cx="1018" cy="20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Text Box 45"/>
            <p:cNvSpPr txBox="1">
              <a:spLocks noChangeArrowheads="1"/>
            </p:cNvSpPr>
            <p:nvPr/>
          </p:nvSpPr>
          <p:spPr bwMode="auto">
            <a:xfrm>
              <a:off x="1346" y="1284"/>
              <a:ext cx="52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a</a:t>
              </a:r>
            </a:p>
          </p:txBody>
        </p:sp>
        <p:sp>
          <p:nvSpPr>
            <p:cNvPr id="9238" name="Text Box 46"/>
            <p:cNvSpPr txBox="1">
              <a:spLocks noChangeArrowheads="1"/>
            </p:cNvSpPr>
            <p:nvPr/>
          </p:nvSpPr>
          <p:spPr bwMode="auto">
            <a:xfrm>
              <a:off x="1362" y="1655"/>
              <a:ext cx="50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 b</a:t>
              </a:r>
            </a:p>
          </p:txBody>
        </p:sp>
        <p:sp>
          <p:nvSpPr>
            <p:cNvPr id="9239" name="Text Box 47"/>
            <p:cNvSpPr txBox="1">
              <a:spLocks noChangeArrowheads="1"/>
            </p:cNvSpPr>
            <p:nvPr/>
          </p:nvSpPr>
          <p:spPr bwMode="auto">
            <a:xfrm>
              <a:off x="1353" y="2018"/>
              <a:ext cx="523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9240" name="Text Box 48"/>
            <p:cNvSpPr txBox="1">
              <a:spLocks noChangeArrowheads="1"/>
            </p:cNvSpPr>
            <p:nvPr/>
          </p:nvSpPr>
          <p:spPr bwMode="auto">
            <a:xfrm>
              <a:off x="2965" y="1168"/>
              <a:ext cx="24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9241" name="Text Box 49"/>
            <p:cNvSpPr txBox="1">
              <a:spLocks noChangeArrowheads="1"/>
            </p:cNvSpPr>
            <p:nvPr/>
          </p:nvSpPr>
          <p:spPr bwMode="auto">
            <a:xfrm>
              <a:off x="2991" y="1468"/>
              <a:ext cx="2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9242" name="Text Box 50"/>
            <p:cNvSpPr txBox="1">
              <a:spLocks noChangeArrowheads="1"/>
            </p:cNvSpPr>
            <p:nvPr/>
          </p:nvSpPr>
          <p:spPr bwMode="auto">
            <a:xfrm>
              <a:off x="2989" y="1813"/>
              <a:ext cx="2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9243" name="Text Box 51"/>
            <p:cNvSpPr txBox="1">
              <a:spLocks noChangeArrowheads="1"/>
            </p:cNvSpPr>
            <p:nvPr/>
          </p:nvSpPr>
          <p:spPr bwMode="auto">
            <a:xfrm>
              <a:off x="2996" y="2104"/>
              <a:ext cx="24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  <p:sp>
          <p:nvSpPr>
            <p:cNvPr id="9244" name="Rectangle 52"/>
            <p:cNvSpPr>
              <a:spLocks noChangeArrowheads="1"/>
            </p:cNvSpPr>
            <p:nvPr/>
          </p:nvSpPr>
          <p:spPr bwMode="auto">
            <a:xfrm>
              <a:off x="1640" y="1071"/>
              <a:ext cx="24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9245" name="Rectangle 53"/>
            <p:cNvSpPr>
              <a:spLocks noChangeArrowheads="1"/>
            </p:cNvSpPr>
            <p:nvPr/>
          </p:nvSpPr>
          <p:spPr bwMode="auto">
            <a:xfrm>
              <a:off x="3046" y="1049"/>
              <a:ext cx="23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</p:grp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1600200" y="4495800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不是函数</a:t>
            </a:r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5638800" y="449580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是函数</a:t>
            </a:r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1066800" y="2362200"/>
            <a:ext cx="2743200" cy="9144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4953000" y="3048000"/>
            <a:ext cx="2819400" cy="1295400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/>
      <p:bldP spid="37943" grpId="0"/>
      <p:bldP spid="37944" grpId="0" animBg="1"/>
      <p:bldP spid="379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华文新魏" pitchFamily="2" charset="-122"/>
              </a:rPr>
              <a:t>练习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219200" y="1905000"/>
            <a:ext cx="466535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={0,1,2},B={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函数？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2667000"/>
            <a:ext cx="47117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1)f={(0,a),(0,b),(1,a),(2,b)}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43000" y="3451225"/>
            <a:ext cx="380206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2)f={(0,a),(1,b),(2,a)}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43000" y="4137025"/>
            <a:ext cx="30162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3)f={(0,a),(1,b)}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19200" y="5127625"/>
            <a:ext cx="47117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4)f={(0,a),(1,b),(2,a),(2,b)}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279525" y="1385888"/>
            <a:ext cx="291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函数的表示法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57200" y="1676400"/>
            <a:ext cx="80010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.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X={a,b,c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}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到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Y=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Wingdings 3" pitchFamily="18" charset="2"/>
              </a:rPr>
              <a:t>{1,2,3,4}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的函数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Wingdings 3" pitchFamily="18" charset="2"/>
              </a:rPr>
              <a:t>f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的表示。</a:t>
            </a:r>
            <a:endParaRPr kumimoji="1" lang="zh-CN" altLang="en-US" b="1">
              <a:latin typeface="楷体_GB2312" pitchFamily="49" charset="-122"/>
              <a:ea typeface="楷体_GB2312" pitchFamily="49" charset="-122"/>
              <a:sym typeface="Wingdings 2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1)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列表法：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f:X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Wingdings 3" pitchFamily="18" charset="2"/>
              </a:rPr>
              <a:t>Y,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f={(a,1),(b,3),(c,3)}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2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Wingdings 3" pitchFamily="18" charset="2"/>
              </a:rPr>
              <a:t>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特性刻划法：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f={(x,y)| x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X, y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Y, …}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或：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f: X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  <a:sym typeface="Wingdings 3" pitchFamily="18" charset="2"/>
              </a:rPr>
              <a:t>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Y, f(a)=1, f(b)=3, f(c)=3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5329238" y="4678363"/>
            <a:ext cx="2900362" cy="1704975"/>
            <a:chOff x="1346" y="1049"/>
            <a:chExt cx="2074" cy="1305"/>
          </a:xfrm>
        </p:grpSpPr>
        <p:sp>
          <p:nvSpPr>
            <p:cNvPr id="11283" name="Oval 7"/>
            <p:cNvSpPr>
              <a:spLocks noChangeArrowheads="1"/>
            </p:cNvSpPr>
            <p:nvPr/>
          </p:nvSpPr>
          <p:spPr bwMode="auto">
            <a:xfrm>
              <a:off x="2586" y="1205"/>
              <a:ext cx="834" cy="1107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4" name="Oval 8"/>
            <p:cNvSpPr>
              <a:spLocks noChangeArrowheads="1"/>
            </p:cNvSpPr>
            <p:nvPr/>
          </p:nvSpPr>
          <p:spPr bwMode="auto">
            <a:xfrm>
              <a:off x="1365" y="1276"/>
              <a:ext cx="788" cy="1001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5" name="Oval 9"/>
            <p:cNvSpPr>
              <a:spLocks noChangeArrowheads="1"/>
            </p:cNvSpPr>
            <p:nvPr/>
          </p:nvSpPr>
          <p:spPr bwMode="auto">
            <a:xfrm>
              <a:off x="1832" y="1410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6" name="Oval 10"/>
            <p:cNvSpPr>
              <a:spLocks noChangeArrowheads="1"/>
            </p:cNvSpPr>
            <p:nvPr/>
          </p:nvSpPr>
          <p:spPr bwMode="auto">
            <a:xfrm>
              <a:off x="1839" y="177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7" name="Oval 11"/>
            <p:cNvSpPr>
              <a:spLocks noChangeArrowheads="1"/>
            </p:cNvSpPr>
            <p:nvPr/>
          </p:nvSpPr>
          <p:spPr bwMode="auto">
            <a:xfrm>
              <a:off x="1846" y="2125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8" name="Oval 12"/>
            <p:cNvSpPr>
              <a:spLocks noChangeArrowheads="1"/>
            </p:cNvSpPr>
            <p:nvPr/>
          </p:nvSpPr>
          <p:spPr bwMode="auto">
            <a:xfrm>
              <a:off x="2891" y="1282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9" name="Oval 13"/>
            <p:cNvSpPr>
              <a:spLocks noChangeArrowheads="1"/>
            </p:cNvSpPr>
            <p:nvPr/>
          </p:nvSpPr>
          <p:spPr bwMode="auto">
            <a:xfrm>
              <a:off x="2898" y="158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90" name="Oval 14"/>
            <p:cNvSpPr>
              <a:spLocks noChangeArrowheads="1"/>
            </p:cNvSpPr>
            <p:nvPr/>
          </p:nvSpPr>
          <p:spPr bwMode="auto">
            <a:xfrm>
              <a:off x="2915" y="1916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91" name="Oval 15"/>
            <p:cNvSpPr>
              <a:spLocks noChangeArrowheads="1"/>
            </p:cNvSpPr>
            <p:nvPr/>
          </p:nvSpPr>
          <p:spPr bwMode="auto">
            <a:xfrm>
              <a:off x="2913" y="2189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92" name="Line 16"/>
            <p:cNvSpPr>
              <a:spLocks noChangeShapeType="1"/>
            </p:cNvSpPr>
            <p:nvPr/>
          </p:nvSpPr>
          <p:spPr bwMode="auto">
            <a:xfrm flipV="1">
              <a:off x="1878" y="1311"/>
              <a:ext cx="1001" cy="12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3" name="Line 17"/>
            <p:cNvSpPr>
              <a:spLocks noChangeShapeType="1"/>
            </p:cNvSpPr>
            <p:nvPr/>
          </p:nvSpPr>
          <p:spPr bwMode="auto">
            <a:xfrm>
              <a:off x="1903" y="1788"/>
              <a:ext cx="967" cy="126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4" name="Line 18"/>
            <p:cNvSpPr>
              <a:spLocks noChangeShapeType="1"/>
            </p:cNvSpPr>
            <p:nvPr/>
          </p:nvSpPr>
          <p:spPr bwMode="auto">
            <a:xfrm flipV="1">
              <a:off x="1894" y="1937"/>
              <a:ext cx="1018" cy="20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Text Box 19"/>
            <p:cNvSpPr txBox="1">
              <a:spLocks noChangeArrowheads="1"/>
            </p:cNvSpPr>
            <p:nvPr/>
          </p:nvSpPr>
          <p:spPr bwMode="auto">
            <a:xfrm>
              <a:off x="1346" y="1284"/>
              <a:ext cx="523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a           </a:t>
              </a:r>
            </a:p>
          </p:txBody>
        </p:sp>
        <p:sp>
          <p:nvSpPr>
            <p:cNvPr id="11296" name="Text Box 20"/>
            <p:cNvSpPr txBox="1">
              <a:spLocks noChangeArrowheads="1"/>
            </p:cNvSpPr>
            <p:nvPr/>
          </p:nvSpPr>
          <p:spPr bwMode="auto">
            <a:xfrm>
              <a:off x="1362" y="1654"/>
              <a:ext cx="50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华文中宋" pitchFamily="2" charset="-122"/>
                  <a:ea typeface="华文中宋" pitchFamily="2" charset="-122"/>
                </a:rPr>
                <a:t>  b</a:t>
              </a:r>
            </a:p>
          </p:txBody>
        </p:sp>
        <p:sp>
          <p:nvSpPr>
            <p:cNvPr id="11297" name="Text Box 21"/>
            <p:cNvSpPr txBox="1">
              <a:spLocks noChangeArrowheads="1"/>
            </p:cNvSpPr>
            <p:nvPr/>
          </p:nvSpPr>
          <p:spPr bwMode="auto">
            <a:xfrm>
              <a:off x="1353" y="2018"/>
              <a:ext cx="5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  c</a:t>
              </a:r>
            </a:p>
          </p:txBody>
        </p:sp>
        <p:sp>
          <p:nvSpPr>
            <p:cNvPr id="11298" name="Text Box 22"/>
            <p:cNvSpPr txBox="1">
              <a:spLocks noChangeArrowheads="1"/>
            </p:cNvSpPr>
            <p:nvPr/>
          </p:nvSpPr>
          <p:spPr bwMode="auto">
            <a:xfrm>
              <a:off x="2964" y="117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11299" name="Text Box 23"/>
            <p:cNvSpPr txBox="1">
              <a:spLocks noChangeArrowheads="1"/>
            </p:cNvSpPr>
            <p:nvPr/>
          </p:nvSpPr>
          <p:spPr bwMode="auto">
            <a:xfrm>
              <a:off x="2991" y="1469"/>
              <a:ext cx="23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11300" name="Text Box 24"/>
            <p:cNvSpPr txBox="1">
              <a:spLocks noChangeArrowheads="1"/>
            </p:cNvSpPr>
            <p:nvPr/>
          </p:nvSpPr>
          <p:spPr bwMode="auto">
            <a:xfrm>
              <a:off x="2989" y="181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11301" name="Text Box 25"/>
            <p:cNvSpPr txBox="1">
              <a:spLocks noChangeArrowheads="1"/>
            </p:cNvSpPr>
            <p:nvPr/>
          </p:nvSpPr>
          <p:spPr bwMode="auto">
            <a:xfrm>
              <a:off x="2997" y="2104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  <p:sp>
          <p:nvSpPr>
            <p:cNvPr id="11302" name="Rectangle 26"/>
            <p:cNvSpPr>
              <a:spLocks noChangeArrowheads="1"/>
            </p:cNvSpPr>
            <p:nvPr/>
          </p:nvSpPr>
          <p:spPr bwMode="auto">
            <a:xfrm>
              <a:off x="1640" y="1116"/>
              <a:ext cx="2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11303" name="Rectangle 27"/>
            <p:cNvSpPr>
              <a:spLocks noChangeArrowheads="1"/>
            </p:cNvSpPr>
            <p:nvPr/>
          </p:nvSpPr>
          <p:spPr bwMode="auto">
            <a:xfrm>
              <a:off x="3047" y="1049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</p:grpSp>
      <p:grpSp>
        <p:nvGrpSpPr>
          <p:cNvPr id="38940" name="Group 28"/>
          <p:cNvGrpSpPr>
            <a:grpSpLocks/>
          </p:cNvGrpSpPr>
          <p:nvPr/>
        </p:nvGrpSpPr>
        <p:grpSpPr bwMode="auto">
          <a:xfrm>
            <a:off x="1752600" y="4751388"/>
            <a:ext cx="2514600" cy="1801812"/>
            <a:chOff x="1276" y="2296"/>
            <a:chExt cx="1584" cy="1135"/>
          </a:xfrm>
        </p:grpSpPr>
        <p:sp>
          <p:nvSpPr>
            <p:cNvPr id="11280" name="AutoShape 29"/>
            <p:cNvSpPr>
              <a:spLocks/>
            </p:cNvSpPr>
            <p:nvPr/>
          </p:nvSpPr>
          <p:spPr bwMode="auto">
            <a:xfrm>
              <a:off x="1276" y="2323"/>
              <a:ext cx="53" cy="1072"/>
            </a:xfrm>
            <a:prstGeom prst="leftBracket">
              <a:avLst>
                <a:gd name="adj" fmla="val 1685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1" name="Text Box 30"/>
            <p:cNvSpPr txBox="1">
              <a:spLocks noChangeArrowheads="1"/>
            </p:cNvSpPr>
            <p:nvPr/>
          </p:nvSpPr>
          <p:spPr bwMode="auto">
            <a:xfrm>
              <a:off x="1363" y="2296"/>
              <a:ext cx="1497" cy="1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/>
                <a:t>1   0   0   0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/>
                <a:t>0   0   1   0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/>
                <a:t>0   0   1   0</a:t>
              </a:r>
            </a:p>
          </p:txBody>
        </p:sp>
        <p:sp>
          <p:nvSpPr>
            <p:cNvPr id="11282" name="AutoShape 31"/>
            <p:cNvSpPr>
              <a:spLocks/>
            </p:cNvSpPr>
            <p:nvPr/>
          </p:nvSpPr>
          <p:spPr bwMode="auto">
            <a:xfrm>
              <a:off x="2641" y="2340"/>
              <a:ext cx="56" cy="1072"/>
            </a:xfrm>
            <a:prstGeom prst="rightBracket">
              <a:avLst>
                <a:gd name="adj" fmla="val 1595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228600" y="4343400"/>
            <a:ext cx="1814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矩阵法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4616450" y="5184775"/>
            <a:ext cx="668338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图示法</a:t>
            </a: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4648200" y="4800600"/>
            <a:ext cx="519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4)</a:t>
            </a: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1509713" y="48387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</a:rPr>
              <a:t>a </a:t>
            </a: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1509713" y="5448300"/>
            <a:ext cx="30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1509713" y="6057900"/>
            <a:ext cx="28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1890713" y="4533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2424113" y="4533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2957513" y="4533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3490913" y="4533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4" grpId="0"/>
      <p:bldP spid="38946" grpId="0"/>
      <p:bldP spid="38947" grpId="0"/>
      <p:bldP spid="38948" grpId="0"/>
      <p:bldP spid="38949" grpId="0"/>
      <p:bldP spid="38950" grpId="0"/>
      <p:bldP spid="38951" grpId="0"/>
      <p:bldP spid="38952" grpId="0"/>
      <p:bldP spid="38953" grpId="0"/>
      <p:bldP spid="38954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589</TotalTime>
  <Words>937</Words>
  <Application>Microsoft Office PowerPoint</Application>
  <PresentationFormat>全屏显示(4:3)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Blends</vt:lpstr>
      <vt:lpstr>公式</vt:lpstr>
      <vt:lpstr>文档</vt:lpstr>
      <vt:lpstr>Equation</vt:lpstr>
      <vt:lpstr>第三章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jsj</cp:lastModifiedBy>
  <cp:revision>84</cp:revision>
  <cp:lastPrinted>1601-01-01T00:00:00Z</cp:lastPrinted>
  <dcterms:created xsi:type="dcterms:W3CDTF">1601-01-01T00:00:00Z</dcterms:created>
  <dcterms:modified xsi:type="dcterms:W3CDTF">2017-03-08T02:31:02Z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