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5"/>
  </p:notesMasterIdLst>
  <p:sldIdLst>
    <p:sldId id="256" r:id="rId2"/>
    <p:sldId id="257" r:id="rId3"/>
    <p:sldId id="258" r:id="rId4"/>
    <p:sldId id="3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27" r:id="rId15"/>
    <p:sldId id="268" r:id="rId16"/>
    <p:sldId id="269" r:id="rId17"/>
    <p:sldId id="270" r:id="rId18"/>
    <p:sldId id="42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429" r:id="rId28"/>
    <p:sldId id="430" r:id="rId29"/>
    <p:sldId id="357" r:id="rId30"/>
    <p:sldId id="279" r:id="rId31"/>
    <p:sldId id="431" r:id="rId32"/>
    <p:sldId id="280" r:id="rId33"/>
    <p:sldId id="281" r:id="rId34"/>
    <p:sldId id="282" r:id="rId35"/>
    <p:sldId id="283" r:id="rId36"/>
    <p:sldId id="284" r:id="rId37"/>
    <p:sldId id="285" r:id="rId38"/>
    <p:sldId id="491" r:id="rId39"/>
    <p:sldId id="289" r:id="rId40"/>
    <p:sldId id="290" r:id="rId41"/>
    <p:sldId id="358" r:id="rId42"/>
    <p:sldId id="291" r:id="rId43"/>
    <p:sldId id="292" r:id="rId44"/>
    <p:sldId id="293" r:id="rId45"/>
    <p:sldId id="490" r:id="rId46"/>
    <p:sldId id="294" r:id="rId47"/>
    <p:sldId id="295" r:id="rId48"/>
    <p:sldId id="296" r:id="rId49"/>
    <p:sldId id="298" r:id="rId50"/>
    <p:sldId id="299" r:id="rId51"/>
    <p:sldId id="300" r:id="rId52"/>
    <p:sldId id="303" r:id="rId53"/>
    <p:sldId id="304" r:id="rId54"/>
    <p:sldId id="305" r:id="rId55"/>
    <p:sldId id="306" r:id="rId56"/>
    <p:sldId id="307" r:id="rId57"/>
    <p:sldId id="432" r:id="rId58"/>
    <p:sldId id="308" r:id="rId59"/>
    <p:sldId id="309" r:id="rId60"/>
    <p:sldId id="433" r:id="rId61"/>
    <p:sldId id="310" r:id="rId62"/>
    <p:sldId id="311" r:id="rId63"/>
    <p:sldId id="312" r:id="rId64"/>
    <p:sldId id="492" r:id="rId65"/>
    <p:sldId id="314" r:id="rId66"/>
    <p:sldId id="315" r:id="rId67"/>
    <p:sldId id="316" r:id="rId68"/>
    <p:sldId id="434" r:id="rId69"/>
    <p:sldId id="317" r:id="rId70"/>
    <p:sldId id="318" r:id="rId71"/>
    <p:sldId id="436" r:id="rId72"/>
    <p:sldId id="320" r:id="rId73"/>
    <p:sldId id="321" r:id="rId74"/>
    <p:sldId id="322" r:id="rId75"/>
    <p:sldId id="437" r:id="rId76"/>
    <p:sldId id="323" r:id="rId77"/>
    <p:sldId id="324" r:id="rId78"/>
    <p:sldId id="327" r:id="rId79"/>
    <p:sldId id="329" r:id="rId80"/>
    <p:sldId id="439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435" r:id="rId90"/>
    <p:sldId id="487" r:id="rId91"/>
    <p:sldId id="489" r:id="rId92"/>
    <p:sldId id="488" r:id="rId93"/>
    <p:sldId id="345" r:id="rId94"/>
    <p:sldId id="442" r:id="rId95"/>
    <p:sldId id="443" r:id="rId96"/>
    <p:sldId id="445" r:id="rId97"/>
    <p:sldId id="444" r:id="rId98"/>
    <p:sldId id="446" r:id="rId99"/>
    <p:sldId id="447" r:id="rId100"/>
    <p:sldId id="448" r:id="rId101"/>
    <p:sldId id="450" r:id="rId102"/>
    <p:sldId id="372" r:id="rId103"/>
    <p:sldId id="373" r:id="rId104"/>
    <p:sldId id="374" r:id="rId105"/>
    <p:sldId id="377" r:id="rId106"/>
    <p:sldId id="380" r:id="rId107"/>
    <p:sldId id="381" r:id="rId108"/>
    <p:sldId id="392" r:id="rId109"/>
    <p:sldId id="382" r:id="rId110"/>
    <p:sldId id="383" r:id="rId111"/>
    <p:sldId id="451" r:id="rId112"/>
    <p:sldId id="452" r:id="rId113"/>
    <p:sldId id="453" r:id="rId114"/>
    <p:sldId id="384" r:id="rId115"/>
    <p:sldId id="385" r:id="rId116"/>
    <p:sldId id="386" r:id="rId117"/>
    <p:sldId id="483" r:id="rId118"/>
    <p:sldId id="454" r:id="rId119"/>
    <p:sldId id="455" r:id="rId120"/>
    <p:sldId id="390" r:id="rId121"/>
    <p:sldId id="484" r:id="rId122"/>
    <p:sldId id="393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86" r:id="rId134"/>
    <p:sldId id="406" r:id="rId135"/>
    <p:sldId id="407" r:id="rId136"/>
    <p:sldId id="485" r:id="rId137"/>
    <p:sldId id="409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8" r:id="rId146"/>
    <p:sldId id="419" r:id="rId147"/>
    <p:sldId id="420" r:id="rId148"/>
    <p:sldId id="421" r:id="rId149"/>
    <p:sldId id="422" r:id="rId150"/>
    <p:sldId id="457" r:id="rId151"/>
    <p:sldId id="458" r:id="rId152"/>
    <p:sldId id="459" r:id="rId153"/>
    <p:sldId id="460" r:id="rId154"/>
    <p:sldId id="461" r:id="rId155"/>
    <p:sldId id="462" r:id="rId156"/>
    <p:sldId id="463" r:id="rId157"/>
    <p:sldId id="464" r:id="rId158"/>
    <p:sldId id="465" r:id="rId159"/>
    <p:sldId id="466" r:id="rId160"/>
    <p:sldId id="467" r:id="rId161"/>
    <p:sldId id="468" r:id="rId162"/>
    <p:sldId id="469" r:id="rId163"/>
    <p:sldId id="473" r:id="rId164"/>
    <p:sldId id="470" r:id="rId165"/>
    <p:sldId id="471" r:id="rId166"/>
    <p:sldId id="479" r:id="rId167"/>
    <p:sldId id="472" r:id="rId168"/>
    <p:sldId id="475" r:id="rId169"/>
    <p:sldId id="476" r:id="rId170"/>
    <p:sldId id="477" r:id="rId171"/>
    <p:sldId id="478" r:id="rId172"/>
    <p:sldId id="482" r:id="rId173"/>
    <p:sldId id="423" r:id="rId1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0000"/>
    <a:srgbClr val="0000FF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496" autoAdjust="0"/>
  </p:normalViewPr>
  <p:slideViewPr>
    <p:cSldViewPr>
      <p:cViewPr>
        <p:scale>
          <a:sx n="100" d="100"/>
          <a:sy n="100" d="100"/>
        </p:scale>
        <p:origin x="-19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notesMaster" Target="notesMasters/notes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9994-499E-4D8E-AE75-AA7519F59512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43FC-F8CC-4DAC-B842-D075565FA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01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6BF6CE-8BD2-4CEC-A937-F7C9BE7CC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163AA-8595-4BB7-BF8F-952F11881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13945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94600-8D3F-43BE-9157-8013B3C69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27734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82EAC3-5050-4B18-8B83-11212BA62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922094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77683A-6A34-4061-BD4D-DD36BB431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429022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048FAC-D023-4275-A4E3-05597F3FA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3596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C5AF2-90F3-423F-8BC8-1C5326AC3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82565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50B6E-C4C4-4ACA-9106-3A95BAA50F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9362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6043-5EBD-4FC1-8D57-22E697D32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588200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DB8F2-6F9E-4638-8586-ECAAEF7100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61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0F1-1D82-42E2-B1BC-758FCB11D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5694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E5D20-F550-4270-B055-243C5DB4A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62949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B373-6837-45BF-A225-B5C37BD01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4601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B28A6-8B7E-4889-84B6-37E70E3C0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79166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F29113-C8C4-47C3-B136-76DFE6BFC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2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14600"/>
            <a:ext cx="7239000" cy="14446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第三篇  数理逻辑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BF6CE-8BD2-4CEC-A937-F7C9BE7CC83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371600" y="1635125"/>
            <a:ext cx="7467600" cy="15652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复合命题</a:t>
            </a:r>
            <a:r>
              <a:rPr lang="zh-CN" altLang="en-US" sz="3200" b="1">
                <a:ea typeface="楷体_GB2312" pitchFamily="49" charset="-122"/>
              </a:rPr>
              <a:t>是通过若干个原子命题和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命题联结词构成的更复杂的命题。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3429000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(1)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只要明天天气好，我就去春游。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429000" y="4114800"/>
            <a:ext cx="1752600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562600" y="4114800"/>
            <a:ext cx="1828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270125" y="4038600"/>
            <a:ext cx="6416675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是一个大于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的整数，则</a:t>
            </a:r>
          </a:p>
          <a:p>
            <a:pPr>
              <a:lnSpc>
                <a:spcPct val="17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的最小因数一定是素数。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505200" y="4800600"/>
            <a:ext cx="3276600" cy="0"/>
          </a:xfrm>
          <a:prstGeom prst="line">
            <a:avLst/>
          </a:prstGeom>
          <a:noFill/>
          <a:ln w="730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743200" y="5562600"/>
            <a:ext cx="51054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447800" y="2514600"/>
            <a:ext cx="2286000" cy="838200"/>
          </a:xfrm>
          <a:prstGeom prst="ellips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/>
      <p:bldP spid="57351" grpId="0" animBg="1"/>
      <p:bldP spid="57352" grpId="0" animBg="1"/>
      <p:bldP spid="57353" grpId="0"/>
      <p:bldP spid="57354" grpId="0" animBg="1"/>
      <p:bldP spid="57355" grpId="0" animBg="1"/>
      <p:bldP spid="5735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12925" y="15240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A=((P∨Q)∨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20650" y="3505200"/>
            <a:ext cx="795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812925" y="21336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A=</a:t>
            </a:r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438400" y="2819400"/>
            <a:ext cx="611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=((¬P∧¬Q)∧R))∨(P∧</a:t>
            </a:r>
            <a:r>
              <a:rPr lang="pt-BR" altLang="zh-CN" sz="3200" b="1">
                <a:latin typeface="Arial"/>
                <a:ea typeface="华文新魏" pitchFamily="2" charset="-122"/>
                <a:cs typeface="Times New Roman" pitchFamily="18" charset="0"/>
              </a:rPr>
              <a:t>¬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3276600" y="3429000"/>
            <a:ext cx="411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3733800" y="4114800"/>
            <a:ext cx="426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381000" y="4343400"/>
            <a:ext cx="110348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en-US" altLang="zh-CN" sz="3200" b="1" dirty="0">
              <a:solidFill>
                <a:srgbClr val="99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492" name="Object 12"/>
          <p:cNvGraphicFramePr>
            <a:graphicFrameLocks noChangeAspect="1"/>
          </p:cNvGraphicFramePr>
          <p:nvPr/>
        </p:nvGraphicFramePr>
        <p:xfrm>
          <a:off x="1143000" y="5105400"/>
          <a:ext cx="7620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0" name="公式" r:id="rId3" imgW="2679700" imgH="241300" progId="Equation.3">
                  <p:embed/>
                </p:oleObj>
              </mc:Choice>
              <mc:Fallback>
                <p:oleObj name="公式" r:id="rId3" imgW="26797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76200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  <p:bldP spid="276487" grpId="0"/>
      <p:bldP spid="276488" grpId="0"/>
      <p:bldP spid="276489" grpId="0" animBg="1"/>
      <p:bldP spid="276490" grpId="0" animBg="1"/>
      <p:bldP spid="27649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对偶定理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990600" y="1600200"/>
            <a:ext cx="7543800" cy="1524000"/>
            <a:chOff x="624" y="1019"/>
            <a:chExt cx="4673" cy="956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624" y="1019"/>
              <a:ext cx="4210" cy="52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pt-BR" sz="3200" b="1">
                  <a:solidFill>
                    <a:srgbClr val="990000"/>
                  </a:solidFill>
                  <a:latin typeface="隶书" pitchFamily="49" charset="-122"/>
                  <a:ea typeface="隶书" pitchFamily="49" charset="-122"/>
                </a:rPr>
                <a:t>对偶定理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：设有等式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B,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则此时有 </a:t>
              </a:r>
              <a:endParaRPr lang="zh-CN" altLang="en-US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8536" name="Object 8"/>
            <p:cNvGraphicFramePr>
              <a:graphicFrameLocks noChangeAspect="1"/>
            </p:cNvGraphicFramePr>
            <p:nvPr/>
          </p:nvGraphicFramePr>
          <p:xfrm>
            <a:off x="4014" y="1572"/>
            <a:ext cx="1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02" name="公式" r:id="rId3" imgW="647640" imgH="203040" progId="Equation.3">
                    <p:embed/>
                  </p:oleObj>
                </mc:Choice>
                <mc:Fallback>
                  <p:oleObj name="公式" r:id="rId3" imgW="6476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2"/>
                          <a:ext cx="1283" cy="40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1320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如果公式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和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等价，则其对偶公式也等价。                         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900113" y="4373563"/>
            <a:ext cx="3748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P∨(P∧Q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1752600" y="4953000"/>
            <a:ext cx="19050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3962400" y="4953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3795713" y="5135563"/>
            <a:ext cx="2986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grpSp>
        <p:nvGrpSpPr>
          <p:cNvPr id="278542" name="Group 14"/>
          <p:cNvGrpSpPr>
            <a:grpSpLocks/>
          </p:cNvGrpSpPr>
          <p:nvPr/>
        </p:nvGrpSpPr>
        <p:grpSpPr bwMode="auto">
          <a:xfrm>
            <a:off x="4572000" y="4400550"/>
            <a:ext cx="4143375" cy="933450"/>
            <a:chOff x="2880" y="2772"/>
            <a:chExt cx="2610" cy="588"/>
          </a:xfrm>
        </p:grpSpPr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880" y="2928"/>
              <a:ext cx="1824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 flipV="1">
              <a:off x="3936" y="2976"/>
              <a:ext cx="768" cy="38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608" y="2772"/>
              <a:ext cx="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990000"/>
                  </a:solidFill>
                  <a:ea typeface="华文行楷" pitchFamily="2" charset="-122"/>
                </a:rPr>
                <a:t>吸收律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 animBg="1"/>
      <p:bldP spid="278540" grpId="0" animBg="1"/>
      <p:bldP spid="2785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24000" y="2209800"/>
            <a:ext cx="6629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§</a:t>
            </a:r>
            <a:r>
              <a:rPr lang="en-US" altLang="zh-CN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10.6 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范式</a:t>
            </a:r>
            <a:endParaRPr lang="zh-CN" altLang="en-US" sz="4800" b="1" dirty="0">
              <a:solidFill>
                <a:srgbClr val="99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5105400" y="3962400"/>
            <a:ext cx="2133600" cy="609600"/>
          </a:xfrm>
          <a:prstGeom prst="wedgeRoundRectCallout">
            <a:avLst>
              <a:gd name="adj1" fmla="val -27681"/>
              <a:gd name="adj2" fmla="val -221356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标准形式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371600" y="4800600"/>
            <a:ext cx="618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ea typeface="华文新魏" pitchFamily="2" charset="-122"/>
              </a:rPr>
              <a:t>命题常元、变元及其否定，称为文字。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183301" grpId="0" animBg="1"/>
      <p:bldP spid="18330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062038" y="1685925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质合取式：</a:t>
            </a:r>
            <a:r>
              <a:rPr lang="zh-CN" altLang="en-US" sz="3200" b="1">
                <a:ea typeface="华文新魏" pitchFamily="2" charset="-122"/>
              </a:rPr>
              <a:t>文字或有限个文字的合取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429000" y="2514600"/>
            <a:ext cx="2819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447800" y="3687763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362200" y="3687763"/>
            <a:ext cx="88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3643313" y="3733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Q∧R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5664200" y="36877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P∧R∧Q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3948113" y="5051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795713" y="4983163"/>
            <a:ext cx="199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1295400" y="3656013"/>
            <a:ext cx="687388" cy="687387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4724400" y="3657600"/>
            <a:ext cx="5334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3657600" y="3733800"/>
            <a:ext cx="7620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9" name="Oval 19"/>
          <p:cNvSpPr>
            <a:spLocks noChangeArrowheads="1"/>
          </p:cNvSpPr>
          <p:nvPr/>
        </p:nvSpPr>
        <p:spPr bwMode="auto">
          <a:xfrm>
            <a:off x="7086600" y="3657600"/>
            <a:ext cx="5334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8" grpId="0"/>
      <p:bldP spid="184329" grpId="0"/>
      <p:bldP spid="184330" grpId="0"/>
      <p:bldP spid="184331" grpId="0"/>
      <p:bldP spid="184333" grpId="0"/>
      <p:bldP spid="184335" grpId="0" animBg="1"/>
      <p:bldP spid="184336" grpId="0" animBg="1"/>
      <p:bldP spid="184337" grpId="0" animBg="1"/>
      <p:bldP spid="18433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985838" y="1701800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质析取式：</a:t>
            </a:r>
            <a:r>
              <a:rPr lang="zh-CN" altLang="en-US" sz="3200" b="1">
                <a:ea typeface="华文新魏" pitchFamily="2" charset="-122"/>
              </a:rPr>
              <a:t>文字或有限个文字的</a:t>
            </a:r>
            <a:r>
              <a:rPr lang="zh-CN" altLang="en-US" sz="3200" b="1">
                <a:latin typeface="楷体_GB2312" pitchFamily="49" charset="-122"/>
                <a:ea typeface="华文新魏" pitchFamily="2" charset="-122"/>
              </a:rPr>
              <a:t>析取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3033713" y="32766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 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043113" y="3200400"/>
            <a:ext cx="78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4724400" y="3276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P∨Q∨R 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76200" y="504348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单个的命题 变元既可称为质合取式也可以称为质析取式。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1295400" y="3200400"/>
            <a:ext cx="6096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2133600" y="3200400"/>
            <a:ext cx="7620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3657600" y="3276600"/>
            <a:ext cx="6858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2" name="Oval 18"/>
          <p:cNvSpPr>
            <a:spLocks noChangeArrowheads="1"/>
          </p:cNvSpPr>
          <p:nvPr/>
        </p:nvSpPr>
        <p:spPr bwMode="auto">
          <a:xfrm>
            <a:off x="5181600" y="3200400"/>
            <a:ext cx="5334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/>
      <p:bldP spid="185354" grpId="0"/>
      <p:bldP spid="185355" grpId="0"/>
      <p:bldP spid="185356" grpId="0"/>
      <p:bldP spid="185358" grpId="0"/>
      <p:bldP spid="185359" grpId="0" animBg="1"/>
      <p:bldP spid="185360" grpId="0" animBg="1"/>
      <p:bldP spid="185361" grpId="0" animBg="1"/>
      <p:bldP spid="18536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析取范式：由有限个质合取式构成的析取式。 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合取范式：由有限个质析取式构成的合取式。 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371600" y="10953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286000" y="2773363"/>
            <a:ext cx="504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P∨(Q∧R)∨(P∧Q∧R) 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286000" y="3429000"/>
            <a:ext cx="4572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3124200" y="3429000"/>
            <a:ext cx="11430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724400" y="3429000"/>
            <a:ext cx="20574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590800" y="27432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4343400" y="2743200"/>
            <a:ext cx="4572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2162175" y="4876800"/>
            <a:ext cx="401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P∧R∧(P∨Q∨R) 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1336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30480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3962400" y="5562600"/>
            <a:ext cx="1981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514600" y="48768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3276600" y="4800600"/>
            <a:ext cx="6096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3" grpId="0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/>
      <p:bldP spid="188430" grpId="0" animBg="1"/>
      <p:bldP spid="188431" grpId="0" animBg="1"/>
      <p:bldP spid="188432" grpId="0" animBg="1"/>
      <p:bldP spid="188433" grpId="0" animBg="1"/>
      <p:bldP spid="18843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626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求析取范式和合取范式的方法：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990600" y="2224088"/>
            <a:ext cx="72532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，→等连接词 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990600" y="3306763"/>
            <a:ext cx="702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否定深入：不含双重否定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1420813" y="4178300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利用德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摩根律，将否定符号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移到各个命题变元之前 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881063" y="4983163"/>
            <a:ext cx="696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利用定律将公式化成相应的范式。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5" grpId="0"/>
      <p:bldP spid="191496" grpId="0"/>
      <p:bldP spid="19149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81100" y="1676400"/>
            <a:ext cx="575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的析取范式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914400" y="22860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858838" y="3001963"/>
            <a:ext cx="596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838200" y="3668713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P∨Q)) 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838200" y="4373563"/>
            <a:ext cx="2919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086600" y="36576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否定深入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7162800" y="4357688"/>
            <a:ext cx="124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分配律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81000" y="5181600"/>
            <a:ext cx="536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析取范式优点：形式简单，化归方便。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990600" y="5943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缺点：不标准，不唯一 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>
            <a:off x="3124200" y="4267200"/>
            <a:ext cx="2819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19" grpId="0"/>
      <p:bldP spid="192521" grpId="0"/>
      <p:bldP spid="192522" grpId="0"/>
      <p:bldP spid="192523" grpId="0"/>
      <p:bldP spid="192524" grpId="0"/>
      <p:bldP spid="192527" grpId="1"/>
      <p:bldP spid="192528" grpId="0"/>
      <p:bldP spid="19252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371600" y="1676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的合取范式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62000" y="2316163"/>
            <a:ext cx="296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66800" y="3100388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zh-CN" sz="28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914400" y="3916363"/>
            <a:ext cx="6875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P∨P 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914400" y="4830763"/>
            <a:ext cx="2360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838200" y="5664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ea typeface="华文行楷" pitchFamily="2" charset="-122"/>
                <a:sym typeface="Symbol" pitchFamily="18" charset="2"/>
              </a:rPr>
              <a:t>合析取范式有与析取范式一样的优缺点。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  <p:bldP spid="203785" grpId="0"/>
      <p:bldP spid="20378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1839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143000" y="16144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的合取范式。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530350" y="2982913"/>
            <a:ext cx="384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Q∨R))→S 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1468438" y="3657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Q∨R))∨S 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447800" y="4419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R))∨S 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389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447800" y="5821363"/>
            <a:ext cx="5611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2667000" y="2895600"/>
            <a:ext cx="1371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>
            <a:off x="1828800" y="3581400"/>
            <a:ext cx="3352800" cy="0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  <p:bldP spid="193545" grpId="0"/>
      <p:bldP spid="193546" grpId="0"/>
      <p:bldP spid="193547" grpId="0"/>
      <p:bldP spid="193548" grpId="0"/>
      <p:bldP spid="193549" grpId="0"/>
      <p:bldP spid="193550" grpId="0" animBg="1"/>
      <p:bldP spid="1935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279525" y="1774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雪是黑色的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煤球是白的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5)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今天是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号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489450" y="1676400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79925" y="2406650"/>
            <a:ext cx="70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733800" y="32004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657600" y="393065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717925" y="4791075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1/0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58382" grpId="0"/>
      <p:bldP spid="58383" grpId="0"/>
      <p:bldP spid="5838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638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的析取范式。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204913" y="3048000"/>
            <a:ext cx="354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219200" y="3810000"/>
            <a:ext cx="356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182688" y="46482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endParaRPr lang="en-US" altLang="zh-CN" sz="320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114800" y="5105400"/>
            <a:ext cx="460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Q))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4038600" y="5805488"/>
            <a:ext cx="501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8153400" y="3810000"/>
            <a:ext cx="609600" cy="19050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FF00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析取范式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381000" y="5334000"/>
            <a:ext cx="2286000" cy="1066800"/>
          </a:xfrm>
          <a:prstGeom prst="wedgeRoundRectCallout">
            <a:avLst>
              <a:gd name="adj1" fmla="val 64583"/>
              <a:gd name="adj2" fmla="val -76486"/>
              <a:gd name="adj3" fmla="val 16667"/>
            </a:avLst>
          </a:prstGeom>
          <a:solidFill>
            <a:srgbClr val="339966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析取范式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/>
      <p:bldP spid="194568" grpId="0"/>
      <p:bldP spid="194569" grpId="0"/>
      <p:bldP spid="194569" grpId="1"/>
      <p:bldP spid="194570" grpId="0"/>
      <p:bldP spid="194571" grpId="0"/>
      <p:bldP spid="194571" grpId="1"/>
      <p:bldP spid="194572" grpId="0" animBg="1"/>
      <p:bldP spid="19457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204913" y="1611313"/>
            <a:ext cx="7337425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对于任何一命题公式，都存在与其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等价的析取范式和合取范式。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4343400" y="2438400"/>
            <a:ext cx="1676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2362200" y="3124200"/>
            <a:ext cx="2819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6629400" y="4419600"/>
            <a:ext cx="2362200" cy="1371600"/>
          </a:xfrm>
          <a:prstGeom prst="wedgeEllipseCallout">
            <a:avLst>
              <a:gd name="adj1" fmla="val -98991"/>
              <a:gd name="adj2" fmla="val -13831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矛盾式</a:t>
            </a:r>
          </a:p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重言式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012825" y="3505200"/>
            <a:ext cx="4684713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一个公式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析取范式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判定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永假式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合取范式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常用来判定</a:t>
            </a: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永真式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  <p:bldP spid="281608" grpId="0" animBg="1"/>
      <p:bldP spid="28160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为永假式 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的析取范式为永假式 </a:t>
            </a:r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析取范式的每个合取式为矛盾式 </a:t>
            </a:r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析取范式的每个合取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为永真式 </a:t>
            </a: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的合取范式为永真式 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合取范式的每个析取式为永真式 </a:t>
            </a: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合取范式的每个析取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514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主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219200" y="17526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为了使范式唯一</a:t>
            </a:r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4267200" y="2133600"/>
            <a:ext cx="1676400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867400" y="176530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600">
                <a:solidFill>
                  <a:srgbClr val="990000"/>
                </a:solidFill>
                <a:ea typeface="华文行楷" pitchFamily="2" charset="-122"/>
              </a:rPr>
              <a:t>主范式</a:t>
            </a:r>
          </a:p>
        </p:txBody>
      </p:sp>
      <p:grpSp>
        <p:nvGrpSpPr>
          <p:cNvPr id="195597" name="Group 13"/>
          <p:cNvGrpSpPr>
            <a:grpSpLocks/>
          </p:cNvGrpSpPr>
          <p:nvPr/>
        </p:nvGrpSpPr>
        <p:grpSpPr bwMode="auto">
          <a:xfrm>
            <a:off x="6629400" y="2286000"/>
            <a:ext cx="2455863" cy="1676400"/>
            <a:chOff x="4176" y="1440"/>
            <a:chExt cx="1547" cy="1056"/>
          </a:xfrm>
        </p:grpSpPr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4176" y="1440"/>
              <a:ext cx="1104" cy="672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329" y="2131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主析取范式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3810000" y="2286000"/>
            <a:ext cx="2362200" cy="1546225"/>
            <a:chOff x="2400" y="1440"/>
            <a:chExt cx="1488" cy="974"/>
          </a:xfrm>
        </p:grpSpPr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2880" y="1440"/>
              <a:ext cx="1008" cy="624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400" y="2049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主合取范式</a:t>
              </a:r>
            </a:p>
          </p:txBody>
        </p:sp>
      </p:grp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95603" name="Group 19"/>
          <p:cNvGrpSpPr>
            <a:grpSpLocks/>
          </p:cNvGrpSpPr>
          <p:nvPr/>
        </p:nvGrpSpPr>
        <p:grpSpPr bwMode="auto">
          <a:xfrm>
            <a:off x="381000" y="4006850"/>
            <a:ext cx="8367713" cy="1627188"/>
            <a:chOff x="240" y="2524"/>
            <a:chExt cx="4998" cy="1025"/>
          </a:xfrm>
        </p:grpSpPr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240" y="2524"/>
              <a:ext cx="4998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最小项：设有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5599" name="Object 15"/>
            <p:cNvGraphicFramePr>
              <a:graphicFrameLocks noChangeAspect="1"/>
            </p:cNvGraphicFramePr>
            <p:nvPr/>
          </p:nvGraphicFramePr>
          <p:xfrm>
            <a:off x="3024" y="2645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19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45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01" name="Object 17"/>
            <p:cNvGraphicFramePr>
              <a:graphicFrameLocks noChangeAspect="1"/>
            </p:cNvGraphicFramePr>
            <p:nvPr/>
          </p:nvGraphicFramePr>
          <p:xfrm>
            <a:off x="1584" y="3116"/>
            <a:ext cx="192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0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16"/>
                          <a:ext cx="1920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4114800" y="5486400"/>
            <a:ext cx="381000" cy="685800"/>
          </a:xfrm>
          <a:prstGeom prst="line">
            <a:avLst/>
          </a:prstGeom>
          <a:noFill/>
          <a:ln w="476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4481513" y="6042025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隶书" pitchFamily="2" charset="-122"/>
              </a:rPr>
              <a:t>变元或其否定</a:t>
            </a: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7239000" y="5943600"/>
            <a:ext cx="1447800" cy="457200"/>
          </a:xfrm>
          <a:prstGeom prst="wedgeRoundRectCallout">
            <a:avLst>
              <a:gd name="adj1" fmla="val -141120"/>
              <a:gd name="adj2" fmla="val -123611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nimBg="1"/>
      <p:bldP spid="195591" grpId="0"/>
      <p:bldP spid="195604" grpId="0" animBg="1"/>
      <p:bldP spid="195605" grpId="0"/>
      <p:bldP spid="19560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grpSp>
        <p:nvGrpSpPr>
          <p:cNvPr id="196624" name="Group 16"/>
          <p:cNvGrpSpPr>
            <a:grpSpLocks/>
          </p:cNvGrpSpPr>
          <p:nvPr/>
        </p:nvGrpSpPr>
        <p:grpSpPr bwMode="auto">
          <a:xfrm>
            <a:off x="381000" y="3733800"/>
            <a:ext cx="8707438" cy="1636713"/>
            <a:chOff x="502" y="2352"/>
            <a:chExt cx="5271" cy="1031"/>
          </a:xfrm>
        </p:grpSpPr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502" y="2352"/>
              <a:ext cx="5271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最大项：设有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6615" name="Object 7"/>
            <p:cNvGraphicFramePr>
              <a:graphicFrameLocks noChangeAspect="1"/>
            </p:cNvGraphicFramePr>
            <p:nvPr/>
          </p:nvGraphicFramePr>
          <p:xfrm>
            <a:off x="3286" y="2448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8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2448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17" name="Object 9"/>
            <p:cNvGraphicFramePr>
              <a:graphicFrameLocks noChangeAspect="1"/>
            </p:cNvGraphicFramePr>
            <p:nvPr/>
          </p:nvGraphicFramePr>
          <p:xfrm>
            <a:off x="1872" y="2928"/>
            <a:ext cx="201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9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016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066800" y="1600200"/>
            <a:ext cx="9144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如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  <a:sym typeface="Symbol" pitchFamily="18" charset="2"/>
              </a:rPr>
              <a:t>给定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P,Q, 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</a:rPr>
              <a:t>则对应的最小项有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937000" y="3163888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共有</a:t>
            </a:r>
            <a:r>
              <a:rPr kumimoji="1" lang="en-US" altLang="zh-CN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400" b="1" baseline="30000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个最小项</a:t>
            </a: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881313" y="2362200"/>
            <a:ext cx="465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PQ, PQ</a:t>
            </a:r>
          </a:p>
        </p:txBody>
      </p:sp>
      <p:sp>
        <p:nvSpPr>
          <p:cNvPr id="196623" name="AutoShape 15"/>
          <p:cNvSpPr>
            <a:spLocks/>
          </p:cNvSpPr>
          <p:nvPr/>
        </p:nvSpPr>
        <p:spPr bwMode="auto">
          <a:xfrm rot="16200000">
            <a:off x="4999832" y="961231"/>
            <a:ext cx="336550" cy="4141787"/>
          </a:xfrm>
          <a:prstGeom prst="leftBrace">
            <a:avLst>
              <a:gd name="adj1" fmla="val 102555"/>
              <a:gd name="adj2" fmla="val 49981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CN" altLang="zh-CN" sz="2800">
              <a:latin typeface="Tahoma" pitchFamily="34" charset="0"/>
            </a:endParaRP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286000" y="5562600"/>
            <a:ext cx="522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Q, 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22" grpId="0"/>
      <p:bldP spid="196623" grpId="0" animBg="1"/>
      <p:bldP spid="19662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181600" y="3505200"/>
            <a:ext cx="1524000" cy="685800"/>
          </a:xfrm>
          <a:prstGeom prst="rect">
            <a:avLst/>
          </a:prstGeom>
          <a:solidFill>
            <a:srgbClr val="CC99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433513" y="1676400"/>
            <a:ext cx="153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/>
              <a:t>P,Q,R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819400" y="16764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971800" y="2743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7932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1981200" y="2209800"/>
            <a:ext cx="0" cy="12192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38" grpId="0"/>
      <p:bldP spid="197639" grpId="0"/>
      <p:bldP spid="197640" grpId="0"/>
      <p:bldP spid="19764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/>
        </p:nvGraphicFramePr>
        <p:xfrm>
          <a:off x="1676400" y="1668463"/>
          <a:ext cx="3429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97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68463"/>
                        <a:ext cx="3429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6732588" y="1754188"/>
          <a:ext cx="1622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98" name="公式" r:id="rId5" imgW="495000" imgH="241200" progId="Equation.3">
                  <p:embed/>
                </p:oleObj>
              </mc:Choice>
              <mc:Fallback>
                <p:oleObj name="公式" r:id="rId5" imgW="495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54188"/>
                        <a:ext cx="16224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762000" y="1706563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 b="1"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小项                 简记为</a:t>
            </a:r>
            <a:endParaRPr lang="zh-CN" altLang="en-US" sz="3200" b="1"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2819400" y="2286000"/>
          <a:ext cx="2514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99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514600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914400" y="3733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如：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2327275" y="4879975"/>
          <a:ext cx="7524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0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879975"/>
                        <a:ext cx="7524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/>
        </p:nvGraphicFramePr>
        <p:xfrm>
          <a:off x="4751388" y="4729163"/>
          <a:ext cx="860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1" name="公式" r:id="rId11" imgW="266400" imgH="177480" progId="Equation.3">
                  <p:embed/>
                </p:oleObj>
              </mc:Choice>
              <mc:Fallback>
                <p:oleObj name="公式" r:id="rId11" imgW="266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729163"/>
                        <a:ext cx="8604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4" name="Object 16"/>
          <p:cNvGraphicFramePr>
            <a:graphicFrameLocks noChangeAspect="1"/>
          </p:cNvGraphicFramePr>
          <p:nvPr/>
        </p:nvGraphicFramePr>
        <p:xfrm>
          <a:off x="6527800" y="4659313"/>
          <a:ext cx="811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2" name="公式" r:id="rId13" imgW="241200" imgH="164880" progId="Equation.3">
                  <p:embed/>
                </p:oleObj>
              </mc:Choice>
              <mc:Fallback>
                <p:oleObj name="公式" r:id="rId13" imgW="24120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659313"/>
                        <a:ext cx="8112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>
            <a:off x="4953000" y="41910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>
            <a:off x="6781800" y="41148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9" name="Object 21"/>
          <p:cNvGraphicFramePr>
            <a:graphicFrameLocks noChangeAspect="1"/>
          </p:cNvGraphicFramePr>
          <p:nvPr/>
        </p:nvGraphicFramePr>
        <p:xfrm>
          <a:off x="2433638" y="5562600"/>
          <a:ext cx="7699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3" name="公式" r:id="rId15" imgW="203040" imgH="228600" progId="Equation.3">
                  <p:embed/>
                </p:oleObj>
              </mc:Choice>
              <mc:Fallback>
                <p:oleObj name="公式" r:id="rId15" imgW="2030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5562600"/>
                        <a:ext cx="769937" cy="8778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91" name="Object 23"/>
          <p:cNvGraphicFramePr>
            <a:graphicFrameLocks noChangeAspect="1"/>
          </p:cNvGraphicFramePr>
          <p:nvPr/>
        </p:nvGraphicFramePr>
        <p:xfrm>
          <a:off x="4648200" y="5448300"/>
          <a:ext cx="76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4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48300"/>
                        <a:ext cx="762000" cy="876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2" name="Object 24"/>
          <p:cNvGraphicFramePr>
            <a:graphicFrameLocks noChangeAspect="1"/>
          </p:cNvGraphicFramePr>
          <p:nvPr/>
        </p:nvGraphicFramePr>
        <p:xfrm>
          <a:off x="6624638" y="5599113"/>
          <a:ext cx="769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5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599113"/>
                        <a:ext cx="769937" cy="8778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8" grpId="0"/>
      <p:bldP spid="314385" grpId="0" animBg="1"/>
      <p:bldP spid="314386" grpId="0" animBg="1"/>
      <p:bldP spid="31438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两个命题变元的最小项真值表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4678" name="Group 6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6019800" y="2971800"/>
            <a:ext cx="1066800" cy="2667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36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219200" y="1524000"/>
            <a:ext cx="7123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三个命题变元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P,Q,R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的最小项真值表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5702" name="Group 6"/>
          <p:cNvGraphicFramePr>
            <a:graphicFrameLocks noGrp="1"/>
          </p:cNvGraphicFramePr>
          <p:nvPr/>
        </p:nvGraphicFramePr>
        <p:xfrm>
          <a:off x="1522413" y="2133600"/>
          <a:ext cx="6554787" cy="4251960"/>
        </p:xfrm>
        <a:graphic>
          <a:graphicData uri="http://schemas.openxmlformats.org/drawingml/2006/table">
            <a:tbl>
              <a:tblPr/>
              <a:tblGrid>
                <a:gridCol w="2703512"/>
                <a:gridCol w="2122488"/>
                <a:gridCol w="1728787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记法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44" name="Rectangle 48"/>
          <p:cNvSpPr>
            <a:spLocks noChangeArrowheads="1"/>
          </p:cNvSpPr>
          <p:nvPr/>
        </p:nvSpPr>
        <p:spPr bwMode="auto">
          <a:xfrm>
            <a:off x="4876800" y="2590800"/>
            <a:ext cx="762000" cy="3733800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219200" y="16240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6) 1+101=110.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066800" y="2438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我学英语或法语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0" y="2514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66800" y="32861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8)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如果考试过了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我就去散步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19800" y="3352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066800" y="4114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9)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向右看齐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191000" y="4129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请勿吸烟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114800" y="4814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251325" y="1492250"/>
            <a:ext cx="77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0/1</a:t>
            </a:r>
            <a:endParaRPr lang="en-US" altLang="zh-CN" sz="3600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  <p:bldP spid="59402" grpId="0" autoUpdateAnimBg="0"/>
      <p:bldP spid="59404" grpId="0" autoUpdateAnimBg="0"/>
      <p:bldP spid="59406" grpId="0" autoUpdateAnimBg="0"/>
      <p:bldP spid="5940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219200" y="1614488"/>
            <a:ext cx="6253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从上表可以看出，最小项有如下性质：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990600" y="2049463"/>
            <a:ext cx="681831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没有两个最小项是等价的，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即各最小项的真值表是不同的；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990600" y="3348038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任意两个不同的最小项的合取式是永假的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52513" y="4064000"/>
            <a:ext cx="504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所有最小项之析取为永真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90600" y="4586288"/>
            <a:ext cx="70389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每个最小项只有一个真值指派为真，且其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真值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位于主对角线上，其余均为假。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6269038" y="3962400"/>
          <a:ext cx="2547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6" name="公式" r:id="rId3" imgW="1206360" imgH="241200" progId="Equation.3">
                  <p:embed/>
                </p:oleObj>
              </mc:Choice>
              <mc:Fallback>
                <p:oleObj name="公式" r:id="rId3" imgW="12063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962400"/>
                        <a:ext cx="2547937" cy="503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0" y="2590800"/>
            <a:ext cx="1219200" cy="685800"/>
            <a:chOff x="0" y="1632"/>
            <a:chExt cx="768" cy="432"/>
          </a:xfrm>
        </p:grpSpPr>
        <p:sp>
          <p:nvSpPr>
            <p:cNvPr id="201740" name="AutoShape 12"/>
            <p:cNvSpPr>
              <a:spLocks noChangeArrowheads="1"/>
            </p:cNvSpPr>
            <p:nvPr/>
          </p:nvSpPr>
          <p:spPr bwMode="auto">
            <a:xfrm>
              <a:off x="0" y="1632"/>
              <a:ext cx="768" cy="432"/>
            </a:xfrm>
            <a:prstGeom prst="wedgeRectCallout">
              <a:avLst>
                <a:gd name="adj1" fmla="val 46093"/>
                <a:gd name="adj2" fmla="val 190046"/>
              </a:avLst>
            </a:prstGeom>
            <a:solidFill>
              <a:srgbClr val="CCFFCC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01741" name="Object 13"/>
            <p:cNvGraphicFramePr>
              <a:graphicFrameLocks noChangeAspect="1"/>
            </p:cNvGraphicFramePr>
            <p:nvPr/>
          </p:nvGraphicFramePr>
          <p:xfrm>
            <a:off x="66" y="1680"/>
            <a:ext cx="63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57" name="公式" r:id="rId5" imgW="660240" imgH="380880" progId="Equation.3">
                    <p:embed/>
                  </p:oleObj>
                </mc:Choice>
                <mc:Fallback>
                  <p:oleObj name="公式" r:id="rId5" imgW="66024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1680"/>
                          <a:ext cx="63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  <p:bldP spid="201735" grpId="0"/>
      <p:bldP spid="201736" grpId="0"/>
      <p:bldP spid="20173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50" name="Group 58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3200402"/>
        </p:xfrm>
        <a:graphic>
          <a:graphicData uri="http://schemas.openxmlformats.org/drawingml/2006/table">
            <a:tbl>
              <a:tblPr/>
              <a:tblGrid>
                <a:gridCol w="1695450"/>
                <a:gridCol w="1493838"/>
                <a:gridCol w="1495425"/>
                <a:gridCol w="1493837"/>
                <a:gridCol w="15938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83A-6A34-4061-BD4D-DD36BB431FB0}" type="slidenum">
              <a:rPr lang="en-US" altLang="zh-CN" smtClean="0"/>
              <a:pPr/>
              <a:t>121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83581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由有限个最小项组成的析取范式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914400" y="2605088"/>
            <a:ext cx="182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62000" y="5105400"/>
            <a:ext cx="563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252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3200400" y="3276600"/>
            <a:ext cx="3810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3886200" y="3276600"/>
            <a:ext cx="5334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2438400" y="3352800"/>
            <a:ext cx="648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∨((P∨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P)∧Q) 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762000" y="4191000"/>
            <a:ext cx="8396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∨((P∧Q)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 </a:t>
            </a: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1219200" y="4800600"/>
            <a:ext cx="15240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7391400" y="4800600"/>
            <a:ext cx="16002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3" name="AutoShape 15"/>
          <p:cNvSpPr>
            <a:spLocks noChangeArrowheads="1"/>
          </p:cNvSpPr>
          <p:nvPr/>
        </p:nvSpPr>
        <p:spPr bwMode="auto">
          <a:xfrm>
            <a:off x="6324600" y="5943600"/>
            <a:ext cx="2667000" cy="914400"/>
          </a:xfrm>
          <a:prstGeom prst="wedgeRoundRectCallout">
            <a:avLst>
              <a:gd name="adj1" fmla="val -58037"/>
              <a:gd name="adj2" fmla="val -81079"/>
              <a:gd name="adj3" fmla="val 16667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主析取范式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864" name="Object 16"/>
          <p:cNvGraphicFramePr>
            <a:graphicFrameLocks noChangeAspect="1"/>
          </p:cNvGraphicFramePr>
          <p:nvPr/>
        </p:nvGraphicFramePr>
        <p:xfrm>
          <a:off x="6343650" y="5105400"/>
          <a:ext cx="2781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2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105400"/>
                        <a:ext cx="27813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5" grpId="1"/>
      <p:bldP spid="206856" grpId="0"/>
      <p:bldP spid="206857" grpId="0" animBg="1"/>
      <p:bldP spid="206858" grpId="0" animBg="1"/>
      <p:bldP spid="206859" grpId="0"/>
      <p:bldP spid="206860" grpId="0"/>
      <p:bldP spid="206861" grpId="0" animBg="1"/>
      <p:bldP spid="206862" grpId="0" animBg="1"/>
      <p:bldP spid="20686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281113" y="1622425"/>
            <a:ext cx="4662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ea typeface="华文行楷" pitchFamily="2" charset="-122"/>
              </a:rPr>
              <a:t>求主析取范式方法：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38200" y="2403475"/>
            <a:ext cx="2398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1066800" y="3349625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列出公式真值表，将其中使公式值为真之指派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所对应的最小项析取，即得主析取范式</a:t>
            </a:r>
            <a:r>
              <a:rPr kumimoji="1" lang="zh-CN" altLang="en-US" sz="28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73" name="Rectangle 53"/>
          <p:cNvSpPr>
            <a:spLocks noChangeArrowheads="1"/>
          </p:cNvSpPr>
          <p:nvPr/>
        </p:nvSpPr>
        <p:spPr bwMode="auto">
          <a:xfrm>
            <a:off x="6096000" y="2895600"/>
            <a:ext cx="1981200" cy="1905000"/>
          </a:xfrm>
          <a:prstGeom prst="rect">
            <a:avLst/>
          </a:prstGeom>
          <a:solidFill>
            <a:srgbClr val="00FF00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71" name="Rectangle 51"/>
          <p:cNvSpPr>
            <a:spLocks noChangeArrowheads="1"/>
          </p:cNvSpPr>
          <p:nvPr/>
        </p:nvSpPr>
        <p:spPr bwMode="auto">
          <a:xfrm>
            <a:off x="4419600" y="2971800"/>
            <a:ext cx="762000" cy="17526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5037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</a:t>
            </a:r>
          </a:p>
        </p:txBody>
      </p:sp>
      <p:graphicFrame>
        <p:nvGraphicFramePr>
          <p:cNvPr id="209970" name="Group 5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73625320"/>
              </p:ext>
            </p:extLst>
          </p:nvPr>
        </p:nvGraphicFramePr>
        <p:xfrm>
          <a:off x="1105694" y="2184400"/>
          <a:ext cx="7543800" cy="2976561"/>
        </p:xfrm>
        <a:graphic>
          <a:graphicData uri="http://schemas.openxmlformats.org/drawingml/2006/table">
            <a:tbl>
              <a:tblPr/>
              <a:tblGrid>
                <a:gridCol w="1174004"/>
                <a:gridCol w="1434893"/>
                <a:gridCol w="2080832"/>
                <a:gridCol w="2854071"/>
              </a:tblGrid>
              <a:tr h="596521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(P</a:t>
                      </a:r>
                      <a:r>
                        <a:rPr kumimoji="0" lang="ar-SA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</a:rPr>
                        <a:t>对应的最小项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72" name="Text Box 52"/>
          <p:cNvSpPr txBox="1">
            <a:spLocks noChangeArrowheads="1"/>
          </p:cNvSpPr>
          <p:nvPr/>
        </p:nvSpPr>
        <p:spPr bwMode="auto">
          <a:xfrm>
            <a:off x="7772400" y="3810000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687388" y="5562600"/>
            <a:ext cx="8380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(P∧Q)= (P∧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 ∨(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Q)∨ 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3" grpId="0" animBg="1"/>
      <p:bldP spid="209971" grpId="0" animBg="1"/>
      <p:bldP spid="20997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96" name="Rectangle 52"/>
          <p:cNvSpPr>
            <a:spLocks noChangeArrowheads="1"/>
          </p:cNvSpPr>
          <p:nvPr/>
        </p:nvSpPr>
        <p:spPr bwMode="auto">
          <a:xfrm>
            <a:off x="6248400" y="2971800"/>
            <a:ext cx="1981200" cy="1905000"/>
          </a:xfrm>
          <a:prstGeom prst="rect">
            <a:avLst/>
          </a:prstGeom>
          <a:solidFill>
            <a:srgbClr val="FF99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91" name="Rectangle 47"/>
          <p:cNvSpPr>
            <a:spLocks noChangeArrowheads="1"/>
          </p:cNvSpPr>
          <p:nvPr/>
        </p:nvSpPr>
        <p:spPr bwMode="auto">
          <a:xfrm>
            <a:off x="4343400" y="2895600"/>
            <a:ext cx="762000" cy="19050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主析取范式的两种方法：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066800" y="1631950"/>
            <a:ext cx="747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(P</a:t>
            </a:r>
            <a:r>
              <a:rPr kumimoji="1" lang="en-US" altLang="zh-CN" sz="2800"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的主析取范式</a:t>
            </a:r>
          </a:p>
        </p:txBody>
      </p:sp>
      <p:graphicFrame>
        <p:nvGraphicFramePr>
          <p:cNvPr id="210995" name="Group 51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7848600" cy="3357564"/>
        </p:xfrm>
        <a:graphic>
          <a:graphicData uri="http://schemas.openxmlformats.org/drawingml/2006/table">
            <a:tbl>
              <a:tblPr/>
              <a:tblGrid>
                <a:gridCol w="1244600"/>
                <a:gridCol w="1524000"/>
                <a:gridCol w="2055813"/>
                <a:gridCol w="3024187"/>
              </a:tblGrid>
              <a:tr h="6731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P(P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对应最小项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1052513" y="5562600"/>
            <a:ext cx="321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P(P∧Q)</a:t>
            </a:r>
          </a:p>
        </p:txBody>
      </p:sp>
      <p:graphicFrame>
        <p:nvGraphicFramePr>
          <p:cNvPr id="210992" name="Object 48"/>
          <p:cNvGraphicFramePr>
            <a:graphicFrameLocks noChangeAspect="1"/>
          </p:cNvGraphicFramePr>
          <p:nvPr/>
        </p:nvGraphicFramePr>
        <p:xfrm>
          <a:off x="3529013" y="5562600"/>
          <a:ext cx="25606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53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562600"/>
                        <a:ext cx="25606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96" grpId="0" animBg="1"/>
      <p:bldP spid="210991" grpId="0" animBg="1"/>
      <p:bldP spid="21099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等值演算方法： 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052513" y="2514600"/>
            <a:ext cx="548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化归成最简析取范式；    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914400" y="3276600"/>
            <a:ext cx="81534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若某析取项不是最小项，即缺少某变元</a:t>
            </a:r>
          </a:p>
          <a:p>
            <a:pPr>
              <a:lnSpc>
                <a:spcPct val="14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(Q∨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  <p:bldP spid="21197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679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求公式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838200" y="2209800"/>
            <a:ext cx="302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Q)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295400" y="2925763"/>
            <a:ext cx="628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en-US" sz="3200" b="1">
              <a:latin typeface="Times New Roman" pitchFamily="18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295400" y="3611563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∨</a:t>
            </a:r>
            <a:r>
              <a:rPr lang="en-US" altLang="zh-CN" sz="3200" b="1">
                <a:latin typeface="Times New Roman" pitchFamily="18" charset="0"/>
              </a:rPr>
              <a:t>Q))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295400" y="4449763"/>
            <a:ext cx="556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6553200" y="4510088"/>
            <a:ext cx="241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P∧(Q∨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1285875" y="5181600"/>
            <a:ext cx="634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  <a:sym typeface="Symbol" pitchFamily="18" charset="2"/>
              </a:rPr>
              <a:t>∧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  <a:endParaRPr lang="en-US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18855"/>
              </p:ext>
            </p:extLst>
          </p:nvPr>
        </p:nvGraphicFramePr>
        <p:xfrm>
          <a:off x="1506538" y="5935663"/>
          <a:ext cx="34274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6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935663"/>
                        <a:ext cx="342741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3657600" y="44958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13000" grpId="0"/>
      <p:bldP spid="213001" grpId="0"/>
      <p:bldP spid="213003" grpId="0"/>
      <p:bldP spid="213005" grpId="0"/>
      <p:bldP spid="213006" grpId="0"/>
      <p:bldP spid="213006" grpId="1"/>
      <p:bldP spid="21300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582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</a:t>
            </a:r>
            <a:r>
              <a:rPr lang="zh-CN" altLang="en-US" sz="3200"/>
              <a:t>：</a:t>
            </a:r>
            <a:r>
              <a:rPr lang="en-US" altLang="zh-CN" sz="3200"/>
              <a:t>P→((P→Q)</a:t>
            </a:r>
            <a:r>
              <a:rPr lang="en-US" altLang="zh-CN" sz="3200">
                <a:latin typeface="宋体" pitchFamily="2" charset="-122"/>
              </a:rPr>
              <a:t>∧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Q∨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P)) 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90600" y="1614488"/>
            <a:ext cx="727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P→((P→Q)∧(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568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P)) 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1066800" y="3657600"/>
            <a:ext cx="446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5276850" y="3657600"/>
            <a:ext cx="219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7162800" y="3657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90600" y="4602163"/>
            <a:ext cx="3252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990600" y="5486400"/>
            <a:ext cx="459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Q)=</a:t>
            </a: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5576888" y="5410200"/>
          <a:ext cx="17208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8" name="公式" r:id="rId3" imgW="495000" imgH="228600" progId="Equation.3">
                  <p:embed/>
                </p:oleObj>
              </mc:Choice>
              <mc:Fallback>
                <p:oleObj name="公式" r:id="rId3" imgW="495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5410200"/>
                        <a:ext cx="17208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3" grpId="0"/>
      <p:bldP spid="214024" grpId="0"/>
      <p:bldP spid="214025" grpId="0"/>
      <p:bldP spid="214026" grpId="0"/>
      <p:bldP spid="214027" grpId="0"/>
      <p:bldP spid="21402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2743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128713" y="2003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00200"/>
            <a:ext cx="7696200" cy="458788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84188" algn="l"/>
                <a:tab pos="1995488" algn="l"/>
              </a:tabLst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主析取范式。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934200" y="2438400"/>
            <a:ext cx="1981200" cy="914400"/>
          </a:xfrm>
          <a:prstGeom prst="wedgeRectCallout">
            <a:avLst>
              <a:gd name="adj1" fmla="val -75963"/>
              <a:gd name="adj2" fmla="val -74829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真值表方法</a:t>
            </a:r>
          </a:p>
        </p:txBody>
      </p:sp>
      <p:graphicFrame>
        <p:nvGraphicFramePr>
          <p:cNvPr id="215115" name="Group 75"/>
          <p:cNvGraphicFramePr>
            <a:graphicFrameLocks noGrp="1"/>
          </p:cNvGraphicFramePr>
          <p:nvPr>
            <p:ph sz="half" idx="2"/>
          </p:nvPr>
        </p:nvGraphicFramePr>
        <p:xfrm>
          <a:off x="1447800" y="2286000"/>
          <a:ext cx="3578225" cy="4114800"/>
        </p:xfrm>
        <a:graphic>
          <a:graphicData uri="http://schemas.openxmlformats.org/drawingml/2006/table">
            <a:tbl>
              <a:tblPr/>
              <a:tblGrid>
                <a:gridCol w="741363"/>
                <a:gridCol w="935037"/>
                <a:gridCol w="931863"/>
                <a:gridCol w="9699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10" name="Rectangle 7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26630"/>
              </p:ext>
            </p:extLst>
          </p:nvPr>
        </p:nvGraphicFramePr>
        <p:xfrm>
          <a:off x="5548313" y="4398963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2" name="公式" r:id="rId3" imgW="1117440" imgH="228600" progId="Equation.3">
                  <p:embed/>
                </p:oleObj>
              </mc:Choice>
              <mc:Fallback>
                <p:oleObj name="公式" r:id="rId3" imgW="111744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4398963"/>
                        <a:ext cx="3151187" cy="646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1" name="Rectangle 71"/>
          <p:cNvSpPr>
            <a:spLocks noChangeArrowheads="1"/>
          </p:cNvSpPr>
          <p:nvPr/>
        </p:nvSpPr>
        <p:spPr bwMode="auto">
          <a:xfrm>
            <a:off x="1143000" y="3200400"/>
            <a:ext cx="31242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2" name="Rectangle 72"/>
          <p:cNvSpPr>
            <a:spLocks noChangeArrowheads="1"/>
          </p:cNvSpPr>
          <p:nvPr/>
        </p:nvSpPr>
        <p:spPr bwMode="auto">
          <a:xfrm>
            <a:off x="1371600" y="4114800"/>
            <a:ext cx="25908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524000" y="5486400"/>
            <a:ext cx="24384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4" name="Rectangle 74"/>
          <p:cNvSpPr>
            <a:spLocks noChangeArrowheads="1"/>
          </p:cNvSpPr>
          <p:nvPr/>
        </p:nvSpPr>
        <p:spPr bwMode="auto">
          <a:xfrm>
            <a:off x="1524000" y="6019800"/>
            <a:ext cx="2514600" cy="3810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8FAC-D023-4275-A4E3-05597F3FAA2C}" type="slidenum">
              <a:rPr lang="en-US" altLang="zh-CN" smtClean="0"/>
              <a:pPr/>
              <a:t>129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animBg="1"/>
      <p:bldP spid="215111" grpId="0" animBg="1"/>
      <p:bldP spid="215112" grpId="0" animBg="1"/>
      <p:bldP spid="215113" grpId="0" animBg="1"/>
      <p:bldP spid="215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10)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您吃饭了吗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732338" y="1538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002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您上网了吗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732338" y="2376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143000" y="3200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24400" y="32861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05200" y="41910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悖  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4" grpId="0" autoUpdateAnimBg="0"/>
      <p:bldP spid="60426" grpId="0" autoUpdateAnimBg="0"/>
      <p:bldP spid="60427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4163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作业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990600" y="1981200"/>
            <a:ext cx="6553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>
                <a:latin typeface="Times New Roman" pitchFamily="18" charset="0"/>
                <a:ea typeface="华文行楷" pitchFamily="2" charset="-122"/>
              </a:rPr>
              <a:t>解</a:t>
            </a:r>
            <a:r>
              <a:rPr kumimoji="1" lang="zh-CN" altLang="en-US" sz="3200" b="1">
                <a:latin typeface="Times New Roman" pitchFamily="18" charset="0"/>
              </a:rPr>
              <a:t>：</a:t>
            </a:r>
            <a:r>
              <a:rPr kumimoji="1" lang="en-US" altLang="zh-CN" sz="3200" b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=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228600" y="5029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128713" y="1538288"/>
            <a:ext cx="771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G=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(R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R))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主析取范式。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6934200" y="533400"/>
            <a:ext cx="1981200" cy="914400"/>
          </a:xfrm>
          <a:prstGeom prst="wedgeRoundRectCallout">
            <a:avLst>
              <a:gd name="adj1" fmla="val -102403"/>
              <a:gd name="adj2" fmla="val 57468"/>
              <a:gd name="adj3" fmla="val 16667"/>
            </a:avLst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等值演算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204913" y="3352800"/>
            <a:ext cx="76342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            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171700" y="2819400"/>
            <a:ext cx="4649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graphicFrame>
        <p:nvGraphicFramePr>
          <p:cNvPr id="216076" name="Object 12"/>
          <p:cNvGraphicFramePr>
            <a:graphicFrameLocks noGrp="1" noChangeAspect="1"/>
          </p:cNvGraphicFramePr>
          <p:nvPr>
            <p:ph/>
          </p:nvPr>
        </p:nvGraphicFramePr>
        <p:xfrm>
          <a:off x="517525" y="6049963"/>
          <a:ext cx="36877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4" name="公式" r:id="rId3" imgW="1320480" imgH="228600" progId="Equation.3">
                  <p:embed/>
                </p:oleObj>
              </mc:Choice>
              <mc:Fallback>
                <p:oleObj name="公式" r:id="rId3" imgW="1320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6049963"/>
                        <a:ext cx="3687763" cy="638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1" grpId="0"/>
      <p:bldP spid="216073" grpId="0" animBg="1"/>
      <p:bldP spid="216074" grpId="0"/>
      <p:bldP spid="21607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542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6415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2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0000FF"/>
                </a:solidFill>
                <a:ea typeface="华文行楷" pitchFamily="2" charset="-122"/>
              </a:rPr>
              <a:t>主析取范式的惟一性</a:t>
            </a:r>
            <a:endParaRPr lang="zh-CN" altLang="en-US" sz="320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042988" y="2906713"/>
            <a:ext cx="7339012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任意含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个命题变元的非永假命题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公式，其主析取范式是惟一的。</a:t>
            </a: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6705600" y="3733800"/>
            <a:ext cx="1600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 animBg="1"/>
      <p:bldP spid="22016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81000" y="1668463"/>
            <a:ext cx="8562975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主合取范式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由有限个最大项组成的合取范式 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914400" y="2566988"/>
            <a:ext cx="763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如由两个命题变元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，构成最大项有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585913" y="3352800"/>
            <a:ext cx="641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990600" y="4297363"/>
            <a:ext cx="4891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 = 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P∨Q 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6172200" y="4343400"/>
            <a:ext cx="2819400" cy="990600"/>
          </a:xfrm>
          <a:prstGeom prst="wedgeEllipseCallout">
            <a:avLst>
              <a:gd name="adj1" fmla="val -102704"/>
              <a:gd name="adj2" fmla="val -18431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主合取范式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052513" y="5441950"/>
            <a:ext cx="550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i="1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个命题变元共有？个大项。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/>
      <p:bldP spid="221192" grpId="0"/>
      <p:bldP spid="221193" grpId="0"/>
      <p:bldP spid="221194" grpId="0" animBg="1"/>
      <p:bldP spid="22119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1066800" y="1668463"/>
            <a:ext cx="549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大项               简记为 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1995488" y="1676400"/>
          <a:ext cx="2895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9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676400"/>
                        <a:ext cx="28956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6372225" y="1708150"/>
          <a:ext cx="1352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0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08150"/>
                        <a:ext cx="13525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9" name="Object 11"/>
          <p:cNvGraphicFramePr>
            <a:graphicFrameLocks noChangeAspect="1"/>
          </p:cNvGraphicFramePr>
          <p:nvPr/>
        </p:nvGraphicFramePr>
        <p:xfrm>
          <a:off x="3048000" y="2590800"/>
          <a:ext cx="2286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1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286000" cy="1282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0" name="Oval 12"/>
          <p:cNvSpPr>
            <a:spLocks noChangeArrowheads="1"/>
          </p:cNvSpPr>
          <p:nvPr/>
        </p:nvSpPr>
        <p:spPr bwMode="auto">
          <a:xfrm>
            <a:off x="4572000" y="3200400"/>
            <a:ext cx="990600" cy="838200"/>
          </a:xfrm>
          <a:prstGeom prst="ellips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72" name="Rectangle 40"/>
          <p:cNvSpPr>
            <a:spLocks noChangeArrowheads="1"/>
          </p:cNvSpPr>
          <p:nvPr/>
        </p:nvSpPr>
        <p:spPr bwMode="auto">
          <a:xfrm>
            <a:off x="2133600" y="3124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3" name="Rectangle 41"/>
          <p:cNvSpPr>
            <a:spLocks noChangeArrowheads="1"/>
          </p:cNvSpPr>
          <p:nvPr/>
        </p:nvSpPr>
        <p:spPr bwMode="auto">
          <a:xfrm>
            <a:off x="2133600" y="36576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2133600" y="4267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5" name="Rectangle 43"/>
          <p:cNvSpPr>
            <a:spLocks noChangeArrowheads="1"/>
          </p:cNvSpPr>
          <p:nvPr/>
        </p:nvSpPr>
        <p:spPr bwMode="auto">
          <a:xfrm>
            <a:off x="2133600" y="48768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两个命题变元的最大项真值表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3279" name="Group 47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最大项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/>
        </p:nvGraphicFramePr>
        <p:xfrm>
          <a:off x="6110288" y="4876800"/>
          <a:ext cx="579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4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876800"/>
                        <a:ext cx="5794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6" name="Object 34"/>
          <p:cNvGraphicFramePr>
            <a:graphicFrameLocks noChangeAspect="1"/>
          </p:cNvGraphicFramePr>
          <p:nvPr/>
        </p:nvGraphicFramePr>
        <p:xfrm>
          <a:off x="6019800" y="4240213"/>
          <a:ext cx="609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5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40213"/>
                        <a:ext cx="609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8" name="Object 36"/>
          <p:cNvGraphicFramePr>
            <a:graphicFrameLocks noChangeAspect="1"/>
          </p:cNvGraphicFramePr>
          <p:nvPr/>
        </p:nvGraphicFramePr>
        <p:xfrm>
          <a:off x="6129338" y="3657600"/>
          <a:ext cx="617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6" name="公式" r:id="rId7" imgW="228600" imgH="215640" progId="Equation.3">
                  <p:embed/>
                </p:oleObj>
              </mc:Choice>
              <mc:Fallback>
                <p:oleObj name="公式" r:id="rId7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3657600"/>
                        <a:ext cx="617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70" name="Object 38"/>
          <p:cNvGraphicFramePr>
            <a:graphicFrameLocks noChangeAspect="1"/>
          </p:cNvGraphicFramePr>
          <p:nvPr/>
        </p:nvGraphicFramePr>
        <p:xfrm>
          <a:off x="6115050" y="3065463"/>
          <a:ext cx="723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07" name="公式" r:id="rId9" imgW="241200" imgH="228600" progId="Equation.3">
                  <p:embed/>
                </p:oleObj>
              </mc:Choice>
              <mc:Fallback>
                <p:oleObj name="公式" r:id="rId9" imgW="24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065463"/>
                        <a:ext cx="7239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2" grpId="0" animBg="1"/>
      <p:bldP spid="223273" grpId="0" animBg="1"/>
      <p:bldP spid="223274" grpId="0" animBg="1"/>
      <p:bldP spid="22327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295400" y="1614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从上表可看出最大项的性质：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128713" y="2330450"/>
            <a:ext cx="588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没有两个最大项是等价的。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066800" y="30622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任何两个不同最大项之析取是永真式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066800" y="374808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所有最大项之合取为永假式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6170613" y="3660775"/>
          <a:ext cx="1601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24" name="公式" r:id="rId3" imgW="672840" imgH="380880" progId="Equation.3">
                  <p:embed/>
                </p:oleObj>
              </mc:Choice>
              <mc:Fallback>
                <p:oleObj name="公式" r:id="rId3" imgW="67284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3660775"/>
                        <a:ext cx="1601787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066800" y="4308475"/>
            <a:ext cx="7543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每个最大项只有一个真值指派为假，且其值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位于主对角线上，其余均为假。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/>
      <p:bldP spid="224263" grpId="0"/>
      <p:bldP spid="224264" grpId="0"/>
      <p:bldP spid="22426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4" name="Group 54"/>
          <p:cNvGraphicFramePr>
            <a:graphicFrameLocks noGrp="1"/>
          </p:cNvGraphicFramePr>
          <p:nvPr>
            <p:ph/>
          </p:nvPr>
        </p:nvGraphicFramePr>
        <p:xfrm>
          <a:off x="1598613" y="2009775"/>
          <a:ext cx="6478587" cy="3508376"/>
        </p:xfrm>
        <a:graphic>
          <a:graphicData uri="http://schemas.openxmlformats.org/drawingml/2006/table">
            <a:tbl>
              <a:tblPr/>
              <a:tblGrid>
                <a:gridCol w="1220787"/>
                <a:gridCol w="1066800"/>
                <a:gridCol w="1295400"/>
                <a:gridCol w="1219200"/>
                <a:gridCol w="1676400"/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84" name="Text Box 4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954088" y="1905000"/>
            <a:ext cx="2398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2895600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列出公式真值表，将其中使公式值为假之指派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所对应的</a:t>
            </a:r>
            <a:r>
              <a:rPr kumimoji="1" lang="zh-CN" altLang="en-US" sz="2800" b="1" dirty="0" smtClean="0">
                <a:ea typeface="楷体_GB2312" pitchFamily="49" charset="-122"/>
              </a:rPr>
              <a:t>最大项合取，</a:t>
            </a:r>
            <a:r>
              <a:rPr kumimoji="1" lang="zh-CN" altLang="en-US" sz="2800" b="1" dirty="0">
                <a:ea typeface="楷体_GB2312" pitchFamily="49" charset="-122"/>
              </a:rPr>
              <a:t>即得主合取范式</a:t>
            </a:r>
            <a:r>
              <a:rPr kumimoji="1" lang="zh-CN" altLang="en-US" sz="2800" b="1" dirty="0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096000" y="4267200"/>
            <a:ext cx="1752600" cy="12192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83" name="Oval 55"/>
          <p:cNvSpPr>
            <a:spLocks noChangeArrowheads="1"/>
          </p:cNvSpPr>
          <p:nvPr/>
        </p:nvSpPr>
        <p:spPr bwMode="auto">
          <a:xfrm>
            <a:off x="4343400" y="4267200"/>
            <a:ext cx="990600" cy="1295400"/>
          </a:xfrm>
          <a:prstGeom prst="ellipse">
            <a:avLst/>
          </a:prstGeom>
          <a:solidFill>
            <a:srgbClr val="FFFF99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787400" y="1641475"/>
            <a:ext cx="797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5.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P(</a:t>
            </a:r>
            <a:r>
              <a:rPr kumimoji="1" lang="en-US" altLang="zh-CN" sz="2800" b="1" baseline="6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PQ)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的主合取范式</a:t>
            </a:r>
          </a:p>
        </p:txBody>
      </p:sp>
      <p:graphicFrame>
        <p:nvGraphicFramePr>
          <p:cNvPr id="227382" name="Group 54"/>
          <p:cNvGraphicFramePr>
            <a:graphicFrameLocks noGrp="1"/>
          </p:cNvGraphicFramePr>
          <p:nvPr>
            <p:ph/>
          </p:nvPr>
        </p:nvGraphicFramePr>
        <p:xfrm>
          <a:off x="1143000" y="2495550"/>
          <a:ext cx="7469188" cy="2992121"/>
        </p:xfrm>
        <a:graphic>
          <a:graphicData uri="http://schemas.openxmlformats.org/drawingml/2006/table">
            <a:tbl>
              <a:tblPr/>
              <a:tblGrid>
                <a:gridCol w="1184275"/>
                <a:gridCol w="1452563"/>
                <a:gridCol w="2101850"/>
                <a:gridCol w="2730500"/>
              </a:tblGrid>
              <a:tr h="658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P(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PQ)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对应最大项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281113" y="5573713"/>
            <a:ext cx="6719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P(PQ)=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Q) ∧(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73" name="Object 45"/>
          <p:cNvGraphicFramePr>
            <a:graphicFrameLocks noChangeAspect="1"/>
          </p:cNvGraphicFramePr>
          <p:nvPr/>
        </p:nvGraphicFramePr>
        <p:xfrm>
          <a:off x="5272088" y="6099175"/>
          <a:ext cx="256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1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6099175"/>
                        <a:ext cx="25622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4" grpId="0" animBg="1"/>
      <p:bldP spid="227383" grpId="0" animBg="1"/>
      <p:bldP spid="22737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694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(P∧Q)∨(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P∧R)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的主合取范式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28412" name="Group 60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4572000" cy="4663440"/>
        </p:xfrm>
        <a:graphic>
          <a:graphicData uri="http://schemas.openxmlformats.org/drawingml/2006/table">
            <a:tbl>
              <a:tblPr/>
              <a:tblGrid>
                <a:gridCol w="947738"/>
                <a:gridCol w="1222375"/>
                <a:gridCol w="1162050"/>
                <a:gridCol w="1239837"/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234113" y="40608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28469" name="Text Box 117"/>
          <p:cNvSpPr txBox="1">
            <a:spLocks noChangeArrowheads="1"/>
          </p:cNvSpPr>
          <p:nvPr/>
        </p:nvSpPr>
        <p:spPr bwMode="auto">
          <a:xfrm>
            <a:off x="5638800" y="1981200"/>
            <a:ext cx="31130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</a:t>
            </a:r>
            <a:endParaRPr lang="en-US" altLang="en-US" sz="32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228471" name="Rectangle 1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8470" name="Object 118"/>
          <p:cNvGraphicFramePr>
            <a:graphicFrameLocks noChangeAspect="1"/>
          </p:cNvGraphicFramePr>
          <p:nvPr/>
        </p:nvGraphicFramePr>
        <p:xfrm>
          <a:off x="5780088" y="5546725"/>
          <a:ext cx="3221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8" name="公式" r:id="rId3" imgW="1295280" imgH="228600" progId="Equation.3">
                  <p:embed/>
                </p:oleObj>
              </mc:Choice>
              <mc:Fallback>
                <p:oleObj name="公式" r:id="rId3" imgW="1295280" imgH="2286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546725"/>
                        <a:ext cx="32210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562600" y="20574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 z=x+y</a:t>
            </a: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1447800" y="47244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CC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命题常元</a:t>
            </a: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5486400" y="45720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FFFF99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命题变元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>
            <a:off x="8001000" y="2743200"/>
            <a:ext cx="1143000" cy="990600"/>
          </a:xfrm>
          <a:prstGeom prst="cloudCallout">
            <a:avLst>
              <a:gd name="adj1" fmla="val -92083"/>
              <a:gd name="adj2" fmla="val 140222"/>
            </a:avLst>
          </a:prstGeom>
          <a:solidFill>
            <a:srgbClr val="CCFFCC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解释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nimBg="1"/>
      <p:bldP spid="253961" grpId="0" animBg="1"/>
      <p:bldP spid="25396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008063" y="2238375"/>
            <a:ext cx="75263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化归成最简合取范式；   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若某合取项不是最大项，即缺少某变元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，则利用等式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1371600" y="16002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等值演算法：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81113" y="1741488"/>
            <a:ext cx="671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990600" y="2471738"/>
            <a:ext cx="325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解：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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</a:t>
            </a:r>
            <a:r>
              <a:rPr lang="en-US" altLang="zh-CN" sz="3200"/>
              <a:t>Q) 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038600" y="2449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1295400" y="3135313"/>
            <a:ext cx="434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5359400" y="3154363"/>
            <a:ext cx="302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295400" y="3916363"/>
            <a:ext cx="534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1371600" y="4678363"/>
            <a:ext cx="5983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1295400" y="5516563"/>
            <a:ext cx="430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5584825" y="5462588"/>
          <a:ext cx="24161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71" name="公式" r:id="rId3" imgW="787320" imgH="228600" progId="Equation.3">
                  <p:embed/>
                </p:oleObj>
              </mc:Choice>
              <mc:Fallback>
                <p:oleObj name="公式" r:id="rId3" imgW="7873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462588"/>
                        <a:ext cx="2416175" cy="709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  <p:bldP spid="230407" grpId="0"/>
      <p:bldP spid="230408" grpId="0"/>
      <p:bldP spid="230409" grpId="0"/>
      <p:bldP spid="230410" grpId="0"/>
      <p:bldP spid="230411" grpId="0"/>
      <p:bldP spid="23041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2954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10.6.4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433513" y="1608138"/>
            <a:ext cx="656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的主合取范式。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838200" y="2446338"/>
            <a:ext cx="266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 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200400" y="239236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P∨Q)∨R 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6096000" y="2373313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281113" y="31242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(P∨R)∧(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1219200" y="381000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Q)∨R)∧((P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P)∨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914400" y="4572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(P∨Q∨R)∧(P∨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Q∧R) 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1343025" y="5386388"/>
          <a:ext cx="43243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6" name="公式" r:id="rId3" imgW="1143000" imgH="228600" progId="Equation.3">
                  <p:embed/>
                </p:oleObj>
              </mc:Choice>
              <mc:Fallback>
                <p:oleObj name="公式" r:id="rId3" imgW="1143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386388"/>
                        <a:ext cx="4324350" cy="877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  <p:bldP spid="234504" grpId="0"/>
      <p:bldP spid="234505" grpId="0"/>
      <p:bldP spid="234506" grpId="0"/>
      <p:bldP spid="23450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84" name="Object 64"/>
          <p:cNvGraphicFramePr>
            <a:graphicFrameLocks noChangeAspect="1"/>
          </p:cNvGraphicFramePr>
          <p:nvPr/>
        </p:nvGraphicFramePr>
        <p:xfrm>
          <a:off x="5903913" y="2667000"/>
          <a:ext cx="26939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2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667000"/>
                        <a:ext cx="2693987" cy="758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336675" y="1665288"/>
            <a:ext cx="613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P→R)∧(Q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的主范式。</a:t>
            </a:r>
          </a:p>
        </p:txBody>
      </p:sp>
      <p:graphicFrame>
        <p:nvGraphicFramePr>
          <p:cNvPr id="235583" name="Group 63"/>
          <p:cNvGraphicFramePr>
            <a:graphicFrameLocks noGrp="1"/>
          </p:cNvGraphicFramePr>
          <p:nvPr>
            <p:ph/>
          </p:nvPr>
        </p:nvGraphicFramePr>
        <p:xfrm>
          <a:off x="1295400" y="2209800"/>
          <a:ext cx="4191000" cy="4663440"/>
        </p:xfrm>
        <a:graphic>
          <a:graphicData uri="http://schemas.openxmlformats.org/drawingml/2006/table">
            <a:tbl>
              <a:tblPr/>
              <a:tblGrid>
                <a:gridCol w="868363"/>
                <a:gridCol w="1119187"/>
                <a:gridCol w="1066800"/>
                <a:gridCol w="1136650"/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86" name="Object 66"/>
          <p:cNvGraphicFramePr>
            <a:graphicFrameLocks noChangeAspect="1"/>
          </p:cNvGraphicFramePr>
          <p:nvPr/>
        </p:nvGraphicFramePr>
        <p:xfrm>
          <a:off x="5791200" y="4249738"/>
          <a:ext cx="26670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3" name="公式" r:id="rId5" imgW="939600" imgH="457200" progId="Equation.3">
                  <p:embed/>
                </p:oleObj>
              </mc:Choice>
              <mc:Fallback>
                <p:oleObj name="公式" r:id="rId5" imgW="93960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49738"/>
                        <a:ext cx="2667000" cy="1316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32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主析取范式与主合取范式之间的关系：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143000" y="2514600"/>
            <a:ext cx="8188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主析取范式和主合取范式有着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互补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关系，</a:t>
            </a:r>
          </a:p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即由公式的主析取范式可以求出其主合取范式。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066800" y="160813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 i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的主析取范式求其主合取范式的步骤为：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914400" y="2260600"/>
            <a:ext cx="84582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的主析取范式中没有包含的最小项。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中最小项的下标相同的最大项。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中最大项之合取为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的主合取范式。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976313" y="45212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如</a:t>
            </a:r>
            <a:endParaRPr lang="zh-CN" altLang="en-US" sz="2800">
              <a:ea typeface="华文行楷" pitchFamily="2" charset="-122"/>
            </a:endParaRP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1587500" y="4527550"/>
          <a:ext cx="3149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8" name="公式" r:id="rId3" imgW="1434960" imgH="228600" progId="Equation.3">
                  <p:embed/>
                </p:oleObj>
              </mc:Choice>
              <mc:Fallback>
                <p:oleObj name="公式" r:id="rId3" imgW="14349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27550"/>
                        <a:ext cx="3149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3017838" y="5351463"/>
          <a:ext cx="4249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9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351463"/>
                        <a:ext cx="4249737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/>
      <p:bldP spid="23962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3276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判定问题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533400" y="1981200"/>
            <a:ext cx="8093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个最小项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的主析取范式，则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为永真式。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6629400" y="2133600"/>
          <a:ext cx="46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3" name="公式" r:id="rId4" imgW="177646" imgH="190335" progId="Equation.3">
                  <p:embed/>
                </p:oleObj>
              </mc:Choice>
              <mc:Fallback>
                <p:oleObj name="公式" r:id="rId4" imgW="177646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469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33400" y="3276600"/>
            <a:ext cx="80359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个最大项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的主合取范式，则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为永假式。</a:t>
            </a:r>
          </a:p>
        </p:txBody>
      </p:sp>
      <p:graphicFrame>
        <p:nvGraphicFramePr>
          <p:cNvPr id="240651" name="Object 11"/>
          <p:cNvGraphicFramePr>
            <a:graphicFrameLocks noGrp="1" noChangeAspect="1"/>
          </p:cNvGraphicFramePr>
          <p:nvPr>
            <p:ph/>
          </p:nvPr>
        </p:nvGraphicFramePr>
        <p:xfrm>
          <a:off x="6553200" y="3352800"/>
          <a:ext cx="5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4" name="公式" r:id="rId6" imgW="177646" imgH="190335" progId="Equation.3">
                  <p:embed/>
                </p:oleObj>
              </mc:Choice>
              <mc:Fallback>
                <p:oleObj name="公式" r:id="rId6" imgW="177646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5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381000" y="4572000"/>
            <a:ext cx="78676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等价，且又不含   个最小项或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最大项，则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为可满足的。 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/>
        </p:nvGraphicFramePr>
        <p:xfrm>
          <a:off x="5943600" y="4648200"/>
          <a:ext cx="54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35" name="公式" r:id="rId7" imgW="177646" imgH="190335" progId="Equation.3">
                  <p:embed/>
                </p:oleObj>
              </mc:Choice>
              <mc:Fallback>
                <p:oleObj name="公式" r:id="rId7" imgW="177646" imgH="1903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48200"/>
                        <a:ext cx="542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62" name="Group 22"/>
          <p:cNvGrpSpPr>
            <a:grpSpLocks/>
          </p:cNvGrpSpPr>
          <p:nvPr/>
        </p:nvGrpSpPr>
        <p:grpSpPr bwMode="auto">
          <a:xfrm>
            <a:off x="1066800" y="2667000"/>
            <a:ext cx="7620000" cy="609600"/>
            <a:chOff x="672" y="2016"/>
            <a:chExt cx="4800" cy="384"/>
          </a:xfrm>
        </p:grpSpPr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2064" y="2016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672" y="2400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0663" name="Group 23"/>
          <p:cNvGrpSpPr>
            <a:grpSpLocks/>
          </p:cNvGrpSpPr>
          <p:nvPr/>
        </p:nvGrpSpPr>
        <p:grpSpPr bwMode="auto">
          <a:xfrm>
            <a:off x="1066800" y="3962400"/>
            <a:ext cx="7543800" cy="685800"/>
            <a:chOff x="672" y="2784"/>
            <a:chExt cx="4752" cy="432"/>
          </a:xfrm>
        </p:grpSpPr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2016" y="2784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672" y="3216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0664" name="Group 24"/>
          <p:cNvGrpSpPr>
            <a:grpSpLocks/>
          </p:cNvGrpSpPr>
          <p:nvPr/>
        </p:nvGrpSpPr>
        <p:grpSpPr bwMode="auto">
          <a:xfrm>
            <a:off x="990600" y="5257800"/>
            <a:ext cx="7467600" cy="762000"/>
            <a:chOff x="624" y="3648"/>
            <a:chExt cx="4704" cy="480"/>
          </a:xfrm>
        </p:grpSpPr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3264" y="3648"/>
              <a:ext cx="206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624" y="4128"/>
              <a:ext cx="76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/>
      <p:bldP spid="240650" grpId="0"/>
      <p:bldP spid="24065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3352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证明等价式成立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1204913" y="1828800"/>
            <a:ext cx="72532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由于任一公式的主范式是唯一的，所以将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给定的公式求出其主范式，若主范式相同，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则给定两公式是等价的。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747713" y="4038600"/>
            <a:ext cx="7732712" cy="2066925"/>
          </a:xfrm>
          <a:prstGeom prst="rect">
            <a:avLst/>
          </a:prstGeom>
          <a:solidFill>
            <a:srgbClr val="CCFFFF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：命题公式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是恒假的当且仅当在等价于它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的析取范式中，每个短语均至少包含一个原子及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其否定。 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2728913" y="61293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G=G1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  <p:bldP spid="241672" grpId="0" animBg="1"/>
      <p:bldP spid="24167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914400" y="1665288"/>
            <a:ext cx="8229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判断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P∧Q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是否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等价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27641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行楷" pitchFamily="2" charset="-122"/>
                <a:ea typeface="华文行楷" pitchFamily="2" charset="-122"/>
              </a:rPr>
              <a:t>解</a:t>
            </a:r>
            <a:r>
              <a:rPr lang="zh-CN" altLang="pt-BR" sz="2800" b="1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R) </a:t>
            </a: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219200" y="3032125"/>
            <a:ext cx="2501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1066800" y="37338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148</a:t>
            </a:fld>
            <a:endParaRPr lang="en-US" altLang="zh-CN"/>
          </a:p>
        </p:txBody>
      </p:sp>
      <p:sp>
        <p:nvSpPr>
          <p:cNvPr id="3" name="椭圆形标注 2"/>
          <p:cNvSpPr/>
          <p:nvPr/>
        </p:nvSpPr>
        <p:spPr bwMode="auto">
          <a:xfrm>
            <a:off x="4419600" y="2338325"/>
            <a:ext cx="3276600" cy="1108900"/>
          </a:xfrm>
          <a:prstGeom prst="wedgeEllipseCallout">
            <a:avLst>
              <a:gd name="adj1" fmla="val -62984"/>
              <a:gd name="adj2" fmla="val 36731"/>
            </a:avLst>
          </a:prstGeom>
          <a:solidFill>
            <a:srgbClr val="CCFF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主合取范式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4572000"/>
            <a:ext cx="2428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endParaRPr lang="zh-CN" altLang="en-US" sz="32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19400" y="4579999"/>
            <a:ext cx="304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852677" y="53340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6" grpId="0"/>
      <p:bldP spid="3" grpId="0" animBg="1"/>
      <p:bldP spid="4" grpId="0"/>
      <p:bldP spid="16" grpId="0"/>
      <p:bldP spid="17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740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判断公式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是否恒假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128713" y="2282825"/>
            <a:ext cx="6262687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解</a:t>
            </a:r>
            <a:r>
              <a:rPr lang="zh-CN" altLang="pt-BR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G=(P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  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(Q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 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P) </a:t>
            </a:r>
            <a:endParaRPr lang="en-US" altLang="zh-CN" sz="2800" b="1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4724400" y="4343400"/>
            <a:ext cx="91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1" name="AutoShape 9"/>
          <p:cNvSpPr>
            <a:spLocks noChangeArrowheads="1"/>
          </p:cNvSpPr>
          <p:nvPr/>
        </p:nvSpPr>
        <p:spPr bwMode="auto">
          <a:xfrm>
            <a:off x="457200" y="4572000"/>
            <a:ext cx="1752600" cy="990600"/>
          </a:xfrm>
          <a:prstGeom prst="wedgeEllipseCallout">
            <a:avLst>
              <a:gd name="adj1" fmla="val 55708"/>
              <a:gd name="adj2" fmla="val -190546"/>
            </a:avLst>
          </a:prstGeom>
          <a:solidFill>
            <a:srgbClr val="FF99CC"/>
          </a:solidFill>
          <a:ln w="508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恒假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  <p:bldP spid="243719" grpId="0" animBg="1"/>
      <p:bldP spid="243720" grpId="0" animBg="1"/>
      <p:bldP spid="2437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87438" y="1676400"/>
            <a:ext cx="7751762" cy="2300288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695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343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否定词：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是一个命题，则由否定词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组成的新命题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的否命题，读作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79525" y="4114800"/>
            <a:ext cx="38258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则 雪不是白的。</a:t>
            </a:r>
            <a:endParaRPr kumimoji="1" lang="zh-CN" altLang="en-US" sz="2800" b="1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241925" y="44196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华文行楷" pitchFamily="2" charset="-122"/>
                <a:ea typeface="华文行楷" pitchFamily="2" charset="-122"/>
              </a:rPr>
              <a:t>表示为</a:t>
            </a: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P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029200" y="5272088"/>
            <a:ext cx="435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隶书" pitchFamily="49" charset="-122"/>
              </a:rPr>
              <a:t>雪是白的是不对的。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50" grpId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162050" y="2471738"/>
            <a:ext cx="76771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§10.5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150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3810000" y="3733800"/>
            <a:ext cx="22098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7677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138238" y="1631950"/>
            <a:ext cx="70913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把不管前提的真值如何，只根据公认的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推理规则得到的结论叫做有效的结论，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此类推理称为演绎推理。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2667000" y="4648200"/>
            <a:ext cx="1524000" cy="838200"/>
          </a:xfrm>
          <a:prstGeom prst="wedgeRoundRectCallout">
            <a:avLst>
              <a:gd name="adj1" fmla="val 28125"/>
              <a:gd name="adj2" fmla="val -18219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</a:t>
            </a:r>
          </a:p>
        </p:txBody>
      </p:sp>
      <p:sp>
        <p:nvSpPr>
          <p:cNvPr id="288775" name="AutoShape 7"/>
          <p:cNvSpPr>
            <a:spLocks noChangeArrowheads="1"/>
          </p:cNvSpPr>
          <p:nvPr/>
        </p:nvSpPr>
        <p:spPr bwMode="auto">
          <a:xfrm>
            <a:off x="5486400" y="4495800"/>
            <a:ext cx="1600200" cy="838200"/>
          </a:xfrm>
          <a:prstGeom prst="wedgeRoundRectCallout">
            <a:avLst>
              <a:gd name="adj1" fmla="val -101486"/>
              <a:gd name="adj2" fmla="val -171968"/>
              <a:gd name="adj3" fmla="val 16667"/>
            </a:avLst>
          </a:prstGeom>
          <a:solidFill>
            <a:srgbClr val="FFFF99"/>
          </a:solidFill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  <p:bldP spid="28877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990600" y="1644650"/>
            <a:ext cx="7542213" cy="1571625"/>
          </a:xfrm>
          <a:prstGeom prst="rect">
            <a:avLst/>
          </a:prstGeom>
          <a:solidFill>
            <a:srgbClr val="FF99CC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有效结论：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是两个命题公式，当且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          仅当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时。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1981200" y="3581400"/>
            <a:ext cx="2133600" cy="762000"/>
          </a:xfrm>
          <a:prstGeom prst="wedgeRectCallout">
            <a:avLst>
              <a:gd name="adj1" fmla="val -17185"/>
              <a:gd name="adj2" fmla="val -975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推出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B</a:t>
            </a:r>
            <a:endParaRPr lang="en-US" altLang="zh-CN" sz="24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838200" y="4543425"/>
          <a:ext cx="3657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7" name="公式" r:id="rId3" imgW="1168400" imgH="228600" progId="Equation.3">
                  <p:embed/>
                </p:oleObj>
              </mc:Choice>
              <mc:Fallback>
                <p:oleObj name="公式" r:id="rId3" imgW="1168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43425"/>
                        <a:ext cx="3657600" cy="714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3" name="Object 11"/>
          <p:cNvGraphicFramePr>
            <a:graphicFrameLocks noChangeAspect="1"/>
          </p:cNvGraphicFramePr>
          <p:nvPr/>
        </p:nvGraphicFramePr>
        <p:xfrm>
          <a:off x="4495800" y="5562600"/>
          <a:ext cx="4419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8" name="公式" r:id="rId5" imgW="1447800" imgH="228600" progId="Equation.3">
                  <p:embed/>
                </p:oleObj>
              </mc:Choice>
              <mc:Fallback>
                <p:oleObj name="公式" r:id="rId5" imgW="1447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4419600" cy="696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4" name="Arc 12"/>
          <p:cNvSpPr>
            <a:spLocks/>
          </p:cNvSpPr>
          <p:nvPr/>
        </p:nvSpPr>
        <p:spPr bwMode="auto">
          <a:xfrm flipH="1" flipV="1">
            <a:off x="2286000" y="5257800"/>
            <a:ext cx="6400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5167313" y="3676650"/>
            <a:ext cx="184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</a:rPr>
              <a:t>A├B 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9806" name="AutoShape 14"/>
          <p:cNvSpPr>
            <a:spLocks noChangeArrowheads="1"/>
          </p:cNvSpPr>
          <p:nvPr/>
        </p:nvSpPr>
        <p:spPr bwMode="auto">
          <a:xfrm>
            <a:off x="1143000" y="5638800"/>
            <a:ext cx="2286000" cy="609600"/>
          </a:xfrm>
          <a:prstGeom prst="wedgeRoundRectCallout">
            <a:avLst>
              <a:gd name="adj1" fmla="val -19583"/>
              <a:gd name="adj2" fmla="val -11275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nimBg="1"/>
      <p:bldP spid="289804" grpId="0" animBg="1"/>
      <p:bldP spid="289805" grpId="0"/>
      <p:bldP spid="28980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1662113" y="2049463"/>
            <a:ext cx="532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真值表的证明方法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1662113" y="31924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直接证法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662113" y="40306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间接证法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/>
      <p:bldP spid="2908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2811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五个基本规则：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38200" y="2362200"/>
            <a:ext cx="438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(1)P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：前提总是可用。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62000" y="3211513"/>
            <a:ext cx="83359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结论引入规则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：推理中，利用推理定律可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引入前面已导出的结论的有效结论。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762000" y="4953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(3)CP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：证明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时可将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作为附加前提引入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5486400" y="2133600"/>
            <a:ext cx="2667000" cy="533400"/>
          </a:xfrm>
          <a:prstGeom prst="wedgeRectCallout">
            <a:avLst>
              <a:gd name="adj1" fmla="val -80000"/>
              <a:gd name="adj2" fmla="val 4791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ea typeface="华文新魏" pitchFamily="2" charset="-122"/>
              </a:rPr>
              <a:t>前提引入规则</a:t>
            </a: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2286000" y="5867400"/>
            <a:ext cx="3733800" cy="685800"/>
          </a:xfrm>
          <a:prstGeom prst="wedgeRoundRectCallout">
            <a:avLst>
              <a:gd name="adj1" fmla="val -52551"/>
              <a:gd name="adj2" fmla="val -118981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>
                <a:ea typeface="华文隶书" pitchFamily="2" charset="-122"/>
              </a:rPr>
              <a:t>附加前提引入规则</a:t>
            </a: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>
            <a:off x="6400800" y="5562600"/>
            <a:ext cx="2514600" cy="914400"/>
          </a:xfrm>
          <a:prstGeom prst="wedgeEllipseCallout">
            <a:avLst>
              <a:gd name="adj1" fmla="val 23486"/>
              <a:gd name="adj2" fmla="val -76912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间接证明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48" grpId="0"/>
      <p:bldP spid="291849" grpId="0"/>
      <p:bldP spid="291850" grpId="0" animBg="1"/>
      <p:bldP spid="291851" grpId="0" animBg="1"/>
      <p:bldP spid="291852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914400" y="1706563"/>
            <a:ext cx="80406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4)E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置换规则</a:t>
            </a:r>
            <a:r>
              <a:rPr lang="en-US" altLang="zh-CN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：在推导过程中，命题公式的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  子公式都可以用与之等价的其他命题公式置换。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28600" y="3660775"/>
            <a:ext cx="87534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5)I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ea typeface="隶书" pitchFamily="49" charset="-122"/>
                <a:cs typeface="Times New Roman" pitchFamily="18" charset="0"/>
              </a:rPr>
              <a:t>代入规则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：在推导过程中，永真式中的任一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命题变元都可以用命题公式代入，得到的仍是重言式。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1143000" y="1690688"/>
            <a:ext cx="511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P→Q,Q→R,P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133600" y="2362200"/>
            <a:ext cx="328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(1)P                     P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271713" y="3905250"/>
            <a:ext cx="969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(3)Q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5029200" y="3900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(1),(2),I</a:t>
            </a:r>
            <a:endParaRPr lang="en-US" altLang="zh-CN" sz="2800" b="1">
              <a:solidFill>
                <a:srgbClr val="990000"/>
              </a:solidFill>
              <a:ea typeface="华文行楷" pitchFamily="2" charset="-122"/>
            </a:endParaRP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209800" y="45720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5167313" y="44958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2209800" y="5364163"/>
            <a:ext cx="947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(5)R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953000" y="5461000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I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2133600" y="321945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(2)P→Q               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6" grpId="0"/>
      <p:bldP spid="293897" grpId="0"/>
      <p:bldP spid="293898" grpId="0"/>
      <p:bldP spid="293899" grpId="0"/>
      <p:bldP spid="293900" grpId="0"/>
      <p:bldP spid="293901" grpId="0"/>
      <p:bldP spid="293902" grpId="0"/>
      <p:bldP spid="293903" grpId="0"/>
      <p:bldP spid="293904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281113" y="15890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P∨Q, 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R,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914400" y="22098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证明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: 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(1)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R               P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905000" y="30480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  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R           P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4710113" y="3886200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),I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1838325" y="3840163"/>
            <a:ext cx="1819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1752600" y="472440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(4)P∨Q               P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1828800" y="55165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(5)P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4714875" y="5715000"/>
            <a:ext cx="16998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</a:t>
            </a:r>
            <a:r>
              <a:rPr lang="en-US" altLang="zh-CN" sz="2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2" grpId="0"/>
      <p:bldP spid="294923" grpId="0"/>
      <p:bldP spid="294924" grpId="0"/>
      <p:bldP spid="294925" grpId="0"/>
      <p:bldP spid="294926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 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09600" y="2235200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	</a:t>
            </a:r>
            <a:endParaRPr lang="zh-CN" altLang="en-US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905000" y="2263775"/>
            <a:ext cx="289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685800" y="30480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3200400" y="30480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1),E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762000" y="3886200"/>
            <a:ext cx="283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	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           P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85800" y="4648200"/>
            <a:ext cx="189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895600" y="46482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2),3),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685800" y="5486400"/>
            <a:ext cx="341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P        4),E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4741863" y="2971800"/>
            <a:ext cx="353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6)P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                  P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4648200" y="3916363"/>
            <a:ext cx="440727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R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4735513" y="4830763"/>
            <a:ext cx="128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8)S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7543800" y="48768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7),E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762000" y="1512888"/>
            <a:ext cx="848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证明下面的论断是正确的：如果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是质数，那么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不是质数。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8153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翻译：设：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P: 7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是质数。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Q: 8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是奇数。 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则论断为：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Q,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5181600" y="2133600"/>
            <a:ext cx="36576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838200" y="2590800"/>
            <a:ext cx="14478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514600" y="2133600"/>
            <a:ext cx="2438400" cy="6096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9600" y="437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2286000" y="43434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2286000" y="5257800"/>
            <a:ext cx="2795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            P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867400" y="5181600"/>
            <a:ext cx="115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7162800" y="5181600"/>
            <a:ext cx="119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1),2),I</a:t>
            </a:r>
            <a:endParaRPr lang="en-US" altLang="zh-CN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4705350" y="6049963"/>
            <a:ext cx="405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所以论断是正确的！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/>
      <p:bldP spid="296968" grpId="0" animBg="1"/>
      <p:bldP spid="296969" grpId="0" animBg="1"/>
      <p:bldP spid="296970" grpId="0" animBg="1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1508125" y="1712913"/>
            <a:ext cx="5426075" cy="649287"/>
            <a:chOff x="950" y="1079"/>
            <a:chExt cx="3418" cy="409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950" y="1079"/>
              <a:ext cx="1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</a:t>
              </a:r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3014" y="1084"/>
              <a:ext cx="1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为假</a:t>
              </a: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968" y="1200"/>
              <a:ext cx="1008" cy="240"/>
            </a:xfrm>
            <a:prstGeom prst="left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71588" y="2667000"/>
            <a:ext cx="21723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真值表</a:t>
            </a:r>
            <a:r>
              <a:rPr lang="en-US" altLang="zh-CN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10.3</a:t>
            </a:r>
            <a:endParaRPr lang="en-US" altLang="zh-CN" sz="3200" dirty="0">
              <a:solidFill>
                <a:srgbClr val="99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2505" name="Group 41"/>
          <p:cNvGraphicFramePr>
            <a:graphicFrameLocks noGrp="1"/>
          </p:cNvGraphicFramePr>
          <p:nvPr>
            <p:ph/>
          </p:nvPr>
        </p:nvGraphicFramePr>
        <p:xfrm>
          <a:off x="3505200" y="2743200"/>
          <a:ext cx="2971800" cy="19202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1066800" y="5043488"/>
            <a:ext cx="270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雪是黑的。</a:t>
            </a:r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2133600" y="5791200"/>
            <a:ext cx="914400" cy="533400"/>
          </a:xfrm>
          <a:prstGeom prst="wedgeRoundRectCallout">
            <a:avLst>
              <a:gd name="adj1" fmla="val 15625"/>
              <a:gd name="adj2" fmla="val -115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/>
              <a:t>0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4098925" y="5105400"/>
            <a:ext cx="413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</a:rPr>
              <a:t>：</a:t>
            </a:r>
            <a:r>
              <a:rPr lang="zh-CN" altLang="en-US" sz="2800" b="1">
                <a:ea typeface="华文行楷" pitchFamily="2" charset="-122"/>
              </a:rPr>
              <a:t>雪不是黑的。</a:t>
            </a:r>
          </a:p>
        </p:txBody>
      </p:sp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800600" y="6019800"/>
            <a:ext cx="1447800" cy="457200"/>
          </a:xfrm>
          <a:prstGeom prst="wedgeRectCallout">
            <a:avLst>
              <a:gd name="adj1" fmla="val 17435"/>
              <a:gd name="adj2" fmla="val -1486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latin typeface="Times New Roman" pitchFamily="18" charset="0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506" grpId="0"/>
      <p:bldP spid="62507" grpId="0" animBg="1"/>
      <p:bldP spid="62508" grpId="0"/>
      <p:bldP spid="6250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990600" y="1371600"/>
            <a:ext cx="636746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练习：下面的论断正确否？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(1)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1295400" y="3352800"/>
            <a:ext cx="6305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P: 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是偶数，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）论断：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Q, Q├ 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>
            <a:off x="6858000" y="5181600"/>
            <a:ext cx="2057400" cy="609600"/>
          </a:xfrm>
          <a:prstGeom prst="wedgeEllipseCallout">
            <a:avLst>
              <a:gd name="adj1" fmla="val -98148"/>
              <a:gd name="adj2" fmla="val -122134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行楷" pitchFamily="2" charset="-122"/>
              </a:rPr>
              <a:t>可能正确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  <p:bldP spid="29799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281113" y="1524000"/>
            <a:ext cx="65754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  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  <a:p>
            <a:pPr>
              <a:lnSpc>
                <a:spcPct val="140000"/>
              </a:lnSpc>
            </a:pPr>
            <a:endParaRPr lang="en-US" altLang="zh-CN" sz="2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219200" y="29035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翻译：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P: 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是偶数，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是奇数。</a:t>
            </a: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3124200" y="5410200"/>
            <a:ext cx="2133600" cy="1219200"/>
          </a:xfrm>
          <a:prstGeom prst="wedgeRoundRectCallout">
            <a:avLst>
              <a:gd name="adj1" fmla="val 39731"/>
              <a:gd name="adj2" fmla="val -153384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错误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357313" y="3505200"/>
            <a:ext cx="6110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论断：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Q,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Q├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nimBg="1"/>
      <p:bldP spid="299017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7162800" y="3429000"/>
            <a:ext cx="1143000" cy="609600"/>
          </a:xfrm>
          <a:prstGeom prst="rect">
            <a:avLst/>
          </a:prstGeom>
          <a:solidFill>
            <a:srgbClr val="FF99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1052513" y="1665288"/>
            <a:ext cx="7100887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规则</a:t>
            </a:r>
            <a:r>
              <a:rPr lang="zh-CN" altLang="en-US" sz="32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是命题公式，则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当且仅当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A,P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1066800" y="3505200"/>
            <a:ext cx="734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  <p:bldP spid="300039" grpId="0" animBg="1"/>
      <p:bldP spid="300039" grpId="1" animBg="1"/>
      <p:bldP spid="300040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25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442913" y="23876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证明：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7086600" y="1600200"/>
            <a:ext cx="1371600" cy="762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814513" y="2435225"/>
            <a:ext cx="212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1)S           CP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609600" y="32004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               P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595313" y="4022725"/>
            <a:ext cx="376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                     1),2),I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9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R                P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5091113" y="2514600"/>
            <a:ext cx="374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5)P                  3),4),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105400" y="3336925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Q       P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5105400" y="4105275"/>
            <a:ext cx="3738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7)¬Q                 5),6),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5167313" y="5043488"/>
            <a:ext cx="39334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8)SQ         1),7),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CP,T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36" grpId="0"/>
      <p:bldP spid="304137" grpId="0"/>
      <p:bldP spid="304138" grpId="0"/>
      <p:bldP spid="304139" grpId="0"/>
      <p:bldP spid="304140" grpId="0"/>
      <p:bldP spid="304141" grpId="0"/>
      <p:bldP spid="304142" grpId="0"/>
      <p:bldP spid="30414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295400" y="1066800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128713" y="22860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327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P             	P 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2590800" y="2209800"/>
            <a:ext cx="3465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1)R                 	CP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343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3)P               1),2) ,I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762000" y="4800600"/>
            <a:ext cx="354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S)        P 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85800" y="5791200"/>
            <a:ext cx="381634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3),4),</a:t>
            </a:r>
            <a:r>
              <a:rPr lang="en-US" altLang="zh-CN" sz="3200" b="1" dirty="0" smtClean="0">
                <a:latin typeface="Times New Roman" pitchFamily="18" charset="0"/>
              </a:rPr>
              <a:t>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5343525" y="4343400"/>
            <a:ext cx="380993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7)S               5),6</a:t>
            </a:r>
            <a:r>
              <a:rPr lang="en-US" altLang="zh-CN" sz="3200" b="1" dirty="0" smtClean="0">
                <a:latin typeface="Times New Roman" pitchFamily="18" charset="0"/>
              </a:rPr>
              <a:t>),I,T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5341938" y="5516563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8)R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7162800" y="5440363"/>
            <a:ext cx="19554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2),7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),CP,T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337175" y="3200400"/>
            <a:ext cx="270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6)Q               P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041400" y="1524000"/>
            <a:ext cx="673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301065" grpId="0"/>
      <p:bldP spid="301066" grpId="0"/>
      <p:bldP spid="301067" grpId="0"/>
      <p:bldP spid="301068" grpId="0"/>
      <p:bldP spid="301069" grpId="0"/>
      <p:bldP spid="301070" grpId="0"/>
      <p:bldP spid="301071" grpId="0"/>
      <p:bldP spid="301072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204913" y="163830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新魏" pitchFamily="2" charset="-122"/>
              </a:rPr>
              <a:t>反证法：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89" name="Object 9"/>
          <p:cNvGraphicFramePr>
            <a:graphicFrameLocks noChangeAspect="1"/>
          </p:cNvGraphicFramePr>
          <p:nvPr/>
        </p:nvGraphicFramePr>
        <p:xfrm>
          <a:off x="1524000" y="2667000"/>
          <a:ext cx="3505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04" name="公式" r:id="rId3" imgW="1270000" imgH="228600" progId="Equation.3">
                  <p:embed/>
                </p:oleObj>
              </mc:Choice>
              <mc:Fallback>
                <p:oleObj name="公式" r:id="rId3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3505200" cy="631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752600" y="4610100"/>
          <a:ext cx="662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05" name="公式" r:id="rId5" imgW="1892300" imgH="228600" progId="Equation.3">
                  <p:embed/>
                </p:oleObj>
              </mc:Choice>
              <mc:Fallback>
                <p:oleObj name="公式" r:id="rId5" imgW="1892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10100"/>
                        <a:ext cx="6629400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AutoShape 12"/>
          <p:cNvSpPr>
            <a:spLocks noChangeArrowheads="1"/>
          </p:cNvSpPr>
          <p:nvPr/>
        </p:nvSpPr>
        <p:spPr bwMode="auto">
          <a:xfrm>
            <a:off x="3733800" y="3352800"/>
            <a:ext cx="685800" cy="1066800"/>
          </a:xfrm>
          <a:prstGeom prst="upDownArrow">
            <a:avLst>
              <a:gd name="adj1" fmla="val 50000"/>
              <a:gd name="adj2" fmla="val 31111"/>
            </a:avLst>
          </a:prstGeom>
          <a:solidFill>
            <a:srgbClr val="8000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6629400" y="5257800"/>
            <a:ext cx="457200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 animBg="1"/>
      <p:bldP spid="30209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600200" y="1614488"/>
            <a:ext cx="611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P∨R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Q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288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反证法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)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122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584575" y="2971800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838200" y="3657600"/>
            <a:ext cx="335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2)P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  P 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923925" y="43434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3392488" y="4433888"/>
            <a:ext cx="117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1),2),I 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914400" y="525780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4)P∨R                 P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5257800" y="2349500"/>
            <a:ext cx="81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5)R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7062788" y="2362200"/>
            <a:ext cx="14288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5181600" y="3154363"/>
            <a:ext cx="279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P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5257800" y="3992563"/>
            <a:ext cx="835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7)Q</a:t>
            </a:r>
          </a:p>
        </p:txBody>
      </p:sp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7278688" y="4052888"/>
            <a:ext cx="15121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5),6),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 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90" name="Text Box 18"/>
          <p:cNvSpPr txBox="1">
            <a:spLocks noChangeArrowheads="1"/>
          </p:cNvSpPr>
          <p:nvPr/>
        </p:nvSpPr>
        <p:spPr bwMode="auto">
          <a:xfrm>
            <a:off x="5181600" y="5059363"/>
            <a:ext cx="168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8)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91" name="Text Box 19"/>
          <p:cNvSpPr txBox="1">
            <a:spLocks noChangeArrowheads="1"/>
          </p:cNvSpPr>
          <p:nvPr/>
        </p:nvSpPr>
        <p:spPr bwMode="auto">
          <a:xfrm>
            <a:off x="7431088" y="5029200"/>
            <a:ext cx="15186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1),7), 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5562600" y="4953000"/>
            <a:ext cx="1600200" cy="9906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/>
      <p:bldP spid="310279" grpId="0"/>
      <p:bldP spid="310280" grpId="0"/>
      <p:bldP spid="310281" grpId="0"/>
      <p:bldP spid="310282" grpId="0"/>
      <p:bldP spid="310283" grpId="0"/>
      <p:bldP spid="310284" grpId="0"/>
      <p:bldP spid="310285" grpId="0"/>
      <p:bldP spid="310286" grpId="0"/>
      <p:bldP spid="310287" grpId="0"/>
      <p:bldP spid="310288" grpId="0"/>
      <p:bldP spid="310289" grpId="0"/>
      <p:bldP spid="310290" grpId="0"/>
      <p:bldP spid="310291" grpId="0"/>
      <p:bldP spid="310309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990600" y="2220913"/>
            <a:ext cx="2149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990600" y="30019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 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990600" y="3687763"/>
            <a:ext cx="1238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838200" y="5029200"/>
            <a:ext cx="132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5)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914400" y="5745163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6)P∨Q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4948238" y="2228850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7)P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4876800" y="2925763"/>
            <a:ext cx="146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4876800" y="36877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9)R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4800600" y="4373563"/>
            <a:ext cx="150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10)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22" name="Text Box 18"/>
          <p:cNvSpPr txBox="1">
            <a:spLocks noChangeArrowheads="1"/>
          </p:cNvSpPr>
          <p:nvPr/>
        </p:nvSpPr>
        <p:spPr bwMode="auto">
          <a:xfrm>
            <a:off x="4875213" y="5211763"/>
            <a:ext cx="2211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11) R∧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R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3730625" y="2316163"/>
            <a:ext cx="77967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smtClean="0">
                <a:ea typeface="华文行楷" pitchFamily="2" charset="-122"/>
              </a:rPr>
              <a:t>CP</a:t>
            </a:r>
            <a:endParaRPr lang="zh-CN" altLang="en-US" sz="3200" b="1" dirty="0">
              <a:ea typeface="华文行楷" pitchFamily="2" charset="-122"/>
            </a:endParaRP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3719513" y="2990850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</a:rPr>
              <a:t>),E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3657600" y="3810000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567113" y="4438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2895600" y="51593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3581400" y="5821363"/>
            <a:ext cx="623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6919913" y="2914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6483350" y="37115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7),8)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7010400" y="4373563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7086600" y="5181600"/>
            <a:ext cx="18669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2),10),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3" name="Text Box 29"/>
          <p:cNvSpPr txBox="1">
            <a:spLocks noChangeArrowheads="1"/>
          </p:cNvSpPr>
          <p:nvPr/>
        </p:nvSpPr>
        <p:spPr bwMode="auto">
          <a:xfrm>
            <a:off x="6858000" y="22098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/>
      <p:bldP spid="303113" grpId="0"/>
      <p:bldP spid="303114" grpId="0"/>
      <p:bldP spid="303115" grpId="0"/>
      <p:bldP spid="303116" grpId="0"/>
      <p:bldP spid="303117" grpId="0"/>
      <p:bldP spid="303118" grpId="0"/>
      <p:bldP spid="303119" grpId="0"/>
      <p:bldP spid="303120" grpId="0"/>
      <p:bldP spid="303121" grpId="0"/>
      <p:bldP spid="303122" grpId="0"/>
      <p:bldP spid="303123" grpId="0"/>
      <p:bldP spid="303124" grpId="0"/>
      <p:bldP spid="303125" grpId="0"/>
      <p:bldP spid="303126" grpId="0"/>
      <p:bldP spid="303127" grpId="0"/>
      <p:bldP spid="303128" grpId="0"/>
      <p:bldP spid="303129" grpId="0"/>
      <p:bldP spid="303130" grpId="0"/>
      <p:bldP spid="303131" grpId="0"/>
      <p:bldP spid="303132" grpId="0"/>
      <p:bldP spid="30313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838200" y="1371600"/>
            <a:ext cx="7648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rtl="1">
              <a:lnSpc>
                <a:spcPct val="140000"/>
              </a:lnSpc>
            </a:pPr>
            <a:r>
              <a:rPr lang="en-US" altLang="zh-CN" sz="2800">
                <a:ea typeface="华文新魏" pitchFamily="2" charset="-122"/>
              </a:rPr>
              <a:t>2</a:t>
            </a:r>
            <a:r>
              <a:rPr lang="zh-CN" altLang="en-US" sz="2800">
                <a:ea typeface="华文新魏" pitchFamily="2" charset="-122"/>
              </a:rPr>
              <a:t>：如果今天是星期三，那么我有一次离散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数学或高数考试；如果离散老师有事，那么没有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离散数学考试；今天是星期三且离散老师有事，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所以，我有一次高数考试。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0" y="3657600"/>
            <a:ext cx="651033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：今天是星期三。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：我有一次离散数学考试。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：我有一次高数考试。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：离散老师有事。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6096000" y="36115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P→Q∨R 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096000" y="4297363"/>
            <a:ext cx="1522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S→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172200" y="5048250"/>
            <a:ext cx="116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P∧S 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910513" y="4278313"/>
            <a:ext cx="977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/>
      <p:bldP spid="306184" grpId="0"/>
      <p:bldP spid="306185" grpId="0"/>
      <p:bldP spid="306186" grpId="0"/>
      <p:bldP spid="306187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052513" y="2133600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P∧S      P 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990600" y="2819400"/>
            <a:ext cx="278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2)P             1),I 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990600" y="3733800"/>
            <a:ext cx="304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P→Q∨R    P </a:t>
            </a: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762000" y="4648200"/>
            <a:ext cx="370188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4) Q∨R      </a:t>
            </a:r>
            <a:r>
              <a:rPr lang="en-US" altLang="zh-CN" sz="2800" b="1" dirty="0">
                <a:latin typeface="Times New Roman" pitchFamily="18" charset="0"/>
              </a:rPr>
              <a:t>2),3),</a:t>
            </a:r>
            <a:r>
              <a:rPr lang="en-US" altLang="zh-CN" sz="2800" b="1" dirty="0" smtClean="0">
                <a:latin typeface="Times New Roman" pitchFamily="18" charset="0"/>
                <a:ea typeface="华文新魏" pitchFamily="2" charset="-122"/>
              </a:rPr>
              <a:t>I,T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923925" y="5638800"/>
            <a:ext cx="185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5)S     1),I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927600" y="2068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6) S→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      P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4999038" y="2982913"/>
            <a:ext cx="38943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  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7215" name="Text Box 15"/>
          <p:cNvSpPr txBox="1">
            <a:spLocks noChangeArrowheads="1"/>
          </p:cNvSpPr>
          <p:nvPr/>
        </p:nvSpPr>
        <p:spPr bwMode="auto">
          <a:xfrm>
            <a:off x="4956175" y="3962400"/>
            <a:ext cx="33733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8)R          4),7),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/>
      <p:bldP spid="307209" grpId="0"/>
      <p:bldP spid="307210" grpId="0"/>
      <p:bldP spid="307211" grpId="0"/>
      <p:bldP spid="307212" grpId="0"/>
      <p:bldP spid="307213" grpId="0"/>
      <p:bldP spid="307214" grpId="0"/>
      <p:bldP spid="3072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79525" y="1684338"/>
            <a:ext cx="542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</a:p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南京在江苏省。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03325" y="285115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的否命题为：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667000" y="3581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：南京不在江苏省。 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801938" y="4648200"/>
            <a:ext cx="382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南京在江苏省是假的。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762000" y="1563688"/>
            <a:ext cx="8118475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6.53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如果国际米兰队获得冠军，则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或尤文图斯队获得亚军；若尤文图斯队获得亚军，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国际米兰队不能获得冠军；若拉齐奥队获得亚军，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米兰队不能获得亚军；最后，国际米兰队获得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冠军。所以拉齐奥队不能获得亚军。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2819400" y="2209800"/>
            <a:ext cx="30480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795713" y="111125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6553200" y="2208213"/>
            <a:ext cx="1601788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2971800" y="2819400"/>
            <a:ext cx="14478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7072313" y="1184275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4724400" y="2819400"/>
            <a:ext cx="36576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8443913" y="2276475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8520113" y="2886075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1662113" y="4860925"/>
            <a:ext cx="163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35052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9530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6629400" y="4867275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3643313" y="572611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6" grpId="0" animBg="1"/>
      <p:bldP spid="308237" grpId="0"/>
      <p:bldP spid="308238" grpId="0" animBg="1"/>
      <p:bldP spid="308239" grpId="0" animBg="1"/>
      <p:bldP spid="308240" grpId="0"/>
      <p:bldP spid="308241" grpId="0" animBg="1"/>
      <p:bldP spid="308242" grpId="0"/>
      <p:bldP spid="308243" grpId="0" animBg="1"/>
      <p:bldP spid="308244" grpId="0"/>
      <p:bldP spid="308245" grpId="0"/>
      <p:bldP spid="308246" grpId="0"/>
      <p:bldP spid="308247" grpId="0"/>
      <p:bldP spid="308248" grpId="0"/>
      <p:bldP spid="308249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163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124200" y="16144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4378325" y="1600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715000" y="16002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943600" y="1524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900113" y="22352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2043113" y="2200275"/>
            <a:ext cx="16821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1)S   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90600" y="2909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       P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052513" y="3800475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3)¬Q      1),2),I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990600" y="4662488"/>
            <a:ext cx="224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P              P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914400" y="5424488"/>
            <a:ext cx="2509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5)P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    P</a:t>
            </a:r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4633913" y="2505075"/>
            <a:ext cx="307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6)Q⊕R         4),5),I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4710113" y="3267075"/>
            <a:ext cx="28860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7)R          4),6),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4835525" y="4052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8)R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       P</a:t>
            </a: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4710113" y="4860925"/>
            <a:ext cx="326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9)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            7),8),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4710113" y="5553075"/>
            <a:ext cx="32525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10)P∧¬P    4),9),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171</a:t>
            </a:fld>
            <a:endParaRPr lang="en-US" altLang="zh-CN"/>
          </a:p>
        </p:txBody>
      </p:sp>
      <p:sp>
        <p:nvSpPr>
          <p:cNvPr id="3" name="云形标注 2"/>
          <p:cNvSpPr/>
          <p:nvPr/>
        </p:nvSpPr>
        <p:spPr bwMode="auto">
          <a:xfrm>
            <a:off x="7042150" y="990600"/>
            <a:ext cx="1339850" cy="623888"/>
          </a:xfrm>
          <a:prstGeom prst="cloudCallout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直接证明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309260" grpId="0"/>
      <p:bldP spid="309261" grpId="0"/>
      <p:bldP spid="309262" grpId="0"/>
      <p:bldP spid="309263" grpId="0"/>
      <p:bldP spid="309264" grpId="0"/>
      <p:bldP spid="309265" grpId="0"/>
      <p:bldP spid="309266" grpId="0"/>
      <p:bldP spid="309267" grpId="0"/>
      <p:bldP spid="309268" grpId="0"/>
      <p:bldP spid="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作业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6249987" cy="3049587"/>
          </a:xfrm>
        </p:spPr>
        <p:txBody>
          <a:bodyPr/>
          <a:lstStyle/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P184 10.4 (3)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10.5  (2)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338513" y="928688"/>
            <a:ext cx="38077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华文行楷" pitchFamily="2" charset="-122"/>
              </a:rPr>
              <a:t>第</a:t>
            </a:r>
            <a:r>
              <a:rPr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</a:t>
            </a:r>
            <a:r>
              <a:rPr lang="zh-CN" altLang="en-US" sz="4000" b="1" smtClean="0">
                <a:solidFill>
                  <a:srgbClr val="FF0000"/>
                </a:solidFill>
                <a:ea typeface="华文行楷" pitchFamily="2" charset="-122"/>
              </a:rPr>
              <a:t>章</a:t>
            </a:r>
            <a:r>
              <a:rPr lang="zh-CN" altLang="en-US" sz="4000" smtClean="0">
                <a:solidFill>
                  <a:srgbClr val="FF0000"/>
                </a:solidFill>
                <a:ea typeface="华文行楷" pitchFamily="2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ea typeface="华文行楷" pitchFamily="2" charset="-122"/>
              </a:rPr>
              <a:t>小    结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433513" y="18288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命题联结词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281113" y="2590800"/>
            <a:ext cx="302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命题公式与真值表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1295400" y="35814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命题公式的等价关系和蕴涵关系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1219200" y="4572000"/>
            <a:ext cx="338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</a:t>
            </a:r>
            <a:r>
              <a:rPr lang="zh-CN" altLang="en-US" sz="2800">
                <a:ea typeface="华文新魏" pitchFamily="2" charset="-122"/>
              </a:rPr>
              <a:t>范式表示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143000" y="3429000"/>
            <a:ext cx="6172200" cy="25908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1357313" y="5341938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/>
      <p:bldP spid="245766" grpId="0"/>
      <p:bldP spid="245768" grpId="0"/>
      <p:bldP spid="245770" grpId="0"/>
      <p:bldP spid="245772" grpId="0" animBg="1"/>
      <p:bldP spid="2457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09713" y="1690688"/>
            <a:ext cx="5046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练习：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每一种生物均是动物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271713" y="3962400"/>
            <a:ext cx="5805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有一些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生物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动物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2209800" y="2743200"/>
            <a:ext cx="580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每一种生物都不是动物</a:t>
            </a:r>
          </a:p>
        </p:txBody>
      </p:sp>
      <p:sp>
        <p:nvSpPr>
          <p:cNvPr id="254984" name="AutoShape 8"/>
          <p:cNvSpPr>
            <a:spLocks noChangeArrowheads="1"/>
          </p:cNvSpPr>
          <p:nvPr/>
        </p:nvSpPr>
        <p:spPr bwMode="auto">
          <a:xfrm>
            <a:off x="6858000" y="1447800"/>
            <a:ext cx="1219200" cy="685800"/>
          </a:xfrm>
          <a:prstGeom prst="wedgeEllipseCallout">
            <a:avLst>
              <a:gd name="adj1" fmla="val -101565"/>
              <a:gd name="adj2" fmla="val 19907"/>
            </a:avLst>
          </a:prstGeom>
          <a:solidFill>
            <a:srgbClr val="CCFFFF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7239000" y="4114800"/>
            <a:ext cx="1524000" cy="838200"/>
          </a:xfrm>
          <a:prstGeom prst="wedgeRoundRectCallout">
            <a:avLst>
              <a:gd name="adj1" fmla="val -80000"/>
              <a:gd name="adj2" fmla="val -32199"/>
              <a:gd name="adj3" fmla="val 16667"/>
            </a:avLst>
          </a:prstGeom>
          <a:solidFill>
            <a:srgbClr val="CCFF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447800" y="5297488"/>
            <a:ext cx="696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华文行楷" pitchFamily="2" charset="-122"/>
                <a:ea typeface="华文行楷" pitchFamily="2" charset="-122"/>
              </a:rPr>
              <a:t>*</a:t>
            </a:r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对量化命题的否定，对量化词也要加以否定。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/>
      <p:bldP spid="254983" grpId="0"/>
      <p:bldP spid="254984" grpId="0" animBg="1"/>
      <p:bldP spid="254985" grpId="0" animBg="1"/>
      <p:bldP spid="254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38200" y="1674813"/>
            <a:ext cx="7799388" cy="2297112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合取词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由合取词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P∧Q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200400" y="4648200"/>
            <a:ext cx="5437188" cy="609600"/>
          </a:xfrm>
          <a:prstGeom prst="wedgeRectCallout">
            <a:avLst>
              <a:gd name="adj1" fmla="val -19296"/>
              <a:gd name="adj2" fmla="val -156250"/>
            </a:avLst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既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又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及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endParaRPr lang="zh-CN" altLang="en-US" sz="320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55725" y="1676400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数理逻辑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41525" y="2438400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用数学方法研究推理过程的科学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971800" y="1676400"/>
            <a:ext cx="2374900" cy="519113"/>
            <a:chOff x="1872" y="1056"/>
            <a:chExt cx="1496" cy="327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352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ea typeface="隶书" pitchFamily="49" charset="-122"/>
                </a:rPr>
                <a:t>符号逻辑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872" y="1248"/>
              <a:ext cx="528" cy="0"/>
            </a:xfrm>
            <a:prstGeom prst="line">
              <a:avLst/>
            </a:prstGeom>
            <a:noFill/>
            <a:ln w="857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965325" y="3276600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的基础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006600" y="4297363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的扩充</a:t>
            </a:r>
            <a:endParaRPr kumimoji="1"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/>
      <p:bldP spid="9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279525" y="1673225"/>
            <a:ext cx="5549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今天下雨。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今天下雪。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05200" y="2633663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Arial"/>
                <a:ea typeface="华文新魏" pitchFamily="2" charset="-122"/>
              </a:rPr>
              <a:t>“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今天下雨并且下雪。</a:t>
            </a:r>
            <a:r>
              <a:rPr kumimoji="1" lang="zh-CN" altLang="en-US" sz="3200" b="1">
                <a:latin typeface="Arial"/>
                <a:ea typeface="华文新魏" pitchFamily="2" charset="-122"/>
              </a:rPr>
              <a:t>”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08125" y="2609850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en-US" sz="3200" b="1">
                <a:solidFill>
                  <a:srgbClr val="990000"/>
                </a:solidFill>
                <a:latin typeface="Times New Roman" pitchFamily="18" charset="0"/>
              </a:rPr>
              <a:t>∧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355725" y="372268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4. 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：雪是黑的。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346325" y="4632325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Q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2=5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并且雪是黑的。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4876800" y="5715000"/>
            <a:ext cx="1600200" cy="1143000"/>
          </a:xfrm>
          <a:prstGeom prst="wedgeRoundRectCallout">
            <a:avLst>
              <a:gd name="adj1" fmla="val -162796"/>
              <a:gd name="adj2" fmla="val -9500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地位平等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3" grpId="0"/>
      <p:bldP spid="65544" grpId="0"/>
      <p:bldP spid="65545" grpId="0"/>
      <p:bldP spid="655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79525" y="1614488"/>
            <a:ext cx="390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32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定义：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2193925" y="2449513"/>
            <a:ext cx="3140075" cy="579437"/>
            <a:chOff x="1382" y="1543"/>
            <a:chExt cx="1978" cy="365"/>
          </a:xfrm>
        </p:grpSpPr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382" y="1543"/>
              <a:ext cx="12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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lang="zh-CN" altLang="en-US" sz="3200" b="1">
                  <a:solidFill>
                    <a:srgbClr val="990000"/>
                  </a:solidFill>
                  <a:latin typeface="楷体_GB2312" pitchFamily="49" charset="-122"/>
                  <a:ea typeface="楷体_GB2312" pitchFamily="49" charset="-122"/>
                </a:rPr>
                <a:t>为真 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544" y="1632"/>
              <a:ext cx="816" cy="240"/>
            </a:xfrm>
            <a:prstGeom prst="leftRightArrow">
              <a:avLst>
                <a:gd name="adj1" fmla="val 50000"/>
                <a:gd name="adj2" fmla="val 6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18125" y="2555875"/>
            <a:ext cx="258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都为真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22325" y="31543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∧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6601" name="Group 41"/>
          <p:cNvGraphicFramePr>
            <a:graphicFrameLocks noGrp="1"/>
          </p:cNvGraphicFramePr>
          <p:nvPr>
            <p:ph/>
          </p:nvPr>
        </p:nvGraphicFramePr>
        <p:xfrm>
          <a:off x="3200400" y="343535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AutoShape 42"/>
          <p:cNvSpPr>
            <a:spLocks noChangeArrowheads="1"/>
          </p:cNvSpPr>
          <p:nvPr/>
        </p:nvSpPr>
        <p:spPr bwMode="auto">
          <a:xfrm>
            <a:off x="6705600" y="4191000"/>
            <a:ext cx="2286000" cy="838200"/>
          </a:xfrm>
          <a:prstGeom prst="wedgeRectCallout">
            <a:avLst>
              <a:gd name="adj1" fmla="val -110208"/>
              <a:gd name="adj2" fmla="val -29926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同真则真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/>
      <p:bldP spid="666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355725" y="1690688"/>
            <a:ext cx="679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今天下雨；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：明天下雨。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431925" y="2525713"/>
            <a:ext cx="1503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Q 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955925" y="2566988"/>
            <a:ext cx="405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今天与明天都下雨。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431925" y="336073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他们打开门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并走出教室。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4343400" y="3886200"/>
            <a:ext cx="1295400" cy="533400"/>
          </a:xfrm>
          <a:prstGeom prst="wedgeRoundRectCallout">
            <a:avLst>
              <a:gd name="adj1" fmla="val -44852"/>
              <a:gd name="adj2" fmla="val -7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990000"/>
                </a:solidFill>
                <a:ea typeface="华文行楷" pitchFamily="2" charset="-122"/>
              </a:rPr>
              <a:t>于是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17725" y="4579938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ea typeface="华文新魏" pitchFamily="2" charset="-122"/>
              </a:rPr>
              <a:t>张明与张华是兄弟。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895600" y="4572000"/>
            <a:ext cx="3810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1" grpId="0"/>
      <p:bldP spid="67592" grpId="0"/>
      <p:bldP spid="67593" grpId="0" animBg="1"/>
      <p:bldP spid="67594" grpId="0" animBg="1"/>
      <p:bldP spid="67595" grpId="0"/>
      <p:bldP spid="67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1631950"/>
            <a:ext cx="5959475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7.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：我去看电影。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：房间 里有十张桌子。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905000" y="347345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565525" y="3581400"/>
            <a:ext cx="298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逻辑学允许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95400" y="1636713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合取运算的性质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P∧P</a:t>
              </a: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1162" y="1977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P∧Q</a:t>
              </a:r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Q∧P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576" y="2013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(P∧Q)∧R</a:t>
              </a:r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P∧(Q∧R)</a:t>
              </a:r>
            </a:p>
          </p:txBody>
        </p:sp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800600" y="2428875"/>
            <a:ext cx="3470275" cy="542925"/>
            <a:chOff x="3302" y="1530"/>
            <a:chExt cx="1912" cy="342"/>
          </a:xfrm>
        </p:grpSpPr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302" y="15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878" y="153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P∧1</a:t>
              </a:r>
            </a:p>
          </p:txBody>
        </p:sp>
        <p:sp>
          <p:nvSpPr>
            <p:cNvPr id="69652" name="AutoShape 20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4992" y="1545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4800600" y="3114675"/>
            <a:ext cx="3424238" cy="542925"/>
            <a:chOff x="3312" y="1962"/>
            <a:chExt cx="1878" cy="342"/>
          </a:xfrm>
        </p:grpSpPr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3878" y="1962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P∧0</a:t>
              </a:r>
            </a:p>
          </p:txBody>
        </p:sp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4992" y="1977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609600" y="4784725"/>
            <a:ext cx="4202113" cy="534988"/>
            <a:chOff x="576" y="3014"/>
            <a:chExt cx="2458" cy="337"/>
          </a:xfrm>
        </p:grpSpPr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238" y="3014"/>
              <a:ext cx="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69660" name="AutoShape 28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822" y="301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5715000" y="3048000"/>
            <a:ext cx="26670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01738" y="1712913"/>
            <a:ext cx="7789862" cy="230346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析取词</a:t>
            </a:r>
            <a:r>
              <a:rPr lang="en-US" altLang="zh-CN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是两个命题，则由析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取词∨和命题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组成的复合命题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P∨Q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的析取式，读作</a:t>
            </a:r>
            <a:r>
              <a:rPr lang="zh-CN" altLang="en-US" sz="3200" b="1">
                <a:latin typeface="Arial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98575" y="4419600"/>
            <a:ext cx="632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：今天刮风，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728913" y="5257800"/>
            <a:ext cx="481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</a:t>
            </a:r>
            <a:r>
              <a:rPr lang="zh-CN" altLang="en-US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或者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刮风。 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7620000" y="4572000"/>
            <a:ext cx="1371600" cy="838200"/>
          </a:xfrm>
          <a:prstGeom prst="wedgeRectCallout">
            <a:avLst>
              <a:gd name="adj1" fmla="val -126389"/>
              <a:gd name="adj2" fmla="val 24620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可兼或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024313" y="601980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三种情况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/>
      <p:bldP spid="70663" grpId="0"/>
      <p:bldP spid="70664" grpId="0" animBg="1"/>
      <p:bldP spid="706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7866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：或重于泰山。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：或轻如鸿毛。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ea typeface="华文新魏" pitchFamily="2" charset="-122"/>
              </a:rPr>
              <a:t>或重于泰山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   </a:t>
            </a:r>
            <a:r>
              <a:rPr lang="zh-CN" altLang="en-US" sz="2800">
                <a:ea typeface="华文新魏" pitchFamily="2" charset="-122"/>
              </a:rPr>
              <a:t>或 轻如鸿毛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57400" y="4052888"/>
            <a:ext cx="97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133600" y="3581400"/>
            <a:ext cx="21336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4724400" y="3505200"/>
            <a:ext cx="1981200" cy="76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105400" y="4419600"/>
            <a:ext cx="2133600" cy="762000"/>
          </a:xfrm>
          <a:prstGeom prst="wedgeRectCallout">
            <a:avLst>
              <a:gd name="adj1" fmla="val -444"/>
              <a:gd name="adj2" fmla="val -16625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不可兼或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3048000" y="4114800"/>
            <a:ext cx="1219200" cy="838200"/>
            <a:chOff x="1920" y="2592"/>
            <a:chExt cx="768" cy="528"/>
          </a:xfrm>
        </p:grpSpPr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720" cy="528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V="1">
              <a:off x="1920" y="2640"/>
              <a:ext cx="624" cy="48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5562600" y="5791200"/>
            <a:ext cx="1600200" cy="762000"/>
          </a:xfrm>
          <a:prstGeom prst="wedgeRoundRectCallout">
            <a:avLst>
              <a:gd name="adj1" fmla="val -23514"/>
              <a:gd name="adj2" fmla="val -136250"/>
              <a:gd name="adj3" fmla="val 16667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  <p:bldP spid="71688" grpId="0" animBg="1"/>
      <p:bldP spid="71689" grpId="0" animBg="1"/>
      <p:bldP spid="716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1981200" y="3886200"/>
            <a:ext cx="5105400" cy="1295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433513" y="1643063"/>
            <a:ext cx="237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真值表</a:t>
            </a:r>
          </a:p>
        </p:txBody>
      </p:sp>
      <p:graphicFrame>
        <p:nvGraphicFramePr>
          <p:cNvPr id="256028" name="Group 28"/>
          <p:cNvGraphicFramePr>
            <a:graphicFrameLocks noGrp="1"/>
          </p:cNvGraphicFramePr>
          <p:nvPr>
            <p:ph/>
          </p:nvPr>
        </p:nvGraphicFramePr>
        <p:xfrm>
          <a:off x="2209800" y="2819400"/>
          <a:ext cx="4724400" cy="2895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347913" y="28956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6400800" y="4191000"/>
            <a:ext cx="1600200" cy="685800"/>
          </a:xfrm>
          <a:prstGeom prst="wedgeRoundRectCallout">
            <a:avLst>
              <a:gd name="adj1" fmla="val -263986"/>
              <a:gd name="adj2" fmla="val -15787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行楷" pitchFamily="2" charset="-122"/>
              </a:rPr>
              <a:t>真？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258055" grpId="0"/>
      <p:bldP spid="25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357313" y="2147888"/>
            <a:ext cx="603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他作了二十或三十道题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3505200" y="3657600"/>
            <a:ext cx="2590800" cy="1219200"/>
          </a:xfrm>
          <a:prstGeom prst="wedgeRectCallout">
            <a:avLst>
              <a:gd name="adj1" fmla="val 4046"/>
              <a:gd name="adj2" fmla="val -131509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大 约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748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析取式</a:t>
            </a:r>
            <a:r>
              <a:rPr lang="zh-CN" altLang="en-US" sz="3200" b="1">
                <a:latin typeface="宋体" pitchFamily="2" charset="-122"/>
                <a:ea typeface="隶书" pitchFamily="49" charset="-122"/>
              </a:rPr>
              <a:t>∨表示的“或”是“可兼或”。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57400"/>
            <a:ext cx="7313613" cy="11430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十</a:t>
            </a:r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95400" y="15240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P∨Q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真值定义：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876800" y="2239963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至少有一个为真</a:t>
            </a:r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990600" y="2057400"/>
            <a:ext cx="3962400" cy="982663"/>
            <a:chOff x="1056" y="1296"/>
            <a:chExt cx="2160" cy="619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1056" y="1392"/>
              <a:ext cx="1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P∨Q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2256" y="1296"/>
              <a:ext cx="960" cy="619"/>
            </a:xfrm>
            <a:prstGeom prst="leftRightArrow">
              <a:avLst>
                <a:gd name="adj1" fmla="val 50000"/>
                <a:gd name="adj2" fmla="val 31018"/>
              </a:avLst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414713" y="3048000"/>
            <a:ext cx="565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同时为假时，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才为假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050925" y="3581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72737" name="Group 33"/>
          <p:cNvGraphicFramePr>
            <a:graphicFrameLocks noGrp="1"/>
          </p:cNvGraphicFramePr>
          <p:nvPr/>
        </p:nvGraphicFramePr>
        <p:xfrm>
          <a:off x="3352800" y="365760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6477000" y="5334000"/>
            <a:ext cx="1905000" cy="685800"/>
          </a:xfrm>
          <a:prstGeom prst="wedgeRectCallout">
            <a:avLst>
              <a:gd name="adj1" fmla="val -83250"/>
              <a:gd name="adj2" fmla="val 76852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同假则假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4" grpId="0"/>
      <p:bldP spid="72715" grpId="0"/>
      <p:bldP spid="727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2057400" y="2990850"/>
            <a:ext cx="169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P∨Q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3429000" y="3028950"/>
            <a:ext cx="465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9081" name="AutoShape 9"/>
          <p:cNvSpPr>
            <a:spLocks noChangeArrowheads="1"/>
          </p:cNvSpPr>
          <p:nvPr/>
        </p:nvSpPr>
        <p:spPr bwMode="auto">
          <a:xfrm>
            <a:off x="4191000" y="4191000"/>
            <a:ext cx="2133600" cy="990600"/>
          </a:xfrm>
          <a:prstGeom prst="cloudCallout">
            <a:avLst>
              <a:gd name="adj1" fmla="val -125000"/>
              <a:gd name="adj2" fmla="val -111699"/>
            </a:avLst>
          </a:prstGeom>
          <a:solidFill>
            <a:srgbClr val="FFFF99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ea typeface="华文行楷" pitchFamily="2" charset="-122"/>
              </a:rPr>
              <a:t>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  <p:bldP spid="259079" grpId="0"/>
      <p:bldP spid="2590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析取运算的性质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6" name="AutoShape 8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162" y="197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76" y="201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Q)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(Q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R)</a:t>
              </a:r>
            </a:p>
          </p:txBody>
        </p:sp>
      </p:grp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4876800" y="2428875"/>
            <a:ext cx="3402013" cy="542925"/>
            <a:chOff x="3302" y="1530"/>
            <a:chExt cx="1916" cy="342"/>
          </a:xfrm>
        </p:grpSpPr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3302" y="153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878" y="1530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752" name="AutoShape 24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4992" y="15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4876800" y="3114675"/>
            <a:ext cx="3357563" cy="542925"/>
            <a:chOff x="3312" y="1962"/>
            <a:chExt cx="1883" cy="342"/>
          </a:xfrm>
        </p:grpSpPr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73756" name="Text Box 28"/>
            <p:cNvSpPr txBox="1">
              <a:spLocks noChangeArrowheads="1"/>
            </p:cNvSpPr>
            <p:nvPr/>
          </p:nvSpPr>
          <p:spPr bwMode="auto">
            <a:xfrm>
              <a:off x="3878" y="1962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57" name="AutoShape 29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8" name="Text Box 30"/>
            <p:cNvSpPr txBox="1">
              <a:spLocks noChangeArrowheads="1"/>
            </p:cNvSpPr>
            <p:nvPr/>
          </p:nvSpPr>
          <p:spPr bwMode="auto">
            <a:xfrm>
              <a:off x="4992" y="197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3759" name="Group 31"/>
          <p:cNvGrpSpPr>
            <a:grpSpLocks/>
          </p:cNvGrpSpPr>
          <p:nvPr/>
        </p:nvGrpSpPr>
        <p:grpSpPr bwMode="auto">
          <a:xfrm>
            <a:off x="533400" y="4784725"/>
            <a:ext cx="4268788" cy="534988"/>
            <a:chOff x="576" y="3014"/>
            <a:chExt cx="2454" cy="337"/>
          </a:xfrm>
        </p:grpSpPr>
        <p:sp>
          <p:nvSpPr>
            <p:cNvPr id="73760" name="Text Box 32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1238" y="3014"/>
              <a:ext cx="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73762" name="AutoShape 34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822" y="3018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1600200" y="4648200"/>
            <a:ext cx="3657600" cy="8382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514600" y="1752600"/>
            <a:ext cx="5486400" cy="6858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295400" y="19002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分配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590800" y="1828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P∨(Q∧R)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4419600" y="1905000"/>
            <a:ext cx="838200" cy="338138"/>
          </a:xfrm>
          <a:prstGeom prst="leftRightArrow">
            <a:avLst>
              <a:gd name="adj1" fmla="val 50000"/>
              <a:gd name="adj2" fmla="val 4957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181600" y="18430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(P∨Q)∧(P∨R)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371600" y="2590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吸收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574925" y="2528888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P∧(P∨Q)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4419600" y="27432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257800" y="25908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590800" y="33051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P∨(P∧Q)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4419600" y="3373438"/>
            <a:ext cx="838200" cy="360362"/>
          </a:xfrm>
          <a:prstGeom prst="leftRightArrow">
            <a:avLst>
              <a:gd name="adj1" fmla="val 50000"/>
              <a:gd name="adj2" fmla="val 4652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181600" y="32766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1371600" y="4114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摩根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500313" y="40528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(P∨Q)</a:t>
            </a: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4114800" y="42672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243513" y="4022725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514600" y="47910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</a:t>
            </a:r>
            <a:r>
              <a:rPr lang="en-US" altLang="zh-CN" sz="2800" b="1">
                <a:latin typeface="宋体" pitchFamily="2" charset="-122"/>
              </a:rPr>
              <a:t>∧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4114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257800" y="47609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</a:t>
            </a:r>
            <a:r>
              <a:rPr lang="en-US" altLang="zh-CN" sz="2800" b="1">
                <a:latin typeface="宋体" pitchFamily="2" charset="-122"/>
              </a:rPr>
              <a:t>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438400" y="4114800"/>
            <a:ext cx="4876800" cy="12954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6" grpId="0" animBg="1"/>
      <p:bldP spid="74758" grpId="0"/>
      <p:bldP spid="74759" grpId="0" animBg="1"/>
      <p:bldP spid="74760" grpId="0"/>
      <p:bldP spid="74761" grpId="0"/>
      <p:bldP spid="74762" grpId="0"/>
      <p:bldP spid="74763" grpId="0" animBg="1"/>
      <p:bldP spid="74764" grpId="0"/>
      <p:bldP spid="74765" grpId="0"/>
      <p:bldP spid="74766" grpId="0" animBg="1"/>
      <p:bldP spid="74767" grpId="0"/>
      <p:bldP spid="74768" grpId="0"/>
      <p:bldP spid="74769" grpId="0"/>
      <p:bldP spid="74770" grpId="0" animBg="1"/>
      <p:bldP spid="74771" grpId="0"/>
      <p:bldP spid="74772" grpId="0"/>
      <p:bldP spid="74773" grpId="0" animBg="1"/>
      <p:bldP spid="74774" grpId="0"/>
      <p:bldP spid="747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90600" y="1714500"/>
            <a:ext cx="7851775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蕴含词：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是两个命题，则由蕴含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词→和命题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的蕴含式，读作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08050" y="4433888"/>
            <a:ext cx="701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是连续的，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738313" y="5257800"/>
            <a:ext cx="717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若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是连续的。 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304800" y="3810000"/>
            <a:ext cx="838200" cy="22860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38113" y="40338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前件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662113" y="4022725"/>
            <a:ext cx="63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后件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/>
      <p:bldP spid="75783" grpId="0"/>
      <p:bldP spid="75784" grpId="0" animBg="1"/>
      <p:bldP spid="75785" grpId="0"/>
      <p:bldP spid="757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3581400" y="4876800"/>
            <a:ext cx="3276600" cy="6858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81200" y="231616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684713" y="2286000"/>
            <a:ext cx="369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295400" y="1630363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32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真值定义：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3733800" y="2514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749300" y="3230563"/>
            <a:ext cx="222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76832" name="Group 32"/>
          <p:cNvGraphicFramePr>
            <a:graphicFrameLocks noGrp="1"/>
          </p:cNvGraphicFramePr>
          <p:nvPr>
            <p:ph/>
          </p:nvPr>
        </p:nvGraphicFramePr>
        <p:xfrm>
          <a:off x="3657600" y="32004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3" name="AutoShape 33"/>
          <p:cNvSpPr>
            <a:spLocks noChangeArrowheads="1"/>
          </p:cNvSpPr>
          <p:nvPr/>
        </p:nvSpPr>
        <p:spPr bwMode="auto">
          <a:xfrm>
            <a:off x="381000" y="5257800"/>
            <a:ext cx="3124200" cy="685800"/>
          </a:xfrm>
          <a:prstGeom prst="wedgeRectCallout">
            <a:avLst>
              <a:gd name="adj1" fmla="val 54116"/>
              <a:gd name="adj2" fmla="val -61574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>
                <a:solidFill>
                  <a:srgbClr val="0000FF"/>
                </a:solidFill>
                <a:ea typeface="华文行楷" pitchFamily="2" charset="-122"/>
              </a:rPr>
              <a:t>前真后假则假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4" grpId="0" animBg="1"/>
      <p:bldP spid="76805" grpId="0"/>
      <p:bldP spid="76806" grpId="0"/>
      <p:bldP spid="76808" grpId="0" animBg="1"/>
      <p:bldP spid="76809" grpId="0"/>
      <p:bldP spid="768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1628775"/>
            <a:ext cx="7786688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☺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是假命题，则不管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Arial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是什么命题，命题 </a:t>
            </a:r>
            <a:r>
              <a:rPr lang="zh-CN" altLang="en-US" sz="3200" b="1"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Arial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都被认为是真命题。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071563" y="3646488"/>
            <a:ext cx="593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雪是黑的，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119313" y="4419600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 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是真命题。</a:t>
            </a:r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580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Arial"/>
                <a:ea typeface="华文新魏" pitchFamily="2" charset="-122"/>
              </a:rPr>
              <a:t>“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，则雪是黑的</a:t>
            </a:r>
            <a:r>
              <a:rPr lang="zh-CN" altLang="en-US" sz="2800" b="1">
                <a:latin typeface="Arial"/>
                <a:ea typeface="华文新魏" pitchFamily="2" charset="-122"/>
              </a:rPr>
              <a:t>”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/>
      <p:bldP spid="778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814513" y="1752600"/>
            <a:ext cx="687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如果天气好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我就去游玩。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900113" y="1752600"/>
            <a:ext cx="87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13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828800" y="2605088"/>
            <a:ext cx="471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如果有这本书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我就读完它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14513" y="3367088"/>
            <a:ext cx="577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如果雪是黑的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则太阳从西边升起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814513" y="4122738"/>
            <a:ext cx="626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如果月亮出来了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则三乘三等于九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7086600" y="2438400"/>
            <a:ext cx="1676400" cy="838200"/>
          </a:xfrm>
          <a:prstGeom prst="wedgeRectCallout">
            <a:avLst>
              <a:gd name="adj1" fmla="val -94319"/>
              <a:gd name="adj2" fmla="val 291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662113" y="5060950"/>
            <a:ext cx="671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在命题逻辑中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总是有意义的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5" grpId="0"/>
      <p:bldP spid="78856" grpId="0"/>
      <p:bldP spid="78857" grpId="0"/>
      <p:bldP spid="78858" grpId="0" animBg="1"/>
      <p:bldP spid="788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b="1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  <a:blipFill rotWithShape="1">
                <a:blip r:embed="rId2"/>
                <a:stretch>
                  <a:fillRect l="-2897" t="-14159" b="-1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爆炸形 2 5"/>
          <p:cNvSpPr/>
          <p:nvPr/>
        </p:nvSpPr>
        <p:spPr bwMode="auto">
          <a:xfrm>
            <a:off x="5257800" y="2151063"/>
            <a:ext cx="12954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3200" b="1" kern="0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kern="0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blipFill rotWithShape="1">
                <a:blip r:embed="rId3"/>
                <a:stretch>
                  <a:fillRect l="-2897" t="-14159" b="-13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020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8229600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等价词：若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是两个命题，则由等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价词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的等价，读作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6527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14. P: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两个三角形全等。 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两个三角形的三组对应边相等。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67881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两个三角形全等，当且仅当两个三角形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的三 组对应边相等。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934200" y="4343400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229600" cy="4419600"/>
          </a:xfrm>
          <a:noFill/>
          <a:ln/>
        </p:spPr>
        <p:txBody>
          <a:bodyPr/>
          <a:lstStyle/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命题与命题联结词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10.2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命题变元与命题公式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10.3 </a:t>
            </a:r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重言式</a:t>
            </a: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10.4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命题逻辑的基本等式及蕴含式  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10.6  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范式 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10.5    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命题演算的推理规则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4876800" cy="1143000"/>
          </a:xfrm>
          <a:noFill/>
          <a:ln/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十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5715000" y="4876800"/>
            <a:ext cx="1752600" cy="1295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爆炸形 2 7"/>
          <p:cNvSpPr/>
          <p:nvPr/>
        </p:nvSpPr>
        <p:spPr bwMode="auto">
          <a:xfrm>
            <a:off x="3429000" y="4267200"/>
            <a:ext cx="1524000" cy="1143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81113" y="1660525"/>
            <a:ext cx="3370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的真值定义 </a:t>
            </a:r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043113" y="2373313"/>
            <a:ext cx="2071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989513" y="2389188"/>
            <a:ext cx="278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同真值。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810000" y="25908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62025" y="31242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83978" name="Group 10"/>
          <p:cNvGraphicFramePr>
            <a:graphicFrameLocks noGrp="1"/>
          </p:cNvGraphicFramePr>
          <p:nvPr/>
        </p:nvGraphicFramePr>
        <p:xfrm>
          <a:off x="3581400" y="32766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7086600" y="3962400"/>
            <a:ext cx="1828800" cy="914400"/>
          </a:xfrm>
          <a:prstGeom prst="wedgeRectCallout">
            <a:avLst>
              <a:gd name="adj1" fmla="val -114583"/>
              <a:gd name="adj2" fmla="val -30032"/>
            </a:avLst>
          </a:prstGeom>
          <a:solidFill>
            <a:srgbClr val="FFFF99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同则真</a:t>
            </a:r>
            <a:r>
              <a:rPr kumimoji="1" lang="en-US" altLang="zh-CN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</a:p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不同则假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6" grpId="0" animBg="1"/>
      <p:bldP spid="83977" grpId="0"/>
      <p:bldP spid="839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433513" y="17605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骗子讲真理。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438400" y="26812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Q: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太阳从西边出来。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2071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09600" y="3429000"/>
            <a:ext cx="83677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990000"/>
                </a:solidFill>
                <a:latin typeface="Arial" charset="0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>
                <a:ea typeface="华文新魏" pitchFamily="2" charset="-122"/>
                <a:cs typeface="Arial" charset="0"/>
              </a:rPr>
              <a:t>在数理逻辑中，复合命题其真值完全由原子命题的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真值来确定，而与原子命题的含义以及原子命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题之间有无某种逻辑联系无关。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6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114800" y="5105400"/>
            <a:ext cx="1143000" cy="914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43000" y="1524000"/>
            <a:ext cx="769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为两个命题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的真值为假，当且仅当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52513" y="4579938"/>
            <a:ext cx="664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下面的联结词不具有交换律的是：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617663" y="5297488"/>
            <a:ext cx="97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A.∨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836863" y="5297488"/>
            <a:ext cx="1201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B.∧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208463" y="5297488"/>
            <a:ext cx="884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C.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351463" y="5257800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D.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animBg="1"/>
      <p:bldP spid="85000" grpId="0"/>
      <p:bldP spid="85001" grpId="0"/>
      <p:bldP spid="85002" grpId="0"/>
      <p:bldP spid="85003" grpId="0"/>
      <p:bldP spid="850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219200" y="3657600"/>
            <a:ext cx="838200" cy="6858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281113" y="1654175"/>
            <a:ext cx="63388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下面语句是真命题的为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    )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(A)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(B)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1+2=3,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(C)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1+2=5,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81113" y="1673225"/>
            <a:ext cx="72532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王华的成绩很好并且打得一手好球。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今天晚上我写字或看书。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赵玲不是一个好学生。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如果明天天气晴朗，则举行运动会。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2&lt;3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3-2&gt;0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057400" y="2360613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105400" y="2362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057400" y="2971800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4648200" y="29718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981200" y="3657600"/>
            <a:ext cx="609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048000" y="3581400"/>
            <a:ext cx="2057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514600" y="4267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105400" y="4267200"/>
            <a:ext cx="19050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1752600" y="49530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V="1">
            <a:off x="3200400" y="4953000"/>
            <a:ext cx="1752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611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李明是计算机系的学生，他是男生或女生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90600" y="2438400"/>
            <a:ext cx="4343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张三和李四是朋友。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38200" y="3124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如果你走路时看书，那么你一定成为近视眼。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14400" y="3886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他虽然有理论知识但无实践经验。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914400" y="4648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选老王或小李中的一个人去北京。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068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10.1.3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390650" y="1752600"/>
            <a:ext cx="6229350" cy="1649413"/>
            <a:chOff x="222" y="165"/>
            <a:chExt cx="5268" cy="1079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222" y="165"/>
              <a:ext cx="5268" cy="1079"/>
            </a:xfrm>
            <a:prstGeom prst="rect">
              <a:avLst/>
            </a:prstGeom>
            <a:solidFill>
              <a:srgbClr val="EDFBFA"/>
            </a:solidFill>
            <a:ln w="127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en-US" altLang="zh-CN" sz="2800" b="1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华文行楷" pitchFamily="2" charset="-122"/>
                  <a:ea typeface="华文行楷" pitchFamily="2" charset="-122"/>
                </a:rPr>
                <a:t>联结词优先级：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</a:pPr>
              <a:r>
                <a:rPr kumimoji="1" lang="zh-CN" altLang="en-US" sz="4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   </a:t>
              </a:r>
              <a:r>
                <a:rPr kumimoji="1" lang="zh-CN" altLang="en-US" sz="1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zh-CN" altLang="en-US" sz="40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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</a:t>
              </a:r>
              <a:r>
                <a:rPr kumimoji="1" lang="en-US" altLang="en-US" sz="3200" b="1">
                  <a:solidFill>
                    <a:srgbClr val="0000FF"/>
                  </a:solidFill>
                  <a:latin typeface="Tahoma" pitchFamily="34" charset="0"/>
                </a:rPr>
                <a:t>∧</a:t>
              </a:r>
              <a:r>
                <a:rPr kumimoji="1" lang="zh-CN" altLang="en-US" sz="8000" b="1" baseline="-20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∨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    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  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2800" b="1">
                  <a:latin typeface="华文中宋" pitchFamily="2" charset="-122"/>
                  <a:ea typeface="华文中宋" pitchFamily="2" charset="-122"/>
                </a:rPr>
                <a:t>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强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                             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弱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1200" b="1">
                  <a:latin typeface="华文中宋" pitchFamily="2" charset="-122"/>
                  <a:ea typeface="华文中宋" pitchFamily="2" charset="-122"/>
                </a:rPr>
                <a:t>             </a:t>
              </a:r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1170" y="1019"/>
              <a:ext cx="2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438400" y="5029200"/>
            <a:ext cx="565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>
                <a:sym typeface="Symbol" pitchFamily="18" charset="2"/>
              </a:rPr>
              <a:t>(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b="1"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R)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371600" y="4038600"/>
            <a:ext cx="671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如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：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(((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(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((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P)∨Q)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433513" y="1600200"/>
            <a:ext cx="71770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：他聪明。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：他用功。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：他的成绩好。符号化下面的语句。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19200" y="3284538"/>
            <a:ext cx="595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他既聪明又用功，他的成绩也好。 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957513" y="3886200"/>
            <a:ext cx="344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Q)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R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281113" y="4572000"/>
            <a:ext cx="735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如果他聪明但不用功，则他的成绩不会好。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206750" y="5203031"/>
            <a:ext cx="274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Q)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362200" y="2819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(P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R)∧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R)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60340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并非聪明的人就成绩好，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也并非用功的人就成绩好。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80184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则命题：他数学得了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分或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76513" y="50292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P∧Q)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324600" y="5029200"/>
            <a:ext cx="1447800" cy="609600"/>
          </a:xfrm>
          <a:prstGeom prst="wedgeRoundRectCallout">
            <a:avLst>
              <a:gd name="adj1" fmla="val -84226"/>
              <a:gd name="adj2" fmla="val 6250"/>
              <a:gd name="adj3" fmla="val 16667"/>
            </a:avLst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9" grpId="0"/>
      <p:bldP spid="90120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204913" y="1597025"/>
            <a:ext cx="72405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除非他以书面或口头的方式正式通知我，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 否则我不参加明天的会议。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066800" y="2971800"/>
            <a:ext cx="6805613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：他书面通知我；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：他口头通知我；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：我参加明天的会议。 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805113" y="4681538"/>
            <a:ext cx="2757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  <p:bldP spid="92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§10.1</a:t>
            </a:r>
            <a:r>
              <a:rPr lang="en-US" altLang="zh-CN" sz="4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命题与命题联结词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143000" y="1589088"/>
            <a:ext cx="75295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的意义如下：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：苹果是甜的；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：苹果是红的；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：我买苹果。</a:t>
            </a:r>
            <a:br>
              <a:rPr lang="zh-CN" altLang="en-US" sz="28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试用日常语言复述下述复合命题：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04913" y="3744913"/>
            <a:ext cx="292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(1)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	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598988" y="3733800"/>
            <a:ext cx="350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(2)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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85800" y="2074090"/>
            <a:ext cx="8382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§10.2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命题变元与命题公式</a:t>
            </a:r>
            <a:endParaRPr lang="zh-CN" altLang="en-US" sz="4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3513" y="1760538"/>
            <a:ext cx="306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：雪是白的。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81113" y="2582863"/>
            <a:ext cx="694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一个特定的命题是一个常值命题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7235825" y="1982788"/>
            <a:ext cx="1295400" cy="914400"/>
          </a:xfrm>
          <a:prstGeom prst="wedgeRectCallout">
            <a:avLst>
              <a:gd name="adj1" fmla="val -130514"/>
              <a:gd name="adj2" fmla="val 22051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0/1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14338" y="3778250"/>
            <a:ext cx="8577262" cy="542925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命题常元：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具有确定真值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值不变的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的命题。</a:t>
            </a:r>
            <a:endParaRPr kumimoji="1" lang="zh-CN" altLang="en-US" sz="32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89" name="AutoShape 9"/>
          <p:cNvSpPr>
            <a:spLocks noChangeArrowheads="1"/>
          </p:cNvSpPr>
          <p:nvPr/>
        </p:nvSpPr>
        <p:spPr bwMode="auto">
          <a:xfrm>
            <a:off x="1143000" y="5257800"/>
            <a:ext cx="1981200" cy="685800"/>
          </a:xfrm>
          <a:prstGeom prst="wedgeRectCallout">
            <a:avLst>
              <a:gd name="adj1" fmla="val -33412"/>
              <a:gd name="adj2" fmla="val -188426"/>
            </a:avLst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ea typeface="华文行楷" pitchFamily="2" charset="-122"/>
              </a:rPr>
              <a:t>命题常量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7" grpId="0" animBg="1"/>
      <p:bldP spid="97288" grpId="0" animBg="1"/>
      <p:bldP spid="972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66800" y="1692275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命题变元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：以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为其变域的变元。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052513" y="2844800"/>
            <a:ext cx="771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它可以表示任意命题，所以它不能确定真值。 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052513" y="3665538"/>
            <a:ext cx="225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是个命题。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5410200" y="4038600"/>
            <a:ext cx="2362200" cy="457200"/>
          </a:xfrm>
          <a:prstGeom prst="wedgeRectCallout">
            <a:avLst>
              <a:gd name="adj1" fmla="val -154639"/>
              <a:gd name="adj2" fmla="val -86111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命题变元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6553200" y="762000"/>
            <a:ext cx="1905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P,Q,R…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871913" y="4768850"/>
            <a:ext cx="260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Z=x+y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 animBg="1"/>
      <p:bldP spid="98314" grpId="0" animBg="1"/>
      <p:bldP spid="983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281113" y="1600200"/>
            <a:ext cx="7177087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字符串 </a:t>
            </a:r>
          </a:p>
          <a:p>
            <a:pPr>
              <a:lnSpc>
                <a:spcPct val="145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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endParaRPr lang="en-US" altLang="zh-CN" sz="32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1981200" y="3733800"/>
            <a:ext cx="1981200" cy="838200"/>
          </a:xfrm>
          <a:prstGeom prst="wedgeRectCallout">
            <a:avLst>
              <a:gd name="adj1" fmla="val 61537"/>
              <a:gd name="adj2" fmla="val -143560"/>
            </a:avLst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确定命题</a:t>
            </a: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2362200" y="5334000"/>
            <a:ext cx="1295400" cy="1295400"/>
          </a:xfrm>
          <a:prstGeom prst="cloudCallout">
            <a:avLst>
              <a:gd name="adj1" fmla="val 9926"/>
              <a:gd name="adj2" fmla="val -110782"/>
            </a:avLst>
          </a:prstGeom>
          <a:solidFill>
            <a:srgbClr val="FFFF99"/>
          </a:solidFill>
          <a:ln w="476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5486400" y="3962400"/>
            <a:ext cx="3429000" cy="914400"/>
          </a:xfrm>
          <a:prstGeom prst="wedgeRoundRectCallout">
            <a:avLst>
              <a:gd name="adj1" fmla="val -47083"/>
              <a:gd name="adj2" fmla="val -150870"/>
              <a:gd name="adj3" fmla="val 16667"/>
            </a:avLst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隶书" pitchFamily="49" charset="-122"/>
              </a:rPr>
              <a:t>不表示确定命题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6324600" y="5181600"/>
            <a:ext cx="2438400" cy="1143000"/>
          </a:xfrm>
          <a:prstGeom prst="wedgeEllipseCallout">
            <a:avLst>
              <a:gd name="adj1" fmla="val -30861"/>
              <a:gd name="adj2" fmla="val -79167"/>
            </a:avLst>
          </a:prstGeom>
          <a:solidFill>
            <a:srgbClr val="CCFFFF"/>
          </a:solidFill>
          <a:ln w="476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  <a:p>
            <a:pPr algn="ctr"/>
            <a:r>
              <a:rPr lang="zh-CN" altLang="en-US" sz="3200">
                <a:ea typeface="华文行楷" pitchFamily="2" charset="-122"/>
              </a:rPr>
              <a:t>公式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755947" cy="138717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由命题常元、命题变元、命题联结词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和圆括号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按照下述规则组成的字符串，称为命题公式 。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85800" y="3184525"/>
            <a:ext cx="7908925" cy="287337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命题常元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命题变元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是公式则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P,(P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Q), (P∨Q), (P→Q), 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是公式；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只有有限次使用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(1),(2)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产生的符号串才是公式。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133600" y="3124200"/>
            <a:ext cx="4572000" cy="1143000"/>
          </a:xfrm>
          <a:prstGeom prst="ellipse">
            <a:avLst/>
          </a:prstGeom>
          <a:solidFill>
            <a:srgbClr val="CCFFCC"/>
          </a:solidFill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524000" y="2209800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PQ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800" b="1">
                <a:latin typeface="Times New Roman" pitchFamily="18" charset="0"/>
              </a:rPr>
              <a:t>R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505200" y="2133600"/>
            <a:ext cx="1557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500313" y="3367088"/>
            <a:ext cx="402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(¬P∨Q∨R)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(¬P∧¬Q)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24000" y="46624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¬P∨Q∨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429000" y="4662488"/>
            <a:ext cx="183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(¬P∧Q)→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715000" y="4662488"/>
            <a:ext cx="2478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P∨(Q∨R∨…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 animBg="1"/>
      <p:bldP spid="101387" grpId="1"/>
      <p:bldP spid="101388" grpId="0"/>
      <p:bldP spid="101389" grpId="0"/>
      <p:bldP spid="1013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219200" y="1573213"/>
            <a:ext cx="7353593" cy="14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如果命题公式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的一个子字符串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60000"/>
              </a:lnSpc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也是命题公式，则称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的子命题公式。</a:t>
            </a: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6324600" y="2286000"/>
            <a:ext cx="1676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295400" y="3657600"/>
            <a:ext cx="511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(P∧Q∧R)∨(¬P∧¬Q)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286000" y="36576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048000" y="5029200"/>
            <a:ext cx="1371600" cy="762000"/>
          </a:xfrm>
          <a:prstGeom prst="wedgeRectCallout">
            <a:avLst>
              <a:gd name="adj1" fmla="val -50000"/>
              <a:gd name="adj2" fmla="val -15875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/>
      <p:bldP spid="260103" grpId="0"/>
      <p:bldP spid="260103" grpId="1"/>
      <p:bldP spid="260105" grpId="0" animBg="1"/>
      <p:bldP spid="26010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429000" y="3581400"/>
            <a:ext cx="1600200" cy="685800"/>
          </a:xfrm>
          <a:prstGeom prst="rect">
            <a:avLst/>
          </a:prstGeom>
          <a:solidFill>
            <a:srgbClr val="00FF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元命题公式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个不同变元的命题公式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295400" y="2743200"/>
            <a:ext cx="6915150" cy="495300"/>
          </a:xfrm>
          <a:prstGeom prst="rect">
            <a:avLst/>
          </a:prstGeom>
          <a:solidFill>
            <a:srgbClr val="EDFBFA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指派：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命题变元的一组确定的值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204913" y="3646488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二元公式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的指派：</a:t>
            </a:r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2514600" y="4038600"/>
            <a:ext cx="1066800" cy="1295400"/>
            <a:chOff x="1488" y="2544"/>
            <a:chExt cx="672" cy="816"/>
          </a:xfrm>
        </p:grpSpPr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H="1">
              <a:off x="1680" y="2544"/>
              <a:ext cx="480" cy="57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1488" y="2995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真</a:t>
              </a:r>
            </a:p>
          </p:txBody>
        </p:sp>
      </p:grp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4227513" y="4038600"/>
            <a:ext cx="725487" cy="1379538"/>
            <a:chOff x="2544" y="2544"/>
            <a:chExt cx="457" cy="869"/>
          </a:xfrm>
        </p:grpSpPr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544" y="2544"/>
              <a:ext cx="240" cy="62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2631" y="3048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假</a:t>
              </a:r>
            </a:p>
          </p:txBody>
        </p:sp>
      </p:grp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6400800" y="4495800"/>
            <a:ext cx="1828800" cy="762000"/>
          </a:xfrm>
          <a:prstGeom prst="wedgeEllipseCallout">
            <a:avLst>
              <a:gd name="adj1" fmla="val -137500"/>
              <a:gd name="adj2" fmla="val -92500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5105400" y="5638800"/>
            <a:ext cx="2590800" cy="762000"/>
          </a:xfrm>
          <a:prstGeom prst="wedgeRectCallout">
            <a:avLst>
              <a:gd name="adj1" fmla="val -114153"/>
              <a:gd name="adj2" fmla="val -93750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一组真值指派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7" grpId="0" animBg="1"/>
      <p:bldP spid="102406" grpId="0" animBg="1"/>
      <p:bldP spid="102407" grpId="0" animBg="1"/>
      <p:bldP spid="102408" grpId="0"/>
      <p:bldP spid="102418" grpId="0" animBg="1"/>
      <p:bldP spid="1024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1828800" y="4191000"/>
            <a:ext cx="1371600" cy="685800"/>
          </a:xfrm>
          <a:prstGeom prst="rect">
            <a:avLst/>
          </a:prstGeom>
          <a:solidFill>
            <a:srgbClr val="FF00FF"/>
          </a:solidFill>
          <a:ln w="508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2390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公式的所有的指派构成了公式的值。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5715000" y="304800"/>
            <a:ext cx="2057400" cy="838200"/>
          </a:xfrm>
          <a:prstGeom prst="wedgeRectCallout">
            <a:avLst>
              <a:gd name="adj1" fmla="val 4861"/>
              <a:gd name="adj2" fmla="val 110986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真值表</a:t>
            </a:r>
          </a:p>
        </p:txBody>
      </p:sp>
      <p:sp>
        <p:nvSpPr>
          <p:cNvPr id="10347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3476" name="Text Box 52"/>
          <p:cNvSpPr txBox="1">
            <a:spLocks noChangeArrowheads="1"/>
          </p:cNvSpPr>
          <p:nvPr/>
        </p:nvSpPr>
        <p:spPr bwMode="auto">
          <a:xfrm>
            <a:off x="1052513" y="2495550"/>
            <a:ext cx="343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构造真值表步骤：</a:t>
            </a:r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04800" y="3146843"/>
            <a:ext cx="746580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找出给定命题公式中所有的命题变元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列出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所有可能的赋值；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304800" y="4267200"/>
            <a:ext cx="7695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按照从低到高的顺序写出命题公式的各层次；</a:t>
            </a: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228600" y="5016500"/>
            <a:ext cx="7544351" cy="10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对应每个赋值，计算命题公式各层次的值，直到最后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出整个命题公式的值。</a:t>
            </a:r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>
            <a:off x="4953000" y="3733800"/>
            <a:ext cx="2133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6096000" y="3733800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     ¬P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爆炸形 1 2"/>
          <p:cNvSpPr/>
          <p:nvPr/>
        </p:nvSpPr>
        <p:spPr bwMode="auto">
          <a:xfrm>
            <a:off x="7848600" y="4079875"/>
            <a:ext cx="914400" cy="10033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2" grpId="0" animBg="1"/>
      <p:bldP spid="103430" grpId="0" animBg="1"/>
      <p:bldP spid="103476" grpId="0"/>
      <p:bldP spid="103477" grpId="0"/>
      <p:bldP spid="103478" grpId="0"/>
      <p:bldP spid="103479" grpId="0"/>
      <p:bldP spid="103480" grpId="0" animBg="1"/>
      <p:bldP spid="10348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635875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ea typeface="华文行楷" pitchFamily="2" charset="-122"/>
              </a:rPr>
              <a:t>命题</a:t>
            </a:r>
            <a:r>
              <a:rPr kumimoji="1" lang="zh-CN" altLang="en-US" sz="3600" b="1">
                <a:ea typeface="楷体_GB2312" pitchFamily="49" charset="-122"/>
              </a:rPr>
              <a:t>：具有真假意义的陈述句。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5867400" y="2286000"/>
            <a:ext cx="14478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447800"/>
            <a:ext cx="914400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2438400"/>
            <a:ext cx="550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下面的语句是命题吗？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127125" y="3124200"/>
            <a:ext cx="380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中国的首都在北京。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3810000"/>
            <a:ext cx="278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2)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花儿真漂亮！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867400" y="3124200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3) 1+1=10</a:t>
            </a:r>
            <a:r>
              <a:rPr lang="zh-CN" altLang="en-US" sz="2800"/>
              <a:t>。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867400" y="3810000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你上网了吗？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990600" y="4662488"/>
            <a:ext cx="492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5)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地球是唯一有生物的星球。 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5791200" y="4738688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请前面向右转。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/>
      <p:bldP spid="53257" grpId="0"/>
      <p:bldP spid="53258" grpId="0"/>
      <p:bldP spid="53259" grpId="0"/>
      <p:bldP spid="53260" grpId="0"/>
      <p:bldP spid="53261" grpId="0"/>
      <p:bldP spid="53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1981200" y="3429000"/>
            <a:ext cx="1676400" cy="22860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222375" y="1905000"/>
            <a:ext cx="571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二元公式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的真值表：</a:t>
            </a:r>
          </a:p>
        </p:txBody>
      </p:sp>
      <p:graphicFrame>
        <p:nvGraphicFramePr>
          <p:cNvPr id="261165" name="Group 45"/>
          <p:cNvGraphicFramePr>
            <a:graphicFrameLocks noGrp="1"/>
          </p:cNvGraphicFramePr>
          <p:nvPr/>
        </p:nvGraphicFramePr>
        <p:xfrm>
          <a:off x="2132013" y="2971800"/>
          <a:ext cx="4878387" cy="2743200"/>
        </p:xfrm>
        <a:graphic>
          <a:graphicData uri="http://schemas.openxmlformats.org/drawingml/2006/table">
            <a:tbl>
              <a:tblPr/>
              <a:tblGrid>
                <a:gridCol w="839787"/>
                <a:gridCol w="1066800"/>
                <a:gridCol w="1219200"/>
                <a:gridCol w="1752600"/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3429000" y="2438400"/>
            <a:ext cx="30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6" grpId="0" animBg="1"/>
      <p:bldP spid="261126" grpId="0"/>
      <p:bldP spid="261160" grpId="0" animBg="1"/>
      <p:bldP spid="2611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204913" y="1665288"/>
            <a:ext cx="618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G=(P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，其真值表如下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graphicFrame>
        <p:nvGraphicFramePr>
          <p:cNvPr id="104509" name="Group 61"/>
          <p:cNvGraphicFramePr>
            <a:graphicFrameLocks noGrp="1"/>
          </p:cNvGraphicFramePr>
          <p:nvPr>
            <p:ph/>
          </p:nvPr>
        </p:nvGraphicFramePr>
        <p:xfrm>
          <a:off x="1752600" y="24384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10" name="Text Box 6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P∧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Q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ph/>
          </p:nvPr>
        </p:nvGraphicFramePr>
        <p:xfrm>
          <a:off x="1600200" y="2514600"/>
          <a:ext cx="5791200" cy="3200402"/>
        </p:xfrm>
        <a:graphic>
          <a:graphicData uri="http://schemas.openxmlformats.org/drawingml/2006/table">
            <a:tbl>
              <a:tblPr/>
              <a:tblGrid>
                <a:gridCol w="873125"/>
                <a:gridCol w="950913"/>
                <a:gridCol w="1349375"/>
                <a:gridCol w="1824037"/>
                <a:gridCol w="7937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638800" y="3200400"/>
            <a:ext cx="762000" cy="26670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→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6539" name="Group 43"/>
          <p:cNvGraphicFramePr>
            <a:graphicFrameLocks noGrp="1"/>
          </p:cNvGraphicFramePr>
          <p:nvPr>
            <p:ph/>
          </p:nvPr>
        </p:nvGraphicFramePr>
        <p:xfrm>
          <a:off x="1903413" y="2435225"/>
          <a:ext cx="4573587" cy="3584576"/>
        </p:xfrm>
        <a:graphic>
          <a:graphicData uri="http://schemas.openxmlformats.org/drawingml/2006/table">
            <a:tbl>
              <a:tblPr/>
              <a:tblGrid>
                <a:gridCol w="915987"/>
                <a:gridCol w="914400"/>
                <a:gridCol w="1905000"/>
                <a:gridCol w="838200"/>
              </a:tblGrid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0" name="AutoShape 44"/>
          <p:cNvSpPr>
            <a:spLocks noChangeArrowheads="1"/>
          </p:cNvSpPr>
          <p:nvPr/>
        </p:nvSpPr>
        <p:spPr bwMode="auto">
          <a:xfrm>
            <a:off x="7086600" y="3810000"/>
            <a:ext cx="1828800" cy="762000"/>
          </a:xfrm>
          <a:prstGeom prst="wedgeRoundRectCallout">
            <a:avLst>
              <a:gd name="adj1" fmla="val -87759"/>
              <a:gd name="adj2" fmla="val 11042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6544" name="AutoShape 48"/>
          <p:cNvSpPr>
            <a:spLocks noChangeArrowheads="1"/>
          </p:cNvSpPr>
          <p:nvPr/>
        </p:nvSpPr>
        <p:spPr bwMode="auto">
          <a:xfrm>
            <a:off x="7239000" y="5410200"/>
            <a:ext cx="1447800" cy="533400"/>
          </a:xfrm>
          <a:prstGeom prst="wedgeRectCallout">
            <a:avLst>
              <a:gd name="adj1" fmla="val 12829"/>
              <a:gd name="adj2" fmla="val -203273"/>
            </a:avLst>
          </a:prstGeom>
          <a:solidFill>
            <a:srgbClr val="CCFF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2" grpId="0" animBg="1"/>
      <p:bldP spid="106540" grpId="0" animBg="1"/>
      <p:bldP spid="1065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0200" y="2226490"/>
            <a:ext cx="5410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§10.3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  <p:extLst>
      <p:ext uri="{BB962C8B-B14F-4D97-AF65-F5344CB8AC3E}">
        <p14:creationId xmlns:p14="http://schemas.microsoft.com/office/powerpoint/2010/main" val="1436407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7162800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Arial" charset="0"/>
                <a:ea typeface="隶书" pitchFamily="49" charset="-122"/>
                <a:cs typeface="Arial" charset="0"/>
              </a:rPr>
              <a:t>☺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重言式</a:t>
            </a:r>
            <a:r>
              <a:rPr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一个公式如果对其所有指派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        取值为真。   </a:t>
            </a:r>
            <a:r>
              <a:rPr lang="zh-CN" altLang="en-US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”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581400" y="914400"/>
            <a:ext cx="2514600" cy="533400"/>
          </a:xfrm>
          <a:prstGeom prst="wedgeRoundRectCallout">
            <a:avLst>
              <a:gd name="adj1" fmla="val -106440"/>
              <a:gd name="adj2" fmla="val 100296"/>
              <a:gd name="adj3" fmla="val 16667"/>
            </a:avLst>
          </a:prstGeom>
          <a:solidFill>
            <a:srgbClr val="FF00FF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graphicFrame>
        <p:nvGraphicFramePr>
          <p:cNvPr id="108593" name="Group 49"/>
          <p:cNvGraphicFramePr>
            <a:graphicFrameLocks noGrp="1"/>
          </p:cNvGraphicFramePr>
          <p:nvPr>
            <p:ph/>
          </p:nvPr>
        </p:nvGraphicFramePr>
        <p:xfrm>
          <a:off x="1295400" y="3276600"/>
          <a:ext cx="5105400" cy="3352801"/>
        </p:xfrm>
        <a:graphic>
          <a:graphicData uri="http://schemas.openxmlformats.org/drawingml/2006/table">
            <a:tbl>
              <a:tblPr/>
              <a:tblGrid>
                <a:gridCol w="547688"/>
                <a:gridCol w="409575"/>
                <a:gridCol w="1573212"/>
                <a:gridCol w="2574925"/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2" name="AutoShape 48"/>
          <p:cNvSpPr>
            <a:spLocks noChangeArrowheads="1"/>
          </p:cNvSpPr>
          <p:nvPr/>
        </p:nvSpPr>
        <p:spPr bwMode="auto">
          <a:xfrm>
            <a:off x="6553200" y="5105400"/>
            <a:ext cx="2743200" cy="533400"/>
          </a:xfrm>
          <a:prstGeom prst="wedgeRectCallout">
            <a:avLst>
              <a:gd name="adj1" fmla="val -49824"/>
              <a:gd name="adj2" fmla="val -337204"/>
            </a:avLst>
          </a:prstGeom>
          <a:solidFill>
            <a:srgbClr val="CCFF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(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→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Q)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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P)</a:t>
            </a:r>
          </a:p>
        </p:txBody>
      </p: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9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83566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矛盾式：</a:t>
            </a:r>
            <a:r>
              <a:rPr lang="zh-CN" altLang="en-US" sz="3200" b="1">
                <a:ea typeface="楷体_GB2312" pitchFamily="49" charset="-122"/>
              </a:rPr>
              <a:t>一个公式如果对所有指派取值均为假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267200" y="838200"/>
            <a:ext cx="1828800" cy="762000"/>
          </a:xfrm>
          <a:prstGeom prst="wedgeEllipseCallout">
            <a:avLst>
              <a:gd name="adj1" fmla="val -113023"/>
              <a:gd name="adj2" fmla="val 5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永假式</a:t>
            </a:r>
          </a:p>
        </p:txBody>
      </p:sp>
      <p:graphicFrame>
        <p:nvGraphicFramePr>
          <p:cNvPr id="109615" name="Group 47"/>
          <p:cNvGraphicFramePr>
            <a:graphicFrameLocks noGrp="1"/>
          </p:cNvGraphicFramePr>
          <p:nvPr>
            <p:ph/>
          </p:nvPr>
        </p:nvGraphicFramePr>
        <p:xfrm>
          <a:off x="990600" y="2590800"/>
          <a:ext cx="5106988" cy="2906400"/>
        </p:xfrm>
        <a:graphic>
          <a:graphicData uri="http://schemas.openxmlformats.org/drawingml/2006/table">
            <a:tbl>
              <a:tblPr/>
              <a:tblGrid>
                <a:gridCol w="892175"/>
                <a:gridCol w="971550"/>
                <a:gridCol w="1379538"/>
                <a:gridCol w="18637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248400" y="2481263"/>
            <a:ext cx="2644775" cy="3767137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可满足式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一个公式如果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至少存在一个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指派使其取值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为真。</a:t>
            </a:r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304800" y="5676900"/>
            <a:ext cx="5654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是永真的，则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是可满足的</a:t>
            </a:r>
          </a:p>
        </p:txBody>
      </p:sp>
      <p:sp>
        <p:nvSpPr>
          <p:cNvPr id="109619" name="AutoShape 51"/>
          <p:cNvSpPr>
            <a:spLocks noChangeArrowheads="1"/>
          </p:cNvSpPr>
          <p:nvPr/>
        </p:nvSpPr>
        <p:spPr bwMode="auto">
          <a:xfrm>
            <a:off x="6934200" y="457200"/>
            <a:ext cx="1447800" cy="685800"/>
          </a:xfrm>
          <a:prstGeom prst="wedgeEllipseCallout">
            <a:avLst>
              <a:gd name="adj1" fmla="val -109542"/>
              <a:gd name="adj2" fmla="val 50463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“0”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616" grpId="0" animBg="1"/>
      <p:bldP spid="109617" grpId="0"/>
      <p:bldP spid="1096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204913" y="1741488"/>
            <a:ext cx="489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(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P∨Q)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105400" y="1828800"/>
            <a:ext cx="3505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是重言式！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066800" y="2516188"/>
            <a:ext cx="3581400" cy="531812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2457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105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3752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44005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857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5314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5772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62293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推论：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8600" y="33528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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永真式的否定为永假式；永假式的否定为永真式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52400" y="4114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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永真式的合取、析取、蕴含、等价均为永真式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7772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*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若两个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公式的等价是重言式，则这两个公式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对任何指派同真假。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1" build="allAtOnce"/>
      <p:bldP spid="110600" grpId="0"/>
      <p:bldP spid="110601" grpId="0"/>
      <p:bldP spid="11060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447800" y="2336800"/>
            <a:ext cx="6553200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itchFamily="18" charset="0"/>
              </a:rPr>
              <a:t>§10.4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</a:t>
            </a:r>
            <a:r>
              <a:rPr lang="zh-CN" altLang="en-US" sz="4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逻辑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的基本等式及蕴涵式</a:t>
            </a:r>
            <a:endParaRPr lang="zh-CN" altLang="en-US" sz="40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1651000"/>
            <a:ext cx="9469557" cy="147335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如果对两个公式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，不论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作何种指派，真值均相同或公式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为永真公式。 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3124200" y="3124200"/>
            <a:ext cx="1271588" cy="1166813"/>
            <a:chOff x="1776" y="1440"/>
            <a:chExt cx="801" cy="735"/>
          </a:xfrm>
        </p:grpSpPr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776" y="1810"/>
              <a:ext cx="8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</a:t>
              </a:r>
              <a:r>
                <a:rPr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1824" y="1440"/>
              <a:ext cx="336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3189288" y="3124200"/>
            <a:ext cx="3441700" cy="1219200"/>
            <a:chOff x="1824" y="1440"/>
            <a:chExt cx="2168" cy="768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3312" y="184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A=B </a:t>
              </a: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824" y="1440"/>
              <a:ext cx="1824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900113" y="4357688"/>
            <a:ext cx="5881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2.   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是重言式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1200" y="525780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167313" y="5334000"/>
            <a:ext cx="3900487" cy="508000"/>
          </a:xfrm>
          <a:prstGeom prst="rect">
            <a:avLst/>
          </a:prstGeom>
          <a:noFill/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3048000" y="3657600"/>
            <a:ext cx="1524000" cy="685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6248400" y="2514600"/>
            <a:ext cx="990600" cy="6096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/>
      <p:bldP spid="111630" grpId="0"/>
      <p:bldP spid="111632" grpId="0" animBg="1"/>
      <p:bldP spid="111634" grpId="0" animBg="1"/>
      <p:bldP spid="1116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143000" y="1720850"/>
            <a:ext cx="6453188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990000"/>
                </a:solidFill>
                <a:ea typeface="华文行楷" pitchFamily="2" charset="-122"/>
              </a:rPr>
              <a:t>真值</a:t>
            </a:r>
            <a:r>
              <a:rPr kumimoji="1" lang="zh-CN" altLang="en-US" sz="3600" b="1">
                <a:ea typeface="楷体_GB2312" pitchFamily="49" charset="-122"/>
              </a:rPr>
              <a:t>：一个命题所具有的值。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638800" y="3082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真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1628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943600" y="2286000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133975" y="310515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(1)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572375" y="304800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(0)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203325" y="3970338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今天是星期二。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889125" y="4891088"/>
            <a:ext cx="230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1+1=10</a:t>
            </a:r>
            <a:r>
              <a:rPr lang="zh-CN" altLang="en-US" sz="2800"/>
              <a:t>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546725" y="4518025"/>
            <a:ext cx="336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华文行楷" pitchFamily="2" charset="-122"/>
              </a:rPr>
              <a:t>我正在说谎。</a:t>
            </a:r>
            <a:endParaRPr lang="zh-CN" altLang="en-US" sz="32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5867400" y="5638800"/>
            <a:ext cx="1905000" cy="609600"/>
          </a:xfrm>
          <a:prstGeom prst="wedgeRectCallout">
            <a:avLst>
              <a:gd name="adj1" fmla="val -14750"/>
              <a:gd name="adj2" fmla="val -1643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ea typeface="华文行楷" pitchFamily="2" charset="-122"/>
              </a:rPr>
              <a:t>悖论</a:t>
            </a: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228600" y="3962400"/>
            <a:ext cx="990600" cy="1066800"/>
          </a:xfrm>
          <a:prstGeom prst="wedgeRectCallout">
            <a:avLst>
              <a:gd name="adj1" fmla="val 141829"/>
              <a:gd name="adj2" fmla="val 10120"/>
            </a:avLst>
          </a:prstGeom>
          <a:solidFill>
            <a:srgbClr val="33CC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判断不易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 animBg="1"/>
      <p:bldP spid="54281" grpId="0" animBg="1"/>
      <p:bldP spid="54282" grpId="0"/>
      <p:bldP spid="54283" grpId="0"/>
      <p:bldP spid="54284" grpId="0"/>
      <p:bldP spid="54285" grpId="0"/>
      <p:bldP spid="54286" grpId="0"/>
      <p:bldP spid="54287" grpId="0" animBg="1"/>
      <p:bldP spid="542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112655" name="Group 15"/>
          <p:cNvGraphicFramePr>
            <a:graphicFrameLocks noGrp="1"/>
          </p:cNvGraphicFramePr>
          <p:nvPr/>
        </p:nvGraphicFramePr>
        <p:xfrm>
          <a:off x="1979613" y="2438400"/>
          <a:ext cx="5335587" cy="3304604"/>
        </p:xfrm>
        <a:graphic>
          <a:graphicData uri="http://schemas.openxmlformats.org/drawingml/2006/table">
            <a:tbl>
              <a:tblPr/>
              <a:tblGrid>
                <a:gridCol w="833437"/>
                <a:gridCol w="915988"/>
                <a:gridCol w="1431925"/>
                <a:gridCol w="21542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1281113" y="1589088"/>
            <a:ext cx="407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</a:t>
            </a: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3886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2578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 animBg="1"/>
      <p:bldP spid="11267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019800" y="3276600"/>
            <a:ext cx="990600" cy="24384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264234" name="Group 42"/>
          <p:cNvGraphicFramePr>
            <a:graphicFrameLocks noGrp="1"/>
          </p:cNvGraphicFramePr>
          <p:nvPr/>
        </p:nvGraphicFramePr>
        <p:xfrm>
          <a:off x="838200" y="2438400"/>
          <a:ext cx="8001000" cy="3304604"/>
        </p:xfrm>
        <a:graphic>
          <a:graphicData uri="http://schemas.openxmlformats.org/drawingml/2006/table">
            <a:tbl>
              <a:tblPr/>
              <a:tblGrid>
                <a:gridCol w="650875"/>
                <a:gridCol w="814388"/>
                <a:gridCol w="1627187"/>
                <a:gridCol w="1954213"/>
                <a:gridCol w="29543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↔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1281113" y="1589088"/>
            <a:ext cx="494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Arial"/>
              </a:rPr>
              <a:t>¬</a:t>
            </a:r>
            <a:r>
              <a:rPr kumimoji="1" lang="en-US" altLang="zh-CN" sz="2800"/>
              <a:t> 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∧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Arial"/>
                <a:ea typeface="华文新魏" pitchFamily="2" charset="-122"/>
              </a:rPr>
              <a:t>¬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</a:p>
        </p:txBody>
      </p:sp>
      <p:sp>
        <p:nvSpPr>
          <p:cNvPr id="264216" name="Oval 24"/>
          <p:cNvSpPr>
            <a:spLocks noChangeArrowheads="1"/>
          </p:cNvSpPr>
          <p:nvPr/>
        </p:nvSpPr>
        <p:spPr bwMode="auto">
          <a:xfrm>
            <a:off x="2362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5" grpId="0" animBg="1"/>
      <p:bldP spid="264216" grpId="0" animBg="1"/>
      <p:bldP spid="2642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57313" y="17335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第一组：交换律 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0" y="2436813"/>
            <a:ext cx="41290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P∨Q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P∧Q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Q∧P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019800" y="1447800"/>
            <a:ext cx="1828800" cy="838200"/>
          </a:xfrm>
          <a:prstGeom prst="wedgeEllipseCallout">
            <a:avLst>
              <a:gd name="adj1" fmla="val -146875"/>
              <a:gd name="adj2" fmla="val 12121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600" b="1">
                <a:latin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6324600" y="3810000"/>
            <a:ext cx="1676400" cy="1066800"/>
          </a:xfrm>
          <a:prstGeom prst="cloudCallout">
            <a:avLst>
              <a:gd name="adj1" fmla="val -92616"/>
              <a:gd name="adj2" fmla="val 107440"/>
            </a:avLst>
          </a:prstGeom>
          <a:solidFill>
            <a:srgbClr val="FF99CC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4000" b="1">
                <a:solidFill>
                  <a:srgbClr val="99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4000" b="1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 animBg="1"/>
      <p:bldP spid="11469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第二组：结合律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043113" y="2413000"/>
            <a:ext cx="57292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(P∨Q)∨R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P∨(Q∨R)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(P∧Q)∧R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P∧(Q∧R)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600200" y="3962400"/>
            <a:ext cx="5715000" cy="838200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第三组：分配律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814513" y="2401888"/>
            <a:ext cx="56896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P∧(Q∨R)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(P∧Q)∨(P∧R)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P∨(Q∧R)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(P∨Q)∧(P∨R)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914400" y="15541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第四组：同一律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343400" y="1557338"/>
            <a:ext cx="31908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∧1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∧0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         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914400" y="31543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第五组：互补律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871913" y="3810000"/>
            <a:ext cx="4205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371600" y="2971800"/>
            <a:ext cx="7543800" cy="1676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04913" y="1657350"/>
            <a:ext cx="382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第六组：否定深入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828800" y="22098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     </a:t>
            </a:r>
            <a:r>
              <a:rPr lang="en-US" altLang="zh-CN" sz="3200" b="1">
                <a:latin typeface="Times New Roman" pitchFamily="18" charset="0"/>
              </a:rPr>
              <a:t>P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876800" y="2209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双否定律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693863" y="2819400"/>
            <a:ext cx="52403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(P∨Q)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6477000" y="3124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nimBg="1"/>
      <p:bldP spid="117766" grpId="0"/>
      <p:bldP spid="117767" grpId="0"/>
      <p:bldP spid="117768" grpId="0"/>
      <p:bldP spid="117768" grpId="1"/>
      <p:bldP spid="1177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204913" y="1581150"/>
            <a:ext cx="580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第七组：幂等律、零一律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65363" y="2198688"/>
            <a:ext cx="52609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      P∨P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0        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1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219200" y="23145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幂等律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219200" y="30003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零一律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752600" y="2133600"/>
            <a:ext cx="5791200" cy="32004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383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第八组：联结词化归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881188" y="1905000"/>
            <a:ext cx="5295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7848600" y="1905000"/>
            <a:ext cx="1143000" cy="1509712"/>
          </a:xfrm>
          <a:prstGeom prst="irregularSeal2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nimBg="1"/>
      <p:bldP spid="121862" grpId="0"/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7696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两个重要的规则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替</a:t>
            </a:r>
            <a:r>
              <a:rPr lang="zh-CN" altLang="en-US" sz="3200" b="1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换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规则和</a:t>
            </a:r>
            <a:r>
              <a:rPr lang="zh-CN" altLang="en-US" sz="3200" b="1" dirty="0">
                <a:solidFill>
                  <a:srgbClr val="990000"/>
                </a:solidFill>
                <a:ea typeface="楷体_GB2312" pitchFamily="49" charset="-122"/>
              </a:rPr>
              <a:t>代入规则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990600" y="2133601"/>
            <a:ext cx="7840663" cy="2033588"/>
            <a:chOff x="624" y="1504"/>
            <a:chExt cx="4939" cy="1281"/>
          </a:xfrm>
        </p:grpSpPr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624" y="1504"/>
              <a:ext cx="4939" cy="128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替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换</a:t>
              </a:r>
              <a:r>
                <a:rPr lang="zh-CN" altLang="en-US" sz="28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规则：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设公式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是公式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的一部分（称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的子公式），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  D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，用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替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中的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，得到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新的公式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B,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A  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123916" name="AutoShape 12"/>
            <p:cNvSpPr>
              <a:spLocks noChangeArrowheads="1"/>
            </p:cNvSpPr>
            <p:nvPr/>
          </p:nvSpPr>
          <p:spPr bwMode="auto">
            <a:xfrm>
              <a:off x="2783" y="2160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23918" name="AutoShape 14"/>
            <p:cNvSpPr>
              <a:spLocks noChangeArrowheads="1"/>
            </p:cNvSpPr>
            <p:nvPr/>
          </p:nvSpPr>
          <p:spPr bwMode="auto">
            <a:xfrm>
              <a:off x="2160" y="2545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990600" y="4318000"/>
            <a:ext cx="419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如：对公式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/>
              <a:t>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 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029200" y="4267200"/>
            <a:ext cx="276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P∨Q 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1128713" y="51816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由置换规则即得 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096000" y="5105400"/>
            <a:ext cx="213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P∨Q)→R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/>
      <p:bldP spid="123921" grpId="0"/>
      <p:bldP spid="123922" grpId="0"/>
      <p:bldP spid="123923" grpId="0"/>
      <p:bldP spid="123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62050" y="1752600"/>
            <a:ext cx="7677150" cy="1665288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命题表示：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命题一般用除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以外的大写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字母表示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可带下标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7315200" y="3886200"/>
            <a:ext cx="1828800" cy="838200"/>
          </a:xfrm>
          <a:prstGeom prst="wedgeRectCallout">
            <a:avLst>
              <a:gd name="adj1" fmla="val 34116"/>
              <a:gd name="adj2" fmla="val -109468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>
                <a:latin typeface="Times New Roman" pitchFamily="18" charset="0"/>
              </a:rPr>
              <a:t>P,Q,R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27125" y="3894138"/>
            <a:ext cx="3152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如：</a:t>
            </a:r>
            <a:r>
              <a:rPr kumimoji="1" lang="zh-CN" altLang="en-US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183063" y="3962400"/>
            <a:ext cx="259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Q1: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煤是白的。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127125" y="5051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838200" y="4419600"/>
            <a:ext cx="769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华文中宋" pitchFamily="2" charset="-122"/>
                <a:ea typeface="隶书" pitchFamily="49" charset="-122"/>
              </a:rPr>
              <a:t>考虑：</a:t>
            </a:r>
            <a:r>
              <a:rPr kumimoji="1" lang="zh-CN" altLang="en-US" sz="2400" b="1">
                <a:latin typeface="Tahoma" pitchFamily="34" charset="0"/>
                <a:ea typeface="隶书" pitchFamily="49" charset="-122"/>
              </a:rPr>
              <a:t>下列命题之间的关系：</a:t>
            </a:r>
            <a:endParaRPr kumimoji="1" lang="zh-CN" altLang="en-US" sz="2800" b="1">
              <a:latin typeface="华文中宋" pitchFamily="2" charset="-122"/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雪是白的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并且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煤是黑的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。</a:t>
            </a:r>
            <a:endParaRPr kumimoji="1" lang="zh-CN" altLang="en-US" sz="2800">
              <a:solidFill>
                <a:srgbClr val="BBBF6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7010400" y="5181600"/>
            <a:ext cx="1905000" cy="685800"/>
          </a:xfrm>
          <a:prstGeom prst="wedgeEllipseCallout">
            <a:avLst>
              <a:gd name="adj1" fmla="val 14750"/>
              <a:gd name="adj2" fmla="val -123148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标识符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/>
      <p:bldP spid="55304" grpId="0"/>
      <p:bldP spid="55306" grpId="0"/>
      <p:bldP spid="5530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973138" y="1690688"/>
            <a:ext cx="7942262" cy="1390650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ea typeface="隶书" pitchFamily="49" charset="-122"/>
              </a:rPr>
              <a:t>代入规则</a:t>
            </a:r>
            <a:r>
              <a:rPr lang="zh-CN" altLang="en-US" sz="2800" b="1">
                <a:ea typeface="楷体_GB2312" pitchFamily="49" charset="-122"/>
              </a:rPr>
              <a:t>：在重言式中，将某一命题变元都用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</a:rPr>
              <a:t>  同一命题公式代入后，得到的公式仍是重言式。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976313" y="3505200"/>
            <a:ext cx="702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，用公式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(S∨R)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代替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267271" name="AutoShape 7"/>
          <p:cNvSpPr>
            <a:spLocks noChangeArrowheads="1"/>
          </p:cNvSpPr>
          <p:nvPr/>
        </p:nvSpPr>
        <p:spPr bwMode="auto">
          <a:xfrm>
            <a:off x="7162800" y="5867400"/>
            <a:ext cx="1828800" cy="990600"/>
          </a:xfrm>
          <a:prstGeom prst="wedgeEllipseCallout">
            <a:avLst>
              <a:gd name="adj1" fmla="val -170315"/>
              <a:gd name="adj2" fmla="val -140546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424113" y="43434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(S∨R)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</a:rPr>
              <a:t>Q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(S∨R)∨Q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 animBg="1"/>
      <p:bldP spid="26727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90600" y="1614488"/>
            <a:ext cx="606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证明下面等式：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28713" y="2498725"/>
            <a:ext cx="260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276600" y="2468563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186113" y="3287713"/>
            <a:ext cx="2605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562600" y="32448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由交换律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179763" y="4068763"/>
            <a:ext cx="299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867400" y="4129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由双否律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171825" y="4953000"/>
            <a:ext cx="225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1" grpId="0"/>
      <p:bldP spid="125962" grpId="0"/>
      <p:bldP spid="125963" grpId="0"/>
      <p:bldP spid="125964" grpId="0"/>
      <p:bldP spid="12596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04913" y="1608138"/>
            <a:ext cx="687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证明下面的吸收律：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81400" y="2265363"/>
            <a:ext cx="3382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(P∨0)∧(P∨Q)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581400" y="3159125"/>
            <a:ext cx="245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P∨(0∧Q)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581400" y="4068763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P∨0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581400" y="4906963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858000" y="2376488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324600" y="32004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由分配律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5486400" y="4052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由零一律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562600" y="4876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  <p:bldP spid="126987" grpId="0"/>
      <p:bldP spid="126988" grpId="0"/>
      <p:bldP spid="126989" grpId="0"/>
      <p:bldP spid="12699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28713" y="1531938"/>
            <a:ext cx="542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P∧Q→R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990600" y="218440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P→(Q→R)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2400" y="2174875"/>
            <a:ext cx="294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P→(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3886200" y="298291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886200" y="3687763"/>
            <a:ext cx="333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3856038" y="4419600"/>
            <a:ext cx="304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(P∧Q)∨R 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86200" y="5280025"/>
            <a:ext cx="248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P∧Q→R 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7" grpId="0"/>
      <p:bldP spid="128008" grpId="0"/>
      <p:bldP spid="128009" grpId="0"/>
      <p:bldP spid="128010" grpId="0"/>
      <p:bldP spid="1280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1520825"/>
            <a:ext cx="7327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化简语句：情况并非如此：如果他不来，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那么我不去。 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733800" y="2286000"/>
            <a:ext cx="2209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976313" y="294005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翻译 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他来。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我去。 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34200" y="2209800"/>
            <a:ext cx="1143000" cy="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981200" y="2819400"/>
            <a:ext cx="9906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462712" y="28956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得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 dirty="0">
                <a:latin typeface="Times New Roman" pitchFamily="18" charset="0"/>
              </a:rPr>
              <a:t>Q)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819150" y="3671888"/>
            <a:ext cx="398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化简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 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59312" y="3611563"/>
            <a:ext cx="273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(P∨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Q) 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4267200" y="4449763"/>
            <a:ext cx="2171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 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553200" y="451008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摩根律 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762000" y="5257800"/>
            <a:ext cx="793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结论 原语句等价于：他没来而我去了。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/>
      <p:bldP spid="129032" grpId="0" animBg="1"/>
      <p:bldP spid="129033" grpId="0" animBg="1"/>
      <p:bldP spid="129034" grpId="0"/>
      <p:bldP spid="129035" grpId="0"/>
      <p:bldP spid="129036" grpId="0"/>
      <p:bldP spid="129038" grpId="0"/>
      <p:bldP spid="129039" grpId="0"/>
      <p:bldP spid="1290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14400" y="1544638"/>
            <a:ext cx="8040688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试证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不会休息的人也不会工作，没有丰富知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识的人也不会工作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工作的好的人一定会休息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并且有丰富的知识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具有相同的逻辑含义。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93700" y="3200400"/>
            <a:ext cx="85217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解：设命题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：某人工作得好。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：某人会休息。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：某人有丰富知识。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419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P→Q∧R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947863" y="1752600"/>
            <a:ext cx="430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550988" y="266700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∨¬P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)∧(R∨¬P)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524000" y="4800600"/>
            <a:ext cx="264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P→(Q∧R)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524000" y="35814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(Q∧R)∨¬P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419600" y="35052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¬P∨ (Q∧R)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3" grpId="0"/>
      <p:bldP spid="1310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81113" y="16652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、试证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Q→P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 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905000" y="3117850"/>
            <a:ext cx="398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Q→((P∨P)∧(P∨Q))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05000" y="3810000"/>
            <a:ext cx="343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Q∨(P∧(P∨Q))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844675" y="4572000"/>
            <a:ext cx="440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Q∨P) ∧(P∨Q∨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828800" y="5410200"/>
            <a:ext cx="174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276600" y="5418138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 Q→P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157913" y="3138488"/>
            <a:ext cx="191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分配律</a:t>
            </a: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4648200" y="5181600"/>
            <a:ext cx="137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4114800" y="5334000"/>
            <a:ext cx="20574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1600200" y="4419600"/>
            <a:ext cx="4876800" cy="1066800"/>
          </a:xfrm>
          <a:prstGeom prst="rect">
            <a:avLst/>
          </a:prstGeom>
          <a:solidFill>
            <a:srgbClr val="CCFFCC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>
            <a:off x="6629400" y="4114800"/>
            <a:ext cx="1981200" cy="914400"/>
          </a:xfrm>
          <a:prstGeom prst="cloudCallout">
            <a:avLst>
              <a:gd name="adj1" fmla="val -63463"/>
              <a:gd name="adj2" fmla="val 39759"/>
            </a:avLst>
          </a:prstGeom>
          <a:solidFill>
            <a:srgbClr val="CCFF99"/>
          </a:solidFill>
          <a:ln w="635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啰嗦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4" grpId="0"/>
      <p:bldP spid="132105" grpId="0"/>
      <p:bldP spid="132106" grpId="0"/>
      <p:bldP spid="132107" grpId="0"/>
      <p:bldP spid="132108" grpId="0"/>
      <p:bldP spid="132111" grpId="0" animBg="1"/>
      <p:bldP spid="132112" grpId="0" animBg="1"/>
      <p:bldP spid="132113" grpId="0" animBg="1"/>
      <p:bldP spid="1321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953000" y="4876800"/>
            <a:ext cx="3352800" cy="762000"/>
          </a:xfrm>
          <a:prstGeom prst="rect">
            <a:avLst/>
          </a:prstGeom>
          <a:solidFill>
            <a:srgbClr val="CCFFFF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914400" y="1520825"/>
            <a:ext cx="77454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:((P∨Q)∧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Q∨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R)))∨(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Q)</a:t>
            </a:r>
          </a:p>
          <a:p>
            <a:pPr>
              <a:lnSpc>
                <a:spcPct val="150000"/>
              </a:lnSpc>
            </a:pP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             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1</a:t>
            </a:r>
            <a:endParaRPr lang="en-US" altLang="zh-CN" sz="28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" y="2757488"/>
            <a:ext cx="204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证明：原式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782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((P∨Q)∧(P∨(Q∧R)))∨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(P∨R)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87400" y="4098925"/>
            <a:ext cx="829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((P∨Q)∧(P∨Q)∧(P∨R)) 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((P∨Q)∧(P∨R))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762000" y="4906963"/>
            <a:ext cx="7783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((P∨Q)∧(P∨R))∨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pt-BR" altLang="zh-CN" sz="3200" b="1">
                <a:latin typeface="Times New Roman" pitchFamily="18" charset="0"/>
              </a:rPr>
              <a:t>((P∨Q)∧(P∨R))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62000" y="5661025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6324600" y="2590800"/>
            <a:ext cx="2438400" cy="762000"/>
          </a:xfrm>
          <a:prstGeom prst="wedgeRoundRectCallout">
            <a:avLst>
              <a:gd name="adj1" fmla="val -47069"/>
              <a:gd name="adj2" fmla="val 70000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德摩根</a:t>
            </a: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066800" y="5562600"/>
            <a:ext cx="3124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 animBg="1"/>
      <p:bldP spid="133126" grpId="0"/>
      <p:bldP spid="133127" grpId="0"/>
      <p:bldP spid="133128" grpId="0"/>
      <p:bldP spid="133129" grpId="0"/>
      <p:bldP spid="133130" grpId="0"/>
      <p:bldP spid="133131" grpId="0" animBg="1"/>
      <p:bldP spid="1331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81113" y="1744663"/>
            <a:ext cx="71770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蕴涵重言式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：如果公式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是重言式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2438400" y="2362200"/>
            <a:ext cx="2300288" cy="1341438"/>
            <a:chOff x="1536" y="1488"/>
            <a:chExt cx="1449" cy="845"/>
          </a:xfrm>
        </p:grpSpPr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872" y="1968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P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3200" b="1">
                  <a:latin typeface="Times New Roman" pitchFamily="18" charset="0"/>
                </a:rPr>
                <a:t>Q </a:t>
              </a:r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1536" y="1488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5257800" y="2895600"/>
            <a:ext cx="2819400" cy="838200"/>
          </a:xfrm>
          <a:prstGeom prst="wedgeRectCallout">
            <a:avLst>
              <a:gd name="adj1" fmla="val -12333"/>
              <a:gd name="adj2" fmla="val -12310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蕴涵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1447800" y="4495800"/>
            <a:ext cx="2971800" cy="762000"/>
          </a:xfrm>
          <a:prstGeom prst="wedgeRectCallout">
            <a:avLst>
              <a:gd name="adj1" fmla="val 16028"/>
              <a:gd name="adj2" fmla="val -13000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263178" name="AutoShape 10"/>
          <p:cNvSpPr>
            <a:spLocks noChangeArrowheads="1"/>
          </p:cNvSpPr>
          <p:nvPr/>
        </p:nvSpPr>
        <p:spPr bwMode="auto">
          <a:xfrm>
            <a:off x="6172200" y="4495800"/>
            <a:ext cx="1676400" cy="838200"/>
          </a:xfrm>
          <a:prstGeom prst="wedgeRoundRectCallout">
            <a:avLst>
              <a:gd name="adj1" fmla="val -163634"/>
              <a:gd name="adj2" fmla="val -136741"/>
              <a:gd name="adj3" fmla="val 16667"/>
            </a:avLst>
          </a:prstGeom>
          <a:solidFill>
            <a:srgbClr val="FF99CC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ea typeface="华文行楷" pitchFamily="2" charset="-122"/>
              </a:rPr>
              <a:t>分析法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6248400" y="533400"/>
            <a:ext cx="2209800" cy="762000"/>
            <a:chOff x="3936" y="336"/>
            <a:chExt cx="1392" cy="480"/>
          </a:xfrm>
        </p:grpSpPr>
        <p:sp>
          <p:nvSpPr>
            <p:cNvPr id="263180" name="AutoShape 12"/>
            <p:cNvSpPr>
              <a:spLocks noChangeArrowheads="1"/>
            </p:cNvSpPr>
            <p:nvPr/>
          </p:nvSpPr>
          <p:spPr bwMode="auto">
            <a:xfrm>
              <a:off x="3936" y="336"/>
              <a:ext cx="1392" cy="480"/>
            </a:xfrm>
            <a:prstGeom prst="wedgeRectCallout">
              <a:avLst>
                <a:gd name="adj1" fmla="val 19611"/>
                <a:gd name="adj2" fmla="val 12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P→Q      1</a:t>
              </a:r>
            </a:p>
          </p:txBody>
        </p:sp>
        <p:sp>
          <p:nvSpPr>
            <p:cNvPr id="263181" name="AutoShape 13"/>
            <p:cNvSpPr>
              <a:spLocks noChangeArrowheads="1"/>
            </p:cNvSpPr>
            <p:nvPr/>
          </p:nvSpPr>
          <p:spPr bwMode="auto">
            <a:xfrm>
              <a:off x="4704" y="528"/>
              <a:ext cx="288" cy="96"/>
            </a:xfrm>
            <a:prstGeom prst="leftRightArrow">
              <a:avLst>
                <a:gd name="adj1" fmla="val 50000"/>
                <a:gd name="adj2" fmla="val 6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 animBg="1"/>
      <p:bldP spid="263177" grpId="0" animBg="1"/>
      <p:bldP spid="2631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52550" y="1997075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楷体_GB2312" pitchFamily="49" charset="-122"/>
              </a:rPr>
              <a:t>命题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971800" y="1828800"/>
            <a:ext cx="2057400" cy="838200"/>
            <a:chOff x="1872" y="1152"/>
            <a:chExt cx="1296" cy="528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V="1">
              <a:off x="1872" y="1152"/>
              <a:ext cx="1296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1248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89525" y="1630363"/>
            <a:ext cx="405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原子命题（简单命题）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937125" y="2468563"/>
            <a:ext cx="2759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复合命题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3449638"/>
            <a:ext cx="8150225" cy="5889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原子命题：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不能再分解为其他命题的命题。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438400" y="44958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如：今天是星期二。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1" grpId="0" animBg="1"/>
      <p:bldP spid="563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9713" y="11430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825625"/>
            <a:ext cx="7696200" cy="1621086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是两个命题公式，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55000"/>
              </a:lnSpc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24400" y="2667000"/>
            <a:ext cx="2895600" cy="838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590800" y="4800600"/>
            <a:ext cx="6477000" cy="990600"/>
          </a:xfrm>
          <a:prstGeom prst="wedgeRectCallout">
            <a:avLst>
              <a:gd name="adj1" fmla="val 5514"/>
              <a:gd name="adj2" fmla="val -186699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要证明是等价关系，实际是两次证明蕴涵关系</a:t>
            </a: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1459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  <p:graphicFrame>
        <p:nvGraphicFramePr>
          <p:cNvPr id="23" name="Group 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8647817"/>
              </p:ext>
            </p:extLst>
          </p:nvPr>
        </p:nvGraphicFramePr>
        <p:xfrm>
          <a:off x="1903412" y="22098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170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52513" y="2209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09800" y="2133600"/>
            <a:ext cx="470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(P→Q)∧(Q→R) →(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PR)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05000" y="2743200"/>
            <a:ext cx="540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((¬P∨Q)∧(¬Q∨R))→(¬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938338" y="3276600"/>
            <a:ext cx="560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905000" y="3810000"/>
            <a:ext cx="511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962400" y="4343400"/>
            <a:ext cx="2895600" cy="0"/>
          </a:xfrm>
          <a:prstGeom prst="line">
            <a:avLst/>
          </a:prstGeom>
          <a:noFill/>
          <a:ln w="476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5000" y="4419600"/>
            <a:ext cx="679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(¬R∨¬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P∨R))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553200" y="4953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911350" y="4953000"/>
            <a:ext cx="410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874838" y="5562600"/>
            <a:ext cx="631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 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∧(¬Q∨Q∨¬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484813" y="6097588"/>
            <a:ext cx="1065212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438400" y="6096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000" y="6110288"/>
            <a:ext cx="1265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∧1</a:t>
            </a:r>
            <a:endParaRPr lang="en-US" altLang="zh-CN" sz="2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124200" y="6080125"/>
            <a:ext cx="72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879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371600" y="1400175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 b="1">
                <a:latin typeface="Times New Roman" pitchFamily="18" charset="0"/>
              </a:rPr>
              <a:t>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P                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Q                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295400" y="2209800"/>
            <a:ext cx="674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722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    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1066800" y="3505200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 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990600" y="4191000"/>
            <a:ext cx="689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altLang="zh-CN" sz="3200" b="1">
                <a:sym typeface="Symbol" pitchFamily="18" charset="2"/>
              </a:rPr>
              <a:t>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1143000" y="4876800"/>
            <a:ext cx="660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Q∧(P∨Q)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143000" y="5630863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  <p:bldP spid="140298" grpId="0"/>
      <p:bldP spid="140299" grpId="0"/>
      <p:bldP spid="140300" grpId="0"/>
      <p:bldP spid="14030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行楷" pitchFamily="2" charset="-122"/>
              </a:rPr>
              <a:t>蕴涵联结词</a:t>
            </a: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前真后假才为假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76313" y="23431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分析法：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043113" y="3028950"/>
            <a:ext cx="5043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1)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前件为真，后件为真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2119313" y="4095750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后件为假，前件为假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3" grpId="0"/>
      <p:bldP spid="27034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：假设前件为真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495800" y="2438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768475" y="3124200"/>
            <a:ext cx="127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259138" y="3124200"/>
            <a:ext cx="169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1870075" y="3962400"/>
            <a:ext cx="110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3276600" y="40386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4876800" y="3962400"/>
            <a:ext cx="130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/>
      <p:bldP spid="271367" grpId="0"/>
      <p:bldP spid="271368" grpId="0"/>
      <p:bldP spid="271369" grpId="0"/>
      <p:bldP spid="271370" grpId="0"/>
      <p:bldP spid="271371" grpId="0"/>
      <p:bldP spid="27137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：假设后件为假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495800" y="2362200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009650" y="48148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895600" y="4891088"/>
            <a:ext cx="169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066800" y="3886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133600" y="32004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2881313" y="3976688"/>
            <a:ext cx="130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4902200" y="3962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4876800" y="4891088"/>
            <a:ext cx="271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/>
      <p:bldP spid="273415" grpId="0"/>
      <p:bldP spid="273416" grpId="0"/>
      <p:bldP spid="273417" grpId="0"/>
      <p:bldP spid="273418" grpId="0"/>
      <p:bldP spid="273419" grpId="0"/>
      <p:bldP spid="273422" grpId="0"/>
      <p:bldP spid="273423" grpId="0"/>
      <p:bldP spid="27342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762000" y="2109788"/>
            <a:ext cx="2819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Q∧P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066800" y="1622425"/>
            <a:ext cx="162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交换律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200400" y="2124075"/>
            <a:ext cx="1739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429000" y="16446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幂等律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5029200" y="2124075"/>
            <a:ext cx="42259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(P∨Q)∨R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P∨(Q∨R)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(P∧Q)∧R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P∧(Q∧R)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867400" y="16764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结合律：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 flipV="1">
            <a:off x="838200" y="2819400"/>
            <a:ext cx="8305800" cy="76200"/>
          </a:xfrm>
          <a:prstGeom prst="line">
            <a:avLst/>
          </a:prstGeom>
          <a:noFill/>
          <a:ln w="857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457200" y="3930650"/>
            <a:ext cx="857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所有关于析取与合取的逻辑等价式都是成对出现的。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4267200" y="4953000"/>
            <a:ext cx="1600200" cy="990600"/>
          </a:xfrm>
          <a:prstGeom prst="wedgeRoundRectCallout">
            <a:avLst>
              <a:gd name="adj1" fmla="val 59819"/>
              <a:gd name="adj2" fmla="val -111699"/>
              <a:gd name="adj3" fmla="val 1666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对偶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/>
      <p:bldP spid="272391" grpId="0"/>
      <p:bldP spid="272392" grpId="0"/>
      <p:bldP spid="272393" grpId="0"/>
      <p:bldP spid="272394" grpId="0"/>
      <p:bldP spid="272395" grpId="0" animBg="1"/>
      <p:bldP spid="272396" grpId="0"/>
      <p:bldP spid="27239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457200" y="1616075"/>
            <a:ext cx="8305800" cy="230346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对偶：设有公式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，如它仅用联结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∧,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中的联结词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,∧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以及常值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处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分别换以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∧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,∨,0,1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后所得的公式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6124575" y="3200400"/>
          <a:ext cx="857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07" name="公式" r:id="rId3" imgW="228600" imgH="190440" progId="Equation.3">
                  <p:embed/>
                </p:oleObj>
              </mc:Choice>
              <mc:Fallback>
                <p:oleObj name="公式" r:id="rId3" imgW="22860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200400"/>
                        <a:ext cx="85725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4343400" y="3124200"/>
            <a:ext cx="11430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6705600" y="3124200"/>
            <a:ext cx="12954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2057400" y="3886200"/>
            <a:ext cx="1981200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-76200" y="4114800"/>
            <a:ext cx="946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写成公式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P∧(Q∨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R)∧S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P∨(1∧R∧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的对偶公式。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497205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R)∨S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4710113" y="4983163"/>
            <a:ext cx="2957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P∧(0∨R∨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6477000" y="2362200"/>
            <a:ext cx="1676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3" grpId="0" animBg="1"/>
      <p:bldP spid="274444" grpId="0" animBg="1"/>
      <p:bldP spid="274445" grpId="0" animBg="1"/>
      <p:bldP spid="274446" grpId="0"/>
      <p:bldP spid="274447" grpId="0"/>
      <p:bldP spid="274448" grpId="0"/>
      <p:bldP spid="27445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81113" y="1608138"/>
            <a:ext cx="515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ea typeface="华文新魏" pitchFamily="2" charset="-122"/>
              </a:rPr>
              <a:t>练习：求下列命题公式的对偶。</a:t>
            </a:r>
            <a:endParaRPr lang="zh-CN" altLang="en-US" sz="2800">
              <a:ea typeface="华文新魏" pitchFamily="2" charset="-122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279525" y="2270125"/>
            <a:ext cx="771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1)((P∨Q)∨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  2)((P→Q)∧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R)∨0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09600" y="3078163"/>
            <a:ext cx="820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6019800" y="2895600"/>
            <a:ext cx="1219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823913" y="3962400"/>
            <a:ext cx="8015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2)((P→Q)∧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 P∨Q)∧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119313" y="4964113"/>
            <a:ext cx="4510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 dirty="0" smtClean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 P∧Q)∨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R)∧</a:t>
            </a:r>
            <a:r>
              <a:rPr lang="pt-BR" altLang="zh-CN" sz="32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/>
      <p:bldP spid="275464" grpId="0" animBg="1"/>
      <p:bldP spid="275465" grpId="0"/>
      <p:bldP spid="275465" grpId="1"/>
      <p:bldP spid="275466" grpId="0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4858</TotalTime>
  <Words>10330</Words>
  <Application>Microsoft Office PowerPoint</Application>
  <PresentationFormat>全屏显示(4:3)</PresentationFormat>
  <Paragraphs>1911</Paragraphs>
  <Slides>173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173</vt:i4>
      </vt:variant>
    </vt:vector>
  </HeadingPairs>
  <TitlesOfParts>
    <vt:vector size="175" baseType="lpstr">
      <vt:lpstr>Eclipse</vt:lpstr>
      <vt:lpstr>公式</vt:lpstr>
      <vt:lpstr>第三篇  数理逻辑</vt:lpstr>
      <vt:lpstr>PowerPoint 演示文稿</vt:lpstr>
      <vt:lpstr>第十章 命题逻辑</vt:lpstr>
      <vt:lpstr>第十章 命题逻辑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jsj</cp:lastModifiedBy>
  <cp:revision>620</cp:revision>
  <cp:lastPrinted>1601-01-01T00:00:00Z</cp:lastPrinted>
  <dcterms:created xsi:type="dcterms:W3CDTF">1601-01-01T00:00:00Z</dcterms:created>
  <dcterms:modified xsi:type="dcterms:W3CDTF">2017-03-20T02:51:52Z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