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5"/>
  </p:notesMasterIdLst>
  <p:sldIdLst>
    <p:sldId id="256" r:id="rId2"/>
    <p:sldId id="260" r:id="rId3"/>
    <p:sldId id="257" r:id="rId4"/>
    <p:sldId id="258" r:id="rId5"/>
    <p:sldId id="259" r:id="rId6"/>
    <p:sldId id="354" r:id="rId7"/>
    <p:sldId id="261" r:id="rId8"/>
    <p:sldId id="262" r:id="rId9"/>
    <p:sldId id="263" r:id="rId10"/>
    <p:sldId id="287" r:id="rId11"/>
    <p:sldId id="290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55" r:id="rId38"/>
    <p:sldId id="357" r:id="rId39"/>
    <p:sldId id="356" r:id="rId40"/>
    <p:sldId id="299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00" r:id="rId49"/>
    <p:sldId id="361" r:id="rId50"/>
    <p:sldId id="301" r:id="rId51"/>
    <p:sldId id="362" r:id="rId52"/>
    <p:sldId id="302" r:id="rId53"/>
    <p:sldId id="303" r:id="rId54"/>
    <p:sldId id="304" r:id="rId55"/>
    <p:sldId id="363" r:id="rId56"/>
    <p:sldId id="364" r:id="rId57"/>
    <p:sldId id="365" r:id="rId58"/>
    <p:sldId id="368" r:id="rId59"/>
    <p:sldId id="366" r:id="rId60"/>
    <p:sldId id="392" r:id="rId61"/>
    <p:sldId id="367" r:id="rId62"/>
    <p:sldId id="305" r:id="rId63"/>
    <p:sldId id="310" r:id="rId64"/>
    <p:sldId id="311" r:id="rId65"/>
    <p:sldId id="351" r:id="rId66"/>
    <p:sldId id="352" r:id="rId67"/>
    <p:sldId id="378" r:id="rId68"/>
    <p:sldId id="312" r:id="rId69"/>
    <p:sldId id="359" r:id="rId70"/>
    <p:sldId id="369" r:id="rId71"/>
    <p:sldId id="314" r:id="rId72"/>
    <p:sldId id="315" r:id="rId73"/>
    <p:sldId id="358" r:id="rId74"/>
    <p:sldId id="360" r:id="rId75"/>
    <p:sldId id="379" r:id="rId76"/>
    <p:sldId id="320" r:id="rId77"/>
    <p:sldId id="380" r:id="rId78"/>
    <p:sldId id="382" r:id="rId79"/>
    <p:sldId id="393" r:id="rId80"/>
    <p:sldId id="38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53" r:id="rId89"/>
    <p:sldId id="329" r:id="rId90"/>
    <p:sldId id="370" r:id="rId91"/>
    <p:sldId id="330" r:id="rId92"/>
    <p:sldId id="331" r:id="rId93"/>
    <p:sldId id="332" r:id="rId94"/>
    <p:sldId id="383" r:id="rId95"/>
    <p:sldId id="384" r:id="rId96"/>
    <p:sldId id="373" r:id="rId97"/>
    <p:sldId id="374" r:id="rId98"/>
    <p:sldId id="371" r:id="rId99"/>
    <p:sldId id="372" r:id="rId100"/>
    <p:sldId id="338" r:id="rId101"/>
    <p:sldId id="339" r:id="rId102"/>
    <p:sldId id="340" r:id="rId103"/>
    <p:sldId id="308" r:id="rId1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A50021"/>
    <a:srgbClr val="FFFF00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718" autoAdjust="0"/>
  </p:normalViewPr>
  <p:slideViewPr>
    <p:cSldViewPr>
      <p:cViewPr>
        <p:scale>
          <a:sx n="100" d="100"/>
          <a:sy n="100" d="100"/>
        </p:scale>
        <p:origin x="-1152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C9266-3484-4084-BD10-CACC8AD3AEEC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09923-A3B1-469C-9F94-D5BE489BC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3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331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3316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9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1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2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3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9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3330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3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13334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37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3338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1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13342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5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3346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9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6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5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5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50078E-AD61-451B-A9D9-83B227B37F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39090-D02F-4120-B077-C7E6C05719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3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63320-21FE-4757-A181-41A713C778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7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8E472-8E3A-44B6-B879-662421E547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1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DDFB2-660B-4424-A8EA-CE922F1ECD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7C20E-D575-4C72-973D-6686BAA936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9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8E7C5-361A-48F5-9C1D-FD8A8C0E5E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DADC9-60F6-42AC-90A9-4E614F45D1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64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2870C-0BF4-4266-9704-5C81B11234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E7ABE-F025-4053-AEC2-271CF0A6C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97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B772-2BC0-4544-9AC0-39FA3A0CCE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52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2291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2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2293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6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7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2298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03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2304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5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6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2308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2312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5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2316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1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33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335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2336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2337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CA5903-2631-4FE7-AFB3-BA99C83B44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8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60500"/>
            <a:ext cx="7467600" cy="2044700"/>
          </a:xfrm>
        </p:spPr>
        <p:txBody>
          <a:bodyPr/>
          <a:lstStyle/>
          <a:p>
            <a:r>
              <a:rPr lang="zh-CN" altLang="en-US" sz="5400" dirty="0" smtClean="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5400" dirty="0">
                <a:solidFill>
                  <a:srgbClr val="A5002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zh-CN" altLang="en-US" sz="5400" dirty="0" smtClean="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章  </a:t>
            </a:r>
            <a:r>
              <a:rPr lang="zh-CN" altLang="en-US" sz="5400" dirty="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0078E-AD61-451B-A9D9-83B227B37F3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209800" y="4800600"/>
            <a:ext cx="1295400" cy="609600"/>
          </a:xfrm>
          <a:prstGeom prst="rect">
            <a:avLst/>
          </a:prstGeom>
          <a:solidFill>
            <a:srgbClr val="CCFFFF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2133600" y="3886200"/>
            <a:ext cx="2057400" cy="8382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42913" y="731838"/>
            <a:ext cx="2147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准则 ：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7634288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个体：专业名词（如王强、法国等）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人称代词（如你、我、他），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指示代词（如这个、那个）。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62000" y="3810000"/>
            <a:ext cx="65055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谓词：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通用名词（如楼房、人等）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形容词、动词。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 animBg="1"/>
      <p:bldP spid="45072" grpId="0" animBg="1"/>
      <p:bldP spid="4506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14313" y="454025"/>
            <a:ext cx="89296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证明下面论断的正确性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有些病人喜欢一切医生，但任何病人都不喜欢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庸医。所以凡医生都不是庸医。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28600" y="2470150"/>
            <a:ext cx="891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翻译 设：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x,y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): 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喜欢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P(x): 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是病人。      </a:t>
            </a:r>
          </a:p>
          <a:p>
            <a:pPr>
              <a:lnSpc>
                <a:spcPct val="14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D(y): y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是医生。 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Q(y): y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是庸医。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76200" y="3884613"/>
            <a:ext cx="60229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则论断译为： 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∃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x(P(x)∧∀y(D(y)→L(x,y))),      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∀x(P(x)→∀y(Q(y)→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L(x,y))) 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5181600" y="4891088"/>
            <a:ext cx="37179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∀y(D(y)→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Q(y))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  <p:bldP spid="97288" grpId="0"/>
      <p:bldP spid="9728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214313" y="635000"/>
            <a:ext cx="1385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A50021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143000" y="609600"/>
            <a:ext cx="549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1)∃x(P(x)∧∀y(D(y)→L(x,y)))    P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066800" y="1462088"/>
            <a:ext cx="600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2)P(c)∧∀y(D(y)→L(c,y))            1),ES 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1143000" y="2362200"/>
            <a:ext cx="3006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3)P(c)                  2)</a:t>
            </a:r>
            <a:endParaRPr lang="en-US" altLang="zh-CN" sz="2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990600" y="3124200"/>
            <a:ext cx="4846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pt-BR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4)∀y(D(y)→L(c,y))              2)</a:t>
            </a:r>
            <a:endParaRPr lang="en-US" altLang="zh-CN" sz="2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990600" y="3886200"/>
            <a:ext cx="526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pt-BR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5)D(a)→L(c,a)                      4),US</a:t>
            </a:r>
            <a:endParaRPr lang="en-US" altLang="zh-CN" sz="2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042988" y="4738688"/>
            <a:ext cx="6196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pt-BR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6)∀x(P(x)→∀y(Q(y)→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L(x,y)))       P</a:t>
            </a:r>
            <a:endParaRPr lang="en-US" altLang="zh-CN" sz="2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/>
      <p:bldP spid="98315" grpId="0"/>
      <p:bldP spid="98316" grpId="0"/>
      <p:bldP spid="98317" grpId="0"/>
      <p:bldP spid="9831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990600" y="914400"/>
            <a:ext cx="626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7)P(c)→∀y(Q(y)→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L(c,y))           6),US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1066800" y="1843088"/>
            <a:ext cx="560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8)∀y(Q(y)→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L(c,y))             3),7),I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066800" y="2743200"/>
            <a:ext cx="538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9)Q(a)→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L(c,a)                     8),US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057275" y="3595688"/>
            <a:ext cx="554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10)L(c,a)→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Q(a)                    9,(38)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1066800" y="4419600"/>
            <a:ext cx="582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11)D(a)→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Q(a)                        5),10),I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1066800" y="53482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12)∀y(Q(y)→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Q(y))             11),UG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>
            <a:off x="7010400" y="5105400"/>
            <a:ext cx="2133600" cy="838200"/>
          </a:xfrm>
          <a:prstGeom prst="wedgeRoundRectCallout">
            <a:avLst>
              <a:gd name="adj1" fmla="val -158037"/>
              <a:gd name="adj2" fmla="val 179167"/>
              <a:gd name="adj3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论断正确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  <p:bldP spid="99339" grpId="0"/>
      <p:bldP spid="99340" grpId="0"/>
      <p:bldP spid="99341" grpId="0"/>
      <p:bldP spid="9934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00200" y="18288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667000" y="990600"/>
            <a:ext cx="20859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800">
                <a:solidFill>
                  <a:srgbClr val="A50021"/>
                </a:solidFill>
                <a:ea typeface="华文行楷" pitchFamily="2" charset="-122"/>
              </a:rPr>
              <a:t>小   结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355725" y="1933575"/>
            <a:ext cx="6721475" cy="301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§5.1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一阶逻辑基本概念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§5.2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谓词公式及其解释</a:t>
            </a:r>
            <a:endParaRPr lang="zh-CN" altLang="en-US" sz="32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§5.3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谓词公式之间的关系</a:t>
            </a: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§5.4</a:t>
            </a:r>
            <a:r>
              <a:rPr lang="en-US" altLang="zh-CN" sz="32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219200" y="4267200"/>
            <a:ext cx="6019800" cy="1600200"/>
          </a:xfrm>
          <a:prstGeom prst="rect">
            <a:avLst/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7239000" y="2971800"/>
            <a:ext cx="1524000" cy="16764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47713" y="990600"/>
            <a:ext cx="5272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这座楼建成了。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685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表示：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建成了。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H(x)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是楼。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209800" y="27432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F(a)∧H(a)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1905000" y="1524000"/>
            <a:ext cx="457200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124200" y="1524000"/>
            <a:ext cx="990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667000" y="1524000"/>
            <a:ext cx="3810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219200" y="3429000"/>
            <a:ext cx="3976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这座大楼建成了。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2362200" y="3962400"/>
            <a:ext cx="45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204913" y="4198938"/>
            <a:ext cx="359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是大的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743200" y="4953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F(a)∧G(a)∧H(a)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34" grpId="0"/>
      <p:bldP spid="48137" grpId="0" animBg="1"/>
      <p:bldP spid="48138" grpId="0" animBg="1"/>
      <p:bldP spid="48139" grpId="0" animBg="1"/>
      <p:bldP spid="48140" grpId="0"/>
      <p:bldP spid="48141" grpId="0" animBg="1"/>
      <p:bldP spid="48142" grpId="0"/>
      <p:bldP spid="48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133600" y="1066800"/>
            <a:ext cx="2224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R(x,y)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743200" y="16764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5181600" y="914400"/>
            <a:ext cx="2514600" cy="609600"/>
          </a:xfrm>
          <a:prstGeom prst="wedgeRoundRectCallout">
            <a:avLst>
              <a:gd name="adj1" fmla="val -121023"/>
              <a:gd name="adj2" fmla="val 41926"/>
              <a:gd name="adj3" fmla="val 16667"/>
            </a:avLst>
          </a:prstGeom>
          <a:solidFill>
            <a:srgbClr val="FFFF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命题函数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33400" y="2228850"/>
            <a:ext cx="858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一个命题函数由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个个体变元和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元谓词组成。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895600" y="3200400"/>
          <a:ext cx="358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公式" r:id="rId3" imgW="1002865" imgH="228501" progId="Equation.3">
                  <p:embed/>
                </p:oleObj>
              </mc:Choice>
              <mc:Fallback>
                <p:oleObj name="公式" r:id="rId3" imgW="1002865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3581400" cy="819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838200" y="4340225"/>
            <a:ext cx="79248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命题函数以个体域为定义域，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以真值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所组成的集合为值域。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25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 animBg="1"/>
      <p:bldP spid="22536" grpId="0" animBg="1"/>
      <p:bldP spid="22537" grpId="0"/>
      <p:bldP spid="225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81000" y="758825"/>
            <a:ext cx="81819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自然数集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为个体域，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表示三元谓词</a:t>
            </a:r>
            <a:r>
              <a:rPr lang="zh-CN" altLang="en-US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“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…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的平方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…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的平方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…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..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，则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P(x,y,z)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是命题函数。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143000" y="2438400"/>
            <a:ext cx="2452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P(1,2,5)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219200" y="3581400"/>
            <a:ext cx="2452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P(1,2,3)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4114800" y="2438400"/>
            <a:ext cx="2438400" cy="609600"/>
          </a:xfrm>
          <a:prstGeom prst="wedgeRoundRectCallout">
            <a:avLst>
              <a:gd name="adj1" fmla="val -111912"/>
              <a:gd name="adj2" fmla="val 23176"/>
              <a:gd name="adj3" fmla="val 16667"/>
            </a:avLst>
          </a:prstGeom>
          <a:solidFill>
            <a:srgbClr val="FFFF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真命题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4191000" y="3429000"/>
            <a:ext cx="2971800" cy="914400"/>
          </a:xfrm>
          <a:prstGeom prst="wedgeEllipseCallout">
            <a:avLst>
              <a:gd name="adj1" fmla="val -96796"/>
              <a:gd name="adj2" fmla="val 9204"/>
            </a:avLst>
          </a:prstGeom>
          <a:solidFill>
            <a:srgbClr val="FF0066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假命题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57200" y="4648200"/>
            <a:ext cx="8382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简单命题函数：不含联结词的谓词</a:t>
            </a:r>
            <a:endParaRPr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复合命题函数：由原子谓词及联结词组成的表达式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  <p:bldP spid="23561" grpId="0" animBg="1"/>
      <p:bldP spid="23562" grpId="0" animBg="1"/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590800" y="2971800"/>
            <a:ext cx="2743200" cy="1066800"/>
          </a:xfrm>
          <a:prstGeom prst="rect">
            <a:avLst/>
          </a:prstGeom>
          <a:solidFill>
            <a:srgbClr val="FFFF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60413" y="1235075"/>
            <a:ext cx="731678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3.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张华是大学生，李明也是大学生。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92175" y="1997075"/>
            <a:ext cx="825182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令：</a:t>
            </a:r>
            <a:r>
              <a:rPr kumimoji="1"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是大学生</a:t>
            </a:r>
            <a:r>
              <a:rPr kumimoji="1"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  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：张华  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：李明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206625" y="3092450"/>
            <a:ext cx="3660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P(a)∧P(b)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07" grpId="0"/>
      <p:bldP spid="256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890713" y="1905000"/>
            <a:ext cx="3519487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华文新魏" pitchFamily="2" charset="-122"/>
              </a:rPr>
              <a:t>所有人都是要死的。</a:t>
            </a: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华文新魏" pitchFamily="2" charset="-122"/>
              </a:rPr>
              <a:t>苏格拉底是人。</a:t>
            </a: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华文新魏" pitchFamily="2" charset="-122"/>
              </a:rPr>
              <a:t>苏格拉底要死。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5638800" y="2133600"/>
            <a:ext cx="2133600" cy="533400"/>
          </a:xfrm>
          <a:prstGeom prst="wedgeEllipseCallout">
            <a:avLst>
              <a:gd name="adj1" fmla="val -112500"/>
              <a:gd name="adj2" fmla="val 100296"/>
            </a:avLst>
          </a:prstGeom>
          <a:solidFill>
            <a:srgbClr val="CCFFFF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676400" y="641350"/>
          <a:ext cx="5029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公式" r:id="rId3" imgW="1308100" imgH="228600" progId="Equation.3">
                  <p:embed/>
                </p:oleObj>
              </mc:Choice>
              <mc:Fallback>
                <p:oleObj name="公式" r:id="rId3" imgW="1308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41350"/>
                        <a:ext cx="50292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600200" y="2819400"/>
          <a:ext cx="2362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公式" r:id="rId5" imgW="571004" imgH="177646" progId="Equation.3">
                  <p:embed/>
                </p:oleObj>
              </mc:Choice>
              <mc:Fallback>
                <p:oleObj name="公式" r:id="rId5" imgW="571004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23622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-76200" y="685800"/>
            <a:ext cx="184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整数集合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371600" y="1828800"/>
            <a:ext cx="6400800" cy="601663"/>
          </a:xfrm>
          <a:prstGeom prst="rect">
            <a:avLst/>
          </a:prstGeom>
          <a:solidFill>
            <a:srgbClr val="FF99CC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对个体域中的所有个体，均为真 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219200" y="4038600"/>
            <a:ext cx="6248400" cy="601663"/>
          </a:xfrm>
          <a:prstGeom prst="rect">
            <a:avLst/>
          </a:prstGeom>
          <a:solidFill>
            <a:srgbClr val="FFFF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对个体域中的一些个体，为真 </a:t>
            </a: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6934200" y="685800"/>
            <a:ext cx="2057400" cy="609600"/>
          </a:xfrm>
          <a:prstGeom prst="wedgeRectCallout">
            <a:avLst>
              <a:gd name="adj1" fmla="val -67593"/>
              <a:gd name="adj2" fmla="val 9116"/>
            </a:avLst>
          </a:prstGeom>
          <a:solidFill>
            <a:srgbClr val="FFFF99"/>
          </a:solidFill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ea typeface="华文行楷" pitchFamily="2" charset="-122"/>
              </a:rPr>
              <a:t>全称量词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6553200" y="5410200"/>
            <a:ext cx="2438400" cy="914400"/>
          </a:xfrm>
          <a:prstGeom prst="wedgeEllipseCallout">
            <a:avLst>
              <a:gd name="adj1" fmla="val -145116"/>
              <a:gd name="adj2" fmla="val -127954"/>
            </a:avLst>
          </a:prstGeom>
          <a:solidFill>
            <a:srgbClr val="CCFFFF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存在量词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/>
      <p:bldP spid="27660" grpId="0" animBg="1"/>
      <p:bldP spid="27661" grpId="0" animBg="1"/>
      <p:bldP spid="27662" grpId="0" animBg="1"/>
      <p:bldP spid="276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57200" y="812800"/>
            <a:ext cx="7924800" cy="162560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全称量词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：符号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3200" b="1">
                <a:solidFill>
                  <a:srgbClr val="000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对所有的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>
                <a:solidFill>
                  <a:srgbClr val="000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3200" b="1">
                <a:solidFill>
                  <a:srgbClr val="000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对任意一个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>
                <a:solidFill>
                  <a:srgbClr val="000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>
                <a:solidFill>
                  <a:srgbClr val="000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对每一个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>
                <a:solidFill>
                  <a:srgbClr val="000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905000" y="2514600"/>
          <a:ext cx="5181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公式" r:id="rId3" imgW="1587500" imgH="228600" progId="Equation.3">
                  <p:embed/>
                </p:oleObj>
              </mc:Choice>
              <mc:Fallback>
                <p:oleObj name="公式" r:id="rId3" imgW="1587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51816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28600" y="3367088"/>
            <a:ext cx="458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把下面命题符号化。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676400" y="39624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所有人都要死。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09600" y="47244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H(x)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是人。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要死。 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805113" y="5410200"/>
            <a:ext cx="4433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x(H(x)→M(x)) 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5105400" y="0"/>
            <a:ext cx="2286000" cy="533400"/>
          </a:xfrm>
          <a:prstGeom prst="wedgeRoundRectCallout">
            <a:avLst>
              <a:gd name="adj1" fmla="val -88750"/>
              <a:gd name="adj2" fmla="val 112796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全称性变元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0" y="2590800"/>
            <a:ext cx="184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整数集合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29706" grpId="0"/>
      <p:bldP spid="29707" grpId="0"/>
      <p:bldP spid="29708" grpId="0"/>
      <p:bldP spid="29709" grpId="0" animBg="1"/>
      <p:bldP spid="297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0113" y="838200"/>
            <a:ext cx="550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所有的自然数都是实数。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33400" y="3214688"/>
            <a:ext cx="463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所有大学生都热爱祖国。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052513" y="1614488"/>
            <a:ext cx="589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是自然数；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是实数 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048000" y="23622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x(P(x)→R(x))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219200" y="4052888"/>
            <a:ext cx="5935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是大学生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;L(x)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热爱祖国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 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154363" y="4800600"/>
            <a:ext cx="347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x(S(x)→L(x))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30730" grpId="0"/>
      <p:bldP spid="30731" grpId="0"/>
      <p:bldP spid="307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28713" y="1150938"/>
            <a:ext cx="4646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(4)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任何整数是正的或是负的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92150" y="2133600"/>
            <a:ext cx="807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是整数，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是正数，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是负数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905000" y="3230563"/>
            <a:ext cx="5043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x(I(x)→(R(x)∨Q(x)))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223838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A50021"/>
                </a:solidFill>
                <a:ea typeface="华文行楷" pitchFamily="2" charset="-122"/>
              </a:rPr>
              <a:t>三段论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55725" y="1311275"/>
            <a:ext cx="428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所有人都是要死的。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79525" y="2254250"/>
            <a:ext cx="435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苏格拉底是人。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355725" y="3321050"/>
            <a:ext cx="435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苏格拉底要死。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791200" y="1322388"/>
            <a:ext cx="930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622925" y="3397250"/>
            <a:ext cx="930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4876800" y="4267200"/>
            <a:ext cx="3886200" cy="990600"/>
          </a:xfrm>
          <a:prstGeom prst="wedgeRoundRectCallout">
            <a:avLst>
              <a:gd name="adj1" fmla="val -36764"/>
              <a:gd name="adj2" fmla="val 212338"/>
              <a:gd name="adj3" fmla="val 16667"/>
            </a:avLst>
          </a:prstGeom>
          <a:solidFill>
            <a:srgbClr val="CCFFCC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ea typeface="华文行楷" pitchFamily="2" charset="-122"/>
              </a:rPr>
              <a:t>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17" grpId="0"/>
      <p:bldP spid="17418" grpId="0"/>
      <p:bldP spid="17418" grpId="1"/>
      <p:bldP spid="17419" grpId="0"/>
      <p:bldP spid="17419" grpId="1"/>
      <p:bldP spid="174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81000" y="936625"/>
            <a:ext cx="8382000" cy="1577975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存在量词</a:t>
            </a:r>
            <a:r>
              <a:rPr lang="en-US" altLang="zh-CN" sz="3200" b="1" dirty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有一个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至少存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在一个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有些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47713" y="2903538"/>
            <a:ext cx="5119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至少存在一个人不死。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71513" y="3665538"/>
            <a:ext cx="595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H(x)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是人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,M(x)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要死。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119313" y="4572000"/>
            <a:ext cx="4891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x(H(x)∧┐M(x))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4876800" y="0"/>
            <a:ext cx="2514600" cy="609600"/>
          </a:xfrm>
          <a:prstGeom prst="wedgeRoundRectCallout">
            <a:avLst>
              <a:gd name="adj1" fmla="val -103407"/>
              <a:gd name="adj2" fmla="val 164324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ea typeface="华文行楷" pitchFamily="2" charset="-122"/>
              </a:rPr>
              <a:t>存在性变元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7" grpId="0"/>
      <p:bldP spid="327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  <a:r>
              <a:rPr lang="en-US" altLang="zh-CN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6200" y="762000"/>
            <a:ext cx="565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将下列语句译成谓词。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81000" y="1295400"/>
            <a:ext cx="341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有些偶数是质数。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498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所有的整数都不是有理数。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04800" y="4876800"/>
            <a:ext cx="507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不是所有的整数都是有理数 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85800" y="1828800"/>
            <a:ext cx="6253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是偶数，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是质数。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209800" y="2362200"/>
            <a:ext cx="367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∃x(P(x)∧Q(x)) 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57200" y="35814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Q(x):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是有理数。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Z(x):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是整数。 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057400" y="4191000"/>
            <a:ext cx="438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∀x(Z(x)→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Q(x))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460625" y="5486400"/>
            <a:ext cx="416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∀x(Z(x)→Q(x))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838200" y="5410200"/>
            <a:ext cx="914400" cy="0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3" grpId="0"/>
      <p:bldP spid="33804" grpId="0"/>
      <p:bldP spid="33805" grpId="0"/>
      <p:bldP spid="33806" grpId="0"/>
      <p:bldP spid="338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  <a:r>
              <a:rPr lang="en-US" altLang="zh-CN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33400" y="685800"/>
            <a:ext cx="428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(4)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有些整数是有理数。 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33400" y="2986088"/>
            <a:ext cx="4189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(5)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有些整数不是有理数。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33400" y="4357688"/>
            <a:ext cx="383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(6)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没有整数是有理数。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42913" y="1385888"/>
            <a:ext cx="7710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Q(x):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是有理数。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Z(x):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是整数。 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514600" y="205740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∃x(Z(x)∧Q(x))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344738" y="3611563"/>
            <a:ext cx="4284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∃x(Z(x)∧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Q(x))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043113" y="5059363"/>
            <a:ext cx="481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∃x(Z(x)∧Q(x))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27" grpId="0"/>
      <p:bldP spid="34828" grpId="0"/>
      <p:bldP spid="348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2438400" y="838200"/>
            <a:ext cx="762000" cy="6858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371600" y="914400"/>
            <a:ext cx="381000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00113" y="946150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7)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我看见一朵香花。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81000" y="1606550"/>
            <a:ext cx="85344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：我。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F(x,y)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看见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是香的。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是花。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1752600" y="1446213"/>
            <a:ext cx="687388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124200" y="1447800"/>
            <a:ext cx="381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657600" y="1447800"/>
            <a:ext cx="457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814513" y="3460750"/>
            <a:ext cx="6110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∃x (F(a,x)∧Q(x)∧R(x))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065213" y="4594225"/>
            <a:ext cx="7405687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全称量词和存在量词统称为量词。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nimBg="1"/>
      <p:bldP spid="35852" grpId="0" animBg="1"/>
      <p:bldP spid="35848" grpId="0"/>
      <p:bldP spid="35849" grpId="0" animBg="1"/>
      <p:bldP spid="35850" grpId="0" animBg="1"/>
      <p:bldP spid="35851" grpId="0" animBg="1"/>
      <p:bldP spid="35855" grpId="0"/>
      <p:bldP spid="358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  <a:r>
              <a:rPr lang="en-US" altLang="zh-CN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多重量化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47713" y="990600"/>
            <a:ext cx="5881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3.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有些人对一些食物过敏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Wingdings" pitchFamily="2" charset="2"/>
              </a:rPr>
              <a:t>。</a:t>
            </a:r>
            <a:endParaRPr lang="zh-CN" altLang="en-US" sz="2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5800" y="1825625"/>
            <a:ext cx="7239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设：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Q(x,y): x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 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过敏。 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M(x): x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是人。 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P(y):  y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是食物。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447800" y="3519488"/>
            <a:ext cx="6796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x(M(x)∧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y(P(y)∧Q(x,y)))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752600" y="1520825"/>
            <a:ext cx="1066800" cy="0"/>
          </a:xfrm>
          <a:prstGeom prst="line">
            <a:avLst/>
          </a:prstGeom>
          <a:noFill/>
          <a:ln w="539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00400" y="1524000"/>
            <a:ext cx="6858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3" grpId="0"/>
      <p:bldP spid="36874" grpId="0" animBg="1"/>
      <p:bldP spid="368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  <a:r>
              <a:rPr lang="en-US" altLang="zh-CN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多重量化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936625" y="990600"/>
            <a:ext cx="448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4.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每个人都有一些朋友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Wingdings" pitchFamily="2" charset="2"/>
              </a:rPr>
              <a:t>。</a:t>
            </a:r>
            <a:endParaRPr lang="zh-CN" altLang="en-US" sz="280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900113" y="1981200"/>
            <a:ext cx="653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设：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P(x,y): x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的朋友。 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M(x): x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是人。 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447800" y="2895600"/>
            <a:ext cx="6307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kumimoji="1"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 ( M(x) → </a:t>
            </a:r>
            <a:r>
              <a:rPr kumimoji="1"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kumimoji="1"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 ( M(y) ∧ P(y,x) ) )</a:t>
            </a:r>
            <a:endParaRPr lang="en-US" altLang="zh-CN" sz="32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1905000" y="1524000"/>
            <a:ext cx="1143000" cy="0"/>
          </a:xfrm>
          <a:prstGeom prst="line">
            <a:avLst/>
          </a:prstGeom>
          <a:noFill/>
          <a:ln w="539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733800" y="1524000"/>
            <a:ext cx="6858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  <p:bldP spid="37897" grpId="0"/>
      <p:bldP spid="37898" grpId="0" animBg="1"/>
      <p:bldP spid="378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量词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38200" y="18049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聪明。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是人。 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62000" y="928688"/>
            <a:ext cx="688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尽管有人聪明，但未必一切人都聪明。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95400" y="3309938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x(M(x)∧F(x))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48200" y="3287713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( M(x)→F(x)))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038600" y="3306763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A50021"/>
                </a:solidFill>
                <a:latin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1" grpId="0"/>
      <p:bldP spid="389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谓词公式符号化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71513" y="769938"/>
            <a:ext cx="5805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并非每个实数都是有理数。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7200" y="1462088"/>
            <a:ext cx="748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解：令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R(x):  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是实数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Q(x):  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是有理数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219200" y="2209800"/>
            <a:ext cx="330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x(R(x)→Q(x)) 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876800" y="223996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x(R(x)∧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Q(x))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71513" y="2979738"/>
            <a:ext cx="428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没有不犯错误的人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 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823913" y="3765550"/>
            <a:ext cx="7710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M(x) : 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是人。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 (x) : 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犯错误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433513" y="44196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x(M(x)→F(x))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191000" y="5181600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</a:t>
            </a:r>
            <a:r>
              <a:rPr lang="pt-BR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x(M(x)∧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F(x))</a:t>
            </a:r>
            <a:endParaRPr lang="en-US" altLang="zh-CN" sz="3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4" grpId="0"/>
      <p:bldP spid="39945" grpId="0"/>
      <p:bldP spid="39947" grpId="0"/>
      <p:bldP spid="39948" grpId="0"/>
      <p:bldP spid="399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谓词公式符号化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95313" y="769938"/>
            <a:ext cx="382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发光的不都是金子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57200" y="1447800"/>
            <a:ext cx="732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rtl="1"/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L(x) : 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发光。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G(x) :  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是金子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143000" y="2057400"/>
            <a:ext cx="313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</a:t>
            </a:r>
            <a:r>
              <a:rPr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x(L(x)→G(x))</a:t>
            </a:r>
            <a:endParaRPr lang="en-US" altLang="zh-CN" sz="3200" b="1">
              <a:solidFill>
                <a:srgbClr val="000000"/>
              </a:solidFill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800600" y="2057400"/>
            <a:ext cx="3065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x(L(x)∧</a:t>
            </a:r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G(x))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33400" y="2819400"/>
            <a:ext cx="542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不是所有男人都比女人聪明。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09600" y="3505200"/>
            <a:ext cx="80772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M(x):x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是男人。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W(x):x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是女人。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H(x,y) :  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比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聪明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143000" y="4953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</a:t>
            </a:r>
            <a:r>
              <a:rPr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x(M(x)→</a:t>
            </a:r>
            <a:r>
              <a:rPr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y(W(y)→H(x,y)))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048000" y="57150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x(M(x)∧</a:t>
            </a:r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y(W(y)∧H(y,x)))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  <p:bldP spid="40969" grpId="0"/>
      <p:bldP spid="40970" grpId="0"/>
      <p:bldP spid="40972" grpId="0"/>
      <p:bldP spid="40973" grpId="0"/>
      <p:bldP spid="409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4724400" y="762000"/>
            <a:ext cx="762000" cy="762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6172200" y="762000"/>
            <a:ext cx="762000" cy="762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905000" y="2438400"/>
            <a:ext cx="2057400" cy="685800"/>
          </a:xfrm>
          <a:prstGeom prst="rect">
            <a:avLst/>
          </a:prstGeom>
          <a:solidFill>
            <a:srgbClr val="CCFFCC"/>
          </a:solidFill>
          <a:ln w="539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04800" y="682625"/>
            <a:ext cx="7332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在一个谓词公式中，形如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xA(x)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xA(x)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的那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一部分称为公式的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约束部分。 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76313" y="2471738"/>
            <a:ext cx="3900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如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x(R(x)→Q(x)) </a:t>
            </a:r>
            <a:endParaRPr lang="en-US" altLang="zh-CN" sz="2800">
              <a:solidFill>
                <a:srgbClr val="000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5791200" y="2209800"/>
            <a:ext cx="1219200" cy="1066800"/>
          </a:xfrm>
          <a:prstGeom prst="wedgeEllipseCallout">
            <a:avLst>
              <a:gd name="adj1" fmla="val -96875"/>
              <a:gd name="adj2" fmla="val -1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辖域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09600" y="3581400"/>
            <a:ext cx="710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A(x)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称为量词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的辖域 。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4724400" y="0"/>
            <a:ext cx="2209800" cy="381000"/>
          </a:xfrm>
          <a:prstGeom prst="wedgeRectCallout">
            <a:avLst>
              <a:gd name="adj1" fmla="val -51509"/>
              <a:gd name="adj2" fmla="val 213333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>
                <a:solidFill>
                  <a:srgbClr val="A50021"/>
                </a:solidFill>
                <a:ea typeface="华文行楷" pitchFamily="2" charset="-122"/>
              </a:rPr>
              <a:t>指导变元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自由变元与约束变元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nimBg="1"/>
      <p:bldP spid="44044" grpId="0" animBg="1"/>
      <p:bldP spid="44040" grpId="0" animBg="1"/>
      <p:bldP spid="44039" grpId="0"/>
      <p:bldP spid="44041" grpId="0" animBg="1"/>
      <p:bldP spid="44042" grpId="0"/>
      <p:bldP spid="44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371600" y="3810000"/>
            <a:ext cx="5867400" cy="9144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577850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0066"/>
                </a:solidFill>
                <a:ea typeface="华文行楷" pitchFamily="2" charset="-122"/>
              </a:rPr>
              <a:t>谓词逻辑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676400" y="12192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355725" y="1520825"/>
            <a:ext cx="6721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§5.1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一阶逻辑基本概念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§5.2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谓词公式及其解释</a:t>
            </a:r>
            <a:endParaRPr lang="zh-CN" altLang="en-US" sz="32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§5.3.1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谓词公式之间的关系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§5.4</a:t>
            </a:r>
            <a:r>
              <a:rPr lang="en-US" altLang="zh-CN" sz="32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505200" y="2743200"/>
            <a:ext cx="381000" cy="6096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04800" y="804863"/>
            <a:ext cx="79502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约束出现：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在公式的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约束部分的任一出现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都称为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的约束出现。 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5334000" y="3048000"/>
            <a:ext cx="2895600" cy="609600"/>
          </a:xfrm>
          <a:prstGeom prst="wedgeEllipseCallout">
            <a:avLst>
              <a:gd name="adj1" fmla="val -100657"/>
              <a:gd name="adj2" fmla="val -176565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约束变元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28600" y="5497513"/>
            <a:ext cx="8769350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的出现不是约束出现，则称为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的自由出现。</a:t>
            </a:r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6096000" y="4572000"/>
            <a:ext cx="2895600" cy="609600"/>
          </a:xfrm>
          <a:prstGeom prst="cloudCallout">
            <a:avLst>
              <a:gd name="adj1" fmla="val -40130"/>
              <a:gd name="adj2" fmla="val 131773"/>
            </a:avLst>
          </a:prstGeom>
          <a:solidFill>
            <a:srgbClr val="FFFF99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A50021"/>
                </a:solidFill>
                <a:ea typeface="华文行楷" pitchFamily="2" charset="-122"/>
              </a:rPr>
              <a:t>自由变元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33400" y="2743200"/>
            <a:ext cx="481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1).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xP(x)∧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yQ(x,y)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1905000" y="32766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200400" y="3352800"/>
            <a:ext cx="10668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9165" name="AutoShape 13"/>
          <p:cNvSpPr>
            <a:spLocks noChangeArrowheads="1"/>
          </p:cNvSpPr>
          <p:nvPr/>
        </p:nvSpPr>
        <p:spPr bwMode="auto">
          <a:xfrm>
            <a:off x="1371600" y="3886200"/>
            <a:ext cx="1219200" cy="1066800"/>
          </a:xfrm>
          <a:prstGeom prst="wedgeEllipseCallout">
            <a:avLst>
              <a:gd name="adj1" fmla="val 24218"/>
              <a:gd name="adj2" fmla="val -103273"/>
            </a:avLst>
          </a:prstGeom>
          <a:solidFill>
            <a:srgbClr val="FFFF99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约束变元</a:t>
            </a: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3581400" y="3962400"/>
            <a:ext cx="1219200" cy="1066800"/>
          </a:xfrm>
          <a:prstGeom prst="wedgeEllipseCallout">
            <a:avLst>
              <a:gd name="adj1" fmla="val -14060"/>
              <a:gd name="adj2" fmla="val -124704"/>
            </a:avLst>
          </a:prstGeom>
          <a:solidFill>
            <a:srgbClr val="FFFF99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约束变元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自由变元与约束变元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7" grpId="0" animBg="1"/>
      <p:bldP spid="49158" grpId="0" animBg="1"/>
      <p:bldP spid="49159" grpId="0" animBg="1"/>
      <p:bldP spid="49160" grpId="0" animBg="1"/>
      <p:bldP spid="49161" grpId="0" animBg="1"/>
      <p:bldP spid="49162" grpId="0"/>
      <p:bldP spid="49163" grpId="0" animBg="1"/>
      <p:bldP spid="49164" grpId="0" animBg="1"/>
      <p:bldP spid="49165" grpId="0" animBg="1"/>
      <p:bldP spid="491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981200" y="2362200"/>
            <a:ext cx="685800" cy="6096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自由变元与约束变元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626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练习：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 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x(P(x)∧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yQ(x,y))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2667000" y="1524000"/>
            <a:ext cx="2590800" cy="0"/>
          </a:xfrm>
          <a:prstGeom prst="line">
            <a:avLst/>
          </a:prstGeom>
          <a:noFill/>
          <a:ln w="793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052513" y="2427288"/>
            <a:ext cx="3748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 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xP(x)∧Q(x)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1676400" y="3962400"/>
            <a:ext cx="1295400" cy="838200"/>
          </a:xfrm>
          <a:prstGeom prst="wedgeRoundRectCallout">
            <a:avLst>
              <a:gd name="adj1" fmla="val 4046"/>
              <a:gd name="adj2" fmla="val -178787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约束出现</a:t>
            </a:r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3733800" y="4114800"/>
            <a:ext cx="2133600" cy="533400"/>
          </a:xfrm>
          <a:prstGeom prst="wedgeRoundRectCallout">
            <a:avLst>
              <a:gd name="adj1" fmla="val -64065"/>
              <a:gd name="adj2" fmla="val -289880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009900"/>
                </a:solidFill>
                <a:ea typeface="华文行楷" pitchFamily="2" charset="-122"/>
              </a:rPr>
              <a:t>自由出现</a:t>
            </a:r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096000" y="2438400"/>
            <a:ext cx="2133600" cy="685800"/>
          </a:xfrm>
          <a:prstGeom prst="wedgeRectCallout">
            <a:avLst>
              <a:gd name="adj1" fmla="val -160269"/>
              <a:gd name="adj2" fmla="val -6481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FF0066"/>
                </a:solidFill>
                <a:ea typeface="华文行楷" pitchFamily="2" charset="-122"/>
              </a:rPr>
              <a:t>改名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6843713" y="4375150"/>
            <a:ext cx="1233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nimBg="1"/>
      <p:bldP spid="50183" grpId="0" animBg="1"/>
      <p:bldP spid="50187" grpId="0" animBg="1"/>
      <p:bldP spid="50188" grpId="0" animBg="1"/>
      <p:bldP spid="50189" grpId="0" animBg="1"/>
      <p:bldP spid="501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自由变元与约束变元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62000" y="9906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 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  N(x):x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是自然数。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R(x):x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是实数。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09600" y="1654175"/>
            <a:ext cx="48006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kumimoji="1" lang="zh-CN" altLang="en-US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翻译</a:t>
            </a:r>
            <a:r>
              <a:rPr kumimoji="1"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 ∀x(N(x)→R(x))</a:t>
            </a:r>
            <a:endParaRPr lang="en-US" altLang="zh-CN" sz="320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133600" y="3962400"/>
            <a:ext cx="4651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华文行楷" pitchFamily="2" charset="-122"/>
              </a:rPr>
              <a:t>所有的自然数都是实数。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105400" y="19954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∀y(N(y)→R(y))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2667000" y="2590800"/>
            <a:ext cx="762000" cy="13716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5715000" y="2667000"/>
            <a:ext cx="749300" cy="1295400"/>
          </a:xfrm>
          <a:prstGeom prst="downArrow">
            <a:avLst>
              <a:gd name="adj1" fmla="val 50000"/>
              <a:gd name="adj2" fmla="val 43220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08" grpId="0"/>
      <p:bldP spid="51208" grpId="1"/>
      <p:bldP spid="51209" grpId="0"/>
      <p:bldP spid="51210" grpId="0" animBg="1"/>
      <p:bldP spid="512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4800" y="8382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ea typeface="华文行楷" pitchFamily="2" charset="-122"/>
              </a:rPr>
              <a:t>1.</a:t>
            </a:r>
            <a:r>
              <a:rPr lang="zh-CN" altLang="en-US" sz="2800" b="1">
                <a:solidFill>
                  <a:srgbClr val="A50021"/>
                </a:solidFill>
                <a:ea typeface="华文行楷" pitchFamily="2" charset="-122"/>
              </a:rPr>
              <a:t>换名规则：约束变元换名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7200" y="1444625"/>
            <a:ext cx="80406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必须将量词后的指导变元及其辖域中对应的约束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变元一起更改，其余部分不变。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57200" y="3062288"/>
            <a:ext cx="839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新约束变元的符号不可与辖域中的其它变元同名。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914650" y="3962400"/>
            <a:ext cx="600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最好与公式中的所有变元都不同名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换名规则与代入规则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2" grpId="0"/>
      <p:bldP spid="522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81000" y="769938"/>
            <a:ext cx="572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3.  ∀x(M(x) →D(x , y) )∧P(x)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1981200" y="1295400"/>
            <a:ext cx="25146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09600" y="1600200"/>
            <a:ext cx="451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将约束变元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换成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得：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057400" y="2522538"/>
            <a:ext cx="534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∀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z(M(z)→D(z, y) )∧P(x)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981200" y="3595688"/>
            <a:ext cx="534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∀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z(M(z)→D(x, y) )∧P(x)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133600" y="4433888"/>
            <a:ext cx="534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∀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y(M(y)→D(y, y) )∧P(x)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换名规则与代入规则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  <p:bldP spid="53256" grpId="0"/>
      <p:bldP spid="53257" grpId="0"/>
      <p:bldP spid="53258" grpId="0"/>
      <p:bldP spid="53258" grpId="1"/>
      <p:bldP spid="53259" grpId="0"/>
      <p:bldP spid="5325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66713" y="787400"/>
            <a:ext cx="5653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</a:t>
            </a:r>
            <a:r>
              <a:rPr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代入规则：自由变元代入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23913" y="1568450"/>
            <a:ext cx="68722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1)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必须将公式中所有该变元一起代入，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其余部分不变。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838200" y="3429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新变元不允许在原公式中以约束形式出现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换名规则与代入规则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5029200" y="838200"/>
            <a:ext cx="6096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95313" y="846138"/>
            <a:ext cx="664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4.  ∀x(M(x)→D(x,y) )∧P(x)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2209800" y="1371600"/>
            <a:ext cx="1981200" cy="0"/>
          </a:xfrm>
          <a:prstGeom prst="line">
            <a:avLst/>
          </a:prstGeom>
          <a:noFill/>
          <a:ln w="730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33400" y="1766888"/>
            <a:ext cx="4427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将自由变元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用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z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代入得：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662113" y="2622550"/>
            <a:ext cx="504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∀x(M(x)→D(x,y) )∧P(z)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8600" y="1524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换名规则与代入规则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914400" y="33528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练习：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xP(x)∨zQ(x,z)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1371600" y="4343400"/>
            <a:ext cx="293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uP(u)∨zQ(x,z)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487863" y="4327525"/>
            <a:ext cx="328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xP(x)∨zQ(u,z)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3" grpId="0" animBg="1"/>
      <p:bldP spid="55304" grpId="0"/>
      <p:bldP spid="55305" grpId="0"/>
      <p:bldP spid="55310" grpId="0"/>
      <p:bldP spid="55312" grpId="0"/>
      <p:bldP spid="553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09600" y="762000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ea typeface="华文行楷" pitchFamily="2" charset="-122"/>
              </a:rPr>
              <a:t>几点说明：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0" y="1295400"/>
            <a:ext cx="8915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arabicParenR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不含量词的谓词公式，不是命题，是命题函数，其真值依赖于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从个体域中取出的个体词的不同而不同。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457200" y="2819400"/>
            <a:ext cx="8167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表示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班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全体学生。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1738313" y="3581400"/>
            <a:ext cx="4357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G(x)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表示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是男生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1752600" y="4419600"/>
            <a:ext cx="4357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x</a:t>
            </a:r>
            <a:r>
              <a:rPr lang="en-US" altLang="zh-CN" sz="28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G(x)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4343400" y="5181600"/>
            <a:ext cx="1905000" cy="1143000"/>
          </a:xfrm>
          <a:prstGeom prst="cloudCallout">
            <a:avLst>
              <a:gd name="adj1" fmla="val -158250"/>
              <a:gd name="adj2" fmla="val -77500"/>
            </a:avLst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真值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  <p:bldP spid="115722" grpId="0"/>
      <p:bldP spid="115723" grpId="0"/>
      <p:bldP spid="1157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52400" y="744538"/>
            <a:ext cx="83978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对于一个谓词，如其每个变量均在量词的辖域下，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则该表达式不是命题函数，而是命题了，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它有确定的真值。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685800" y="2971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D={a,b,c}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905000" y="3505200"/>
            <a:ext cx="557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xG(x)G(a)∧G(b)∧G(c)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905000" y="4724400"/>
            <a:ext cx="550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xG(x)G(a)∨G(b)∨G(c)</a:t>
            </a:r>
          </a:p>
        </p:txBody>
      </p:sp>
      <p:sp>
        <p:nvSpPr>
          <p:cNvPr id="117770" name="AutoShape 10"/>
          <p:cNvSpPr>
            <a:spLocks noChangeArrowheads="1"/>
          </p:cNvSpPr>
          <p:nvPr/>
        </p:nvSpPr>
        <p:spPr bwMode="auto">
          <a:xfrm>
            <a:off x="6705600" y="2286000"/>
            <a:ext cx="1600200" cy="990600"/>
          </a:xfrm>
          <a:prstGeom prst="wedgeEllipseCallout">
            <a:avLst>
              <a:gd name="adj1" fmla="val -81250"/>
              <a:gd name="adj2" fmla="val 109454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A50021"/>
                </a:solidFill>
                <a:ea typeface="华文新魏" pitchFamily="2" charset="-122"/>
              </a:rPr>
              <a:t>真</a:t>
            </a:r>
          </a:p>
        </p:txBody>
      </p:sp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7162800" y="5638800"/>
            <a:ext cx="1752600" cy="990600"/>
          </a:xfrm>
          <a:prstGeom prst="cloudCallout">
            <a:avLst>
              <a:gd name="adj1" fmla="val -107338"/>
              <a:gd name="adj2" fmla="val -95352"/>
            </a:avLst>
          </a:prstGeom>
          <a:solidFill>
            <a:srgbClr val="FFFF99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/>
      <p:bldP spid="117768" grpId="0"/>
      <p:bldP spid="117769" grpId="0"/>
      <p:bldP spid="117770" grpId="0" animBg="1"/>
      <p:bldP spid="1177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52400" y="2438400"/>
            <a:ext cx="39544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如：设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x,y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的个体域是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76200" y="835025"/>
            <a:ext cx="8688388" cy="1393825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量词不能随便交换位置。对于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和量词交换位置，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则意义不同，对应的真值也可能改变。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304800" y="3367088"/>
            <a:ext cx="2360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y(x+y=0)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3048000" y="33528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对每个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，都有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存在，使得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x+y=0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304800" y="4343400"/>
            <a:ext cx="262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y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x (x+y=0)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190875" y="4281488"/>
            <a:ext cx="526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存在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对每个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，都有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x+y=0</a:t>
            </a:r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7239000" y="2590800"/>
            <a:ext cx="1752600" cy="838200"/>
          </a:xfrm>
          <a:prstGeom prst="wedgeEllipseCallout">
            <a:avLst>
              <a:gd name="adj1" fmla="val -109782"/>
              <a:gd name="adj2" fmla="val 49620"/>
            </a:avLst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A50021"/>
                </a:solidFill>
                <a:cs typeface="Times New Roman" pitchFamily="18" charset="0"/>
              </a:rPr>
              <a:t>？真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4" grpId="0"/>
      <p:bldP spid="116745" grpId="0"/>
      <p:bldP spid="116746" grpId="0"/>
      <p:bldP spid="116747" grpId="0"/>
      <p:bldP spid="1167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81200" y="2757488"/>
            <a:ext cx="6781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§</a:t>
            </a:r>
            <a:r>
              <a:rPr lang="en-US" altLang="zh-CN" sz="4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一阶</a:t>
            </a:r>
            <a:r>
              <a:rPr lang="zh-CN" altLang="en-US" sz="4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81000" y="3276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x(x&lt;y-2)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163763" y="3886200"/>
            <a:ext cx="6142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对任何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均有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，使得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(x&lt;y-2)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81000" y="4586288"/>
            <a:ext cx="222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y(x&lt;y-2)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133600" y="51196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存在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，对所有的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x&lt;y-2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52400" y="831850"/>
            <a:ext cx="8458200" cy="2159000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当多个量词连续出现，它们之间无括号分隔时，</a:t>
            </a:r>
          </a:p>
          <a:p>
            <a:pPr>
              <a:lnSpc>
                <a:spcPct val="16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约定从左到右的顺序读出，后面的量词在前面</a:t>
            </a:r>
          </a:p>
          <a:p>
            <a:pPr>
              <a:lnSpc>
                <a:spcPct val="16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量词的辖域中。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228600" y="1524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  <p:bldP spid="57352" grpId="0"/>
      <p:bldP spid="573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 bwMode="auto">
          <a:xfrm>
            <a:off x="2133600" y="3048000"/>
            <a:ext cx="4038600" cy="1602851"/>
          </a:xfrm>
          <a:prstGeom prst="wedgeRoundRectCallout">
            <a:avLst>
              <a:gd name="adj1" fmla="val -10220"/>
              <a:gd name="adj2" fmla="val -225954"/>
              <a:gd name="adj3" fmla="val 16667"/>
            </a:avLst>
          </a:prstGeom>
          <a:pattFill prst="pct75">
            <a:fgClr>
              <a:srgbClr val="FFFF00"/>
            </a:fgClr>
            <a:bgClr>
              <a:schemeClr val="bg1"/>
            </a:bgClr>
          </a:patt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习题 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P112  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1,3,4,5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4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1)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不存在最大的自然数。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8600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解：设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N(x)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是自然数，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x&gt;y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8896" y="3048000"/>
                <a:ext cx="6282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¬∃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)∧∀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𝑮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)))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3048000"/>
                <a:ext cx="628210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62000" y="381000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有的人喜欢看科幻片。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444425"/>
            <a:ext cx="703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解：设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是人，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N(x)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喜欢看科幻片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25488" y="5257800"/>
                <a:ext cx="34095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)∧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88" y="5257800"/>
                <a:ext cx="340952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8C18E472-8E3A-44B6-B879-662421E54733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并非每个人都喜欢吃甜食。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286000"/>
            <a:ext cx="7242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解：设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N(x)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是人，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G(x)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喜欢吃甜食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18896" y="3048000"/>
                <a:ext cx="3782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¬∀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𝑮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3048000"/>
                <a:ext cx="378218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3810000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4)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有的人对某些药品过敏。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444425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解：设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是人，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N(x)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是药品，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):x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过敏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5488" y="5257800"/>
                <a:ext cx="57490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)∧∃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)∧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𝑮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88" y="5257800"/>
                <a:ext cx="574901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8C18E472-8E3A-44B6-B879-662421E54733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7" name="灯片编号占位符 3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8C18E472-8E3A-44B6-B879-662421E54733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5445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5)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并不是每个人都会来参加这次会议。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733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解：设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N(x)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是人，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G(x)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参加这次会议。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18896" y="3048000"/>
                <a:ext cx="3782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¬∀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𝑮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3048000"/>
                <a:ext cx="378218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zh-CN" altLang="en-US" dirty="0" smtClean="0"/>
              <a:t>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1676400"/>
                <a:ext cx="5716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𝑦𝑄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))∧∃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𝑥𝑅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0"/>
                <a:ext cx="571663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241" t="-1279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1828800" y="2286000"/>
            <a:ext cx="25146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5257800" y="2275820"/>
            <a:ext cx="838200" cy="1018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2677180"/>
                <a:ext cx="31407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77180"/>
                <a:ext cx="314079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078" t="-1279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 bwMode="auto">
          <a:xfrm>
            <a:off x="1752600" y="3200400"/>
            <a:ext cx="685800" cy="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" y="3515380"/>
                <a:ext cx="58974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))∧¬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</a:rPr>
                  <a:t>)</a:t>
                </a: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15380"/>
                <a:ext cx="589744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172" t="-12791" r="-93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 bwMode="auto">
          <a:xfrm>
            <a:off x="2514600" y="4038600"/>
            <a:ext cx="36576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752600" y="4267200"/>
            <a:ext cx="4649830" cy="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5800" y="4429780"/>
                <a:ext cx="77789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))∨∀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</a:rPr>
                  <a:t>)</a:t>
                </a: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29780"/>
                <a:ext cx="7778924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646" t="-12791" r="-470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/>
          <p:nvPr/>
        </p:nvCxnSpPr>
        <p:spPr bwMode="auto">
          <a:xfrm>
            <a:off x="1752600" y="5105400"/>
            <a:ext cx="30480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28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0" grpId="0"/>
      <p:bldP spid="2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zh-CN" altLang="en-US" dirty="0" smtClean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676400"/>
                <a:ext cx="38515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𝑥𝑄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385156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4120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6633" y="1752600"/>
                <a:ext cx="38685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)→∀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𝑦𝑄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3" y="1752600"/>
                <a:ext cx="386856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4101" t="-14737" b="-3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2628409"/>
                <a:ext cx="541577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28409"/>
                <a:ext cx="5415778" cy="648191"/>
              </a:xfrm>
              <a:prstGeom prst="rect">
                <a:avLst/>
              </a:prstGeom>
              <a:blipFill rotWithShape="1">
                <a:blip r:embed="rId4"/>
                <a:stretch>
                  <a:fillRect l="-2815" t="-9346" b="-22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 bwMode="auto">
          <a:xfrm>
            <a:off x="4495800" y="3200400"/>
            <a:ext cx="12192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3581400"/>
                <a:ext cx="5537350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𝑧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1400"/>
                <a:ext cx="5537350" cy="648191"/>
              </a:xfrm>
              <a:prstGeom prst="rect">
                <a:avLst/>
              </a:prstGeom>
              <a:blipFill rotWithShape="1">
                <a:blip r:embed="rId5"/>
                <a:stretch>
                  <a:fillRect l="-2753" t="-9434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4304809"/>
                <a:ext cx="66458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3)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)∨∀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→¬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04809"/>
                <a:ext cx="664585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2385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 bwMode="auto">
          <a:xfrm>
            <a:off x="914400" y="4876800"/>
            <a:ext cx="12192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2743200" y="4953000"/>
            <a:ext cx="4038600" cy="0"/>
          </a:xfrm>
          <a:prstGeom prst="lin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1000" y="5130225"/>
                <a:ext cx="66050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3)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𝑢𝑃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)∨∀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→¬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30225"/>
                <a:ext cx="6605078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2401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8C18E472-8E3A-44B6-B879-662421E54733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zh-CN" altLang="en-US" dirty="0" smtClean="0"/>
              <a:t>习题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676400"/>
                <a:ext cx="33754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3375476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4702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6633" y="1752600"/>
                <a:ext cx="33812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3" y="1752600"/>
                <a:ext cx="338124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4693" t="-14737" b="-3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2628409"/>
                <a:ext cx="60750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28409"/>
                <a:ext cx="6075061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2508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 bwMode="auto">
          <a:xfrm>
            <a:off x="1447800" y="3241759"/>
            <a:ext cx="12192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000" y="4304809"/>
                <a:ext cx="70497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3)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)∨(∃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𝑧𝑄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𝑦𝑅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04809"/>
                <a:ext cx="7049750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2249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1240063" y="4962525"/>
            <a:ext cx="12192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352800" y="4889584"/>
            <a:ext cx="3429000" cy="63416"/>
          </a:xfrm>
          <a:prstGeom prst="lin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429000" y="3276600"/>
            <a:ext cx="28194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453825"/>
                <a:ext cx="60446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53825"/>
                <a:ext cx="6044603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2520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1000" y="5206425"/>
                <a:ext cx="70497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00"/>
                    </a:solidFill>
                  </a:rPr>
                  <a:t>3)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)∨(∃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𝑧𝑄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→∀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𝑦𝑅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06425"/>
                <a:ext cx="7049750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2249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1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8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83058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5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§5.2</a:t>
            </a:r>
            <a:r>
              <a:rPr lang="en-US" altLang="zh-CN" sz="5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5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谓词公式及其解释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谓词公式及其解释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052513" y="860425"/>
            <a:ext cx="511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华文新魏" pitchFamily="2" charset="-122"/>
              </a:rPr>
              <a:t>形式化中，使用如下四种符号：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747713" y="1684338"/>
            <a:ext cx="542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常量符号：个体域中确定的个体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248400" y="1600200"/>
            <a:ext cx="182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a,b,c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……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..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685800" y="24463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变量符号：用于表示变量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867400" y="23622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x,y,z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…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762000" y="3290888"/>
            <a:ext cx="193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函数符号</a:t>
            </a: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3033713" y="3208338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f,h,g</a:t>
            </a: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762000" y="4052888"/>
            <a:ext cx="201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谓词符号</a:t>
            </a: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57513" y="4052888"/>
            <a:ext cx="145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P,Q,R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…</a:t>
            </a:r>
            <a:endParaRPr lang="en-US" altLang="zh-CN" sz="280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6" grpId="0"/>
      <p:bldP spid="124937" grpId="0"/>
      <p:bldP spid="124938" grpId="0"/>
      <p:bldP spid="124939" grpId="0"/>
      <p:bldP spid="124940" grpId="0"/>
      <p:bldP spid="124941" grpId="0"/>
      <p:bldP spid="1249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514600" y="2514600"/>
            <a:ext cx="457200" cy="609600"/>
          </a:xfrm>
          <a:prstGeom prst="rect">
            <a:avLst/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514600" y="1524000"/>
            <a:ext cx="990600" cy="533400"/>
          </a:xfrm>
          <a:prstGeom prst="rect">
            <a:avLst/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93725" y="914400"/>
            <a:ext cx="527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讨论以下原子命题。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981200" y="1143000"/>
            <a:ext cx="37496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205000"/>
              </a:lnSpc>
              <a:buFontTx/>
              <a:buAutoNum type="circleNumDbPlain"/>
            </a:pP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张三是共青团员。</a:t>
            </a:r>
          </a:p>
          <a:p>
            <a:pPr>
              <a:lnSpc>
                <a:spcPct val="205000"/>
              </a:lnSpc>
              <a:buFontTx/>
              <a:buAutoNum type="circleNumDbPlain"/>
            </a:pP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人会学习。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29000" y="2133600"/>
            <a:ext cx="18288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048000" y="3124200"/>
            <a:ext cx="152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04800" y="3657600"/>
            <a:ext cx="8534400" cy="598488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个体：可以独立存在的具体的或抽象的客体。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1066800" y="4800600"/>
            <a:ext cx="1905000" cy="762000"/>
          </a:xfrm>
          <a:prstGeom prst="wedgeRoundRectCallout">
            <a:avLst>
              <a:gd name="adj1" fmla="val 160500"/>
              <a:gd name="adj2" fmla="val -120000"/>
              <a:gd name="adj3" fmla="val 16667"/>
            </a:avLst>
          </a:prstGeom>
          <a:solidFill>
            <a:srgbClr val="CCFFFF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ea typeface="华文行楷" pitchFamily="2" charset="-122"/>
              </a:rPr>
              <a:t>个体常元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6096000" y="4572000"/>
            <a:ext cx="2743200" cy="914400"/>
          </a:xfrm>
          <a:prstGeom prst="wedgeEllipseCallout">
            <a:avLst>
              <a:gd name="adj1" fmla="val -39407"/>
              <a:gd name="adj2" fmla="val -97745"/>
            </a:avLst>
          </a:prstGeom>
          <a:solidFill>
            <a:srgbClr val="CCFFFF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个体变元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433513" y="5553075"/>
            <a:ext cx="133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a,b,c….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919913" y="5476875"/>
            <a:ext cx="87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16397" grpId="0" animBg="1"/>
      <p:bldP spid="16395" grpId="0" animBg="1"/>
      <p:bldP spid="16398" grpId="0" animBg="1"/>
      <p:bldP spid="16401" grpId="0" animBg="1"/>
      <p:bldP spid="16403" grpId="0" animBg="1"/>
      <p:bldP spid="16404" grpId="0" animBg="1"/>
      <p:bldP spid="16405" grpId="0"/>
      <p:bldP spid="1640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谓词公式的定义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52400" y="762000"/>
            <a:ext cx="8440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、项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由且仅由有限次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得到。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433513" y="1516063"/>
            <a:ext cx="3671887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个体常元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509713" y="2430463"/>
            <a:ext cx="3519487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个体变元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524000" y="3363913"/>
            <a:ext cx="3519488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319713" y="1550988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a,b,c,…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5395913" y="2389188"/>
            <a:ext cx="1479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x,y,z….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5334000" y="3276600"/>
          <a:ext cx="2895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公式" r:id="rId3" imgW="863225" imgH="241195" progId="Equation.3">
                  <p:embed/>
                </p:oleObj>
              </mc:Choice>
              <mc:Fallback>
                <p:oleObj name="公式" r:id="rId3" imgW="863225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28956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1433513" y="4562475"/>
            <a:ext cx="260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)=2x+y-1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4405313" y="4562475"/>
            <a:ext cx="982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f(1,2)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472113" y="4416425"/>
            <a:ext cx="434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nimBg="1"/>
      <p:bldP spid="59400" grpId="0" animBg="1"/>
      <p:bldP spid="59401" grpId="0" animBg="1"/>
      <p:bldP spid="59402" grpId="0"/>
      <p:bldP spid="59403" grpId="0"/>
      <p:bldP spid="59412" grpId="0"/>
      <p:bldP spid="59413" grpId="0"/>
      <p:bldP spid="594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谓词公式的定义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76200" y="914400"/>
            <a:ext cx="9067800" cy="1574800"/>
            <a:chOff x="48" y="576"/>
            <a:chExt cx="5712" cy="992"/>
          </a:xfrm>
        </p:grpSpPr>
        <p:sp>
          <p:nvSpPr>
            <p:cNvPr id="125956" name="Text Box 4"/>
            <p:cNvSpPr txBox="1">
              <a:spLocks noChangeArrowheads="1"/>
            </p:cNvSpPr>
            <p:nvPr/>
          </p:nvSpPr>
          <p:spPr bwMode="auto">
            <a:xfrm>
              <a:off x="48" y="576"/>
              <a:ext cx="5712" cy="99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32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、原子谓词公式：设</a:t>
              </a:r>
              <a:r>
                <a:rPr lang="en-US" altLang="zh-CN" sz="32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2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lang="en-US" altLang="zh-CN" sz="32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元谓词，          是项，则称           为原子谓词公式。 </a:t>
              </a:r>
            </a:p>
          </p:txBody>
        </p:sp>
        <p:graphicFrame>
          <p:nvGraphicFramePr>
            <p:cNvPr id="125959" name="Object 7"/>
            <p:cNvGraphicFramePr>
              <a:graphicFrameLocks noChangeAspect="1"/>
            </p:cNvGraphicFramePr>
            <p:nvPr/>
          </p:nvGraphicFramePr>
          <p:xfrm>
            <a:off x="4030" y="703"/>
            <a:ext cx="1298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0" name="公式" r:id="rId3" imgW="736560" imgH="228600" progId="Equation.3">
                    <p:embed/>
                  </p:oleObj>
                </mc:Choice>
                <mc:Fallback>
                  <p:oleObj name="公式" r:id="rId3" imgW="73656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703"/>
                          <a:ext cx="1298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0" name="Object 8"/>
            <p:cNvGraphicFramePr>
              <a:graphicFrameLocks noChangeAspect="1"/>
            </p:cNvGraphicFramePr>
            <p:nvPr/>
          </p:nvGraphicFramePr>
          <p:xfrm>
            <a:off x="1152" y="1200"/>
            <a:ext cx="147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1" name="公式" r:id="rId5" imgW="965160" imgH="228600" progId="Equation.3">
                    <p:embed/>
                  </p:oleObj>
                </mc:Choice>
                <mc:Fallback>
                  <p:oleObj name="公式" r:id="rId5" imgW="96516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200"/>
                          <a:ext cx="1473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381500"/>
          </a:xfrm>
          <a:prstGeom prst="rect">
            <a:avLst/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3.</a:t>
            </a:r>
            <a:r>
              <a:rPr kumimoji="1" lang="zh-CN" altLang="en-US" sz="28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谓词公式</a:t>
            </a:r>
            <a:r>
              <a:rPr kumimoji="1"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（合式公式）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1)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原子公式是谓词公式；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2)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是谓词公式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A∧B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A∨B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也是谓词公式；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3)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是谓词公式，则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∀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xA(x)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、∃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xA(x)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也是谓词公式；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4)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只有有限次使用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(1)(2)(3)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生成的符号串才是谓词公式。                      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谓词公式的定义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52400" y="609600"/>
            <a:ext cx="87630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对下列不同的个体域，用谓词公式表示命题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所有的自然数都大于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28600" y="1981200"/>
            <a:ext cx="2312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自然数集合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28600" y="2743200"/>
            <a:ext cx="841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解：个体域是自然数集合时，原命题表示为</a:t>
            </a:r>
            <a:r>
              <a:rPr lang="zh-CN" altLang="en-US" sz="28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∀</a:t>
            </a:r>
            <a:r>
              <a:rPr lang="en-US" altLang="zh-CN" sz="28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x(x&gt;0)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66713" y="3513138"/>
            <a:ext cx="193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实数集合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04800" y="4035425"/>
            <a:ext cx="80359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解：设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…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是自然数。因为个体域是实数集合，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原命题表示为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∀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x(N(x)→(x&gt;0))</a:t>
            </a:r>
          </a:p>
        </p:txBody>
      </p:sp>
      <p:sp>
        <p:nvSpPr>
          <p:cNvPr id="61452" name="AutoShape 12"/>
          <p:cNvSpPr>
            <a:spLocks noChangeArrowheads="1"/>
          </p:cNvSpPr>
          <p:nvPr/>
        </p:nvSpPr>
        <p:spPr bwMode="auto">
          <a:xfrm>
            <a:off x="6858000" y="3429000"/>
            <a:ext cx="1752600" cy="685800"/>
          </a:xfrm>
          <a:prstGeom prst="wedgeEllipseCallout">
            <a:avLst>
              <a:gd name="adj1" fmla="val -111144"/>
              <a:gd name="adj2" fmla="val 183796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??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谓词公式的定义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61451" grpId="0"/>
      <p:bldP spid="6145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谓词公式的定义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57200" y="849313"/>
            <a:ext cx="8001000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由所有个体组成的集合称为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全总个体域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19113" y="1814513"/>
            <a:ext cx="74961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ea typeface="华文新魏" pitchFamily="2" charset="-122"/>
              </a:rPr>
              <a:t>在全总个体域中，表示特殊个体域中个体</a:t>
            </a:r>
          </a:p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ea typeface="华文新魏" pitchFamily="2" charset="-122"/>
              </a:rPr>
              <a:t>的谓词称为</a:t>
            </a:r>
            <a:r>
              <a:rPr lang="zh-CN" altLang="en-US" sz="3200" b="1">
                <a:solidFill>
                  <a:srgbClr val="0000FF"/>
                </a:solidFill>
                <a:ea typeface="华文新魏" pitchFamily="2" charset="-122"/>
              </a:rPr>
              <a:t>特性谓词</a:t>
            </a:r>
            <a:r>
              <a:rPr lang="zh-CN" altLang="en-US" sz="3200" b="1">
                <a:solidFill>
                  <a:srgbClr val="000000"/>
                </a:solidFill>
                <a:ea typeface="华文新魏" pitchFamily="2" charset="-122"/>
              </a:rPr>
              <a:t>。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281113" y="3651250"/>
            <a:ext cx="49672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∀x(N(x)→(x&gt;0))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  <p:bldP spid="62470" grpId="1" animBg="1"/>
      <p:bldP spid="62471" grpId="0"/>
      <p:bldP spid="6247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谓词公式的解释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76200" y="998538"/>
            <a:ext cx="836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谓词逻辑中公式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的每一个解释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由如下四部分组成：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762000" y="1752600"/>
            <a:ext cx="572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非空的个体域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D(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必须指定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685800" y="2590800"/>
            <a:ext cx="547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个体常元用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中确定的个体代入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685800" y="3200400"/>
            <a:ext cx="716756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对每个谓词变元，分别指定为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的一个确定</a:t>
            </a:r>
          </a:p>
          <a:p>
            <a:pPr>
              <a:lnSpc>
                <a:spcPct val="145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的命题函数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55638" y="4419600"/>
            <a:ext cx="6811962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对每个命题函数，分别指定为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上的一个</a:t>
            </a:r>
          </a:p>
          <a:p>
            <a:pPr>
              <a:lnSpc>
                <a:spcPct val="155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确定的函数。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  <p:bldP spid="126984" grpId="0"/>
      <p:bldP spid="126985" grpId="0"/>
      <p:bldP spid="12698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谓词公式的解释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57200" y="766763"/>
            <a:ext cx="7239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个体域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D:={3,4},P(x)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解释为</a:t>
            </a:r>
            <a:r>
              <a:rPr lang="zh-CN" altLang="en-US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“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是质数</a:t>
            </a:r>
            <a:r>
              <a:rPr lang="zh-CN" altLang="en-US" sz="2800">
                <a:solidFill>
                  <a:srgbClr val="000000"/>
                </a:solidFill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a=3,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P(a)∧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xP(x)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1295400" y="1524000"/>
            <a:ext cx="2286000" cy="0"/>
          </a:xfrm>
          <a:prstGeom prst="line">
            <a:avLst/>
          </a:prstGeom>
          <a:noFill/>
          <a:ln w="603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219200" y="2133600"/>
            <a:ext cx="609600" cy="0"/>
          </a:xfrm>
          <a:prstGeom prst="line">
            <a:avLst/>
          </a:prstGeom>
          <a:noFill/>
          <a:ln w="603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914400" y="2643188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解：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P(a)∧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xP(x)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219200" y="3473450"/>
            <a:ext cx="3221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P(3)∧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xP(x)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4419600" y="3505200"/>
            <a:ext cx="1573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1∧1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4419600" y="4379913"/>
            <a:ext cx="885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8" grpId="0" animBg="1"/>
      <p:bldP spid="128009" grpId="0"/>
      <p:bldP spid="128010" grpId="0"/>
      <p:bldP spid="128011" grpId="0"/>
      <p:bldP spid="1280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谓词公式的解释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290513" y="795338"/>
            <a:ext cx="595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xy(P(x,y)Q(x,y))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381000" y="1614488"/>
            <a:ext cx="7642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个体域为</a:t>
            </a:r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自然数集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P(x,y):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y≥x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 Q(x,y):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y≥0</a:t>
            </a:r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6934200" y="2286000"/>
            <a:ext cx="1752600" cy="914400"/>
          </a:xfrm>
          <a:prstGeom prst="cloudCallout">
            <a:avLst>
              <a:gd name="adj1" fmla="val -196468"/>
              <a:gd name="adj2" fmla="val -177954"/>
            </a:avLst>
          </a:prstGeom>
          <a:solidFill>
            <a:srgbClr val="FFFF99"/>
          </a:solidFill>
          <a:ln w="603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x=0</a:t>
            </a:r>
          </a:p>
        </p:txBody>
      </p:sp>
      <p:sp>
        <p:nvSpPr>
          <p:cNvPr id="129034" name="AutoShape 10"/>
          <p:cNvSpPr>
            <a:spLocks noChangeArrowheads="1"/>
          </p:cNvSpPr>
          <p:nvPr/>
        </p:nvSpPr>
        <p:spPr bwMode="auto">
          <a:xfrm>
            <a:off x="3124200" y="2743200"/>
            <a:ext cx="1524000" cy="533400"/>
          </a:xfrm>
          <a:prstGeom prst="wedgeRoundRectCallout">
            <a:avLst>
              <a:gd name="adj1" fmla="val -1250"/>
              <a:gd name="adj2" fmla="val -151486"/>
              <a:gd name="adj3" fmla="val 16667"/>
            </a:avLst>
          </a:prstGeom>
          <a:solidFill>
            <a:srgbClr val="CCFFCC"/>
          </a:solidFill>
          <a:ln w="603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真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381000" y="3443288"/>
            <a:ext cx="794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个体域为</a:t>
            </a:r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自然数集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P(x,y):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x*y=0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 Q(x,y):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x=y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1774825" y="4281488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x=0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814513" y="4967288"/>
            <a:ext cx="893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x≠0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3033713" y="4251325"/>
            <a:ext cx="3367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y(P(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)Q(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9041" name="AutoShape 17"/>
          <p:cNvSpPr>
            <a:spLocks noChangeArrowheads="1"/>
          </p:cNvSpPr>
          <p:nvPr/>
        </p:nvSpPr>
        <p:spPr bwMode="auto">
          <a:xfrm>
            <a:off x="6477000" y="4191000"/>
            <a:ext cx="2438400" cy="457200"/>
          </a:xfrm>
          <a:prstGeom prst="wedgeRoundRectCallout">
            <a:avLst>
              <a:gd name="adj1" fmla="val -73829"/>
              <a:gd name="adj2" fmla="val 18056"/>
              <a:gd name="adj3" fmla="val 16667"/>
            </a:avLst>
          </a:prstGeom>
          <a:noFill/>
          <a:ln w="603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y=0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成立</a:t>
            </a:r>
            <a:endParaRPr lang="zh-CN" altLang="en-US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042" name="AutoShape 18"/>
          <p:cNvSpPr>
            <a:spLocks noChangeArrowheads="1"/>
          </p:cNvSpPr>
          <p:nvPr/>
        </p:nvSpPr>
        <p:spPr bwMode="auto">
          <a:xfrm>
            <a:off x="3505200" y="4953000"/>
            <a:ext cx="2362200" cy="457200"/>
          </a:xfrm>
          <a:prstGeom prst="wedgeRectCallout">
            <a:avLst>
              <a:gd name="adj1" fmla="val -88912"/>
              <a:gd name="adj2" fmla="val 7639"/>
            </a:avLst>
          </a:prstGeom>
          <a:solidFill>
            <a:srgbClr val="FFFF99"/>
          </a:solidFill>
          <a:ln w="603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y=0</a:t>
            </a:r>
            <a:r>
              <a:rPr lang="zh-CN" altLang="en-US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不成立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  <p:bldP spid="129032" grpId="0" animBg="1"/>
      <p:bldP spid="129034" grpId="0" animBg="1"/>
      <p:bldP spid="129036" grpId="0"/>
      <p:bldP spid="129038" grpId="0"/>
      <p:bldP spid="129038" grpId="1"/>
      <p:bldP spid="129039" grpId="0"/>
      <p:bldP spid="129039" grpId="1"/>
      <p:bldP spid="129040" grpId="0"/>
      <p:bldP spid="129041" grpId="0" animBg="1"/>
      <p:bldP spid="12904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谓词公式的解释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6200" y="676275"/>
            <a:ext cx="87757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个体域为自然数集合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N;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指定常项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a=0;  F(x,y):x=y; </a:t>
            </a: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N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上的指定函数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f(x,y)=x+y,g(x,y)=x*y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57200" y="21336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xF(g(x,a),x)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5800" y="2971800"/>
            <a:ext cx="443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xF(g(x,0),x)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3048000" y="2971800"/>
            <a:ext cx="3824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xF(x*0,x)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5867400" y="297180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x(x*0=x)</a:t>
            </a:r>
          </a:p>
        </p:txBody>
      </p:sp>
      <p:sp>
        <p:nvSpPr>
          <p:cNvPr id="132113" name="AutoShape 17"/>
          <p:cNvSpPr>
            <a:spLocks noChangeArrowheads="1"/>
          </p:cNvSpPr>
          <p:nvPr/>
        </p:nvSpPr>
        <p:spPr bwMode="auto">
          <a:xfrm>
            <a:off x="7848600" y="2209800"/>
            <a:ext cx="990600" cy="838200"/>
          </a:xfrm>
          <a:prstGeom prst="wedgeEllipseCallout">
            <a:avLst>
              <a:gd name="adj1" fmla="val -124519"/>
              <a:gd name="adj2" fmla="val 54167"/>
            </a:avLst>
          </a:prstGeom>
          <a:solidFill>
            <a:srgbClr val="FFFF99"/>
          </a:solidFill>
          <a:ln w="603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假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685800" y="3810000"/>
            <a:ext cx="4919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xy(F(f(x,0),y)F(f(y,0),x))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85800" y="5410200"/>
            <a:ext cx="382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xy(x+0=yy+0=x)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685800" y="4572000"/>
            <a:ext cx="450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xy(F(x+0,y)F(y+0,x))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3276600" y="2133600"/>
            <a:ext cx="4919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xy(F(f(x,a),y)F(f(y,a),x))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4327525" y="5410200"/>
            <a:ext cx="306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xy(x=yy=x)</a:t>
            </a: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7010400" y="4343400"/>
            <a:ext cx="1676400" cy="990600"/>
          </a:xfrm>
          <a:prstGeom prst="wedgeEllipseCallout">
            <a:avLst>
              <a:gd name="adj1" fmla="val -148866"/>
              <a:gd name="adj2" fmla="val -62662"/>
            </a:avLst>
          </a:prstGeom>
          <a:solidFill>
            <a:srgbClr val="CCFFCC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  <a:ea typeface="华文行楷" pitchFamily="2" charset="-122"/>
              </a:rPr>
              <a:t>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0" grpId="0"/>
      <p:bldP spid="132111" grpId="0"/>
      <p:bldP spid="132112" grpId="0"/>
      <p:bldP spid="132113" grpId="0" animBg="1"/>
      <p:bldP spid="132114" grpId="0"/>
      <p:bldP spid="132116" grpId="0"/>
      <p:bldP spid="132117" grpId="0"/>
      <p:bldP spid="132119" grpId="0"/>
      <p:bldP spid="1321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谓词公式的解释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6200" y="676275"/>
            <a:ext cx="87757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个体域为自然数集合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N;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指定常项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a=0;  F(x,y):x=y; </a:t>
            </a: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N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上的指定函数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f(x,y)=x+y,g(x,y)=x*y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19113" y="2147888"/>
            <a:ext cx="7100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3)F(f(x,y),f(y,z))            4)F(g(x,y),g(y,x))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95313" y="2982913"/>
            <a:ext cx="523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3)F(f(x,y),f(y,z))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F(x+y,y+z)</a:t>
            </a:r>
            <a:endParaRPr lang="en-US" altLang="en-US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5715000" y="2971800"/>
            <a:ext cx="313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x+y=y+zx=z</a:t>
            </a:r>
          </a:p>
        </p:txBody>
      </p:sp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7162800" y="2133600"/>
            <a:ext cx="1676400" cy="914400"/>
          </a:xfrm>
          <a:prstGeom prst="wedgeRectCallout">
            <a:avLst>
              <a:gd name="adj1" fmla="val -332954"/>
              <a:gd name="adj2" fmla="val 54343"/>
            </a:avLst>
          </a:prstGeom>
          <a:solidFill>
            <a:srgbClr val="CCFFCC"/>
          </a:solidFill>
          <a:ln w="603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无法确定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671513" y="3995738"/>
            <a:ext cx="7786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4)F(g(x,y),g(y,x))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F(x*y,y*x)</a:t>
            </a:r>
            <a:endParaRPr lang="en-US" altLang="en-US" sz="32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3581400" y="4768850"/>
            <a:ext cx="2757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x*y=y*x</a:t>
            </a: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7239000" y="4419600"/>
            <a:ext cx="1905000" cy="838200"/>
          </a:xfrm>
          <a:prstGeom prst="wedgeEllipseCallout">
            <a:avLst>
              <a:gd name="adj1" fmla="val -126750"/>
              <a:gd name="adj2" fmla="val 26894"/>
            </a:avLst>
          </a:prstGeom>
          <a:solidFill>
            <a:srgbClr val="CC99FF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FF0066"/>
                </a:solidFill>
                <a:ea typeface="华文行楷" pitchFamily="2" charset="-122"/>
              </a:rPr>
              <a:t>真命题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/>
      <p:bldP spid="130057" grpId="0"/>
      <p:bldP spid="130058" grpId="0" animBg="1"/>
      <p:bldP spid="130059" grpId="0"/>
      <p:bldP spid="130060" grpId="0"/>
      <p:bldP spid="1300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614363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914400" y="990600"/>
            <a:ext cx="732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个体变项的取值范围为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个体域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3657600" y="1905000"/>
            <a:ext cx="1600200" cy="685800"/>
          </a:xfrm>
          <a:prstGeom prst="wedgeRoundRectCallout">
            <a:avLst>
              <a:gd name="adj1" fmla="val 27977"/>
              <a:gd name="adj2" fmla="val -121759"/>
              <a:gd name="adj3" fmla="val 16667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>
                <a:solidFill>
                  <a:srgbClr val="000000"/>
                </a:solidFill>
                <a:ea typeface="华文行楷" pitchFamily="2" charset="-122"/>
              </a:rPr>
              <a:t>有限个体</a:t>
            </a: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248400" y="1828800"/>
            <a:ext cx="2133600" cy="685800"/>
          </a:xfrm>
          <a:prstGeom prst="wedgeRectCallout">
            <a:avLst>
              <a:gd name="adj1" fmla="val -92190"/>
              <a:gd name="adj2" fmla="val -109259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无限个体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2895600" y="2655888"/>
            <a:ext cx="355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{a,b,c} {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矿大在校学生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838200" y="3563938"/>
            <a:ext cx="8015288" cy="1484312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全总个体域：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最大的个体域是包含宇宙中全体事物的个体域</a:t>
            </a:r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3581400" y="6096000"/>
            <a:ext cx="1295400" cy="762000"/>
          </a:xfrm>
          <a:prstGeom prst="wedgeEllipseCallout">
            <a:avLst>
              <a:gd name="adj1" fmla="val -105514"/>
              <a:gd name="adj2" fmla="val -311250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FF0066"/>
                </a:solidFill>
                <a:ea typeface="华文行楷" pitchFamily="2" charset="-122"/>
              </a:rPr>
              <a:t>默认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6" grpId="0" animBg="1"/>
      <p:bldP spid="114697" grpId="0"/>
      <p:bldP spid="114698" grpId="0" animBg="1"/>
      <p:bldP spid="11469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P113 </a:t>
            </a:r>
            <a:r>
              <a:rPr lang="zh-CN" altLang="en-US" dirty="0"/>
              <a:t>习题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715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7.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个体域为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{1,2,3,4,5}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P(x):x≥2,Q(x):x&lt;5,R(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):x&lt;y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2362200"/>
                <a:ext cx="5594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)∨¬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)))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62200"/>
                <a:ext cx="559460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290" t="-12941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9592" y="3210580"/>
                <a:ext cx="4896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(1)∧∃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)∨¬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(1,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92" y="3210580"/>
                <a:ext cx="489666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云形标注 8"/>
          <p:cNvSpPr/>
          <p:nvPr/>
        </p:nvSpPr>
        <p:spPr bwMode="auto">
          <a:xfrm>
            <a:off x="6705600" y="2685208"/>
            <a:ext cx="1981200" cy="987193"/>
          </a:xfrm>
          <a:prstGeom prst="cloudCallout">
            <a:avLst>
              <a:gd name="adj1" fmla="val -148225"/>
              <a:gd name="adj2" fmla="val 15341"/>
            </a:avLst>
          </a:prstGeom>
          <a:blipFill>
            <a:blip r:embed="rId4"/>
            <a:tile tx="0" ty="0" sx="100000" sy="100000" flip="none" algn="tl"/>
          </a:blip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3962400"/>
                <a:ext cx="57243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)∧¬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)))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572438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130" t="-1279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云形标注 10"/>
          <p:cNvSpPr/>
          <p:nvPr/>
        </p:nvSpPr>
        <p:spPr bwMode="auto">
          <a:xfrm>
            <a:off x="6858000" y="4346807"/>
            <a:ext cx="1981200" cy="987193"/>
          </a:xfrm>
          <a:prstGeom prst="cloudCallout">
            <a:avLst>
              <a:gd name="adj1" fmla="val -148225"/>
              <a:gd name="adj2" fmla="val 15341"/>
            </a:avLst>
          </a:prstGeom>
          <a:blipFill>
            <a:blip r:embed="rId4"/>
            <a:tile tx="0" ty="0" sx="100000" sy="100000" flip="none" algn="tl"/>
          </a:blip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solidFill>
                  <a:srgbClr val="0000FF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真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2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谓词公式的分类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304800" y="769938"/>
            <a:ext cx="3617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为一个谓词公式，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81000" y="1401763"/>
            <a:ext cx="8001000" cy="579437"/>
          </a:xfrm>
          <a:prstGeom prst="rect">
            <a:avLst/>
          </a:prstGeom>
          <a:solidFill>
            <a:srgbClr val="CCFFFF"/>
          </a:solidFill>
          <a:ln w="603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在任一组解释下均为真，称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为永真式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381000" y="3154363"/>
            <a:ext cx="7696200" cy="579437"/>
          </a:xfrm>
          <a:prstGeom prst="rect">
            <a:avLst/>
          </a:prstGeom>
          <a:solidFill>
            <a:srgbClr val="CCFFFF"/>
          </a:solidFill>
          <a:ln w="603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在任一组解释下均为假，称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为永假式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81000" y="4754563"/>
            <a:ext cx="7826375" cy="579437"/>
          </a:xfrm>
          <a:prstGeom prst="rect">
            <a:avLst/>
          </a:prstGeom>
          <a:solidFill>
            <a:srgbClr val="CCFFFF"/>
          </a:solidFill>
          <a:ln w="603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如果至少存在一个解释使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为真，称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为可满足式</a:t>
            </a:r>
          </a:p>
        </p:txBody>
      </p:sp>
      <p:sp>
        <p:nvSpPr>
          <p:cNvPr id="131082" name="AutoShape 10"/>
          <p:cNvSpPr>
            <a:spLocks noChangeArrowheads="1"/>
          </p:cNvSpPr>
          <p:nvPr/>
        </p:nvSpPr>
        <p:spPr bwMode="auto">
          <a:xfrm>
            <a:off x="7010400" y="152400"/>
            <a:ext cx="1447800" cy="762000"/>
          </a:xfrm>
          <a:prstGeom prst="wedgeRectCallout">
            <a:avLst>
              <a:gd name="adj1" fmla="val -77301"/>
              <a:gd name="adj2" fmla="val 108750"/>
            </a:avLst>
          </a:prstGeom>
          <a:solidFill>
            <a:srgbClr val="FFFF99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solidFill>
                  <a:srgbClr val="FF0066"/>
                </a:solidFill>
                <a:ea typeface="华文行楷" pitchFamily="2" charset="-122"/>
              </a:rPr>
              <a:t>重言式</a:t>
            </a:r>
          </a:p>
        </p:txBody>
      </p: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8305800" y="2514600"/>
            <a:ext cx="838200" cy="1295400"/>
          </a:xfrm>
          <a:prstGeom prst="wedgeEllipseCallout">
            <a:avLst>
              <a:gd name="adj1" fmla="val -153979"/>
              <a:gd name="adj2" fmla="val 11029"/>
            </a:avLst>
          </a:prstGeom>
          <a:solidFill>
            <a:srgbClr val="CCFFCC"/>
          </a:solidFill>
          <a:ln w="603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矛盾式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6600" y="2209800"/>
                <a:ext cx="332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∨¬∀</m:t>
                    </m:r>
                  </m:oMath>
                </a14:m>
                <a:r>
                  <a:rPr lang="en-US" altLang="zh-CN" sz="3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</a:t>
                </a:r>
                <a:endParaRPr lang="zh-CN" altLang="en-US" sz="3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209800"/>
                <a:ext cx="3323026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5094" r="-4771" b="-33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4200" y="3925669"/>
                <a:ext cx="332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¬∀</m:t>
                    </m:r>
                  </m:oMath>
                </a14:m>
                <a:r>
                  <a:rPr lang="en-US" altLang="zh-CN" sz="3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</a:t>
                </a:r>
                <a:endParaRPr lang="zh-CN" altLang="en-US" sz="3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925669"/>
                <a:ext cx="3323026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5094" r="-4771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animBg="1"/>
      <p:bldP spid="131080" grpId="0" animBg="1"/>
      <p:bldP spid="131081" grpId="0" animBg="1"/>
      <p:bldP spid="131082" grpId="0" animBg="1"/>
      <p:bldP spid="131083" grpId="0" animBg="1"/>
      <p:bldP spid="3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14400" y="1936750"/>
            <a:ext cx="8001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§5.3</a:t>
            </a:r>
            <a:r>
              <a:rPr lang="en-US" altLang="zh-CN" sz="48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谓词公式之间的关系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0" y="809625"/>
            <a:ext cx="9067800" cy="15240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3200" b="1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等值：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是个体域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上的两个公式，若对于</a:t>
            </a:r>
          </a:p>
          <a:p>
            <a:pPr>
              <a:lnSpc>
                <a:spcPct val="145000"/>
              </a:lnSpc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的任意一组解释，两公式都具有相同的真值。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1828800" y="2971800"/>
            <a:ext cx="2743200" cy="762000"/>
          </a:xfrm>
          <a:prstGeom prst="wedgeEllipseCallout">
            <a:avLst>
              <a:gd name="adj1" fmla="val -43403"/>
              <a:gd name="adj2" fmla="val -140000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2400" y="3962400"/>
            <a:ext cx="83820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蕴含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为谓词公式，若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A→B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1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，则称    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         公式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蕴含公式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733800" y="6019800"/>
            <a:ext cx="1447800" cy="609600"/>
          </a:xfrm>
          <a:prstGeom prst="wedgeRoundRectCallout">
            <a:avLst>
              <a:gd name="adj1" fmla="val 125657"/>
              <a:gd name="adj2" fmla="val -155208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</a:t>
            </a:r>
          </a:p>
          <a:p>
            <a:pPr algn="ctr"/>
            <a:endParaRPr lang="en-US" altLang="zh-CN" sz="32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5410200" y="2971800"/>
            <a:ext cx="2133600" cy="685800"/>
          </a:xfrm>
          <a:prstGeom prst="wedgeRoundRectCallout">
            <a:avLst>
              <a:gd name="adj1" fmla="val -102681"/>
              <a:gd name="adj2" fmla="val -156481"/>
              <a:gd name="adj3" fmla="val 16667"/>
            </a:avLst>
          </a:prstGeom>
          <a:solidFill>
            <a:srgbClr val="00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A↔B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3" name="云形标注 2"/>
          <p:cNvSpPr/>
          <p:nvPr/>
        </p:nvSpPr>
        <p:spPr bwMode="auto">
          <a:xfrm>
            <a:off x="7543800" y="5638799"/>
            <a:ext cx="1338151" cy="565533"/>
          </a:xfrm>
          <a:prstGeom prst="cloudCallout">
            <a:avLst>
              <a:gd name="adj1" fmla="val -85963"/>
              <a:gd name="adj2" fmla="val -30134"/>
            </a:avLst>
          </a:prstGeom>
          <a:solidFill>
            <a:schemeClr val="tx2">
              <a:lumMod val="20000"/>
              <a:lumOff val="80000"/>
            </a:schemeClr>
          </a:solid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8618" grpId="0" animBg="1"/>
      <p:bldP spid="68619" grpId="0" animBg="1"/>
      <p:bldP spid="68620" grpId="0" animBg="1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57200" y="685800"/>
            <a:ext cx="3824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kumimoji="1" lang="zh-CN" altLang="en-US" sz="32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量词否定等值式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447800" y="1371600"/>
            <a:ext cx="6110288" cy="1758950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(x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A(x))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x(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A(x))    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(x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A(x))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x(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A(x))</a:t>
            </a:r>
            <a:endParaRPr lang="en-US" altLang="zh-CN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81000" y="3429000"/>
            <a:ext cx="7848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今天上课，个体域为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班同学</a:t>
            </a:r>
            <a:endParaRPr lang="zh-CN" altLang="en-US" sz="28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290513" y="4205288"/>
            <a:ext cx="7481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1461152" y="4495800"/>
            <a:ext cx="15106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038600" y="5364163"/>
            <a:ext cx="3886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(x)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172200" y="4190373"/>
            <a:ext cx="25431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量词前的否定</a:t>
            </a:r>
            <a:r>
              <a:rPr lang="en-US" altLang="zh-CN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是否定被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量化了的整个命题</a:t>
            </a:r>
            <a:r>
              <a:rPr lang="en-US" altLang="zh-CN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.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5981700" y="5181600"/>
            <a:ext cx="5119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</a:t>
            </a:r>
            <a:r>
              <a:rPr lang="en-US" altLang="zh-CN" sz="3200" b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962400" y="4387850"/>
            <a:ext cx="180399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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5" grpId="0" animBg="1"/>
      <p:bldP spid="69648" grpId="0"/>
      <p:bldP spid="69649" grpId="0"/>
      <p:bldP spid="69650" grpId="0"/>
      <p:bldP spid="69651" grpId="0"/>
      <p:bldP spid="69652" grpId="0"/>
      <p:bldP spid="69653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设个体域中的客体变元为 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4876800" y="914400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4" name="公式" r:id="rId3" imgW="774364" imgH="228501" progId="Equation.3">
                  <p:embed/>
                </p:oleObj>
              </mc:Choice>
              <mc:Fallback>
                <p:oleObj name="公式" r:id="rId3" imgW="77436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14400"/>
                        <a:ext cx="21336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838200" y="1828800"/>
            <a:ext cx="225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xA(x) 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endParaRPr lang="en-US" altLang="en-US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2971800" y="1752600"/>
          <a:ext cx="5715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5" name="公式" r:id="rId5" imgW="1765300" imgH="228600" progId="Equation.3">
                  <p:embed/>
                </p:oleObj>
              </mc:Choice>
              <mc:Fallback>
                <p:oleObj name="公式" r:id="rId5" imgW="1765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57150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2514600" y="2743200"/>
          <a:ext cx="5867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6" name="公式" r:id="rId7" imgW="1574800" imgH="228600" progId="Equation.3">
                  <p:embed/>
                </p:oleObj>
              </mc:Choice>
              <mc:Fallback>
                <p:oleObj name="公式" r:id="rId7" imgW="1574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58674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590800" y="3992563"/>
            <a:ext cx="2986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 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5" grpId="0"/>
      <p:bldP spid="1116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xA(x)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2438400" y="1128713"/>
          <a:ext cx="64770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1" name="公式" r:id="rId3" imgW="1905000" imgH="228600" progId="Equation.3">
                  <p:embed/>
                </p:oleObj>
              </mc:Choice>
              <mc:Fallback>
                <p:oleObj name="公式" r:id="rId3" imgW="1905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28713"/>
                        <a:ext cx="647700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1981200" y="2362200"/>
          <a:ext cx="5334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2" name="公式" r:id="rId5" imgW="1574800" imgH="228600" progId="Equation.3">
                  <p:embed/>
                </p:oleObj>
              </mc:Choice>
              <mc:Fallback>
                <p:oleObj name="公式" r:id="rId5" imgW="1574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3340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057400" y="3657600"/>
            <a:ext cx="496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81000" y="1524000"/>
            <a:ext cx="5805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并非每个实数都是有理数。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290513" y="2590800"/>
            <a:ext cx="748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R(x):  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是实数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Q(x):  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是有理数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90600" y="3763963"/>
            <a:ext cx="3300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x(R(x)→Q(x)) 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648200" y="376396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x(R(x)∧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Q(x))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6248400" y="2286000"/>
            <a:ext cx="25431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量词前的否定</a:t>
            </a:r>
            <a:r>
              <a:rPr lang="en-US" altLang="zh-CN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是否定被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量化了的整个命题</a:t>
            </a:r>
            <a:r>
              <a:rPr lang="en-US" altLang="zh-CN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7400" y="1371600"/>
            <a:ext cx="533400" cy="2943225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352800" y="1524000"/>
            <a:ext cx="457200" cy="27432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28600" y="762000"/>
            <a:ext cx="550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(2) </a:t>
            </a:r>
            <a:r>
              <a:rPr kumimoji="1"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量词辖域的扩充和收缩</a:t>
            </a:r>
            <a:endParaRPr lang="zh-CN" altLang="en-US" sz="2800">
              <a:solidFill>
                <a:srgbClr val="A5002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066800" y="1323975"/>
            <a:ext cx="67056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x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 x(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128713" y="4603750"/>
            <a:ext cx="603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注</a:t>
            </a:r>
            <a:r>
              <a:rPr kumimoji="1" lang="en-US" altLang="zh-CN" sz="2800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是不含个体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的谓词公式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514600" y="5318125"/>
            <a:ext cx="3468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xAA        xAA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5" grpId="0" animBg="1"/>
      <p:bldP spid="70664" grpId="0"/>
      <p:bldP spid="70667" grpId="0"/>
      <p:bldP spid="7066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28600" y="762000"/>
            <a:ext cx="550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(3) </a:t>
            </a:r>
            <a:r>
              <a:rPr kumimoji="1"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量词分配等值式</a:t>
            </a:r>
            <a:endParaRPr lang="zh-CN" altLang="en-US" sz="2800">
              <a:solidFill>
                <a:srgbClr val="A5002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762000" y="1492250"/>
            <a:ext cx="7924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∧x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B(x)</a:t>
            </a:r>
            <a:r>
              <a:rPr kumimoji="1"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x(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B(x))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B(x))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x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∨x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B(x)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914400" y="3429000"/>
            <a:ext cx="7696200" cy="579438"/>
          </a:xfrm>
          <a:prstGeom prst="rect">
            <a:avLst/>
          </a:prstGeom>
          <a:solidFill>
            <a:srgbClr val="CCFFCC"/>
          </a:solidFill>
          <a:ln w="603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x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对∧满足分配律， </a:t>
            </a:r>
            <a:r>
              <a:rPr kumimoji="1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对∨满足分配律</a:t>
            </a:r>
            <a:endParaRPr kumimoji="1" lang="zh-CN" altLang="en-US" sz="2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823913" y="4362450"/>
            <a:ext cx="694848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x(A(x)∧B(x))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xA(x)∧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xB(x)    </a:t>
            </a:r>
          </a:p>
          <a:p>
            <a:pPr>
              <a:lnSpc>
                <a:spcPct val="145000"/>
              </a:lnSpc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xA(x)∨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xB(x)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x(A(x)∨B(x))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  <p:bldP spid="120840" grpId="0" animBg="1"/>
      <p:bldP spid="1208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62000" y="2057400"/>
            <a:ext cx="679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谓词常用大写字母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P,Q,R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等表示。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295400" y="2743200"/>
            <a:ext cx="57912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circleNumDbPlain"/>
            </a:pP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张三是共青团员。</a:t>
            </a:r>
          </a:p>
          <a:p>
            <a:pPr>
              <a:lnSpc>
                <a:spcPct val="150000"/>
              </a:lnSpc>
              <a:buFontTx/>
              <a:buAutoNum type="circleNumDbPlain"/>
            </a:pPr>
            <a:r>
              <a:rPr lang="en-US" altLang="zh-CN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100</a:t>
            </a: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是自然数。</a:t>
            </a:r>
          </a:p>
          <a:p>
            <a:pPr>
              <a:lnSpc>
                <a:spcPct val="150000"/>
              </a:lnSpc>
              <a:buFontTx/>
              <a:buAutoNum type="circleNumDbPlain"/>
            </a:pPr>
            <a:r>
              <a:rPr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马列主义是真理。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827213" y="3505200"/>
            <a:ext cx="763587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828800" y="4267200"/>
            <a:ext cx="609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752600" y="5029200"/>
            <a:ext cx="1752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2590800" y="3505200"/>
            <a:ext cx="2133600" cy="1524000"/>
            <a:chOff x="1632" y="2208"/>
            <a:chExt cx="1344" cy="960"/>
          </a:xfrm>
        </p:grpSpPr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775" y="2208"/>
              <a:ext cx="110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1632" y="2688"/>
              <a:ext cx="10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2304" y="3168"/>
              <a:ext cx="67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167313" y="2819400"/>
            <a:ext cx="146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P(a)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243513" y="3581400"/>
            <a:ext cx="1614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Q(b)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167313" y="4387850"/>
            <a:ext cx="1614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R(c)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6200" y="22383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614363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28600" y="833438"/>
            <a:ext cx="8610600" cy="842962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谓词：用于刻画个体的性质或个体间关系的词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8" grpId="0"/>
      <p:bldP spid="18449" grpId="0"/>
      <p:bldP spid="18450" grpId="0"/>
      <p:bldP spid="1845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81000" y="533400"/>
            <a:ext cx="76342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会说英语。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会说德语。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的个体域是某个班级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28600" y="1752600"/>
            <a:ext cx="31178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xP(x)∨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xQ(x)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200400" y="5091113"/>
            <a:ext cx="587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有些同学会英语且有些同学会德语。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3124200" y="4205288"/>
            <a:ext cx="480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有些同学既会英语又会德语。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3095625" y="3290888"/>
            <a:ext cx="444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每个同学都会英语或德语。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304800" y="5043488"/>
            <a:ext cx="300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xP(x)∧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xQ(x)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304800" y="4191000"/>
            <a:ext cx="2874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x(P(x)∧Q(x))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04800" y="3290888"/>
            <a:ext cx="293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x(P(x)∨Q(x))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2590800" y="2362200"/>
            <a:ext cx="658177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全班同学都会英语或全班同学都会德语。</a:t>
            </a:r>
            <a:endParaRPr lang="zh-CN" altLang="en-US" sz="2800">
              <a:ea typeface="华文新魏" pitchFamily="2" charset="-122"/>
            </a:endParaRP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33135" name="AutoShape 15"/>
          <p:cNvSpPr>
            <a:spLocks noChangeArrowheads="1"/>
          </p:cNvSpPr>
          <p:nvPr/>
        </p:nvSpPr>
        <p:spPr bwMode="auto">
          <a:xfrm>
            <a:off x="7543800" y="2487613"/>
            <a:ext cx="592138" cy="1169987"/>
          </a:xfrm>
          <a:prstGeom prst="curvedLeftArrow">
            <a:avLst>
              <a:gd name="adj1" fmla="val 39517"/>
              <a:gd name="adj2" fmla="val 79035"/>
              <a:gd name="adj3" fmla="val 35157"/>
            </a:avLst>
          </a:prstGeom>
          <a:solidFill>
            <a:srgbClr val="FF0000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>
            <a:off x="8399463" y="4468813"/>
            <a:ext cx="592137" cy="1169987"/>
          </a:xfrm>
          <a:prstGeom prst="curvedLeftArrow">
            <a:avLst>
              <a:gd name="adj1" fmla="val 39517"/>
              <a:gd name="adj2" fmla="val 79035"/>
              <a:gd name="adj3" fmla="val 35157"/>
            </a:avLst>
          </a:prstGeom>
          <a:solidFill>
            <a:srgbClr val="FF0000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  <p:bldP spid="133130" grpId="0"/>
      <p:bldP spid="133131" grpId="0"/>
      <p:bldP spid="133132" grpId="0"/>
      <p:bldP spid="133133" grpId="0"/>
      <p:bldP spid="133135" grpId="0" animBg="1"/>
      <p:bldP spid="1331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04800" y="609600"/>
            <a:ext cx="75580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x,y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): 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关在一起。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的个体域是鸡，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的个体域是鸭。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38200" y="2362200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yP(x,y)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838200" y="3265488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yx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P(x,y)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819400" y="2376488"/>
            <a:ext cx="489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所有的鸡和所有的鸭关在一起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805113" y="3284538"/>
            <a:ext cx="480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所有的鸭和所有的鸡关在一起</a:t>
            </a:r>
            <a:endParaRPr lang="zh-CN" altLang="en-US" sz="280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585913" y="4343400"/>
            <a:ext cx="687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yP(x,y)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xP(x,y)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895600" y="2209800"/>
            <a:ext cx="5791200" cy="1908175"/>
          </a:xfrm>
          <a:prstGeom prst="rect">
            <a:avLst/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3" grpId="0"/>
      <p:bldP spid="72714" grpId="0"/>
      <p:bldP spid="72715" grpId="0"/>
      <p:bldP spid="72716" grpId="0"/>
      <p:bldP spid="727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1746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  <a:ea typeface="华文行楷" pitchFamily="2" charset="-122"/>
              </a:rPr>
              <a:t>基本谓词永真公式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823913" y="762000"/>
            <a:ext cx="18526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yP(x,y)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070225" y="1081088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一些鸡和一些鸭关在一起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200400" y="1981200"/>
            <a:ext cx="409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一些鸭和一些鸡关在一起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209800" y="32004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yP(x,y)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x(P(x,y)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900113" y="19812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x(P(x,y)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738313" y="4137025"/>
            <a:ext cx="664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FF0066"/>
                </a:solidFill>
                <a:ea typeface="华文行楷" pitchFamily="2" charset="-122"/>
              </a:rPr>
              <a:t>相同量词间的次序是可以任意调动的。</a:t>
            </a:r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2743200" y="838200"/>
            <a:ext cx="5334000" cy="18002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  <p:bldP spid="73737" grpId="0"/>
      <p:bldP spid="73738" grpId="0"/>
      <p:bldP spid="73740" grpId="0"/>
      <p:bldP spid="7374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1524000" y="3471863"/>
            <a:ext cx="1143000" cy="500062"/>
          </a:xfrm>
          <a:prstGeom prst="ellipse">
            <a:avLst/>
          </a:prstGeom>
          <a:solidFill>
            <a:srgbClr val="FFFF99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524000" y="2514600"/>
            <a:ext cx="1066800" cy="5334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524000" y="1752600"/>
            <a:ext cx="1219200" cy="5334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381000" y="838200"/>
            <a:ext cx="4967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(4)</a:t>
            </a:r>
            <a:r>
              <a:rPr lang="en-US" altLang="zh-CN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多个量词间的排列次序</a:t>
            </a:r>
            <a:r>
              <a:rPr lang="en-US" altLang="zh-CN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976313" y="1524000"/>
            <a:ext cx="66436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yP(x,y)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xP(x,y)    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8) 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yP(x,y)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xP(x,y)       </a:t>
            </a:r>
          </a:p>
        </p:txBody>
      </p:sp>
      <p:grpSp>
        <p:nvGrpSpPr>
          <p:cNvPr id="119818" name="Group 10"/>
          <p:cNvGrpSpPr>
            <a:grpSpLocks/>
          </p:cNvGrpSpPr>
          <p:nvPr/>
        </p:nvGrpSpPr>
        <p:grpSpPr bwMode="auto">
          <a:xfrm>
            <a:off x="6172200" y="1981200"/>
            <a:ext cx="2667000" cy="982663"/>
            <a:chOff x="3504" y="2349"/>
            <a:chExt cx="1662" cy="523"/>
          </a:xfrm>
        </p:grpSpPr>
        <p:sp>
          <p:nvSpPr>
            <p:cNvPr id="119819" name="AutoShape 11"/>
            <p:cNvSpPr>
              <a:spLocks/>
            </p:cNvSpPr>
            <p:nvPr/>
          </p:nvSpPr>
          <p:spPr bwMode="auto">
            <a:xfrm>
              <a:off x="3504" y="2388"/>
              <a:ext cx="56" cy="484"/>
            </a:xfrm>
            <a:prstGeom prst="rightBrace">
              <a:avLst>
                <a:gd name="adj1" fmla="val 72024"/>
                <a:gd name="adj2" fmla="val 50000"/>
              </a:avLst>
            </a:prstGeom>
            <a:noFill/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3572" y="2349"/>
              <a:ext cx="1594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A50021"/>
                  </a:solidFill>
                  <a:latin typeface="华文中宋" pitchFamily="2" charset="-122"/>
                  <a:ea typeface="华文中宋" pitchFamily="2" charset="-122"/>
                </a:rPr>
                <a:t>相同量词间的</a:t>
              </a:r>
            </a:p>
            <a:p>
              <a:r>
                <a:rPr kumimoji="1" lang="zh-CN" altLang="en-US" sz="2400" b="1">
                  <a:solidFill>
                    <a:srgbClr val="A50021"/>
                  </a:solidFill>
                  <a:latin typeface="华文中宋" pitchFamily="2" charset="-122"/>
                  <a:ea typeface="华文中宋" pitchFamily="2" charset="-122"/>
                </a:rPr>
                <a:t>排列次序可任意</a:t>
              </a:r>
            </a:p>
          </p:txBody>
        </p:sp>
      </p:grp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914400" y="3382963"/>
            <a:ext cx="4914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9)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3810000" y="4419600"/>
            <a:ext cx="5029200" cy="457200"/>
          </a:xfrm>
          <a:prstGeom prst="wedgeRectCallout">
            <a:avLst>
              <a:gd name="adj1" fmla="val -89014"/>
              <a:gd name="adj2" fmla="val -137847"/>
            </a:avLst>
          </a:prstGeom>
          <a:solidFill>
            <a:srgbClr val="FF99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不同量词时，只可全称往前提 </a:t>
            </a: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3581400" y="3962400"/>
            <a:ext cx="533400" cy="0"/>
          </a:xfrm>
          <a:prstGeom prst="line">
            <a:avLst/>
          </a:prstGeom>
          <a:noFill/>
          <a:ln w="603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3" grpId="0" animBg="1"/>
      <p:bldP spid="119814" grpId="0" animBg="1"/>
      <p:bldP spid="119821" grpId="0"/>
      <p:bldP spid="119822" grpId="0" animBg="1"/>
      <p:bldP spid="11982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42913" y="914400"/>
            <a:ext cx="4129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y(x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能配成双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 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976313" y="1828800"/>
            <a:ext cx="7402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对每一只鞋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，存在一只鞋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能配成双。 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457200" y="2743200"/>
            <a:ext cx="380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y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能配成双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295400" y="37338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有一只鞋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，能和每只鞋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配成双。</a:t>
            </a:r>
          </a:p>
        </p:txBody>
      </p:sp>
      <p:sp>
        <p:nvSpPr>
          <p:cNvPr id="123917" name="AutoShape 13"/>
          <p:cNvSpPr>
            <a:spLocks noChangeArrowheads="1"/>
          </p:cNvSpPr>
          <p:nvPr/>
        </p:nvSpPr>
        <p:spPr bwMode="auto">
          <a:xfrm>
            <a:off x="5638800" y="685800"/>
            <a:ext cx="1981200" cy="838200"/>
          </a:xfrm>
          <a:prstGeom prst="wedgeEllipseCallout">
            <a:avLst>
              <a:gd name="adj1" fmla="val -111056"/>
              <a:gd name="adj2" fmla="val 87120"/>
            </a:avLst>
          </a:prstGeom>
          <a:solidFill>
            <a:srgbClr val="FFFF99"/>
          </a:solidFill>
          <a:ln w="603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A50021"/>
                </a:solidFill>
                <a:ea typeface="华文行楷" pitchFamily="2" charset="-122"/>
              </a:rPr>
              <a:t>真命题</a:t>
            </a:r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6858000" y="2895600"/>
            <a:ext cx="2133600" cy="990600"/>
          </a:xfrm>
          <a:prstGeom prst="cloudCallout">
            <a:avLst>
              <a:gd name="adj1" fmla="val -116963"/>
              <a:gd name="adj2" fmla="val 42148"/>
            </a:avLst>
          </a:prstGeom>
          <a:solidFill>
            <a:srgbClr val="CCFFCC"/>
          </a:solidFill>
          <a:ln w="603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FF0066"/>
                </a:solidFill>
                <a:ea typeface="华文新魏" pitchFamily="2" charset="-122"/>
              </a:rPr>
              <a:t>假命题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16" grpId="0"/>
      <p:bldP spid="123917" grpId="0" animBg="1"/>
      <p:bldP spid="1239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600" y="762000"/>
            <a:ext cx="550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 smtClean="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(5)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推广</a:t>
            </a:r>
            <a:endParaRPr lang="zh-CN" altLang="en-US" sz="2800" dirty="0">
              <a:solidFill>
                <a:srgbClr val="A50021"/>
              </a:solidFill>
              <a:latin typeface="华文行楷" pitchFamily="2" charset="-122"/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0184" y="990600"/>
                <a:ext cx="62474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)⟺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/>
                      </a:rPr>
                      <m:t>∃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∨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84" y="990600"/>
                <a:ext cx="624741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9200" y="1600200"/>
                <a:ext cx="56462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)⟺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/>
                      </a:rPr>
                      <m:t>∃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𝒙𝑨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00200"/>
                <a:ext cx="56462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3199" y="2209800"/>
                <a:ext cx="54924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𝟑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))⟺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/>
                      </a:rPr>
                      <m:t>𝐁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𝒙𝑨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99" y="2209800"/>
                <a:ext cx="54924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2819400"/>
                <a:ext cx="5497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)⟺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𝒙𝑨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19400"/>
                <a:ext cx="54972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000" y="3505200"/>
                <a:ext cx="54603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𝟓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))⟺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/>
                      </a:rPr>
                      <m:t>𝐁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𝒙𝑨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5200"/>
                <a:ext cx="546034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4724400"/>
                <a:ext cx="69383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𝟕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))⟹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24400"/>
                <a:ext cx="693831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43000" y="4114800"/>
                <a:ext cx="69238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))⟺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𝒙𝑨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692388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43000" y="5267980"/>
                <a:ext cx="69383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𝟖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))⟹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7980"/>
                <a:ext cx="693831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43000" y="6029980"/>
                <a:ext cx="7000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𝟗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 ∃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⟹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29980"/>
                <a:ext cx="700082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标注 17"/>
          <p:cNvSpPr/>
          <p:nvPr/>
        </p:nvSpPr>
        <p:spPr bwMode="auto">
          <a:xfrm>
            <a:off x="7162800" y="1906487"/>
            <a:ext cx="1484311" cy="411036"/>
          </a:xfrm>
          <a:prstGeom prst="wedgeRoundRectCallout">
            <a:avLst>
              <a:gd name="adj1" fmla="val -92063"/>
              <a:gd name="adj2" fmla="val 159827"/>
              <a:gd name="adj3" fmla="val 16667"/>
            </a:avLst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P100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见课本</a:t>
            </a:r>
          </a:p>
        </p:txBody>
      </p:sp>
    </p:spTree>
    <p:extLst>
      <p:ext uri="{BB962C8B-B14F-4D97-AF65-F5344CB8AC3E}">
        <p14:creationId xmlns:p14="http://schemas.microsoft.com/office/powerpoint/2010/main" val="6651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19113" y="787400"/>
            <a:ext cx="298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A50021"/>
                </a:solidFill>
                <a:ea typeface="华文行楷" pitchFamily="2" charset="-122"/>
              </a:rPr>
              <a:t>基本等式：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09600" y="1447800"/>
            <a:ext cx="6865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命题中所有等式都是谓词等式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33400" y="2054225"/>
            <a:ext cx="83740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如：由等式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Q=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P∨Q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，在谓词中就可对应有：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Q(y)=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P(x)∨Q(y)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09600" y="3687763"/>
            <a:ext cx="556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含量词的谓词等式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762000"/>
                <a:ext cx="8373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5 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))⟺∀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837351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456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1676400"/>
                <a:ext cx="3415037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∃</m:t>
                      </m:r>
                      <m:r>
                        <a:rPr lang="en-US" altLang="zh-CN" sz="32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→</m:t>
                          </m:r>
                          <m: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3200" b="1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76400"/>
                <a:ext cx="3415037" cy="6481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2628409"/>
                <a:ext cx="417107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⟺∃</m:t>
                      </m:r>
                      <m:r>
                        <a:rPr lang="en-US" altLang="zh-CN" sz="32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∨</m:t>
                          </m:r>
                          <m: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3200" b="1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28409"/>
                <a:ext cx="4171078" cy="6481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3466609"/>
                <a:ext cx="42785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⟺∃</m:t>
                      </m:r>
                      <m:r>
                        <a:rPr lang="en-US" altLang="zh-CN" sz="32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)∨∃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466609"/>
                <a:ext cx="4278544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4215825"/>
                <a:ext cx="4296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</m:t>
                      </m:r>
                      <m:r>
                        <a:rPr lang="en-US" altLang="zh-CN" sz="32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sz="32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)∨∃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15825"/>
                <a:ext cx="4296176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4800" y="17526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证明：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81125" y="5029200"/>
                <a:ext cx="3746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⟺∀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𝒙𝑨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5029200"/>
                <a:ext cx="374609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0960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609600"/>
                <a:ext cx="6039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⟺∃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𝒙𝑨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𝒚𝑩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9600"/>
                <a:ext cx="603985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3829" y="1443335"/>
                <a:ext cx="3846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</a:rPr>
                      <m:t>：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9" y="1443335"/>
                <a:ext cx="38465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36" t="-14474" r="-63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66679" y="2357735"/>
                <a:ext cx="3476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→∀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𝒚𝑩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9" y="2357735"/>
                <a:ext cx="347672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14400" y="3352800"/>
                <a:ext cx="47115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⟺∃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𝒙𝑨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)→∀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𝒚𝑩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3600" b="1" i="1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6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352800"/>
                <a:ext cx="4711546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8C18E472-8E3A-44B6-B879-662421E54733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0960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609600"/>
                <a:ext cx="6100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⟹∀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)↔∀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9600"/>
                <a:ext cx="610077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3829" y="1143000"/>
                <a:ext cx="3883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</a:rPr>
                      <m:t>：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9" y="1143000"/>
                <a:ext cx="388337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12" t="-14667" r="-628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4800" y="1776822"/>
                <a:ext cx="641130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76822"/>
                <a:ext cx="6411307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8600" y="2386422"/>
                <a:ext cx="690907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86422"/>
                <a:ext cx="6909071" cy="5091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02487" y="3048000"/>
                <a:ext cx="6555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))∧∀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∃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87" y="3048000"/>
                <a:ext cx="655551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04800" y="3733800"/>
                <a:ext cx="65052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))∧(∃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650524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04800" y="4343400"/>
                <a:ext cx="5658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)∧∀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43400"/>
                <a:ext cx="565885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04800" y="5029200"/>
                <a:ext cx="52869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)∧(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528696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1000" y="5715000"/>
                <a:ext cx="3128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15000"/>
                <a:ext cx="31288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352800" y="5715000"/>
                <a:ext cx="3746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⟹∀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)↔∀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𝒙𝑸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715000"/>
                <a:ext cx="374609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8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3400" y="609600"/>
            <a:ext cx="5881688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讨论下列原子命题。</a:t>
            </a:r>
          </a:p>
          <a:p>
            <a:pPr>
              <a:lnSpc>
                <a:spcPct val="195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男男是大学生。           </a:t>
            </a:r>
          </a:p>
          <a:p>
            <a:pPr>
              <a:lnSpc>
                <a:spcPct val="195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2)2&gt;5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>
              <a:lnSpc>
                <a:spcPct val="195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南京位于武汉与上海之间。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143000" y="2286000"/>
            <a:ext cx="609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1905000" y="2286000"/>
            <a:ext cx="1295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371600" y="3048000"/>
            <a:ext cx="228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981200" y="3886200"/>
            <a:ext cx="533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429000" y="3886200"/>
            <a:ext cx="228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419600" y="3886200"/>
            <a:ext cx="68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219200" y="3886200"/>
            <a:ext cx="60801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667000" y="3886200"/>
            <a:ext cx="609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810000" y="38862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066800" y="30480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676400" y="30480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948113" y="1644650"/>
            <a:ext cx="1385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P(a)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4024313" y="2482850"/>
            <a:ext cx="2376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Q(a,b)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334000" y="3352800"/>
            <a:ext cx="2452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R(a,b,c)</a:t>
            </a: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5483225" y="1219200"/>
            <a:ext cx="2365375" cy="763588"/>
          </a:xfrm>
          <a:prstGeom prst="wedgeRoundRectCallout">
            <a:avLst>
              <a:gd name="adj1" fmla="val -80199"/>
              <a:gd name="adj2" fmla="val 5000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一元谓词</a:t>
            </a:r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6092825" y="2132013"/>
            <a:ext cx="2365375" cy="763587"/>
          </a:xfrm>
          <a:prstGeom prst="wedgeRoundRectCallout">
            <a:avLst>
              <a:gd name="adj1" fmla="val -80199"/>
              <a:gd name="adj2" fmla="val 5000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二元谓词</a:t>
            </a:r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7162800" y="3960813"/>
            <a:ext cx="1981200" cy="763587"/>
          </a:xfrm>
          <a:prstGeom prst="wedgeRoundRectCallout">
            <a:avLst>
              <a:gd name="adj1" fmla="val -96796"/>
              <a:gd name="adj2" fmla="val -5228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三元谓词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2590800" y="5638800"/>
            <a:ext cx="3276600" cy="914400"/>
          </a:xfrm>
          <a:prstGeom prst="wedgeRectCallout">
            <a:avLst>
              <a:gd name="adj1" fmla="val -73111"/>
              <a:gd name="adj2" fmla="val 82468"/>
            </a:avLst>
          </a:prstGeom>
          <a:solidFill>
            <a:srgbClr val="CC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n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元谓词</a:t>
            </a:r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228600" y="4191000"/>
            <a:ext cx="2819400" cy="1295400"/>
          </a:xfrm>
          <a:prstGeom prst="cloudCallout">
            <a:avLst>
              <a:gd name="adj1" fmla="val 117907"/>
              <a:gd name="adj2" fmla="val 58824"/>
            </a:avLst>
          </a:prstGeom>
          <a:solidFill>
            <a:srgbClr val="FF99CC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40000"/>
              </a:lnSpc>
            </a:pP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顺序不能随意调换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6200" y="228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2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69" grpId="1" animBg="1"/>
      <p:bldP spid="19470" grpId="0" animBg="1"/>
      <p:bldP spid="19470" grpId="1" animBg="1"/>
      <p:bldP spid="19471" grpId="0" animBg="1"/>
      <p:bldP spid="19471" grpId="1" animBg="1"/>
      <p:bldP spid="19473" grpId="0" animBg="1"/>
      <p:bldP spid="19474" grpId="0" animBg="1"/>
      <p:bldP spid="19475" grpId="0"/>
      <p:bldP spid="19476" grpId="0"/>
      <p:bldP spid="19477" grpId="0"/>
      <p:bldP spid="19478" grpId="0" animBg="1"/>
      <p:bldP spid="19479" grpId="0" animBg="1"/>
      <p:bldP spid="19480" grpId="0" animBg="1"/>
      <p:bldP spid="19481" grpId="0" animBg="1"/>
      <p:bldP spid="1948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" y="223838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.3.1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谓词公式之间的关系</a:t>
            </a:r>
            <a:endParaRPr lang="zh-CN" altLang="en-US" sz="2000" b="1" dirty="0">
              <a:solidFill>
                <a:srgbClr val="0000FF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0960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609600"/>
                <a:ext cx="6100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⟹∀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)↔∀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9600"/>
                <a:ext cx="610077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3829" y="1143000"/>
                <a:ext cx="3883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</a:rPr>
                      <m:t>：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9" y="1143000"/>
                <a:ext cx="388337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12" t="-14667" r="-628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4800" y="1600200"/>
                <a:ext cx="641130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0"/>
                <a:ext cx="6411307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6129" y="2133600"/>
                <a:ext cx="690907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⟶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9" y="2133600"/>
                <a:ext cx="6909071" cy="5091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000" y="2667000"/>
                <a:ext cx="693702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667000"/>
                <a:ext cx="6937027" cy="5091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1000" y="3124200"/>
                <a:ext cx="6792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))∧(∀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24200"/>
                <a:ext cx="679288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81000" y="3581400"/>
                <a:ext cx="6792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))∧(∀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81400"/>
                <a:ext cx="679288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81000" y="4038600"/>
                <a:ext cx="6754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))∧(¬∃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38600"/>
                <a:ext cx="6754413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81000" y="4572000"/>
                <a:ext cx="65052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))∧(∃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72000"/>
                <a:ext cx="650524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81000" y="5029200"/>
                <a:ext cx="5658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)∧∀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29200"/>
                <a:ext cx="5658857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1000" y="5486400"/>
                <a:ext cx="52869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)∧(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486400"/>
                <a:ext cx="5286960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4751" y="6096000"/>
                <a:ext cx="3128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⟺∀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𝑸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51" y="6096000"/>
                <a:ext cx="312887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29000" y="6029980"/>
                <a:ext cx="3746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⟹∀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𝒙𝑷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)↔∀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𝒙𝑸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029980"/>
                <a:ext cx="3746090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9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81000" y="2381250"/>
            <a:ext cx="86106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5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§5.4 </a:t>
            </a:r>
            <a:r>
              <a:rPr kumimoji="1" lang="zh-CN" altLang="en-US" sz="5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81000" y="762000"/>
            <a:ext cx="77724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谓词演算系统包含命题演算系统，所以命题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演算中的推理规则（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规则、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规则、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规则）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都可以作为谓词演算中的推理规则。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533400" y="3267075"/>
            <a:ext cx="8359775" cy="1622425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使用关于量词的消去和添加的四条重要蕴含式</a:t>
            </a:r>
          </a:p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作为推理规则。 </a:t>
            </a:r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7239000" y="2286000"/>
            <a:ext cx="1905000" cy="914400"/>
          </a:xfrm>
          <a:prstGeom prst="wedgeEllipseCallout">
            <a:avLst>
              <a:gd name="adj1" fmla="val -116750"/>
              <a:gd name="adj2" fmla="val 176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?</a:t>
            </a:r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量词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nimBg="1"/>
      <p:bldP spid="8192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19113" y="711200"/>
            <a:ext cx="3900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、消去量词的规则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052513" y="1447800"/>
            <a:ext cx="6567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 US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全称特指规则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204913" y="3371850"/>
            <a:ext cx="614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② ES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存在特指规则）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371600" y="2362200"/>
            <a:ext cx="390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∀xA(x)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A(a)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524000" y="4191000"/>
            <a:ext cx="3976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∃xA(x)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A(c)</a:t>
            </a:r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>
            <a:off x="6400800" y="5105400"/>
            <a:ext cx="2133600" cy="1219200"/>
          </a:xfrm>
          <a:prstGeom prst="wedgeEllipseCallout">
            <a:avLst>
              <a:gd name="adj1" fmla="val -122991"/>
              <a:gd name="adj2" fmla="val -83856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ea typeface="华文行楷" pitchFamily="2" charset="-122"/>
              </a:rPr>
              <a:t>确定的个体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4953000" y="2133600"/>
            <a:ext cx="4191000" cy="762000"/>
          </a:xfrm>
          <a:prstGeom prst="wedgeRectCallout">
            <a:avLst>
              <a:gd name="adj1" fmla="val -64657"/>
              <a:gd name="adj2" fmla="val 22500"/>
            </a:avLst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 b="1">
                <a:solidFill>
                  <a:srgbClr val="A50021"/>
                </a:solidFill>
                <a:ea typeface="楷体_GB2312" pitchFamily="49" charset="-122"/>
              </a:rPr>
              <a:t>每一个均成立，任一个也必成立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/>
      <p:bldP spid="82952" grpId="0"/>
      <p:bldP spid="82953" grpId="0"/>
      <p:bldP spid="82953" grpId="1"/>
      <p:bldP spid="82954" grpId="0"/>
      <p:bldP spid="82954" grpId="1"/>
      <p:bldP spid="82955" grpId="0" animBg="1"/>
      <p:bldP spid="8295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42913" y="787400"/>
            <a:ext cx="3824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、引入量词的规则：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976313" y="1524000"/>
            <a:ext cx="6262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③ UG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全称推广规则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204913" y="3524250"/>
            <a:ext cx="4951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④ EG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存在推广规则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990600" y="2438400"/>
            <a:ext cx="390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A(a)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∀xA(x)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19200" y="4495800"/>
            <a:ext cx="3595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A(c)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∃yA(y)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4191000" y="2362200"/>
            <a:ext cx="4648200" cy="609600"/>
          </a:xfrm>
          <a:prstGeom prst="wedgeRectCallout">
            <a:avLst>
              <a:gd name="adj1" fmla="val -62088"/>
              <a:gd name="adj2" fmla="val 2866"/>
            </a:avLst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0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对每个</a:t>
            </a:r>
            <a:r>
              <a:rPr lang="en-US" altLang="zh-CN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a,A(a)</a:t>
            </a:r>
            <a:r>
              <a:rPr lang="zh-CN" altLang="en-US" sz="20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成立，所以</a:t>
            </a:r>
            <a:r>
              <a:rPr lang="zh-CN" altLang="en-US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xA(x)</a:t>
            </a:r>
            <a:r>
              <a:rPr lang="zh-CN" altLang="en-US" sz="20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7" grpId="1"/>
      <p:bldP spid="83978" grpId="0"/>
      <p:bldP spid="83978" grpId="1"/>
      <p:bldP spid="8398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47713" y="711200"/>
            <a:ext cx="481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ea typeface="华文行楷" pitchFamily="2" charset="-122"/>
              </a:rPr>
              <a:t>谓词推理的一般步骤：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762000" y="1462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1)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规则除去公式前的量词；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762000" y="24526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2)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用命题的推理方法进行推理；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62000" y="347345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3)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再利用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UG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EG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规则在公式前加上量词；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838200" y="438785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4)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反复上述步骤，直至得到结论。 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/>
      <p:bldP spid="85000" grpId="0"/>
      <p:bldP spid="85001" grpId="0"/>
      <p:bldP spid="8500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76200" y="606425"/>
            <a:ext cx="82438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证明三段论方法的正确性。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凡人要死。   苏格拉底是人。  苏格拉底要死。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90513" y="1905000"/>
            <a:ext cx="8320087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令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H(x)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是人。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要死。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：苏格拉底。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90513" y="2640013"/>
            <a:ext cx="7227887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则本题要证明：∀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x(H(x)→M(x)),H(a)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M(a)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14313" y="3530600"/>
            <a:ext cx="133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证明： 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662113" y="3524250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1)H(a)                             P 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600200" y="4210050"/>
            <a:ext cx="454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2)∀x(H(x)→M(x))        P 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1662113" y="4972050"/>
            <a:ext cx="533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 H(a)→M(a)               (2),US)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1662113" y="5810250"/>
            <a:ext cx="55245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4)M(a)                          (1),3),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  <p:bldP spid="86024" grpId="0"/>
      <p:bldP spid="86025" grpId="0"/>
      <p:bldP spid="86026" grpId="0"/>
      <p:bldP spid="86027" grpId="0"/>
      <p:bldP spid="86028" grpId="0"/>
      <p:bldP spid="8602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28600" y="69373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 ∀x(A(x)→B(x)), ∃xA(x)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∃xB(x)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28600" y="1397000"/>
            <a:ext cx="118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证明</a:t>
            </a:r>
            <a:r>
              <a:rPr lang="en-US" altLang="zh-CN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: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1509713" y="1390650"/>
            <a:ext cx="427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1)∃x A(x)                    P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558925" y="2087563"/>
            <a:ext cx="5146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A(c)                          1), ES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1509713" y="2849563"/>
            <a:ext cx="4379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3)∀x (A(x) →B(x))     P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509713" y="3611563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4)A(c)→B(c)                3),US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524000" y="4473575"/>
            <a:ext cx="544762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5)B(c)                           2),4),</a:t>
            </a:r>
            <a:r>
              <a:rPr lang="pt-BR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1600200" y="5364163"/>
            <a:ext cx="513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6)∃x B(x)                    5),EG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1524000" y="1981200"/>
            <a:ext cx="2057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1600200" y="3429000"/>
            <a:ext cx="3352800" cy="0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  <p:bldP spid="87048" grpId="0"/>
      <p:bldP spid="87049" grpId="0"/>
      <p:bldP spid="87050" grpId="0"/>
      <p:bldP spid="87051" grpId="0"/>
      <p:bldP spid="87052" grpId="0"/>
      <p:bldP spid="87053" grpId="0"/>
      <p:bldP spid="87054" grpId="0" animBg="1"/>
      <p:bldP spid="8705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600200" y="1524000"/>
            <a:ext cx="5181600" cy="2971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228600" y="69373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 ∀x(A(x)→B(x)), ∃xA(x)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∃xB(x)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228600" y="1397000"/>
            <a:ext cx="118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证明</a:t>
            </a:r>
            <a:r>
              <a:rPr lang="en-US" altLang="zh-CN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: 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524000" y="3078163"/>
            <a:ext cx="4278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1)∃x A(x)                    P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558925" y="3840163"/>
            <a:ext cx="5146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A(c)                          1), ES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600200" y="1477963"/>
            <a:ext cx="4379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3)∀x (A(x) →B(x))     P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1549400" y="22860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4)A(c)→B(c)                3),US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1587500" y="4678363"/>
            <a:ext cx="502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5)B(c)                           2),4),</a:t>
            </a:r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1524000" y="5440363"/>
            <a:ext cx="513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6)∃x B(x)                    5),EG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7086600" y="2819400"/>
            <a:ext cx="1295400" cy="12192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 flipH="1">
            <a:off x="7010400" y="2819400"/>
            <a:ext cx="990600" cy="12192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2" grpId="0" animBg="1"/>
      <p:bldP spid="113680" grpId="0" animBg="1"/>
      <p:bldP spid="11368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66713" y="674688"/>
            <a:ext cx="742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pt-BR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试证∀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x(H(x)→M(x)), ∃xH(x)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∃xM(x)</a:t>
            </a:r>
            <a:endParaRPr lang="en-US" altLang="zh-CN" sz="280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66713" y="13970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solidFill>
                  <a:srgbClr val="A50021"/>
                </a:solidFill>
                <a:ea typeface="华文行楷" pitchFamily="2" charset="-122"/>
              </a:rPr>
              <a:t>证明：</a:t>
            </a:r>
            <a:endParaRPr lang="zh-CN" altLang="en-US" sz="2800">
              <a:solidFill>
                <a:srgbClr val="A50021"/>
              </a:solidFill>
              <a:ea typeface="华文行楷" pitchFamily="2" charset="-122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1524000" y="139065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∃xH(x)                  P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524000" y="22098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2)H(c)                        1),ES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509713" y="3001963"/>
            <a:ext cx="5043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 ∀x(H(x)→M(x))    P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524000" y="3840163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 H(c)→M(c)             3),US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524000" y="47545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5)M(c)                        2),4),</a:t>
            </a:r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</a:t>
            </a:r>
            <a:r>
              <a:rPr lang="zh-CN" altLang="pt-BR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447800" y="54864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6) ∃xM(x)                  5),EG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/>
      <p:bldP spid="88072" grpId="0"/>
      <p:bldP spid="88073" grpId="0"/>
      <p:bldP spid="88074" grpId="0"/>
      <p:bldP spid="88075" grpId="0"/>
      <p:bldP spid="88076" grpId="0"/>
      <p:bldP spid="880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6096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52513" y="762000"/>
            <a:ext cx="3729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 </a:t>
            </a:r>
          </a:p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1)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赵子龙救出阿斗。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335088" y="2681288"/>
            <a:ext cx="5218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如果你不出去，我就不进来。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71600" y="4281488"/>
            <a:ext cx="518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 123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是偶数当且仅当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整除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123.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827213" y="1676400"/>
            <a:ext cx="1065212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581400" y="1676400"/>
            <a:ext cx="8382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514600" y="32004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343400" y="32004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828800" y="4800600"/>
            <a:ext cx="6096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800600" y="48006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048000" y="1676400"/>
            <a:ext cx="457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048000" y="1804988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P(a,b)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352800" y="3276600"/>
            <a:ext cx="685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334000" y="3200400"/>
            <a:ext cx="838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048000" y="3397250"/>
            <a:ext cx="5827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P(a)→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Q(b)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590800" y="4800600"/>
            <a:ext cx="914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257800" y="4800600"/>
            <a:ext cx="533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124200" y="5073650"/>
            <a:ext cx="4697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R(a)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B(b,a)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6200" y="2286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.1.1</a:t>
            </a:r>
            <a:r>
              <a:rPr lang="en-US" altLang="zh-CN" sz="2000" b="1" dirty="0" smtClean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一阶谓词逻辑</a:t>
            </a:r>
            <a:r>
              <a:rPr lang="en-US" altLang="zh-CN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华文行楷" pitchFamily="2" charset="-122"/>
                <a:cs typeface="Times New Roman" pitchFamily="18" charset="0"/>
              </a:rPr>
              <a:t>符号化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/>
      <p:bldP spid="20497" grpId="0" animBg="1"/>
      <p:bldP spid="20498" grpId="0" animBg="1"/>
      <p:bldP spid="20499" grpId="0"/>
      <p:bldP spid="20500" grpId="0" animBg="1"/>
      <p:bldP spid="20501" grpId="0" animBg="1"/>
      <p:bldP spid="2050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442913" y="674688"/>
            <a:ext cx="8167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zh-CN" altLang="pt-BR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∀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x(P(x)∨Q(x)), ∀x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P(x) 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∃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xQ(x)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76200" y="1447800"/>
            <a:ext cx="466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en-US" altLang="zh-CN" sz="32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(1</a:t>
            </a:r>
            <a:r>
              <a:rPr lang="zh-CN" altLang="en-US" sz="32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）直接证明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81000" y="3459163"/>
            <a:ext cx="440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4)∀x(P(x)∨Q(x))   P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724400" y="3459163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5)P(c)∨Q(c)    4),US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038600" y="13716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1)∀x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P(x)   P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1066800" y="2286000"/>
            <a:ext cx="6324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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     1</a:t>
            </a:r>
            <a:r>
              <a:rPr lang="en-US" altLang="zh-CN" sz="3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),E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914400" y="4373563"/>
            <a:ext cx="3319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6)Q(c)          3),5),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838200" y="53340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7)∃xQ(x)     6),EG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4938713" y="2239963"/>
            <a:ext cx="35956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P(c)     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),ES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/>
      <p:bldP spid="134152" grpId="0"/>
      <p:bldP spid="134153" grpId="0"/>
      <p:bldP spid="134154" grpId="0"/>
      <p:bldP spid="134155" grpId="0"/>
      <p:bldP spid="134156" grpId="0"/>
      <p:bldP spid="13415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42913" y="674688"/>
            <a:ext cx="8167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zh-CN" altLang="pt-BR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∀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x(P(x)∨Q(x)), ∀x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P(x) 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∃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xQ(x)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6200" y="1447800"/>
            <a:ext cx="466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en-US" altLang="zh-CN" sz="32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(1</a:t>
            </a:r>
            <a:r>
              <a:rPr lang="zh-CN" altLang="en-US" sz="32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）直接证明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3978275" y="1447800"/>
            <a:ext cx="440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1)∀x(P(x)∨Q(x))   P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914400" y="23622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2)P(a)∨Q(a)    1),US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914400" y="32004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3)∀x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P(x)   P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4648200" y="320040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P(a)     3),US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914400" y="4203700"/>
            <a:ext cx="334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5)Q(a)          2),4),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990600" y="521176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6)∃xQ(x)     5),EG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/>
      <p:bldP spid="89100" grpId="0"/>
      <p:bldP spid="89102" grpId="0"/>
      <p:bldP spid="89103" grpId="0"/>
      <p:bldP spid="89104" grpId="0"/>
      <p:bldP spid="89105" grpId="0"/>
      <p:bldP spid="8910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519113" y="685800"/>
            <a:ext cx="222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(2)</a:t>
            </a:r>
            <a:r>
              <a:rPr lang="zh-CN" altLang="en-US" sz="2800" b="1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反证法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514600" y="655638"/>
            <a:ext cx="4419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    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CP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533400" y="1431925"/>
            <a:ext cx="365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∀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           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),E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4114800" y="14620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Q(a)        2),US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457200" y="2286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 ∀x(P(x)∨Q(x))   P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114800" y="23002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 P(a)∨Q(a)    4),US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57200" y="3025775"/>
            <a:ext cx="2732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6)P(a)     3),5),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533400" y="39004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7)∀x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P(x)     P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810000" y="3962400"/>
            <a:ext cx="389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8)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P(a)     7),US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33400" y="4814888"/>
            <a:ext cx="5151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9)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P(a)∧P(a)      6),8),I)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/>
      <p:bldP spid="90135" grpId="0"/>
      <p:bldP spid="90136" grpId="0"/>
      <p:bldP spid="90137" grpId="0"/>
      <p:bldP spid="90138" grpId="0"/>
      <p:bldP spid="90139" grpId="0"/>
      <p:bldP spid="90140" grpId="0"/>
      <p:bldP spid="90141" grpId="0"/>
      <p:bldP spid="9014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4800600" y="685800"/>
            <a:ext cx="2971800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66713" y="674688"/>
            <a:ext cx="7939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zh-CN" altLang="pt-BR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∀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x(P(x)→Q(x))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pt-BR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∀xP(x)→∀xQ(x)</a:t>
            </a:r>
            <a:endParaRPr lang="en-US" altLang="zh-CN" sz="280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76200" y="1233488"/>
            <a:ext cx="298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pt-BR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pt-BR" altLang="zh-CN" sz="2800">
                <a:solidFill>
                  <a:srgbClr val="A5002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CP</a:t>
            </a:r>
            <a:r>
              <a:rPr lang="zh-CN" altLang="pt-BR" sz="2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规则</a:t>
            </a:r>
            <a:endParaRPr lang="zh-CN" altLang="en-US" sz="2800">
              <a:solidFill>
                <a:srgbClr val="A5002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762000" y="17526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∀x(P(x)→Q(x))     P 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747713" y="2514600"/>
            <a:ext cx="400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P(a)→Q(a)    1),US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4953000" y="2468563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3) ∀xP(x)    </a:t>
            </a:r>
            <a:r>
              <a:rPr lang="pt-BR" altLang="zh-CN" sz="3200" b="1">
                <a:solidFill>
                  <a:srgbClr val="FF0066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CP</a:t>
            </a:r>
            <a:r>
              <a:rPr lang="zh-CN" altLang="pt-BR" sz="3200" b="1">
                <a:solidFill>
                  <a:srgbClr val="FF0066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endParaRPr lang="en-US" altLang="zh-CN" sz="3200" b="1">
              <a:solidFill>
                <a:srgbClr val="FF0066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762000" y="3429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4)P(a)    3),US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191000" y="3429000"/>
            <a:ext cx="334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 Q(a)        2),4),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685800" y="4373563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6) </a:t>
            </a:r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∀xQ(x)   5),UG</a:t>
            </a:r>
            <a:endParaRPr lang="en-US" altLang="zh-CN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73100" y="5334000"/>
            <a:ext cx="572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7) ∀xP(x)→∀xQ(x)    CP</a:t>
            </a:r>
            <a:r>
              <a:rPr lang="zh-CN" altLang="pt-BR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规则 </a:t>
            </a:r>
            <a:endParaRPr lang="zh-CN" altLang="en-US" sz="3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  <p:bldP spid="91152" grpId="0"/>
      <p:bldP spid="91153" grpId="0"/>
      <p:bldP spid="91154" grpId="0"/>
      <p:bldP spid="91155" grpId="0"/>
      <p:bldP spid="91156" grpId="0"/>
      <p:bldP spid="91157" grpId="0"/>
      <p:bldP spid="91158" grpId="0"/>
      <p:bldP spid="9115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609600"/>
                <a:ext cx="82084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练习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证明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)→∀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)⟹∀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𝑨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820840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560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500" y="1143000"/>
                <a:ext cx="559576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：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(1)¬</m:t>
                    </m:r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𝐶𝑃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43000"/>
                <a:ext cx="5595763" cy="578685"/>
              </a:xfrm>
              <a:prstGeom prst="rect">
                <a:avLst/>
              </a:prstGeom>
              <a:blipFill rotWithShape="1">
                <a:blip r:embed="rId3"/>
                <a:stretch>
                  <a:fillRect l="-2179" t="-10638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0741" y="1676400"/>
                <a:ext cx="501425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 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¬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41" y="1676400"/>
                <a:ext cx="5014258" cy="578685"/>
              </a:xfrm>
              <a:prstGeom prst="rect">
                <a:avLst/>
              </a:prstGeom>
              <a:blipFill rotWithShape="1">
                <a:blip r:embed="rId4"/>
                <a:stretch>
                  <a:fillRect l="-2552" t="-6316" b="-2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2286000"/>
                <a:ext cx="452123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¬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𝐸𝑆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86000"/>
                <a:ext cx="4521238" cy="578685"/>
              </a:xfrm>
              <a:prstGeom prst="rect">
                <a:avLst/>
              </a:prstGeom>
              <a:blipFill rotWithShape="1">
                <a:blip r:embed="rId5"/>
                <a:stretch>
                  <a:fillRect l="-2695" t="-6316" b="-2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2971800"/>
                <a:ext cx="39934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)∧¬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    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1800"/>
                <a:ext cx="3993401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3053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7200" y="2981325"/>
                <a:ext cx="2656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      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981325"/>
                <a:ext cx="265694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58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9200" y="3733800"/>
                <a:ext cx="29198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zh-CN" sz="2800" b="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𝐵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      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733800"/>
                <a:ext cx="2919838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175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00600" y="3657600"/>
                <a:ext cx="35076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7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𝑥𝐴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     (5),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𝐸𝐺</m:t>
                      </m:r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657600"/>
                <a:ext cx="350769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62000" y="4419600"/>
                <a:ext cx="4236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(8)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∃</m:t>
                    </m:r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𝑥𝐴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/>
                            <a:ea typeface="楷体_GB2312" panose="0201060903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楷体_GB2312" panose="0201060903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→∀</m:t>
                    </m:r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𝑥𝐵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419600"/>
                <a:ext cx="4236416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287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962812" y="4343400"/>
                <a:ext cx="37807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(9)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∀</m:t>
                    </m:r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𝑥𝐵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     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812" y="4343400"/>
                <a:ext cx="3780715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3226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2000" y="5191780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(10)B(c)   (9,US)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86200" y="5191780"/>
                <a:ext cx="4276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(11)B(c)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∧¬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(5),(10),I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91780"/>
                <a:ext cx="4276427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996" t="-11628" r="-171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3340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证明：</a:t>
            </a:r>
            <a:endParaRPr lang="zh-CN" altLang="en-US" sz="2800" b="1" dirty="0">
              <a:solidFill>
                <a:srgbClr val="0000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6618" y="609600"/>
                <a:ext cx="6241196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𝑪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𝑾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r>
                  <a:rPr lang="en-US" altLang="zh-CN" sz="2400" b="1" dirty="0" smtClean="0">
                    <a:solidFill>
                      <a:srgbClr val="000000"/>
                    </a:solidFill>
                    <a:ea typeface="Cambria Math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⇒∃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18" y="609600"/>
                <a:ext cx="6241196" cy="878510"/>
              </a:xfrm>
              <a:prstGeom prst="rect">
                <a:avLst/>
              </a:prstGeom>
              <a:blipFill rotWithShape="1">
                <a:blip r:embed="rId2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1478715"/>
                <a:ext cx="415633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)∃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</a:rPr>
                  <a:t>     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P</a:t>
                </a: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8715"/>
                <a:ext cx="4156331" cy="578685"/>
              </a:xfrm>
              <a:prstGeom prst="rect">
                <a:avLst/>
              </a:prstGeom>
              <a:blipFill rotWithShape="1">
                <a:blip r:embed="rId3"/>
                <a:stretch>
                  <a:fillRect t="-8421" r="-2056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2400" y="1586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证明：</a:t>
            </a:r>
            <a:endParaRPr lang="zh-CN" altLang="en-US" dirty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62000" y="2296180"/>
                <a:ext cx="43899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</a:rPr>
                  <a:t>     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(1),ES</a:t>
                </a: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96180"/>
                <a:ext cx="438992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2791" r="-1667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867400" y="2296180"/>
                <a:ext cx="27860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</a:rPr>
                  <a:t>    </a:t>
                </a:r>
                <a:r>
                  <a:rPr lang="en-US" altLang="zh-CN" sz="2800" dirty="0" smtClean="0">
                    <a:solidFill>
                      <a:srgbClr val="0000FF"/>
                    </a:solidFill>
                  </a:rPr>
                  <a:t>(2),I</a:t>
                </a:r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296180"/>
                <a:ext cx="2786084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2791" r="-3063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5800" y="3048000"/>
                <a:ext cx="28229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𝟒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𝑸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</a:rPr>
                  <a:t>    </a:t>
                </a:r>
                <a:r>
                  <a:rPr lang="en-US" altLang="zh-CN" sz="2800" dirty="0" smtClean="0">
                    <a:solidFill>
                      <a:srgbClr val="0000FF"/>
                    </a:solidFill>
                  </a:rPr>
                  <a:t>(2),I</a:t>
                </a:r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8000"/>
                <a:ext cx="2822952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2791" r="-3024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71766" y="3048000"/>
                <a:ext cx="5391284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𝟓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</a:rPr>
                      <m:t>)∀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𝑾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</a:rPr>
                  <a:t>    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P</a:t>
                </a: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66" y="3048000"/>
                <a:ext cx="5391284" cy="578685"/>
              </a:xfrm>
              <a:prstGeom prst="rect">
                <a:avLst/>
              </a:prstGeom>
              <a:blipFill rotWithShape="1">
                <a:blip r:embed="rId7"/>
                <a:stretch>
                  <a:fillRect t="-8421" r="-1244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9600" y="3733800"/>
                <a:ext cx="55112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𝟔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𝑈𝑆</m:t>
                      </m:r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551125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09600" y="4505980"/>
                <a:ext cx="50231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05980"/>
                <a:ext cx="502317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882443" y="4505980"/>
                <a:ext cx="28043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43" y="4505980"/>
                <a:ext cx="280435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85800" y="5181600"/>
                <a:ext cx="49473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181600"/>
                <a:ext cx="494731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09600" y="5867400"/>
                <a:ext cx="5576976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      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𝑬𝑮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   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7400"/>
                <a:ext cx="5576976" cy="5786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01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66713" y="609600"/>
            <a:ext cx="7875587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 证明推理：每个大学生不是文科生就是理工科学生；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小明不是理工科学生，但他是三好学生；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如果小明是大学生，则他是文科生。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66713" y="2286000"/>
            <a:ext cx="810736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证明：令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G(x):x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是大学生，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W(x)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是文科生，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是理工科学生，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S(x)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是三好学生，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：小明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19113" y="459105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符号化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1966913" y="4572000"/>
            <a:ext cx="3821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x(G(x)(W(x)L(x)))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2060575" y="5410200"/>
            <a:ext cx="182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L(a)S(a)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6019800" y="510540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G(a)W(a)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/>
      <p:bldP spid="138248" grpId="0"/>
      <p:bldP spid="138249" grpId="0"/>
      <p:bldP spid="138250" grpId="0"/>
      <p:bldP spid="138251" grpId="0"/>
      <p:bldP spid="138251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42913" y="8604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609600" y="1614488"/>
            <a:ext cx="2874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2)L(a)S(a)     P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595313" y="752475"/>
            <a:ext cx="271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1)G(a)            CP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685800" y="34432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4)S(a)       2),I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09600" y="24526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3)L(a)       2),I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533400" y="4419600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5)x(G(x)(W(x)+L(x)))    P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4191000" y="852488"/>
            <a:ext cx="474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6)G(a)(W(a) L(a))    5),US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4267200" y="1995488"/>
            <a:ext cx="432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W(a)L(a)       1),6),I      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4419600" y="3048000"/>
            <a:ext cx="260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8)W(a)     3),7),I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2971800" y="51816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9)G(a)W(a)   1),8),CP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  <p:bldP spid="139273" grpId="0"/>
      <p:bldP spid="139274" grpId="0"/>
      <p:bldP spid="139275" grpId="0"/>
      <p:bldP spid="139276" grpId="0"/>
      <p:bldP spid="139277" grpId="0"/>
      <p:bldP spid="139278" grpId="0"/>
      <p:bldP spid="139279" grpId="0"/>
      <p:bldP spid="13928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90513" y="7842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44475" y="755650"/>
            <a:ext cx="7146925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 证明推理：所有的哺乳动物都是脊椎动物。</a:t>
            </a:r>
          </a:p>
          <a:p>
            <a:pPr>
              <a:lnSpc>
                <a:spcPct val="145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并非所有的哺乳动物都是胎生动物，</a:t>
            </a:r>
          </a:p>
          <a:p>
            <a:pPr>
              <a:lnSpc>
                <a:spcPct val="145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故有些脊椎动物不是胎生的。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366713" y="2746375"/>
            <a:ext cx="69262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证明：令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P(x):x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是哺乳动物，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Q(x)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是脊椎动物，</a:t>
            </a:r>
          </a:p>
          <a:p>
            <a:pPr>
              <a:lnSpc>
                <a:spcPct val="145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R(x)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是胎生动物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838200" y="4427538"/>
            <a:ext cx="195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符号化为：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2895600" y="4403725"/>
            <a:ext cx="252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x(P(x)Q(x))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2819400" y="5165725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x(P(x)R(x))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5776913" y="4632325"/>
            <a:ext cx="2976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x(Q(x)R(x))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0" grpId="0"/>
      <p:bldP spid="136201" grpId="0"/>
      <p:bldP spid="136202" grpId="0"/>
      <p:bldP spid="136203" grpId="0"/>
      <p:bldP spid="13620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533400"/>
            <a:ext cx="472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52400" y="65088"/>
            <a:ext cx="34118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谓词演算的推理理论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519113" y="685800"/>
            <a:ext cx="6262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x(P(x)R(x))    P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533400" y="1630363"/>
            <a:ext cx="4662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x(P(x)R(x))       1),E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1204913" y="16986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533400" y="2544763"/>
            <a:ext cx="445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3)P(c)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R(c)          2),ES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410200" y="609600"/>
            <a:ext cx="374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6)x(P(x)Q(x))   P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5410200" y="1600200"/>
            <a:ext cx="378691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7)P(c)Q(c)  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6)US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571500" y="3459163"/>
            <a:ext cx="4381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4)P(c)        3),I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09600" y="44196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R(c)     3),I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410200" y="2544763"/>
            <a:ext cx="2832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8)Q(c)     4),7),I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5334000" y="3657600"/>
            <a:ext cx="380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9)Q(c)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R(c)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4),5),I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3505200" y="46482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10)x(Q(x)R(x))  9),UG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472-8E3A-44B6-B879-662421E54733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/>
      <p:bldP spid="137225" grpId="0"/>
      <p:bldP spid="137226" grpId="0"/>
      <p:bldP spid="137227" grpId="0"/>
      <p:bldP spid="137228" grpId="0"/>
      <p:bldP spid="137229" grpId="0"/>
      <p:bldP spid="137230" grpId="0"/>
      <p:bldP spid="137231" grpId="0"/>
      <p:bldP spid="137232" grpId="0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0325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0325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2427</TotalTime>
  <Words>7246</Words>
  <Application>Microsoft Office PowerPoint</Application>
  <PresentationFormat>全屏显示(4:3)</PresentationFormat>
  <Paragraphs>890</Paragraphs>
  <Slides>103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5" baseType="lpstr">
      <vt:lpstr>Balloons</vt:lpstr>
      <vt:lpstr>公式</vt:lpstr>
      <vt:lpstr>第5章  谓词逻辑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习题</vt:lpstr>
      <vt:lpstr>习题</vt:lpstr>
      <vt:lpstr>习题3</vt:lpstr>
      <vt:lpstr>习题4</vt:lpstr>
      <vt:lpstr>习题4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P113 习题7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Win7w</cp:lastModifiedBy>
  <cp:revision>302</cp:revision>
  <cp:lastPrinted>1601-01-01T00:00:00Z</cp:lastPrinted>
  <dcterms:created xsi:type="dcterms:W3CDTF">1601-01-01T00:00:00Z</dcterms:created>
  <dcterms:modified xsi:type="dcterms:W3CDTF">2016-04-07T08:26:26Z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