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343" r:id="rId13"/>
    <p:sldId id="344" r:id="rId14"/>
    <p:sldId id="345" r:id="rId15"/>
    <p:sldId id="348" r:id="rId16"/>
    <p:sldId id="346" r:id="rId17"/>
    <p:sldId id="349" r:id="rId18"/>
    <p:sldId id="350" r:id="rId19"/>
    <p:sldId id="351" r:id="rId20"/>
    <p:sldId id="347" r:id="rId21"/>
    <p:sldId id="273" r:id="rId22"/>
    <p:sldId id="393" r:id="rId23"/>
    <p:sldId id="354" r:id="rId24"/>
    <p:sldId id="352" r:id="rId25"/>
    <p:sldId id="336" r:id="rId26"/>
    <p:sldId id="353" r:id="rId27"/>
    <p:sldId id="392" r:id="rId28"/>
    <p:sldId id="396" r:id="rId29"/>
    <p:sldId id="337" r:id="rId30"/>
    <p:sldId id="355" r:id="rId31"/>
    <p:sldId id="356" r:id="rId32"/>
    <p:sldId id="276" r:id="rId33"/>
    <p:sldId id="357" r:id="rId34"/>
    <p:sldId id="358" r:id="rId35"/>
    <p:sldId id="359" r:id="rId36"/>
    <p:sldId id="360" r:id="rId37"/>
    <p:sldId id="361" r:id="rId38"/>
    <p:sldId id="279" r:id="rId39"/>
    <p:sldId id="362" r:id="rId40"/>
    <p:sldId id="280" r:id="rId41"/>
    <p:sldId id="281" r:id="rId42"/>
    <p:sldId id="306" r:id="rId43"/>
    <p:sldId id="282" r:id="rId44"/>
    <p:sldId id="363" r:id="rId45"/>
    <p:sldId id="364" r:id="rId46"/>
    <p:sldId id="283" r:id="rId47"/>
    <p:sldId id="284" r:id="rId48"/>
    <p:sldId id="286" r:id="rId49"/>
    <p:sldId id="287" r:id="rId50"/>
    <p:sldId id="365" r:id="rId51"/>
    <p:sldId id="288" r:id="rId52"/>
    <p:sldId id="339" r:id="rId53"/>
    <p:sldId id="340" r:id="rId54"/>
    <p:sldId id="366" r:id="rId55"/>
    <p:sldId id="394" r:id="rId56"/>
    <p:sldId id="289" r:id="rId57"/>
    <p:sldId id="385" r:id="rId58"/>
    <p:sldId id="377" r:id="rId59"/>
    <p:sldId id="378" r:id="rId60"/>
    <p:sldId id="379" r:id="rId61"/>
    <p:sldId id="380" r:id="rId62"/>
    <p:sldId id="386" r:id="rId63"/>
    <p:sldId id="381" r:id="rId64"/>
    <p:sldId id="382" r:id="rId65"/>
    <p:sldId id="383" r:id="rId66"/>
    <p:sldId id="384" r:id="rId67"/>
    <p:sldId id="387" r:id="rId68"/>
    <p:sldId id="388" r:id="rId69"/>
    <p:sldId id="389" r:id="rId70"/>
    <p:sldId id="390" r:id="rId71"/>
    <p:sldId id="391" r:id="rId72"/>
    <p:sldId id="296" r:id="rId73"/>
    <p:sldId id="341" r:id="rId74"/>
    <p:sldId id="303" r:id="rId75"/>
    <p:sldId id="368" r:id="rId76"/>
    <p:sldId id="304" r:id="rId77"/>
    <p:sldId id="369" r:id="rId78"/>
    <p:sldId id="305" r:id="rId79"/>
    <p:sldId id="308" r:id="rId80"/>
    <p:sldId id="309" r:id="rId81"/>
    <p:sldId id="310" r:id="rId82"/>
    <p:sldId id="370" r:id="rId83"/>
    <p:sldId id="371" r:id="rId84"/>
    <p:sldId id="374" r:id="rId85"/>
    <p:sldId id="372" r:id="rId86"/>
    <p:sldId id="373" r:id="rId87"/>
    <p:sldId id="311" r:id="rId88"/>
    <p:sldId id="376" r:id="rId89"/>
    <p:sldId id="312" r:id="rId90"/>
    <p:sldId id="375" r:id="rId91"/>
    <p:sldId id="330" r:id="rId92"/>
    <p:sldId id="331" r:id="rId93"/>
    <p:sldId id="315" r:id="rId94"/>
    <p:sldId id="316" r:id="rId95"/>
    <p:sldId id="317" r:id="rId96"/>
    <p:sldId id="332" r:id="rId9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CC0000"/>
    <a:srgbClr val="990000"/>
    <a:srgbClr val="006600"/>
    <a:srgbClr val="009900"/>
    <a:srgbClr val="99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9633" autoAdjust="0"/>
  </p:normalViewPr>
  <p:slideViewPr>
    <p:cSldViewPr>
      <p:cViewPr>
        <p:scale>
          <a:sx n="100" d="100"/>
          <a:sy n="100" d="100"/>
        </p:scale>
        <p:origin x="-72" y="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6.wmf"/><Relationship Id="rId7" Type="http://schemas.openxmlformats.org/officeDocument/2006/relationships/image" Target="../media/image41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40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44.wmf"/><Relationship Id="rId5" Type="http://schemas.openxmlformats.org/officeDocument/2006/relationships/image" Target="../media/image28.wmf"/><Relationship Id="rId10" Type="http://schemas.openxmlformats.org/officeDocument/2006/relationships/image" Target="../media/image4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6.emf"/><Relationship Id="rId6" Type="http://schemas.openxmlformats.org/officeDocument/2006/relationships/image" Target="../media/image57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61.wmf"/><Relationship Id="rId3" Type="http://schemas.openxmlformats.org/officeDocument/2006/relationships/image" Target="../media/image26.wmf"/><Relationship Id="rId7" Type="http://schemas.openxmlformats.org/officeDocument/2006/relationships/image" Target="../media/image15.wmf"/><Relationship Id="rId12" Type="http://schemas.openxmlformats.org/officeDocument/2006/relationships/image" Target="../media/image6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4.wmf"/><Relationship Id="rId11" Type="http://schemas.openxmlformats.org/officeDocument/2006/relationships/image" Target="../media/image59.wmf"/><Relationship Id="rId5" Type="http://schemas.openxmlformats.org/officeDocument/2006/relationships/image" Target="../media/image28.wmf"/><Relationship Id="rId10" Type="http://schemas.openxmlformats.org/officeDocument/2006/relationships/image" Target="../media/image57.wmf"/><Relationship Id="rId4" Type="http://schemas.openxmlformats.org/officeDocument/2006/relationships/image" Target="../media/image27.wmf"/><Relationship Id="rId9" Type="http://schemas.openxmlformats.org/officeDocument/2006/relationships/image" Target="../media/image17.wmf"/><Relationship Id="rId1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64.wmf"/><Relationship Id="rId7" Type="http://schemas.openxmlformats.org/officeDocument/2006/relationships/image" Target="../media/image31.wmf"/><Relationship Id="rId12" Type="http://schemas.openxmlformats.org/officeDocument/2006/relationships/image" Target="../media/image69.wmf"/><Relationship Id="rId2" Type="http://schemas.openxmlformats.org/officeDocument/2006/relationships/image" Target="../media/image63.wmf"/><Relationship Id="rId1" Type="http://schemas.openxmlformats.org/officeDocument/2006/relationships/image" Target="../media/image14.wmf"/><Relationship Id="rId6" Type="http://schemas.openxmlformats.org/officeDocument/2006/relationships/image" Target="../media/image30.wmf"/><Relationship Id="rId11" Type="http://schemas.openxmlformats.org/officeDocument/2006/relationships/image" Target="../media/image68.wmf"/><Relationship Id="rId5" Type="http://schemas.openxmlformats.org/officeDocument/2006/relationships/image" Target="../media/image29.wmf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4" Type="http://schemas.openxmlformats.org/officeDocument/2006/relationships/image" Target="../media/image9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emf"/><Relationship Id="rId1" Type="http://schemas.openxmlformats.org/officeDocument/2006/relationships/image" Target="../media/image11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31.wmf"/><Relationship Id="rId1" Type="http://schemas.openxmlformats.org/officeDocument/2006/relationships/image" Target="../media/image13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4" Type="http://schemas.openxmlformats.org/officeDocument/2006/relationships/image" Target="../media/image139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35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9634C82-2631-4EB6-80AD-C977D774BC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2037B-C24D-4E86-BB63-4DEDFF11E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3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8E3E-71C2-4E23-8790-338CCA8F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E2A3E4D-27A0-4881-8390-7F46310902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99860-B5EE-4A97-9ED9-34343C2C3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8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FED49-F665-405E-A438-278D73045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4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4216B-CD7A-44A9-B5F9-B8748D8E5D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CEEE5-BF14-4E7B-80AE-43ED00DA1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24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0780-4560-419B-9F29-0A4439F63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2333C-857A-4B65-89B1-66C653FBD1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776FA-7FBC-4950-B8A0-A53B52418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4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4A3A-BD7B-4819-B6F4-FDB840953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FCCD7F-F4B4-48B2-B57D-E39E2E53D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4.wmf"/><Relationship Id="rId10" Type="http://schemas.openxmlformats.org/officeDocument/2006/relationships/image" Target="../media/image32.wmf"/><Relationship Id="rId19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29.wmf"/><Relationship Id="rId22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8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5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6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61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107.bin"/><Relationship Id="rId31" Type="http://schemas.openxmlformats.org/officeDocument/2006/relationships/image" Target="../media/image6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4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111.bin"/><Relationship Id="rId30" Type="http://schemas.openxmlformats.org/officeDocument/2006/relationships/oleObject" Target="../embeddings/oleObject1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32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30.wmf"/><Relationship Id="rId22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7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81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8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4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85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88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94.w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15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9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96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5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3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3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64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0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1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14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1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78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81.bin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22.wmf"/><Relationship Id="rId9" Type="http://schemas.openxmlformats.org/officeDocument/2006/relationships/image" Target="../media/image124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8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28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30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32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3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35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99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40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45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35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3400" y="2438400"/>
            <a:ext cx="7772400" cy="1143000"/>
          </a:xfrm>
        </p:spPr>
        <p:txBody>
          <a:bodyPr/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6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sz="6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章 </a:t>
            </a:r>
            <a:r>
              <a:rPr lang="zh-CN" altLang="en-US" sz="6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743200" y="2209800"/>
            <a:ext cx="2055813" cy="15240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685800" y="1295400"/>
            <a:ext cx="1447800" cy="1447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71825" y="13096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09825" y="2576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481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8479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0413" y="259080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670300" y="16176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00375" y="28813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Arc 18"/>
          <p:cNvSpPr>
            <a:spLocks/>
          </p:cNvSpPr>
          <p:nvPr/>
        </p:nvSpPr>
        <p:spPr bwMode="auto">
          <a:xfrm>
            <a:off x="3857625" y="1676400"/>
            <a:ext cx="6858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 flipH="1">
            <a:off x="2867025" y="1676400"/>
            <a:ext cx="8382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476625" y="1143000"/>
            <a:ext cx="533400" cy="457200"/>
          </a:xfrm>
          <a:prstGeom prst="ellips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733800" y="1143000"/>
            <a:ext cx="762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105400" y="190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181600" y="161925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d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419600" y="762000"/>
            <a:ext cx="126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l=(c,c)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91200" y="76200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自环、自回路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257800" y="2057400"/>
            <a:ext cx="1371600" cy="14478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613525" y="3298825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孤立点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1524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676400" y="1981200"/>
            <a:ext cx="1143000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203325" y="1590675"/>
            <a:ext cx="338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66713" y="310515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华文行楷" pitchFamily="2" charset="-122"/>
              </a:rPr>
              <a:t>悬挂点</a:t>
            </a:r>
          </a:p>
        </p:txBody>
      </p:sp>
      <p:sp>
        <p:nvSpPr>
          <p:cNvPr id="23587" name="AutoShape 35"/>
          <p:cNvSpPr>
            <a:spLocks noChangeArrowheads="1"/>
          </p:cNvSpPr>
          <p:nvPr/>
        </p:nvSpPr>
        <p:spPr bwMode="auto">
          <a:xfrm>
            <a:off x="838200" y="4038600"/>
            <a:ext cx="1676400" cy="838200"/>
          </a:xfrm>
          <a:prstGeom prst="cloudCallout">
            <a:avLst>
              <a:gd name="adj1" fmla="val 44319"/>
              <a:gd name="adj2" fmla="val -224241"/>
            </a:avLst>
          </a:prstGeom>
          <a:solidFill>
            <a:srgbClr val="CCFF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ea typeface="华文行楷" pitchFamily="2" charset="-122"/>
              </a:rPr>
              <a:t>悬挂边</a:t>
            </a: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2968625" y="2925763"/>
            <a:ext cx="1593850" cy="636587"/>
          </a:xfrm>
          <a:custGeom>
            <a:avLst/>
            <a:gdLst>
              <a:gd name="T0" fmla="*/ 8 w 1004"/>
              <a:gd name="T1" fmla="*/ 17 h 401"/>
              <a:gd name="T2" fmla="*/ 26 w 1004"/>
              <a:gd name="T3" fmla="*/ 65 h 401"/>
              <a:gd name="T4" fmla="*/ 116 w 1004"/>
              <a:gd name="T5" fmla="*/ 215 h 401"/>
              <a:gd name="T6" fmla="*/ 158 w 1004"/>
              <a:gd name="T7" fmla="*/ 275 h 401"/>
              <a:gd name="T8" fmla="*/ 350 w 1004"/>
              <a:gd name="T9" fmla="*/ 401 h 401"/>
              <a:gd name="T10" fmla="*/ 566 w 1004"/>
              <a:gd name="T11" fmla="*/ 395 h 401"/>
              <a:gd name="T12" fmla="*/ 644 w 1004"/>
              <a:gd name="T13" fmla="*/ 365 h 401"/>
              <a:gd name="T14" fmla="*/ 818 w 1004"/>
              <a:gd name="T15" fmla="*/ 269 h 401"/>
              <a:gd name="T16" fmla="*/ 890 w 1004"/>
              <a:gd name="T17" fmla="*/ 197 h 401"/>
              <a:gd name="T18" fmla="*/ 956 w 1004"/>
              <a:gd name="T19" fmla="*/ 113 h 401"/>
              <a:gd name="T20" fmla="*/ 1004 w 1004"/>
              <a:gd name="T21" fmla="*/ 47 h 401"/>
              <a:gd name="T22" fmla="*/ 998 w 1004"/>
              <a:gd name="T23" fmla="*/ 2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4" h="401">
                <a:moveTo>
                  <a:pt x="8" y="17"/>
                </a:moveTo>
                <a:cubicBezTo>
                  <a:pt x="39" y="63"/>
                  <a:pt x="0" y="0"/>
                  <a:pt x="26" y="65"/>
                </a:cubicBezTo>
                <a:cubicBezTo>
                  <a:pt x="47" y="117"/>
                  <a:pt x="83" y="171"/>
                  <a:pt x="116" y="215"/>
                </a:cubicBezTo>
                <a:cubicBezTo>
                  <a:pt x="125" y="241"/>
                  <a:pt x="144" y="252"/>
                  <a:pt x="158" y="275"/>
                </a:cubicBezTo>
                <a:cubicBezTo>
                  <a:pt x="202" y="346"/>
                  <a:pt x="269" y="385"/>
                  <a:pt x="350" y="401"/>
                </a:cubicBezTo>
                <a:cubicBezTo>
                  <a:pt x="422" y="399"/>
                  <a:pt x="494" y="399"/>
                  <a:pt x="566" y="395"/>
                </a:cubicBezTo>
                <a:cubicBezTo>
                  <a:pt x="597" y="393"/>
                  <a:pt x="618" y="378"/>
                  <a:pt x="644" y="365"/>
                </a:cubicBezTo>
                <a:cubicBezTo>
                  <a:pt x="704" y="335"/>
                  <a:pt x="761" y="307"/>
                  <a:pt x="818" y="269"/>
                </a:cubicBezTo>
                <a:cubicBezTo>
                  <a:pt x="837" y="241"/>
                  <a:pt x="866" y="221"/>
                  <a:pt x="890" y="197"/>
                </a:cubicBezTo>
                <a:cubicBezTo>
                  <a:pt x="913" y="174"/>
                  <a:pt x="937" y="138"/>
                  <a:pt x="956" y="113"/>
                </a:cubicBezTo>
                <a:cubicBezTo>
                  <a:pt x="972" y="91"/>
                  <a:pt x="1004" y="47"/>
                  <a:pt x="1004" y="47"/>
                </a:cubicBezTo>
                <a:cubicBezTo>
                  <a:pt x="1002" y="41"/>
                  <a:pt x="998" y="29"/>
                  <a:pt x="998" y="2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94" name="Freeform 42"/>
          <p:cNvSpPr>
            <a:spLocks/>
          </p:cNvSpPr>
          <p:nvPr/>
        </p:nvSpPr>
        <p:spPr bwMode="auto">
          <a:xfrm>
            <a:off x="2990850" y="2428875"/>
            <a:ext cx="1504950" cy="466725"/>
          </a:xfrm>
          <a:custGeom>
            <a:avLst/>
            <a:gdLst>
              <a:gd name="T0" fmla="*/ 0 w 948"/>
              <a:gd name="T1" fmla="*/ 294 h 294"/>
              <a:gd name="T2" fmla="*/ 30 w 948"/>
              <a:gd name="T3" fmla="*/ 258 h 294"/>
              <a:gd name="T4" fmla="*/ 108 w 948"/>
              <a:gd name="T5" fmla="*/ 204 h 294"/>
              <a:gd name="T6" fmla="*/ 228 w 948"/>
              <a:gd name="T7" fmla="*/ 132 h 294"/>
              <a:gd name="T8" fmla="*/ 336 w 948"/>
              <a:gd name="T9" fmla="*/ 84 h 294"/>
              <a:gd name="T10" fmla="*/ 372 w 948"/>
              <a:gd name="T11" fmla="*/ 72 h 294"/>
              <a:gd name="T12" fmla="*/ 792 w 948"/>
              <a:gd name="T13" fmla="*/ 90 h 294"/>
              <a:gd name="T14" fmla="*/ 828 w 948"/>
              <a:gd name="T15" fmla="*/ 114 h 294"/>
              <a:gd name="T16" fmla="*/ 858 w 948"/>
              <a:gd name="T17" fmla="*/ 168 h 294"/>
              <a:gd name="T18" fmla="*/ 930 w 948"/>
              <a:gd name="T19" fmla="*/ 198 h 294"/>
              <a:gd name="T20" fmla="*/ 948 w 948"/>
              <a:gd name="T21" fmla="*/ 24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8" h="294">
                <a:moveTo>
                  <a:pt x="0" y="294"/>
                </a:moveTo>
                <a:cubicBezTo>
                  <a:pt x="11" y="283"/>
                  <a:pt x="19" y="269"/>
                  <a:pt x="30" y="258"/>
                </a:cubicBezTo>
                <a:cubicBezTo>
                  <a:pt x="53" y="235"/>
                  <a:pt x="82" y="222"/>
                  <a:pt x="108" y="204"/>
                </a:cubicBezTo>
                <a:cubicBezTo>
                  <a:pt x="144" y="178"/>
                  <a:pt x="185" y="150"/>
                  <a:pt x="228" y="132"/>
                </a:cubicBezTo>
                <a:cubicBezTo>
                  <a:pt x="265" y="116"/>
                  <a:pt x="298" y="97"/>
                  <a:pt x="336" y="84"/>
                </a:cubicBezTo>
                <a:cubicBezTo>
                  <a:pt x="348" y="80"/>
                  <a:pt x="372" y="72"/>
                  <a:pt x="372" y="72"/>
                </a:cubicBezTo>
                <a:cubicBezTo>
                  <a:pt x="512" y="74"/>
                  <a:pt x="684" y="0"/>
                  <a:pt x="792" y="90"/>
                </a:cubicBezTo>
                <a:cubicBezTo>
                  <a:pt x="822" y="115"/>
                  <a:pt x="796" y="103"/>
                  <a:pt x="828" y="114"/>
                </a:cubicBezTo>
                <a:cubicBezTo>
                  <a:pt x="837" y="127"/>
                  <a:pt x="845" y="160"/>
                  <a:pt x="858" y="168"/>
                </a:cubicBezTo>
                <a:cubicBezTo>
                  <a:pt x="881" y="182"/>
                  <a:pt x="907" y="183"/>
                  <a:pt x="930" y="198"/>
                </a:cubicBezTo>
                <a:cubicBezTo>
                  <a:pt x="939" y="212"/>
                  <a:pt x="948" y="223"/>
                  <a:pt x="948" y="240"/>
                </a:cubicBezTo>
              </a:path>
            </a:pathLst>
          </a:custGeom>
          <a:noFill/>
          <a:ln w="412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3505200" y="4800600"/>
            <a:ext cx="1752600" cy="609600"/>
          </a:xfrm>
          <a:prstGeom prst="wedgeRectCallout">
            <a:avLst>
              <a:gd name="adj1" fmla="val -37773"/>
              <a:gd name="adj2" fmla="val -342449"/>
            </a:avLst>
          </a:prstGeom>
          <a:solidFill>
            <a:srgbClr val="99CC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平行边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497513" y="4738688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6" grpId="0" animBg="1"/>
      <p:bldP spid="23584" grpId="0" animBg="1"/>
      <p:bldP spid="23572" grpId="0" animBg="1"/>
      <p:bldP spid="23573" grpId="0" animBg="1"/>
      <p:bldP spid="23574" grpId="0" animBg="1"/>
      <p:bldP spid="23575" grpId="0"/>
      <p:bldP spid="23576" grpId="0"/>
      <p:bldP spid="23577" grpId="0"/>
      <p:bldP spid="23578" grpId="0" animBg="1"/>
      <p:bldP spid="23579" grpId="0"/>
      <p:bldP spid="23581" grpId="0" animBg="1"/>
      <p:bldP spid="23585" grpId="0"/>
      <p:bldP spid="23587" grpId="0" animBg="1"/>
      <p:bldP spid="23597" grpId="0" animBg="1"/>
      <p:bldP spid="235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50813" y="1014413"/>
            <a:ext cx="8686800" cy="184943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(n,m)</a:t>
            </a: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图：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一个具有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个结点、</a:t>
            </a:r>
          </a:p>
          <a:p>
            <a:pPr algn="l">
              <a:lnSpc>
                <a:spcPct val="150000"/>
              </a:lnSpc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条边所组成的图。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3124200"/>
            <a:ext cx="1309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(n,0)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" y="3124200"/>
            <a:ext cx="1614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零图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819400" y="3168650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600" b="1">
                <a:ea typeface="楷体_GB2312" pitchFamily="49" charset="-122"/>
              </a:rPr>
              <a:t>——</a:t>
            </a:r>
            <a:r>
              <a:rPr kumimoji="1" lang="zh-CN" altLang="en-US" sz="3600" b="1">
                <a:ea typeface="楷体_GB2312" pitchFamily="49" charset="-122"/>
              </a:rPr>
              <a:t>没有边的图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4083050"/>
            <a:ext cx="1171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(1,0)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09600" y="4114800"/>
            <a:ext cx="1557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平凡图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6551613" y="2895600"/>
            <a:ext cx="2058987" cy="1206500"/>
            <a:chOff x="1093" y="2227"/>
            <a:chExt cx="1105" cy="507"/>
          </a:xfrm>
        </p:grpSpPr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310" y="267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937" y="2681"/>
              <a:ext cx="47" cy="4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643" y="242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461" y="2227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093" y="255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958" y="2554"/>
              <a:ext cx="24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b="1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886200" y="4343400"/>
            <a:ext cx="381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105400" y="0"/>
            <a:ext cx="1295400" cy="914400"/>
          </a:xfrm>
          <a:prstGeom prst="wedgeRoundRectCallout">
            <a:avLst>
              <a:gd name="adj1" fmla="val -77574"/>
              <a:gd name="adj2" fmla="val 118926"/>
              <a:gd name="adj3" fmla="val 16667"/>
            </a:avLst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阶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035800" y="418147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09600" y="502920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空图：顶点集和边集均为空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  <p:bldP spid="31754" grpId="0"/>
      <p:bldP spid="31755" grpId="0"/>
      <p:bldP spid="31763" grpId="0"/>
      <p:bldP spid="31765" grpId="0" animBg="1"/>
      <p:bldP spid="31767" grpId="0" animBg="1"/>
      <p:bldP spid="31768" grpId="0"/>
      <p:bldP spid="317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5638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多重图：含有平行边的图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2278063"/>
            <a:ext cx="7010400" cy="541337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简单图：不含有自环和平行边的图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09600" y="3421063"/>
            <a:ext cx="7010400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有限图：顶点集和边集均为有限集的图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3276600" y="4648200"/>
            <a:ext cx="2209800" cy="762000"/>
          </a:xfrm>
          <a:prstGeom prst="wedgeRoundRectCallout">
            <a:avLst>
              <a:gd name="adj1" fmla="val -1940"/>
              <a:gd name="adj2" fmla="val -138750"/>
              <a:gd name="adj3" fmla="val 16667"/>
            </a:avLst>
          </a:prstGeom>
          <a:solidFill>
            <a:srgbClr val="FFCC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无限图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8" grpId="0" animBg="1"/>
      <p:bldP spid="1280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685800" y="9906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ea typeface="华文行楷" pitchFamily="2" charset="-122"/>
              </a:rPr>
              <a:t>三种方法表示图：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7924800" cy="541338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定义描述法：用点的集合和边的集合来表示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295400" y="2514600"/>
            <a:ext cx="195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新魏" pitchFamily="2" charset="-122"/>
              </a:rPr>
              <a:t>优点：精确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3644900" y="25146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缺点：太抽象，不易理解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449263" y="3214688"/>
            <a:ext cx="7878762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图形表示法：用小圆圈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——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顶点；线段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——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39825" y="4052888"/>
            <a:ext cx="267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新魏" pitchFamily="2" charset="-122"/>
              </a:rPr>
              <a:t>优点：形象直观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81000" y="4632325"/>
            <a:ext cx="7531100" cy="131127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矩阵表示法：用二进制的数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表示图中</a:t>
            </a: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点与点、点与边的关系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2" grpId="0"/>
      <p:bldP spid="129033" grpId="0"/>
      <p:bldP spid="129034" grpId="0" animBg="1"/>
      <p:bldP spid="129035" grpId="0"/>
      <p:bldP spid="1290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6200" y="4267200"/>
            <a:ext cx="9144000" cy="7524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顶点的度：</a:t>
            </a:r>
            <a:r>
              <a:rPr lang="zh-CN" altLang="en-US" sz="2800" b="1">
                <a:ea typeface="楷体_GB2312" pitchFamily="49" charset="-122"/>
              </a:rPr>
              <a:t>在无向图中，指与该顶点相关联的边的条数。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2719388" y="1219200"/>
            <a:ext cx="2614612" cy="2667000"/>
            <a:chOff x="225" y="1488"/>
            <a:chExt cx="2266" cy="1914"/>
          </a:xfrm>
        </p:grpSpPr>
        <p:grpSp>
          <p:nvGrpSpPr>
            <p:cNvPr id="130058" name="Group 10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0059" name="Oval 11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060" name="Oval 12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061" name="Oval 1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062" name="Oval 14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0063" name="Object 15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34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4" name="Object 16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35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5" name="Object 17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36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6" name="Object 18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37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067" name="Oval 1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0068" name="Object 20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38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69" name="Line 21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876800" y="20574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0078" name="Oval 30"/>
          <p:cNvSpPr>
            <a:spLocks noChangeArrowheads="1"/>
          </p:cNvSpPr>
          <p:nvPr/>
        </p:nvSpPr>
        <p:spPr bwMode="auto">
          <a:xfrm>
            <a:off x="53340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5029200" y="2362200"/>
            <a:ext cx="3048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6248400" y="1295400"/>
            <a:ext cx="2209800" cy="609600"/>
          </a:xfrm>
          <a:prstGeom prst="wedgeRoundRectCallout">
            <a:avLst>
              <a:gd name="adj1" fmla="val -98278"/>
              <a:gd name="adj2" fmla="val 71616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奇度顶点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026025" y="11620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762000" y="2590800"/>
            <a:ext cx="2057400" cy="685800"/>
          </a:xfrm>
          <a:prstGeom prst="wedgeRoundRectCallout">
            <a:avLst>
              <a:gd name="adj1" fmla="val 57639"/>
              <a:gd name="adj2" fmla="val -96759"/>
              <a:gd name="adj3" fmla="val 16667"/>
            </a:avLst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偶度顶点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74" grpId="0" animBg="1"/>
      <p:bldP spid="130080" grpId="0" animBg="1"/>
      <p:bldP spid="130081" grpId="0"/>
      <p:bldP spid="1300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474913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646113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1524000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1560513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298575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7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1362075" y="2790825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8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790825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2578100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9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304800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0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7223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H="1" flipV="1">
            <a:off x="16367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H="1" flipV="1">
            <a:off x="722313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V="1">
            <a:off x="1712913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5791200" y="5334000"/>
            <a:ext cx="3048000" cy="838200"/>
          </a:xfrm>
          <a:prstGeom prst="wedgeRectCallout">
            <a:avLst>
              <a:gd name="adj1" fmla="val 8282"/>
              <a:gd name="adj2" fmla="val -178787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66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grpSp>
        <p:nvGrpSpPr>
          <p:cNvPr id="134167" name="Group 23"/>
          <p:cNvGrpSpPr>
            <a:grpSpLocks/>
          </p:cNvGrpSpPr>
          <p:nvPr/>
        </p:nvGrpSpPr>
        <p:grpSpPr bwMode="auto">
          <a:xfrm>
            <a:off x="228600" y="914400"/>
            <a:ext cx="5181600" cy="2112963"/>
            <a:chOff x="144" y="680"/>
            <a:chExt cx="3264" cy="1331"/>
          </a:xfrm>
        </p:grpSpPr>
        <p:sp>
          <p:nvSpPr>
            <p:cNvPr id="134168" name="Text Box 24"/>
            <p:cNvSpPr txBox="1">
              <a:spLocks noChangeArrowheads="1"/>
            </p:cNvSpPr>
            <p:nvPr/>
          </p:nvSpPr>
          <p:spPr bwMode="auto">
            <a:xfrm>
              <a:off x="144" y="680"/>
              <a:ext cx="3264" cy="128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华文行楷" pitchFamily="2" charset="-122"/>
                </a:rPr>
                <a:t>在有向图中，</a:t>
              </a:r>
              <a:endParaRPr lang="zh-CN" altLang="en-US" sz="2800" b="1">
                <a:solidFill>
                  <a:srgbClr val="0000FF"/>
                </a:solidFill>
                <a:latin typeface="楷体_GB2312" pitchFamily="49" charset="-122"/>
                <a:ea typeface="华文行楷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入度：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以结点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终点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的边数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出度：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以结点  为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起点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的边数</a:t>
              </a:r>
            </a:p>
          </p:txBody>
        </p:sp>
        <p:graphicFrame>
          <p:nvGraphicFramePr>
            <p:cNvPr id="134169" name="Object 25"/>
            <p:cNvGraphicFramePr>
              <a:graphicFrameLocks noChangeAspect="1"/>
            </p:cNvGraphicFramePr>
            <p:nvPr/>
          </p:nvGraphicFramePr>
          <p:xfrm>
            <a:off x="1536" y="1200"/>
            <a:ext cx="26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51" name="公式" r:id="rId11" imgW="114201" imgH="139579" progId="Equation.3">
                    <p:embed/>
                  </p:oleObj>
                </mc:Choice>
                <mc:Fallback>
                  <p:oleObj name="公式" r:id="rId11" imgW="114201" imgH="13957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00"/>
                          <a:ext cx="26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70" name="Object 26"/>
            <p:cNvGraphicFramePr>
              <a:graphicFrameLocks noChangeAspect="1"/>
            </p:cNvGraphicFramePr>
            <p:nvPr/>
          </p:nvGraphicFramePr>
          <p:xfrm>
            <a:off x="1536" y="1632"/>
            <a:ext cx="31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52" name="公式" r:id="rId13" imgW="114201" imgH="139579" progId="Equation.3">
                    <p:embed/>
                  </p:oleObj>
                </mc:Choice>
                <mc:Fallback>
                  <p:oleObj name="公式" r:id="rId13" imgW="114201" imgH="13957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32"/>
                          <a:ext cx="31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4172" name="Object 28"/>
          <p:cNvGraphicFramePr>
            <a:graphicFrameLocks noChangeAspect="1"/>
          </p:cNvGraphicFramePr>
          <p:nvPr/>
        </p:nvGraphicFramePr>
        <p:xfrm>
          <a:off x="5486400" y="1616075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3" name="公式" r:id="rId14" imgW="355446" imgH="228501" progId="Equation.3">
                  <p:embed/>
                </p:oleObj>
              </mc:Choice>
              <mc:Fallback>
                <p:oleObj name="公式" r:id="rId14" imgW="355446" imgH="22850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16075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5486400" y="2376488"/>
          <a:ext cx="9906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4" name="公式" r:id="rId16" imgW="381000" imgH="228600" progId="Equation.3">
                  <p:embed/>
                </p:oleObj>
              </mc:Choice>
              <mc:Fallback>
                <p:oleObj name="公式" r:id="rId16" imgW="3810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76488"/>
                        <a:ext cx="9906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34176" name="Object 32"/>
          <p:cNvGraphicFramePr>
            <a:graphicFrameLocks noChangeAspect="1"/>
          </p:cNvGraphicFramePr>
          <p:nvPr/>
        </p:nvGraphicFramePr>
        <p:xfrm>
          <a:off x="3962400" y="3733800"/>
          <a:ext cx="3962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5" name="公式" r:id="rId18" imgW="1270000" imgH="228600" progId="Equation.3">
                  <p:embed/>
                </p:oleObj>
              </mc:Choice>
              <mc:Fallback>
                <p:oleObj name="公式" r:id="rId18" imgW="1270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3962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381000" y="2743200"/>
            <a:ext cx="685800" cy="6143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3124200" y="2895600"/>
            <a:ext cx="1143000" cy="1066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1600200" y="990600"/>
            <a:ext cx="1219200" cy="10668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865188" y="1371600"/>
            <a:ext cx="2614612" cy="2667000"/>
            <a:chOff x="225" y="1488"/>
            <a:chExt cx="2266" cy="1914"/>
          </a:xfrm>
        </p:grpSpPr>
        <p:grpSp>
          <p:nvGrpSpPr>
            <p:cNvPr id="132103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2104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5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6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7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08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82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09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83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0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84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1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85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12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13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86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3022600" y="22098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3175000" y="2514600"/>
            <a:ext cx="3302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1981200" y="1096963"/>
            <a:ext cx="406400" cy="503237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1471613" y="4114800"/>
            <a:ext cx="1804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无向图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3330575" y="1084263"/>
            <a:ext cx="5661025" cy="47942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无向图中，有自环，该顶点的度数加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4492625" y="2943225"/>
            <a:ext cx="3900488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度数为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的顶点是悬挂点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4572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574675" y="5029200"/>
            <a:ext cx="396875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度数为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的顶点是孤立点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0" grpId="0" animBg="1"/>
      <p:bldP spid="132127" grpId="0" animBg="1"/>
      <p:bldP spid="132125" grpId="0" animBg="1"/>
      <p:bldP spid="132119" grpId="0" animBg="1"/>
      <p:bldP spid="132126" grpId="0" animBg="1"/>
      <p:bldP spid="132128" grpId="0" animBg="1"/>
      <p:bldP spid="1321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838200" y="2590800"/>
            <a:ext cx="1600200" cy="13716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2474913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646113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1524000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560513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298575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0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1828800" y="30480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1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578100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2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304800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3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7223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H="1" flipV="1">
            <a:off x="1636713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 flipV="1">
            <a:off x="722313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1712913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838200" y="19812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有向图</a:t>
            </a:r>
          </a:p>
        </p:txBody>
      </p:sp>
      <p:sp>
        <p:nvSpPr>
          <p:cNvPr id="135203" name="Oval 35"/>
          <p:cNvSpPr>
            <a:spLocks noChangeArrowheads="1"/>
          </p:cNvSpPr>
          <p:nvPr/>
        </p:nvSpPr>
        <p:spPr bwMode="auto">
          <a:xfrm>
            <a:off x="1295400" y="2911475"/>
            <a:ext cx="596900" cy="503238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5" name="Line 37"/>
          <p:cNvSpPr>
            <a:spLocks noChangeShapeType="1"/>
          </p:cNvSpPr>
          <p:nvPr/>
        </p:nvSpPr>
        <p:spPr bwMode="auto">
          <a:xfrm>
            <a:off x="1524000" y="28956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207" name="Object 39"/>
          <p:cNvGraphicFramePr>
            <a:graphicFrameLocks noChangeAspect="1"/>
          </p:cNvGraphicFramePr>
          <p:nvPr/>
        </p:nvGraphicFramePr>
        <p:xfrm>
          <a:off x="4191000" y="2209800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4" name="公式" r:id="rId11" imgW="355320" imgH="228600" progId="Equation.3">
                  <p:embed/>
                </p:oleObj>
              </mc:Choice>
              <mc:Fallback>
                <p:oleObj name="公式" r:id="rId11" imgW="35532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8" name="Object 40"/>
          <p:cNvGraphicFramePr>
            <a:graphicFrameLocks noChangeAspect="1"/>
          </p:cNvGraphicFramePr>
          <p:nvPr/>
        </p:nvGraphicFramePr>
        <p:xfrm>
          <a:off x="4191000" y="3352800"/>
          <a:ext cx="9572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5" name="公式" r:id="rId13" imgW="368280" imgH="228600" progId="Equation.3">
                  <p:embed/>
                </p:oleObj>
              </mc:Choice>
              <mc:Fallback>
                <p:oleObj name="公式" r:id="rId13" imgW="36828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9572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3200400" y="4264025"/>
            <a:ext cx="5486400" cy="1397000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有向图中，某个顶点有自环，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则该顶点的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出度和入度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分别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加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  <p:bldP spid="135201" grpId="0"/>
      <p:bldP spid="1352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2743200"/>
            <a:ext cx="685800" cy="6143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600200" y="990600"/>
            <a:ext cx="1219200" cy="10668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6201" name="Group 9"/>
          <p:cNvGrpSpPr>
            <a:grpSpLocks/>
          </p:cNvGrpSpPr>
          <p:nvPr/>
        </p:nvGrpSpPr>
        <p:grpSpPr bwMode="auto">
          <a:xfrm>
            <a:off x="865188" y="1371600"/>
            <a:ext cx="2614612" cy="2667000"/>
            <a:chOff x="225" y="1488"/>
            <a:chExt cx="2266" cy="1914"/>
          </a:xfrm>
        </p:grpSpPr>
        <p:grpSp>
          <p:nvGrpSpPr>
            <p:cNvPr id="136202" name="Group 10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6203" name="Oval 11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6204" name="Oval 12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6205" name="Oval 1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6206" name="Oval 14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6207" name="Object 15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76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08" name="Object 16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77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09" name="Object 17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78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10" name="Object 18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79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6211" name="Oval 1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6212" name="Object 20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80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4" name="Line 22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5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6" name="Line 24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7" name="Line 25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3175000" y="2514600"/>
            <a:ext cx="3302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6221" name="Oval 29"/>
          <p:cNvSpPr>
            <a:spLocks noChangeArrowheads="1"/>
          </p:cNvSpPr>
          <p:nvPr/>
        </p:nvSpPr>
        <p:spPr bwMode="auto">
          <a:xfrm>
            <a:off x="1981200" y="1096963"/>
            <a:ext cx="406400" cy="503237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6225" name="Oval 33"/>
          <p:cNvSpPr>
            <a:spLocks noChangeArrowheads="1"/>
          </p:cNvSpPr>
          <p:nvPr/>
        </p:nvSpPr>
        <p:spPr bwMode="auto">
          <a:xfrm>
            <a:off x="4572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27" name="Object 35"/>
          <p:cNvGraphicFramePr>
            <a:graphicFrameLocks noChangeAspect="1"/>
          </p:cNvGraphicFramePr>
          <p:nvPr/>
        </p:nvGraphicFramePr>
        <p:xfrm>
          <a:off x="3886200" y="1423988"/>
          <a:ext cx="4724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1" name="公式" r:id="rId13" imgW="1701800" imgH="228600" progId="Equation.3">
                  <p:embed/>
                </p:oleObj>
              </mc:Choice>
              <mc:Fallback>
                <p:oleObj name="公式" r:id="rId13" imgW="17018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23988"/>
                        <a:ext cx="472440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29" name="Object 37"/>
          <p:cNvGraphicFramePr>
            <a:graphicFrameLocks noChangeAspect="1"/>
          </p:cNvGraphicFramePr>
          <p:nvPr/>
        </p:nvGraphicFramePr>
        <p:xfrm>
          <a:off x="4038600" y="2819400"/>
          <a:ext cx="4495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2" name="公式" r:id="rId15" imgW="1651000" imgH="228600" progId="Equation.3">
                  <p:embed/>
                </p:oleObj>
              </mc:Choice>
              <mc:Fallback>
                <p:oleObj name="公式" r:id="rId15" imgW="16510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44958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598488" y="4572000"/>
            <a:ext cx="4387850" cy="601663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阶无向简单图，</a:t>
            </a:r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32" name="Object 40"/>
          <p:cNvGraphicFramePr>
            <a:graphicFrameLocks noChangeAspect="1"/>
          </p:cNvGraphicFramePr>
          <p:nvPr/>
        </p:nvGraphicFramePr>
        <p:xfrm>
          <a:off x="5029200" y="4584700"/>
          <a:ext cx="2362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3" name="公式" r:id="rId17" imgW="787058" imgH="203112" progId="Equation.3">
                  <p:embed/>
                </p:oleObj>
              </mc:Choice>
              <mc:Fallback>
                <p:oleObj name="公式" r:id="rId17" imgW="787058" imgH="2031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84700"/>
                        <a:ext cx="2362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4" name="AutoShape 42"/>
          <p:cNvSpPr>
            <a:spLocks noChangeArrowheads="1"/>
          </p:cNvSpPr>
          <p:nvPr/>
        </p:nvSpPr>
        <p:spPr bwMode="auto">
          <a:xfrm>
            <a:off x="6019800" y="457200"/>
            <a:ext cx="1905000" cy="762000"/>
          </a:xfrm>
          <a:prstGeom prst="wedgeRoundRectCallout">
            <a:avLst>
              <a:gd name="adj1" fmla="val -70250"/>
              <a:gd name="adj2" fmla="val 93750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最大度</a:t>
            </a:r>
          </a:p>
        </p:txBody>
      </p:sp>
      <p:sp>
        <p:nvSpPr>
          <p:cNvPr id="136235" name="AutoShape 43"/>
          <p:cNvSpPr>
            <a:spLocks noChangeArrowheads="1"/>
          </p:cNvSpPr>
          <p:nvPr/>
        </p:nvSpPr>
        <p:spPr bwMode="auto">
          <a:xfrm>
            <a:off x="6858000" y="3810000"/>
            <a:ext cx="1905000" cy="762000"/>
          </a:xfrm>
          <a:prstGeom prst="wedgeRoundRectCallout">
            <a:avLst>
              <a:gd name="adj1" fmla="val -118250"/>
              <a:gd name="adj2" fmla="val -120000"/>
              <a:gd name="adj3" fmla="val 16667"/>
            </a:avLst>
          </a:prstGeom>
          <a:solidFill>
            <a:srgbClr val="99FF66"/>
          </a:solidFill>
          <a:ln w="412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最小度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  <p:bldP spid="136198" grpId="0" animBg="1"/>
      <p:bldP spid="136231" grpId="0" animBg="1"/>
      <p:bldP spid="136234" grpId="0" animBg="1"/>
      <p:bldP spid="1362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76200" y="914400"/>
            <a:ext cx="2614613" cy="2667000"/>
            <a:chOff x="225" y="1488"/>
            <a:chExt cx="2266" cy="191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7222" name="Oval 6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223" name="Oval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225" name="Oval 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7226" name="Object 10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91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7" name="Object 11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92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8" name="Object 12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93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9" name="Object 13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94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0" name="Oval 1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7231" name="Object 15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95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4800600" y="914400"/>
            <a:ext cx="2633663" cy="2743200"/>
            <a:chOff x="192" y="1824"/>
            <a:chExt cx="1659" cy="1728"/>
          </a:xfrm>
        </p:grpSpPr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559" y="2622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240" name="Oval 24"/>
            <p:cNvSpPr>
              <a:spLocks noChangeArrowheads="1"/>
            </p:cNvSpPr>
            <p:nvPr/>
          </p:nvSpPr>
          <p:spPr bwMode="auto">
            <a:xfrm>
              <a:off x="960" y="2160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818" y="3198"/>
            <a:ext cx="19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96" name="公式" r:id="rId13" imgW="139680" imgH="215640" progId="Equation.3">
                    <p:embed/>
                  </p:oleObj>
                </mc:Choice>
                <mc:Fallback>
                  <p:oleObj name="公式" r:id="rId13" imgW="1396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198"/>
                          <a:ext cx="19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1152" y="1920"/>
            <a:ext cx="25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97" name="公式" r:id="rId15" imgW="164880" imgH="215640" progId="Equation.3">
                    <p:embed/>
                  </p:oleObj>
                </mc:Choice>
                <mc:Fallback>
                  <p:oleObj name="公式" r:id="rId15" imgW="1648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5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/>
            <p:cNvGraphicFramePr>
              <a:graphicFrameLocks noChangeAspect="1"/>
            </p:cNvGraphicFramePr>
            <p:nvPr/>
          </p:nvGraphicFramePr>
          <p:xfrm>
            <a:off x="1624" y="2478"/>
            <a:ext cx="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98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78"/>
                          <a:ext cx="227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4" name="Object 28"/>
            <p:cNvGraphicFramePr>
              <a:graphicFrameLocks noChangeAspect="1"/>
            </p:cNvGraphicFramePr>
            <p:nvPr/>
          </p:nvGraphicFramePr>
          <p:xfrm>
            <a:off x="192" y="2478"/>
            <a:ext cx="2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99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8"/>
                          <a:ext cx="2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V="1">
              <a:off x="455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 flipV="1">
              <a:off x="1031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7" name="Line 31"/>
            <p:cNvSpPr>
              <a:spLocks noChangeShapeType="1"/>
            </p:cNvSpPr>
            <p:nvPr/>
          </p:nvSpPr>
          <p:spPr bwMode="auto">
            <a:xfrm flipH="1" flipV="1">
              <a:off x="455" y="2718"/>
              <a:ext cx="528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8" name="Line 32"/>
            <p:cNvSpPr>
              <a:spLocks noChangeShapeType="1"/>
            </p:cNvSpPr>
            <p:nvPr/>
          </p:nvSpPr>
          <p:spPr bwMode="auto">
            <a:xfrm flipV="1">
              <a:off x="1079" y="2670"/>
              <a:ext cx="48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249" name="Oval 33"/>
            <p:cNvSpPr>
              <a:spLocks noChangeArrowheads="1"/>
            </p:cNvSpPr>
            <p:nvPr/>
          </p:nvSpPr>
          <p:spPr bwMode="auto">
            <a:xfrm>
              <a:off x="816" y="1834"/>
              <a:ext cx="376" cy="317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>
              <a:off x="960" y="1824"/>
              <a:ext cx="48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52" name="Oval 36"/>
          <p:cNvSpPr>
            <a:spLocks noChangeArrowheads="1"/>
          </p:cNvSpPr>
          <p:nvPr/>
        </p:nvSpPr>
        <p:spPr bwMode="auto">
          <a:xfrm>
            <a:off x="5132388" y="22098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6046788" y="3124200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7254" name="Object 38"/>
          <p:cNvGraphicFramePr>
            <a:graphicFrameLocks noChangeAspect="1"/>
          </p:cNvGraphicFramePr>
          <p:nvPr/>
        </p:nvGraphicFramePr>
        <p:xfrm>
          <a:off x="2286000" y="2514600"/>
          <a:ext cx="29718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00" name="公式" r:id="rId21" imgW="787320" imgH="342720" progId="Equation.3">
                  <p:embed/>
                </p:oleObj>
              </mc:Choice>
              <mc:Fallback>
                <p:oleObj name="公式" r:id="rId21" imgW="78732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2971800" cy="1293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609600" y="4114800"/>
            <a:ext cx="5410200" cy="15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32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.1</a:t>
            </a:r>
            <a:endParaRPr lang="en-US" altLang="zh-CN" sz="32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pPr algn="l">
              <a:lnSpc>
                <a:spcPct val="145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设图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G=(V,E),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3657600" y="4419600"/>
          <a:ext cx="36576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01" name="公式" r:id="rId23" imgW="888614" imgH="342751" progId="Equation.3">
                  <p:embed/>
                </p:oleObj>
              </mc:Choice>
              <mc:Fallback>
                <p:oleObj name="公式" r:id="rId23" imgW="888614" imgH="34275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3657600" cy="14144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36525" y="403225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ea typeface="隶书" pitchFamily="49" charset="-122"/>
              </a:rPr>
              <a:t>图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165725" y="70802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5420" name="Line 60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5" name="Arc 65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6" name="Arc 66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5430" name="Arc 70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92" name="Group 32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39" name="Text Box 79"/>
          <p:cNvSpPr txBox="1">
            <a:spLocks noChangeArrowheads="1"/>
          </p:cNvSpPr>
          <p:nvPr/>
        </p:nvSpPr>
        <p:spPr bwMode="auto">
          <a:xfrm>
            <a:off x="6019800" y="480060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欧拉图</a:t>
            </a:r>
          </a:p>
        </p:txBody>
      </p:sp>
      <p:sp>
        <p:nvSpPr>
          <p:cNvPr id="15441" name="AutoShape 81"/>
          <p:cNvSpPr>
            <a:spLocks noChangeArrowheads="1"/>
          </p:cNvSpPr>
          <p:nvPr/>
        </p:nvSpPr>
        <p:spPr bwMode="auto">
          <a:xfrm>
            <a:off x="7924800" y="3962400"/>
            <a:ext cx="609600" cy="1066800"/>
          </a:xfrm>
          <a:prstGeom prst="wedgeEllipseCallout">
            <a:avLst>
              <a:gd name="adj1" fmla="val -145315"/>
              <a:gd name="adj2" fmla="val 49403"/>
            </a:avLst>
          </a:prstGeom>
          <a:solidFill>
            <a:srgbClr val="008000"/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420" grpId="0" animBg="1"/>
      <p:bldP spid="15421" grpId="0" animBg="1"/>
      <p:bldP spid="15423" grpId="0" animBg="1"/>
      <p:bldP spid="15425" grpId="0" animBg="1"/>
      <p:bldP spid="15426" grpId="0" animBg="1"/>
      <p:bldP spid="15429" grpId="0" animBg="1"/>
      <p:bldP spid="15430" grpId="0" animBg="1"/>
      <p:bldP spid="15439" grpId="0"/>
      <p:bldP spid="15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9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1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3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74" name="Rectangle 5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75" name="Rectangle 5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152400" y="987425"/>
            <a:ext cx="838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、某次开会的人员到会后相互握手，说明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与奇数个人握手的人数一定是偶数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。 </a:t>
            </a:r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138113" y="2724150"/>
            <a:ext cx="109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 </a:t>
            </a:r>
          </a:p>
        </p:txBody>
      </p: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1905000" y="2667000"/>
            <a:ext cx="4205288" cy="579438"/>
            <a:chOff x="855" y="1675"/>
            <a:chExt cx="2649" cy="365"/>
          </a:xfrm>
        </p:grpSpPr>
        <p:sp>
          <p:nvSpPr>
            <p:cNvPr id="133180" name="Text Box 60"/>
            <p:cNvSpPr txBox="1">
              <a:spLocks noChangeArrowheads="1"/>
            </p:cNvSpPr>
            <p:nvPr/>
          </p:nvSpPr>
          <p:spPr bwMode="auto">
            <a:xfrm>
              <a:off x="855" y="1675"/>
              <a:ext cx="11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ea typeface="楷体_GB2312" pitchFamily="49" charset="-122"/>
                </a:rPr>
                <a:t>开会人员</a:t>
              </a:r>
            </a:p>
          </p:txBody>
        </p:sp>
        <p:sp>
          <p:nvSpPr>
            <p:cNvPr id="133181" name="Text Box 61"/>
            <p:cNvSpPr txBox="1">
              <a:spLocks noChangeArrowheads="1"/>
            </p:cNvSpPr>
            <p:nvPr/>
          </p:nvSpPr>
          <p:spPr bwMode="auto">
            <a:xfrm>
              <a:off x="2876" y="167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ea typeface="楷体_GB2312" pitchFamily="49" charset="-122"/>
                </a:rPr>
                <a:t>结点</a:t>
              </a:r>
            </a:p>
          </p:txBody>
        </p:sp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1872" y="1872"/>
              <a:ext cx="1008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685800" y="3535363"/>
            <a:ext cx="6553200" cy="579437"/>
            <a:chOff x="432" y="2227"/>
            <a:chExt cx="4128" cy="365"/>
          </a:xfrm>
        </p:grpSpPr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432" y="2227"/>
              <a:ext cx="17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相互握手的人 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2775" y="2227"/>
              <a:ext cx="17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结点之间的边 </a:t>
              </a:r>
            </a:p>
          </p:txBody>
        </p:sp>
        <p:sp>
          <p:nvSpPr>
            <p:cNvPr id="133186" name="Line 66"/>
            <p:cNvSpPr>
              <a:spLocks noChangeShapeType="1"/>
            </p:cNvSpPr>
            <p:nvPr/>
          </p:nvSpPr>
          <p:spPr bwMode="auto">
            <a:xfrm>
              <a:off x="1968" y="2448"/>
              <a:ext cx="864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87" name="AutoShape 67"/>
          <p:cNvSpPr>
            <a:spLocks noChangeArrowheads="1"/>
          </p:cNvSpPr>
          <p:nvPr/>
        </p:nvSpPr>
        <p:spPr bwMode="auto">
          <a:xfrm>
            <a:off x="7010400" y="2667000"/>
            <a:ext cx="1752600" cy="609600"/>
          </a:xfrm>
          <a:prstGeom prst="wedgeRectCallout">
            <a:avLst>
              <a:gd name="adj1" fmla="val -144292"/>
              <a:gd name="adj2" fmla="val 63801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无向简单图</a:t>
            </a:r>
          </a:p>
        </p:txBody>
      </p:sp>
      <p:sp>
        <p:nvSpPr>
          <p:cNvPr id="133188" name="Text Box 68"/>
          <p:cNvSpPr txBox="1">
            <a:spLocks noChangeArrowheads="1"/>
          </p:cNvSpPr>
          <p:nvPr/>
        </p:nvSpPr>
        <p:spPr bwMode="auto">
          <a:xfrm>
            <a:off x="685800" y="4449763"/>
            <a:ext cx="822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与奇数个人握手者对应图中的奇次数结点 </a:t>
            </a: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823913" y="5294313"/>
            <a:ext cx="793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根据定理，奇次数结点的个数为偶数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7" grpId="0"/>
      <p:bldP spid="133178" grpId="0"/>
      <p:bldP spid="133187" grpId="0" animBg="1"/>
      <p:bldP spid="133188" grpId="0"/>
      <p:bldP spid="1331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1600200" y="3429000"/>
            <a:ext cx="1905000" cy="1447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533400" y="1089025"/>
            <a:ext cx="7900988" cy="157797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推论：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(n,m)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图中奇度顶点必为偶数个。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33" name="Object 45"/>
          <p:cNvGraphicFramePr>
            <a:graphicFrameLocks noChangeAspect="1"/>
          </p:cNvGraphicFramePr>
          <p:nvPr/>
        </p:nvGraphicFramePr>
        <p:xfrm>
          <a:off x="2057400" y="3733800"/>
          <a:ext cx="4267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公式" r:id="rId3" imgW="1460500" imgH="368300" progId="Equation.3">
                  <p:embed/>
                </p:oleObj>
              </mc:Choice>
              <mc:Fallback>
                <p:oleObj name="公式" r:id="rId3" imgW="14605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2672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5562600" y="4953000"/>
            <a:ext cx="1066800" cy="0"/>
          </a:xfrm>
          <a:prstGeom prst="line">
            <a:avLst/>
          </a:prstGeom>
          <a:noFill/>
          <a:ln w="857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6" grpId="0" animBg="1"/>
      <p:bldP spid="379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15236" y="1219200"/>
            <a:ext cx="6837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在一个班级的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位同学之间，由于意见不同，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能否出现每位同学恰好与其他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位同学意见一致？</a:t>
            </a:r>
            <a:endPara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985" y="2743200"/>
            <a:ext cx="7037504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分析：以同学为顶点，两个同学意见一致，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则连接一个条边。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784" y="426720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每位同学恰好与其他</a:t>
            </a:r>
            <a:r>
              <a:rPr lang="en-US" altLang="zh-CN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位同学意见一致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2900" y="5054084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每个顶点度数为</a:t>
            </a:r>
            <a:r>
              <a:rPr lang="en-US" altLang="zh-CN" sz="3200" b="1" dirty="0" smtClean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6200" y="884238"/>
            <a:ext cx="88392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练习：设图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个结点，每个结点的次数不是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就是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，试证明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中至少有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次结点或至少有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次结点。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28600" y="2430463"/>
            <a:ext cx="1404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04800" y="3192463"/>
            <a:ext cx="883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根据图论中定理，任何图中奇次结点数为偶数 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311275" y="4144963"/>
            <a:ext cx="6918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次结点的个数只能为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914400" y="5059363"/>
            <a:ext cx="7326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对应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次结点的个数则为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 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1" grpId="0"/>
      <p:bldP spid="1413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.1.2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顶点的度数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609600" y="1160463"/>
            <a:ext cx="7696200" cy="2290762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28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8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.2</a:t>
            </a:r>
            <a:endParaRPr lang="en-US" altLang="zh-CN" sz="2800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</a:rPr>
              <a:t>D=(V,E)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是有向图，则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各顶点入度的和等于</a:t>
            </a:r>
          </a:p>
          <a:p>
            <a:pPr algn="l">
              <a:lnSpc>
                <a:spcPct val="170000"/>
              </a:lnSpc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各顶点出度的和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，同时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等于边的条数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4343400" y="3352800"/>
            <a:ext cx="21336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3692" y="403860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P133  5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.1.3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子图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228600" y="990600"/>
          <a:ext cx="79248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7" name="文档" r:id="rId3" imgW="3144895" imgH="792141" progId="Word.Document.8">
                  <p:embed/>
                </p:oleObj>
              </mc:Choice>
              <mc:Fallback>
                <p:oleObj name="文档" r:id="rId3" imgW="3144895" imgH="792141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7924800" cy="1990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762000" y="2819400"/>
            <a:ext cx="2649538" cy="2578100"/>
            <a:chOff x="528" y="1929"/>
            <a:chExt cx="1669" cy="1624"/>
          </a:xfrm>
        </p:grpSpPr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34" name="Group 26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19835" name="Text Box 27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9836" name="Text Box 28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9837" name="Oval 29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8" name="Oval 30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9" name="Text Box 31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9840" name="Oval 32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41" name="Line 33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2" name="Arc 34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19843" name="Arc 35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844" name="Text Box 36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3581400" y="2895600"/>
            <a:ext cx="1306513" cy="2476500"/>
            <a:chOff x="2268" y="1983"/>
            <a:chExt cx="823" cy="1560"/>
          </a:xfrm>
        </p:grpSpPr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48" name="Oval 40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49" name="Arc 41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19850" name="Arc 42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1" name="Oval 43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2" name="Text Box 44"/>
            <p:cNvSpPr txBox="1">
              <a:spLocks noChangeArrowheads="1"/>
            </p:cNvSpPr>
            <p:nvPr/>
          </p:nvSpPr>
          <p:spPr bwMode="auto">
            <a:xfrm>
              <a:off x="2452" y="331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19853" name="Group 45"/>
          <p:cNvGrpSpPr>
            <a:grpSpLocks/>
          </p:cNvGrpSpPr>
          <p:nvPr/>
        </p:nvGrpSpPr>
        <p:grpSpPr bwMode="auto">
          <a:xfrm>
            <a:off x="5562600" y="2933700"/>
            <a:ext cx="2135188" cy="2476500"/>
            <a:chOff x="3996" y="1983"/>
            <a:chExt cx="1345" cy="1560"/>
          </a:xfrm>
        </p:grpSpPr>
        <p:sp>
          <p:nvSpPr>
            <p:cNvPr id="119854" name="Oval 46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9855" name="Group 47"/>
            <p:cNvGrpSpPr>
              <a:grpSpLocks/>
            </p:cNvGrpSpPr>
            <p:nvPr/>
          </p:nvGrpSpPr>
          <p:grpSpPr bwMode="auto">
            <a:xfrm>
              <a:off x="3996" y="1983"/>
              <a:ext cx="1345" cy="1560"/>
              <a:chOff x="3996" y="1983"/>
              <a:chExt cx="1345" cy="1560"/>
            </a:xfrm>
          </p:grpSpPr>
          <p:sp>
            <p:nvSpPr>
              <p:cNvPr id="119856" name="Line 48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57" name="Group 49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60"/>
                <a:chOff x="3996" y="1983"/>
                <a:chExt cx="1345" cy="1560"/>
              </a:xfrm>
            </p:grpSpPr>
            <p:sp>
              <p:nvSpPr>
                <p:cNvPr id="1198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60" name="Oval 52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62" name="Line 54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63" name="Arc 55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4" name="Oval 56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19866" name="Rectangle 5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62000" y="762000"/>
            <a:ext cx="2649538" cy="2578100"/>
            <a:chOff x="528" y="1929"/>
            <a:chExt cx="1669" cy="1624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296" name="Group 8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40297" name="Text Box 9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40298" name="Text Box 10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40302" name="Oval 14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303" name="Line 15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304" name="Arc 16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40305" name="Arc 17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0306" name="Text Box 18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40307" name="Group 19"/>
          <p:cNvGrpSpPr>
            <a:grpSpLocks/>
          </p:cNvGrpSpPr>
          <p:nvPr/>
        </p:nvGrpSpPr>
        <p:grpSpPr bwMode="auto">
          <a:xfrm>
            <a:off x="3581400" y="838200"/>
            <a:ext cx="1306513" cy="2476500"/>
            <a:chOff x="2268" y="1983"/>
            <a:chExt cx="823" cy="1560"/>
          </a:xfrm>
        </p:grpSpPr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0310" name="Oval 22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311" name="Arc 23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40312" name="Arc 24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313" name="Oval 25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452" y="331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5562600" y="762000"/>
            <a:ext cx="2135188" cy="2476500"/>
            <a:chOff x="3996" y="1983"/>
            <a:chExt cx="1345" cy="1560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0317" name="Group 29"/>
            <p:cNvGrpSpPr>
              <a:grpSpLocks/>
            </p:cNvGrpSpPr>
            <p:nvPr/>
          </p:nvGrpSpPr>
          <p:grpSpPr bwMode="auto">
            <a:xfrm>
              <a:off x="3996" y="1983"/>
              <a:ext cx="1345" cy="1560"/>
              <a:chOff x="3996" y="1983"/>
              <a:chExt cx="1345" cy="1560"/>
            </a:xfrm>
          </p:grpSpPr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0319" name="Group 31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60"/>
                <a:chOff x="3996" y="1983"/>
                <a:chExt cx="1345" cy="1560"/>
              </a:xfrm>
            </p:grpSpPr>
            <p:sp>
              <p:nvSpPr>
                <p:cNvPr id="1403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403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40322" name="Oval 34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403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40324" name="Line 36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25" name="Arc 37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40326" name="Oval 38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403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-192087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40329" name="Object 41"/>
          <p:cNvGraphicFramePr>
            <a:graphicFrameLocks noChangeAspect="1"/>
          </p:cNvGraphicFramePr>
          <p:nvPr/>
        </p:nvGraphicFramePr>
        <p:xfrm>
          <a:off x="914400" y="3505200"/>
          <a:ext cx="1676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97" name="公式" r:id="rId3" imgW="495085" imgH="190417" progId="Equation.3">
                  <p:embed/>
                </p:oleObj>
              </mc:Choice>
              <mc:Fallback>
                <p:oleObj name="公式" r:id="rId3" imgW="495085" imgH="19041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1676400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2895600" y="3581400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真子图</a:t>
            </a:r>
          </a:p>
        </p:txBody>
      </p: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40332" name="Rectangle 4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pSp>
        <p:nvGrpSpPr>
          <p:cNvPr id="140333" name="Group 45"/>
          <p:cNvGrpSpPr>
            <a:grpSpLocks/>
          </p:cNvGrpSpPr>
          <p:nvPr/>
        </p:nvGrpSpPr>
        <p:grpSpPr bwMode="auto">
          <a:xfrm>
            <a:off x="914400" y="4572000"/>
            <a:ext cx="3505200" cy="733425"/>
            <a:chOff x="624" y="3024"/>
            <a:chExt cx="2208" cy="462"/>
          </a:xfrm>
        </p:grpSpPr>
        <p:graphicFrame>
          <p:nvGraphicFramePr>
            <p:cNvPr id="140334" name="Object 46"/>
            <p:cNvGraphicFramePr>
              <a:graphicFrameLocks noChangeAspect="1"/>
            </p:cNvGraphicFramePr>
            <p:nvPr/>
          </p:nvGraphicFramePr>
          <p:xfrm>
            <a:off x="624" y="3024"/>
            <a:ext cx="1056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98" name="公式" r:id="rId5" imgW="457002" imgH="203112" progId="Equation.3">
                    <p:embed/>
                  </p:oleObj>
                </mc:Choice>
                <mc:Fallback>
                  <p:oleObj name="公式" r:id="rId5" imgW="457002" imgH="20311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024"/>
                          <a:ext cx="1056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35" name="Object 47"/>
            <p:cNvGraphicFramePr>
              <a:graphicFrameLocks noChangeAspect="1"/>
            </p:cNvGraphicFramePr>
            <p:nvPr/>
          </p:nvGraphicFramePr>
          <p:xfrm>
            <a:off x="1920" y="3053"/>
            <a:ext cx="91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99" name="公式" r:id="rId7" imgW="494870" imgH="215713" progId="Equation.3">
                    <p:embed/>
                  </p:oleObj>
                </mc:Choice>
                <mc:Fallback>
                  <p:oleObj name="公式" r:id="rId7" imgW="494870" imgH="21571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053"/>
                          <a:ext cx="912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36" name="Text Box 48"/>
            <p:cNvSpPr txBox="1">
              <a:spLocks noChangeArrowheads="1"/>
            </p:cNvSpPr>
            <p:nvPr/>
          </p:nvSpPr>
          <p:spPr bwMode="auto">
            <a:xfrm>
              <a:off x="1584" y="305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600" b="1">
                  <a:solidFill>
                    <a:srgbClr val="0000FF"/>
                  </a:solidFill>
                  <a:ea typeface="楷体_GB2312" pitchFamily="49" charset="-122"/>
                </a:rPr>
                <a:t>且</a:t>
              </a:r>
            </a:p>
          </p:txBody>
        </p:sp>
      </p:grp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876800" y="4572000"/>
            <a:ext cx="298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生成子图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.1.3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子图</a:t>
            </a:r>
          </a:p>
        </p:txBody>
      </p:sp>
      <p:sp>
        <p:nvSpPr>
          <p:cNvPr id="140339" name="Rectangle 51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0341" name="Rectangle 5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0345" name="Rectangle 5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0346" name="Group 58"/>
          <p:cNvGrpSpPr>
            <a:grpSpLocks/>
          </p:cNvGrpSpPr>
          <p:nvPr/>
        </p:nvGrpSpPr>
        <p:grpSpPr bwMode="auto">
          <a:xfrm>
            <a:off x="1219200" y="5410200"/>
            <a:ext cx="7242175" cy="762000"/>
            <a:chOff x="768" y="3408"/>
            <a:chExt cx="4562" cy="480"/>
          </a:xfrm>
        </p:grpSpPr>
        <p:graphicFrame>
          <p:nvGraphicFramePr>
            <p:cNvPr id="140340" name="Object 52"/>
            <p:cNvGraphicFramePr>
              <a:graphicFrameLocks noChangeAspect="1"/>
            </p:cNvGraphicFramePr>
            <p:nvPr/>
          </p:nvGraphicFramePr>
          <p:xfrm>
            <a:off x="768" y="3408"/>
            <a:ext cx="45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00" name="公式" r:id="rId9" imgW="177646" imgH="190335" progId="Equation.3">
                    <p:embed/>
                  </p:oleObj>
                </mc:Choice>
                <mc:Fallback>
                  <p:oleObj name="公式" r:id="rId9" imgW="177646" imgH="19033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408"/>
                          <a:ext cx="45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42" name="Text Box 54"/>
            <p:cNvSpPr txBox="1">
              <a:spLocks noChangeArrowheads="1"/>
            </p:cNvSpPr>
            <p:nvPr/>
          </p:nvSpPr>
          <p:spPr bwMode="auto">
            <a:xfrm>
              <a:off x="1134" y="3509"/>
              <a:ext cx="2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包含图</a:t>
              </a:r>
              <a:r>
                <a:rPr lang="en-US" altLang="zh-CN" sz="2800">
                  <a:latin typeface="华文新魏" pitchFamily="2" charset="-122"/>
                  <a:ea typeface="华文新魏" pitchFamily="2" charset="-122"/>
                </a:rPr>
                <a:t>G</a:t>
              </a: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在        之间所有的边</a:t>
              </a:r>
            </a:p>
          </p:txBody>
        </p:sp>
        <p:sp>
          <p:nvSpPr>
            <p:cNvPr id="140343" name="Text Box 55"/>
            <p:cNvSpPr txBox="1">
              <a:spLocks noChangeArrowheads="1"/>
            </p:cNvSpPr>
            <p:nvPr/>
          </p:nvSpPr>
          <p:spPr bwMode="auto">
            <a:xfrm>
              <a:off x="4320" y="3456"/>
              <a:ext cx="10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solidFill>
                    <a:srgbClr val="990000"/>
                  </a:solidFill>
                  <a:latin typeface="华文新魏" pitchFamily="2" charset="-122"/>
                  <a:ea typeface="华文新魏" pitchFamily="2" charset="-122"/>
                </a:rPr>
                <a:t>导出子图</a:t>
              </a:r>
            </a:p>
          </p:txBody>
        </p:sp>
        <p:graphicFrame>
          <p:nvGraphicFramePr>
            <p:cNvPr id="140344" name="Object 56"/>
            <p:cNvGraphicFramePr>
              <a:graphicFrameLocks noChangeAspect="1"/>
            </p:cNvGraphicFramePr>
            <p:nvPr/>
          </p:nvGraphicFramePr>
          <p:xfrm>
            <a:off x="2304" y="3456"/>
            <a:ext cx="34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01" name="公式" r:id="rId11" imgW="177569" imgH="202936" progId="Equation.3">
                    <p:embed/>
                  </p:oleObj>
                </mc:Choice>
                <mc:Fallback>
                  <p:oleObj name="公式" r:id="rId11" imgW="177569" imgH="202936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456"/>
                          <a:ext cx="347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403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0" grpId="0"/>
      <p:bldP spid="1403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.1.3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子图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208087" y="2789238"/>
            <a:ext cx="2286000" cy="17462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84387" y="12954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20749" y="27289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94087" y="27305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5687" y="271303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3570287" y="2120900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139949" y="1770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73299" y="1890713"/>
            <a:ext cx="1296988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0275" y="4419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(1)</a:t>
            </a:r>
          </a:p>
        </p:txBody>
      </p:sp>
      <p:cxnSp>
        <p:nvCxnSpPr>
          <p:cNvPr id="20" name="直接连接符 19"/>
          <p:cNvCxnSpPr>
            <a:stCxn id="13" idx="6"/>
          </p:cNvCxnSpPr>
          <p:nvPr/>
        </p:nvCxnSpPr>
        <p:spPr bwMode="auto">
          <a:xfrm flipV="1">
            <a:off x="1208087" y="1846263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371600" y="3886200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</a:rPr>
              <a:t>e</a:t>
            </a: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048000" y="3962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600200" y="3960812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 flipH="1">
            <a:off x="3124200" y="3886200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</a:rPr>
              <a:t>d</a:t>
            </a:r>
          </a:p>
        </p:txBody>
      </p:sp>
      <p:cxnSp>
        <p:nvCxnSpPr>
          <p:cNvPr id="26" name="直接连接符 25"/>
          <p:cNvCxnSpPr>
            <a:stCxn id="13" idx="5"/>
            <a:endCxn id="23" idx="1"/>
          </p:cNvCxnSpPr>
          <p:nvPr/>
        </p:nvCxnSpPr>
        <p:spPr bwMode="auto">
          <a:xfrm>
            <a:off x="1185769" y="2843120"/>
            <a:ext cx="436749" cy="114001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3" idx="6"/>
            <a:endCxn id="22" idx="2"/>
          </p:cNvCxnSpPr>
          <p:nvPr/>
        </p:nvCxnSpPr>
        <p:spPr bwMode="auto">
          <a:xfrm>
            <a:off x="1752600" y="4037012"/>
            <a:ext cx="1295400" cy="158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2" idx="7"/>
            <a:endCxn id="12" idx="4"/>
          </p:cNvCxnSpPr>
          <p:nvPr/>
        </p:nvCxnSpPr>
        <p:spPr bwMode="auto">
          <a:xfrm flipV="1">
            <a:off x="3178082" y="2882900"/>
            <a:ext cx="392205" cy="110181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5" idx="3"/>
            <a:endCxn id="23" idx="0"/>
          </p:cNvCxnSpPr>
          <p:nvPr/>
        </p:nvCxnSpPr>
        <p:spPr bwMode="auto">
          <a:xfrm flipH="1">
            <a:off x="1676400" y="1900145"/>
            <a:ext cx="485867" cy="206066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5" idx="4"/>
            <a:endCxn id="22" idx="0"/>
          </p:cNvCxnSpPr>
          <p:nvPr/>
        </p:nvCxnSpPr>
        <p:spPr bwMode="auto">
          <a:xfrm>
            <a:off x="2216149" y="1922463"/>
            <a:ext cx="908051" cy="203993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5"/>
            <a:endCxn id="22" idx="2"/>
          </p:cNvCxnSpPr>
          <p:nvPr/>
        </p:nvCxnSpPr>
        <p:spPr bwMode="auto">
          <a:xfrm>
            <a:off x="1185769" y="2843120"/>
            <a:ext cx="1862231" cy="119548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3" idx="7"/>
            <a:endCxn id="12" idx="3"/>
          </p:cNvCxnSpPr>
          <p:nvPr/>
        </p:nvCxnSpPr>
        <p:spPr bwMode="auto">
          <a:xfrm flipV="1">
            <a:off x="1730282" y="2860582"/>
            <a:ext cx="1786123" cy="112254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5114925" y="1743869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4818062" y="1219200"/>
            <a:ext cx="3030538" cy="3493532"/>
            <a:chOff x="4818062" y="1219200"/>
            <a:chExt cx="3030538" cy="3493532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5981700" y="1219200"/>
              <a:ext cx="3413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18062" y="265271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7391400" y="26543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953000" y="263683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 flipH="1">
              <a:off x="7467600" y="20447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6037262" y="1693863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6097588" y="4343400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  <a:endParaRPr lang="en-US" altLang="zh-CN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5268913" y="3972580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6945313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497513" y="3884612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 flipH="1">
              <a:off x="7250113" y="38100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54" name="直接连接符 53"/>
            <p:cNvCxnSpPr>
              <a:stCxn id="51" idx="6"/>
              <a:endCxn id="50" idx="2"/>
            </p:cNvCxnSpPr>
            <p:nvPr/>
          </p:nvCxnSpPr>
          <p:spPr bwMode="auto">
            <a:xfrm>
              <a:off x="5649913" y="3960812"/>
              <a:ext cx="1295400" cy="15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>
              <a:stCxn id="50" idx="7"/>
              <a:endCxn id="42" idx="4"/>
            </p:cNvCxnSpPr>
            <p:nvPr/>
          </p:nvCxnSpPr>
          <p:spPr bwMode="auto">
            <a:xfrm flipV="1">
              <a:off x="7075395" y="2806700"/>
              <a:ext cx="392205" cy="11018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>
              <a:stCxn id="51" idx="7"/>
              <a:endCxn id="42" idx="3"/>
            </p:cNvCxnSpPr>
            <p:nvPr/>
          </p:nvCxnSpPr>
          <p:spPr bwMode="auto">
            <a:xfrm flipV="1">
              <a:off x="5627595" y="2784382"/>
              <a:ext cx="1786123" cy="112254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09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6.1.4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并图、交图、差图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椭圆形标注 5"/>
          <p:cNvSpPr/>
          <p:nvPr/>
        </p:nvSpPr>
        <p:spPr bwMode="auto">
          <a:xfrm>
            <a:off x="4210050" y="1568514"/>
            <a:ext cx="1409700" cy="825372"/>
          </a:xfrm>
          <a:prstGeom prst="wedgeEllipseCallout">
            <a:avLst>
              <a:gd name="adj1" fmla="val -250252"/>
              <a:gd name="adj2" fmla="val -134822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自学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3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.1.4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完全图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76200" y="990600"/>
            <a:ext cx="89916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无向完全图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无向简单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G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(n,m)</a:t>
            </a:r>
            <a:r>
              <a:rPr lang="en-US" altLang="zh-CN"/>
              <a:t>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如果其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个结点中的每一个均与其余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n-1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个结点邻接。 </a:t>
            </a:r>
          </a:p>
        </p:txBody>
      </p:sp>
      <p:grpSp>
        <p:nvGrpSpPr>
          <p:cNvPr id="120848" name="Group 16"/>
          <p:cNvGrpSpPr>
            <a:grpSpLocks/>
          </p:cNvGrpSpPr>
          <p:nvPr/>
        </p:nvGrpSpPr>
        <p:grpSpPr bwMode="auto">
          <a:xfrm>
            <a:off x="685800" y="2819400"/>
            <a:ext cx="3090863" cy="2438400"/>
            <a:chOff x="1562" y="1776"/>
            <a:chExt cx="1947" cy="1536"/>
          </a:xfrm>
        </p:grpSpPr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0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22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1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5" name="Object 23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2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Object 24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3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371600" y="3352800"/>
            <a:ext cx="16764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371600" y="3429000"/>
            <a:ext cx="16764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95400" y="34290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1371600" y="3352800"/>
            <a:ext cx="1752600" cy="1524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 flipH="1">
            <a:off x="1371600" y="4953000"/>
            <a:ext cx="1752600" cy="76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419600" y="3230563"/>
            <a:ext cx="419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无向完全图中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m=</a:t>
            </a:r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20865" name="Object 33"/>
          <p:cNvGraphicFramePr>
            <a:graphicFrameLocks noChangeAspect="1"/>
          </p:cNvGraphicFramePr>
          <p:nvPr/>
        </p:nvGraphicFramePr>
        <p:xfrm>
          <a:off x="-84138" y="3048000"/>
          <a:ext cx="95250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4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138" y="3048000"/>
                        <a:ext cx="95250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381000" y="1828800"/>
            <a:ext cx="3810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20868" name="Object 36"/>
          <p:cNvGraphicFramePr>
            <a:graphicFrameLocks noChangeAspect="1"/>
          </p:cNvGraphicFramePr>
          <p:nvPr/>
        </p:nvGraphicFramePr>
        <p:xfrm>
          <a:off x="5486400" y="4343400"/>
          <a:ext cx="3200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5" name="公式" r:id="rId13" imgW="939392" imgH="203112" progId="Equation.3">
                  <p:embed/>
                </p:oleObj>
              </mc:Choice>
              <mc:Fallback>
                <p:oleObj name="公式" r:id="rId13" imgW="939392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3200400" cy="677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9" name="AutoShape 37"/>
          <p:cNvSpPr>
            <a:spLocks noChangeArrowheads="1"/>
          </p:cNvSpPr>
          <p:nvPr/>
        </p:nvSpPr>
        <p:spPr bwMode="auto">
          <a:xfrm>
            <a:off x="5334000" y="5562600"/>
            <a:ext cx="3276600" cy="533400"/>
          </a:xfrm>
          <a:prstGeom prst="wedgeRectCallout">
            <a:avLst>
              <a:gd name="adj1" fmla="val -10903"/>
              <a:gd name="adj2" fmla="val -142560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阶完全图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7" grpId="1" animBg="1"/>
      <p:bldP spid="120858" grpId="0" animBg="1"/>
      <p:bldP spid="120858" grpId="1" animBg="1"/>
      <p:bldP spid="120859" grpId="0" animBg="1"/>
      <p:bldP spid="120859" grpId="1" animBg="1"/>
      <p:bldP spid="120860" grpId="0" animBg="1"/>
      <p:bldP spid="120860" grpId="1" animBg="1"/>
      <p:bldP spid="120861" grpId="0" animBg="1"/>
      <p:bldP spid="120861" grpId="1" animBg="1"/>
      <p:bldP spid="120862" grpId="0" animBg="1"/>
      <p:bldP spid="120862" grpId="1" animBg="1"/>
      <p:bldP spid="120863" grpId="0"/>
      <p:bldP spid="120866" grpId="0" animBg="1"/>
      <p:bldP spid="1208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19200" y="26670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5400" b="1" dirty="0" smtClean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§6.1</a:t>
            </a:r>
            <a:r>
              <a:rPr lang="en-US" altLang="zh-CN" sz="5400" b="1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b="1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6.1.5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完全图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76200" y="7620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76200" y="990600"/>
            <a:ext cx="8991600" cy="842963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有向完全图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有向简单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G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(n,m)</a:t>
            </a:r>
            <a:r>
              <a:rPr lang="en-US" altLang="zh-CN"/>
              <a:t>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52400" y="2438400"/>
          <a:ext cx="8763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9" name="公式" r:id="rId3" imgW="3302000" imgH="203200" progId="Equation.3">
                  <p:embed/>
                </p:oleObj>
              </mc:Choice>
              <mc:Fallback>
                <p:oleObj name="公式" r:id="rId3" imgW="3302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763000" cy="530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Grp="1" noChangeAspect="1"/>
          </p:cNvGraphicFramePr>
          <p:nvPr>
            <p:ph/>
          </p:nvPr>
        </p:nvGraphicFramePr>
        <p:xfrm>
          <a:off x="1752600" y="3124200"/>
          <a:ext cx="969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0" name="公式" r:id="rId5" imgW="215640" imgH="228600" progId="Equation.3">
                  <p:embed/>
                </p:oleObj>
              </mc:Choice>
              <mc:Fallback>
                <p:oleObj name="公式" r:id="rId5" imgW="215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969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有向完全图中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m=</a:t>
            </a:r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graphicFrame>
        <p:nvGraphicFramePr>
          <p:cNvPr id="142348" name="Object 12"/>
          <p:cNvGraphicFramePr>
            <a:graphicFrameLocks noChangeAspect="1"/>
          </p:cNvGraphicFramePr>
          <p:nvPr/>
        </p:nvGraphicFramePr>
        <p:xfrm>
          <a:off x="5408613" y="4419600"/>
          <a:ext cx="2593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1" name="公式" r:id="rId7" imgW="761760" imgH="203040" progId="Equation.3">
                  <p:embed/>
                </p:oleObj>
              </mc:Choice>
              <mc:Fallback>
                <p:oleObj name="公式" r:id="rId7" imgW="7617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4419600"/>
                        <a:ext cx="2593975" cy="677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6.1.5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补图</a:t>
            </a:r>
            <a:endParaRPr lang="zh-CN" altLang="en-US" sz="20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76200" y="990600"/>
          <a:ext cx="90297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6" name="文档" r:id="rId3" imgW="3707660" imgH="792141" progId="Word.Document.8">
                  <p:embed/>
                </p:oleObj>
              </mc:Choice>
              <mc:Fallback>
                <p:oleObj name="文档" r:id="rId3" imgW="3707660" imgH="79214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9029700" cy="192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457200" y="2895600"/>
            <a:ext cx="3698875" cy="3038475"/>
            <a:chOff x="288" y="1824"/>
            <a:chExt cx="2330" cy="1914"/>
          </a:xfrm>
        </p:grpSpPr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57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172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4400" name="Object 16"/>
            <p:cNvGraphicFramePr>
              <a:graphicFrameLocks noChangeAspect="1"/>
            </p:cNvGraphicFramePr>
            <p:nvPr/>
          </p:nvGraphicFramePr>
          <p:xfrm>
            <a:off x="288" y="2160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67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60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1" name="Object 17"/>
            <p:cNvGraphicFramePr>
              <a:graphicFrameLocks noChangeAspect="1"/>
            </p:cNvGraphicFramePr>
            <p:nvPr/>
          </p:nvGraphicFramePr>
          <p:xfrm>
            <a:off x="1584" y="1824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68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1824" y="3360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69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60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3" name="Object 19"/>
            <p:cNvGraphicFramePr>
              <a:graphicFrameLocks noChangeAspect="1"/>
            </p:cNvGraphicFramePr>
            <p:nvPr/>
          </p:nvGraphicFramePr>
          <p:xfrm>
            <a:off x="2304" y="244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70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4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4" name="Oval 20"/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624" y="3264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71" name="公式" r:id="rId13" imgW="190500" imgH="228600" progId="Equation.3">
                    <p:embed/>
                  </p:oleObj>
                </mc:Choice>
                <mc:Fallback>
                  <p:oleObj name="公式" r:id="rId13" imgW="1905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264"/>
                          <a:ext cx="32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1066800" y="3200400"/>
            <a:ext cx="12954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990600" y="4191000"/>
            <a:ext cx="609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1066800" y="4114800"/>
            <a:ext cx="2514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2514600" y="3200400"/>
            <a:ext cx="10668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1752600" y="5562600"/>
            <a:ext cx="990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895600" y="4191000"/>
            <a:ext cx="7620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1676400" y="3276600"/>
            <a:ext cx="762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438400" y="3276600"/>
            <a:ext cx="381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1066800" y="4191000"/>
            <a:ext cx="1752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1676400" y="4191000"/>
            <a:ext cx="19812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144416" name="Group 32"/>
          <p:cNvGrpSpPr>
            <a:grpSpLocks/>
          </p:cNvGrpSpPr>
          <p:nvPr/>
        </p:nvGrpSpPr>
        <p:grpSpPr bwMode="auto">
          <a:xfrm>
            <a:off x="4454525" y="2743200"/>
            <a:ext cx="3698875" cy="3038475"/>
            <a:chOff x="2806" y="1920"/>
            <a:chExt cx="2330" cy="1914"/>
          </a:xfrm>
        </p:grpSpPr>
        <p:grpSp>
          <p:nvGrpSpPr>
            <p:cNvPr id="144417" name="Group 33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4418" name="Oval 34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4419" name="Oval 35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4420" name="Oval 36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4421" name="Oval 37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4422" name="Object 38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72" name="公式" r:id="rId15" imgW="177480" imgH="215640" progId="Equation.3">
                      <p:embed/>
                    </p:oleObj>
                  </mc:Choice>
                  <mc:Fallback>
                    <p:oleObj name="公式" r:id="rId15" imgW="177480" imgH="2156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3" name="Object 39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73" name="公式" r:id="rId16" imgW="190440" imgH="215640" progId="Equation.3">
                      <p:embed/>
                    </p:oleObj>
                  </mc:Choice>
                  <mc:Fallback>
                    <p:oleObj name="公式" r:id="rId16" imgW="1904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4" name="Object 40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74" name="公式" r:id="rId17" imgW="190440" imgH="215640" progId="Equation.3">
                      <p:embed/>
                    </p:oleObj>
                  </mc:Choice>
                  <mc:Fallback>
                    <p:oleObj name="公式" r:id="rId17" imgW="190440" imgH="215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5" name="Object 41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75" name="公式" r:id="rId18" imgW="190440" imgH="228600" progId="Equation.3">
                      <p:embed/>
                    </p:oleObj>
                  </mc:Choice>
                  <mc:Fallback>
                    <p:oleObj name="公式" r:id="rId18" imgW="19044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6" name="Oval 4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4427" name="Object 4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76" name="公式" r:id="rId19" imgW="190500" imgH="228600" progId="Equation.3">
                      <p:embed/>
                    </p:oleObj>
                  </mc:Choice>
                  <mc:Fallback>
                    <p:oleObj name="公式" r:id="rId19" imgW="1905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2" name="Line 48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6005513" y="4456113"/>
            <a:ext cx="9286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44434" name="AutoShape 50"/>
          <p:cNvSpPr>
            <a:spLocks noChangeArrowheads="1"/>
          </p:cNvSpPr>
          <p:nvPr/>
        </p:nvSpPr>
        <p:spPr bwMode="auto">
          <a:xfrm>
            <a:off x="0" y="4191000"/>
            <a:ext cx="990600" cy="1143000"/>
          </a:xfrm>
          <a:prstGeom prst="wedgeEllipseCallout">
            <a:avLst>
              <a:gd name="adj1" fmla="val 174037"/>
              <a:gd name="adj2" fmla="val -43472"/>
            </a:avLst>
          </a:prstGeom>
          <a:solidFill>
            <a:srgbClr val="FFFF99"/>
          </a:solidFill>
          <a:ln w="635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补图</a:t>
            </a:r>
          </a:p>
        </p:txBody>
      </p:sp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04800" y="5878513"/>
            <a:ext cx="845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的补图是由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的所有顶点和为了使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成为完全图所需要添加的那些边所组成的图。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06" grpId="1" animBg="1"/>
      <p:bldP spid="144407" grpId="0" animBg="1"/>
      <p:bldP spid="144407" grpId="1" animBg="1"/>
      <p:bldP spid="144408" grpId="0" animBg="1"/>
      <p:bldP spid="144409" grpId="0" animBg="1"/>
      <p:bldP spid="144409" grpId="1" animBg="1"/>
      <p:bldP spid="144410" grpId="0" animBg="1"/>
      <p:bldP spid="144410" grpId="1" animBg="1"/>
      <p:bldP spid="144411" grpId="0" animBg="1"/>
      <p:bldP spid="144411" grpId="1" animBg="1"/>
      <p:bldP spid="144412" grpId="0" animBg="1"/>
      <p:bldP spid="144413" grpId="0" animBg="1"/>
      <p:bldP spid="144414" grpId="0" animBg="1"/>
      <p:bldP spid="144415" grpId="0" animBg="1"/>
      <p:bldP spid="144433" grpId="0"/>
      <p:bldP spid="144434" grpId="0" animBg="1"/>
      <p:bldP spid="1444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4150" y="1160463"/>
            <a:ext cx="8731250" cy="592137"/>
          </a:xfrm>
          <a:prstGeom prst="rect">
            <a:avLst/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d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次正则图：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每个顶点均有相同度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的图。</a:t>
            </a:r>
          </a:p>
        </p:txBody>
      </p: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243138" y="1905000"/>
            <a:ext cx="3090862" cy="2438400"/>
            <a:chOff x="1413" y="1488"/>
            <a:chExt cx="1947" cy="1536"/>
          </a:xfrm>
        </p:grpSpPr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413" y="1488"/>
              <a:ext cx="1947" cy="1536"/>
              <a:chOff x="1562" y="1776"/>
              <a:chExt cx="1947" cy="1536"/>
            </a:xfrm>
          </p:grpSpPr>
          <p:sp>
            <p:nvSpPr>
              <p:cNvPr id="47112" name="Oval 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47116" name="Object 12"/>
              <p:cNvGraphicFramePr>
                <a:graphicFrameLocks noChangeAspect="1"/>
              </p:cNvGraphicFramePr>
              <p:nvPr/>
            </p:nvGraphicFramePr>
            <p:xfrm>
              <a:off x="1562" y="1776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3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1776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7" name="Object 13"/>
              <p:cNvGraphicFramePr>
                <a:graphicFrameLocks noChangeAspect="1"/>
              </p:cNvGraphicFramePr>
              <p:nvPr/>
            </p:nvGraphicFramePr>
            <p:xfrm>
              <a:off x="3144" y="1782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4" name="公式" r:id="rId5" imgW="190440" imgH="215640" progId="Equation.3">
                      <p:embed/>
                    </p:oleObj>
                  </mc:Choice>
                  <mc:Fallback>
                    <p:oleObj name="公式" r:id="rId5" imgW="19044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782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8" name="Object 14"/>
              <p:cNvGraphicFramePr>
                <a:graphicFrameLocks noChangeAspect="1"/>
              </p:cNvGraphicFramePr>
              <p:nvPr/>
            </p:nvGraphicFramePr>
            <p:xfrm>
              <a:off x="1576" y="2928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5" name="公式" r:id="rId7" imgW="190440" imgH="215640" progId="Equation.3">
                      <p:embed/>
                    </p:oleObj>
                  </mc:Choice>
                  <mc:Fallback>
                    <p:oleObj name="公式" r:id="rId7" imgW="19044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2928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15"/>
              <p:cNvGraphicFramePr>
                <a:graphicFrameLocks noChangeAspect="1"/>
              </p:cNvGraphicFramePr>
              <p:nvPr/>
            </p:nvGraphicFramePr>
            <p:xfrm>
              <a:off x="3195" y="292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6" name="公式" r:id="rId9" imgW="190440" imgH="228600" progId="Equation.3">
                      <p:embed/>
                    </p:oleObj>
                  </mc:Choice>
                  <mc:Fallback>
                    <p:oleObj name="公式" r:id="rId9" imgW="19044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292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1872" y="1824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1824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872" y="2832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34000" y="2590800"/>
            <a:ext cx="283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三次正则图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6.1.5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正则图</a:t>
            </a:r>
          </a:p>
        </p:txBody>
      </p:sp>
      <p:sp>
        <p:nvSpPr>
          <p:cNvPr id="47129" name="AutoShape 25"/>
          <p:cNvSpPr>
            <a:spLocks noChangeArrowheads="1"/>
          </p:cNvSpPr>
          <p:nvPr/>
        </p:nvSpPr>
        <p:spPr bwMode="auto">
          <a:xfrm>
            <a:off x="914400" y="2743200"/>
            <a:ext cx="838200" cy="838200"/>
          </a:xfrm>
          <a:prstGeom prst="wedgeRoundRectCallout">
            <a:avLst>
              <a:gd name="adj1" fmla="val 182384"/>
              <a:gd name="adj2" fmla="val 54167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10200" y="3505200"/>
            <a:ext cx="3357563" cy="663575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m=dn/2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85800" y="4724400"/>
            <a:ext cx="34575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阶零图是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次正则图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522413" y="5570538"/>
            <a:ext cx="5727700" cy="541337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个顶点的完全图是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(n-1)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次正则图。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/>
      <p:bldP spid="47129" grpId="0" animBg="1"/>
      <p:bldP spid="47130" grpId="0" animBg="1"/>
      <p:bldP spid="47131" grpId="0" animBg="1"/>
      <p:bldP spid="471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640263" y="2438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895600" y="2362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810000" y="1295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971800" y="13716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19" name="Arc 11"/>
          <p:cNvSpPr>
            <a:spLocks/>
          </p:cNvSpPr>
          <p:nvPr/>
        </p:nvSpPr>
        <p:spPr bwMode="auto">
          <a:xfrm flipV="1">
            <a:off x="3048000" y="1371600"/>
            <a:ext cx="762000" cy="1066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3048000" y="24384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3810000" y="1447800"/>
            <a:ext cx="7620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3733800" y="8429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786313" y="22510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657600" y="3509963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2652713" y="21748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3033713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352800" y="1757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3109913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4176713" y="2936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3795713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4405313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47663" y="3973513"/>
            <a:ext cx="7526337" cy="20351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 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权：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附在边旁说明某种信息的数据</a:t>
            </a:r>
            <a:endParaRPr kumimoji="1" lang="zh-CN" altLang="en-US" sz="28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  <a:sym typeface="Wingdings 2" pitchFamily="18" charset="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有权边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带权边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带有权的边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有权图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带权图</a:t>
            </a: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图中的边均是有权边之图 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6.1.5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带权图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5877322" y="1627251"/>
            <a:ext cx="1986756" cy="825372"/>
          </a:xfrm>
          <a:prstGeom prst="wedgeEllipseCallout">
            <a:avLst>
              <a:gd name="adj1" fmla="val -158745"/>
              <a:gd name="adj2" fmla="val 13272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正权图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6.1.6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图的同构</a:t>
            </a: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4768850" y="1143000"/>
            <a:ext cx="2470150" cy="2667000"/>
            <a:chOff x="741" y="960"/>
            <a:chExt cx="1556" cy="1680"/>
          </a:xfrm>
        </p:grpSpPr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 flipH="1" flipV="1">
              <a:off x="783" y="1413"/>
              <a:ext cx="753" cy="11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 flipH="1" flipV="1">
              <a:off x="1560" y="1011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 flipH="1">
              <a:off x="1536" y="1392"/>
              <a:ext cx="720" cy="12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801" y="1395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 flipV="1">
              <a:off x="780" y="1008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208" y="135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741" y="135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807" y="2163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214" y="211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47" y="211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1501" y="96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1501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762000" y="1447800"/>
            <a:ext cx="2460625" cy="1981200"/>
            <a:chOff x="3396" y="957"/>
            <a:chExt cx="1550" cy="1248"/>
          </a:xfrm>
        </p:grpSpPr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3792" y="1440"/>
              <a:ext cx="384" cy="5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4176" y="1392"/>
              <a:ext cx="336" cy="6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3792" y="2016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4464" y="197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4140" y="134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3" name="Oval 31"/>
            <p:cNvSpPr>
              <a:spLocks noChangeArrowheads="1"/>
            </p:cNvSpPr>
            <p:nvPr/>
          </p:nvSpPr>
          <p:spPr bwMode="auto">
            <a:xfrm>
              <a:off x="3757" y="196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64" name="Group 32"/>
          <p:cNvGrpSpPr>
            <a:grpSpLocks/>
          </p:cNvGrpSpPr>
          <p:nvPr/>
        </p:nvGrpSpPr>
        <p:grpSpPr bwMode="auto">
          <a:xfrm>
            <a:off x="2971800" y="3744913"/>
            <a:ext cx="2514600" cy="2427287"/>
            <a:chOff x="2016" y="2551"/>
            <a:chExt cx="1584" cy="1529"/>
          </a:xfrm>
        </p:grpSpPr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04" y="2832"/>
              <a:ext cx="1008" cy="105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016" y="2592"/>
              <a:ext cx="1584" cy="14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3186" y="360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2748" y="278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9" name="Oval 37"/>
            <p:cNvSpPr>
              <a:spLocks noChangeArrowheads="1"/>
            </p:cNvSpPr>
            <p:nvPr/>
          </p:nvSpPr>
          <p:spPr bwMode="auto">
            <a:xfrm>
              <a:off x="3351" y="379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0" name="Oval 38"/>
            <p:cNvSpPr>
              <a:spLocks noChangeArrowheads="1"/>
            </p:cNvSpPr>
            <p:nvPr/>
          </p:nvSpPr>
          <p:spPr bwMode="auto">
            <a:xfrm>
              <a:off x="2172" y="379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1" name="Oval 39"/>
            <p:cNvSpPr>
              <a:spLocks noChangeArrowheads="1"/>
            </p:cNvSpPr>
            <p:nvPr/>
          </p:nvSpPr>
          <p:spPr bwMode="auto">
            <a:xfrm>
              <a:off x="2749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Oval 40"/>
            <p:cNvSpPr>
              <a:spLocks noChangeArrowheads="1"/>
            </p:cNvSpPr>
            <p:nvPr/>
          </p:nvSpPr>
          <p:spPr bwMode="auto">
            <a:xfrm>
              <a:off x="2356" y="3593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AutoShape 43"/>
          <p:cNvSpPr>
            <a:spLocks noChangeArrowheads="1"/>
          </p:cNvSpPr>
          <p:nvPr/>
        </p:nvSpPr>
        <p:spPr bwMode="auto">
          <a:xfrm>
            <a:off x="6400800" y="3810000"/>
            <a:ext cx="2209800" cy="838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3200">
                <a:ea typeface="华文行楷" pitchFamily="2" charset="-122"/>
              </a:rPr>
              <a:t>同构图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64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981200" y="3005138"/>
            <a:ext cx="4038600" cy="576262"/>
          </a:xfrm>
          <a:prstGeom prst="rect">
            <a:avLst/>
          </a:prstGeom>
          <a:solidFill>
            <a:srgbClr val="FF99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/>
          </p:nvPr>
        </p:nvGraphicFramePr>
        <p:xfrm>
          <a:off x="381000" y="990600"/>
          <a:ext cx="82613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文档" r:id="rId3" imgW="3496421" imgH="1188572" progId="Word.Document.8">
                  <p:embed/>
                </p:oleObj>
              </mc:Choice>
              <mc:Fallback>
                <p:oleObj name="文档" r:id="rId3" imgW="3496421" imgH="11885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2613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6.1.6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图的同构</a:t>
            </a:r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295400" y="2590800"/>
            <a:ext cx="2362200" cy="0"/>
          </a:xfrm>
          <a:prstGeom prst="line">
            <a:avLst/>
          </a:prstGeom>
          <a:noFill/>
          <a:ln w="825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7466" name="AutoShape 10"/>
          <p:cNvSpPr>
            <a:spLocks noChangeArrowheads="1"/>
          </p:cNvSpPr>
          <p:nvPr/>
        </p:nvSpPr>
        <p:spPr bwMode="auto">
          <a:xfrm>
            <a:off x="533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顶点数量相同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2819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边数量相同</a:t>
            </a:r>
          </a:p>
        </p:txBody>
      </p:sp>
      <p:sp>
        <p:nvSpPr>
          <p:cNvPr id="147468" name="AutoShape 12"/>
          <p:cNvSpPr>
            <a:spLocks noChangeArrowheads="1"/>
          </p:cNvSpPr>
          <p:nvPr/>
        </p:nvSpPr>
        <p:spPr bwMode="auto">
          <a:xfrm>
            <a:off x="5181600" y="4572000"/>
            <a:ext cx="2667000" cy="990600"/>
          </a:xfrm>
          <a:prstGeom prst="wedgeRectCallout">
            <a:avLst>
              <a:gd name="adj1" fmla="val -6606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对应顶点度数相同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4" grpId="0" animBg="1"/>
      <p:bldP spid="147466" grpId="0" animBg="1"/>
      <p:bldP spid="147467" grpId="0" animBg="1"/>
      <p:bldP spid="1474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6.1.6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图的同构</a:t>
            </a:r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357188" y="1371600"/>
            <a:ext cx="2614612" cy="2667000"/>
            <a:chOff x="225" y="1488"/>
            <a:chExt cx="2266" cy="1914"/>
          </a:xfrm>
        </p:grpSpPr>
        <p:grpSp>
          <p:nvGrpSpPr>
            <p:cNvPr id="149511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13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14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15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16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1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17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2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18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3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19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4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520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21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5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5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27" name="Group 23"/>
          <p:cNvGrpSpPr>
            <a:grpSpLocks/>
          </p:cNvGrpSpPr>
          <p:nvPr/>
        </p:nvGrpSpPr>
        <p:grpSpPr bwMode="auto">
          <a:xfrm>
            <a:off x="3048000" y="1676400"/>
            <a:ext cx="2133600" cy="2286000"/>
            <a:chOff x="2806" y="1920"/>
            <a:chExt cx="2330" cy="1914"/>
          </a:xfrm>
        </p:grpSpPr>
        <p:grpSp>
          <p:nvGrpSpPr>
            <p:cNvPr id="149528" name="Group 24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9529" name="Oval 25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30" name="Oval 26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31" name="Oval 27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532" name="Oval 28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33" name="Object 29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6" name="公式" r:id="rId13" imgW="177480" imgH="215640" progId="Equation.3">
                      <p:embed/>
                    </p:oleObj>
                  </mc:Choice>
                  <mc:Fallback>
                    <p:oleObj name="公式" r:id="rId13" imgW="177480" imgH="2156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34" name="Object 30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7" name="公式" r:id="rId15" imgW="190440" imgH="215640" progId="Equation.3">
                      <p:embed/>
                    </p:oleObj>
                  </mc:Choice>
                  <mc:Fallback>
                    <p:oleObj name="公式" r:id="rId15" imgW="190440" imgH="21564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35" name="Object 31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8" name="公式" r:id="rId17" imgW="190440" imgH="215640" progId="Equation.3">
                      <p:embed/>
                    </p:oleObj>
                  </mc:Choice>
                  <mc:Fallback>
                    <p:oleObj name="公式" r:id="rId17" imgW="190440" imgH="21564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536" name="Object 32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19" name="公式" r:id="rId19" imgW="190440" imgH="228600" progId="Equation.3">
                      <p:embed/>
                    </p:oleObj>
                  </mc:Choice>
                  <mc:Fallback>
                    <p:oleObj name="公式" r:id="rId19" imgW="190440" imgH="2286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537" name="Oval 33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49538" name="Object 34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20" name="公式" r:id="rId21" imgW="190500" imgH="228600" progId="Equation.3">
                      <p:embed/>
                    </p:oleObj>
                  </mc:Choice>
                  <mc:Fallback>
                    <p:oleObj name="公式" r:id="rId21" imgW="1905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44" name="Group 40"/>
          <p:cNvGrpSpPr>
            <a:grpSpLocks/>
          </p:cNvGrpSpPr>
          <p:nvPr/>
        </p:nvGrpSpPr>
        <p:grpSpPr bwMode="auto">
          <a:xfrm>
            <a:off x="5791200" y="1828800"/>
            <a:ext cx="1981200" cy="2057400"/>
            <a:chOff x="3648" y="1776"/>
            <a:chExt cx="1248" cy="1296"/>
          </a:xfrm>
        </p:grpSpPr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 flipV="1">
              <a:off x="3648" y="1776"/>
              <a:ext cx="624" cy="43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6" name="Line 42"/>
            <p:cNvSpPr>
              <a:spLocks noChangeShapeType="1"/>
            </p:cNvSpPr>
            <p:nvPr/>
          </p:nvSpPr>
          <p:spPr bwMode="auto">
            <a:xfrm>
              <a:off x="3648" y="2304"/>
              <a:ext cx="288" cy="72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7" name="Line 43"/>
            <p:cNvSpPr>
              <a:spLocks noChangeShapeType="1"/>
            </p:cNvSpPr>
            <p:nvPr/>
          </p:nvSpPr>
          <p:spPr bwMode="auto">
            <a:xfrm>
              <a:off x="3984" y="3072"/>
              <a:ext cx="48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8" name="Line 44"/>
            <p:cNvSpPr>
              <a:spLocks noChangeShapeType="1"/>
            </p:cNvSpPr>
            <p:nvPr/>
          </p:nvSpPr>
          <p:spPr bwMode="auto">
            <a:xfrm flipV="1">
              <a:off x="4512" y="2304"/>
              <a:ext cx="384" cy="72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9" name="Line 45"/>
            <p:cNvSpPr>
              <a:spLocks noChangeShapeType="1"/>
            </p:cNvSpPr>
            <p:nvPr/>
          </p:nvSpPr>
          <p:spPr bwMode="auto">
            <a:xfrm>
              <a:off x="4368" y="1776"/>
              <a:ext cx="480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0" name="Group 46"/>
          <p:cNvGrpSpPr>
            <a:grpSpLocks/>
          </p:cNvGrpSpPr>
          <p:nvPr/>
        </p:nvGrpSpPr>
        <p:grpSpPr bwMode="auto">
          <a:xfrm>
            <a:off x="5438775" y="1524000"/>
            <a:ext cx="2638425" cy="2682875"/>
            <a:chOff x="3426" y="1584"/>
            <a:chExt cx="1662" cy="1690"/>
          </a:xfrm>
        </p:grpSpPr>
        <p:sp>
          <p:nvSpPr>
            <p:cNvPr id="149551" name="Oval 47"/>
            <p:cNvSpPr>
              <a:spLocks noChangeArrowheads="1"/>
            </p:cNvSpPr>
            <p:nvPr/>
          </p:nvSpPr>
          <p:spPr bwMode="auto">
            <a:xfrm>
              <a:off x="4847" y="2216"/>
              <a:ext cx="70" cy="8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3940" y="3016"/>
              <a:ext cx="70" cy="8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53" name="Oval 49"/>
            <p:cNvSpPr>
              <a:spLocks noChangeArrowheads="1"/>
            </p:cNvSpPr>
            <p:nvPr/>
          </p:nvSpPr>
          <p:spPr bwMode="auto">
            <a:xfrm>
              <a:off x="3626" y="2216"/>
              <a:ext cx="70" cy="8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554" name="Oval 50"/>
            <p:cNvSpPr>
              <a:spLocks noChangeArrowheads="1"/>
            </p:cNvSpPr>
            <p:nvPr/>
          </p:nvSpPr>
          <p:spPr bwMode="auto">
            <a:xfrm>
              <a:off x="4464" y="3016"/>
              <a:ext cx="69" cy="8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9555" name="Object 51"/>
            <p:cNvGraphicFramePr>
              <a:graphicFrameLocks noChangeAspect="1"/>
            </p:cNvGraphicFramePr>
            <p:nvPr/>
          </p:nvGraphicFramePr>
          <p:xfrm>
            <a:off x="3426" y="1879"/>
            <a:ext cx="20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21" name="公式" r:id="rId23" imgW="164880" imgH="215640" progId="Equation.3">
                    <p:embed/>
                  </p:oleObj>
                </mc:Choice>
                <mc:Fallback>
                  <p:oleObj name="公式" r:id="rId23" imgW="164880" imgH="2156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1879"/>
                          <a:ext cx="206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6" name="Object 52"/>
            <p:cNvGraphicFramePr>
              <a:graphicFrameLocks noChangeAspect="1"/>
            </p:cNvGraphicFramePr>
            <p:nvPr/>
          </p:nvGraphicFramePr>
          <p:xfrm>
            <a:off x="4393" y="1584"/>
            <a:ext cx="19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22" name="公式" r:id="rId25" imgW="139680" imgH="215640" progId="Equation.3">
                    <p:embed/>
                  </p:oleObj>
                </mc:Choice>
                <mc:Fallback>
                  <p:oleObj name="公式" r:id="rId25" imgW="139680" imgH="2156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1584"/>
                          <a:ext cx="194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7" name="Object 53"/>
            <p:cNvGraphicFramePr>
              <a:graphicFrameLocks noChangeAspect="1"/>
            </p:cNvGraphicFramePr>
            <p:nvPr/>
          </p:nvGraphicFramePr>
          <p:xfrm>
            <a:off x="4556" y="2922"/>
            <a:ext cx="18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23" name="公式" r:id="rId27" imgW="152280" imgH="228600" progId="Equation.3">
                    <p:embed/>
                  </p:oleObj>
                </mc:Choice>
                <mc:Fallback>
                  <p:oleObj name="公式" r:id="rId27" imgW="15228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" y="2922"/>
                          <a:ext cx="187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8" name="Object 54"/>
            <p:cNvGraphicFramePr>
              <a:graphicFrameLocks noChangeAspect="1"/>
            </p:cNvGraphicFramePr>
            <p:nvPr/>
          </p:nvGraphicFramePr>
          <p:xfrm>
            <a:off x="4905" y="2132"/>
            <a:ext cx="18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24" name="公式" r:id="rId29" imgW="152280" imgH="228600" progId="Equation.3">
                    <p:embed/>
                  </p:oleObj>
                </mc:Choice>
                <mc:Fallback>
                  <p:oleObj name="公式" r:id="rId29" imgW="15228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2132"/>
                          <a:ext cx="183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59" name="Oval 55"/>
            <p:cNvSpPr>
              <a:spLocks noChangeArrowheads="1"/>
            </p:cNvSpPr>
            <p:nvPr/>
          </p:nvSpPr>
          <p:spPr bwMode="auto">
            <a:xfrm>
              <a:off x="4289" y="1710"/>
              <a:ext cx="70" cy="8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49560" name="Object 56"/>
            <p:cNvGraphicFramePr>
              <a:graphicFrameLocks noChangeAspect="1"/>
            </p:cNvGraphicFramePr>
            <p:nvPr/>
          </p:nvGraphicFramePr>
          <p:xfrm>
            <a:off x="3676" y="2857"/>
            <a:ext cx="20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25" name="公式" r:id="rId30" imgW="164880" imgH="215640" progId="Equation.3">
                    <p:embed/>
                  </p:oleObj>
                </mc:Choice>
                <mc:Fallback>
                  <p:oleObj name="公式" r:id="rId30" imgW="164880" imgH="2156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857"/>
                          <a:ext cx="20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2559050" y="1343025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071563" y="2843213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071563" y="13430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2559050" y="2843213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609600" y="914400"/>
          <a:ext cx="396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4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968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2652713" y="923925"/>
          <a:ext cx="469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5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923925"/>
                        <a:ext cx="4699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609600" y="2667000"/>
          <a:ext cx="415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6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5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2719388" y="2628900"/>
          <a:ext cx="40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7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628900"/>
                        <a:ext cx="4048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1219200" y="13716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1219200" y="1447800"/>
            <a:ext cx="13716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H="1">
            <a:off x="1143000" y="1447800"/>
            <a:ext cx="14478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1219200" y="29718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400800" y="19812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572000" y="20574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5486400" y="12192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486400" y="29718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/>
        </p:nvGraphicFramePr>
        <p:xfrm>
          <a:off x="5224463" y="2895600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8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895600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/>
        </p:nvGraphicFramePr>
        <p:xfrm>
          <a:off x="5287963" y="609600"/>
          <a:ext cx="407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9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609600"/>
                        <a:ext cx="4079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2" name="Object 24"/>
          <p:cNvGraphicFramePr>
            <a:graphicFrameLocks noChangeAspect="1"/>
          </p:cNvGraphicFramePr>
          <p:nvPr/>
        </p:nvGraphicFramePr>
        <p:xfrm>
          <a:off x="6503988" y="1752600"/>
          <a:ext cx="360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0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1752600"/>
                        <a:ext cx="3603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/>
        </p:nvGraphicFramePr>
        <p:xfrm>
          <a:off x="4230688" y="1752600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1" name="公式" r:id="rId17" imgW="152280" imgH="228600" progId="Equation.3">
                  <p:embed/>
                </p:oleObj>
              </mc:Choice>
              <mc:Fallback>
                <p:oleObj name="公式" r:id="rId17" imgW="152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752600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46482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H="1" flipV="1">
            <a:off x="55626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 flipH="1" flipV="1">
            <a:off x="4648200" y="2133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 flipV="1">
            <a:off x="5638800" y="2057400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295400" y="3741738"/>
            <a:ext cx="1524000" cy="2125662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p1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V1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p2 : V2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p3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V3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p4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V4</a:t>
            </a:r>
          </a:p>
        </p:txBody>
      </p:sp>
      <p:grpSp>
        <p:nvGrpSpPr>
          <p:cNvPr id="150559" name="Group 31"/>
          <p:cNvGrpSpPr>
            <a:grpSpLocks/>
          </p:cNvGrpSpPr>
          <p:nvPr/>
        </p:nvGrpSpPr>
        <p:grpSpPr bwMode="auto">
          <a:xfrm>
            <a:off x="4286250" y="3276600"/>
            <a:ext cx="2759075" cy="2662238"/>
            <a:chOff x="2700" y="2064"/>
            <a:chExt cx="1738" cy="1677"/>
          </a:xfrm>
        </p:grpSpPr>
        <p:sp>
          <p:nvSpPr>
            <p:cNvPr id="150560" name="Oval 32"/>
            <p:cNvSpPr>
              <a:spLocks noChangeArrowheads="1"/>
            </p:cNvSpPr>
            <p:nvPr/>
          </p:nvSpPr>
          <p:spPr bwMode="auto">
            <a:xfrm>
              <a:off x="4128" y="2886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61" name="Oval 33"/>
            <p:cNvSpPr>
              <a:spLocks noChangeArrowheads="1"/>
            </p:cNvSpPr>
            <p:nvPr/>
          </p:nvSpPr>
          <p:spPr bwMode="auto">
            <a:xfrm>
              <a:off x="2976" y="2934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62" name="Oval 34"/>
            <p:cNvSpPr>
              <a:spLocks noChangeArrowheads="1"/>
            </p:cNvSpPr>
            <p:nvPr/>
          </p:nvSpPr>
          <p:spPr bwMode="auto">
            <a:xfrm>
              <a:off x="3552" y="2406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563" name="Oval 35"/>
            <p:cNvSpPr>
              <a:spLocks noChangeArrowheads="1"/>
            </p:cNvSpPr>
            <p:nvPr/>
          </p:nvSpPr>
          <p:spPr bwMode="auto">
            <a:xfrm>
              <a:off x="3552" y="3510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50564" name="Object 36"/>
            <p:cNvGraphicFramePr>
              <a:graphicFrameLocks noChangeAspect="1"/>
            </p:cNvGraphicFramePr>
            <p:nvPr/>
          </p:nvGraphicFramePr>
          <p:xfrm>
            <a:off x="4176" y="2742"/>
            <a:ext cx="26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42" name="公式" r:id="rId19" imgW="190440" imgH="215640" progId="Equation.3">
                    <p:embed/>
                  </p:oleObj>
                </mc:Choice>
                <mc:Fallback>
                  <p:oleObj name="公式" r:id="rId19" imgW="1904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42"/>
                          <a:ext cx="26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5" name="Object 37"/>
            <p:cNvGraphicFramePr>
              <a:graphicFrameLocks noChangeAspect="1"/>
            </p:cNvGraphicFramePr>
            <p:nvPr/>
          </p:nvGraphicFramePr>
          <p:xfrm>
            <a:off x="3648" y="3363"/>
            <a:ext cx="31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43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3"/>
                          <a:ext cx="31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6" name="Object 38"/>
            <p:cNvGraphicFramePr>
              <a:graphicFrameLocks noChangeAspect="1"/>
            </p:cNvGraphicFramePr>
            <p:nvPr/>
          </p:nvGraphicFramePr>
          <p:xfrm>
            <a:off x="3628" y="2064"/>
            <a:ext cx="29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44" name="公式" r:id="rId23" imgW="190440" imgH="215640" progId="Equation.3">
                    <p:embed/>
                  </p:oleObj>
                </mc:Choice>
                <mc:Fallback>
                  <p:oleObj name="公式" r:id="rId23" imgW="19044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064"/>
                          <a:ext cx="29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7" name="Object 39"/>
            <p:cNvGraphicFramePr>
              <a:graphicFrameLocks noChangeAspect="1"/>
            </p:cNvGraphicFramePr>
            <p:nvPr/>
          </p:nvGraphicFramePr>
          <p:xfrm>
            <a:off x="2700" y="2784"/>
            <a:ext cx="2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45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84"/>
                          <a:ext cx="25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68" name="Line 40"/>
          <p:cNvSpPr>
            <a:spLocks noChangeShapeType="1"/>
          </p:cNvSpPr>
          <p:nvPr/>
        </p:nvSpPr>
        <p:spPr bwMode="auto">
          <a:xfrm flipV="1">
            <a:off x="5715000" y="47244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69" name="Line 41"/>
          <p:cNvSpPr>
            <a:spLocks noChangeShapeType="1"/>
          </p:cNvSpPr>
          <p:nvPr/>
        </p:nvSpPr>
        <p:spPr bwMode="auto">
          <a:xfrm flipH="1" flipV="1">
            <a:off x="4800600" y="4800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70" name="Line 42"/>
          <p:cNvSpPr>
            <a:spLocks noChangeShapeType="1"/>
          </p:cNvSpPr>
          <p:nvPr/>
        </p:nvSpPr>
        <p:spPr bwMode="auto">
          <a:xfrm flipH="1" flipV="1">
            <a:off x="5715000" y="3962400"/>
            <a:ext cx="838200" cy="685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71" name="Line 43"/>
          <p:cNvSpPr>
            <a:spLocks noChangeShapeType="1"/>
          </p:cNvSpPr>
          <p:nvPr/>
        </p:nvSpPr>
        <p:spPr bwMode="auto">
          <a:xfrm flipV="1">
            <a:off x="4800600" y="38862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505200" y="6019800"/>
            <a:ext cx="4191000" cy="461665"/>
          </a:xfrm>
          <a:prstGeom prst="rect">
            <a:avLst/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有向边也存在对应关系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6.1.6</a:t>
            </a:r>
            <a:r>
              <a:rPr lang="en-US" altLang="zh-CN" sz="20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图的同构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8" grpId="0" animBg="1"/>
      <p:bldP spid="150568" grpId="0" animBg="1"/>
      <p:bldP spid="150569" grpId="0" animBg="1"/>
      <p:bldP spid="150570" grpId="0" animBg="1"/>
      <p:bldP spid="150571" grpId="0" animBg="1"/>
      <p:bldP spid="1505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848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§6.2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4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通路、回路与连通图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6705600" y="12954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2057400" y="12192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323975" y="1295400"/>
          <a:ext cx="60372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2" name="公式" r:id="rId3" imgW="1485720" imgH="241200" progId="Equation.3">
                  <p:embed/>
                </p:oleObj>
              </mc:Choice>
              <mc:Fallback>
                <p:oleObj name="公式" r:id="rId3" imgW="1485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95400"/>
                        <a:ext cx="6037263" cy="968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2133600" y="3048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起点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6705600" y="31242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终点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1219200" y="41148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3" name="公式" r:id="rId5" imgW="1002865" imgH="241195" progId="Equation.3">
                  <p:embed/>
                </p:oleObj>
              </mc:Choice>
              <mc:Fallback>
                <p:oleObj name="公式" r:id="rId5" imgW="1002865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3200400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5486400" y="4191000"/>
          <a:ext cx="30480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4" name="公式" r:id="rId7" imgW="990170" imgH="241195" progId="Equation.3">
                  <p:embed/>
                </p:oleObj>
              </mc:Choice>
              <mc:Fallback>
                <p:oleObj name="公式" r:id="rId7" imgW="990170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3048000" cy="731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AutoShape 18"/>
          <p:cNvSpPr>
            <a:spLocks noChangeArrowheads="1"/>
          </p:cNvSpPr>
          <p:nvPr/>
        </p:nvSpPr>
        <p:spPr bwMode="auto">
          <a:xfrm>
            <a:off x="6781800" y="5715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长度</a:t>
            </a: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>
            <a:off x="8077200" y="2667000"/>
            <a:ext cx="1066800" cy="914400"/>
          </a:xfrm>
          <a:prstGeom prst="cloudCallout">
            <a:avLst>
              <a:gd name="adj1" fmla="val -122319"/>
              <a:gd name="adj2" fmla="val -74829"/>
            </a:avLst>
          </a:prstGeom>
          <a:solidFill>
            <a:srgbClr val="CC99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  <p:bldP spid="151560" grpId="0" animBg="1"/>
      <p:bldP spid="151564" grpId="0" animBg="1"/>
      <p:bldP spid="151564" grpId="1" animBg="1"/>
      <p:bldP spid="151565" grpId="0" animBg="1"/>
      <p:bldP spid="151565" grpId="1" animBg="1"/>
      <p:bldP spid="151570" grpId="0" animBg="1"/>
      <p:bldP spid="1515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1676400" y="1676400"/>
            <a:ext cx="1600200" cy="1371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539875" y="4235450"/>
            <a:ext cx="609600" cy="609600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57200" y="82867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33CC"/>
                </a:solidFill>
                <a:ea typeface="隶书" pitchFamily="49" charset="-122"/>
              </a:rPr>
              <a:t>欧拉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00200" y="12636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828800" y="4495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B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30275" y="1873250"/>
            <a:ext cx="2133600" cy="2667000"/>
            <a:chOff x="586" y="1180"/>
            <a:chExt cx="1344" cy="1680"/>
          </a:xfrm>
        </p:grpSpPr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 flipV="1">
              <a:off x="1258" y="1228"/>
              <a:ext cx="624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692" y="1920"/>
              <a:ext cx="1180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1210" y="1996"/>
              <a:ext cx="720" cy="86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Arc 23"/>
            <p:cNvSpPr>
              <a:spLocks/>
            </p:cNvSpPr>
            <p:nvPr/>
          </p:nvSpPr>
          <p:spPr bwMode="auto">
            <a:xfrm flipH="1">
              <a:off x="586" y="11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32" name="Arc 24"/>
            <p:cNvSpPr>
              <a:spLocks/>
            </p:cNvSpPr>
            <p:nvPr/>
          </p:nvSpPr>
          <p:spPr bwMode="auto">
            <a:xfrm>
              <a:off x="682" y="19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33" name="Arc 25"/>
            <p:cNvSpPr>
              <a:spLocks/>
            </p:cNvSpPr>
            <p:nvPr/>
          </p:nvSpPr>
          <p:spPr bwMode="auto">
            <a:xfrm flipV="1">
              <a:off x="682" y="11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7434" name="Arc 26"/>
            <p:cNvSpPr>
              <a:spLocks/>
            </p:cNvSpPr>
            <p:nvPr/>
          </p:nvSpPr>
          <p:spPr bwMode="auto">
            <a:xfrm flipH="1" flipV="1">
              <a:off x="586" y="19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</p:grp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2362200" y="1173163"/>
            <a:ext cx="1120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</a:rPr>
              <a:t>(B,C)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3657600" y="10668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36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是由非空结点集合 </a:t>
            </a:r>
          </a:p>
        </p:txBody>
      </p:sp>
      <p:graphicFrame>
        <p:nvGraphicFramePr>
          <p:cNvPr id="17465" name="Object 57"/>
          <p:cNvGraphicFramePr>
            <a:graphicFrameLocks noChangeAspect="1"/>
          </p:cNvGraphicFramePr>
          <p:nvPr/>
        </p:nvGraphicFramePr>
        <p:xfrm>
          <a:off x="5105400" y="1905000"/>
          <a:ext cx="3200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公式" r:id="rId3" imgW="1130300" imgH="228600" progId="Equation.3">
                  <p:embed/>
                </p:oleObj>
              </mc:Choice>
              <mc:Fallback>
                <p:oleObj name="公式" r:id="rId3" imgW="11303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200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3886200" y="2819400"/>
            <a:ext cx="270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以及边集合 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69" name="Object 61"/>
          <p:cNvGraphicFramePr>
            <a:graphicFrameLocks noChangeAspect="1"/>
          </p:cNvGraphicFramePr>
          <p:nvPr/>
        </p:nvGraphicFramePr>
        <p:xfrm>
          <a:off x="4960938" y="3657600"/>
          <a:ext cx="34210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公式" r:id="rId5" imgW="1041120" imgH="228600" progId="Equation.3">
                  <p:embed/>
                </p:oleObj>
              </mc:Choice>
              <mc:Fallback>
                <p:oleObj name="公式" r:id="rId5" imgW="104112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657600"/>
                        <a:ext cx="3421062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2311400" y="4876800"/>
            <a:ext cx="1926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 smtClean="0">
                <a:solidFill>
                  <a:srgbClr val="0033CC"/>
                </a:solidFill>
                <a:latin typeface="Times New Roman" pitchFamily="18" charset="0"/>
              </a:rPr>
              <a:t>G=(V,E</a:t>
            </a:r>
            <a:r>
              <a:rPr lang="en-US" altLang="zh-CN" sz="3600" b="1" dirty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en-US" altLang="zh-CN" sz="3600" b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endParaRPr lang="en-US" altLang="zh-CN" sz="36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73" name="Object 65"/>
          <p:cNvGraphicFramePr>
            <a:graphicFrameLocks noChangeAspect="1"/>
          </p:cNvGraphicFramePr>
          <p:nvPr/>
        </p:nvGraphicFramePr>
        <p:xfrm>
          <a:off x="5029200" y="4648200"/>
          <a:ext cx="27447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公式" r:id="rId7" imgW="749160" imgH="228600" progId="Equation.3">
                  <p:embed/>
                </p:oleObj>
              </mc:Choice>
              <mc:Fallback>
                <p:oleObj name="公式" r:id="rId7" imgW="74916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744788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1828800" y="4495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1828800" y="4495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74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4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4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4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174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7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7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174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74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174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4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174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174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174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174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 animBg="1"/>
      <p:bldP spid="17419" grpId="0" animBg="1"/>
      <p:bldP spid="17419" grpId="1" animBg="1"/>
      <p:bldP spid="17420" grpId="0" animBg="1"/>
      <p:bldP spid="17420" grpId="1" animBg="1"/>
      <p:bldP spid="17421" grpId="0" animBg="1"/>
      <p:bldP spid="17421" grpId="1" animBg="1"/>
      <p:bldP spid="17422" grpId="0" animBg="1"/>
      <p:bldP spid="17422" grpId="1" animBg="1"/>
      <p:bldP spid="17460" grpId="0"/>
      <p:bldP spid="17464" grpId="0"/>
      <p:bldP spid="17468" grpId="0"/>
      <p:bldP spid="17472" grpId="0"/>
      <p:bldP spid="17475" grpId="0" animBg="1"/>
      <p:bldP spid="17475" grpId="1" animBg="1"/>
      <p:bldP spid="17477" grpId="0" animBg="1"/>
      <p:bldP spid="17477" grpId="1" animBg="1"/>
      <p:bldP spid="17478" grpId="0" animBg="1"/>
      <p:bldP spid="17478" grpId="1" animBg="1"/>
      <p:bldP spid="17481" grpId="0" animBg="1"/>
      <p:bldP spid="17481" grpId="1" animBg="1"/>
      <p:bldP spid="17482" grpId="0" animBg="1"/>
      <p:bldP spid="17482" grpId="1" animBg="1"/>
      <p:bldP spid="17483" grpId="0" animBg="1"/>
      <p:bldP spid="17483" grpId="1" animBg="1"/>
      <p:bldP spid="17486" grpId="0" animBg="1"/>
      <p:bldP spid="1748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971800" y="13716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5434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5720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7432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9432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44958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30480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048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2004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32004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32004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31242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32004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45720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27432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2895600" y="1524000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27432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3810000" y="13716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47244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38100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V="1">
            <a:off x="29718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938713" y="1219200"/>
            <a:ext cx="2528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(1,2),(2,3)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4724400" y="3124200"/>
            <a:ext cx="271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(1,2),(2,4),(4,1)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938713" y="2163763"/>
            <a:ext cx="2528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(1,4),(4,3)</a:t>
            </a: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5486400" y="18288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5486400" y="27432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7162800" y="1285875"/>
            <a:ext cx="1676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1,2,3</a:t>
            </a:r>
          </a:p>
          <a:p>
            <a:pPr algn="l">
              <a:lnSpc>
                <a:spcPct val="14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1,4,3</a:t>
            </a:r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5257800" y="3733800"/>
            <a:ext cx="762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6248400" y="3733800"/>
            <a:ext cx="685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8" name="AutoShape 58"/>
          <p:cNvSpPr>
            <a:spLocks noChangeArrowheads="1"/>
          </p:cNvSpPr>
          <p:nvPr/>
        </p:nvSpPr>
        <p:spPr bwMode="auto">
          <a:xfrm>
            <a:off x="7315200" y="4343400"/>
            <a:ext cx="1219200" cy="914400"/>
          </a:xfrm>
          <a:prstGeom prst="wedgeRoundRectCallout">
            <a:avLst>
              <a:gd name="adj1" fmla="val -151565"/>
              <a:gd name="adj2" fmla="val -107120"/>
              <a:gd name="adj3" fmla="val 16667"/>
            </a:avLst>
          </a:prstGeom>
          <a:solidFill>
            <a:srgbClr val="FF99CC"/>
          </a:solidFill>
          <a:ln w="222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/>
      <p:bldP spid="51233" grpId="0"/>
      <p:bldP spid="51234" grpId="0"/>
      <p:bldP spid="51235" grpId="0" animBg="1"/>
      <p:bldP spid="51236" grpId="0" animBg="1"/>
      <p:bldP spid="51237" grpId="0"/>
      <p:bldP spid="51238" grpId="0" animBg="1"/>
      <p:bldP spid="51239" grpId="0" animBg="1"/>
      <p:bldP spid="512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3754438"/>
            <a:ext cx="8458200" cy="81756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>
                <a:ea typeface="楷体_GB2312" pitchFamily="49" charset="-122"/>
              </a:rPr>
              <a:t>若通路中的所有边互不相同称为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简单</a:t>
            </a:r>
            <a:r>
              <a:rPr lang="zh-CN" altLang="en-US" sz="3200" b="1">
                <a:ea typeface="楷体_GB2312" pitchFamily="49" charset="-122"/>
              </a:rPr>
              <a:t>通路。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81000" y="4811713"/>
            <a:ext cx="838200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若通路中的所有顶点互不相同称为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基本</a:t>
            </a:r>
            <a:r>
              <a:rPr lang="zh-CN" altLang="en-US" sz="3200" b="1">
                <a:ea typeface="楷体_GB2312" pitchFamily="49" charset="-122"/>
              </a:rPr>
              <a:t>通路。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:1,2,4,1,4,3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5410200" y="2392363"/>
            <a:ext cx="336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>
              <a:latin typeface="Times New Roman" pitchFamily="18" charset="0"/>
            </a:endParaRPr>
          </a:p>
        </p:txBody>
      </p:sp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1524000" y="5516563"/>
            <a:ext cx="6477000" cy="719137"/>
            <a:chOff x="1248" y="3475"/>
            <a:chExt cx="3792" cy="453"/>
          </a:xfrm>
        </p:grpSpPr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1248" y="3475"/>
              <a:ext cx="11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0000FF"/>
                  </a:solidFill>
                  <a:ea typeface="隶书" pitchFamily="49" charset="-122"/>
                </a:rPr>
                <a:t>基本通路</a:t>
              </a:r>
            </a:p>
          </p:txBody>
        </p:sp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2400" y="3512"/>
              <a:ext cx="967" cy="416"/>
            </a:xfrm>
            <a:prstGeom prst="rightArrow">
              <a:avLst>
                <a:gd name="adj1" fmla="val 50000"/>
                <a:gd name="adj2" fmla="val 58113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360" y="3499"/>
              <a:ext cx="1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>
                  <a:solidFill>
                    <a:srgbClr val="FF0000"/>
                  </a:solidFill>
                  <a:ea typeface="隶书" pitchFamily="49" charset="-122"/>
                </a:rPr>
                <a:t>简单通路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367734" y="2609001"/>
            <a:ext cx="1876132" cy="649399"/>
          </a:xfrm>
          <a:prstGeom prst="wedgeRoundRectCallout">
            <a:avLst>
              <a:gd name="adj1" fmla="val -142288"/>
              <a:gd name="adj2" fmla="val 187635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anose="02010609030101010101" pitchFamily="49" charset="-122"/>
                <a:ea typeface="仿宋_GB2312" panose="02010609030101010101" pitchFamily="49" charset="-122"/>
              </a:rPr>
              <a:t>复杂通路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  <p:bldP spid="52253" grpId="0"/>
      <p:bldP spid="52255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:1,2,3,2,1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257800" y="20574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76200" y="3803650"/>
            <a:ext cx="9144000" cy="2309813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基本回路</a:t>
            </a:r>
            <a:r>
              <a:rPr lang="en-US" altLang="zh-CN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环</a:t>
            </a:r>
            <a:r>
              <a:rPr lang="en-US" altLang="zh-CN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若回路长度大于等于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，且所有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顶点除了起点和终点是相同点外，没有其他相同顶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点在回路中出现。</a:t>
            </a:r>
          </a:p>
        </p:txBody>
      </p:sp>
      <p:sp>
        <p:nvSpPr>
          <p:cNvPr id="77866" name="Text Box 42"/>
          <p:cNvSpPr txBox="1">
            <a:spLocks noChangeArrowheads="1"/>
          </p:cNvSpPr>
          <p:nvPr/>
        </p:nvSpPr>
        <p:spPr bwMode="auto">
          <a:xfrm>
            <a:off x="5257800" y="2773363"/>
            <a:ext cx="182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7" name="AutoShape 43"/>
          <p:cNvSpPr>
            <a:spLocks noChangeArrowheads="1"/>
          </p:cNvSpPr>
          <p:nvPr/>
        </p:nvSpPr>
        <p:spPr bwMode="auto">
          <a:xfrm>
            <a:off x="7620000" y="2057400"/>
            <a:ext cx="1219200" cy="914400"/>
          </a:xfrm>
          <a:prstGeom prst="wedgeEllipseCallout">
            <a:avLst>
              <a:gd name="adj1" fmla="val -117968"/>
              <a:gd name="adj2" fmla="val 60593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613672" y="916170"/>
            <a:ext cx="1460455" cy="513191"/>
          </a:xfrm>
          <a:prstGeom prst="wedgeRoundRectCallout">
            <a:avLst>
              <a:gd name="adj1" fmla="val -123023"/>
              <a:gd name="adj2" fmla="val 50914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简单回路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/>
      <p:bldP spid="77865" grpId="0" animBg="1"/>
      <p:bldP spid="77866" grpId="0"/>
      <p:bldP spid="77867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762000" y="1219200"/>
            <a:ext cx="7620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676400" y="1295400"/>
            <a:ext cx="7620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685800" y="22860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2438400" y="22098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762000" y="3352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62000" y="2286000"/>
            <a:ext cx="16002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62000" y="21336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838200" y="2209800"/>
            <a:ext cx="152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3276600" y="14017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(1,5,2,4,5,2,1,5)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6324600" y="12954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通路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276600" y="23161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486400" y="22098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简单通路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3338513" y="3154363"/>
            <a:ext cx="382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(1,5,2,4)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334000" y="30480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基本通路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795713" y="631825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ea typeface="隶书" pitchFamily="49" charset="-122"/>
              </a:rPr>
              <a:t>对有向图：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862513" y="4038600"/>
            <a:ext cx="2452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(1,5,2,1)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052513" y="4191000"/>
            <a:ext cx="4586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(1,5,2,4,3)</a:t>
            </a:r>
          </a:p>
        </p:txBody>
      </p:sp>
      <p:sp>
        <p:nvSpPr>
          <p:cNvPr id="53289" name="AutoShape 41"/>
          <p:cNvSpPr>
            <a:spLocks noChangeArrowheads="1"/>
          </p:cNvSpPr>
          <p:nvPr/>
        </p:nvSpPr>
        <p:spPr bwMode="auto">
          <a:xfrm>
            <a:off x="7086600" y="3657600"/>
            <a:ext cx="1905000" cy="1066800"/>
          </a:xfrm>
          <a:prstGeom prst="wedgeEllipseCallout">
            <a:avLst>
              <a:gd name="adj1" fmla="val -84750"/>
              <a:gd name="adj2" fmla="val 23514"/>
            </a:avLst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基本</a:t>
            </a:r>
          </a:p>
          <a:p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回路</a:t>
            </a:r>
          </a:p>
        </p:txBody>
      </p:sp>
      <p:sp>
        <p:nvSpPr>
          <p:cNvPr id="53290" name="AutoShape 42"/>
          <p:cNvSpPr>
            <a:spLocks noChangeArrowheads="1"/>
          </p:cNvSpPr>
          <p:nvPr/>
        </p:nvSpPr>
        <p:spPr bwMode="auto">
          <a:xfrm>
            <a:off x="1752600" y="5334000"/>
            <a:ext cx="1676400" cy="838200"/>
          </a:xfrm>
          <a:prstGeom prst="wedgeRectCallout">
            <a:avLst>
              <a:gd name="adj1" fmla="val 7954"/>
              <a:gd name="adj2" fmla="val -1276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8" grpId="0"/>
      <p:bldP spid="53279" grpId="0"/>
      <p:bldP spid="53280" grpId="0"/>
      <p:bldP spid="53281" grpId="0"/>
      <p:bldP spid="53282" grpId="0"/>
      <p:bldP spid="53287" grpId="0"/>
      <p:bldP spid="53288" grpId="0"/>
      <p:bldP spid="53289" grpId="0" animBg="1"/>
      <p:bldP spid="53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307975" y="3805238"/>
            <a:ext cx="79756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短程（距离）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：两个顶点间有若干条通路，必有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    一条长度最短（经过的边最少）</a:t>
            </a:r>
            <a:endParaRPr lang="zh-CN" altLang="en-US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533400" y="20574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P1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:1,4,2,3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5257800" y="2209800"/>
          <a:ext cx="2971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6" name="公式" r:id="rId3" imgW="825500" imgH="241300" progId="Equation.3">
                  <p:embed/>
                </p:oleObj>
              </mc:Choice>
              <mc:Fallback>
                <p:oleObj name="公式" r:id="rId3" imgW="825500" imgH="24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971800" cy="852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5334000" y="990600"/>
          <a:ext cx="2895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7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895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AutoShape 39"/>
          <p:cNvSpPr>
            <a:spLocks noChangeArrowheads="1"/>
          </p:cNvSpPr>
          <p:nvPr/>
        </p:nvSpPr>
        <p:spPr bwMode="auto">
          <a:xfrm>
            <a:off x="2743200" y="5791200"/>
            <a:ext cx="3886200" cy="914400"/>
          </a:xfrm>
          <a:prstGeom prst="wedgeRectCallout">
            <a:avLst>
              <a:gd name="adj1" fmla="val -97181"/>
              <a:gd name="adj2" fmla="val -190454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ea typeface="华文行楷" pitchFamily="2" charset="-122"/>
              </a:rPr>
              <a:t>短程一定是基本通路？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8686800" cy="24860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8.5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一个有向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(n,m)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图中任何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基本通路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长度不超过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n-1)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，而任何基本回路长度均不超过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渡河问题：</a:t>
            </a:r>
          </a:p>
        </p:txBody>
      </p:sp>
      <p:pic>
        <p:nvPicPr>
          <p:cNvPr id="54280" name="Picture 8" descr="MC90044618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17938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81600" y="1143000"/>
            <a:ext cx="70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914400" y="2209800"/>
            <a:ext cx="1778000" cy="1981200"/>
            <a:chOff x="576" y="1392"/>
            <a:chExt cx="1120" cy="1248"/>
          </a:xfrm>
        </p:grpSpPr>
        <p:pic>
          <p:nvPicPr>
            <p:cNvPr id="54284" name="Picture 12" descr="MC900417506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92"/>
              <a:ext cx="1120" cy="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816" y="2275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3505200" y="3200400"/>
            <a:ext cx="1819275" cy="1606550"/>
            <a:chOff x="2208" y="2016"/>
            <a:chExt cx="1146" cy="1012"/>
          </a:xfrm>
        </p:grpSpPr>
        <p:pic>
          <p:nvPicPr>
            <p:cNvPr id="54282" name="Picture 10" descr="MC90044142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08"/>
              <a:ext cx="1146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544" y="2016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6019800" y="1981200"/>
            <a:ext cx="2006600" cy="1574800"/>
            <a:chOff x="3792" y="1248"/>
            <a:chExt cx="1264" cy="992"/>
          </a:xfrm>
        </p:grpSpPr>
        <p:pic>
          <p:nvPicPr>
            <p:cNvPr id="54285" name="Picture 13" descr="MC90044161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248"/>
              <a:ext cx="1024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792" y="1644"/>
              <a:ext cx="3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286000" y="4983163"/>
            <a:ext cx="1376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FWSH</a:t>
            </a:r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3581400" y="4965700"/>
            <a:ext cx="1371600" cy="660400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8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67313" y="4892675"/>
            <a:ext cx="146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ru-RU" altLang="zh-CN" sz="3600" b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Ф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92" grpId="0"/>
      <p:bldP spid="54294" grpId="0" animBg="1"/>
      <p:bldP spid="542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42913" y="1016000"/>
            <a:ext cx="7669212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FWSH  FWS FWH FSH WSH FW  FS FH </a:t>
            </a:r>
          </a:p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WS WH SH F W S H Ф 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875213" y="11430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867400" y="10668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7239000" y="990600"/>
            <a:ext cx="685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85800" y="1981200"/>
            <a:ext cx="457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057400" y="19050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667000" y="1828800"/>
            <a:ext cx="457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290513" y="2479675"/>
            <a:ext cx="7586662" cy="2438400"/>
            <a:chOff x="183" y="1562"/>
            <a:chExt cx="4779" cy="1536"/>
          </a:xfrm>
        </p:grpSpPr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183" y="199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FF0066"/>
                  </a:solidFill>
                  <a:latin typeface="Times New Roman" pitchFamily="18" charset="0"/>
                </a:rPr>
                <a:t>FWSH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104" y="2064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WH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2007" y="156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2727" y="1610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FSH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959" y="2810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2727" y="2810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FWS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3447" y="21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3975" y="2186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FS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4656" y="2016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l-GR" altLang="zh-CN" sz="2400" b="1">
                  <a:solidFill>
                    <a:srgbClr val="FF0066"/>
                  </a:solidFill>
                  <a:latin typeface="Times New Roman" pitchFamily="18" charset="0"/>
                  <a:cs typeface="Arial" charset="0"/>
                </a:rPr>
                <a:t>Φ</a:t>
              </a: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1824" y="2256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FWH</a:t>
              </a:r>
            </a:p>
          </p:txBody>
        </p:sp>
      </p:grp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1066800" y="3810000"/>
            <a:ext cx="9906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2209800" y="3810000"/>
            <a:ext cx="5334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V="1">
            <a:off x="2819400" y="2971800"/>
            <a:ext cx="381000" cy="7620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3352800" y="28956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819400" y="38862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3352800" y="4267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4343400" y="2895600"/>
            <a:ext cx="1066800" cy="5334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V="1">
            <a:off x="4495800" y="3581400"/>
            <a:ext cx="914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562600" y="35052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6553200" y="3505200"/>
            <a:ext cx="7620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914400" y="2819400"/>
            <a:ext cx="6553200" cy="1524000"/>
            <a:chOff x="576" y="1776"/>
            <a:chExt cx="4128" cy="960"/>
          </a:xfrm>
        </p:grpSpPr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4032" y="2112"/>
              <a:ext cx="96" cy="144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2" name="Oval 36"/>
            <p:cNvSpPr>
              <a:spLocks noChangeArrowheads="1"/>
            </p:cNvSpPr>
            <p:nvPr/>
          </p:nvSpPr>
          <p:spPr bwMode="auto">
            <a:xfrm>
              <a:off x="129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4" name="Oval 38"/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43" name="Oval 47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31" grpId="0" animBg="1"/>
      <p:bldP spid="55333" grpId="0" animBg="1"/>
      <p:bldP spid="55335" grpId="0" animBg="1"/>
      <p:bldP spid="55336" grpId="0" animBg="1"/>
      <p:bldP spid="55337" grpId="0" animBg="1"/>
      <p:bldP spid="55338" grpId="0" animBg="1"/>
      <p:bldP spid="55339" grpId="0" animBg="1"/>
      <p:bldP spid="55340" grpId="0" animBg="1"/>
      <p:bldP spid="55341" grpId="0" animBg="1"/>
      <p:bldP spid="55341" grpId="1" animBg="1"/>
      <p:bldP spid="55342" grpId="0" animBg="1"/>
      <p:bldP spid="5534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066800" y="1143000"/>
            <a:ext cx="3090863" cy="2438400"/>
            <a:chOff x="1562" y="1776"/>
            <a:chExt cx="1947" cy="1536"/>
          </a:xfrm>
        </p:grpSpPr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8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9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0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1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795463" y="16764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7192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795463" y="32766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5480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1463675" y="1408113"/>
            <a:ext cx="669925" cy="49688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3276600" y="2990850"/>
            <a:ext cx="708025" cy="496888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5181600" y="2468563"/>
            <a:ext cx="126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(1,2,3)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5167313" y="133191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(1,2,4,3)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674688" y="4035425"/>
            <a:ext cx="7173912" cy="13970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G=(V,E),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</a:rPr>
              <a:t>P,Q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是两个顶点 ，若存在一条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的通路，则称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连通（可达）</a:t>
            </a:r>
          </a:p>
        </p:txBody>
      </p:sp>
      <p:sp>
        <p:nvSpPr>
          <p:cNvPr id="57377" name="AutoShape 33"/>
          <p:cNvSpPr>
            <a:spLocks noChangeArrowheads="1"/>
          </p:cNvSpPr>
          <p:nvPr/>
        </p:nvSpPr>
        <p:spPr bwMode="auto">
          <a:xfrm>
            <a:off x="4572000" y="6019800"/>
            <a:ext cx="2438400" cy="685800"/>
          </a:xfrm>
          <a:prstGeom prst="wedgeRoundRectCallout">
            <a:avLst>
              <a:gd name="adj1" fmla="val -188282"/>
              <a:gd name="adj2" fmla="val -242593"/>
              <a:gd name="adj3" fmla="val 16667"/>
            </a:avLst>
          </a:prstGeom>
          <a:solidFill>
            <a:srgbClr val="FF99CC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无向图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8" grpId="0" animBg="1"/>
      <p:bldP spid="57369" grpId="0"/>
      <p:bldP spid="57370" grpId="0"/>
      <p:bldP spid="573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4" name="Rectangle 56"/>
          <p:cNvSpPr>
            <a:spLocks noChangeArrowheads="1"/>
          </p:cNvSpPr>
          <p:nvPr/>
        </p:nvSpPr>
        <p:spPr bwMode="auto">
          <a:xfrm>
            <a:off x="3962400" y="1066800"/>
            <a:ext cx="1981200" cy="2209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5181600" y="304800"/>
            <a:ext cx="2895600" cy="2362200"/>
          </a:xfrm>
          <a:prstGeom prst="ellipse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4800" y="3881438"/>
            <a:ext cx="8458200" cy="1390650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一个无向图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，如果它的任何两结点间均是可达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的，则称图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为连通图；否则，称为非连通图。 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85800" y="1219200"/>
            <a:ext cx="8382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2209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85800" y="2286000"/>
            <a:ext cx="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762000" y="3352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1676400" y="1295400"/>
            <a:ext cx="6858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1357313" y="32670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(a)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334000" y="3048000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(b)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V="1">
            <a:off x="4343400" y="4572000"/>
            <a:ext cx="3505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25" name="AutoShape 57"/>
          <p:cNvSpPr>
            <a:spLocks noChangeArrowheads="1"/>
          </p:cNvSpPr>
          <p:nvPr/>
        </p:nvSpPr>
        <p:spPr bwMode="auto">
          <a:xfrm>
            <a:off x="7086600" y="2819400"/>
            <a:ext cx="1905000" cy="838200"/>
          </a:xfrm>
          <a:prstGeom prst="wedgeEllipseCallout">
            <a:avLst>
              <a:gd name="adj1" fmla="val -106250"/>
              <a:gd name="adj2" fmla="val -48106"/>
            </a:avLst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4" grpId="0" animBg="1"/>
      <p:bldP spid="58423" grpId="0" animBg="1"/>
      <p:bldP spid="58374" grpId="0" animBg="1"/>
      <p:bldP spid="58421" grpId="0" animBg="1"/>
      <p:bldP spid="584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8438" name="Object 6"/>
          <p:cNvGraphicFramePr>
            <a:graphicFrameLocks noGrp="1" noChangeAspect="1"/>
          </p:cNvGraphicFramePr>
          <p:nvPr>
            <p:ph/>
          </p:nvPr>
        </p:nvGraphicFramePr>
        <p:xfrm>
          <a:off x="152400" y="990600"/>
          <a:ext cx="84582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文档" r:id="rId3" imgW="3453314" imgH="792028" progId="Word.Document.8">
                  <p:embed/>
                </p:oleObj>
              </mc:Choice>
              <mc:Fallback>
                <p:oleObj name="文档" r:id="rId3" imgW="3453314" imgH="79202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4582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2514600" y="2819400"/>
            <a:ext cx="3022600" cy="2438400"/>
            <a:chOff x="1584" y="1776"/>
            <a:chExt cx="1904" cy="1536"/>
          </a:xfrm>
        </p:grpSpPr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8467" name="Object 35"/>
            <p:cNvGraphicFramePr>
              <a:graphicFrameLocks noChangeAspect="1"/>
            </p:cNvGraphicFramePr>
            <p:nvPr/>
          </p:nvGraphicFramePr>
          <p:xfrm>
            <a:off x="1584" y="1776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0" name="公式" r:id="rId5" imgW="152268" imgH="215713" progId="Equation.3">
                    <p:embed/>
                  </p:oleObj>
                </mc:Choice>
                <mc:Fallback>
                  <p:oleObj name="公式" r:id="rId5" imgW="152268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76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3168" y="1782"/>
            <a:ext cx="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1" name="公式" r:id="rId7" imgW="164885" imgH="215619" progId="Equation.3">
                    <p:embed/>
                  </p:oleObj>
                </mc:Choice>
                <mc:Fallback>
                  <p:oleObj name="公式" r:id="rId7" imgW="164885" imgH="21561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82"/>
                          <a:ext cx="315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597" y="2928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2" name="公式" r:id="rId9" imgW="164885" imgH="215619" progId="Equation.3">
                    <p:embed/>
                  </p:oleObj>
                </mc:Choice>
                <mc:Fallback>
                  <p:oleObj name="公式" r:id="rId9" imgW="164885" imgH="21561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928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3216" y="2928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3" name="公式" r:id="rId11" imgW="165028" imgH="228501" progId="Equation.3">
                    <p:embed/>
                  </p:oleObj>
                </mc:Choice>
                <mc:Fallback>
                  <p:oleObj name="公式" r:id="rId11" imgW="165028" imgH="2285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8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200400" y="3352800"/>
            <a:ext cx="1676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622925" y="367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1905000" y="5410200"/>
            <a:ext cx="6119813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无序结点对：结点对和次序无关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81" name="Object 49"/>
          <p:cNvGraphicFramePr>
            <a:graphicFrameLocks noChangeAspect="1"/>
          </p:cNvGraphicFramePr>
          <p:nvPr/>
        </p:nvGraphicFramePr>
        <p:xfrm>
          <a:off x="6324600" y="2860675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" name="公式" r:id="rId13" imgW="469696" imgH="215806" progId="Equation.3">
                  <p:embed/>
                </p:oleObj>
              </mc:Choice>
              <mc:Fallback>
                <p:oleObj name="公式" r:id="rId13" imgW="469696" imgH="21580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60675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Object 51"/>
          <p:cNvGraphicFramePr>
            <a:graphicFrameLocks noChangeAspect="1"/>
          </p:cNvGraphicFramePr>
          <p:nvPr/>
        </p:nvGraphicFramePr>
        <p:xfrm>
          <a:off x="6324600" y="3841750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5" name="公式" r:id="rId15" imgW="469696" imgH="215806" progId="Equation.3">
                  <p:embed/>
                </p:oleObj>
              </mc:Choice>
              <mc:Fallback>
                <p:oleObj name="公式" r:id="rId15" imgW="469696" imgH="21580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41750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8487" name="AutoShape 55"/>
          <p:cNvSpPr>
            <a:spLocks noChangeArrowheads="1"/>
          </p:cNvSpPr>
          <p:nvPr/>
        </p:nvSpPr>
        <p:spPr bwMode="auto">
          <a:xfrm>
            <a:off x="6781800" y="4876800"/>
            <a:ext cx="2362200" cy="533400"/>
          </a:xfrm>
          <a:prstGeom prst="wedgeRoundRectCallout">
            <a:avLst>
              <a:gd name="adj1" fmla="val -41130"/>
              <a:gd name="adj2" fmla="val -131847"/>
              <a:gd name="adj3" fmla="val 16667"/>
            </a:avLst>
          </a:prstGeom>
          <a:solidFill>
            <a:schemeClr val="bg1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33CC"/>
                </a:solidFill>
                <a:ea typeface="华文行楷" pitchFamily="2" charset="-122"/>
              </a:rPr>
              <a:t>邻接、相邻</a:t>
            </a:r>
          </a:p>
        </p:txBody>
      </p:sp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153366"/>
              <a:gd name="adj2" fmla="val -96667"/>
            </a:avLst>
          </a:prstGeom>
          <a:solidFill>
            <a:srgbClr val="CCFFCC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33CC"/>
                </a:solidFill>
                <a:ea typeface="华文行楷" pitchFamily="2" charset="-122"/>
              </a:rPr>
              <a:t>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  <p:bldP spid="18476" grpId="1" animBg="1"/>
      <p:bldP spid="18477" grpId="0" animBg="1"/>
      <p:bldP spid="18478" grpId="0" animBg="1"/>
      <p:bldP spid="18480" grpId="0" animBg="1"/>
      <p:bldP spid="18487" grpId="0" animBg="1"/>
      <p:bldP spid="184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0" y="457200"/>
            <a:ext cx="4419600" cy="3200400"/>
          </a:xfrm>
          <a:prstGeom prst="rect">
            <a:avLst/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4" name="Oval 10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128713" y="4137025"/>
            <a:ext cx="732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无向图中结点的连通性是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等价关系</a:t>
            </a:r>
            <a:r>
              <a:rPr lang="zh-CN" altLang="en-US" sz="3200" b="1">
                <a:ea typeface="楷体_GB2312" pitchFamily="49" charset="-122"/>
              </a:rPr>
              <a:t>。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1676400" y="1905000"/>
            <a:ext cx="1905000" cy="838200"/>
          </a:xfrm>
          <a:prstGeom prst="wedgeRectCallout">
            <a:avLst>
              <a:gd name="adj1" fmla="val 61250"/>
              <a:gd name="adj2" fmla="val -6060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595313" y="2076450"/>
            <a:ext cx="106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w(G)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/>
      <p:bldP spid="154647" grpId="0" animBg="1"/>
      <p:bldP spid="1546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65113" y="1066800"/>
            <a:ext cx="8726487" cy="25939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一个有向连通图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弱连通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：如果忽略边的方向后其无向图是连通的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单向连通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：如果其任何两点间至少存在一向是可达的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强连通：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如果其任何两点间均是互相可达的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1066800" y="3622675"/>
            <a:ext cx="1535113" cy="2362200"/>
            <a:chOff x="672" y="2282"/>
            <a:chExt cx="967" cy="1488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15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720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488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095" y="228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72" y="348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768" y="2592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816" y="3408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248" y="2640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999" y="340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3265488" y="3657600"/>
            <a:ext cx="1535112" cy="2362200"/>
            <a:chOff x="2057" y="2304"/>
            <a:chExt cx="967" cy="1488"/>
          </a:xfrm>
        </p:grpSpPr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2480" y="230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057" y="35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825" y="343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153" y="2614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H="1">
              <a:off x="2201" y="3430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33" y="2662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2384" y="3430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(b)</a:t>
              </a:r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2112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7" name="Oval 45"/>
            <p:cNvSpPr>
              <a:spLocks noChangeArrowheads="1"/>
            </p:cNvSpPr>
            <p:nvPr/>
          </p:nvSpPr>
          <p:spPr bwMode="auto">
            <a:xfrm>
              <a:off x="2544" y="2544"/>
              <a:ext cx="96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8" name="Oval 46"/>
            <p:cNvSpPr>
              <a:spLocks noChangeArrowheads="1"/>
            </p:cNvSpPr>
            <p:nvPr/>
          </p:nvSpPr>
          <p:spPr bwMode="auto">
            <a:xfrm>
              <a:off x="2880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932488" y="3581400"/>
            <a:ext cx="1535112" cy="2362200"/>
            <a:chOff x="3737" y="2256"/>
            <a:chExt cx="967" cy="1488"/>
          </a:xfrm>
        </p:grpSpPr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4160" y="225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3737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4505" y="338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 flipV="1">
              <a:off x="3833" y="2566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4313" y="2614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4064" y="338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(c)</a:t>
              </a:r>
            </a:p>
          </p:txBody>
        </p:sp>
        <p:sp>
          <p:nvSpPr>
            <p:cNvPr id="59439" name="Oval 4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0" name="Oval 48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905000" y="2079625"/>
            <a:ext cx="199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强连通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366713" y="11239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有向图：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181600" y="1997075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单向连通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3595688" y="3886200"/>
            <a:ext cx="3262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ea typeface="隶书" pitchFamily="49" charset="-122"/>
              </a:rPr>
              <a:t>弱连通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3352800" y="2362200"/>
            <a:ext cx="1828800" cy="2286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2590800" y="2743200"/>
            <a:ext cx="914400" cy="12192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2892" name="AutoShape 12"/>
          <p:cNvSpPr>
            <a:spLocks noChangeArrowheads="1"/>
          </p:cNvSpPr>
          <p:nvPr/>
        </p:nvSpPr>
        <p:spPr bwMode="auto">
          <a:xfrm>
            <a:off x="5410200" y="2743200"/>
            <a:ext cx="457200" cy="12192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  <p:bldP spid="122886" grpId="1"/>
      <p:bldP spid="122888" grpId="0"/>
      <p:bldP spid="122888" grpId="1"/>
      <p:bldP spid="122889" grpId="0"/>
      <p:bldP spid="122890" grpId="0" animBg="1"/>
      <p:bldP spid="122891" grpId="0" animBg="1"/>
      <p:bldP spid="1228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0" y="1155700"/>
            <a:ext cx="9664700" cy="541338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8.6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阶简单图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中，如果对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的任意一对顶点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u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，有</a:t>
            </a:r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934" name="Object 30"/>
          <p:cNvGraphicFramePr>
            <a:graphicFrameLocks noChangeAspect="1"/>
          </p:cNvGraphicFramePr>
          <p:nvPr/>
        </p:nvGraphicFramePr>
        <p:xfrm>
          <a:off x="2590800" y="2209800"/>
          <a:ext cx="3581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8" name="公式" r:id="rId3" imgW="1167893" imgH="203112" progId="Equation.3">
                  <p:embed/>
                </p:oleObj>
              </mc:Choice>
              <mc:Fallback>
                <p:oleObj name="公式" r:id="rId3" imgW="1167893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35814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6" name="AutoShape 32"/>
          <p:cNvSpPr>
            <a:spLocks noChangeArrowheads="1"/>
          </p:cNvSpPr>
          <p:nvPr/>
        </p:nvSpPr>
        <p:spPr bwMode="auto">
          <a:xfrm>
            <a:off x="1371600" y="3276600"/>
            <a:ext cx="2743200" cy="685800"/>
          </a:xfrm>
          <a:prstGeom prst="wedgeRoundRectCallout">
            <a:avLst>
              <a:gd name="adj1" fmla="val -27083"/>
              <a:gd name="adj2" fmla="val -278704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是连通图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381000" y="4264025"/>
            <a:ext cx="8229600" cy="13970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8.7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若非零图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中每个非零度的顶点的度均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大于等于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中必有一个回路。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6" grpId="0" animBg="1"/>
      <p:bldP spid="1239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1738313" y="990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066800" y="2895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2286000" y="277812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V="1">
            <a:off x="1219200" y="1482725"/>
            <a:ext cx="609600" cy="1295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>
            <a:off x="1295400" y="2778125"/>
            <a:ext cx="1066800" cy="762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1981200" y="1558925"/>
            <a:ext cx="381000" cy="11430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1585913" y="2778125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/>
              <a:t>(a)</a:t>
            </a:r>
          </a:p>
        </p:txBody>
      </p:sp>
      <p:sp>
        <p:nvSpPr>
          <p:cNvPr id="155665" name="Oval 17"/>
          <p:cNvSpPr>
            <a:spLocks noChangeArrowheads="1"/>
          </p:cNvSpPr>
          <p:nvPr/>
        </p:nvSpPr>
        <p:spPr bwMode="auto">
          <a:xfrm>
            <a:off x="1828800" y="14478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67" name="Oval 19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505200" y="1295400"/>
            <a:ext cx="1981200" cy="1143000"/>
          </a:xfrm>
          <a:prstGeom prst="cloudCallout">
            <a:avLst>
              <a:gd name="adj1" fmla="val -115866"/>
              <a:gd name="adj2" fmla="val 20000"/>
            </a:avLst>
          </a:prstGeom>
          <a:solidFill>
            <a:srgbClr val="FFFF99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回路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304800" y="3665538"/>
            <a:ext cx="4738688" cy="601662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一个有向图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是强连通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5486400" y="3810000"/>
            <a:ext cx="1447800" cy="457200"/>
          </a:xfrm>
          <a:prstGeom prst="leftRightArrow">
            <a:avLst>
              <a:gd name="adj1" fmla="val 50000"/>
              <a:gd name="adj2" fmla="val 63333"/>
            </a:avLst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27063" y="4914900"/>
            <a:ext cx="8288337" cy="6016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中有一个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回路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，它至少</a:t>
            </a:r>
            <a:r>
              <a:rPr lang="zh-CN" altLang="en-US" sz="32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包含每个顶点一次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55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1" grpId="0" animBg="1"/>
      <p:bldP spid="155662" grpId="0" animBg="1"/>
      <p:bldP spid="155663" grpId="0" animBg="1"/>
      <p:bldP spid="155668" grpId="0" animBg="1"/>
      <p:bldP spid="155669" grpId="0" animBg="1"/>
      <p:bldP spid="155670" grpId="0" animBg="1"/>
      <p:bldP spid="1556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14400"/>
            <a:ext cx="8540750" cy="2438400"/>
          </a:xfr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设有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个人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，已知：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会英语，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会汉语和英语，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会英语、意大利语和俄语，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会日语和汉语，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e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会德语和意大利语，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会法语、日语和俄语，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g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会法语和德语，试问</a:t>
            </a:r>
            <a:r>
              <a:rPr lang="en-US" alt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个人中，是否任意两个人都能交谈（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必要时可</a:t>
            </a:r>
            <a:r>
              <a:rPr lang="zh-CN" altLang="en-US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借助翻译）</a:t>
            </a:r>
            <a:endParaRPr lang="zh-CN" altLang="en-US" sz="2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.2.2 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805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解：以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作为顶点，能讲同一语言作一边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 bwMode="auto">
          <a:xfrm>
            <a:off x="5045075" y="44958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892675" y="5324476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04289" y="3733800"/>
            <a:ext cx="3501194" cy="2595265"/>
            <a:chOff x="1904289" y="3733800"/>
            <a:chExt cx="3501194" cy="2595265"/>
          </a:xfrm>
        </p:grpSpPr>
        <p:sp>
          <p:nvSpPr>
            <p:cNvPr id="7" name="椭圆 6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11" idx="7"/>
              <a:endCxn id="7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11" idx="4"/>
              <a:endCxn id="9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7" idx="6"/>
              <a:endCxn id="12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2" idx="6"/>
              <a:endCxn id="8" idx="1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7" idx="3"/>
              <a:endCxn id="9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>
              <a:stCxn id="9" idx="6"/>
              <a:endCxn id="8" idx="2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>
              <a:stCxn id="9" idx="6"/>
              <a:endCxn id="13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>
              <a:stCxn id="13" idx="6"/>
              <a:endCxn id="10" idx="2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>
              <a:stCxn id="8" idx="3"/>
              <a:endCxn id="10" idx="0"/>
            </p:cNvCxnSpPr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组合 33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904289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54885" y="57912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椭圆形标注 36"/>
          <p:cNvSpPr/>
          <p:nvPr/>
        </p:nvSpPr>
        <p:spPr bwMode="auto">
          <a:xfrm>
            <a:off x="6796782" y="4545493"/>
            <a:ext cx="1265436" cy="738814"/>
          </a:xfrm>
          <a:prstGeom prst="wedgeEllipseCallout">
            <a:avLst>
              <a:gd name="adj1" fmla="val -253491"/>
              <a:gd name="adj2" fmla="val -8607"/>
            </a:avLst>
          </a:prstGeom>
          <a:blipFill>
            <a:blip r:embed="rId2"/>
            <a:tile tx="0" ty="0" sx="100000" sy="100000" flip="none" algn="tl"/>
          </a:blip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连通</a:t>
            </a:r>
          </a:p>
        </p:txBody>
      </p:sp>
    </p:spTree>
    <p:extLst>
      <p:ext uri="{BB962C8B-B14F-4D97-AF65-F5344CB8AC3E}">
        <p14:creationId xmlns:p14="http://schemas.microsoft.com/office/powerpoint/2010/main" val="11365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00200" y="2590800"/>
            <a:ext cx="6110288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54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§6.3</a:t>
            </a:r>
            <a:r>
              <a:rPr lang="en-US" altLang="zh-CN" sz="54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图的连通性</a:t>
            </a: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2895600" y="4267200"/>
            <a:ext cx="1752600" cy="914400"/>
          </a:xfrm>
          <a:prstGeom prst="wedgeRoundRectCallout">
            <a:avLst>
              <a:gd name="adj1" fmla="val 81250"/>
              <a:gd name="adj2" fmla="val -164412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点连通度</a:t>
            </a:r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5410200" y="4267200"/>
            <a:ext cx="1752600" cy="914400"/>
          </a:xfrm>
          <a:prstGeom prst="wedgeRoundRectCallout">
            <a:avLst>
              <a:gd name="adj1" fmla="val -47556"/>
              <a:gd name="adj2" fmla="val -159204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边连通度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nimBg="1"/>
      <p:bldP spid="604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609600" y="1066800"/>
            <a:ext cx="5483225" cy="30480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2286000" y="18288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56" name="Oval 8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 flipV="1">
            <a:off x="1295400" y="1903413"/>
            <a:ext cx="990600" cy="838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1295400" y="2895600"/>
            <a:ext cx="10668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2438400" y="1905000"/>
            <a:ext cx="9144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 flipV="1">
            <a:off x="2514600" y="2819400"/>
            <a:ext cx="762000" cy="533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2362200" y="1981200"/>
            <a:ext cx="76200" cy="1295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V="1">
            <a:off x="3429000" y="1981200"/>
            <a:ext cx="12192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H="1">
            <a:off x="4267200" y="2057400"/>
            <a:ext cx="3810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>
            <a:off x="4724400" y="2057400"/>
            <a:ext cx="5334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 flipV="1">
            <a:off x="4343400" y="2895600"/>
            <a:ext cx="914400" cy="304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70" name="Text Box 22"/>
          <p:cNvSpPr txBox="1">
            <a:spLocks noChangeArrowheads="1"/>
          </p:cNvSpPr>
          <p:nvPr/>
        </p:nvSpPr>
        <p:spPr bwMode="auto">
          <a:xfrm>
            <a:off x="2359025" y="13144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1271" name="Text Box 23"/>
          <p:cNvSpPr txBox="1">
            <a:spLocks noChangeArrowheads="1"/>
          </p:cNvSpPr>
          <p:nvPr/>
        </p:nvSpPr>
        <p:spPr bwMode="auto">
          <a:xfrm>
            <a:off x="722313" y="253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2170113" y="33718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1273" name="Text Box 25"/>
          <p:cNvSpPr txBox="1">
            <a:spLocks noChangeArrowheads="1"/>
          </p:cNvSpPr>
          <p:nvPr/>
        </p:nvSpPr>
        <p:spPr bwMode="auto">
          <a:xfrm>
            <a:off x="3160713" y="26098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4532313" y="1390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3998913" y="32194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5370513" y="24574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1246188" y="4362450"/>
            <a:ext cx="131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{2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7}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2989263" y="1292225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81280" name="Text Box 32"/>
          <p:cNvSpPr txBox="1">
            <a:spLocks noChangeArrowheads="1"/>
          </p:cNvSpPr>
          <p:nvPr/>
        </p:nvSpPr>
        <p:spPr bwMode="auto">
          <a:xfrm>
            <a:off x="3505200" y="4419600"/>
            <a:ext cx="2846388" cy="620713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G-S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非连通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9" grpId="0" animBg="1"/>
      <p:bldP spid="181254" grpId="0" animBg="1"/>
      <p:bldP spid="181254" grpId="1" animBg="1"/>
      <p:bldP spid="181255" grpId="0" animBg="1"/>
      <p:bldP spid="181261" grpId="0" animBg="1"/>
      <p:bldP spid="181261" grpId="1" animBg="1"/>
      <p:bldP spid="181262" grpId="0" animBg="1"/>
      <p:bldP spid="181263" grpId="0" animBg="1"/>
      <p:bldP spid="181263" grpId="1" animBg="1"/>
      <p:bldP spid="181264" grpId="0" animBg="1"/>
      <p:bldP spid="181265" grpId="0" animBg="1"/>
      <p:bldP spid="181270" grpId="0"/>
      <p:bldP spid="181270" grpId="1"/>
      <p:bldP spid="181272" grpId="0"/>
      <p:bldP spid="181277" grpId="0"/>
      <p:bldP spid="1812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76213" y="1139825"/>
            <a:ext cx="8510587" cy="203835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G=(V,E)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是连通图，若存在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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删除了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后的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子图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G-S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是非连通图，而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删除了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的任一真子集后得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到的子图仍是连通图，则称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的点割集。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228600" y="3798888"/>
            <a:ext cx="8586788" cy="620712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特别地，若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{v}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的点割集，则称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的割点。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09600" y="1066800"/>
            <a:ext cx="5483225" cy="30480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2286000" y="18288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0" name="Oval 10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2" name="Oval 12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4" name="Oval 14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 flipV="1">
            <a:off x="1295400" y="1903413"/>
            <a:ext cx="990600" cy="838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>
            <a:off x="1295400" y="2895600"/>
            <a:ext cx="10668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>
            <a:off x="2438400" y="1905000"/>
            <a:ext cx="9144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2514600" y="2819400"/>
            <a:ext cx="762000" cy="533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>
            <a:off x="2362200" y="1981200"/>
            <a:ext cx="76200" cy="1295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 flipV="1">
            <a:off x="3429000" y="1981200"/>
            <a:ext cx="12192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H="1">
            <a:off x="4267200" y="2057400"/>
            <a:ext cx="3810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4724400" y="2057400"/>
            <a:ext cx="5334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 flipV="1">
            <a:off x="4343400" y="2895600"/>
            <a:ext cx="914400" cy="304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105" name="Text Box 25"/>
          <p:cNvSpPr txBox="1">
            <a:spLocks noChangeArrowheads="1"/>
          </p:cNvSpPr>
          <p:nvPr/>
        </p:nvSpPr>
        <p:spPr bwMode="auto">
          <a:xfrm>
            <a:off x="2359025" y="13144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4106" name="Text Box 26"/>
          <p:cNvSpPr txBox="1">
            <a:spLocks noChangeArrowheads="1"/>
          </p:cNvSpPr>
          <p:nvPr/>
        </p:nvSpPr>
        <p:spPr bwMode="auto">
          <a:xfrm>
            <a:off x="722313" y="253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4107" name="Text Box 27"/>
          <p:cNvSpPr txBox="1">
            <a:spLocks noChangeArrowheads="1"/>
          </p:cNvSpPr>
          <p:nvPr/>
        </p:nvSpPr>
        <p:spPr bwMode="auto">
          <a:xfrm>
            <a:off x="2170113" y="33718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4108" name="Text Box 28"/>
          <p:cNvSpPr txBox="1">
            <a:spLocks noChangeArrowheads="1"/>
          </p:cNvSpPr>
          <p:nvPr/>
        </p:nvSpPr>
        <p:spPr bwMode="auto">
          <a:xfrm>
            <a:off x="3197225" y="27733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4267200" y="1390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4110" name="Text Box 30"/>
          <p:cNvSpPr txBox="1">
            <a:spLocks noChangeArrowheads="1"/>
          </p:cNvSpPr>
          <p:nvPr/>
        </p:nvSpPr>
        <p:spPr bwMode="auto">
          <a:xfrm>
            <a:off x="3998913" y="32194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4111" name="Text Box 31"/>
          <p:cNvSpPr txBox="1">
            <a:spLocks noChangeArrowheads="1"/>
          </p:cNvSpPr>
          <p:nvPr/>
        </p:nvSpPr>
        <p:spPr bwMode="auto">
          <a:xfrm>
            <a:off x="5370513" y="24574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4112" name="Text Box 32"/>
          <p:cNvSpPr txBox="1">
            <a:spLocks noChangeArrowheads="1"/>
          </p:cNvSpPr>
          <p:nvPr/>
        </p:nvSpPr>
        <p:spPr bwMode="auto">
          <a:xfrm>
            <a:off x="1550988" y="43624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{3}</a:t>
            </a:r>
          </a:p>
        </p:txBody>
      </p:sp>
      <p:sp>
        <p:nvSpPr>
          <p:cNvPr id="174113" name="Text Box 33"/>
          <p:cNvSpPr txBox="1">
            <a:spLocks noChangeArrowheads="1"/>
          </p:cNvSpPr>
          <p:nvPr/>
        </p:nvSpPr>
        <p:spPr bwMode="auto">
          <a:xfrm>
            <a:off x="2989263" y="1292225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74114" name="Text Box 34"/>
          <p:cNvSpPr txBox="1">
            <a:spLocks noChangeArrowheads="1"/>
          </p:cNvSpPr>
          <p:nvPr/>
        </p:nvSpPr>
        <p:spPr bwMode="auto">
          <a:xfrm>
            <a:off x="3505200" y="4419600"/>
            <a:ext cx="2846388" cy="620713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G-S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非连通</a:t>
            </a:r>
          </a:p>
        </p:txBody>
      </p:sp>
      <p:sp>
        <p:nvSpPr>
          <p:cNvPr id="174116" name="AutoShape 36"/>
          <p:cNvSpPr>
            <a:spLocks noChangeArrowheads="1"/>
          </p:cNvSpPr>
          <p:nvPr/>
        </p:nvSpPr>
        <p:spPr bwMode="auto">
          <a:xfrm>
            <a:off x="2590800" y="5334000"/>
            <a:ext cx="1905000" cy="914400"/>
          </a:xfrm>
          <a:prstGeom prst="wedgeEllipseCallout">
            <a:avLst>
              <a:gd name="adj1" fmla="val -88250"/>
              <a:gd name="adj2" fmla="val -101912"/>
            </a:avLst>
          </a:prstGeom>
          <a:solidFill>
            <a:srgbClr val="00FF00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割点</a:t>
            </a:r>
          </a:p>
        </p:txBody>
      </p:sp>
      <p:sp>
        <p:nvSpPr>
          <p:cNvPr id="174117" name="Text Box 37"/>
          <p:cNvSpPr txBox="1">
            <a:spLocks noChangeArrowheads="1"/>
          </p:cNvSpPr>
          <p:nvPr/>
        </p:nvSpPr>
        <p:spPr bwMode="auto">
          <a:xfrm>
            <a:off x="6881813" y="42354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7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2" grpId="0" animBg="1"/>
      <p:bldP spid="174092" grpId="1" animBg="1"/>
      <p:bldP spid="174093" grpId="0" animBg="1"/>
      <p:bldP spid="174098" grpId="0" animBg="1"/>
      <p:bldP spid="174098" grpId="1" animBg="1"/>
      <p:bldP spid="174099" grpId="0" animBg="1"/>
      <p:bldP spid="174099" grpId="1" animBg="1"/>
      <p:bldP spid="174101" grpId="0" animBg="1"/>
      <p:bldP spid="174101" grpId="1" animBg="1"/>
      <p:bldP spid="174101" grpId="2" animBg="1"/>
      <p:bldP spid="174102" grpId="0" animBg="1"/>
      <p:bldP spid="174103" grpId="0" animBg="1"/>
      <p:bldP spid="174108" grpId="0"/>
      <p:bldP spid="174108" grpId="1"/>
      <p:bldP spid="174109" grpId="0"/>
      <p:bldP spid="174112" grpId="0"/>
      <p:bldP spid="174112" grpId="1"/>
      <p:bldP spid="174114" grpId="0" animBg="1"/>
      <p:bldP spid="174116" grpId="0" animBg="1"/>
      <p:bldP spid="174117" grpId="0"/>
      <p:bldP spid="1741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9465" name="Object 9"/>
          <p:cNvGraphicFramePr>
            <a:graphicFrameLocks noGrp="1" noChangeAspect="1"/>
          </p:cNvGraphicFramePr>
          <p:nvPr>
            <p:ph/>
          </p:nvPr>
        </p:nvGraphicFramePr>
        <p:xfrm>
          <a:off x="152400" y="1066800"/>
          <a:ext cx="838200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文档" r:id="rId3" imgW="3794178" imgH="990396" progId="Word.Document.8">
                  <p:embed/>
                </p:oleObj>
              </mc:Choice>
              <mc:Fallback>
                <p:oleObj name="文档" r:id="rId3" imgW="3794178" imgH="99039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38200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2479675" y="2819400"/>
            <a:ext cx="3090863" cy="2438400"/>
            <a:chOff x="1562" y="1776"/>
            <a:chExt cx="1947" cy="1536"/>
          </a:xfrm>
        </p:grpSpPr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8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9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0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1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198813" y="3352800"/>
            <a:ext cx="16764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3200400" y="3352800"/>
            <a:ext cx="1676400" cy="1524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23988" y="5410200"/>
            <a:ext cx="6119812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有序结点对：结点对和次序有关</a:t>
            </a:r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6400800" y="2776538"/>
          <a:ext cx="19050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" name="公式" r:id="rId13" imgW="520474" imgH="215806" progId="Equation.3">
                  <p:embed/>
                </p:oleObj>
              </mc:Choice>
              <mc:Fallback>
                <p:oleObj name="公式" r:id="rId13" imgW="520474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76538"/>
                        <a:ext cx="1905000" cy="795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6553200" y="4041775"/>
          <a:ext cx="1447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公式" r:id="rId15" imgW="520474" imgH="215806" progId="Equation.3">
                  <p:embed/>
                </p:oleObj>
              </mc:Choice>
              <mc:Fallback>
                <p:oleObj name="公式" r:id="rId15" imgW="520474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041775"/>
                        <a:ext cx="1447800" cy="6064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934200" y="2667000"/>
            <a:ext cx="6858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696200" y="2133600"/>
            <a:ext cx="1447800" cy="533400"/>
          </a:xfrm>
          <a:prstGeom prst="wedgeEllipseCallout">
            <a:avLst>
              <a:gd name="adj1" fmla="val -60199"/>
              <a:gd name="adj2" fmla="val 82440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隶书" pitchFamily="49" charset="-122"/>
              </a:rPr>
              <a:t>有向边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7" grpId="0" animBg="1"/>
      <p:bldP spid="19478" grpId="0" animBg="1"/>
      <p:bldP spid="19479" grpId="0" animBg="1"/>
      <p:bldP spid="19484" grpId="0" animBg="1"/>
      <p:bldP spid="1948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228600" y="1173163"/>
            <a:ext cx="6700838" cy="620712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8.9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在连通图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中，顶点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为割点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304800" y="3003550"/>
            <a:ext cx="7772400" cy="141605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存在两个顶点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u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w(u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v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w),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使得连接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u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w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所有通路都经过顶点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v</a:t>
            </a:r>
          </a:p>
        </p:txBody>
      </p:sp>
      <p:sp>
        <p:nvSpPr>
          <p:cNvPr id="175113" name="AutoShape 9"/>
          <p:cNvSpPr>
            <a:spLocks noChangeArrowheads="1"/>
          </p:cNvSpPr>
          <p:nvPr/>
        </p:nvSpPr>
        <p:spPr bwMode="auto">
          <a:xfrm>
            <a:off x="3352800" y="1905000"/>
            <a:ext cx="838200" cy="914400"/>
          </a:xfrm>
          <a:prstGeom prst="upDownArrow">
            <a:avLst>
              <a:gd name="adj1" fmla="val 50000"/>
              <a:gd name="adj2" fmla="val 21818"/>
            </a:avLst>
          </a:prstGeom>
          <a:solidFill>
            <a:srgbClr val="00FF00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09600" y="4886325"/>
            <a:ext cx="7543800" cy="560388"/>
          </a:xfrm>
          <a:prstGeom prst="rect">
            <a:avLst/>
          </a:prstGeom>
          <a:solidFill>
            <a:srgbClr val="008000"/>
          </a:solidFill>
          <a:ln w="412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  <a:cs typeface="Arial" charset="0"/>
              </a:rPr>
              <a:t>☺</a:t>
            </a:r>
            <a:r>
              <a:rPr lang="zh-CN" altLang="en-US" sz="2800" b="1">
                <a:ea typeface="楷体_GB2312" pitchFamily="49" charset="-122"/>
                <a:cs typeface="Arial" charset="0"/>
              </a:rPr>
              <a:t>完全图没有点割集，它的连通性是最好的。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 animBg="1"/>
      <p:bldP spid="175113" grpId="0" animBg="1"/>
      <p:bldP spid="1751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252413" y="1282700"/>
            <a:ext cx="8510587" cy="26797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G=(V,E)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是连通图，若存在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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，使图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G-S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中的分图数大于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删除了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的任一真子集后得到的子图仍是连通图，则称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的边割集。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{e}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是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的边割集，称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是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Arial" charset="0"/>
              </a:rPr>
              <a:t>的割边或桥。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09600" y="1066800"/>
            <a:ext cx="5483225" cy="30480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2286000" y="18288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 flipV="1">
            <a:off x="1295400" y="1903413"/>
            <a:ext cx="990600" cy="838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1295400" y="2895600"/>
            <a:ext cx="10668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>
            <a:off x="2438400" y="1905000"/>
            <a:ext cx="9144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 flipV="1">
            <a:off x="2514600" y="2819400"/>
            <a:ext cx="762000" cy="533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2362200" y="1981200"/>
            <a:ext cx="76200" cy="1295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 flipV="1">
            <a:off x="3429000" y="1981200"/>
            <a:ext cx="12192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 flipH="1">
            <a:off x="4267200" y="2057400"/>
            <a:ext cx="3810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4724400" y="2057400"/>
            <a:ext cx="5334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 flipV="1">
            <a:off x="4343400" y="2895600"/>
            <a:ext cx="914400" cy="304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1328738" y="2003425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e1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1524000" y="3048000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e2</a:t>
            </a: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1217613" y="436245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{e1,e2}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2989263" y="1292225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3505200" y="4419600"/>
            <a:ext cx="2846388" cy="620713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G-S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非连通</a:t>
            </a:r>
          </a:p>
        </p:txBody>
      </p:sp>
      <p:sp>
        <p:nvSpPr>
          <p:cNvPr id="182305" name="AutoShape 33"/>
          <p:cNvSpPr>
            <a:spLocks noChangeArrowheads="1"/>
          </p:cNvSpPr>
          <p:nvPr/>
        </p:nvSpPr>
        <p:spPr bwMode="auto">
          <a:xfrm>
            <a:off x="2590800" y="5334000"/>
            <a:ext cx="1905000" cy="914400"/>
          </a:xfrm>
          <a:prstGeom prst="wedgeEllipseCallout">
            <a:avLst>
              <a:gd name="adj1" fmla="val -79250"/>
              <a:gd name="adj2" fmla="val -18574"/>
            </a:avLst>
          </a:prstGeom>
          <a:solidFill>
            <a:srgbClr val="00FF00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ea typeface="华文行楷" pitchFamily="2" charset="-122"/>
              </a:rPr>
              <a:t>割边</a:t>
            </a:r>
          </a:p>
        </p:txBody>
      </p:sp>
      <p:sp>
        <p:nvSpPr>
          <p:cNvPr id="182307" name="Text Box 35"/>
          <p:cNvSpPr txBox="1">
            <a:spLocks noChangeArrowheads="1"/>
          </p:cNvSpPr>
          <p:nvPr/>
        </p:nvSpPr>
        <p:spPr bwMode="auto">
          <a:xfrm>
            <a:off x="2362200" y="2452688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e3</a:t>
            </a:r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2771775" y="1897063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e4</a:t>
            </a:r>
          </a:p>
        </p:txBody>
      </p: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2901950" y="2971800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e5</a:t>
            </a: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3816350" y="1882775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e6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4959350" y="2035175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e7</a:t>
            </a:r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3922713" y="2568575"/>
            <a:ext cx="420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e8</a:t>
            </a:r>
          </a:p>
        </p:txBody>
      </p:sp>
      <p:sp>
        <p:nvSpPr>
          <p:cNvPr id="182313" name="Text Box 41"/>
          <p:cNvSpPr txBox="1">
            <a:spLocks noChangeArrowheads="1"/>
          </p:cNvSpPr>
          <p:nvPr/>
        </p:nvSpPr>
        <p:spPr bwMode="auto">
          <a:xfrm>
            <a:off x="4600575" y="3048000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e9</a:t>
            </a:r>
          </a:p>
        </p:txBody>
      </p:sp>
      <p:sp>
        <p:nvSpPr>
          <p:cNvPr id="182314" name="Text Box 42"/>
          <p:cNvSpPr txBox="1">
            <a:spLocks noChangeArrowheads="1"/>
          </p:cNvSpPr>
          <p:nvPr/>
        </p:nvSpPr>
        <p:spPr bwMode="auto">
          <a:xfrm>
            <a:off x="1247775" y="5276850"/>
            <a:ext cx="88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{e6}</a:t>
            </a:r>
          </a:p>
        </p:txBody>
      </p:sp>
      <p:sp>
        <p:nvSpPr>
          <p:cNvPr id="182315" name="AutoShape 43"/>
          <p:cNvSpPr>
            <a:spLocks noChangeArrowheads="1"/>
          </p:cNvSpPr>
          <p:nvPr/>
        </p:nvSpPr>
        <p:spPr bwMode="auto">
          <a:xfrm>
            <a:off x="6477000" y="2133600"/>
            <a:ext cx="2362200" cy="1066800"/>
          </a:xfrm>
          <a:prstGeom prst="wedgeRectCallout">
            <a:avLst>
              <a:gd name="adj1" fmla="val -67944"/>
              <a:gd name="adj2" fmla="val -18454"/>
            </a:avLst>
          </a:prstGeom>
          <a:solidFill>
            <a:srgbClr val="FFFF00"/>
          </a:solidFill>
          <a:ln w="412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点割集？</a:t>
            </a:r>
          </a:p>
          <a:p>
            <a:r>
              <a:rPr lang="zh-CN" altLang="en-US" sz="2400">
                <a:ea typeface="华文行楷" pitchFamily="2" charset="-122"/>
              </a:rPr>
              <a:t>边割集？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 animBg="1"/>
      <p:bldP spid="182286" grpId="0" animBg="1"/>
      <p:bldP spid="182286" grpId="1" animBg="1"/>
      <p:bldP spid="182287" grpId="0" animBg="1"/>
      <p:bldP spid="182287" grpId="1" animBg="1"/>
      <p:bldP spid="182291" grpId="0" animBg="1"/>
      <p:bldP spid="182296" grpId="0"/>
      <p:bldP spid="182296" grpId="1"/>
      <p:bldP spid="182297" grpId="0"/>
      <p:bldP spid="182297" grpId="1"/>
      <p:bldP spid="182302" grpId="0"/>
      <p:bldP spid="182304" grpId="0" animBg="1"/>
      <p:bldP spid="182305" grpId="0" animBg="1"/>
      <p:bldP spid="182310" grpId="0"/>
      <p:bldP spid="182314" grpId="0"/>
      <p:bldP spid="1823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600">
                <a:ea typeface="华文行楷" pitchFamily="2" charset="-122"/>
              </a:rPr>
              <a:t>总结：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646113" y="1981200"/>
            <a:ext cx="7507287" cy="560388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非连通图的点割集和边割集都是空集；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46113" y="2979738"/>
            <a:ext cx="8193087" cy="560387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是连通图，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的边割集，则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w(G-E)=2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09600" y="4087813"/>
            <a:ext cx="8077200" cy="560387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是连通图，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的点割集，则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w(G-S)≥2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nimBg="1"/>
      <p:bldP spid="1771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881062" y="3722688"/>
            <a:ext cx="7257413" cy="586957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en-US" altLang="zh-CN" sz="32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.10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在连通图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中，边          为割边</a:t>
            </a:r>
          </a:p>
        </p:txBody>
      </p: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3657600" y="4343400"/>
            <a:ext cx="838200" cy="914400"/>
          </a:xfrm>
          <a:prstGeom prst="upDownArrow">
            <a:avLst>
              <a:gd name="adj1" fmla="val 50000"/>
              <a:gd name="adj2" fmla="val 21818"/>
            </a:avLst>
          </a:prstGeom>
          <a:solidFill>
            <a:srgbClr val="00FF00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8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35266"/>
              </p:ext>
            </p:extLst>
          </p:nvPr>
        </p:nvGraphicFramePr>
        <p:xfrm>
          <a:off x="5867400" y="3760787"/>
          <a:ext cx="1066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50" name="公式" r:id="rId3" imgW="469696" imgH="241195" progId="Equation.3">
                  <p:embed/>
                </p:oleObj>
              </mc:Choice>
              <mc:Fallback>
                <p:oleObj name="公式" r:id="rId3" imgW="469696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60787"/>
                        <a:ext cx="10668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685800" y="5410200"/>
            <a:ext cx="7772400" cy="774700"/>
            <a:chOff x="192" y="1892"/>
            <a:chExt cx="4896" cy="488"/>
          </a:xfrm>
        </p:grpSpPr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192" y="1892"/>
              <a:ext cx="4896" cy="488"/>
            </a:xfrm>
            <a:prstGeom prst="rect">
              <a:avLst/>
            </a:prstGeom>
            <a:solidFill>
              <a:srgbClr val="CCFFCC"/>
            </a:solidFill>
            <a:ln w="41275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该边          不在</a:t>
              </a:r>
              <a:r>
                <a:rPr lang="en-US" altLang="zh-CN" sz="2800">
                  <a:latin typeface="华文新魏" pitchFamily="2" charset="-122"/>
                  <a:ea typeface="华文新魏" pitchFamily="2" charset="-122"/>
                </a:rPr>
                <a:t>G</a:t>
              </a: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的任何环中出现</a:t>
              </a:r>
            </a:p>
          </p:txBody>
        </p:sp>
        <p:graphicFrame>
          <p:nvGraphicFramePr>
            <p:cNvPr id="178187" name="Object 11"/>
            <p:cNvGraphicFramePr>
              <a:graphicFrameLocks noChangeAspect="1"/>
            </p:cNvGraphicFramePr>
            <p:nvPr/>
          </p:nvGraphicFramePr>
          <p:xfrm>
            <a:off x="1488" y="2016"/>
            <a:ext cx="62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51" name="公式" r:id="rId5" imgW="469696" imgH="241195" progId="Equation.3">
                    <p:embed/>
                  </p:oleObj>
                </mc:Choice>
                <mc:Fallback>
                  <p:oleObj name="公式" r:id="rId5" imgW="469696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16"/>
                          <a:ext cx="62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1295400" y="1903413"/>
            <a:ext cx="990600" cy="838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295400" y="2895600"/>
            <a:ext cx="10668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438400" y="1905000"/>
            <a:ext cx="9144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514600" y="2819400"/>
            <a:ext cx="762000" cy="533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362200" y="1981200"/>
            <a:ext cx="76200" cy="1295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3429000" y="1981200"/>
            <a:ext cx="12192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267200" y="2057400"/>
            <a:ext cx="3810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724400" y="2057400"/>
            <a:ext cx="533400" cy="685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4343400" y="2895600"/>
            <a:ext cx="914400" cy="304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328738" y="2003425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e1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524000" y="3048000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e2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2989263" y="1292225"/>
            <a:ext cx="576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2362200" y="2452688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e3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2771775" y="1897063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e4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901950" y="2971800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e5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3816350" y="1882775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e6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959350" y="2035175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e7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4600575" y="3048000"/>
            <a:ext cx="42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e9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2286000" y="18288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nimBg="1"/>
      <p:bldP spid="1781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57200" y="1096963"/>
            <a:ext cx="221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华文行楷" pitchFamily="2" charset="-122"/>
              </a:rPr>
              <a:t>点连通度：</a:t>
            </a:r>
          </a:p>
        </p:txBody>
      </p:sp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228600" y="2022475"/>
          <a:ext cx="8763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6" name="公式" r:id="rId3" imgW="3492500" imgH="254000" progId="Equation.3">
                  <p:embed/>
                </p:oleObj>
              </mc:Choice>
              <mc:Fallback>
                <p:oleObj name="公式" r:id="rId3" imgW="3492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22475"/>
                        <a:ext cx="876300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381000" y="3089275"/>
            <a:ext cx="7772400" cy="1330325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图的点连通度是使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成为一个非连通图</a:t>
            </a: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  需删除的最少点的数目。</a:t>
            </a:r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5638800" y="2743200"/>
            <a:ext cx="3124200" cy="0"/>
          </a:xfrm>
          <a:prstGeom prst="line">
            <a:avLst/>
          </a:prstGeom>
          <a:noFill/>
          <a:ln w="603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466725" y="4732338"/>
            <a:ext cx="3649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cs typeface="Arial" charset="0"/>
              </a:rPr>
              <a:t>若图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Arial" charset="0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cs typeface="Arial" charset="0"/>
              </a:rPr>
              <a:t>存在割点，则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14" name="Object 14"/>
          <p:cNvGraphicFramePr>
            <a:graphicFrameLocks noChangeAspect="1"/>
          </p:cNvGraphicFramePr>
          <p:nvPr/>
        </p:nvGraphicFramePr>
        <p:xfrm>
          <a:off x="4114800" y="4800600"/>
          <a:ext cx="1524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7" name="公式" r:id="rId5" imgW="558558" imgH="203112" progId="Equation.3">
                  <p:embed/>
                </p:oleObj>
              </mc:Choice>
              <mc:Fallback>
                <p:oleObj name="公式" r:id="rId5" imgW="55855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1524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2" grpId="0" animBg="1"/>
      <p:bldP spid="1792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1524000" y="1752600"/>
            <a:ext cx="152400" cy="152400"/>
          </a:xfrm>
          <a:prstGeom prst="ellipse">
            <a:avLst/>
          </a:prstGeom>
          <a:solidFill>
            <a:srgbClr val="00FF00"/>
          </a:solidFill>
          <a:ln w="412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1524000" y="3048000"/>
            <a:ext cx="152400" cy="152400"/>
          </a:xfrm>
          <a:prstGeom prst="ellipse">
            <a:avLst/>
          </a:prstGeom>
          <a:solidFill>
            <a:srgbClr val="00FF00"/>
          </a:solidFill>
          <a:ln w="412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3124200" y="3048000"/>
            <a:ext cx="152400" cy="152400"/>
          </a:xfrm>
          <a:prstGeom prst="ellipse">
            <a:avLst/>
          </a:prstGeom>
          <a:solidFill>
            <a:srgbClr val="00FF00"/>
          </a:solidFill>
          <a:ln w="412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00FF00"/>
          </a:solidFill>
          <a:ln w="412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1600200" y="1905000"/>
            <a:ext cx="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1676400" y="3124200"/>
            <a:ext cx="1447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1676400" y="1828800"/>
            <a:ext cx="1447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3200400" y="1981200"/>
            <a:ext cx="0" cy="1066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>
            <a:off x="1676400" y="1905000"/>
            <a:ext cx="1447800" cy="1143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 flipV="1">
            <a:off x="1676400" y="1981200"/>
            <a:ext cx="1447800" cy="1066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0" name="AutoShape 16"/>
          <p:cNvSpPr>
            <a:spLocks noChangeArrowheads="1"/>
          </p:cNvSpPr>
          <p:nvPr/>
        </p:nvSpPr>
        <p:spPr bwMode="auto">
          <a:xfrm>
            <a:off x="2057400" y="3810000"/>
            <a:ext cx="1600200" cy="914400"/>
          </a:xfrm>
          <a:prstGeom prst="wedgeEllipseCallout">
            <a:avLst>
              <a:gd name="adj1" fmla="val -22319"/>
              <a:gd name="adj2" fmla="val -121704"/>
            </a:avLst>
          </a:prstGeom>
          <a:solidFill>
            <a:srgbClr val="FFFF00"/>
          </a:solidFill>
          <a:ln w="4127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完全图</a:t>
            </a:r>
          </a:p>
        </p:txBody>
      </p:sp>
      <p:sp>
        <p:nvSpPr>
          <p:cNvPr id="180241" name="AutoShape 17"/>
          <p:cNvSpPr>
            <a:spLocks noChangeArrowheads="1"/>
          </p:cNvSpPr>
          <p:nvPr/>
        </p:nvSpPr>
        <p:spPr bwMode="auto">
          <a:xfrm>
            <a:off x="4267200" y="1905000"/>
            <a:ext cx="2057400" cy="762000"/>
          </a:xfrm>
          <a:prstGeom prst="cloudCallout">
            <a:avLst>
              <a:gd name="adj1" fmla="val -101620"/>
              <a:gd name="adj2" fmla="val 20000"/>
            </a:avLst>
          </a:prstGeom>
          <a:solidFill>
            <a:srgbClr val="00FF00"/>
          </a:solidFill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42" name="Object 18"/>
          <p:cNvGraphicFramePr>
            <a:graphicFrameLocks noChangeAspect="1"/>
          </p:cNvGraphicFramePr>
          <p:nvPr/>
        </p:nvGraphicFramePr>
        <p:xfrm>
          <a:off x="4724400" y="3810000"/>
          <a:ext cx="304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4" name="公式" r:id="rId3" imgW="850900" imgH="228600" progId="Equation.3">
                  <p:embed/>
                </p:oleObj>
              </mc:Choice>
              <mc:Fallback>
                <p:oleObj name="公式" r:id="rId3" imgW="8509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30480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802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animBg="1"/>
      <p:bldP spid="180230" grpId="1" animBg="1"/>
      <p:bldP spid="180232" grpId="0" animBg="1"/>
      <p:bldP spid="180232" grpId="1" animBg="1"/>
      <p:bldP spid="180233" grpId="0" animBg="1"/>
      <p:bldP spid="180233" grpId="1" animBg="1"/>
      <p:bldP spid="180234" grpId="0" animBg="1"/>
      <p:bldP spid="180235" grpId="0" animBg="1"/>
      <p:bldP spid="180236" grpId="0" animBg="1"/>
      <p:bldP spid="180237" grpId="0" animBg="1"/>
      <p:bldP spid="180238" grpId="0" animBg="1"/>
      <p:bldP spid="180239" grpId="0" animBg="1"/>
      <p:bldP spid="180240" grpId="0" animBg="1"/>
      <p:bldP spid="18024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457200" y="1101725"/>
            <a:ext cx="24257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华文行楷" pitchFamily="2" charset="-122"/>
              </a:rPr>
              <a:t>边</a:t>
            </a:r>
            <a:r>
              <a:rPr lang="zh-CN" altLang="en-US" sz="3200" b="1" dirty="0" smtClean="0">
                <a:solidFill>
                  <a:srgbClr val="0000FF"/>
                </a:solidFill>
                <a:ea typeface="华文行楷" pitchFamily="2" charset="-122"/>
              </a:rPr>
              <a:t>连通度：</a:t>
            </a:r>
            <a:endParaRPr lang="zh-CN" altLang="en-US" sz="3200" b="1" dirty="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1447800" y="1905000"/>
          <a:ext cx="586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3" name="公式" r:id="rId3" imgW="1981200" imgH="254000" progId="Equation.3">
                  <p:embed/>
                </p:oleObj>
              </mc:Choice>
              <mc:Fallback>
                <p:oleObj name="公式" r:id="rId3" imgW="19812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5867400" cy="7620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814388" y="2968625"/>
            <a:ext cx="7380287" cy="1416050"/>
          </a:xfrm>
          <a:prstGeom prst="rect">
            <a:avLst/>
          </a:prstGeom>
          <a:solidFill>
            <a:srgbClr val="99FF66"/>
          </a:solidFill>
          <a:ln w="4127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图的边连通度是使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成为非连通图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        需删除的边的最少数目。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847725" y="4683125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cs typeface="Arial" charset="0"/>
              </a:rPr>
              <a:t>若图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Arial" charset="0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cs typeface="Arial" charset="0"/>
              </a:rPr>
              <a:t>存在割边，则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8" name="Object 12"/>
          <p:cNvGraphicFramePr>
            <a:graphicFrameLocks noChangeAspect="1"/>
          </p:cNvGraphicFramePr>
          <p:nvPr/>
        </p:nvGraphicFramePr>
        <p:xfrm>
          <a:off x="4495800" y="4648200"/>
          <a:ext cx="1600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4" name="公式" r:id="rId5" imgW="558558" imgH="203112" progId="Equation.3">
                  <p:embed/>
                </p:oleObj>
              </mc:Choice>
              <mc:Fallback>
                <p:oleObj name="公式" r:id="rId5" imgW="558558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16002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4114800" y="5334000"/>
          <a:ext cx="2667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5" name="公式" r:id="rId7" imgW="863225" imgH="228501" progId="Equation.3">
                  <p:embed/>
                </p:oleObj>
              </mc:Choice>
              <mc:Fallback>
                <p:oleObj name="公式" r:id="rId7" imgW="863225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2667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914400" y="5424488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cs typeface="Arial" charset="0"/>
              </a:rPr>
              <a:t>对完全图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Arial" charset="0"/>
              </a:rPr>
              <a:t>G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cs typeface="Arial" charset="0"/>
              </a:rPr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5" grpId="0" animBg="1"/>
      <p:bldP spid="183306" grpId="0"/>
      <p:bldP spid="1833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2895600" y="1246188"/>
          <a:ext cx="21336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3" name="公式" r:id="rId3" imgW="583947" imgH="203112" progId="Equation.3">
                  <p:embed/>
                </p:oleObj>
              </mc:Choice>
              <mc:Fallback>
                <p:oleObj name="公式" r:id="rId3" imgW="5839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46188"/>
                        <a:ext cx="21336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2895600" y="24384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4" name="公式" r:id="rId5" imgW="596641" imgH="203112" progId="Equation.3">
                  <p:embed/>
                </p:oleObj>
              </mc:Choice>
              <mc:Fallback>
                <p:oleObj name="公式" r:id="rId5" imgW="59664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057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85800" y="1325563"/>
            <a:ext cx="134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k-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连通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9600" y="2438400"/>
            <a:ext cx="175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k-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边连通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9600" y="3671888"/>
            <a:ext cx="7726363" cy="560387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所有非平凡连通图都是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连通的和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1-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边连通的。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1828800" y="2667000"/>
            <a:ext cx="1143000" cy="1219200"/>
          </a:xfrm>
          <a:prstGeom prst="ellipse">
            <a:avLst/>
          </a:prstGeom>
          <a:solidFill>
            <a:srgbClr val="00FF00"/>
          </a:solidFill>
          <a:ln w="412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graphicFrame>
        <p:nvGraphicFramePr>
          <p:cNvPr id="185350" name="Object 6"/>
          <p:cNvGraphicFramePr>
            <a:graphicFrameLocks noGrp="1" noChangeAspect="1"/>
          </p:cNvGraphicFramePr>
          <p:nvPr>
            <p:ph/>
          </p:nvPr>
        </p:nvGraphicFramePr>
        <p:xfrm>
          <a:off x="1905000" y="1371600"/>
          <a:ext cx="32004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7" name="Visio" r:id="rId3" imgW="1993484" imgH="1483815" progId="Visio.Drawing.11">
                  <p:embed/>
                </p:oleObj>
              </mc:Choice>
              <mc:Fallback>
                <p:oleObj name="Visio" r:id="rId3" imgW="1993484" imgH="148381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3200400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4" name="AutoShape 10"/>
          <p:cNvSpPr>
            <a:spLocks noChangeArrowheads="1"/>
          </p:cNvSpPr>
          <p:nvPr/>
        </p:nvSpPr>
        <p:spPr bwMode="auto">
          <a:xfrm>
            <a:off x="533400" y="4038600"/>
            <a:ext cx="1828800" cy="838200"/>
          </a:xfrm>
          <a:prstGeom prst="wedgeRoundRectCallout">
            <a:avLst>
              <a:gd name="adj1" fmla="val 44792"/>
              <a:gd name="adj2" fmla="val -145833"/>
              <a:gd name="adj3" fmla="val 16667"/>
            </a:avLst>
          </a:prstGeom>
          <a:solidFill>
            <a:srgbClr val="CCFFCC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1-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连通的</a:t>
            </a:r>
          </a:p>
        </p:txBody>
      </p:sp>
      <p:sp>
        <p:nvSpPr>
          <p:cNvPr id="185355" name="AutoShape 11"/>
          <p:cNvSpPr>
            <a:spLocks noChangeArrowheads="1"/>
          </p:cNvSpPr>
          <p:nvPr/>
        </p:nvSpPr>
        <p:spPr bwMode="auto">
          <a:xfrm>
            <a:off x="5562600" y="4419600"/>
            <a:ext cx="2362200" cy="838200"/>
          </a:xfrm>
          <a:prstGeom prst="wedgeRoundRectCallout">
            <a:avLst>
              <a:gd name="adj1" fmla="val -87903"/>
              <a:gd name="adj2" fmla="val -175380"/>
              <a:gd name="adj3" fmla="val 16667"/>
            </a:avLst>
          </a:prstGeom>
          <a:solidFill>
            <a:srgbClr val="CCFFCC"/>
          </a:solidFill>
          <a:ln w="412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2-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连通的？</a:t>
            </a:r>
          </a:p>
        </p:txBody>
      </p:sp>
      <p:sp>
        <p:nvSpPr>
          <p:cNvPr id="185356" name="AutoShape 12"/>
          <p:cNvSpPr>
            <a:spLocks noChangeArrowheads="1"/>
          </p:cNvSpPr>
          <p:nvPr/>
        </p:nvSpPr>
        <p:spPr bwMode="auto">
          <a:xfrm>
            <a:off x="2819400" y="4191000"/>
            <a:ext cx="2133600" cy="838200"/>
          </a:xfrm>
          <a:prstGeom prst="wedgeRoundRectCallout">
            <a:avLst>
              <a:gd name="adj1" fmla="val -14731"/>
              <a:gd name="adj2" fmla="val -175380"/>
              <a:gd name="adj3" fmla="val 16667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1-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边连通的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  <p:bldP spid="185354" grpId="0" animBg="1"/>
      <p:bldP spid="185355" grpId="0" animBg="1"/>
      <p:bldP spid="185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1323975"/>
            <a:ext cx="8534400" cy="67945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有向图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：图中的所有边均为有向边。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04800" y="4806950"/>
            <a:ext cx="8474075" cy="67945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、无向图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：图中的所有边均为无向边。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898525" y="2147888"/>
            <a:ext cx="2682875" cy="1979612"/>
            <a:chOff x="470" y="1353"/>
            <a:chExt cx="1835" cy="1277"/>
          </a:xfrm>
        </p:grpSpPr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70" y="2256"/>
              <a:ext cx="24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1295400" y="2667000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209800" y="2667000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1371600" y="3886200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752600" y="39624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有向图</a:t>
            </a:r>
          </a:p>
        </p:txBody>
      </p: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743450" y="2147888"/>
            <a:ext cx="2649538" cy="2195512"/>
            <a:chOff x="2988" y="1353"/>
            <a:chExt cx="1669" cy="1383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无向图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6477000" y="1981200"/>
            <a:ext cx="990600" cy="1066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7239000" y="3048000"/>
            <a:ext cx="228600" cy="1752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467600" y="2209800"/>
            <a:ext cx="1447800" cy="762000"/>
          </a:xfrm>
          <a:prstGeom prst="wedgeRectCallout">
            <a:avLst>
              <a:gd name="adj1" fmla="val -46708"/>
              <a:gd name="adj2" fmla="val 625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混合图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501" grpId="0" animBg="1"/>
      <p:bldP spid="20502" grpId="0" animBg="1"/>
      <p:bldP spid="20503" grpId="0" animBg="1"/>
      <p:bldP spid="20507" grpId="0"/>
      <p:bldP spid="20511" grpId="0" animBg="1"/>
      <p:bldP spid="20512" grpId="0" animBg="1"/>
      <p:bldP spid="205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graphicFrame>
        <p:nvGraphicFramePr>
          <p:cNvPr id="186374" name="Object 6"/>
          <p:cNvGraphicFramePr>
            <a:graphicFrameLocks noGrp="1" noChangeAspect="1"/>
          </p:cNvGraphicFramePr>
          <p:nvPr>
            <p:ph/>
          </p:nvPr>
        </p:nvGraphicFramePr>
        <p:xfrm>
          <a:off x="2057400" y="1600200"/>
          <a:ext cx="40386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2" name="Visio" r:id="rId3" imgW="3025666" imgH="1405689" progId="Visio.Drawing.11">
                  <p:embed/>
                </p:oleObj>
              </mc:Choice>
              <mc:Fallback>
                <p:oleObj name="Visio" r:id="rId3" imgW="3025666" imgH="140568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40386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2438400" y="3886200"/>
          <a:ext cx="1600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3" name="公式" r:id="rId5" imgW="558558" imgH="203112" progId="Equation.3">
                  <p:embed/>
                </p:oleObj>
              </mc:Choice>
              <mc:Fallback>
                <p:oleObj name="公式" r:id="rId5" imgW="55855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6002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2362200" y="4876800"/>
          <a:ext cx="1981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4" name="公式" r:id="rId7" imgW="583947" imgH="203112" progId="Equation.3">
                  <p:embed/>
                </p:oleObj>
              </mc:Choice>
              <mc:Fallback>
                <p:oleObj name="公式" r:id="rId7" imgW="583947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76800"/>
                        <a:ext cx="1981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6380" name="Object 12"/>
          <p:cNvGraphicFramePr>
            <a:graphicFrameLocks noChangeAspect="1"/>
          </p:cNvGraphicFramePr>
          <p:nvPr/>
        </p:nvGraphicFramePr>
        <p:xfrm>
          <a:off x="5257800" y="3810000"/>
          <a:ext cx="1752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5" name="公式" r:id="rId9" imgW="571252" imgH="203112" progId="Equation.3">
                  <p:embed/>
                </p:oleObj>
              </mc:Choice>
              <mc:Fallback>
                <p:oleObj name="公式" r:id="rId9" imgW="57125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17526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.3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连通性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8.11</a:t>
            </a:r>
            <a:r>
              <a:rPr lang="en-US" altLang="zh-CN" sz="320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对任意的图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G=(V,E)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，有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1752600" y="2514600"/>
          <a:ext cx="6019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name="公式" r:id="rId3" imgW="1269449" imgH="203112" progId="Equation.3">
                  <p:embed/>
                </p:oleObj>
              </mc:Choice>
              <mc:Fallback>
                <p:oleObj name="公式" r:id="rId3" imgW="126944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6019800" cy="950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§6.4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5181600" y="2954338"/>
            <a:ext cx="838200" cy="503237"/>
          </a:xfrm>
          <a:prstGeom prst="ellipse">
            <a:avLst/>
          </a:prstGeom>
          <a:solidFill>
            <a:srgbClr val="CCFFCC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0013" y="784225"/>
            <a:ext cx="1881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华文行楷" pitchFamily="2" charset="-122"/>
              </a:rPr>
              <a:t>复习：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524000" y="1828800"/>
          <a:ext cx="7254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0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7254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371600" y="30480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传递闭包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3381375" y="2938463"/>
          <a:ext cx="4514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1" name="公式" r:id="rId5" imgW="1371600" imgH="215640" progId="Equation.3">
                  <p:embed/>
                </p:oleObj>
              </mc:Choice>
              <mc:Fallback>
                <p:oleObj name="公式" r:id="rId5" imgW="13716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938463"/>
                        <a:ext cx="45148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200400" y="3962400"/>
            <a:ext cx="4724400" cy="0"/>
          </a:xfrm>
          <a:prstGeom prst="line">
            <a:avLst/>
          </a:prstGeom>
          <a:noFill/>
          <a:ln w="698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 animBg="1"/>
      <p:bldP spid="124935" grpId="0"/>
      <p:bldP spid="1249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609600" y="114300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2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3505200" y="1143000"/>
          <a:ext cx="449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3" name="公式" r:id="rId5" imgW="1308100" imgH="228600" progId="Equation.3">
                  <p:embed/>
                </p:oleObj>
              </mc:Choice>
              <mc:Fallback>
                <p:oleObj name="公式" r:id="rId5" imgW="1308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4495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152400" y="3200400"/>
            <a:ext cx="2757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ea typeface="华文行楷" pitchFamily="2" charset="-122"/>
              </a:rPr>
              <a:t>邻接矩阵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429000" y="2209800"/>
          <a:ext cx="4495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4" name="公式" r:id="rId7" imgW="1333500" imgH="228600" progId="Equation.3">
                  <p:embed/>
                </p:oleObj>
              </mc:Choice>
              <mc:Fallback>
                <p:oleObj name="公式" r:id="rId7" imgW="1333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44958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3200400" y="3200400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5" name="公式" r:id="rId9" imgW="723586" imgH="241195" progId="Equation.3">
                  <p:embed/>
                </p:oleObj>
              </mc:Choice>
              <mc:Fallback>
                <p:oleObj name="公式" r:id="rId9" imgW="723586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2895600" cy="952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2971800" y="4495800"/>
          <a:ext cx="4419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6" name="公式" r:id="rId11" imgW="1333500" imgH="482600" progId="Equation.3">
                  <p:embed/>
                </p:oleObj>
              </mc:Choice>
              <mc:Fallback>
                <p:oleObj name="公式" r:id="rId11" imgW="13335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44196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505200" y="1905000"/>
            <a:ext cx="449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/>
      <p:bldP spid="7476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5334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6" name="Oval 6"/>
          <p:cNvSpPr>
            <a:spLocks noChangeArrowheads="1"/>
          </p:cNvSpPr>
          <p:nvPr/>
        </p:nvSpPr>
        <p:spPr bwMode="auto">
          <a:xfrm>
            <a:off x="18288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19050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85800" y="13716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>
            <a:off x="609600" y="1447800"/>
            <a:ext cx="12954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609600" y="2667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1981200" y="1371600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381000" y="1219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5953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1905000" y="995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19669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214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2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0    1     0     1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0    1      1     0</a:t>
            </a:r>
          </a:p>
        </p:txBody>
      </p:sp>
      <p:sp>
        <p:nvSpPr>
          <p:cNvPr id="158754" name="Rectangle 3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760413" y="2819400"/>
            <a:ext cx="87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无向图</a:t>
            </a:r>
          </a:p>
        </p:txBody>
      </p:sp>
      <p:sp>
        <p:nvSpPr>
          <p:cNvPr id="158757" name="AutoShape 37"/>
          <p:cNvSpPr>
            <a:spLocks noChangeArrowheads="1"/>
          </p:cNvSpPr>
          <p:nvPr/>
        </p:nvSpPr>
        <p:spPr bwMode="auto">
          <a:xfrm>
            <a:off x="7315200" y="1524000"/>
            <a:ext cx="1447800" cy="1066800"/>
          </a:xfrm>
          <a:prstGeom prst="wedgeRoundRectCallout">
            <a:avLst>
              <a:gd name="adj1" fmla="val -73356"/>
              <a:gd name="adj2" fmla="val 33333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对称矩阵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838200" y="3962400"/>
            <a:ext cx="57054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</a:t>
            </a:r>
            <a:r>
              <a:rPr kumimoji="1" lang="zh-CN" altLang="en-US" sz="2800" b="1">
                <a:ea typeface="华文新魏" pitchFamily="2" charset="-122"/>
                <a:cs typeface="Times New Roman" pitchFamily="18" charset="0"/>
              </a:rPr>
              <a:t>无向图的邻接矩阵是对称的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838200" y="4724400"/>
            <a:ext cx="6400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每行元素之和恰好为该顶点的度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766763" y="5534025"/>
            <a:ext cx="4948237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所有元素之和等于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9" grpId="0" animBg="1"/>
      <p:bldP spid="158724" grpId="0" animBg="1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7" grpId="0" animBg="1"/>
      <p:bldP spid="158758" grpId="0" animBg="1"/>
      <p:bldP spid="158760" grpId="0" animBg="1"/>
      <p:bldP spid="15876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5334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18288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19050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685800" y="13716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609600" y="1447800"/>
            <a:ext cx="12954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609600" y="2667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V="1">
            <a:off x="1981200" y="1371600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81000" y="1219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5953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1905000" y="995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19669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214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0    1     0     0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0    0      1     0</a:t>
            </a:r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760413" y="2819400"/>
            <a:ext cx="87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有向图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838200" y="4106863"/>
            <a:ext cx="6705600" cy="601662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</a:t>
            </a:r>
            <a:r>
              <a:rPr kumimoji="1" lang="zh-CN" altLang="en-US" sz="3200" b="1">
                <a:ea typeface="华文新魏" pitchFamily="2" charset="-122"/>
                <a:cs typeface="Times New Roman" pitchFamily="18" charset="0"/>
              </a:rPr>
              <a:t>有向图的邻接矩阵一般是不对称的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4" grpId="0" animBg="1"/>
      <p:bldP spid="75802" grpId="0"/>
      <p:bldP spid="75803" grpId="0"/>
      <p:bldP spid="75804" grpId="0"/>
      <p:bldP spid="75805" grpId="0"/>
      <p:bldP spid="75806" grpId="0"/>
      <p:bldP spid="75807" grpId="0"/>
      <p:bldP spid="75808" grpId="0"/>
      <p:bldP spid="75809" grpId="0"/>
      <p:bldP spid="75810" grpId="0"/>
      <p:bldP spid="75811" grpId="0"/>
      <p:bldP spid="75812" grpId="0"/>
      <p:bldP spid="75813" grpId="0"/>
      <p:bldP spid="758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4038600" y="2763838"/>
            <a:ext cx="1830388" cy="419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810000" y="2133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1066800"/>
            <a:ext cx="1828800" cy="388938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5334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4" name="Oval 10"/>
          <p:cNvSpPr>
            <a:spLocks noChangeArrowheads="1"/>
          </p:cNvSpPr>
          <p:nvPr/>
        </p:nvSpPr>
        <p:spPr bwMode="auto">
          <a:xfrm>
            <a:off x="1828800" y="12954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5" name="Oval 11"/>
          <p:cNvSpPr>
            <a:spLocks noChangeArrowheads="1"/>
          </p:cNvSpPr>
          <p:nvPr/>
        </p:nvSpPr>
        <p:spPr bwMode="auto">
          <a:xfrm>
            <a:off x="4572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6" name="Oval 12"/>
          <p:cNvSpPr>
            <a:spLocks noChangeArrowheads="1"/>
          </p:cNvSpPr>
          <p:nvPr/>
        </p:nvSpPr>
        <p:spPr bwMode="auto">
          <a:xfrm>
            <a:off x="1905000" y="2590800"/>
            <a:ext cx="152400" cy="1524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685800" y="13716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 flipH="1">
            <a:off x="609600" y="1447800"/>
            <a:ext cx="129540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609600" y="2667000"/>
            <a:ext cx="1295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 flipV="1">
            <a:off x="1981200" y="1371600"/>
            <a:ext cx="0" cy="1219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381000" y="1219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5953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1905000" y="9953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19669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214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886200" y="20574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1" name="Rectangle 2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84608"/>
              </p:ext>
            </p:extLst>
          </p:nvPr>
        </p:nvGraphicFramePr>
        <p:xfrm>
          <a:off x="3216275" y="990600"/>
          <a:ext cx="2863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9" name="公式" r:id="rId3" imgW="1155600" imgH="914400" progId="Equation.3">
                  <p:embed/>
                </p:oleObj>
              </mc:Choice>
              <mc:Fallback>
                <p:oleObj name="公式" r:id="rId3" imgW="1155600" imgH="914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990600"/>
                        <a:ext cx="2863850" cy="225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4038600" y="990600"/>
            <a:ext cx="228600" cy="2286000"/>
          </a:xfrm>
          <a:prstGeom prst="rect">
            <a:avLst/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4800600" y="914400"/>
            <a:ext cx="0" cy="2438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5" name="Oval 31"/>
          <p:cNvSpPr>
            <a:spLocks noChangeArrowheads="1"/>
          </p:cNvSpPr>
          <p:nvPr/>
        </p:nvSpPr>
        <p:spPr bwMode="auto">
          <a:xfrm>
            <a:off x="5029200" y="838200"/>
            <a:ext cx="457200" cy="25908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6" name="AutoShape 32"/>
          <p:cNvSpPr>
            <a:spLocks noChangeArrowheads="1"/>
          </p:cNvSpPr>
          <p:nvPr/>
        </p:nvSpPr>
        <p:spPr bwMode="auto">
          <a:xfrm>
            <a:off x="5689600" y="1066800"/>
            <a:ext cx="203200" cy="21590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59777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59778" name="Group 34"/>
          <p:cNvGrpSpPr>
            <a:grpSpLocks/>
          </p:cNvGrpSpPr>
          <p:nvPr/>
        </p:nvGrpSpPr>
        <p:grpSpPr bwMode="auto">
          <a:xfrm>
            <a:off x="228600" y="3505200"/>
            <a:ext cx="3784600" cy="1477963"/>
            <a:chOff x="144" y="2208"/>
            <a:chExt cx="2384" cy="931"/>
          </a:xfrm>
        </p:grpSpPr>
        <p:graphicFrame>
          <p:nvGraphicFramePr>
            <p:cNvPr id="159779" name="Object 35"/>
            <p:cNvGraphicFramePr>
              <a:graphicFrameLocks noChangeAspect="1"/>
            </p:cNvGraphicFramePr>
            <p:nvPr/>
          </p:nvGraphicFramePr>
          <p:xfrm>
            <a:off x="563" y="2208"/>
            <a:ext cx="1965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10" name="公式" r:id="rId5" imgW="901440" imgH="431640" progId="Equation.3">
                    <p:embed/>
                  </p:oleObj>
                </mc:Choice>
                <mc:Fallback>
                  <p:oleObj name="公式" r:id="rId5" imgW="901440" imgH="431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208"/>
                          <a:ext cx="1965" cy="93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144" y="2332"/>
              <a:ext cx="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2)</a:t>
              </a:r>
            </a:p>
          </p:txBody>
        </p:sp>
      </p:grpSp>
      <p:graphicFrame>
        <p:nvGraphicFramePr>
          <p:cNvPr id="159781" name="Object 37"/>
          <p:cNvGraphicFramePr>
            <a:graphicFrameLocks noChangeAspect="1"/>
          </p:cNvGraphicFramePr>
          <p:nvPr/>
        </p:nvGraphicFramePr>
        <p:xfrm>
          <a:off x="5440363" y="3581400"/>
          <a:ext cx="2835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1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581400"/>
                        <a:ext cx="2835275" cy="1371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82" name="Group 38"/>
          <p:cNvGrpSpPr>
            <a:grpSpLocks/>
          </p:cNvGrpSpPr>
          <p:nvPr/>
        </p:nvGrpSpPr>
        <p:grpSpPr bwMode="auto">
          <a:xfrm>
            <a:off x="2590800" y="4953000"/>
            <a:ext cx="3810000" cy="685800"/>
            <a:chOff x="1632" y="3120"/>
            <a:chExt cx="2400" cy="432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>
              <a:off x="1632" y="3120"/>
              <a:ext cx="1056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 flipH="1">
              <a:off x="2880" y="3120"/>
              <a:ext cx="1152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2640" y="3148"/>
              <a:ext cx="2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/>
                <a:t>+</a:t>
              </a:r>
            </a:p>
          </p:txBody>
        </p:sp>
      </p:grp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87" name="Object 43"/>
          <p:cNvGraphicFramePr>
            <a:graphicFrameLocks noChangeAspect="1"/>
          </p:cNvGraphicFramePr>
          <p:nvPr/>
        </p:nvGraphicFramePr>
        <p:xfrm>
          <a:off x="3886200" y="5410200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2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828800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88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6" dur="2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8" grpId="1" animBg="1"/>
      <p:bldP spid="159749" grpId="0" animBg="1"/>
      <p:bldP spid="159749" grpId="1" animBg="1"/>
      <p:bldP spid="159750" grpId="0" animBg="1"/>
      <p:bldP spid="159769" grpId="0" animBg="1"/>
      <p:bldP spid="159769" grpId="1" animBg="1"/>
      <p:bldP spid="159773" grpId="0" animBg="1"/>
      <p:bldP spid="159773" grpId="1" animBg="1"/>
      <p:bldP spid="159774" grpId="0" animBg="1"/>
      <p:bldP spid="159774" grpId="1" animBg="1"/>
      <p:bldP spid="159775" grpId="0" animBg="1"/>
      <p:bldP spid="159775" grpId="1" animBg="1"/>
      <p:bldP spid="159776" grpId="0" animBg="1"/>
      <p:bldP spid="159776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33400" y="1143000"/>
          <a:ext cx="28194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公式" r:id="rId3" imgW="1168400" imgH="914400" progId="Equation.3">
                  <p:embed/>
                </p:oleObj>
              </mc:Choice>
              <mc:Fallback>
                <p:oleObj name="公式" r:id="rId3" imgW="11684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281940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6200" y="3476625"/>
            <a:ext cx="9067800" cy="839788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FF0000"/>
                </a:solidFill>
                <a:ea typeface="隶书" pitchFamily="49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  <a:cs typeface="Arial" charset="0"/>
              </a:rPr>
              <a:t>若邻接矩阵的元素全为零，则对应的图是零图。</a:t>
            </a:r>
            <a:endParaRPr lang="zh-CN" altLang="en-US" sz="2800" b="1">
              <a:solidFill>
                <a:srgbClr val="0000FF"/>
              </a:solidFill>
              <a:ea typeface="隶书" pitchFamily="49" charset="-122"/>
              <a:cs typeface="Arial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4267200" y="1049338"/>
          <a:ext cx="30480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公式" r:id="rId5" imgW="1168400" imgH="914400" progId="Equation.3">
                  <p:embed/>
                </p:oleObj>
              </mc:Choice>
              <mc:Fallback>
                <p:oleObj name="公式" r:id="rId5" imgW="11684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49338"/>
                        <a:ext cx="3048000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6200" y="4648200"/>
            <a:ext cx="8839200" cy="135255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若邻接矩阵除主对角线元素为</a:t>
            </a: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，其他全为</a:t>
            </a: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1,</a:t>
            </a:r>
          </a:p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则对应的图是连通的且为简单完全图。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4191000" y="4191000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4648200" y="3657600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3810000" y="3657600"/>
            <a:ext cx="304800" cy="457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1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2" name="Arc 14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3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4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362200" y="1295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3490913" y="2551113"/>
            <a:ext cx="100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5410200" y="685800"/>
          <a:ext cx="31242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5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124200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6092825" y="6762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096000" y="1233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096000" y="16764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6096000" y="2224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6067425" y="2757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9" name="Object 41"/>
          <p:cNvGraphicFramePr>
            <a:graphicFrameLocks noChangeAspect="1"/>
          </p:cNvGraphicFramePr>
          <p:nvPr/>
        </p:nvGraphicFramePr>
        <p:xfrm>
          <a:off x="2819400" y="3657600"/>
          <a:ext cx="3505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6" name="公式" r:id="rId5" imgW="1435100" imgH="1143000" progId="Equation.3">
                  <p:embed/>
                </p:oleObj>
              </mc:Choice>
              <mc:Fallback>
                <p:oleObj name="公式" r:id="rId5" imgW="1435100" imgH="1143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350520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759200" y="36480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3762375" y="42052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2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3762375" y="47386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3762375" y="5272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0   0   0    1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3781425" y="58816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1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8" grpId="0" animBg="1"/>
      <p:bldP spid="84018" grpId="1" animBg="1"/>
      <p:bldP spid="84018" grpId="2" animBg="1"/>
      <p:bldP spid="84017" grpId="0" animBg="1"/>
      <p:bldP spid="84017" grpId="1" animBg="1"/>
      <p:bldP spid="84016" grpId="0" animBg="1"/>
      <p:bldP spid="84004" grpId="0"/>
      <p:bldP spid="84005" grpId="0"/>
      <p:bldP spid="84006" grpId="0"/>
      <p:bldP spid="84007" grpId="0"/>
      <p:bldP spid="84008" grpId="0"/>
      <p:bldP spid="84011" grpId="0"/>
      <p:bldP spid="84012" grpId="0"/>
      <p:bldP spid="84013" grpId="0"/>
      <p:bldP spid="84014" grpId="0"/>
      <p:bldP spid="840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990600"/>
            <a:ext cx="2682875" cy="1979613"/>
            <a:chOff x="470" y="1353"/>
            <a:chExt cx="1835" cy="1277"/>
          </a:xfrm>
        </p:grpSpPr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70" y="2256"/>
              <a:ext cx="24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447800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62200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524000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905000" y="280511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有向图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889125" y="3505200"/>
            <a:ext cx="131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(a,c)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371600" y="3962400"/>
            <a:ext cx="838200" cy="762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990600" y="4648200"/>
            <a:ext cx="108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始点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2514600" y="3962400"/>
            <a:ext cx="838200" cy="685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803525" y="4572000"/>
            <a:ext cx="108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终点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4038600" y="3573463"/>
          <a:ext cx="19050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73463"/>
                        <a:ext cx="19050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V="1">
            <a:off x="1371600" y="3962400"/>
            <a:ext cx="3581400" cy="762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3429000" y="3962400"/>
            <a:ext cx="20574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32" grpId="0"/>
      <p:bldP spid="21533" grpId="0" animBg="1"/>
      <p:bldP spid="21534" grpId="0"/>
      <p:bldP spid="21535" grpId="0" animBg="1"/>
      <p:bldP spid="21536" grpId="0"/>
      <p:bldP spid="21546" grpId="0" animBg="1"/>
      <p:bldP spid="215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914400" y="3829050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4" name="公式" r:id="rId3" imgW="469696" imgH="190417" progId="Equation.3">
                  <p:embed/>
                </p:oleObj>
              </mc:Choice>
              <mc:Fallback>
                <p:oleObj name="公式" r:id="rId3" imgW="469696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9050"/>
                        <a:ext cx="1447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Grp="1" noChangeAspect="1"/>
          </p:cNvGraphicFramePr>
          <p:nvPr>
            <p:ph/>
          </p:nvPr>
        </p:nvGraphicFramePr>
        <p:xfrm>
          <a:off x="2514600" y="3700463"/>
          <a:ext cx="6248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5" name="文档" r:id="rId5" imgW="2245684" imgH="396014" progId="Word.Document.8">
                  <p:embed/>
                </p:oleObj>
              </mc:Choice>
              <mc:Fallback>
                <p:oleObj name="文档" r:id="rId5" imgW="2245684" imgH="39601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00463"/>
                        <a:ext cx="6248400" cy="1100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6" name="Arc 14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7" name="Arc 15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8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244475" y="3832225"/>
            <a:ext cx="669925" cy="663575"/>
          </a:xfrm>
          <a:prstGeom prst="rect">
            <a:avLst/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>
                <a:cs typeface="Arial" charset="0"/>
              </a:rPr>
              <a:t>☺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338513" y="2330450"/>
            <a:ext cx="123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257800" y="685800"/>
            <a:ext cx="3505200" cy="2795588"/>
            <a:chOff x="3312" y="432"/>
            <a:chExt cx="2208" cy="1761"/>
          </a:xfrm>
        </p:grpSpPr>
        <p:graphicFrame>
          <p:nvGraphicFramePr>
            <p:cNvPr id="85021" name="Object 29"/>
            <p:cNvGraphicFramePr>
              <a:graphicFrameLocks noChangeAspect="1"/>
            </p:cNvGraphicFramePr>
            <p:nvPr/>
          </p:nvGraphicFramePr>
          <p:xfrm>
            <a:off x="3312" y="438"/>
            <a:ext cx="220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6" name="公式" r:id="rId7" imgW="1435100" imgH="1143000" progId="Equation.3">
                    <p:embed/>
                  </p:oleObj>
                </mc:Choice>
                <mc:Fallback>
                  <p:oleObj name="公式" r:id="rId7" imgW="1435100" imgH="11430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38"/>
                          <a:ext cx="2208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3904" y="432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3906" y="783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2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0    0</a:t>
              </a:r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906" y="111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3906" y="1455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0   0   0    1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3918" y="183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1</a:t>
              </a:r>
            </a:p>
          </p:txBody>
        </p:sp>
      </p:grp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6781800" y="1524000"/>
            <a:ext cx="457200" cy="381000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7315200" y="1066800"/>
            <a:ext cx="304800" cy="3810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228600" y="3657600"/>
            <a:ext cx="7086600" cy="2133600"/>
            <a:chOff x="144" y="2304"/>
            <a:chExt cx="4464" cy="1344"/>
          </a:xfrm>
        </p:grpSpPr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144" y="2304"/>
              <a:ext cx="422" cy="418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>
                  <a:latin typeface="Times New Roman" pitchFamily="18" charset="0"/>
                  <a:cs typeface="Arial" charset="0"/>
                </a:rPr>
                <a:t>☺</a:t>
              </a:r>
            </a:p>
          </p:txBody>
        </p:sp>
        <p:graphicFrame>
          <p:nvGraphicFramePr>
            <p:cNvPr id="86023" name="Object 7"/>
            <p:cNvGraphicFramePr>
              <a:graphicFrameLocks noChangeAspect="1"/>
            </p:cNvGraphicFramePr>
            <p:nvPr/>
          </p:nvGraphicFramePr>
          <p:xfrm>
            <a:off x="672" y="2304"/>
            <a:ext cx="86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6" name="公式" r:id="rId3" imgW="457002" imgH="203112" progId="Equation.3">
                    <p:embed/>
                  </p:oleObj>
                </mc:Choice>
                <mc:Fallback>
                  <p:oleObj name="公式" r:id="rId3" imgW="457002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86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624" y="2899"/>
            <a:ext cx="39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7" name="文档" r:id="rId5" imgW="2227805" imgH="418695" progId="Word.Document.8">
                    <p:embed/>
                  </p:oleObj>
                </mc:Choice>
                <mc:Fallback>
                  <p:oleObj name="文档" r:id="rId5" imgW="2227805" imgH="418695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99"/>
                          <a:ext cx="3984" cy="74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0" name="Arc 14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1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2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6039" name="Oval 23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338513" y="233045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6042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2514600" y="18288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5486400" y="1028700"/>
          <a:ext cx="3200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8" name="公式" r:id="rId7" imgW="1473200" imgH="1143000" progId="Equation.3">
                  <p:embed/>
                </p:oleObj>
              </mc:Choice>
              <mc:Fallback>
                <p:oleObj name="公式" r:id="rId7" imgW="1473200" imgH="1143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8700"/>
                        <a:ext cx="3200400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1800225" y="2251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3" grpId="0" animBg="1"/>
      <p:bldP spid="8605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.4.1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图的矩阵表示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63525" y="1152525"/>
            <a:ext cx="8493125" cy="26797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定理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8.12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设邻接矩阵为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的无向简单图，则                       的元素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是连接     到     的长度为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的通路的总数，而    为    到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    长度为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的回路总数。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5562600" y="2005013"/>
          <a:ext cx="2057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67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05013"/>
                        <a:ext cx="20574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447800" y="25908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68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209800" y="25908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69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14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7848600" y="25908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0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381000" y="32004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1" name="公式" r:id="rId11" imgW="152334" imgH="228501" progId="Equation.3">
                  <p:embed/>
                </p:oleObj>
              </mc:Choice>
              <mc:Fallback>
                <p:oleObj name="公式" r:id="rId11" imgW="152334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7086600" y="25908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2" name="公式" r:id="rId12" imgW="190417" imgH="241195" progId="Equation.3">
                  <p:embed/>
                </p:oleObj>
              </mc:Choice>
              <mc:Fallback>
                <p:oleObj name="公式" r:id="rId12" imgW="190417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81000" y="1052513"/>
            <a:ext cx="577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对于无自环的无向图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，其关联矩阵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219200" y="1524000"/>
            <a:ext cx="914400" cy="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6096000" y="1081088"/>
          <a:ext cx="2286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2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81088"/>
                        <a:ext cx="22860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2057400" y="2209800"/>
          <a:ext cx="4038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3" name="公式" r:id="rId5" imgW="1676400" imgH="457200" progId="Equation.3">
                  <p:embed/>
                </p:oleObj>
              </mc:Choice>
              <mc:Fallback>
                <p:oleObj name="公式" r:id="rId5" imgW="1676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40386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62400" y="3352800"/>
          <a:ext cx="2971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4" name="公式" r:id="rId8" imgW="990600" imgH="914400" progId="Equation.3">
                  <p:embed/>
                </p:oleObj>
              </mc:Choice>
              <mc:Fallback>
                <p:oleObj name="公式" r:id="rId8" imgW="9906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2971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972050" y="35639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953000" y="4173538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4949825" y="47545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4975225" y="53641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8" grpId="0"/>
      <p:bldP spid="161809" grpId="0"/>
      <p:bldP spid="161810" grpId="0"/>
      <p:bldP spid="1618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5486400" y="838200"/>
            <a:ext cx="838200" cy="2743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3981450" y="762000"/>
          <a:ext cx="293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6" name="公式" r:id="rId4" imgW="977760" imgH="914400" progId="Equation.3">
                  <p:embed/>
                </p:oleObj>
              </mc:Choice>
              <mc:Fallback>
                <p:oleObj name="公式" r:id="rId4" imgW="9777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762000"/>
                        <a:ext cx="29337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972050" y="6858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4953000" y="1295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49825" y="18764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975225" y="24860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73100" y="3657600"/>
            <a:ext cx="49657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关联矩阵中每列包含两个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09600" y="4543425"/>
            <a:ext cx="550862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每行元素之和等于该顶点的度；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657225" y="5326063"/>
            <a:ext cx="6429375" cy="54133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一行元素全为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，对应的顶点为孤立点</a:t>
            </a:r>
          </a:p>
        </p:txBody>
      </p:sp>
      <p:sp>
        <p:nvSpPr>
          <p:cNvPr id="164880" name="Oval 16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7" name="公式" r:id="rId6" imgW="165028" imgH="228501" progId="Equation.3">
                  <p:embed/>
                </p:oleObj>
              </mc:Choice>
              <mc:Fallback>
                <p:oleObj name="公式" r:id="rId6" imgW="165028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4949825" y="2925763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0      0     0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nimBg="1"/>
      <p:bldP spid="164872" grpId="0"/>
      <p:bldP spid="164873" grpId="0"/>
      <p:bldP spid="164874" grpId="0"/>
      <p:bldP spid="164875" grpId="0"/>
      <p:bldP spid="164877" grpId="0" animBg="1"/>
      <p:bldP spid="164878" grpId="0" animBg="1"/>
      <p:bldP spid="164879" grpId="0" animBg="1"/>
      <p:bldP spid="16488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1000" y="1052513"/>
            <a:ext cx="5773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对于无自环的有向图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，其关联矩阵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6127750" y="1081088"/>
          <a:ext cx="2222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9" name="公式" r:id="rId3" imgW="888840" imgH="241200" progId="Equation.3">
                  <p:embed/>
                </p:oleObj>
              </mc:Choice>
              <mc:Fallback>
                <p:oleObj name="公式" r:id="rId3" imgW="8888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1081088"/>
                        <a:ext cx="22225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2133600" y="2109788"/>
          <a:ext cx="419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0" name="公式" r:id="rId5" imgW="1612900" imgH="711200" progId="Equation.3">
                  <p:embed/>
                </p:oleObj>
              </mc:Choice>
              <mc:Fallback>
                <p:oleObj name="公式" r:id="rId5" imgW="16129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09788"/>
                        <a:ext cx="4191000" cy="1860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3429000" y="26670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3352800" y="3352800"/>
            <a:ext cx="28956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  <p:bldP spid="16282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.4.2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关联矩阵</a:t>
            </a:r>
          </a:p>
        </p:txBody>
      </p:sp>
      <p:graphicFrame>
        <p:nvGraphicFramePr>
          <p:cNvPr id="16384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990600" y="914400"/>
          <a:ext cx="26670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1" name="Visio" r:id="rId3" imgW="1993484" imgH="1870643" progId="Visio.Drawing.11">
                  <p:embed/>
                </p:oleObj>
              </mc:Choice>
              <mc:Fallback>
                <p:oleObj name="Visio" r:id="rId3" imgW="1993484" imgH="187064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26670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16475" y="1066800"/>
          <a:ext cx="255746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2" name="公式" r:id="rId5" imgW="977760" imgH="914400" progId="Equation.3">
                  <p:embed/>
                </p:oleObj>
              </mc:Choice>
              <mc:Fallback>
                <p:oleObj name="公式" r:id="rId5" imgW="9777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066800"/>
                        <a:ext cx="255746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686425" y="10668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1   1   0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653088" y="1465263"/>
            <a:ext cx="1535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-1  0    1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653088" y="1922463"/>
            <a:ext cx="173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0   -1 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780088" y="2379663"/>
            <a:ext cx="1535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-1   0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152400" y="3505200"/>
            <a:ext cx="5389563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关联矩阵中每列元素之和为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152400" y="4343400"/>
            <a:ext cx="5294313" cy="1266825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每行中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的个数为该点的出度，</a:t>
            </a:r>
          </a:p>
          <a:p>
            <a:pPr algn="l">
              <a:lnSpc>
                <a:spcPct val="13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的个数即为该点的入度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228600" y="5867400"/>
            <a:ext cx="64293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一行元素全为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，对应的顶点为孤立点</a:t>
            </a:r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3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719763" y="2943225"/>
            <a:ext cx="160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0   0   0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/>
      <p:bldP spid="163852" grpId="0"/>
      <p:bldP spid="163853" grpId="0"/>
      <p:bldP spid="163854" grpId="0"/>
      <p:bldP spid="163855" grpId="0" animBg="1"/>
      <p:bldP spid="163856" grpId="0" animBg="1"/>
      <p:bldP spid="163857" grpId="0" animBg="1"/>
      <p:bldP spid="16386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81000" y="1066800"/>
            <a:ext cx="2209800" cy="762000"/>
          </a:xfrm>
          <a:prstGeom prst="wedgeRectCallout">
            <a:avLst>
              <a:gd name="adj1" fmla="val -52370"/>
              <a:gd name="adj2" fmla="val 300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连通矩阵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762000" y="2286000"/>
            <a:ext cx="74676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对无向图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G,n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阶方阵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称为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的连通矩阵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2133600" y="3375025"/>
          <a:ext cx="40386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公式" r:id="rId3" imgW="1637589" imgH="482391" progId="Equation.3">
                  <p:embed/>
                </p:oleObj>
              </mc:Choice>
              <mc:Fallback>
                <p:oleObj name="公式" r:id="rId3" imgW="1637589" imgH="4823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75025"/>
                        <a:ext cx="4038600" cy="1196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3733800" y="3962400"/>
            <a:ext cx="2514600" cy="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762000" y="4868863"/>
            <a:ext cx="7467600" cy="54133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对有向图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D,n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阶方阵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称为可达矩阵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7068" grpId="0" animBg="1"/>
      <p:bldP spid="8706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graphicFrame>
        <p:nvGraphicFramePr>
          <p:cNvPr id="16999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1295400"/>
          <a:ext cx="27432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9" name="Visio" r:id="rId3" imgW="1525428" imgH="1360335" progId="Visio.Drawing.11">
                  <p:embed/>
                </p:oleObj>
              </mc:Choice>
              <mc:Fallback>
                <p:oleObj name="Visio" r:id="rId3" imgW="1525428" imgH="136033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43200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3581400"/>
          <a:ext cx="2590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0" name="公式" r:id="rId5" imgW="1143000" imgH="914400" progId="Equation.3">
                  <p:embed/>
                </p:oleObj>
              </mc:Choice>
              <mc:Fallback>
                <p:oleObj name="公式" r:id="rId5" imgW="11430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590800" cy="2073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5657850" y="35052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657850" y="4086225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657850" y="46656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686425" y="51990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12192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25908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1219200" y="2590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2590800" y="2590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1371600" y="13716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V="1">
            <a:off x="1295400" y="14478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H="1">
            <a:off x="1371600" y="26670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H="1" flipV="1">
            <a:off x="1371600" y="1447800"/>
            <a:ext cx="12192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1371600" y="1447800"/>
            <a:ext cx="12954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667000" y="14478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V="1">
            <a:off x="2743200" y="1371600"/>
            <a:ext cx="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1287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576513" y="879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27289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976313" y="2403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597025" y="2805113"/>
            <a:ext cx="917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graphicFrame>
        <p:nvGraphicFramePr>
          <p:cNvPr id="88098" name="Object 34"/>
          <p:cNvGraphicFramePr>
            <a:graphicFrameLocks noGrp="1" noChangeAspect="1"/>
          </p:cNvGraphicFramePr>
          <p:nvPr>
            <p:ph/>
          </p:nvPr>
        </p:nvGraphicFramePr>
        <p:xfrm>
          <a:off x="3733800" y="2925763"/>
          <a:ext cx="281940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25763"/>
                        <a:ext cx="2819400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4467225" y="28781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4467225" y="34591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467225" y="40386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4495800" y="45720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/>
      <p:bldP spid="88101" grpId="0"/>
      <p:bldP spid="88102" grpId="0"/>
      <p:bldP spid="88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25638" y="8382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71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8003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2001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28950" y="2286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22475" y="1312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276350" y="1433513"/>
            <a:ext cx="7620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114550" y="1433513"/>
            <a:ext cx="6858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352550" y="25765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44638" y="2576513"/>
            <a:ext cx="2036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无向图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175125" y="990600"/>
            <a:ext cx="2682875" cy="1979613"/>
            <a:chOff x="470" y="1353"/>
            <a:chExt cx="1835" cy="1277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70" y="2256"/>
              <a:ext cx="24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556125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70525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4632325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013325" y="2805113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6600"/>
                </a:solidFill>
                <a:ea typeface="楷体_GB2312" pitchFamily="49" charset="-122"/>
              </a:rPr>
              <a:t>有向图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762000" y="3468688"/>
          <a:ext cx="1752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68688"/>
                        <a:ext cx="17526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3352800" y="3352800"/>
          <a:ext cx="476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name="公式" r:id="rId5" imgW="139700" imgH="228600" progId="Equation.3">
                  <p:embed/>
                </p:oleObj>
              </mc:Choice>
              <mc:Fallback>
                <p:oleObj name="公式" r:id="rId5" imgW="1397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4762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4673600" y="3429000"/>
          <a:ext cx="50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name="公式" r:id="rId7" imgW="152334" imgH="228501" progId="Equation.3">
                  <p:embed/>
                </p:oleObj>
              </mc:Choice>
              <mc:Fallback>
                <p:oleObj name="公式" r:id="rId7" imgW="152334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429000"/>
                        <a:ext cx="508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5410200" y="3352800"/>
          <a:ext cx="620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8" name="公式" r:id="rId9" imgW="164957" imgH="241091" progId="Equation.3">
                  <p:embed/>
                </p:oleObj>
              </mc:Choice>
              <mc:Fallback>
                <p:oleObj name="公式" r:id="rId9" imgW="164957" imgH="24109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6207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6477000" y="3505200"/>
            <a:ext cx="169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关联</a:t>
            </a: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905000" y="4876800"/>
            <a:ext cx="1981200" cy="1066800"/>
          </a:xfrm>
          <a:prstGeom prst="cloudCallout">
            <a:avLst>
              <a:gd name="adj1" fmla="val -77884"/>
              <a:gd name="adj2" fmla="val -125597"/>
            </a:avLst>
          </a:prstGeom>
          <a:solidFill>
            <a:srgbClr val="00FFFF"/>
          </a:solidFill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1">
                <a:ea typeface="楷体_GB2312" pitchFamily="49" charset="-122"/>
              </a:rPr>
              <a:t>邻接</a:t>
            </a:r>
          </a:p>
        </p:txBody>
      </p: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4800600" y="3962400"/>
            <a:ext cx="1463675" cy="1143000"/>
            <a:chOff x="3024" y="2496"/>
            <a:chExt cx="922" cy="720"/>
          </a:xfrm>
        </p:grpSpPr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3024" y="2812"/>
              <a:ext cx="92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600">
                  <a:solidFill>
                    <a:srgbClr val="0000FF"/>
                  </a:solidFill>
                  <a:ea typeface="隶书" pitchFamily="49" charset="-122"/>
                </a:rPr>
                <a:t>邻接</a:t>
              </a:r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3120" y="2496"/>
              <a:ext cx="288" cy="384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H="1">
              <a:off x="3408" y="2496"/>
              <a:ext cx="96" cy="384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73" name="AutoShape 45"/>
          <p:cNvSpPr>
            <a:spLocks noChangeArrowheads="1"/>
          </p:cNvSpPr>
          <p:nvPr/>
        </p:nvSpPr>
        <p:spPr bwMode="auto">
          <a:xfrm>
            <a:off x="7467600" y="1752600"/>
            <a:ext cx="1295400" cy="838200"/>
          </a:xfrm>
          <a:prstGeom prst="wedgeRectCallout">
            <a:avLst>
              <a:gd name="adj1" fmla="val -162134"/>
              <a:gd name="adj2" fmla="val -151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FF0066"/>
                </a:solidFill>
                <a:ea typeface="华文行楷" pitchFamily="2" charset="-122"/>
              </a:rPr>
              <a:t>邻接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.1.1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animBg="1"/>
      <p:bldP spid="22552" grpId="0" animBg="1"/>
      <p:bldP spid="22553" grpId="0" animBg="1"/>
      <p:bldP spid="22566" grpId="0"/>
      <p:bldP spid="22569" grpId="0" animBg="1"/>
      <p:bldP spid="2257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168968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69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0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1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2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5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168984" name="Object 24"/>
          <p:cNvGraphicFramePr>
            <a:graphicFrameLocks noChangeAspect="1"/>
          </p:cNvGraphicFramePr>
          <p:nvPr/>
        </p:nvGraphicFramePr>
        <p:xfrm>
          <a:off x="3892550" y="15240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1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5240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57713" y="1565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4557713" y="20986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4557713" y="2632075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557713" y="3089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4557713" y="35464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  <p:bldP spid="16898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379413" y="1257300"/>
            <a:ext cx="8078787" cy="72390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4000" b="1">
                <a:solidFill>
                  <a:srgbClr val="FF0000"/>
                </a:solidFill>
                <a:ea typeface="隶书" pitchFamily="49" charset="-122"/>
              </a:rPr>
              <a:t>布尔矩阵：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矩阵中的元素均为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942975" y="2482850"/>
            <a:ext cx="6143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3200" b="1">
                <a:ea typeface="隶书" pitchFamily="49" charset="-122"/>
              </a:rPr>
              <a:t>邻接矩阵是一个布尔矩阵，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3200" b="1">
                <a:ea typeface="隶书" pitchFamily="49" charset="-122"/>
              </a:rPr>
              <a:t>可达矩阵也是布尔矩阵。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119313" y="4387850"/>
            <a:ext cx="74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414713" y="44958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/>
      <p:bldP spid="11367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139825" y="973138"/>
          <a:ext cx="25876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0" name="公式" r:id="rId3" imgW="939600" imgH="711000" progId="Equation.3">
                  <p:embed/>
                </p:oleObj>
              </mc:Choice>
              <mc:Fallback>
                <p:oleObj name="公式" r:id="rId3" imgW="939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973138"/>
                        <a:ext cx="2587625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379913" y="944563"/>
          <a:ext cx="258603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1" name="公式" r:id="rId5" imgW="939600" imgH="711000" progId="Equation.3">
                  <p:embed/>
                </p:oleObj>
              </mc:Choice>
              <mc:Fallback>
                <p:oleObj name="公式" r:id="rId5" imgW="9396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944563"/>
                        <a:ext cx="2586037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658813" y="3700463"/>
          <a:ext cx="3789362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2" name="公式" r:id="rId7" imgW="1218960" imgH="711000" progId="Equation.3">
                  <p:embed/>
                </p:oleObj>
              </mc:Choice>
              <mc:Fallback>
                <p:oleObj name="公式" r:id="rId7" imgW="12189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700463"/>
                        <a:ext cx="3789362" cy="23955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4579938" y="3716338"/>
          <a:ext cx="332105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3" name="公式" r:id="rId9" imgW="1206360" imgH="711000" progId="Equation.3">
                  <p:embed/>
                </p:oleObj>
              </mc:Choice>
              <mc:Fallback>
                <p:oleObj name="公式" r:id="rId9" imgW="12063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716338"/>
                        <a:ext cx="3321050" cy="21224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3962400" y="990600"/>
            <a:ext cx="762000" cy="9906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133600" y="1366838"/>
            <a:ext cx="609600" cy="388937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066800" y="1181100"/>
          <a:ext cx="594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5" name="公式" r:id="rId3" imgW="2095500" imgH="228600" progId="Equation.3">
                  <p:embed/>
                </p:oleObj>
              </mc:Choice>
              <mc:Fallback>
                <p:oleObj name="公式" r:id="rId3" imgW="209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1100"/>
                        <a:ext cx="5943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40" name="Group 32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4234" name="Group 26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4221" name="Oval 13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2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3" name="Oval 15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4" name="Oval 1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5" name="Oval 17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6" name="Line 1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7" name="Line 19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1" name="Text Box 23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3581400" y="2278063"/>
          <a:ext cx="3048000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6" name="公式" r:id="rId5" imgW="1384300" imgH="1143000" progId="Equation.3">
                  <p:embed/>
                </p:oleObj>
              </mc:Choice>
              <mc:Fallback>
                <p:oleObj name="公式" r:id="rId5" imgW="1384300" imgH="1143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78063"/>
                        <a:ext cx="3048000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1275" y="1131888"/>
            <a:ext cx="98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方法</a:t>
            </a:r>
            <a:r>
              <a:rPr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nimBg="1"/>
      <p:bldP spid="9421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73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3657600"/>
          <a:ext cx="30480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7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3048000" cy="25638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762000" y="1447800"/>
            <a:ext cx="8153400" cy="3048000"/>
            <a:chOff x="480" y="912"/>
            <a:chExt cx="5136" cy="1920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8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240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4320" y="912"/>
              <a:ext cx="1296" cy="288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576" y="2544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2496" y="2592"/>
              <a:ext cx="1056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7086600" y="4090988"/>
            <a:ext cx="381000" cy="503237"/>
          </a:xfrm>
          <a:prstGeom prst="ellipse">
            <a:avLst/>
          </a:prstGeom>
          <a:solidFill>
            <a:srgbClr val="00FFFF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895600" y="990600"/>
          <a:ext cx="29718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8" name="公式" r:id="rId5" imgW="1536700" imgH="1143000" progId="Equation.3">
                  <p:embed/>
                </p:oleObj>
              </mc:Choice>
              <mc:Fallback>
                <p:oleObj name="公式" r:id="rId5" imgW="15367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97180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867400" y="990600"/>
          <a:ext cx="3200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9" name="公式" r:id="rId7" imgW="1524000" imgH="1143000" progId="Equation.3">
                  <p:embed/>
                </p:oleObj>
              </mc:Choice>
              <mc:Fallback>
                <p:oleObj name="公式" r:id="rId7" imgW="15240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32004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" y="1011238"/>
          <a:ext cx="274320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0" name="公式" r:id="rId9" imgW="1384300" imgH="1143000" progId="Equation.3">
                  <p:embed/>
                </p:oleObj>
              </mc:Choice>
              <mc:Fallback>
                <p:oleObj name="公式" r:id="rId9" imgW="138430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11238"/>
                        <a:ext cx="274320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0" y="3581400"/>
          <a:ext cx="29718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1" name="公式" r:id="rId11" imgW="1536700" imgH="1143000" progId="Equation.3">
                  <p:embed/>
                </p:oleObj>
              </mc:Choice>
              <mc:Fallback>
                <p:oleObj name="公式" r:id="rId11" imgW="153670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297180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3124200" y="3733800"/>
          <a:ext cx="2667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2" name="公式" r:id="rId13" imgW="1524000" imgH="1143000" progId="Equation.3">
                  <p:embed/>
                </p:oleObj>
              </mc:Choice>
              <mc:Fallback>
                <p:oleObj name="公式" r:id="rId13" imgW="152400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670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762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886200" y="1371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6858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914400" y="3962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29400" y="41290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762000" y="2286000"/>
            <a:ext cx="8077200" cy="2667000"/>
            <a:chOff x="480" y="1440"/>
            <a:chExt cx="5088" cy="1680"/>
          </a:xfrm>
        </p:grpSpPr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8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448" y="1440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2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576" y="3072"/>
              <a:ext cx="12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2544" y="3120"/>
              <a:ext cx="100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6553200" y="4648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1   1  0  1  1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6629400" y="50434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629400" y="55768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2" grpId="0" animBg="1"/>
      <p:bldP spid="95250" grpId="0"/>
      <p:bldP spid="95251" grpId="0" animBg="1"/>
      <p:bldP spid="95252" grpId="0" animBg="1"/>
      <p:bldP spid="95253" grpId="0" animBg="1"/>
      <p:bldP spid="95254" grpId="0" animBg="1"/>
      <p:bldP spid="95255" grpId="0" animBg="1"/>
      <p:bldP spid="95262" grpId="0"/>
      <p:bldP spid="95269" grpId="0"/>
      <p:bldP spid="95270" grpId="0"/>
      <p:bldP spid="9527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38200"/>
            <a:ext cx="37338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9336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7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9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0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5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6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99352" name="Object 24"/>
          <p:cNvGraphicFramePr>
            <a:graphicFrameLocks noGrp="1" noChangeAspect="1"/>
          </p:cNvGraphicFramePr>
          <p:nvPr>
            <p:ph/>
          </p:nvPr>
        </p:nvGraphicFramePr>
        <p:xfrm>
          <a:off x="4343400" y="37338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4953000" y="3733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42672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953000" y="48006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4953000" y="5257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4953000" y="57150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.4.3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17813" y="1219200"/>
            <a:ext cx="6129337" cy="1438275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方法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把邻接矩阵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当作关系矩阵，</a:t>
            </a:r>
          </a:p>
          <a:p>
            <a:pPr algn="l"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求连通矩阵就相当于求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的传递闭包。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7436496" y="4012093"/>
            <a:ext cx="1770359" cy="738814"/>
          </a:xfrm>
          <a:prstGeom prst="wedgeEllipseCallout">
            <a:avLst>
              <a:gd name="adj1" fmla="val -52936"/>
              <a:gd name="adj2" fmla="val -205518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  <p:bldP spid="99355" grpId="0"/>
      <p:bldP spid="99356" grpId="0"/>
      <p:bldP spid="99357" grpId="0"/>
      <p:bldP spid="99358" grpId="0"/>
      <p:bldP spid="99361" grpId="0" animBg="1"/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1447800"/>
            <a:ext cx="9144000" cy="7620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33400" y="1855788"/>
            <a:ext cx="8229600" cy="340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图的基本概念：子图，图的同构，度，</a:t>
            </a:r>
          </a:p>
          <a:p>
            <a:pPr algn="l">
              <a:lnSpc>
                <a:spcPct val="155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通路，回路，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有向，无向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连通图</a:t>
            </a:r>
          </a:p>
          <a:p>
            <a:pPr algn="l">
              <a:lnSpc>
                <a:spcPct val="155000"/>
              </a:lnSpc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图的连通性 </a:t>
            </a:r>
          </a:p>
          <a:p>
            <a:pPr algn="l">
              <a:lnSpc>
                <a:spcPct val="155000"/>
              </a:lnSpc>
            </a:pP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图的距阵表示：邻接距阵，关联矩阵，可达距阵</a:t>
            </a:r>
          </a:p>
          <a:p>
            <a:pPr algn="l">
              <a:lnSpc>
                <a:spcPct val="155000"/>
              </a:lnSpc>
            </a:pP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743200" y="838200"/>
            <a:ext cx="3367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本 章 小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3584</TotalTime>
  <Words>3101</Words>
  <Application>Microsoft Office PowerPoint</Application>
  <PresentationFormat>全屏显示(4:3)</PresentationFormat>
  <Paragraphs>744</Paragraphs>
  <Slides>96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96</vt:i4>
      </vt:variant>
    </vt:vector>
  </HeadingPairs>
  <TitlesOfParts>
    <vt:vector size="100" baseType="lpstr">
      <vt:lpstr>万里长城</vt:lpstr>
      <vt:lpstr>公式</vt:lpstr>
      <vt:lpstr>文档</vt:lpstr>
      <vt:lpstr>Visio</vt:lpstr>
      <vt:lpstr>第6章 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588</cp:revision>
  <cp:lastPrinted>1601-01-01T00:00:00Z</cp:lastPrinted>
  <dcterms:created xsi:type="dcterms:W3CDTF">1601-01-01T00:00:00Z</dcterms:created>
  <dcterms:modified xsi:type="dcterms:W3CDTF">2015-04-22T02:10:43Z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