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317" r:id="rId3"/>
    <p:sldId id="316" r:id="rId4"/>
    <p:sldId id="318" r:id="rId5"/>
    <p:sldId id="319" r:id="rId6"/>
    <p:sldId id="320" r:id="rId7"/>
    <p:sldId id="399" r:id="rId8"/>
    <p:sldId id="334" r:id="rId9"/>
    <p:sldId id="335" r:id="rId10"/>
    <p:sldId id="321" r:id="rId11"/>
    <p:sldId id="322" r:id="rId12"/>
    <p:sldId id="323" r:id="rId13"/>
    <p:sldId id="324" r:id="rId14"/>
    <p:sldId id="325" r:id="rId15"/>
    <p:sldId id="329" r:id="rId16"/>
    <p:sldId id="330" r:id="rId17"/>
    <p:sldId id="331" r:id="rId18"/>
    <p:sldId id="342" r:id="rId19"/>
    <p:sldId id="332" r:id="rId20"/>
    <p:sldId id="333" r:id="rId21"/>
    <p:sldId id="343" r:id="rId22"/>
    <p:sldId id="344" r:id="rId23"/>
    <p:sldId id="326" r:id="rId24"/>
    <p:sldId id="327" r:id="rId25"/>
    <p:sldId id="328" r:id="rId26"/>
    <p:sldId id="352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2" r:id="rId35"/>
    <p:sldId id="365" r:id="rId36"/>
    <p:sldId id="366" r:id="rId37"/>
    <p:sldId id="400" r:id="rId38"/>
    <p:sldId id="363" r:id="rId39"/>
    <p:sldId id="364" r:id="rId40"/>
    <p:sldId id="377" r:id="rId41"/>
    <p:sldId id="367" r:id="rId42"/>
    <p:sldId id="368" r:id="rId43"/>
    <p:sldId id="369" r:id="rId44"/>
    <p:sldId id="370" r:id="rId45"/>
    <p:sldId id="371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79" r:id="rId54"/>
    <p:sldId id="372" r:id="rId55"/>
    <p:sldId id="373" r:id="rId56"/>
    <p:sldId id="375" r:id="rId57"/>
    <p:sldId id="387" r:id="rId58"/>
    <p:sldId id="394" r:id="rId59"/>
    <p:sldId id="257" r:id="rId60"/>
    <p:sldId id="258" r:id="rId61"/>
    <p:sldId id="398" r:id="rId62"/>
    <p:sldId id="259" r:id="rId63"/>
    <p:sldId id="401" r:id="rId64"/>
    <p:sldId id="279" r:id="rId65"/>
    <p:sldId id="395" r:id="rId66"/>
    <p:sldId id="280" r:id="rId67"/>
    <p:sldId id="281" r:id="rId68"/>
    <p:sldId id="282" r:id="rId69"/>
    <p:sldId id="283" r:id="rId70"/>
    <p:sldId id="291" r:id="rId71"/>
    <p:sldId id="396" r:id="rId72"/>
    <p:sldId id="284" r:id="rId73"/>
    <p:sldId id="285" r:id="rId74"/>
    <p:sldId id="286" r:id="rId75"/>
    <p:sldId id="287" r:id="rId76"/>
    <p:sldId id="407" r:id="rId77"/>
    <p:sldId id="408" r:id="rId78"/>
    <p:sldId id="406" r:id="rId79"/>
    <p:sldId id="409" r:id="rId80"/>
    <p:sldId id="402" r:id="rId81"/>
    <p:sldId id="403" r:id="rId82"/>
    <p:sldId id="404" r:id="rId83"/>
    <p:sldId id="278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00"/>
    <a:srgbClr val="FFCCFF"/>
    <a:srgbClr val="FF0000"/>
    <a:srgbClr val="A50021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9632" autoAdjust="0"/>
  </p:normalViewPr>
  <p:slideViewPr>
    <p:cSldViewPr>
      <p:cViewPr>
        <p:scale>
          <a:sx n="100" d="100"/>
          <a:sy n="100" d="100"/>
        </p:scale>
        <p:origin x="-193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21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59.wmf"/><Relationship Id="rId7" Type="http://schemas.openxmlformats.org/officeDocument/2006/relationships/image" Target="../media/image7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7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46B105-70B2-442F-B713-B06EF40429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C256-6148-4B99-8CCE-5F14FB2B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4641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1B45F-D65D-4BFC-A71B-53E9AA286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532371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EE3BC6E-0373-4CB7-B8CA-760643E4F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574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8F87-7DC7-4E4E-B04E-F1B4B723D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5880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E5826-3D60-42C5-BD29-F307992CF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9206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AA36-C7B1-4FBC-9A7C-C36008926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509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D05C-68E4-4432-9416-FCE7F9E06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554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03A2-F7F7-47DE-B166-511D385D1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6215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68A74-BBD6-4460-A58A-4D8C0F336F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6677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00B6A-D638-4DA6-A1F8-E09FA6B3C2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583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7D2A4-861B-4014-9BC5-C8BEC06AB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1834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fld id="{42403DB6-AAC1-44FD-A1CC-D3CECD4FAC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1.wmf"/><Relationship Id="rId3" Type="http://schemas.openxmlformats.org/officeDocument/2006/relationships/image" Target="../media/image29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29.wmf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4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69.wmf"/><Relationship Id="rId3" Type="http://schemas.openxmlformats.org/officeDocument/2006/relationships/image" Target="../media/image29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8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9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0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89.bin"/><Relationship Id="rId3" Type="http://schemas.openxmlformats.org/officeDocument/2006/relationships/image" Target="../media/image29.wmf"/><Relationship Id="rId21" Type="http://schemas.openxmlformats.org/officeDocument/2006/relationships/oleObject" Target="../embeddings/oleObject92.bin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85.bin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68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90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8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29.wmf"/><Relationship Id="rId21" Type="http://schemas.openxmlformats.org/officeDocument/2006/relationships/image" Target="../media/image7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9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tmp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6000" dirty="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九</a:t>
            </a:r>
            <a:r>
              <a:rPr lang="zh-CN" altLang="en-US" sz="6000" dirty="0" smtClean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章 </a:t>
            </a:r>
            <a:r>
              <a:rPr lang="zh-CN" altLang="en-US" sz="6000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特殊图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76200" y="838200"/>
            <a:ext cx="8686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  <a:buFont typeface="Wingdings 2" pitchFamily="18" charset="2"/>
              <a:buNone/>
            </a:pP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邮递员问题  邮递员从邮局</a:t>
            </a:r>
            <a:r>
              <a:rPr kumimoji="1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en-US" altLang="zh-CN" b="1" baseline="-25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出发，希望将街区中每条街道走一遍后回到邮局？</a:t>
            </a: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2873375" y="2646363"/>
            <a:ext cx="2851150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780088" y="2736850"/>
            <a:ext cx="7937" cy="21780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2844800" y="4964113"/>
            <a:ext cx="2976563" cy="3175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2819400" y="2695575"/>
            <a:ext cx="0" cy="22574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H="1">
            <a:off x="4384675" y="3797300"/>
            <a:ext cx="1395413" cy="11525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33688" y="3827463"/>
            <a:ext cx="1420812" cy="11572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4348163" y="2641600"/>
            <a:ext cx="1460500" cy="10874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H="1">
            <a:off x="2795588" y="2614613"/>
            <a:ext cx="1463675" cy="11255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71" name="Oval 15"/>
          <p:cNvSpPr>
            <a:spLocks noChangeArrowheads="1"/>
          </p:cNvSpPr>
          <p:nvPr/>
        </p:nvSpPr>
        <p:spPr bwMode="auto">
          <a:xfrm>
            <a:off x="3460750" y="4329113"/>
            <a:ext cx="125413" cy="14287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2" name="Oval 16"/>
          <p:cNvSpPr>
            <a:spLocks noChangeArrowheads="1"/>
          </p:cNvSpPr>
          <p:nvPr/>
        </p:nvSpPr>
        <p:spPr bwMode="auto">
          <a:xfrm>
            <a:off x="5016500" y="4306888"/>
            <a:ext cx="119063" cy="138112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V="1">
            <a:off x="3579813" y="4402138"/>
            <a:ext cx="1471612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121874" name="Oval 18"/>
          <p:cNvSpPr>
            <a:spLocks noChangeArrowheads="1"/>
          </p:cNvSpPr>
          <p:nvPr/>
        </p:nvSpPr>
        <p:spPr bwMode="auto">
          <a:xfrm>
            <a:off x="5010150" y="3119438"/>
            <a:ext cx="125413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600575" y="2916238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baseline="-25000">
              <a:solidFill>
                <a:srgbClr val="44432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6" name="Oval 20"/>
          <p:cNvSpPr>
            <a:spLocks noChangeArrowheads="1"/>
          </p:cNvSpPr>
          <p:nvPr/>
        </p:nvSpPr>
        <p:spPr bwMode="auto">
          <a:xfrm>
            <a:off x="3455988" y="3119438"/>
            <a:ext cx="127000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3575050" y="3176588"/>
            <a:ext cx="1446213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5076825" y="3230563"/>
            <a:ext cx="6350" cy="10683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3516313" y="3252788"/>
            <a:ext cx="6350" cy="10858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80" name="Oval 24"/>
          <p:cNvSpPr>
            <a:spLocks noChangeArrowheads="1"/>
          </p:cNvSpPr>
          <p:nvPr/>
        </p:nvSpPr>
        <p:spPr bwMode="auto">
          <a:xfrm>
            <a:off x="4221163" y="25892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1" name="Oval 25"/>
          <p:cNvSpPr>
            <a:spLocks noChangeArrowheads="1"/>
          </p:cNvSpPr>
          <p:nvPr/>
        </p:nvSpPr>
        <p:spPr bwMode="auto">
          <a:xfrm>
            <a:off x="2760663" y="36941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2" name="Oval 26"/>
          <p:cNvSpPr>
            <a:spLocks noChangeArrowheads="1"/>
          </p:cNvSpPr>
          <p:nvPr/>
        </p:nvSpPr>
        <p:spPr bwMode="auto">
          <a:xfrm>
            <a:off x="4243388" y="491966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3" name="Oval 27"/>
          <p:cNvSpPr>
            <a:spLocks noChangeArrowheads="1"/>
          </p:cNvSpPr>
          <p:nvPr/>
        </p:nvSpPr>
        <p:spPr bwMode="auto">
          <a:xfrm>
            <a:off x="5700713" y="3673475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79713" y="4876800"/>
            <a:ext cx="125412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721350" y="488473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08650" y="259238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2763838" y="2581275"/>
            <a:ext cx="139700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373313" y="2262188"/>
            <a:ext cx="5127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4054475" y="21939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5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5622925" y="22383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2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2403475" y="47894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3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5924550" y="48990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4</a:t>
            </a:r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2989263" y="2755900"/>
            <a:ext cx="6365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12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5073650" y="28225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9</a:t>
            </a: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5775325" y="35067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6</a:t>
            </a:r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2362200" y="35337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8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3140075" y="4310063"/>
            <a:ext cx="6365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11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4954588" y="4335463"/>
            <a:ext cx="622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10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4149725" y="4965700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7</a:t>
            </a:r>
          </a:p>
        </p:txBody>
      </p:sp>
      <p:sp>
        <p:nvSpPr>
          <p:cNvPr id="121900" name="AutoShape 44"/>
          <p:cNvSpPr>
            <a:spLocks noChangeArrowheads="1"/>
          </p:cNvSpPr>
          <p:nvPr/>
        </p:nvSpPr>
        <p:spPr bwMode="auto">
          <a:xfrm>
            <a:off x="6934200" y="3200400"/>
            <a:ext cx="1371600" cy="1219200"/>
          </a:xfrm>
          <a:prstGeom prst="wedgeEllipseCallout">
            <a:avLst>
              <a:gd name="adj1" fmla="val -125694"/>
              <a:gd name="adj2" fmla="val -52343"/>
            </a:avLst>
          </a:prstGeom>
          <a:solidFill>
            <a:srgbClr val="FF99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欧拉回路</a:t>
            </a:r>
          </a:p>
        </p:txBody>
      </p:sp>
      <p:sp>
        <p:nvSpPr>
          <p:cNvPr id="121902" name="AutoShape 46"/>
          <p:cNvSpPr>
            <a:spLocks noChangeArrowheads="1"/>
          </p:cNvSpPr>
          <p:nvPr/>
        </p:nvSpPr>
        <p:spPr bwMode="auto">
          <a:xfrm>
            <a:off x="4114800" y="5867400"/>
            <a:ext cx="2590800" cy="990600"/>
          </a:xfrm>
          <a:prstGeom prst="wedgeRoundRectCallout">
            <a:avLst>
              <a:gd name="adj1" fmla="val -60662"/>
              <a:gd name="adj2" fmla="val -138620"/>
              <a:gd name="adj3" fmla="val 16667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构造欧拉回路</a:t>
            </a:r>
          </a:p>
        </p:txBody>
      </p:sp>
      <p:sp>
        <p:nvSpPr>
          <p:cNvPr id="121903" name="AutoShape 47"/>
          <p:cNvSpPr>
            <a:spLocks noChangeArrowheads="1"/>
          </p:cNvSpPr>
          <p:nvPr/>
        </p:nvSpPr>
        <p:spPr bwMode="auto">
          <a:xfrm>
            <a:off x="3733800" y="457200"/>
            <a:ext cx="5410200" cy="533400"/>
          </a:xfrm>
          <a:prstGeom prst="wedgeRectCallout">
            <a:avLst>
              <a:gd name="adj1" fmla="val -22097"/>
              <a:gd name="adj2" fmla="val 69940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中国邮递员问题</a:t>
            </a:r>
            <a:r>
              <a:rPr lang="en-US" altLang="zh-CN"/>
              <a:t>-</a:t>
            </a:r>
            <a:r>
              <a:rPr lang="zh-CN" altLang="en-US"/>
              <a:t>存在欧拉回路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39713" y="457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18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1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1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1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4" grpId="0" animBg="1"/>
      <p:bldP spid="121885" grpId="0" animBg="1"/>
      <p:bldP spid="121886" grpId="0" animBg="1"/>
      <p:bldP spid="121887" grpId="0" animBg="1"/>
      <p:bldP spid="121900" grpId="0" animBg="1"/>
      <p:bldP spid="121902" grpId="0" animBg="1"/>
      <p:bldP spid="1219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9154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洒水车从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点出发执行洒水任务，试问是否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存在一条洒水路线使洒水车从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点出发通过所有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街道且不重复到最后回到车库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286000" y="33528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39624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09800" y="3429000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4038600" y="3429000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2286000" y="4038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209800" y="5105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962400" y="5029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2209800" y="41148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4038600" y="40386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2362200" y="5181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286000" y="4114800"/>
            <a:ext cx="16764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V="1">
            <a:off x="2286000" y="4038600"/>
            <a:ext cx="17526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1814513" y="3101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100513" y="31384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814513" y="3863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4100513" y="37480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1890713" y="5006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100513" y="48910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957513" y="4205288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781800" y="3657600"/>
            <a:ext cx="2209800" cy="1600200"/>
          </a:xfrm>
          <a:prstGeom prst="wedgeEllipseCallout">
            <a:avLst>
              <a:gd name="adj1" fmla="val -169611"/>
              <a:gd name="adj2" fmla="val -46032"/>
            </a:avLst>
          </a:prstGeom>
          <a:solidFill>
            <a:srgbClr val="FFFF00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欧拉</a:t>
            </a:r>
          </a:p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通路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39713" y="457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" y="103505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一笔画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1828800" y="1371600"/>
            <a:ext cx="2286000" cy="3581400"/>
            <a:chOff x="1152" y="864"/>
            <a:chExt cx="1440" cy="2256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152" y="1248"/>
              <a:ext cx="1440" cy="1392"/>
            </a:xfrm>
            <a:prstGeom prst="rect">
              <a:avLst/>
            </a:prstGeom>
            <a:noFill/>
            <a:ln w="158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392" y="1440"/>
              <a:ext cx="1008" cy="10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584" y="1632"/>
              <a:ext cx="672" cy="6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680" y="1776"/>
              <a:ext cx="480" cy="453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1920" y="864"/>
              <a:ext cx="0" cy="225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424113" y="41433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5332413" y="1295400"/>
            <a:ext cx="2592387" cy="3557588"/>
            <a:chOff x="3359" y="816"/>
            <a:chExt cx="1633" cy="2241"/>
          </a:xfrm>
        </p:grpSpPr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3359" y="1537"/>
              <a:ext cx="16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3504" y="1536"/>
              <a:ext cx="1488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V="1">
              <a:off x="3504" y="816"/>
              <a:ext cx="672" cy="19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4176" y="816"/>
              <a:ext cx="816" cy="19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632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3504" y="2736"/>
              <a:ext cx="1488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44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V="1">
              <a:off x="3360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>
              <a:off x="4176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992" y="1536"/>
              <a:ext cx="0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4023" y="2730"/>
              <a:ext cx="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39713" y="457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中国应用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86106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个村庄下面各有一个防空洞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A,B,C,D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，相邻的两个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防空洞之间有地道相通，并且每个防空洞各有一条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地道与地面相通。能否安排一条路线，使得每条地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道恰好走过一次，既无重复也无遗漏？</a:t>
            </a: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2590800" y="4038600"/>
            <a:ext cx="762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3429000" y="4038600"/>
            <a:ext cx="1143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724400" y="4038600"/>
            <a:ext cx="838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2590800" y="4038600"/>
            <a:ext cx="0" cy="990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590800" y="5181600"/>
            <a:ext cx="0" cy="609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2590800" y="5791200"/>
            <a:ext cx="1828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562600" y="4038600"/>
            <a:ext cx="0" cy="1752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4419600" y="5791200"/>
            <a:ext cx="1143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3962400" y="4038600"/>
            <a:ext cx="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3962400" y="4572000"/>
            <a:ext cx="0" cy="228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590800" y="4800600"/>
            <a:ext cx="6096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3352800" y="4800600"/>
            <a:ext cx="16002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5029200" y="4800600"/>
            <a:ext cx="5334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3962400" y="4800600"/>
            <a:ext cx="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>
            <a:off x="3962400" y="5334000"/>
            <a:ext cx="0" cy="45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352800" y="3962400"/>
            <a:ext cx="76200" cy="2286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572000" y="3886200"/>
            <a:ext cx="1524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3200400" y="4648200"/>
            <a:ext cx="1524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810000" y="4419600"/>
            <a:ext cx="2286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4953000" y="4648200"/>
            <a:ext cx="76200" cy="3048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4343400" y="5638800"/>
            <a:ext cx="76200" cy="388938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2438400" y="5029200"/>
            <a:ext cx="3048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3248025" y="40354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4495800" y="4035425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3109913" y="489585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4557713" y="489585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3810000" y="5181600"/>
            <a:ext cx="304800" cy="152400"/>
          </a:xfrm>
          <a:prstGeom prst="rect">
            <a:avLst/>
          </a:prstGeom>
          <a:solidFill>
            <a:srgbClr val="FF000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39713" y="457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2286000" y="17526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962400" y="17526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286000" y="35052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962400" y="3505200"/>
            <a:ext cx="152400" cy="152400"/>
          </a:xfrm>
          <a:prstGeom prst="ellipse">
            <a:avLst/>
          </a:prstGeom>
          <a:solidFill>
            <a:srgbClr val="FF0000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2362200" y="1828800"/>
            <a:ext cx="1600200" cy="1676400"/>
            <a:chOff x="1488" y="1152"/>
            <a:chExt cx="1008" cy="1056"/>
          </a:xfrm>
        </p:grpSpPr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1536" y="1152"/>
              <a:ext cx="96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1488" y="1200"/>
              <a:ext cx="0" cy="100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2438400" y="3581400"/>
            <a:ext cx="15240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4038600" y="1905000"/>
            <a:ext cx="0" cy="1600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2438400" y="1828800"/>
            <a:ext cx="685800" cy="838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276600" y="2819400"/>
            <a:ext cx="685800" cy="685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 flipV="1">
            <a:off x="2438400" y="2819400"/>
            <a:ext cx="685800" cy="685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3276600" y="1905000"/>
            <a:ext cx="685800" cy="76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952625" y="15287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100513" y="14509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1966913" y="339407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4100513" y="3392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25976" name="AutoShape 24"/>
          <p:cNvSpPr>
            <a:spLocks noChangeArrowheads="1"/>
          </p:cNvSpPr>
          <p:nvPr/>
        </p:nvSpPr>
        <p:spPr bwMode="auto">
          <a:xfrm>
            <a:off x="5715000" y="1905000"/>
            <a:ext cx="1905000" cy="1066800"/>
          </a:xfrm>
          <a:prstGeom prst="wedgeRectCallout">
            <a:avLst>
              <a:gd name="adj1" fmla="val -127750"/>
              <a:gd name="adj2" fmla="val 27083"/>
            </a:avLst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欧拉通路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1509713" y="4303713"/>
            <a:ext cx="671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deg(A)=deg(B)=deg(C)=deg(D)=3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109913" y="5218113"/>
            <a:ext cx="3062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deg(E)=4</a:t>
            </a:r>
          </a:p>
        </p:txBody>
      </p:sp>
      <p:grpSp>
        <p:nvGrpSpPr>
          <p:cNvPr id="125979" name="Group 27"/>
          <p:cNvGrpSpPr>
            <a:grpSpLocks/>
          </p:cNvGrpSpPr>
          <p:nvPr/>
        </p:nvGrpSpPr>
        <p:grpSpPr bwMode="auto">
          <a:xfrm>
            <a:off x="6858000" y="3352800"/>
            <a:ext cx="1752600" cy="1143000"/>
            <a:chOff x="4320" y="2112"/>
            <a:chExt cx="1104" cy="720"/>
          </a:xfrm>
        </p:grpSpPr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>
              <a:off x="4320" y="2160"/>
              <a:ext cx="1104" cy="62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 flipV="1">
              <a:off x="4368" y="2112"/>
              <a:ext cx="672" cy="72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2932113" y="2174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39713" y="457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练习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nimBg="1"/>
      <p:bldP spid="125967" grpId="0" animBg="1"/>
      <p:bldP spid="125968" grpId="0" animBg="1"/>
      <p:bldP spid="125969" grpId="0" animBg="1"/>
      <p:bldP spid="125970" grpId="0" animBg="1"/>
      <p:bldP spid="125971" grpId="0" animBg="1"/>
      <p:bldP spid="125976" grpId="0" animBg="1"/>
      <p:bldP spid="125977" grpId="0"/>
      <p:bldP spid="125978" grpId="0"/>
      <p:bldP spid="1259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§8.4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lang="zh-CN" altLang="en-US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哈密顿图</a:t>
            </a:r>
            <a:endParaRPr lang="zh-CN" altLang="en-US" sz="4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643313" y="4075113"/>
            <a:ext cx="2452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Hamilton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6324600" y="3962400"/>
            <a:ext cx="1905000" cy="1295400"/>
          </a:xfrm>
          <a:prstGeom prst="wedgeEllipseCallout">
            <a:avLst>
              <a:gd name="adj1" fmla="val -92250"/>
              <a:gd name="adj2" fmla="val -74144"/>
            </a:avLst>
          </a:prstGeom>
          <a:solidFill>
            <a:srgbClr val="FFFF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solidFill>
                  <a:srgbClr val="990099"/>
                </a:solidFill>
                <a:latin typeface="Times New Roman" pitchFamily="18" charset="0"/>
                <a:ea typeface="宋体" pitchFamily="2" charset="-122"/>
              </a:rPr>
              <a:t>1859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458200" cy="204152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哈密顿回路：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是一个连通图，通过图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的每个顶  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点一次且仅一次的回路。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哈密顿图：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具有哈密顿回路的图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1524000" y="3394075"/>
            <a:ext cx="2224088" cy="2514600"/>
            <a:chOff x="960" y="2138"/>
            <a:chExt cx="1401" cy="1584"/>
          </a:xfrm>
        </p:grpSpPr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1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1092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1094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1095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1096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1295400" y="58674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(1,2,3,4,5,1)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191000" y="3962400"/>
            <a:ext cx="451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规定：平凡图为哈密顿图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7" grpId="0"/>
      <p:bldP spid="131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467600" cy="14001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哈密顿通路：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通过图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中每个顶点一次且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仅一次的通路。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1524000" y="3394075"/>
            <a:ext cx="2224088" cy="2514600"/>
            <a:chOff x="960" y="2138"/>
            <a:chExt cx="1401" cy="1584"/>
          </a:xfrm>
        </p:grpSpPr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2116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2117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2118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2119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1066800" y="2590800"/>
            <a:ext cx="3138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(1,2,3,4,5)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57600" y="2819400"/>
            <a:ext cx="5181600" cy="115570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哈密顿通路是经过图中所有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顶点的通路中长度最短的通路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733800" y="4292600"/>
            <a:ext cx="4800600" cy="11938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哈密顿回路是经过图中所有</a:t>
            </a:r>
          </a:p>
          <a:p>
            <a:pPr>
              <a:lnSpc>
                <a:spcPct val="145000"/>
              </a:lnSpc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顶点的回路中长度最短的回路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1" grpId="0"/>
      <p:bldP spid="132124" grpId="0" animBg="1"/>
      <p:bldP spid="1321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47713" y="1150938"/>
            <a:ext cx="409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欧拉图与哈密顿图区别：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90600" y="1995488"/>
            <a:ext cx="5576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欧拉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通路是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哈密顿通路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990600" y="3367088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哈密顿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通路是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欧拉通路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324600" y="1524000"/>
            <a:ext cx="1752600" cy="838200"/>
          </a:xfrm>
          <a:prstGeom prst="wedgeRoundRectCallout">
            <a:avLst>
              <a:gd name="adj1" fmla="val -82338"/>
              <a:gd name="adj2" fmla="val 3371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4800">
                <a:cs typeface="Times New Roman" pitchFamily="18" charset="0"/>
              </a:rPr>
              <a:t>？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/>
      <p:bldP spid="1464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8" name="Rectangle 68"/>
          <p:cNvSpPr>
            <a:spLocks noChangeArrowheads="1"/>
          </p:cNvSpPr>
          <p:nvPr/>
        </p:nvSpPr>
        <p:spPr bwMode="auto">
          <a:xfrm>
            <a:off x="2819400" y="2819400"/>
            <a:ext cx="1905000" cy="6096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1524000" y="3394075"/>
            <a:ext cx="2224088" cy="2667000"/>
            <a:chOff x="960" y="2138"/>
            <a:chExt cx="1401" cy="1680"/>
          </a:xfrm>
        </p:grpSpPr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33131" name="Group 11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3132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3" name="Line 13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5" name="Line 15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33141" name="Oval 21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96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3" name="Oval 23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2016" y="2736"/>
              <a:ext cx="96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1479" y="3530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</p:grp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51054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61722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50292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6096000" y="3886200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51054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71628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1722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105400" y="3886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638800" y="46482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096000" y="38862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6705600" y="4648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5853113" y="55245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(b)</a:t>
            </a: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4724400" y="3519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59293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69961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4786313" y="53482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3170" name="Text Box 50"/>
          <p:cNvSpPr txBox="1">
            <a:spLocks noChangeArrowheads="1"/>
          </p:cNvSpPr>
          <p:nvPr/>
        </p:nvSpPr>
        <p:spPr bwMode="auto">
          <a:xfrm>
            <a:off x="6081713" y="532606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7224713" y="51196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6245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6913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33174" name="AutoShape 54"/>
          <p:cNvSpPr>
            <a:spLocks noChangeArrowheads="1"/>
          </p:cNvSpPr>
          <p:nvPr/>
        </p:nvSpPr>
        <p:spPr bwMode="auto">
          <a:xfrm>
            <a:off x="304800" y="4724400"/>
            <a:ext cx="838200" cy="914400"/>
          </a:xfrm>
          <a:prstGeom prst="cloudCallout">
            <a:avLst>
              <a:gd name="adj1" fmla="val 160796"/>
              <a:gd name="adj2" fmla="val -48782"/>
            </a:avLst>
          </a:prstGeom>
          <a:solidFill>
            <a:srgbClr val="FFFF00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33175" name="Rectangle 5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228600" y="990600"/>
            <a:ext cx="8001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定理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.5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是哈密顿图的必要条件</a:t>
            </a:r>
          </a:p>
          <a:p>
            <a:pPr>
              <a:lnSpc>
                <a:spcPct val="15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是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的任何一个非空子集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8" name="Object 58"/>
          <p:cNvGraphicFramePr>
            <a:graphicFrameLocks noChangeAspect="1"/>
          </p:cNvGraphicFramePr>
          <p:nvPr/>
        </p:nvGraphicFramePr>
        <p:xfrm>
          <a:off x="2895600" y="2743200"/>
          <a:ext cx="2743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0" name="公式" r:id="rId3" imgW="901309" imgH="253890" progId="Equation.3">
                  <p:embed/>
                </p:oleObj>
              </mc:Choice>
              <mc:Fallback>
                <p:oleObj name="公式" r:id="rId3" imgW="901309" imgH="25389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743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1" name="Oval 61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2" name="Oval 62"/>
          <p:cNvSpPr>
            <a:spLocks noChangeArrowheads="1"/>
          </p:cNvSpPr>
          <p:nvPr/>
        </p:nvSpPr>
        <p:spPr bwMode="auto">
          <a:xfrm>
            <a:off x="70866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3" name="Oval 63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4" name="Oval 64"/>
          <p:cNvSpPr>
            <a:spLocks noChangeArrowheads="1"/>
          </p:cNvSpPr>
          <p:nvPr/>
        </p:nvSpPr>
        <p:spPr bwMode="auto">
          <a:xfrm>
            <a:off x="5486400" y="4495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5" name="Oval 65"/>
          <p:cNvSpPr>
            <a:spLocks noChangeArrowheads="1"/>
          </p:cNvSpPr>
          <p:nvPr/>
        </p:nvSpPr>
        <p:spPr bwMode="auto">
          <a:xfrm>
            <a:off x="60198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6" name="Oval 66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7" name="Oval 67"/>
          <p:cNvSpPr>
            <a:spLocks noChangeArrowheads="1"/>
          </p:cNvSpPr>
          <p:nvPr/>
        </p:nvSpPr>
        <p:spPr bwMode="auto">
          <a:xfrm>
            <a:off x="7086600" y="52578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7467600" y="3900488"/>
            <a:ext cx="1306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S={1,4}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8" grpId="0" animBg="1"/>
      <p:bldP spid="133147" grpId="0" animBg="1"/>
      <p:bldP spid="133151" grpId="0" animBg="1"/>
      <p:bldP spid="133153" grpId="0" animBg="1"/>
      <p:bldP spid="133154" grpId="0" animBg="1"/>
      <p:bldP spid="133157" grpId="0" animBg="1"/>
      <p:bldP spid="133161" grpId="0" animBg="1"/>
      <p:bldP spid="133162" grpId="0" animBg="1"/>
      <p:bldP spid="133174" grpId="0" animBg="1"/>
      <p:bldP spid="133180" grpId="0" animBg="1"/>
      <p:bldP spid="133185" grpId="0" animBg="1"/>
      <p:bldP spid="1331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371600" y="2703513"/>
            <a:ext cx="69342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5400" b="1" dirty="0" smtClean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§8.3</a:t>
            </a:r>
            <a:r>
              <a:rPr lang="en-US" altLang="zh-CN" sz="5400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欧拉图</a:t>
            </a:r>
            <a:endParaRPr lang="zh-CN" altLang="en-US" sz="5400" b="1" dirty="0">
              <a:solidFill>
                <a:srgbClr val="FF0066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52400" y="990600"/>
            <a:ext cx="8763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定理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个顶点的简单无向图。</a:t>
            </a:r>
          </a:p>
          <a:p>
            <a:pPr>
              <a:lnSpc>
                <a:spcPct val="15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如果对任意两个不相邻的顶点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v,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均有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30318"/>
              </p:ext>
            </p:extLst>
          </p:nvPr>
        </p:nvGraphicFramePr>
        <p:xfrm>
          <a:off x="2209800" y="2743200"/>
          <a:ext cx="364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2" name="公式" r:id="rId3" imgW="1143000" imgH="203040" progId="Equation.3">
                  <p:embed/>
                </p:oleObj>
              </mc:Choice>
              <mc:Fallback>
                <p:oleObj name="公式" r:id="rId3" imgW="11430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36449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AutoShape 16"/>
          <p:cNvSpPr>
            <a:spLocks noChangeArrowheads="1"/>
          </p:cNvSpPr>
          <p:nvPr/>
        </p:nvSpPr>
        <p:spPr bwMode="auto">
          <a:xfrm>
            <a:off x="3048000" y="3581400"/>
            <a:ext cx="4648200" cy="381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存在一条哈密顿通路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09600" y="4191000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*** 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此条件不是必要条件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862512" y="4114800"/>
            <a:ext cx="2224088" cy="2514600"/>
            <a:chOff x="960" y="2138"/>
            <a:chExt cx="1401" cy="1584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0" grpId="0" animBg="1"/>
      <p:bldP spid="1341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101975" y="2971800"/>
          <a:ext cx="30781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3" name="公式" r:id="rId3" imgW="965160" imgH="203040" progId="Equation.3">
                  <p:embed/>
                </p:oleObj>
              </mc:Choice>
              <mc:Fallback>
                <p:oleObj name="公式" r:id="rId3" imgW="965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971800"/>
                        <a:ext cx="30781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048000" y="4343400"/>
            <a:ext cx="4648200" cy="762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存在哈密顿回路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990600"/>
            <a:ext cx="8991600" cy="164465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推论</a:t>
            </a:r>
            <a:r>
              <a:rPr lang="en-US" altLang="zh-CN" sz="3200">
                <a:solidFill>
                  <a:srgbClr val="000000"/>
                </a:solidFill>
                <a:latin typeface="华文行楷" pitchFamily="2" charset="-122"/>
                <a:cs typeface="Times New Roman" pitchFamily="18" charset="0"/>
              </a:rPr>
              <a:t>1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设图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是具有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个顶点的简单无向图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(n≥3)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。如果对任意两个不相邻的顶点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v,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均有</a:t>
            </a:r>
          </a:p>
        </p:txBody>
      </p:sp>
      <p:graphicFrame>
        <p:nvGraphicFramePr>
          <p:cNvPr id="148489" name="Object 9"/>
          <p:cNvGraphicFramePr>
            <a:graphicFrameLocks noGrp="1" noChangeAspect="1"/>
          </p:cNvGraphicFramePr>
          <p:nvPr>
            <p:ph/>
          </p:nvPr>
        </p:nvGraphicFramePr>
        <p:xfrm>
          <a:off x="3321050" y="5334000"/>
          <a:ext cx="224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4" name="公式" r:id="rId5" imgW="723600" imgH="203040" progId="Equation.3">
                  <p:embed/>
                </p:oleObj>
              </mc:Choice>
              <mc:Fallback>
                <p:oleObj name="公式" r:id="rId5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334000"/>
                        <a:ext cx="2241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71513" y="5435600"/>
            <a:ext cx="176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推论</a:t>
            </a:r>
            <a:r>
              <a:rPr lang="en-US" altLang="zh-CN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324600" y="5486400"/>
            <a:ext cx="2286000" cy="762000"/>
          </a:xfrm>
          <a:prstGeom prst="wedgeRoundRectCallout">
            <a:avLst>
              <a:gd name="adj1" fmla="val -86250"/>
              <a:gd name="adj2" fmla="val -3083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哈密顿图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/>
      <p:bldP spid="148491" grpId="0"/>
      <p:bldP spid="1484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19113" y="1079500"/>
            <a:ext cx="382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旅行商问题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(TSP)</a:t>
            </a:r>
          </a:p>
        </p:txBody>
      </p:sp>
      <p:pic>
        <p:nvPicPr>
          <p:cNvPr id="149513" name="Picture 9" descr="MCj044592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北京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西安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徐州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上海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广州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HK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成都</a:t>
            </a: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2" name="Line 28"/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5" grpId="0" animBg="1"/>
      <p:bldP spid="149536" grpId="0" animBg="1"/>
      <p:bldP spid="149537" grpId="0" animBg="1"/>
      <p:bldP spid="149538" grpId="0" animBg="1"/>
      <p:bldP spid="149538" grpId="1" animBg="1"/>
      <p:bldP spid="149539" grpId="0" animBg="1"/>
      <p:bldP spid="149540" grpId="0" animBg="1"/>
      <p:bldP spid="149541" grpId="0" animBg="1"/>
      <p:bldP spid="1495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95313" y="18510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86868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 某地有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个风景点。若每个景点均有两条道与其他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景点相通，问是否可经过每个景点恰好一次而游完这</a:t>
            </a:r>
          </a:p>
          <a:p>
            <a:pPr>
              <a:lnSpc>
                <a:spcPct val="145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处？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d(u)+d(v)=2+2=4=5-1</a:t>
            </a: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4267200" y="4495800"/>
            <a:ext cx="3886200" cy="914400"/>
          </a:xfrm>
          <a:prstGeom prst="wedgeRectCallout">
            <a:avLst>
              <a:gd name="adj1" fmla="val -42032"/>
              <a:gd name="adj2" fmla="val -118579"/>
            </a:avLst>
          </a:prstGeom>
          <a:solidFill>
            <a:srgbClr val="CCFFCC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D60093"/>
                </a:solidFill>
              </a:rPr>
              <a:t>有</a:t>
            </a:r>
            <a:r>
              <a:rPr lang="zh-CN" altLang="en-US" b="1" dirty="0" smtClean="0">
                <a:solidFill>
                  <a:srgbClr val="D60093"/>
                </a:solidFill>
              </a:rPr>
              <a:t>哈密顿通路</a:t>
            </a:r>
            <a:endParaRPr lang="zh-CN" altLang="en-US" b="1" dirty="0">
              <a:solidFill>
                <a:srgbClr val="D60093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2667000" y="1447800"/>
            <a:ext cx="3352800" cy="3621088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4191000" y="1371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5257800" y="1752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3048000" y="4419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657600" y="2286000"/>
            <a:ext cx="1676400" cy="1905000"/>
          </a:xfrm>
          <a:prstGeom prst="ellips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4343400" y="2209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3733800" y="2667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7" name="Oval 17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8" name="Oval 18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9" name="Oval 19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>
            <a:off x="3962400" y="2286000"/>
            <a:ext cx="3810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4495800" y="2286000"/>
            <a:ext cx="6858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4038600" y="3886200"/>
            <a:ext cx="1066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3" name="Oval 23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4" name="Oval 24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5" name="Oval 25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6" name="Oval 26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4191000" y="3200400"/>
            <a:ext cx="2286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V="1">
            <a:off x="4572000" y="3124200"/>
            <a:ext cx="1524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4495800" y="3505200"/>
            <a:ext cx="0" cy="304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3200400" y="2133600"/>
            <a:ext cx="533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4267200" y="1524000"/>
            <a:ext cx="1524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 flipV="1">
            <a:off x="5105400" y="1905000"/>
            <a:ext cx="152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 flipV="1">
            <a:off x="3200400" y="3886200"/>
            <a:ext cx="6858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 flipV="1">
            <a:off x="4267200" y="4191000"/>
            <a:ext cx="228600" cy="762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H="1" flipV="1">
            <a:off x="5181600" y="3886200"/>
            <a:ext cx="2286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42913" y="131762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哈密顿路？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4024313" y="85407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2652713" y="1717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395913" y="1412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4405313" y="18700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805113" y="43830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3643313" y="21732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5167313" y="2325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5548313" y="4535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4100513" y="50704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4481513" y="4154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52435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34909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38719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57713" y="3468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48625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4343400" y="2936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53" name="AutoShape 53"/>
          <p:cNvSpPr>
            <a:spLocks noChangeArrowheads="1"/>
          </p:cNvSpPr>
          <p:nvPr/>
        </p:nvSpPr>
        <p:spPr bwMode="auto">
          <a:xfrm>
            <a:off x="6781800" y="4648200"/>
            <a:ext cx="1524000" cy="1752600"/>
          </a:xfrm>
          <a:prstGeom prst="wedgeEllipseCallout">
            <a:avLst>
              <a:gd name="adj1" fmla="val -96875"/>
              <a:gd name="adj2" fmla="val -119657"/>
            </a:avLst>
          </a:prstGeom>
          <a:solidFill>
            <a:srgbClr val="FFCCFF"/>
          </a:solidFill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Tx/>
              <a:buAutoNum type="arabicPlain" startAt="9"/>
            </a:pPr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A </a:t>
            </a:r>
          </a:p>
          <a:p>
            <a:pPr algn="ctr"/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7  B</a:t>
            </a:r>
            <a:r>
              <a:rPr lang="en-US" altLang="zh-CN" sz="1800"/>
              <a:t> </a:t>
            </a:r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6919913" y="1393825"/>
            <a:ext cx="1843087" cy="601663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696911"/>
                </a:solidFill>
                <a:ea typeface="隶书" pitchFamily="49" charset="-122"/>
              </a:rPr>
              <a:t>标号法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7" grpId="0"/>
      <p:bldP spid="128038" grpId="0"/>
      <p:bldP spid="128039" grpId="0"/>
      <p:bldP spid="128040" grpId="0"/>
      <p:bldP spid="128041" grpId="0"/>
      <p:bldP spid="128042" grpId="0"/>
      <p:bldP spid="128043" grpId="0"/>
      <p:bldP spid="128044" grpId="0"/>
      <p:bldP spid="128045" grpId="0"/>
      <p:bldP spid="128046" grpId="0"/>
      <p:bldP spid="128047" grpId="0"/>
      <p:bldP spid="128048" grpId="0"/>
      <p:bldP spid="128049" grpId="0"/>
      <p:bldP spid="128049" grpId="1"/>
      <p:bldP spid="128050" grpId="0"/>
      <p:bldP spid="128051" grpId="0"/>
      <p:bldP spid="128051" grpId="1"/>
      <p:bldP spid="128052" grpId="0"/>
      <p:bldP spid="128053" grpId="0" animBg="1"/>
      <p:bldP spid="1280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04800" y="9890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某次会议有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人参加，其中每人都至少有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个</a:t>
            </a:r>
          </a:p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朋友，这</a:t>
            </a:r>
            <a:r>
              <a:rPr lang="en-US" altLang="zh-CN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人围一圆桌入席，要想使每个人相</a:t>
            </a:r>
          </a:p>
          <a:p>
            <a:r>
              <a:rPr lang="zh-CN" altLang="en-US">
                <a:solidFill>
                  <a:srgbClr val="001010"/>
                </a:solidFill>
                <a:latin typeface="华文新魏" pitchFamily="2" charset="-122"/>
                <a:ea typeface="华文新魏" pitchFamily="2" charset="-122"/>
              </a:rPr>
              <a:t>邻的两位都是朋友是否可能？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28600" y="2362200"/>
            <a:ext cx="8305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用结点代表人，两个人是朋友时，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相应结点之间连一条边。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506663" y="4143375"/>
          <a:ext cx="1920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1" name="公式" r:id="rId3" imgW="609480" imgH="203040" progId="Equation.3">
                  <p:embed/>
                </p:oleObj>
              </mc:Choice>
              <mc:Fallback>
                <p:oleObj name="公式" r:id="rId3" imgW="6094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143375"/>
                        <a:ext cx="19208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5230813" y="4065588"/>
          <a:ext cx="1728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2" name="公式" r:id="rId5" imgW="596880" imgH="203040" progId="Equation.3">
                  <p:embed/>
                </p:oleObj>
              </mc:Choice>
              <mc:Fallback>
                <p:oleObj name="公式" r:id="rId5" imgW="596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4065588"/>
                        <a:ext cx="17287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3287713" y="5097463"/>
          <a:ext cx="3025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3" name="公式" r:id="rId7" imgW="1028520" imgH="203040" progId="Equation.3">
                  <p:embed/>
                </p:oleObj>
              </mc:Choice>
              <mc:Fallback>
                <p:oleObj name="公式" r:id="rId7" imgW="10285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097463"/>
                        <a:ext cx="30257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6553200" y="2667000"/>
            <a:ext cx="2286000" cy="685800"/>
          </a:xfrm>
          <a:prstGeom prst="wedgeRectCallout">
            <a:avLst>
              <a:gd name="adj1" fmla="val -166778"/>
              <a:gd name="adj2" fmla="val 8240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无</a:t>
            </a:r>
            <a:r>
              <a:rPr lang="zh-CN" altLang="en-US" dirty="0" smtClean="0">
                <a:solidFill>
                  <a:srgbClr val="0000FF"/>
                </a:solidFill>
              </a:rPr>
              <a:t>向简单图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6705600" y="5257800"/>
            <a:ext cx="2133600" cy="1143000"/>
          </a:xfrm>
          <a:prstGeom prst="wedgeRectCallout">
            <a:avLst>
              <a:gd name="adj1" fmla="val -54463"/>
              <a:gd name="adj2" fmla="val -1041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哈密顿图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6525" y="4413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哈密顿图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8" grpId="0" animBg="1"/>
      <p:bldP spid="1290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286000" y="2895600"/>
            <a:ext cx="420528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00CC"/>
                </a:solidFill>
                <a:latin typeface="华文行楷" pitchFamily="2" charset="-122"/>
                <a:cs typeface="Times New Roman" pitchFamily="18" charset="0"/>
              </a:rPr>
              <a:t> </a:t>
            </a:r>
            <a:r>
              <a:rPr lang="zh-CN" altLang="en-US" sz="4800" dirty="0">
                <a:solidFill>
                  <a:srgbClr val="0000CC"/>
                </a:solidFill>
                <a:latin typeface="华文行楷" pitchFamily="2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4876800" y="2438400"/>
            <a:ext cx="2286000" cy="1828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371600" y="2057400"/>
            <a:ext cx="3276600" cy="1143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838200" y="533400"/>
            <a:ext cx="3962400" cy="1079500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3" name="Oval 11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5" name="Oval 13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39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0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1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4" name="Object 32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2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6" name="Object 34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3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8" name="Object 36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4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0" name="Object 3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5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2" name="Object 40"/>
          <p:cNvGraphicFramePr>
            <a:graphicFrameLocks noChangeAspect="1"/>
          </p:cNvGraphicFramePr>
          <p:nvPr/>
        </p:nvGraphicFramePr>
        <p:xfrm>
          <a:off x="4724400" y="804863"/>
          <a:ext cx="3962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6" name="公式" r:id="rId17" imgW="1689100" imgH="228600" progId="Equation.3">
                  <p:embed/>
                </p:oleObj>
              </mc:Choice>
              <mc:Fallback>
                <p:oleObj name="公式" r:id="rId17" imgW="16891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04863"/>
                        <a:ext cx="3962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3" name="Object 41"/>
          <p:cNvGraphicFramePr>
            <a:graphicFrameLocks noChangeAspect="1"/>
          </p:cNvGraphicFramePr>
          <p:nvPr/>
        </p:nvGraphicFramePr>
        <p:xfrm>
          <a:off x="533400" y="3276600"/>
          <a:ext cx="77724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7" name="文档" r:id="rId19" imgW="3212886" imgH="1188403" progId="Word.Document.8">
                  <p:embed/>
                </p:oleObj>
              </mc:Choice>
              <mc:Fallback>
                <p:oleObj name="文档" r:id="rId19" imgW="3212886" imgH="1188403" progId="Word.Document.8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7772400" cy="2878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4800600" y="2590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CC"/>
                </a:solidFill>
              </a:rPr>
              <a:t>二分图（两步图）</a:t>
            </a: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6096000" y="4191000"/>
            <a:ext cx="12954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36" name="AutoShape 44"/>
          <p:cNvSpPr>
            <a:spLocks noChangeArrowheads="1"/>
          </p:cNvSpPr>
          <p:nvPr/>
        </p:nvSpPr>
        <p:spPr bwMode="auto">
          <a:xfrm>
            <a:off x="6781800" y="4343400"/>
            <a:ext cx="2133600" cy="838200"/>
          </a:xfrm>
          <a:prstGeom prst="wedgeRectCallout">
            <a:avLst>
              <a:gd name="adj1" fmla="val -63616"/>
              <a:gd name="adj2" fmla="val -74241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/>
              <a:t>互补顶点子集</a:t>
            </a: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aphicFrame>
        <p:nvGraphicFramePr>
          <p:cNvPr id="161837" name="Object 45"/>
          <p:cNvGraphicFramePr>
            <a:graphicFrameLocks noChangeAspect="1"/>
          </p:cNvGraphicFramePr>
          <p:nvPr/>
        </p:nvGraphicFramePr>
        <p:xfrm>
          <a:off x="6019800" y="1905000"/>
          <a:ext cx="137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8" name="公式" r:id="rId21" imgW="596641" imgH="215806" progId="Equation.3">
                  <p:embed/>
                </p:oleObj>
              </mc:Choice>
              <mc:Fallback>
                <p:oleObj name="公式" r:id="rId21" imgW="596641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371600" cy="5000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nimBg="1"/>
      <p:bldP spid="161799" grpId="0" animBg="1"/>
      <p:bldP spid="161834" grpId="0"/>
      <p:bldP spid="161835" grpId="0" animBg="1"/>
      <p:bldP spid="1618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2863" name="Group 47"/>
          <p:cNvGrpSpPr>
            <a:grpSpLocks/>
          </p:cNvGrpSpPr>
          <p:nvPr/>
        </p:nvGrpSpPr>
        <p:grpSpPr bwMode="auto">
          <a:xfrm>
            <a:off x="2743200" y="3352800"/>
            <a:ext cx="2667000" cy="2347913"/>
            <a:chOff x="1632" y="2016"/>
            <a:chExt cx="1680" cy="1479"/>
          </a:xfrm>
        </p:grpSpPr>
        <p:sp>
          <p:nvSpPr>
            <p:cNvPr id="162864" name="Oval 4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5" name="Oval 49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6" name="Oval 50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7" name="Oval 51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8" name="Oval 52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9" name="Oval 53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70" name="Line 54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2" name="Line 56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3" name="Line 57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4" name="Line 58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5" name="Line 59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6" name="Line 60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7" name="Line 61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8" name="Line 62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9" name="Text Box 63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2880" name="Object 64"/>
          <p:cNvGraphicFramePr>
            <a:graphicFrameLocks noChangeAspect="1"/>
          </p:cNvGraphicFramePr>
          <p:nvPr/>
        </p:nvGraphicFramePr>
        <p:xfrm>
          <a:off x="1676400" y="37623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7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623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62886" name="Group 70"/>
          <p:cNvGrpSpPr>
            <a:grpSpLocks/>
          </p:cNvGrpSpPr>
          <p:nvPr/>
        </p:nvGrpSpPr>
        <p:grpSpPr bwMode="auto">
          <a:xfrm>
            <a:off x="304800" y="957263"/>
            <a:ext cx="8470900" cy="1365250"/>
            <a:chOff x="192" y="603"/>
            <a:chExt cx="5336" cy="860"/>
          </a:xfrm>
        </p:grpSpPr>
        <p:sp>
          <p:nvSpPr>
            <p:cNvPr id="162881" name="Text Box 65"/>
            <p:cNvSpPr txBox="1">
              <a:spLocks noChangeArrowheads="1"/>
            </p:cNvSpPr>
            <p:nvPr/>
          </p:nvSpPr>
          <p:spPr bwMode="auto">
            <a:xfrm>
              <a:off x="192" y="603"/>
              <a:ext cx="5336" cy="860"/>
            </a:xfrm>
            <a:prstGeom prst="rect">
              <a:avLst/>
            </a:prstGeom>
            <a:solidFill>
              <a:srgbClr val="FFCCFF"/>
            </a:solidFill>
            <a:ln w="349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45000"/>
                </a:lnSpc>
              </a:pPr>
              <a:r>
                <a:rPr lang="zh-CN" altLang="en-US" b="1">
                  <a:solidFill>
                    <a:srgbClr val="0000FF"/>
                  </a:solidFill>
                  <a:cs typeface="Times New Roman" pitchFamily="18" charset="0"/>
                </a:rPr>
                <a:t>完全二分图：</a:t>
              </a:r>
              <a:r>
                <a:rPr lang="zh-CN" altLang="en-US">
                  <a:solidFill>
                    <a:srgbClr val="000000"/>
                  </a:solidFill>
                  <a:ea typeface="华文新魏" pitchFamily="2" charset="-122"/>
                  <a:cs typeface="Times New Roman" pitchFamily="18" charset="0"/>
                </a:rPr>
                <a:t>若二分图中    每个顶点与    中每个顶点</a:t>
              </a:r>
            </a:p>
            <a:p>
              <a:pPr>
                <a:lnSpc>
                  <a:spcPct val="145000"/>
                </a:lnSpc>
              </a:pPr>
              <a:r>
                <a:rPr lang="zh-CN" altLang="en-US">
                  <a:solidFill>
                    <a:srgbClr val="000000"/>
                  </a:solidFill>
                  <a:ea typeface="华文新魏" pitchFamily="2" charset="-122"/>
                  <a:cs typeface="Times New Roman" pitchFamily="18" charset="0"/>
                </a:rPr>
                <a:t>                     有且仅有一条边相关联</a:t>
              </a:r>
            </a:p>
          </p:txBody>
        </p:sp>
        <p:graphicFrame>
          <p:nvGraphicFramePr>
            <p:cNvPr id="162882" name="Object 66"/>
            <p:cNvGraphicFramePr>
              <a:graphicFrameLocks noChangeAspect="1"/>
            </p:cNvGraphicFramePr>
            <p:nvPr/>
          </p:nvGraphicFramePr>
          <p:xfrm>
            <a:off x="2740" y="720"/>
            <a:ext cx="2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8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24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84" name="Object 68"/>
            <p:cNvGraphicFramePr>
              <a:graphicFrameLocks noChangeAspect="1"/>
            </p:cNvGraphicFramePr>
            <p:nvPr/>
          </p:nvGraphicFramePr>
          <p:xfrm>
            <a:off x="4080" y="720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9" name="公式" r:id="rId7" imgW="177569" imgH="215619" progId="Equation.3">
                    <p:embed/>
                  </p:oleObj>
                </mc:Choice>
                <mc:Fallback>
                  <p:oleObj name="公式" r:id="rId7" imgW="177569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27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7" name="Object 71"/>
          <p:cNvGraphicFramePr>
            <a:graphicFrameLocks noChangeAspect="1"/>
          </p:cNvGraphicFramePr>
          <p:nvPr/>
        </p:nvGraphicFramePr>
        <p:xfrm>
          <a:off x="5943600" y="2971800"/>
          <a:ext cx="251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0" name="公式" r:id="rId9" imgW="977476" imgH="253890" progId="Equation.3">
                  <p:embed/>
                </p:oleObj>
              </mc:Choice>
              <mc:Fallback>
                <p:oleObj name="公式" r:id="rId9" imgW="977476" imgH="25389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14600" cy="658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9" name="Object 73"/>
          <p:cNvGraphicFramePr>
            <a:graphicFrameLocks noChangeAspect="1"/>
          </p:cNvGraphicFramePr>
          <p:nvPr/>
        </p:nvGraphicFramePr>
        <p:xfrm>
          <a:off x="6629400" y="4114800"/>
          <a:ext cx="914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1" name="公式" r:id="rId11" imgW="317225" imgH="241091" progId="Equation.3">
                  <p:embed/>
                </p:oleObj>
              </mc:Choice>
              <mc:Fallback>
                <p:oleObj name="公式" r:id="rId11" imgW="317225" imgH="241091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914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1" name="AutoShape 75"/>
          <p:cNvSpPr>
            <a:spLocks noChangeArrowheads="1"/>
          </p:cNvSpPr>
          <p:nvPr/>
        </p:nvSpPr>
        <p:spPr bwMode="auto">
          <a:xfrm>
            <a:off x="7010400" y="5562600"/>
            <a:ext cx="1905000" cy="838200"/>
          </a:xfrm>
          <a:prstGeom prst="wedgeEllipseCallout">
            <a:avLst>
              <a:gd name="adj1" fmla="val -44500"/>
              <a:gd name="adj2" fmla="val -15038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多少边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457200" y="685800"/>
            <a:ext cx="2286000" cy="29718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990600" y="914400"/>
            <a:ext cx="1447800" cy="2590800"/>
            <a:chOff x="3408" y="2352"/>
            <a:chExt cx="912" cy="1632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2" name="Oval 12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5" name="Oval 15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1" name="Line 21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3866" name="Group 26"/>
          <p:cNvGrpSpPr>
            <a:grpSpLocks/>
          </p:cNvGrpSpPr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63867" name="Oval 2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8" name="Oval 28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9" name="Oval 29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Line 36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0" name="Line 40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2" name="Text Box 42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3883" name="Object 43"/>
          <p:cNvGraphicFramePr>
            <a:graphicFrameLocks noChangeAspect="1"/>
          </p:cNvGraphicFramePr>
          <p:nvPr/>
        </p:nvGraphicFramePr>
        <p:xfrm>
          <a:off x="4114800" y="19812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4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7620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6753" name="Line 17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6" name="Arc 20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7" name="Arc 21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8" name="Arc 22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9" name="Arc 23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Oval 32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9" name="Oval 33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16772" name="Group 36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6774" name="Text Box 38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6775" name="Text Box 39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a typeface="隶书" pitchFamily="49" charset="-122"/>
              </a:rPr>
              <a:t>欧拉图</a:t>
            </a:r>
          </a:p>
        </p:txBody>
      </p:sp>
      <p:sp>
        <p:nvSpPr>
          <p:cNvPr id="116782" name="AutoShape 46"/>
          <p:cNvSpPr>
            <a:spLocks noChangeArrowheads="1"/>
          </p:cNvSpPr>
          <p:nvPr/>
        </p:nvSpPr>
        <p:spPr bwMode="auto">
          <a:xfrm>
            <a:off x="7924800" y="3962400"/>
            <a:ext cx="609600" cy="1066800"/>
          </a:xfrm>
          <a:prstGeom prst="wedgeEllipseCallout">
            <a:avLst>
              <a:gd name="adj1" fmla="val -145315"/>
              <a:gd name="adj2" fmla="val 49403"/>
            </a:avLst>
          </a:prstGeom>
          <a:solidFill>
            <a:srgbClr val="008000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53" grpId="0" animBg="1"/>
      <p:bldP spid="116754" grpId="0" animBg="1"/>
      <p:bldP spid="116755" grpId="0" animBg="1"/>
      <p:bldP spid="116756" grpId="0" animBg="1"/>
      <p:bldP spid="116757" grpId="0" animBg="1"/>
      <p:bldP spid="116758" grpId="0" animBg="1"/>
      <p:bldP spid="116759" grpId="0" animBg="1"/>
      <p:bldP spid="116781" grpId="0"/>
      <p:bldP spid="1167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4870" name="Oval 6"/>
          <p:cNvSpPr>
            <a:spLocks noChangeArrowheads="1"/>
          </p:cNvSpPr>
          <p:nvPr/>
        </p:nvSpPr>
        <p:spPr bwMode="auto">
          <a:xfrm>
            <a:off x="685800" y="685800"/>
            <a:ext cx="838200" cy="7620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4" name="Oval 10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5" name="Oval 11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6" name="Oval 12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7" name="Oval 13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9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0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1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2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3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4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5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V="1">
            <a:off x="2819400" y="1143000"/>
            <a:ext cx="1143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4648200" y="1066800"/>
            <a:ext cx="1143000" cy="990600"/>
          </a:xfrm>
          <a:prstGeom prst="wedgeEllipseCallout">
            <a:avLst>
              <a:gd name="adj1" fmla="val -107083"/>
              <a:gd name="adj2" fmla="val 1233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381000" y="3200400"/>
            <a:ext cx="8077200" cy="935038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9.10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阶数大于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的无向图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是二分图的</a:t>
            </a: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2133600" y="5313363"/>
            <a:ext cx="5943600" cy="858837"/>
          </a:xfrm>
          <a:prstGeom prst="rect">
            <a:avLst/>
          </a:prstGeom>
          <a:solidFill>
            <a:srgbClr val="66FFFF"/>
          </a:solidFill>
          <a:ln w="34925" algn="ctr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cs typeface="Times New Roman" pitchFamily="18" charset="0"/>
              </a:rPr>
              <a:t>的所有回路的长度为偶数</a:t>
            </a:r>
            <a:endParaRPr lang="zh-CN" altLang="en-US" sz="3200">
              <a:cs typeface="Times New Roman" pitchFamily="18" charset="0"/>
            </a:endParaRPr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3581400" y="4191000"/>
            <a:ext cx="1295400" cy="990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648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64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nimBg="1"/>
      <p:bldP spid="164880" grpId="0" animBg="1"/>
      <p:bldP spid="164881" grpId="0" animBg="1"/>
      <p:bldP spid="164885" grpId="0" animBg="1"/>
      <p:bldP spid="164894" grpId="0" animBg="1"/>
      <p:bldP spid="164896" grpId="0" animBg="1"/>
      <p:bldP spid="164897" grpId="0" animBg="1"/>
      <p:bldP spid="1648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16764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2895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4038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1676400" y="2743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2819400" y="2667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3962400" y="2667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1752600" y="1295400"/>
            <a:ext cx="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1828800" y="1295400"/>
            <a:ext cx="990600" cy="1371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3048000" y="1295400"/>
            <a:ext cx="990600" cy="1371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V="1">
            <a:off x="1828800" y="1295400"/>
            <a:ext cx="2209800" cy="1447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4038600" y="1295400"/>
            <a:ext cx="762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2652713" y="2895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101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1509713" y="6858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28813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871913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1585913" y="2879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9575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41767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5181600" y="1219200"/>
            <a:ext cx="2133600" cy="990600"/>
          </a:xfrm>
          <a:prstGeom prst="wedgeEllipseCallout">
            <a:avLst>
              <a:gd name="adj1" fmla="val -91519"/>
              <a:gd name="adj2" fmla="val -6889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匹配</a:t>
            </a:r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2743200"/>
            <a:ext cx="3048000" cy="990600"/>
          </a:xfrm>
          <a:prstGeom prst="wedgeEllipseCallout">
            <a:avLst>
              <a:gd name="adj1" fmla="val -85625"/>
              <a:gd name="adj2" fmla="val -112662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极大匹配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103688"/>
            <a:ext cx="8262938" cy="140970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匹配：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G=(V,E)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是二分图，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E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，若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任意两条边都不相邻，则称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中的匹配。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59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59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59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2" grpId="0" animBg="1"/>
      <p:bldP spid="165903" grpId="0" animBg="1"/>
      <p:bldP spid="165904" grpId="0" animBg="1"/>
      <p:bldP spid="165912" grpId="0" animBg="1"/>
      <p:bldP spid="165913" grpId="1" animBg="1"/>
      <p:bldP spid="1659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47713" y="3657600"/>
            <a:ext cx="6796087" cy="554038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最大匹配：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边数最多的极大匹配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595313" y="200660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>
              <a:cs typeface="Times New Roman" pitchFamily="18" charset="0"/>
            </a:endParaRP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16764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895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4038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6952" name="Group 40"/>
          <p:cNvGrpSpPr>
            <a:grpSpLocks/>
          </p:cNvGrpSpPr>
          <p:nvPr/>
        </p:nvGrpSpPr>
        <p:grpSpPr bwMode="auto">
          <a:xfrm>
            <a:off x="1676400" y="2667000"/>
            <a:ext cx="2438400" cy="228600"/>
            <a:chOff x="1056" y="1680"/>
            <a:chExt cx="1536" cy="144"/>
          </a:xfrm>
        </p:grpSpPr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177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7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</p:grp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1752600" y="1295400"/>
            <a:ext cx="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1828800" y="1295400"/>
            <a:ext cx="9906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3048000" y="1295400"/>
            <a:ext cx="9906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 flipV="1">
            <a:off x="1828800" y="1295400"/>
            <a:ext cx="2209800" cy="1447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 flipH="1">
            <a:off x="4038600" y="1295400"/>
            <a:ext cx="76200" cy="1371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2652713" y="2895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101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1509713" y="6858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28813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3871913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1585913" y="2879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29575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4176713" y="2498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41" name="AutoShape 29"/>
          <p:cNvSpPr>
            <a:spLocks noChangeArrowheads="1"/>
          </p:cNvSpPr>
          <p:nvPr/>
        </p:nvSpPr>
        <p:spPr bwMode="auto">
          <a:xfrm>
            <a:off x="152400" y="1828800"/>
            <a:ext cx="1524000" cy="990600"/>
          </a:xfrm>
          <a:prstGeom prst="wedgeEllipseCallout">
            <a:avLst>
              <a:gd name="adj1" fmla="val 51250"/>
              <a:gd name="adj2" fmla="val -4005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4" name="Object 32"/>
          <p:cNvGraphicFramePr>
            <a:graphicFrameLocks noChangeAspect="1"/>
          </p:cNvGraphicFramePr>
          <p:nvPr/>
        </p:nvGraphicFramePr>
        <p:xfrm>
          <a:off x="5105400" y="137160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3" name="公式" r:id="rId3" imgW="1180588" imgH="253890" progId="Equation.3">
                  <p:embed/>
                </p:oleObj>
              </mc:Choice>
              <mc:Fallback>
                <p:oleObj name="公式" r:id="rId3" imgW="1180588" imgH="25389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3886200" cy="844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4419600" y="457200"/>
            <a:ext cx="838200" cy="609600"/>
          </a:xfrm>
          <a:prstGeom prst="wedgeEllipseCallout">
            <a:avLst>
              <a:gd name="adj1" fmla="val -89204"/>
              <a:gd name="adj2" fmla="val 170051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>
                <a:cs typeface="Times New Roman" pitchFamily="18" charset="0"/>
              </a:rPr>
              <a:t>3</a:t>
            </a:r>
          </a:p>
        </p:txBody>
      </p:sp>
      <p:sp>
        <p:nvSpPr>
          <p:cNvPr id="166947" name="Line 35"/>
          <p:cNvSpPr>
            <a:spLocks noChangeShapeType="1"/>
          </p:cNvSpPr>
          <p:nvPr/>
        </p:nvSpPr>
        <p:spPr bwMode="auto">
          <a:xfrm flipV="1">
            <a:off x="4495800" y="2362200"/>
            <a:ext cx="1295400" cy="1219200"/>
          </a:xfrm>
          <a:prstGeom prst="line">
            <a:avLst/>
          </a:prstGeom>
          <a:noFill/>
          <a:ln w="793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48" name="AutoShape 36"/>
          <p:cNvSpPr>
            <a:spLocks noChangeArrowheads="1"/>
          </p:cNvSpPr>
          <p:nvPr/>
        </p:nvSpPr>
        <p:spPr bwMode="auto">
          <a:xfrm>
            <a:off x="6629400" y="4572000"/>
            <a:ext cx="2133600" cy="838200"/>
          </a:xfrm>
          <a:prstGeom prst="wedgeRoundRectCallout">
            <a:avLst>
              <a:gd name="adj1" fmla="val 21875"/>
              <a:gd name="adj2" fmla="val -32992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cs typeface="Times New Roman" pitchFamily="18" charset="0"/>
              </a:rPr>
              <a:t>完备匹配</a:t>
            </a:r>
          </a:p>
        </p:txBody>
      </p:sp>
      <p:sp>
        <p:nvSpPr>
          <p:cNvPr id="166950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9" name="Object 37"/>
          <p:cNvGraphicFramePr>
            <a:graphicFrameLocks noChangeAspect="1"/>
          </p:cNvGraphicFramePr>
          <p:nvPr/>
        </p:nvGraphicFramePr>
        <p:xfrm>
          <a:off x="4114800" y="4648200"/>
          <a:ext cx="1752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4" name="公式" r:id="rId5" imgW="571252" imgH="253890" progId="Equation.3">
                  <p:embed/>
                </p:oleObj>
              </mc:Choice>
              <mc:Fallback>
                <p:oleObj name="公式" r:id="rId5" imgW="571252" imgH="25389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17526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304800" y="4648200"/>
            <a:ext cx="2667000" cy="1143000"/>
          </a:xfrm>
          <a:prstGeom prst="cloudCallout">
            <a:avLst>
              <a:gd name="adj1" fmla="val 90181"/>
              <a:gd name="adj2" fmla="val -15833"/>
            </a:avLst>
          </a:prstGeom>
          <a:solidFill>
            <a:srgbClr val="66FFFF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完美匹配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69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69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69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669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22" grpId="0" animBg="1"/>
      <p:bldP spid="166923" grpId="0" animBg="1"/>
      <p:bldP spid="166924" grpId="0" animBg="1"/>
      <p:bldP spid="166929" grpId="0" animBg="1"/>
      <p:bldP spid="166929" grpId="1" animBg="1"/>
      <p:bldP spid="166930" grpId="0" animBg="1"/>
      <p:bldP spid="166930" grpId="1" animBg="1"/>
      <p:bldP spid="166931" grpId="0" animBg="1"/>
      <p:bldP spid="166931" grpId="1" animBg="1"/>
      <p:bldP spid="166941" grpId="0" animBg="1"/>
      <p:bldP spid="166946" grpId="0" animBg="1"/>
      <p:bldP spid="166947" grpId="0" animBg="1"/>
      <p:bldP spid="166948" grpId="0" animBg="1"/>
      <p:bldP spid="1669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371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23622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3276600" y="1143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1371600" y="2362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3352800" y="2286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267200" y="2286000"/>
            <a:ext cx="152400" cy="1524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14478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1447800" y="1295400"/>
            <a:ext cx="914400" cy="10668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2438400" y="1295400"/>
            <a:ext cx="914400" cy="990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3429000" y="1295400"/>
            <a:ext cx="914400" cy="9906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24384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3352800" y="1295400"/>
            <a:ext cx="0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12811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2271713" y="7461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3186113" y="669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1281113" y="25749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2271713" y="2514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3338513" y="24225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4252913" y="24225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7962" name="AutoShape 26"/>
          <p:cNvSpPr>
            <a:spLocks noChangeArrowheads="1"/>
          </p:cNvSpPr>
          <p:nvPr/>
        </p:nvSpPr>
        <p:spPr bwMode="auto">
          <a:xfrm>
            <a:off x="4876800" y="1219200"/>
            <a:ext cx="2057400" cy="762000"/>
          </a:xfrm>
          <a:prstGeom prst="wedgeRoundRectCallout">
            <a:avLst>
              <a:gd name="adj1" fmla="val -100231"/>
              <a:gd name="adj2" fmla="val -500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极大匹配</a:t>
            </a:r>
          </a:p>
        </p:txBody>
      </p: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5181600" y="2819400"/>
            <a:ext cx="2590800" cy="609600"/>
          </a:xfrm>
          <a:prstGeom prst="wedgeEllipseCallout">
            <a:avLst>
              <a:gd name="adj1" fmla="val -56986"/>
              <a:gd name="adj2" fmla="val -183074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sp>
        <p:nvSpPr>
          <p:cNvPr id="167964" name="AutoShape 28"/>
          <p:cNvSpPr>
            <a:spLocks noChangeArrowheads="1"/>
          </p:cNvSpPr>
          <p:nvPr/>
        </p:nvSpPr>
        <p:spPr bwMode="auto">
          <a:xfrm>
            <a:off x="5867400" y="4495800"/>
            <a:ext cx="2743200" cy="914400"/>
          </a:xfrm>
          <a:prstGeom prst="cloudCallout">
            <a:avLst>
              <a:gd name="adj1" fmla="val -24477"/>
              <a:gd name="adj2" fmla="val -164412"/>
            </a:avLst>
          </a:prstGeom>
          <a:solidFill>
            <a:srgbClr val="CCFF33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完备匹配</a:t>
            </a:r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2057400" y="4572000"/>
            <a:ext cx="2057400" cy="762000"/>
          </a:xfrm>
          <a:prstGeom prst="wedgeRectCallout">
            <a:avLst>
              <a:gd name="adj1" fmla="val 134028"/>
              <a:gd name="adj2" fmla="val 0"/>
            </a:avLst>
          </a:prstGeom>
          <a:solidFill>
            <a:srgbClr val="66FFFF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333300"/>
                </a:solidFill>
                <a:cs typeface="Times New Roman" pitchFamily="18" charset="0"/>
              </a:rPr>
              <a:t>完美匹配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67949" grpId="0" animBg="1"/>
      <p:bldP spid="167952" grpId="0" animBg="1"/>
      <p:bldP spid="167953" grpId="0" animBg="1"/>
      <p:bldP spid="167954" grpId="0" animBg="1"/>
      <p:bldP spid="167961" grpId="0"/>
      <p:bldP spid="167962" grpId="0" animBg="1"/>
      <p:bldP spid="167963" grpId="0" animBg="1"/>
      <p:bldP spid="167964" grpId="0" animBg="1"/>
      <p:bldP spid="1679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分图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8548688" cy="21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例 某中学有三个课外活动小组：数学、语文、外语，有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赵、钱、孙、李、周</a:t>
            </a:r>
            <a:r>
              <a:rPr lang="en-US" altLang="zh-CN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名同学。已知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     赵、钱为数学组成员，赵、孙、李为语文组成员，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     孙、李、周为外语组</a:t>
            </a:r>
            <a:r>
              <a:rPr lang="zh-CN" altLang="en-US" sz="2400" dirty="0" smtClean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成员能否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选出</a:t>
            </a:r>
            <a:r>
              <a:rPr lang="en-US" altLang="zh-CN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名不兼职的组长？</a:t>
            </a: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27432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44196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514600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数学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4252913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语文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776913" y="33020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外语</a:t>
            </a:r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21336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36576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5029200" y="5715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7086600" y="5638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2209800" y="3962400"/>
            <a:ext cx="533400" cy="1752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2971800" y="3962400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2284413" y="3960813"/>
            <a:ext cx="21336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>
            <a:off x="4572000" y="4038600"/>
            <a:ext cx="4572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4572000" y="4038600"/>
            <a:ext cx="16764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5181600" y="3962400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6019800" y="4038600"/>
            <a:ext cx="2286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6172200" y="3962400"/>
            <a:ext cx="9906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890713" y="59690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赵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3567113" y="58928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钱</a:t>
            </a:r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4938713" y="58166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孙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6081713" y="58166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李</a:t>
            </a: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7072313" y="57404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周</a:t>
            </a:r>
          </a:p>
        </p:txBody>
      </p:sp>
      <p:sp>
        <p:nvSpPr>
          <p:cNvPr id="170016" name="AutoShape 32"/>
          <p:cNvSpPr>
            <a:spLocks noChangeArrowheads="1"/>
          </p:cNvSpPr>
          <p:nvPr/>
        </p:nvSpPr>
        <p:spPr bwMode="auto">
          <a:xfrm>
            <a:off x="304800" y="4267200"/>
            <a:ext cx="1676400" cy="762000"/>
          </a:xfrm>
          <a:prstGeom prst="wedgeRoundRectCallout">
            <a:avLst>
              <a:gd name="adj1" fmla="val 74718"/>
              <a:gd name="adj2" fmla="val 52500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二分图</a:t>
            </a:r>
          </a:p>
        </p:txBody>
      </p:sp>
      <p:sp>
        <p:nvSpPr>
          <p:cNvPr id="170017" name="AutoShape 33"/>
          <p:cNvSpPr>
            <a:spLocks noChangeArrowheads="1"/>
          </p:cNvSpPr>
          <p:nvPr/>
        </p:nvSpPr>
        <p:spPr bwMode="auto">
          <a:xfrm>
            <a:off x="6858000" y="3352800"/>
            <a:ext cx="1905000" cy="1143000"/>
          </a:xfrm>
          <a:prstGeom prst="wedgeRoundRectCallout">
            <a:avLst>
              <a:gd name="adj1" fmla="val -62750"/>
              <a:gd name="adj2" fmla="val 60833"/>
              <a:gd name="adj3" fmla="val 16667"/>
            </a:avLst>
          </a:prstGeom>
          <a:solidFill>
            <a:srgbClr val="CC00CC"/>
          </a:solidFill>
          <a:ln w="349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99FF66"/>
                </a:solidFill>
                <a:cs typeface="Times New Roman" pitchFamily="18" charset="0"/>
              </a:rPr>
              <a:t>3-</a:t>
            </a:r>
            <a:r>
              <a:rPr lang="zh-CN" altLang="en-US" sz="3200">
                <a:solidFill>
                  <a:srgbClr val="99FF66"/>
                </a:solidFill>
                <a:cs typeface="Times New Roman" pitchFamily="18" charset="0"/>
              </a:rPr>
              <a:t>匹配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2" grpId="0" animBg="1"/>
      <p:bldP spid="169993" grpId="0" animBg="1"/>
      <p:bldP spid="169994" grpId="0"/>
      <p:bldP spid="169995" grpId="0"/>
      <p:bldP spid="169996" grpId="0"/>
      <p:bldP spid="169998" grpId="0" animBg="1"/>
      <p:bldP spid="169999" grpId="0" animBg="1"/>
      <p:bldP spid="170000" grpId="0" animBg="1"/>
      <p:bldP spid="170001" grpId="0" animBg="1"/>
      <p:bldP spid="170002" grpId="0" animBg="1"/>
      <p:bldP spid="170003" grpId="0" animBg="1"/>
      <p:bldP spid="170004" grpId="0" animBg="1"/>
      <p:bldP spid="170005" grpId="0" animBg="1"/>
      <p:bldP spid="170006" grpId="0" animBg="1"/>
      <p:bldP spid="170007" grpId="0" animBg="1"/>
      <p:bldP spid="170008" grpId="0" animBg="1"/>
      <p:bldP spid="170009" grpId="0" animBg="1"/>
      <p:bldP spid="170010" grpId="0" animBg="1"/>
      <p:bldP spid="170011" grpId="0"/>
      <p:bldP spid="170012" grpId="0"/>
      <p:bldP spid="170013" grpId="0"/>
      <p:bldP spid="170014" grpId="0"/>
      <p:bldP spid="170015" grpId="0"/>
      <p:bldP spid="170016" grpId="0" animBg="1"/>
      <p:bldP spid="1700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二分图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zh-CN" altLang="en-US" sz="2400">
                <a:solidFill>
                  <a:srgbClr val="0000FF"/>
                </a:solidFill>
              </a:rPr>
              <a:t>练习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52400" y="760413"/>
            <a:ext cx="89154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已知关于人员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a,b,c,d,e,f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的下述事实：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说汉语、法语和日语；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b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说德语、日语和俄语；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说英语和法语；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说汉语和西班牙语 ；</a:t>
            </a: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e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说英语和德语； 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说俄语和西班牙语，</a:t>
            </a:r>
          </a:p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是否能将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人分成两组，使同组中没有两人能相互交谈？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3505200" y="5334000"/>
            <a:ext cx="2819400" cy="685800"/>
          </a:xfrm>
          <a:prstGeom prst="cloudCallout">
            <a:avLst>
              <a:gd name="adj1" fmla="val -167"/>
              <a:gd name="adj2" fmla="val -307870"/>
            </a:avLst>
          </a:prstGeom>
          <a:solidFill>
            <a:srgbClr val="FFFF00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</a:rPr>
              <a:t>二分图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二分图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zh-CN" altLang="en-US" sz="2400">
                <a:solidFill>
                  <a:srgbClr val="0000FF"/>
                </a:solidFill>
              </a:rPr>
              <a:t>练习</a:t>
            </a:r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6" name="Oval 16"/>
          <p:cNvSpPr>
            <a:spLocks noChangeArrowheads="1"/>
          </p:cNvSpPr>
          <p:nvPr/>
        </p:nvSpPr>
        <p:spPr bwMode="auto">
          <a:xfrm>
            <a:off x="44196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1066800" y="533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1371600" y="2743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2743200" y="26670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4114800" y="2667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 flipH="1">
            <a:off x="2514600" y="60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3962400" y="609600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74132" name="Text Box 52"/>
          <p:cNvSpPr txBox="1">
            <a:spLocks noChangeArrowheads="1"/>
          </p:cNvSpPr>
          <p:nvPr/>
        </p:nvSpPr>
        <p:spPr bwMode="auto">
          <a:xfrm>
            <a:off x="1585913" y="35814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{a,e,f}</a:t>
            </a:r>
          </a:p>
        </p:txBody>
      </p:sp>
      <p:sp>
        <p:nvSpPr>
          <p:cNvPr id="174133" name="Text Box 53"/>
          <p:cNvSpPr txBox="1">
            <a:spLocks noChangeArrowheads="1"/>
          </p:cNvSpPr>
          <p:nvPr/>
        </p:nvSpPr>
        <p:spPr bwMode="auto">
          <a:xfrm>
            <a:off x="3124200" y="3581400"/>
            <a:ext cx="199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{b,c,d}</a:t>
            </a:r>
          </a:p>
        </p:txBody>
      </p:sp>
      <p:sp>
        <p:nvSpPr>
          <p:cNvPr id="174134" name="AutoShape 54"/>
          <p:cNvSpPr>
            <a:spLocks noChangeArrowheads="1"/>
          </p:cNvSpPr>
          <p:nvPr/>
        </p:nvSpPr>
        <p:spPr bwMode="auto">
          <a:xfrm>
            <a:off x="5715000" y="3886200"/>
            <a:ext cx="3124200" cy="1219200"/>
          </a:xfrm>
          <a:prstGeom prst="wedgeRectCallout">
            <a:avLst>
              <a:gd name="adj1" fmla="val -46648"/>
              <a:gd name="adj2" fmla="val -134634"/>
            </a:avLst>
          </a:prstGeom>
          <a:solidFill>
            <a:srgbClr val="FF99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可以分成两组</a:t>
            </a:r>
          </a:p>
        </p:txBody>
      </p:sp>
      <p:sp>
        <p:nvSpPr>
          <p:cNvPr id="174135" name="Line 55"/>
          <p:cNvSpPr>
            <a:spLocks noChangeShapeType="1"/>
          </p:cNvSpPr>
          <p:nvPr/>
        </p:nvSpPr>
        <p:spPr bwMode="auto">
          <a:xfrm>
            <a:off x="1295400" y="1143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6" name="Line 56"/>
          <p:cNvSpPr>
            <a:spLocks noChangeShapeType="1"/>
          </p:cNvSpPr>
          <p:nvPr/>
        </p:nvSpPr>
        <p:spPr bwMode="auto">
          <a:xfrm>
            <a:off x="1295400" y="1143000"/>
            <a:ext cx="144780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7" name="Line 57"/>
          <p:cNvSpPr>
            <a:spLocks noChangeShapeType="1"/>
          </p:cNvSpPr>
          <p:nvPr/>
        </p:nvSpPr>
        <p:spPr bwMode="auto">
          <a:xfrm>
            <a:off x="1295400" y="1143000"/>
            <a:ext cx="312420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8" name="Line 58"/>
          <p:cNvSpPr>
            <a:spLocks noChangeShapeType="1"/>
          </p:cNvSpPr>
          <p:nvPr/>
        </p:nvSpPr>
        <p:spPr bwMode="auto">
          <a:xfrm flipV="1">
            <a:off x="1371600" y="1143000"/>
            <a:ext cx="99060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39" name="Line 59"/>
          <p:cNvSpPr>
            <a:spLocks noChangeShapeType="1"/>
          </p:cNvSpPr>
          <p:nvPr/>
        </p:nvSpPr>
        <p:spPr bwMode="auto">
          <a:xfrm>
            <a:off x="2438400" y="1143000"/>
            <a:ext cx="38100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40" name="Line 60"/>
          <p:cNvSpPr>
            <a:spLocks noChangeShapeType="1"/>
          </p:cNvSpPr>
          <p:nvPr/>
        </p:nvSpPr>
        <p:spPr bwMode="auto">
          <a:xfrm flipV="1">
            <a:off x="1371600" y="1143000"/>
            <a:ext cx="2590800" cy="14478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41" name="Line 61"/>
          <p:cNvSpPr>
            <a:spLocks noChangeShapeType="1"/>
          </p:cNvSpPr>
          <p:nvPr/>
        </p:nvSpPr>
        <p:spPr bwMode="auto">
          <a:xfrm>
            <a:off x="4038600" y="1143000"/>
            <a:ext cx="457200" cy="13716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2" grpId="0"/>
      <p:bldP spid="174133" grpId="0"/>
      <p:bldP spid="174134" grpId="0" animBg="1"/>
      <p:bldP spid="174135" grpId="0" animBg="1"/>
      <p:bldP spid="174136" grpId="0" animBg="1"/>
      <p:bldP spid="174137" grpId="0" animBg="1"/>
      <p:bldP spid="174138" grpId="0" animBg="1"/>
      <p:bldP spid="174139" grpId="0" animBg="1"/>
      <p:bldP spid="174140" grpId="0" animBg="1"/>
      <p:bldP spid="1741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28600"/>
            <a:ext cx="2670175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95400"/>
            <a:ext cx="8385175" cy="29717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名教师赵、钱、孙、李，要求他们去教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门课：数学、英语、物理和化学。已知赵能教数学和化学，钱能教数学、英语与物理，李能教化学。如何安排才能使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位老师都能教课？有几种方案？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6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752600" y="2590800"/>
            <a:ext cx="70866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平面图  </a:t>
            </a:r>
            <a:endParaRPr lang="zh-CN" altLang="en-US" sz="4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爆炸形 2 1"/>
          <p:cNvSpPr/>
          <p:nvPr/>
        </p:nvSpPr>
        <p:spPr bwMode="auto">
          <a:xfrm>
            <a:off x="4876800" y="2438400"/>
            <a:ext cx="2286000" cy="1828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18288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1524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2286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990600" y="1066800"/>
            <a:ext cx="838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990600" y="2133600"/>
            <a:ext cx="533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>
            <a:off x="1066800" y="20574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>
            <a:off x="1676400" y="29718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2438400" y="2057400"/>
            <a:ext cx="457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1981200" y="1066800"/>
            <a:ext cx="9144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1738313" y="29733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57200" y="3484563"/>
            <a:ext cx="80010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平面图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：设无向图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G=(V,E)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画在平面上，而边无任何交叉</a:t>
            </a: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1600200" y="1143000"/>
            <a:ext cx="3048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1905000" y="1143000"/>
            <a:ext cx="4572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2058" name="Group 26"/>
          <p:cNvGrpSpPr>
            <a:grpSpLocks/>
          </p:cNvGrpSpPr>
          <p:nvPr/>
        </p:nvGrpSpPr>
        <p:grpSpPr bwMode="auto">
          <a:xfrm>
            <a:off x="4495800" y="457200"/>
            <a:ext cx="2057400" cy="2843213"/>
            <a:chOff x="2832" y="288"/>
            <a:chExt cx="1296" cy="1791"/>
          </a:xfrm>
        </p:grpSpPr>
        <p:sp>
          <p:nvSpPr>
            <p:cNvPr id="172059" name="Oval 27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0" name="Oval 28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1" name="Oval 29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2" name="Oval 30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4" name="Line 32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5" name="Line 33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7" name="Line 35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8" name="Line 36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1" name="Text Box 39"/>
            <p:cNvSpPr txBox="1">
              <a:spLocks noChangeArrowheads="1"/>
            </p:cNvSpPr>
            <p:nvPr/>
          </p:nvSpPr>
          <p:spPr bwMode="auto">
            <a:xfrm>
              <a:off x="3399" y="184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172072" name="Arc 40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73" name="Arc 41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4" grpId="0" animBg="1"/>
      <p:bldP spid="172056" grpId="0" animBg="1"/>
      <p:bldP spid="172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5791200" y="1828800"/>
            <a:ext cx="2209800" cy="2819400"/>
            <a:chOff x="3552" y="1056"/>
            <a:chExt cx="1392" cy="177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5410200" y="1295400"/>
            <a:ext cx="2971800" cy="3719513"/>
            <a:chOff x="3312" y="720"/>
            <a:chExt cx="1872" cy="2343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8800" name="Line 16"/>
          <p:cNvSpPr>
            <a:spLocks noChangeShapeType="1"/>
          </p:cNvSpPr>
          <p:nvPr/>
        </p:nvSpPr>
        <p:spPr bwMode="auto">
          <a:xfrm flipH="1" flipV="1">
            <a:off x="6858000" y="1981200"/>
            <a:ext cx="9906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6781800" y="3200400"/>
            <a:ext cx="1143000" cy="1371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2" name="Arc 18"/>
          <p:cNvSpPr>
            <a:spLocks/>
          </p:cNvSpPr>
          <p:nvPr/>
        </p:nvSpPr>
        <p:spPr bwMode="auto">
          <a:xfrm flipH="1">
            <a:off x="5791200" y="19050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3" name="Arc 19"/>
          <p:cNvSpPr>
            <a:spLocks/>
          </p:cNvSpPr>
          <p:nvPr/>
        </p:nvSpPr>
        <p:spPr bwMode="auto">
          <a:xfrm>
            <a:off x="5943600" y="32004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4" name="Arc 20"/>
          <p:cNvSpPr>
            <a:spLocks/>
          </p:cNvSpPr>
          <p:nvPr/>
        </p:nvSpPr>
        <p:spPr bwMode="auto">
          <a:xfrm flipV="1">
            <a:off x="5943600" y="19050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5" name="Arc 21"/>
          <p:cNvSpPr>
            <a:spLocks/>
          </p:cNvSpPr>
          <p:nvPr/>
        </p:nvSpPr>
        <p:spPr bwMode="auto">
          <a:xfrm flipH="1" flipV="1">
            <a:off x="5791200" y="31242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943600" y="3124200"/>
            <a:ext cx="19812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391400" y="3657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七桥问题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76200" y="1095375"/>
            <a:ext cx="5181600" cy="2224088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欧拉回路：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给定无向图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中的每条边一次且仅有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一次的回路。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76200" y="3814763"/>
            <a:ext cx="5638800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具有欧拉回路的图叫欧拉图。 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043113" y="4768850"/>
            <a:ext cx="1766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1736</a:t>
            </a:r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971800" y="5791200"/>
            <a:ext cx="2057400" cy="609600"/>
          </a:xfrm>
          <a:prstGeom prst="wedgeRoundRectCallout">
            <a:avLst>
              <a:gd name="adj1" fmla="val -13194"/>
              <a:gd name="adj2" fmla="val -269009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/>
              <a:t>连通图</a:t>
            </a: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5638800" y="5562600"/>
            <a:ext cx="3352800" cy="609600"/>
          </a:xfrm>
          <a:prstGeom prst="wedgeRectCallout">
            <a:avLst>
              <a:gd name="adj1" fmla="val -83241"/>
              <a:gd name="adj2" fmla="val -236199"/>
            </a:avLst>
          </a:prstGeom>
          <a:solidFill>
            <a:srgbClr val="FFFF99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允许顶点重复出现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animBg="1"/>
      <p:bldP spid="118809" grpId="0" animBg="1"/>
      <p:bldP spid="118810" grpId="0"/>
      <p:bldP spid="118812" grpId="0" animBg="1"/>
      <p:bldP spid="1188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685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1828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096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620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858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838200" y="11430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19050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838200" y="1219200"/>
            <a:ext cx="9906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V="1">
            <a:off x="762000" y="1219200"/>
            <a:ext cx="10668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052513" y="25161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grpSp>
        <p:nvGrpSpPr>
          <p:cNvPr id="185361" name="Group 17"/>
          <p:cNvGrpSpPr>
            <a:grpSpLocks/>
          </p:cNvGrpSpPr>
          <p:nvPr/>
        </p:nvGrpSpPr>
        <p:grpSpPr bwMode="auto">
          <a:xfrm>
            <a:off x="762000" y="609600"/>
            <a:ext cx="1828800" cy="1905000"/>
            <a:chOff x="480" y="384"/>
            <a:chExt cx="1152" cy="1200"/>
          </a:xfrm>
        </p:grpSpPr>
        <p:sp>
          <p:nvSpPr>
            <p:cNvPr id="185362" name="Arc 18"/>
            <p:cNvSpPr>
              <a:spLocks/>
            </p:cNvSpPr>
            <p:nvPr/>
          </p:nvSpPr>
          <p:spPr bwMode="auto">
            <a:xfrm flipV="1">
              <a:off x="1248" y="384"/>
              <a:ext cx="384" cy="1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3" name="Arc 19"/>
            <p:cNvSpPr>
              <a:spLocks/>
            </p:cNvSpPr>
            <p:nvPr/>
          </p:nvSpPr>
          <p:spPr bwMode="auto">
            <a:xfrm flipH="1">
              <a:off x="480" y="384"/>
              <a:ext cx="115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85364" name="Group 20"/>
          <p:cNvGrpSpPr>
            <a:grpSpLocks/>
          </p:cNvGrpSpPr>
          <p:nvPr/>
        </p:nvGrpSpPr>
        <p:grpSpPr bwMode="auto">
          <a:xfrm>
            <a:off x="4572000" y="457200"/>
            <a:ext cx="1524000" cy="2233613"/>
            <a:chOff x="2880" y="288"/>
            <a:chExt cx="960" cy="1407"/>
          </a:xfrm>
        </p:grpSpPr>
        <p:sp>
          <p:nvSpPr>
            <p:cNvPr id="185365" name="Oval 21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6" name="Oval 22"/>
            <p:cNvSpPr>
              <a:spLocks noChangeArrowheads="1"/>
            </p:cNvSpPr>
            <p:nvPr/>
          </p:nvSpPr>
          <p:spPr bwMode="auto">
            <a:xfrm>
              <a:off x="3792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312" y="288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9" name="Oval 25"/>
            <p:cNvSpPr>
              <a:spLocks noChangeArrowheads="1"/>
            </p:cNvSpPr>
            <p:nvPr/>
          </p:nvSpPr>
          <p:spPr bwMode="auto">
            <a:xfrm>
              <a:off x="360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3168" y="13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 flipV="1">
              <a:off x="2928" y="288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3360" y="288"/>
              <a:ext cx="48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2880" y="720"/>
              <a:ext cx="24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 flipH="1">
              <a:off x="3648" y="720"/>
              <a:ext cx="19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2928" y="67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 flipH="1">
              <a:off x="3168" y="336"/>
              <a:ext cx="144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3360" y="336"/>
              <a:ext cx="24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168" y="720"/>
              <a:ext cx="62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 flipH="1" flipV="1">
              <a:off x="2928" y="720"/>
              <a:ext cx="67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255" y="14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382" name="Object 38"/>
          <p:cNvGraphicFramePr>
            <a:graphicFrameLocks noChangeAspect="1"/>
          </p:cNvGraphicFramePr>
          <p:nvPr/>
        </p:nvGraphicFramePr>
        <p:xfrm>
          <a:off x="6172200" y="1371600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1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371600"/>
                        <a:ext cx="58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83" name="Group 39"/>
          <p:cNvGrpSpPr>
            <a:grpSpLocks/>
          </p:cNvGrpSpPr>
          <p:nvPr/>
        </p:nvGrpSpPr>
        <p:grpSpPr bwMode="auto">
          <a:xfrm>
            <a:off x="2590800" y="3200400"/>
            <a:ext cx="2667000" cy="2349500"/>
            <a:chOff x="1632" y="2016"/>
            <a:chExt cx="1680" cy="1480"/>
          </a:xfrm>
        </p:grpSpPr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7" name="Oval 4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8" name="Oval 4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1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2" name="Line 4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3" name="Line 4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7" name="Line 5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8" name="Line 5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9" name="Text Box 55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401" name="Object 57"/>
          <p:cNvGraphicFramePr>
            <a:graphicFrameLocks noChangeAspect="1"/>
          </p:cNvGraphicFramePr>
          <p:nvPr/>
        </p:nvGraphicFramePr>
        <p:xfrm>
          <a:off x="5410200" y="3697288"/>
          <a:ext cx="83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2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97288"/>
                        <a:ext cx="8382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02" name="Line 58"/>
          <p:cNvSpPr>
            <a:spLocks noChangeShapeType="1"/>
          </p:cNvSpPr>
          <p:nvPr/>
        </p:nvSpPr>
        <p:spPr bwMode="auto">
          <a:xfrm>
            <a:off x="6934200" y="27432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 flipH="1">
            <a:off x="7315200" y="2133600"/>
            <a:ext cx="3048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7696200" y="2133600"/>
            <a:ext cx="2286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 flipH="1">
            <a:off x="6934200" y="2057400"/>
            <a:ext cx="685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7696200" y="2057400"/>
            <a:ext cx="5334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6858000" y="2819400"/>
            <a:ext cx="457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7391400" y="3429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>
            <a:off x="8001000" y="2743200"/>
            <a:ext cx="304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V="1">
            <a:off x="7391400" y="2743200"/>
            <a:ext cx="838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1" name="Text Box 67"/>
          <p:cNvSpPr txBox="1">
            <a:spLocks noChangeArrowheads="1"/>
          </p:cNvSpPr>
          <p:nvPr/>
        </p:nvSpPr>
        <p:spPr bwMode="auto">
          <a:xfrm>
            <a:off x="8229600" y="2973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</a:p>
        </p:txBody>
      </p:sp>
      <p:sp>
        <p:nvSpPr>
          <p:cNvPr id="185412" name="Oval 68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3" name="Oval 69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6540500" y="3517900"/>
            <a:ext cx="1384300" cy="1816100"/>
          </a:xfrm>
          <a:custGeom>
            <a:avLst/>
            <a:gdLst>
              <a:gd name="T0" fmla="*/ 248 w 872"/>
              <a:gd name="T1" fmla="*/ 1144 h 1144"/>
              <a:gd name="T2" fmla="*/ 8 w 872"/>
              <a:gd name="T3" fmla="*/ 184 h 1144"/>
              <a:gd name="T4" fmla="*/ 296 w 872"/>
              <a:gd name="T5" fmla="*/ 40 h 1144"/>
              <a:gd name="T6" fmla="*/ 872 w 872"/>
              <a:gd name="T7" fmla="*/ 42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1144">
                <a:moveTo>
                  <a:pt x="248" y="1144"/>
                </a:moveTo>
                <a:cubicBezTo>
                  <a:pt x="124" y="756"/>
                  <a:pt x="0" y="368"/>
                  <a:pt x="8" y="184"/>
                </a:cubicBezTo>
                <a:cubicBezTo>
                  <a:pt x="16" y="0"/>
                  <a:pt x="152" y="0"/>
                  <a:pt x="296" y="40"/>
                </a:cubicBezTo>
                <a:cubicBezTo>
                  <a:pt x="440" y="80"/>
                  <a:pt x="776" y="360"/>
                  <a:pt x="872" y="42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5" name="Line 71"/>
          <p:cNvSpPr>
            <a:spLocks noChangeShapeType="1"/>
          </p:cNvSpPr>
          <p:nvPr/>
        </p:nvSpPr>
        <p:spPr bwMode="auto">
          <a:xfrm>
            <a:off x="6934200" y="5334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6" name="Line 72"/>
          <p:cNvSpPr>
            <a:spLocks noChangeShapeType="1"/>
          </p:cNvSpPr>
          <p:nvPr/>
        </p:nvSpPr>
        <p:spPr bwMode="auto">
          <a:xfrm>
            <a:off x="6934200" y="42672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7" name="Line 73"/>
          <p:cNvSpPr>
            <a:spLocks noChangeShapeType="1"/>
          </p:cNvSpPr>
          <p:nvPr/>
        </p:nvSpPr>
        <p:spPr bwMode="auto">
          <a:xfrm>
            <a:off x="6934200" y="4267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8" name="Line 74"/>
          <p:cNvSpPr>
            <a:spLocks noChangeShapeType="1"/>
          </p:cNvSpPr>
          <p:nvPr/>
        </p:nvSpPr>
        <p:spPr bwMode="auto">
          <a:xfrm>
            <a:off x="7924800" y="4267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9" name="Freeform 75"/>
          <p:cNvSpPr>
            <a:spLocks/>
          </p:cNvSpPr>
          <p:nvPr/>
        </p:nvSpPr>
        <p:spPr bwMode="auto">
          <a:xfrm>
            <a:off x="6934200" y="3479800"/>
            <a:ext cx="1689100" cy="1778000"/>
          </a:xfrm>
          <a:custGeom>
            <a:avLst/>
            <a:gdLst>
              <a:gd name="T0" fmla="*/ 0 w 1064"/>
              <a:gd name="T1" fmla="*/ 448 h 1120"/>
              <a:gd name="T2" fmla="*/ 960 w 1064"/>
              <a:gd name="T3" fmla="*/ 112 h 1120"/>
              <a:gd name="T4" fmla="*/ 624 w 1064"/>
              <a:gd name="T5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4" h="1120">
                <a:moveTo>
                  <a:pt x="0" y="448"/>
                </a:moveTo>
                <a:cubicBezTo>
                  <a:pt x="428" y="224"/>
                  <a:pt x="856" y="0"/>
                  <a:pt x="960" y="112"/>
                </a:cubicBezTo>
                <a:cubicBezTo>
                  <a:pt x="1064" y="224"/>
                  <a:pt x="680" y="952"/>
                  <a:pt x="624" y="112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7224713" y="52959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</a:t>
            </a:r>
          </a:p>
        </p:txBody>
      </p:sp>
      <p:sp>
        <p:nvSpPr>
          <p:cNvPr id="185421" name="Freeform 77"/>
          <p:cNvSpPr>
            <a:spLocks/>
          </p:cNvSpPr>
          <p:nvPr/>
        </p:nvSpPr>
        <p:spPr bwMode="auto">
          <a:xfrm>
            <a:off x="6411913" y="1981200"/>
            <a:ext cx="1265237" cy="1495425"/>
          </a:xfrm>
          <a:custGeom>
            <a:avLst/>
            <a:gdLst>
              <a:gd name="T0" fmla="*/ 563 w 797"/>
              <a:gd name="T1" fmla="*/ 942 h 942"/>
              <a:gd name="T2" fmla="*/ 245 w 797"/>
              <a:gd name="T3" fmla="*/ 846 h 942"/>
              <a:gd name="T4" fmla="*/ 215 w 797"/>
              <a:gd name="T5" fmla="*/ 822 h 942"/>
              <a:gd name="T6" fmla="*/ 185 w 797"/>
              <a:gd name="T7" fmla="*/ 786 h 942"/>
              <a:gd name="T8" fmla="*/ 161 w 797"/>
              <a:gd name="T9" fmla="*/ 774 h 942"/>
              <a:gd name="T10" fmla="*/ 65 w 797"/>
              <a:gd name="T11" fmla="*/ 660 h 942"/>
              <a:gd name="T12" fmla="*/ 41 w 797"/>
              <a:gd name="T13" fmla="*/ 624 h 942"/>
              <a:gd name="T14" fmla="*/ 29 w 797"/>
              <a:gd name="T15" fmla="*/ 606 h 942"/>
              <a:gd name="T16" fmla="*/ 5 w 797"/>
              <a:gd name="T17" fmla="*/ 522 h 942"/>
              <a:gd name="T18" fmla="*/ 89 w 797"/>
              <a:gd name="T19" fmla="*/ 246 h 942"/>
              <a:gd name="T20" fmla="*/ 149 w 797"/>
              <a:gd name="T21" fmla="*/ 192 h 942"/>
              <a:gd name="T22" fmla="*/ 161 w 797"/>
              <a:gd name="T23" fmla="*/ 174 h 942"/>
              <a:gd name="T24" fmla="*/ 455 w 797"/>
              <a:gd name="T25" fmla="*/ 42 h 942"/>
              <a:gd name="T26" fmla="*/ 623 w 797"/>
              <a:gd name="T27" fmla="*/ 0 h 942"/>
              <a:gd name="T28" fmla="*/ 743 w 797"/>
              <a:gd name="T29" fmla="*/ 6 h 942"/>
              <a:gd name="T30" fmla="*/ 797 w 797"/>
              <a:gd name="T31" fmla="*/ 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942">
                <a:moveTo>
                  <a:pt x="563" y="942"/>
                </a:moveTo>
                <a:cubicBezTo>
                  <a:pt x="468" y="933"/>
                  <a:pt x="324" y="909"/>
                  <a:pt x="245" y="846"/>
                </a:cubicBezTo>
                <a:cubicBezTo>
                  <a:pt x="235" y="838"/>
                  <a:pt x="224" y="831"/>
                  <a:pt x="215" y="822"/>
                </a:cubicBezTo>
                <a:cubicBezTo>
                  <a:pt x="204" y="811"/>
                  <a:pt x="197" y="796"/>
                  <a:pt x="185" y="786"/>
                </a:cubicBezTo>
                <a:cubicBezTo>
                  <a:pt x="178" y="780"/>
                  <a:pt x="168" y="780"/>
                  <a:pt x="161" y="774"/>
                </a:cubicBezTo>
                <a:cubicBezTo>
                  <a:pt x="120" y="740"/>
                  <a:pt x="92" y="704"/>
                  <a:pt x="65" y="660"/>
                </a:cubicBezTo>
                <a:cubicBezTo>
                  <a:pt x="58" y="648"/>
                  <a:pt x="49" y="636"/>
                  <a:pt x="41" y="624"/>
                </a:cubicBezTo>
                <a:cubicBezTo>
                  <a:pt x="37" y="618"/>
                  <a:pt x="29" y="606"/>
                  <a:pt x="29" y="606"/>
                </a:cubicBezTo>
                <a:cubicBezTo>
                  <a:pt x="22" y="578"/>
                  <a:pt x="14" y="550"/>
                  <a:pt x="5" y="522"/>
                </a:cubicBezTo>
                <a:cubicBezTo>
                  <a:pt x="9" y="431"/>
                  <a:pt x="0" y="305"/>
                  <a:pt x="89" y="246"/>
                </a:cubicBezTo>
                <a:cubicBezTo>
                  <a:pt x="112" y="211"/>
                  <a:pt x="95" y="232"/>
                  <a:pt x="149" y="192"/>
                </a:cubicBezTo>
                <a:cubicBezTo>
                  <a:pt x="155" y="188"/>
                  <a:pt x="156" y="179"/>
                  <a:pt x="161" y="174"/>
                </a:cubicBezTo>
                <a:cubicBezTo>
                  <a:pt x="240" y="105"/>
                  <a:pt x="355" y="62"/>
                  <a:pt x="455" y="42"/>
                </a:cubicBezTo>
                <a:cubicBezTo>
                  <a:pt x="496" y="15"/>
                  <a:pt x="573" y="8"/>
                  <a:pt x="623" y="0"/>
                </a:cubicBezTo>
                <a:cubicBezTo>
                  <a:pt x="663" y="2"/>
                  <a:pt x="703" y="3"/>
                  <a:pt x="743" y="6"/>
                </a:cubicBezTo>
                <a:cubicBezTo>
                  <a:pt x="761" y="8"/>
                  <a:pt x="797" y="21"/>
                  <a:pt x="797" y="4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2" name="Freeform 78"/>
          <p:cNvSpPr>
            <a:spLocks/>
          </p:cNvSpPr>
          <p:nvPr/>
        </p:nvSpPr>
        <p:spPr bwMode="auto">
          <a:xfrm>
            <a:off x="7648575" y="2019300"/>
            <a:ext cx="1214438" cy="1422400"/>
          </a:xfrm>
          <a:custGeom>
            <a:avLst/>
            <a:gdLst>
              <a:gd name="T0" fmla="*/ 198 w 765"/>
              <a:gd name="T1" fmla="*/ 894 h 896"/>
              <a:gd name="T2" fmla="*/ 558 w 765"/>
              <a:gd name="T3" fmla="*/ 870 h 896"/>
              <a:gd name="T4" fmla="*/ 660 w 765"/>
              <a:gd name="T5" fmla="*/ 804 h 896"/>
              <a:gd name="T6" fmla="*/ 726 w 765"/>
              <a:gd name="T7" fmla="*/ 714 h 896"/>
              <a:gd name="T8" fmla="*/ 744 w 765"/>
              <a:gd name="T9" fmla="*/ 696 h 896"/>
              <a:gd name="T10" fmla="*/ 756 w 765"/>
              <a:gd name="T11" fmla="*/ 678 h 896"/>
              <a:gd name="T12" fmla="*/ 708 w 765"/>
              <a:gd name="T13" fmla="*/ 348 h 896"/>
              <a:gd name="T14" fmla="*/ 678 w 765"/>
              <a:gd name="T15" fmla="*/ 318 h 896"/>
              <a:gd name="T16" fmla="*/ 642 w 765"/>
              <a:gd name="T17" fmla="*/ 270 h 896"/>
              <a:gd name="T18" fmla="*/ 534 w 765"/>
              <a:gd name="T19" fmla="*/ 198 h 896"/>
              <a:gd name="T20" fmla="*/ 414 w 765"/>
              <a:gd name="T21" fmla="*/ 114 h 896"/>
              <a:gd name="T22" fmla="*/ 342 w 765"/>
              <a:gd name="T23" fmla="*/ 84 h 896"/>
              <a:gd name="T24" fmla="*/ 66 w 765"/>
              <a:gd name="T25" fmla="*/ 0 h 896"/>
              <a:gd name="T26" fmla="*/ 0 w 765"/>
              <a:gd name="T2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5" h="896">
                <a:moveTo>
                  <a:pt x="198" y="894"/>
                </a:moveTo>
                <a:cubicBezTo>
                  <a:pt x="367" y="890"/>
                  <a:pt x="428" y="896"/>
                  <a:pt x="558" y="870"/>
                </a:cubicBezTo>
                <a:cubicBezTo>
                  <a:pt x="592" y="848"/>
                  <a:pt x="629" y="831"/>
                  <a:pt x="660" y="804"/>
                </a:cubicBezTo>
                <a:cubicBezTo>
                  <a:pt x="689" y="779"/>
                  <a:pt x="704" y="744"/>
                  <a:pt x="726" y="714"/>
                </a:cubicBezTo>
                <a:cubicBezTo>
                  <a:pt x="731" y="707"/>
                  <a:pt x="739" y="703"/>
                  <a:pt x="744" y="696"/>
                </a:cubicBezTo>
                <a:cubicBezTo>
                  <a:pt x="749" y="690"/>
                  <a:pt x="752" y="684"/>
                  <a:pt x="756" y="678"/>
                </a:cubicBezTo>
                <a:cubicBezTo>
                  <a:pt x="752" y="531"/>
                  <a:pt x="765" y="462"/>
                  <a:pt x="708" y="348"/>
                </a:cubicBezTo>
                <a:cubicBezTo>
                  <a:pt x="689" y="310"/>
                  <a:pt x="705" y="348"/>
                  <a:pt x="678" y="318"/>
                </a:cubicBezTo>
                <a:cubicBezTo>
                  <a:pt x="665" y="303"/>
                  <a:pt x="654" y="286"/>
                  <a:pt x="642" y="270"/>
                </a:cubicBezTo>
                <a:cubicBezTo>
                  <a:pt x="619" y="239"/>
                  <a:pt x="566" y="218"/>
                  <a:pt x="534" y="198"/>
                </a:cubicBezTo>
                <a:cubicBezTo>
                  <a:pt x="493" y="172"/>
                  <a:pt x="454" y="140"/>
                  <a:pt x="414" y="114"/>
                </a:cubicBezTo>
                <a:cubicBezTo>
                  <a:pt x="394" y="100"/>
                  <a:pt x="362" y="97"/>
                  <a:pt x="342" y="84"/>
                </a:cubicBezTo>
                <a:cubicBezTo>
                  <a:pt x="262" y="31"/>
                  <a:pt x="159" y="13"/>
                  <a:pt x="66" y="0"/>
                </a:cubicBezTo>
                <a:cubicBezTo>
                  <a:pt x="33" y="6"/>
                  <a:pt x="23" y="7"/>
                  <a:pt x="0" y="3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6934200" y="4267200"/>
            <a:ext cx="9144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4" name="Oval 80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5" name="Oval 81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6" name="Oval 82"/>
          <p:cNvSpPr>
            <a:spLocks noChangeArrowheads="1"/>
          </p:cNvSpPr>
          <p:nvPr/>
        </p:nvSpPr>
        <p:spPr bwMode="auto">
          <a:xfrm>
            <a:off x="7924800" y="3352800"/>
            <a:ext cx="762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7" name="Oval 83"/>
          <p:cNvSpPr>
            <a:spLocks noChangeArrowheads="1"/>
          </p:cNvSpPr>
          <p:nvPr/>
        </p:nvSpPr>
        <p:spPr bwMode="auto">
          <a:xfrm>
            <a:off x="81534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8" name="Oval 8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9" name="Oval 85"/>
          <p:cNvSpPr>
            <a:spLocks noChangeArrowheads="1"/>
          </p:cNvSpPr>
          <p:nvPr/>
        </p:nvSpPr>
        <p:spPr bwMode="auto">
          <a:xfrm>
            <a:off x="7848600" y="52578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0" name="Oval 86"/>
          <p:cNvSpPr>
            <a:spLocks noChangeArrowheads="1"/>
          </p:cNvSpPr>
          <p:nvPr/>
        </p:nvSpPr>
        <p:spPr bwMode="auto">
          <a:xfrm>
            <a:off x="6934200" y="5334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1" name="Rectangle 87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2" name="Text Box 88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8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 animBg="1"/>
      <p:bldP spid="185403" grpId="0" animBg="1"/>
      <p:bldP spid="185404" grpId="0" animBg="1"/>
      <p:bldP spid="185419" grpId="0" animBg="1"/>
      <p:bldP spid="185421" grpId="0" animBg="1"/>
      <p:bldP spid="185422" grpId="0" animBg="1"/>
      <p:bldP spid="1854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75112" name="Group 8"/>
          <p:cNvGrpSpPr>
            <a:grpSpLocks/>
          </p:cNvGrpSpPr>
          <p:nvPr/>
        </p:nvGrpSpPr>
        <p:grpSpPr bwMode="auto">
          <a:xfrm>
            <a:off x="4495800" y="457200"/>
            <a:ext cx="2057400" cy="2860675"/>
            <a:chOff x="2832" y="288"/>
            <a:chExt cx="1296" cy="1802"/>
          </a:xfrm>
        </p:grpSpPr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8" name="Line 14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4" name="Line 20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3399" y="180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175126" name="Arc 22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27" name="Arc 23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75128" name="Oval 24"/>
          <p:cNvSpPr>
            <a:spLocks noChangeArrowheads="1"/>
          </p:cNvSpPr>
          <p:nvPr/>
        </p:nvSpPr>
        <p:spPr bwMode="auto">
          <a:xfrm>
            <a:off x="7315200" y="838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29" name="Oval 25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15200" y="990600"/>
            <a:ext cx="762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152400" y="1022350"/>
            <a:ext cx="41100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当且仅当一个图的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连通分支都是平面图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这个图是平面图。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52400" y="609600"/>
            <a:ext cx="794385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设无向图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G=(V,E)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为平面图，在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中，由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的边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所包围的一个区域，其内部不含图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的顶点和边，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这样的区域称为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的一个面。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2743200" y="2895600"/>
            <a:ext cx="1371600" cy="990600"/>
          </a:xfrm>
          <a:prstGeom prst="wedgeRoundRectCallout">
            <a:avLst>
              <a:gd name="adj1" fmla="val 58333"/>
              <a:gd name="adj2" fmla="val -100162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有限面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953000" y="2819400"/>
            <a:ext cx="1981200" cy="1143000"/>
          </a:xfrm>
          <a:prstGeom prst="wedgeEllipseCallout">
            <a:avLst>
              <a:gd name="adj1" fmla="val -80287"/>
              <a:gd name="adj2" fmla="val -78333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无限面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228600" y="4038600"/>
            <a:ext cx="8579891" cy="586957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包围一个面的所有边组成的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回路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，称为该面的边界。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1241425" y="4975225"/>
            <a:ext cx="5018088" cy="55403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边界的长度称为面的次数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d(R)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457200" y="5767388"/>
            <a:ext cx="8181975" cy="4921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如果两个面的边界至少有一条公共边，则称两个面是相邻的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36" grpId="0" animBg="1"/>
      <p:bldP spid="176137" grpId="0" animBg="1"/>
      <p:bldP spid="176138" grpId="0" animBg="1"/>
      <p:bldP spid="1761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aphicFrame>
        <p:nvGraphicFramePr>
          <p:cNvPr id="1771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990600"/>
          <a:ext cx="20812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4" name="Visio" r:id="rId3" imgW="1279684" imgH="1873862" progId="Visio.Drawing.11">
                  <p:embed/>
                </p:oleObj>
              </mc:Choice>
              <mc:Fallback>
                <p:oleObj name="Visio" r:id="rId3" imgW="1279684" imgH="18738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0812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 cap="flat" cmpd="sng" algn="ctr">
                            <a:solidFill>
                              <a:srgbClr val="0000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209800" y="40386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3581400" y="762000"/>
            <a:ext cx="1752600" cy="1447800"/>
          </a:xfrm>
          <a:prstGeom prst="wedgeEllipseCallout">
            <a:avLst>
              <a:gd name="adj1" fmla="val -86958"/>
              <a:gd name="adj2" fmla="val 11403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平面图</a:t>
            </a:r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3429000" y="2667000"/>
            <a:ext cx="1752600" cy="76200"/>
          </a:xfrm>
          <a:prstGeom prst="line">
            <a:avLst/>
          </a:prstGeom>
          <a:noFill/>
          <a:ln w="168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716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914400"/>
          <a:ext cx="32004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5" name="Visio" r:id="rId5" imgW="2341157" imgH="2249278" progId="Visio.Drawing.11">
                  <p:embed/>
                </p:oleObj>
              </mc:Choice>
              <mc:Fallback>
                <p:oleObj name="Visio" r:id="rId5" imgW="2341157" imgH="224927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3200400" cy="3074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4925" cap="flat" cmpd="sng" algn="ctr">
                        <a:solidFill>
                          <a:srgbClr val="8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615113" y="14319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934200" y="27305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324600" y="234632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7620000" y="22098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59293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69961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8139113" y="30321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F7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8291513" y="1308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F8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838200" y="5211763"/>
            <a:ext cx="7315200" cy="598487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一个平面图有一个惟一的无限区域。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nimBg="1"/>
      <p:bldP spid="177162" grpId="0" animBg="1"/>
      <p:bldP spid="177166" grpId="0"/>
      <p:bldP spid="177167" grpId="0"/>
      <p:bldP spid="177168" grpId="0"/>
      <p:bldP spid="177169" grpId="0"/>
      <p:bldP spid="177170" grpId="0"/>
      <p:bldP spid="177171" grpId="0"/>
      <p:bldP spid="177172" grpId="0"/>
      <p:bldP spid="177174" grpId="0"/>
      <p:bldP spid="177175" grpId="0" animBg="1"/>
      <p:bldP spid="17717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2057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35052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1054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48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2514600" y="243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2133600" y="1905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flipV="1">
            <a:off x="2209800" y="26670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2209800" y="18288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2209800" y="1905000"/>
            <a:ext cx="3048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3657600" y="2590800"/>
            <a:ext cx="14478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5257800" y="18288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257800" y="26670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6324600" y="1905000"/>
            <a:ext cx="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424113" y="20574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3951288" y="22098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e2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2271713" y="2527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5624513" y="2374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948113" y="1384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3733800" y="3505200"/>
            <a:ext cx="1600200" cy="914400"/>
          </a:xfrm>
          <a:prstGeom prst="cloudCallout">
            <a:avLst>
              <a:gd name="adj1" fmla="val -20537"/>
              <a:gd name="adj2" fmla="val -143926"/>
            </a:avLst>
          </a:prstGeom>
          <a:solidFill>
            <a:srgbClr val="FFFF99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割边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914400" y="5581650"/>
            <a:ext cx="8074025" cy="554038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如果一条边不是割边，它必是两个面的公共边界。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1281113" y="4768850"/>
            <a:ext cx="5500687" cy="554038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割边只能是一个面的边界</a:t>
            </a:r>
          </a:p>
        </p:txBody>
      </p:sp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781800" y="1981200"/>
            <a:ext cx="1219200" cy="457200"/>
          </a:xfrm>
          <a:prstGeom prst="wedgeEllipseCallout">
            <a:avLst>
              <a:gd name="adj1" fmla="val -86718"/>
              <a:gd name="adj2" fmla="val 107639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762000" y="2667000"/>
            <a:ext cx="838200" cy="533400"/>
          </a:xfrm>
          <a:prstGeom prst="wedgeRoundRectCallout">
            <a:avLst>
              <a:gd name="adj1" fmla="val 102843"/>
              <a:gd name="adj2" fmla="val -52380"/>
              <a:gd name="adj3" fmla="val 16667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208" name="AutoShape 32"/>
          <p:cNvSpPr>
            <a:spLocks noChangeArrowheads="1"/>
          </p:cNvSpPr>
          <p:nvPr/>
        </p:nvSpPr>
        <p:spPr bwMode="auto">
          <a:xfrm>
            <a:off x="4800600" y="381000"/>
            <a:ext cx="1295400" cy="762000"/>
          </a:xfrm>
          <a:prstGeom prst="wedgeRoundRectCallout">
            <a:avLst>
              <a:gd name="adj1" fmla="val -94486"/>
              <a:gd name="adj2" fmla="val 9000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7010400" y="3429000"/>
            <a:ext cx="1600200" cy="762000"/>
          </a:xfrm>
          <a:prstGeom prst="cloudCallout">
            <a:avLst>
              <a:gd name="adj1" fmla="val 17560"/>
              <a:gd name="adj2" fmla="val -117500"/>
            </a:avLst>
          </a:prstGeom>
          <a:solidFill>
            <a:srgbClr val="00FFFF"/>
          </a:solidFill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animBg="1"/>
      <p:bldP spid="178191" grpId="0" animBg="1"/>
      <p:bldP spid="178192" grpId="0" animBg="1"/>
      <p:bldP spid="178193" grpId="0" animBg="1"/>
      <p:bldP spid="178194" grpId="0" animBg="1"/>
      <p:bldP spid="178195" grpId="0" animBg="1"/>
      <p:bldP spid="178196" grpId="0" animBg="1"/>
      <p:bldP spid="178197" grpId="0" animBg="1"/>
      <p:bldP spid="178200" grpId="0"/>
      <p:bldP spid="178200" grpId="1"/>
      <p:bldP spid="178201" grpId="0"/>
      <p:bldP spid="178201" grpId="1"/>
      <p:bldP spid="178202" grpId="0"/>
      <p:bldP spid="178202" grpId="1"/>
      <p:bldP spid="178203" grpId="0" animBg="1"/>
      <p:bldP spid="178204" grpId="0" animBg="1"/>
      <p:bldP spid="178205" grpId="0" animBg="1"/>
      <p:bldP spid="178206" grpId="0" animBg="1"/>
      <p:bldP spid="178206" grpId="1" animBg="1"/>
      <p:bldP spid="178207" grpId="0" animBg="1"/>
      <p:bldP spid="178207" grpId="1" animBg="1"/>
      <p:bldP spid="178208" grpId="0" animBg="1"/>
      <p:bldP spid="178208" grpId="1" animBg="1"/>
      <p:bldP spid="17820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305800" cy="98107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 smtClean="0">
                <a:cs typeface="Times New Roman" pitchFamily="18" charset="0"/>
              </a:rPr>
              <a:t>定理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在平面图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中，所有面的次数之和等于边数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倍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743200" y="2438400"/>
          <a:ext cx="3048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6" name="公式" r:id="rId3" imgW="1040948" imgH="431613" progId="Equation.3">
                  <p:embed/>
                </p:oleObj>
              </mc:Choice>
              <mc:Fallback>
                <p:oleObj name="公式" r:id="rId3" imgW="1040948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048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2133600" y="4191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14478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2133600" y="624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28194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43434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5562600" y="4191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6" name="Oval 16"/>
          <p:cNvSpPr>
            <a:spLocks noChangeArrowheads="1"/>
          </p:cNvSpPr>
          <p:nvPr/>
        </p:nvSpPr>
        <p:spPr bwMode="auto">
          <a:xfrm>
            <a:off x="5562600" y="6096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600200" y="5257800"/>
            <a:ext cx="1219200" cy="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1600200" y="5334000"/>
            <a:ext cx="5334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2286000" y="5334000"/>
            <a:ext cx="6096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V="1">
            <a:off x="1524000" y="4267200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2286000" y="4267200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2971800" y="5257800"/>
            <a:ext cx="13716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V="1">
            <a:off x="4419600" y="4267200"/>
            <a:ext cx="1143000" cy="914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4495800" y="5257800"/>
            <a:ext cx="1066800" cy="8382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638800" y="4343400"/>
            <a:ext cx="0" cy="1752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42" name="Object 42"/>
          <p:cNvGraphicFramePr>
            <a:graphicFrameLocks noChangeAspect="1"/>
          </p:cNvGraphicFramePr>
          <p:nvPr/>
        </p:nvGraphicFramePr>
        <p:xfrm>
          <a:off x="2057400" y="36671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7" name="公式" r:id="rId5" imgW="152268" imgH="215713" progId="Equation.3">
                  <p:embed/>
                </p:oleObj>
              </mc:Choice>
              <mc:Fallback>
                <p:oleObj name="公式" r:id="rId5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671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1" name="Object 41"/>
          <p:cNvGraphicFramePr>
            <a:graphicFrameLocks noChangeAspect="1"/>
          </p:cNvGraphicFramePr>
          <p:nvPr/>
        </p:nvGraphicFramePr>
        <p:xfrm>
          <a:off x="1066800" y="495300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8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39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0" name="Object 40"/>
          <p:cNvGraphicFramePr>
            <a:graphicFrameLocks noChangeAspect="1"/>
          </p:cNvGraphicFramePr>
          <p:nvPr/>
        </p:nvGraphicFramePr>
        <p:xfrm>
          <a:off x="2362200" y="6019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9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19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2971800" y="4724400"/>
          <a:ext cx="338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0" name="公式" r:id="rId11" imgW="164880" imgH="215640" progId="Equation.3">
                  <p:embed/>
                </p:oleObj>
              </mc:Choice>
              <mc:Fallback>
                <p:oleObj name="公式" r:id="rId11" imgW="16488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338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4114800" y="4648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1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5715000" y="3886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2" name="公式" r:id="rId15" imgW="165028" imgH="228501" progId="Equation.3">
                  <p:embed/>
                </p:oleObj>
              </mc:Choice>
              <mc:Fallback>
                <p:oleObj name="公式" r:id="rId15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5715000" y="5867400"/>
          <a:ext cx="48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3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867400"/>
                        <a:ext cx="48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1890713" y="4660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043113" y="53467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4862513" y="4889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3414713" y="5499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 animBg="1"/>
      <p:bldP spid="179212" grpId="0" animBg="1"/>
      <p:bldP spid="179213" grpId="0" animBg="1"/>
      <p:bldP spid="179214" grpId="0" animBg="1"/>
      <p:bldP spid="179215" grpId="0" animBg="1"/>
      <p:bldP spid="179216" grpId="0" animBg="1"/>
      <p:bldP spid="179217" grpId="0" animBg="1"/>
      <p:bldP spid="179218" grpId="0" animBg="1"/>
      <p:bldP spid="179218" grpId="1" animBg="1"/>
      <p:bldP spid="179219" grpId="0" animBg="1"/>
      <p:bldP spid="179219" grpId="1" animBg="1"/>
      <p:bldP spid="179220" grpId="0" animBg="1"/>
      <p:bldP spid="179220" grpId="1" animBg="1"/>
      <p:bldP spid="179221" grpId="0" animBg="1"/>
      <p:bldP spid="179221" grpId="1" animBg="1"/>
      <p:bldP spid="179222" grpId="0" animBg="1"/>
      <p:bldP spid="179222" grpId="1" animBg="1"/>
      <p:bldP spid="179222" grpId="2" animBg="1"/>
      <p:bldP spid="179223" grpId="0" animBg="1"/>
      <p:bldP spid="179223" grpId="1" animBg="1"/>
      <p:bldP spid="179224" grpId="0" animBg="1"/>
      <p:bldP spid="179224" grpId="1" animBg="1"/>
      <p:bldP spid="179225" grpId="0" animBg="1"/>
      <p:bldP spid="179225" grpId="1" animBg="1"/>
      <p:bldP spid="179250" grpId="0"/>
      <p:bldP spid="179251" grpId="0"/>
      <p:bldP spid="179252" grpId="0"/>
      <p:bldP spid="179253" grpId="0"/>
      <p:bldP spid="17925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52400" y="6254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820420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>
                <a:cs typeface="Times New Roman" pitchFamily="18" charset="0"/>
              </a:rPr>
              <a:t>极大平面图：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为一个简单平面图，如果在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的任意两个不相邻</a:t>
            </a:r>
          </a:p>
          <a:p>
            <a:pPr>
              <a:lnSpc>
                <a:spcPct val="14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的顶点之间加边，所得图为非平面图。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8" name="Line 16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30" name="Oval 18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1" name="Oval 19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2" name="Oval 20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3" name="Oval 21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4" name="Oval 22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2536" name="AutoShape 24"/>
          <p:cNvSpPr>
            <a:spLocks noChangeArrowheads="1"/>
          </p:cNvSpPr>
          <p:nvPr/>
        </p:nvSpPr>
        <p:spPr bwMode="auto">
          <a:xfrm>
            <a:off x="5257800" y="1752600"/>
            <a:ext cx="1828800" cy="609600"/>
          </a:xfrm>
          <a:prstGeom prst="wedgeRoundRectCallout">
            <a:avLst>
              <a:gd name="adj1" fmla="val -70833"/>
              <a:gd name="adj2" fmla="val -58074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平面图</a:t>
            </a:r>
          </a:p>
        </p:txBody>
      </p:sp>
      <p:sp>
        <p:nvSpPr>
          <p:cNvPr id="192537" name="AutoShape 25"/>
          <p:cNvSpPr>
            <a:spLocks noChangeArrowheads="1"/>
          </p:cNvSpPr>
          <p:nvPr/>
        </p:nvSpPr>
        <p:spPr bwMode="auto">
          <a:xfrm>
            <a:off x="6324600" y="2667000"/>
            <a:ext cx="2819400" cy="762000"/>
          </a:xfrm>
          <a:prstGeom prst="wedgeEllipseCallout">
            <a:avLst>
              <a:gd name="adj1" fmla="val -43412"/>
              <a:gd name="adj2" fmla="val -88750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极大平面图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  <p:bldP spid="192527" grpId="1" animBg="1"/>
      <p:bldP spid="192536" grpId="0" animBg="1"/>
      <p:bldP spid="19253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52400" y="6254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8655050" cy="1409700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极小非平面图：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如果在非平面图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中任意删除一条边，所得图为平面图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3553" name="Oval 17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4" name="Oval 18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5" name="Oval 19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6" name="Oval 20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57" name="Oval 21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93558" name="Object 22"/>
          <p:cNvGraphicFramePr>
            <a:graphicFrameLocks noChangeAspect="1"/>
          </p:cNvGraphicFramePr>
          <p:nvPr/>
        </p:nvGraphicFramePr>
        <p:xfrm>
          <a:off x="2514600" y="16764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0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9" name="AutoShape 23"/>
          <p:cNvSpPr>
            <a:spLocks noChangeArrowheads="1"/>
          </p:cNvSpPr>
          <p:nvPr/>
        </p:nvSpPr>
        <p:spPr bwMode="auto">
          <a:xfrm>
            <a:off x="838200" y="2438400"/>
            <a:ext cx="2057400" cy="762000"/>
          </a:xfrm>
          <a:prstGeom prst="wedgeRoundRectCallout">
            <a:avLst>
              <a:gd name="adj1" fmla="val 38657"/>
              <a:gd name="adj2" fmla="val -97500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非平面图</a:t>
            </a:r>
          </a:p>
        </p:txBody>
      </p: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5486400" y="2057400"/>
            <a:ext cx="1981200" cy="990600"/>
          </a:xfrm>
          <a:prstGeom prst="wedgeEllipseCallout">
            <a:avLst>
              <a:gd name="adj1" fmla="val -92306"/>
              <a:gd name="adj2" fmla="val -34454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/>
      <p:bldP spid="193552" grpId="0" animBg="1"/>
      <p:bldP spid="193559" grpId="0" animBg="1"/>
      <p:bldP spid="1935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5334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685800" y="762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</a:rPr>
              <a:t>1750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6106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9.4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(n,m)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连通平面图，则有欧拉公式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2590800" y="3276600"/>
          <a:ext cx="4038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公式" r:id="rId3" imgW="837836" imgH="177723" progId="Equation.3">
                  <p:embed/>
                </p:oleObj>
              </mc:Choice>
              <mc:Fallback>
                <p:oleObj name="公式" r:id="rId3" imgW="8378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038600" cy="871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5867400" y="5410200"/>
            <a:ext cx="2514600" cy="838200"/>
          </a:xfrm>
          <a:prstGeom prst="wedgeRoundRectCallout">
            <a:avLst>
              <a:gd name="adj1" fmla="val 18750"/>
              <a:gd name="adj2" fmla="val -359468"/>
              <a:gd name="adj3" fmla="val 16667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latin typeface="华文行楷" pitchFamily="2" charset="-122"/>
              </a:rPr>
              <a:t>归纳法</a:t>
            </a:r>
            <a:r>
              <a:rPr lang="en-US" altLang="zh-CN" sz="3200">
                <a:latin typeface="华文行楷" pitchFamily="2" charset="-122"/>
              </a:rPr>
              <a:t>(</a:t>
            </a:r>
            <a:r>
              <a:rPr lang="en-US" altLang="zh-CN" sz="3200">
                <a:latin typeface="Times New Roman" pitchFamily="18" charset="0"/>
              </a:rPr>
              <a:t>m</a:t>
            </a:r>
            <a:r>
              <a:rPr lang="en-US" altLang="zh-CN" sz="3200">
                <a:latin typeface="华文行楷" pitchFamily="2" charset="-122"/>
              </a:rPr>
              <a:t>)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2971800" y="4800600"/>
            <a:ext cx="1905000" cy="838200"/>
          </a:xfrm>
          <a:prstGeom prst="wedgeEllipseCallout">
            <a:avLst>
              <a:gd name="adj1" fmla="val 61750"/>
              <a:gd name="adj2" fmla="val -15378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面数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2" grpId="0" animBg="1"/>
      <p:bldP spid="1945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481513" y="485775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66713" y="69691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推广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对于任何具有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个分图的平面图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2362200" y="1371600"/>
          <a:ext cx="403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6" name="公式" r:id="rId3" imgW="1054100" imgH="203200" progId="Equation.3">
                  <p:embed/>
                </p:oleObj>
              </mc:Choice>
              <mc:Fallback>
                <p:oleObj name="公式" r:id="rId3" imgW="10541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40386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0" name="Object 16"/>
          <p:cNvGraphicFramePr>
            <a:graphicFrameLocks noChangeAspect="1"/>
          </p:cNvGraphicFramePr>
          <p:nvPr/>
        </p:nvGraphicFramePr>
        <p:xfrm>
          <a:off x="1447800" y="2133600"/>
          <a:ext cx="2438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7" name="公式" r:id="rId5" imgW="863225" imgH="241195" progId="Equation.3">
                  <p:embed/>
                </p:oleObj>
              </mc:Choice>
              <mc:Fallback>
                <p:oleObj name="公式" r:id="rId5" imgW="863225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2438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14313" y="21590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证明：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3" name="Object 19"/>
          <p:cNvGraphicFramePr>
            <a:graphicFrameLocks noChangeAspect="1"/>
          </p:cNvGraphicFramePr>
          <p:nvPr/>
        </p:nvGraphicFramePr>
        <p:xfrm>
          <a:off x="4495800" y="2057400"/>
          <a:ext cx="3429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8" name="公式" r:id="rId7" imgW="965200" imgH="228600" progId="Equation.3">
                  <p:embed/>
                </p:oleObj>
              </mc:Choice>
              <mc:Fallback>
                <p:oleObj name="公式" r:id="rId7" imgW="965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429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5" name="Object 21"/>
          <p:cNvGraphicFramePr>
            <a:graphicFrameLocks noChangeAspect="1"/>
          </p:cNvGraphicFramePr>
          <p:nvPr/>
        </p:nvGraphicFramePr>
        <p:xfrm>
          <a:off x="2438400" y="3048000"/>
          <a:ext cx="18288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9" name="公式" r:id="rId9" imgW="660113" imgH="444307" progId="Equation.3">
                  <p:embed/>
                </p:oleObj>
              </mc:Choice>
              <mc:Fallback>
                <p:oleObj name="公式" r:id="rId9" imgW="660113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8288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7" name="Object 23"/>
          <p:cNvGraphicFramePr>
            <a:graphicFrameLocks noChangeAspect="1"/>
          </p:cNvGraphicFramePr>
          <p:nvPr/>
        </p:nvGraphicFramePr>
        <p:xfrm>
          <a:off x="457200" y="2819400"/>
          <a:ext cx="1905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0" name="公式" r:id="rId11" imgW="596641" imgH="444307" progId="Equation.3">
                  <p:embed/>
                </p:oleObj>
              </mc:Choice>
              <mc:Fallback>
                <p:oleObj name="公式" r:id="rId11" imgW="596641" imgH="444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905000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4572000" y="2895600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1" name="公式" r:id="rId13" imgW="990170" imgH="444307" progId="Equation.3">
                  <p:embed/>
                </p:oleObj>
              </mc:Choice>
              <mc:Fallback>
                <p:oleObj name="公式" r:id="rId13" imgW="990170" imgH="44430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11" name="Object 27"/>
          <p:cNvGraphicFramePr>
            <a:graphicFrameLocks noChangeAspect="1"/>
          </p:cNvGraphicFramePr>
          <p:nvPr/>
        </p:nvGraphicFramePr>
        <p:xfrm>
          <a:off x="2133600" y="4953000"/>
          <a:ext cx="548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2" name="公式" r:id="rId15" imgW="1371600" imgH="203200" progId="Equation.3">
                  <p:embed/>
                </p:oleObj>
              </mc:Choice>
              <mc:Fallback>
                <p:oleObj name="公式" r:id="rId15" imgW="13716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5486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6629400" y="2590800"/>
            <a:ext cx="2209800" cy="2819400"/>
            <a:chOff x="3552" y="1056"/>
            <a:chExt cx="1392" cy="177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6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7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6172200" y="2147888"/>
            <a:ext cx="2971800" cy="4100512"/>
            <a:chOff x="3888" y="1353"/>
            <a:chExt cx="1872" cy="2583"/>
          </a:xfrm>
        </p:grpSpPr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H="1" flipV="1">
              <a:off x="4800" y="1728"/>
              <a:ext cx="714" cy="6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V="1">
              <a:off x="4800" y="2496"/>
              <a:ext cx="762" cy="81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Arc 14"/>
            <p:cNvSpPr>
              <a:spLocks/>
            </p:cNvSpPr>
            <p:nvPr/>
          </p:nvSpPr>
          <p:spPr bwMode="auto">
            <a:xfrm flipH="1">
              <a:off x="4176" y="16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3" name="Arc 15"/>
            <p:cNvSpPr>
              <a:spLocks/>
            </p:cNvSpPr>
            <p:nvPr/>
          </p:nvSpPr>
          <p:spPr bwMode="auto">
            <a:xfrm>
              <a:off x="4314" y="24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4" name="Arc 16"/>
            <p:cNvSpPr>
              <a:spLocks/>
            </p:cNvSpPr>
            <p:nvPr/>
          </p:nvSpPr>
          <p:spPr bwMode="auto">
            <a:xfrm flipV="1">
              <a:off x="4314" y="16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5" name="Arc 17"/>
            <p:cNvSpPr>
              <a:spLocks/>
            </p:cNvSpPr>
            <p:nvPr/>
          </p:nvSpPr>
          <p:spPr bwMode="auto">
            <a:xfrm flipH="1" flipV="1">
              <a:off x="4218" y="24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4506" y="3609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七桥问题</a:t>
              </a: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 flipV="1">
              <a:off x="4314" y="2448"/>
              <a:ext cx="1200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8" name="Group 20"/>
            <p:cNvGrpSpPr>
              <a:grpSpLocks/>
            </p:cNvGrpSpPr>
            <p:nvPr/>
          </p:nvGrpSpPr>
          <p:grpSpPr bwMode="auto">
            <a:xfrm>
              <a:off x="3888" y="1353"/>
              <a:ext cx="1872" cy="2343"/>
              <a:chOff x="3312" y="720"/>
              <a:chExt cx="1872" cy="2343"/>
            </a:xfrm>
          </p:grpSpPr>
          <p:sp>
            <p:nvSpPr>
              <p:cNvPr id="119829" name="Text Box 21"/>
              <p:cNvSpPr txBox="1">
                <a:spLocks noChangeArrowheads="1"/>
              </p:cNvSpPr>
              <p:nvPr/>
            </p:nvSpPr>
            <p:spPr bwMode="auto">
              <a:xfrm>
                <a:off x="3974" y="72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9830" name="Text Box 22"/>
              <p:cNvSpPr txBox="1">
                <a:spLocks noChangeArrowheads="1"/>
              </p:cNvSpPr>
              <p:nvPr/>
            </p:nvSpPr>
            <p:spPr bwMode="auto">
              <a:xfrm>
                <a:off x="4138" y="27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9831" name="Text Box 23"/>
              <p:cNvSpPr txBox="1">
                <a:spLocks noChangeArrowheads="1"/>
              </p:cNvSpPr>
              <p:nvPr/>
            </p:nvSpPr>
            <p:spPr bwMode="auto">
              <a:xfrm>
                <a:off x="3312" y="168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9832" name="Text Box 24"/>
              <p:cNvSpPr txBox="1">
                <a:spLocks noChangeArrowheads="1"/>
              </p:cNvSpPr>
              <p:nvPr/>
            </p:nvSpPr>
            <p:spPr bwMode="auto">
              <a:xfrm>
                <a:off x="4919" y="1671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03188" y="1201738"/>
            <a:ext cx="5752193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8.3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是欧拉图</a:t>
            </a:r>
          </a:p>
        </p:txBody>
      </p:sp>
      <p:sp>
        <p:nvSpPr>
          <p:cNvPr id="119834" name="AutoShape 26"/>
          <p:cNvSpPr>
            <a:spLocks noChangeArrowheads="1"/>
          </p:cNvSpPr>
          <p:nvPr/>
        </p:nvSpPr>
        <p:spPr bwMode="auto">
          <a:xfrm>
            <a:off x="3048000" y="5410200"/>
            <a:ext cx="3581400" cy="1066800"/>
          </a:xfrm>
          <a:prstGeom prst="wedgeRectCallout">
            <a:avLst>
              <a:gd name="adj1" fmla="val 52259"/>
              <a:gd name="adj2" fmla="val -141667"/>
            </a:avLst>
          </a:prstGeom>
          <a:solidFill>
            <a:srgbClr val="FFFF99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七桥问题无解</a:t>
            </a:r>
          </a:p>
        </p:txBody>
      </p: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304800" y="3951288"/>
            <a:ext cx="5272088" cy="620712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</a:rPr>
              <a:t>G</a:t>
            </a:r>
            <a:r>
              <a:rPr lang="zh-CN" altLang="en-US" sz="3200" b="1">
                <a:solidFill>
                  <a:srgbClr val="000000"/>
                </a:solidFill>
              </a:rPr>
              <a:t>的每个结点度数都是偶数</a:t>
            </a:r>
            <a:endParaRPr lang="zh-CN" altLang="en-US" sz="32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4" grpId="0" animBg="1"/>
      <p:bldP spid="119836" grpId="0" animBg="1"/>
      <p:bldP spid="1198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2949575"/>
            <a:ext cx="8091488" cy="162108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任何连通的简单平面图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(n≥3)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，则必有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209800" y="49784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1" name="公式" r:id="rId3" imgW="685502" imgH="177723" progId="Equation.3">
                  <p:embed/>
                </p:oleObj>
              </mc:Choice>
              <mc:Fallback>
                <p:oleObj name="公式" r:id="rId3" imgW="685502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8400"/>
                        <a:ext cx="3657600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3567113" y="27257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3186113" y="9731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3871913" y="9731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109913" y="16589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H="1">
            <a:off x="4329113" y="16589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86113" y="15827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H="1">
            <a:off x="3567113" y="10493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3871913" y="10493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V="1">
            <a:off x="3567113" y="16589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 flipH="1" flipV="1">
            <a:off x="3186113" y="16589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6626" name="Oval 18"/>
          <p:cNvSpPr>
            <a:spLocks noChangeArrowheads="1"/>
          </p:cNvSpPr>
          <p:nvPr/>
        </p:nvSpPr>
        <p:spPr bwMode="auto">
          <a:xfrm>
            <a:off x="3429000" y="2590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7" name="Oval 19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8" name="Oval 20"/>
          <p:cNvSpPr>
            <a:spLocks noChangeArrowheads="1"/>
          </p:cNvSpPr>
          <p:nvPr/>
        </p:nvSpPr>
        <p:spPr bwMode="auto">
          <a:xfrm>
            <a:off x="4572000" y="1524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29" name="Oval 21"/>
          <p:cNvSpPr>
            <a:spLocks noChangeArrowheads="1"/>
          </p:cNvSpPr>
          <p:nvPr/>
        </p:nvSpPr>
        <p:spPr bwMode="auto">
          <a:xfrm>
            <a:off x="3048000" y="1524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6630" name="Oval 22"/>
          <p:cNvSpPr>
            <a:spLocks noChangeArrowheads="1"/>
          </p:cNvSpPr>
          <p:nvPr/>
        </p:nvSpPr>
        <p:spPr bwMode="auto">
          <a:xfrm>
            <a:off x="3733800" y="914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96631" name="Object 23"/>
          <p:cNvGraphicFramePr>
            <a:graphicFrameLocks noChangeAspect="1"/>
          </p:cNvGraphicFramePr>
          <p:nvPr/>
        </p:nvGraphicFramePr>
        <p:xfrm>
          <a:off x="2362200" y="15240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2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105400" y="12192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3n-6=9&lt;10=m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7" grpId="0" animBg="1"/>
      <p:bldP spid="196618" grpId="0" animBg="1"/>
      <p:bldP spid="196619" grpId="0" animBg="1"/>
      <p:bldP spid="196620" grpId="0" animBg="1"/>
      <p:bldP spid="196621" grpId="0" animBg="1"/>
      <p:bldP spid="196622" grpId="0" animBg="1"/>
      <p:bldP spid="196623" grpId="0" animBg="1"/>
      <p:bldP spid="196624" grpId="0" animBg="1"/>
      <p:bldP spid="196625" grpId="0" animBg="1"/>
      <p:bldP spid="196626" grpId="0" animBg="1"/>
      <p:bldP spid="196627" grpId="0" animBg="1"/>
      <p:bldP spid="196628" grpId="0" animBg="1"/>
      <p:bldP spid="196629" grpId="0" animBg="1"/>
      <p:bldP spid="196630" grpId="0" animBg="1"/>
      <p:bldP spid="1966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8091488" cy="15256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是连通的平面图，每个面的次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数至少为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S≥3,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505075" y="2286000"/>
          <a:ext cx="329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0" name="公式" r:id="rId3" imgW="1028520" imgH="393480" progId="Equation.3">
                  <p:embed/>
                </p:oleObj>
              </mc:Choice>
              <mc:Fallback>
                <p:oleObj name="公式" r:id="rId3" imgW="1028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86000"/>
                        <a:ext cx="329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1" name="Group 9"/>
          <p:cNvGrpSpPr>
            <a:grpSpLocks/>
          </p:cNvGrpSpPr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(d)</a:t>
              </a:r>
            </a:p>
          </p:txBody>
        </p:sp>
      </p:grpSp>
      <p:graphicFrame>
        <p:nvGraphicFramePr>
          <p:cNvPr id="197658" name="Object 26"/>
          <p:cNvGraphicFramePr>
            <a:graphicFrameLocks noChangeAspect="1"/>
          </p:cNvGraphicFramePr>
          <p:nvPr/>
        </p:nvGraphicFramePr>
        <p:xfrm>
          <a:off x="4495800" y="53340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1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60" name="AutoShape 28"/>
          <p:cNvSpPr>
            <a:spLocks noChangeArrowheads="1"/>
          </p:cNvSpPr>
          <p:nvPr/>
        </p:nvSpPr>
        <p:spPr bwMode="auto">
          <a:xfrm>
            <a:off x="1219200" y="4114800"/>
            <a:ext cx="1295400" cy="762000"/>
          </a:xfrm>
          <a:prstGeom prst="wedgeEllipseCallout">
            <a:avLst>
              <a:gd name="adj1" fmla="val 87866"/>
              <a:gd name="adj2" fmla="val 47500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S=4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61" name="Object 29"/>
          <p:cNvGraphicFramePr>
            <a:graphicFrameLocks noChangeAspect="1"/>
          </p:cNvGraphicFramePr>
          <p:nvPr/>
        </p:nvGraphicFramePr>
        <p:xfrm>
          <a:off x="5638800" y="40386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2" name="公式" r:id="rId7" imgW="1244600" imgH="393700" progId="Equation.3">
                  <p:embed/>
                </p:oleObj>
              </mc:Choice>
              <mc:Fallback>
                <p:oleObj name="公式" r:id="rId7" imgW="12446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3200400" cy="1001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7620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366713" y="682625"/>
            <a:ext cx="8243887" cy="138717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定理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G(</a:t>
            </a:r>
            <a:r>
              <a:rPr lang="en-US" altLang="zh-CN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是简单连通平面图，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    则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中至少存在一个顶点度数不超过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2895600" y="3505200"/>
            <a:ext cx="2667000" cy="2349500"/>
            <a:chOff x="1632" y="2016"/>
            <a:chExt cx="1680" cy="1480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8" name="Line 16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9" name="Line 17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1" name="Line 19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304800" y="361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87414" name="Object 22"/>
          <p:cNvGraphicFramePr>
            <a:graphicFrameLocks noChangeAspect="1"/>
          </p:cNvGraphicFramePr>
          <p:nvPr/>
        </p:nvGraphicFramePr>
        <p:xfrm>
          <a:off x="1828800" y="39147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7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47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3719513" y="2878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3338513" y="1125538"/>
            <a:ext cx="6096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7" name="Line 25"/>
          <p:cNvSpPr>
            <a:spLocks noChangeShapeType="1"/>
          </p:cNvSpPr>
          <p:nvPr/>
        </p:nvSpPr>
        <p:spPr bwMode="auto">
          <a:xfrm>
            <a:off x="4024313" y="1125538"/>
            <a:ext cx="7620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8" name="Line 26"/>
          <p:cNvSpPr>
            <a:spLocks noChangeShapeType="1"/>
          </p:cNvSpPr>
          <p:nvPr/>
        </p:nvSpPr>
        <p:spPr bwMode="auto">
          <a:xfrm>
            <a:off x="3262313" y="1811338"/>
            <a:ext cx="3810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 flipH="1">
            <a:off x="4481513" y="1811338"/>
            <a:ext cx="304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3338513" y="1735138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 flipH="1">
            <a:off x="3719513" y="1201738"/>
            <a:ext cx="2286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4024313" y="1201738"/>
            <a:ext cx="3810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V="1">
            <a:off x="3719513" y="1811338"/>
            <a:ext cx="9906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H="1" flipV="1">
            <a:off x="3338513" y="1811338"/>
            <a:ext cx="10668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7425" name="Text Box 33"/>
          <p:cNvSpPr txBox="1">
            <a:spLocks noChangeArrowheads="1"/>
          </p:cNvSpPr>
          <p:nvPr/>
        </p:nvSpPr>
        <p:spPr bwMode="auto">
          <a:xfrm>
            <a:off x="3857625" y="299243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</a:p>
        </p:txBody>
      </p:sp>
      <p:sp>
        <p:nvSpPr>
          <p:cNvPr id="187426" name="Oval 34"/>
          <p:cNvSpPr>
            <a:spLocks noChangeArrowheads="1"/>
          </p:cNvSpPr>
          <p:nvPr/>
        </p:nvSpPr>
        <p:spPr bwMode="auto">
          <a:xfrm>
            <a:off x="35814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8" name="Oval 36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0" name="Oval 38"/>
          <p:cNvSpPr>
            <a:spLocks noChangeArrowheads="1"/>
          </p:cNvSpPr>
          <p:nvPr/>
        </p:nvSpPr>
        <p:spPr bwMode="auto">
          <a:xfrm>
            <a:off x="38862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304800" y="361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87432" name="Object 40"/>
          <p:cNvGraphicFramePr>
            <a:graphicFrameLocks noChangeAspect="1"/>
          </p:cNvGraphicFramePr>
          <p:nvPr/>
        </p:nvGraphicFramePr>
        <p:xfrm>
          <a:off x="2514600" y="16764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8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6324600" y="1614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a typeface="隶书" pitchFamily="49" charset="-122"/>
              </a:rPr>
              <a:t>波兰数学家</a:t>
            </a: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6069013" y="2381250"/>
            <a:ext cx="29225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库拉托夫斯基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(K.Kuratowski)</a:t>
            </a:r>
          </a:p>
        </p:txBody>
      </p:sp>
      <p:sp>
        <p:nvSpPr>
          <p:cNvPr id="187435" name="Text Box 43"/>
          <p:cNvSpPr txBox="1">
            <a:spLocks noChangeArrowheads="1"/>
          </p:cNvSpPr>
          <p:nvPr/>
        </p:nvSpPr>
        <p:spPr bwMode="auto">
          <a:xfrm>
            <a:off x="6880225" y="41148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1930</a:t>
            </a: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724400" y="57912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判别平面图充要条件</a:t>
            </a:r>
          </a:p>
        </p:txBody>
      </p:sp>
      <p:sp>
        <p:nvSpPr>
          <p:cNvPr id="187437" name="Rectangle 45"/>
          <p:cNvSpPr>
            <a:spLocks noChangeArrowheads="1"/>
          </p:cNvSpPr>
          <p:nvPr/>
        </p:nvSpPr>
        <p:spPr bwMode="auto">
          <a:xfrm>
            <a:off x="76200" y="457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/>
      <p:bldP spid="187434" grpId="0"/>
      <p:bldP spid="187435" grpId="0"/>
      <p:bldP spid="1874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96863" y="800100"/>
            <a:ext cx="8394700" cy="140970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度为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的顶点内同构：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G1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G2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是同构的，或者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通过反复插入和删除度为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的顶点后是同构的</a:t>
            </a: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971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1752600" y="4648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4" name="Oval 10"/>
          <p:cNvSpPr>
            <a:spLocks noChangeArrowheads="1"/>
          </p:cNvSpPr>
          <p:nvPr/>
        </p:nvSpPr>
        <p:spPr bwMode="auto">
          <a:xfrm>
            <a:off x="3048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828800" y="32766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3048000" y="3352800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1905000" y="3352800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2195513" y="45720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4235450" y="3260725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5454650" y="3336925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V="1">
            <a:off x="4311650" y="3336925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4602163" y="4556125"/>
            <a:ext cx="61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4114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8" name="Oval 24"/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9" name="Oval 25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1" name="Oval 27"/>
          <p:cNvSpPr>
            <a:spLocks noChangeArrowheads="1"/>
          </p:cNvSpPr>
          <p:nvPr/>
        </p:nvSpPr>
        <p:spPr bwMode="auto">
          <a:xfrm>
            <a:off x="4724400" y="3886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6019800" y="3276600"/>
            <a:ext cx="2438400" cy="1066800"/>
          </a:xfrm>
          <a:prstGeom prst="wedgeEllipseCallout">
            <a:avLst>
              <a:gd name="adj1" fmla="val -73046"/>
              <a:gd name="adj2" fmla="val -597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同构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2" grpId="0" animBg="1"/>
      <p:bldP spid="180233" grpId="0" animBg="1"/>
      <p:bldP spid="180234" grpId="0" animBg="1"/>
      <p:bldP spid="180235" grpId="0" animBg="1"/>
      <p:bldP spid="180236" grpId="0" animBg="1"/>
      <p:bldP spid="180237" grpId="0" animBg="1"/>
      <p:bldP spid="180238" grpId="0"/>
      <p:bldP spid="180243" grpId="0" animBg="1"/>
      <p:bldP spid="180244" grpId="0" animBg="1"/>
      <p:bldP spid="180245" grpId="0" animBg="1"/>
      <p:bldP spid="180246" grpId="1"/>
      <p:bldP spid="180247" grpId="0" animBg="1"/>
      <p:bldP spid="180248" grpId="0" animBg="1"/>
      <p:bldP spid="180249" grpId="0" animBg="1"/>
      <p:bldP spid="180250" grpId="0" animBg="1"/>
      <p:bldP spid="180251" grpId="0" animBg="1"/>
      <p:bldP spid="1802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4800" y="730250"/>
            <a:ext cx="807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华文行楷" pitchFamily="2" charset="-122"/>
              </a:rPr>
              <a:t>定理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库拉托夫斯基定理：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457200" y="1690688"/>
            <a:ext cx="3124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一个图是平面图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3505200" y="1854200"/>
            <a:ext cx="2057400" cy="660400"/>
          </a:xfrm>
          <a:prstGeom prst="leftRightArrow">
            <a:avLst>
              <a:gd name="adj1" fmla="val 50000"/>
              <a:gd name="adj2" fmla="val 6230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181295" name="Group 47"/>
          <p:cNvGrpSpPr>
            <a:grpSpLocks/>
          </p:cNvGrpSpPr>
          <p:nvPr/>
        </p:nvGrpSpPr>
        <p:grpSpPr bwMode="auto">
          <a:xfrm>
            <a:off x="990600" y="2971800"/>
            <a:ext cx="7639050" cy="1898650"/>
            <a:chOff x="624" y="1872"/>
            <a:chExt cx="4812" cy="1196"/>
          </a:xfrm>
        </p:grpSpPr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624" y="1920"/>
              <a:ext cx="4812" cy="105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它不包含任何在度为</a:t>
              </a:r>
              <a:r>
                <a:rPr lang="en-US" altLang="zh-CN" sz="32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的顶点内与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    或           同构的子图</a:t>
              </a:r>
              <a:endParaRPr lang="zh-CN" altLang="en-US" sz="32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1290" name="Object 42"/>
            <p:cNvGraphicFramePr>
              <a:graphicFrameLocks noChangeAspect="1"/>
            </p:cNvGraphicFramePr>
            <p:nvPr/>
          </p:nvGraphicFramePr>
          <p:xfrm>
            <a:off x="1248" y="2448"/>
            <a:ext cx="72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94" name="公式" r:id="rId3" imgW="279279" imgH="241195" progId="Equation.3">
                    <p:embed/>
                  </p:oleObj>
                </mc:Choice>
                <mc:Fallback>
                  <p:oleObj name="公式" r:id="rId3" imgW="279279" imgH="24119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720" cy="62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2" name="Object 44"/>
            <p:cNvGraphicFramePr>
              <a:graphicFrameLocks noChangeAspect="1"/>
            </p:cNvGraphicFramePr>
            <p:nvPr/>
          </p:nvGraphicFramePr>
          <p:xfrm>
            <a:off x="4416" y="1872"/>
            <a:ext cx="639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95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2"/>
                          <a:ext cx="639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16002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28956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9624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9144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228600" y="3733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334000" y="3962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1828800" y="4876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2667000" y="5791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1752600" y="15240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3048000" y="1524000"/>
            <a:ext cx="9144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H="1">
            <a:off x="990600" y="1600200"/>
            <a:ext cx="6096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H="1">
            <a:off x="304800" y="2895600"/>
            <a:ext cx="6096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>
            <a:off x="381000" y="3886200"/>
            <a:ext cx="1447800" cy="990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1981200" y="5029200"/>
            <a:ext cx="685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2819400" y="5105400"/>
            <a:ext cx="914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3810000" y="4038600"/>
            <a:ext cx="15240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4114800" y="1600200"/>
            <a:ext cx="5334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4724400" y="2895600"/>
            <a:ext cx="609600" cy="1066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>
            <a:off x="1066800" y="2819400"/>
            <a:ext cx="35814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 flipV="1">
            <a:off x="1905000" y="1524000"/>
            <a:ext cx="9906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2971800" y="1600200"/>
            <a:ext cx="8382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1066800" y="2895600"/>
            <a:ext cx="2590800" cy="2133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 flipV="1">
            <a:off x="1981200" y="2819400"/>
            <a:ext cx="2667000" cy="2057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V="1">
            <a:off x="989013" y="1520825"/>
            <a:ext cx="19050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048000" y="1600200"/>
            <a:ext cx="16002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990600" y="2895600"/>
            <a:ext cx="838200" cy="1981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1981200" y="4953000"/>
            <a:ext cx="1676400" cy="76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3810000" y="2895600"/>
            <a:ext cx="914400" cy="2057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32" name="Object 36"/>
          <p:cNvGraphicFramePr>
            <a:graphicFrameLocks noGrp="1" noChangeAspect="1"/>
          </p:cNvGraphicFramePr>
          <p:nvPr>
            <p:ph/>
          </p:nvPr>
        </p:nvGraphicFramePr>
        <p:xfrm>
          <a:off x="6019800" y="1905000"/>
          <a:ext cx="1439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4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439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4" name="AutoShape 38"/>
          <p:cNvSpPr>
            <a:spLocks noChangeArrowheads="1"/>
          </p:cNvSpPr>
          <p:nvPr/>
        </p:nvSpPr>
        <p:spPr bwMode="auto">
          <a:xfrm>
            <a:off x="5638800" y="4572000"/>
            <a:ext cx="2209800" cy="990600"/>
          </a:xfrm>
          <a:prstGeom prst="wedgeRoundRectCallout">
            <a:avLst>
              <a:gd name="adj1" fmla="val -83407"/>
              <a:gd name="adj2" fmla="val -74199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nimBg="1"/>
      <p:bldP spid="183302" grpId="1" animBg="1"/>
      <p:bldP spid="183304" grpId="0" animBg="1"/>
      <p:bldP spid="183307" grpId="0" animBg="1"/>
      <p:bldP spid="183308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17" grpId="0" animBg="1"/>
      <p:bldP spid="183318" grpId="0" animBg="1"/>
      <p:bldP spid="183319" grpId="0" animBg="1"/>
      <p:bldP spid="183320" grpId="0" animBg="1"/>
      <p:bldP spid="183321" grpId="0" animBg="1"/>
      <p:bldP spid="183327" grpId="0" animBg="1"/>
      <p:bldP spid="183328" grpId="0" animBg="1"/>
      <p:bldP spid="183329" grpId="0" animBg="1"/>
      <p:bldP spid="183330" grpId="0" animBg="1"/>
      <p:bldP spid="183331" grpId="0" animBg="1"/>
      <p:bldP spid="1833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0" y="473075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2667000" y="1600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143000" y="2590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1828800" y="525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48768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28194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V="1">
            <a:off x="1219200" y="1676400"/>
            <a:ext cx="14478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1219200" y="2743200"/>
            <a:ext cx="609600" cy="2514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>
            <a:off x="1981200" y="5334000"/>
            <a:ext cx="1676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3810000" y="2971800"/>
            <a:ext cx="1143000" cy="2209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2819400" y="1676400"/>
            <a:ext cx="20574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 flipV="1">
            <a:off x="1981200" y="3505200"/>
            <a:ext cx="16764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2514600" y="3581400"/>
            <a:ext cx="11430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V="1">
            <a:off x="2514600" y="2895600"/>
            <a:ext cx="3048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>
            <a:off x="2971800" y="2895600"/>
            <a:ext cx="3810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 flipV="1">
            <a:off x="1981200" y="3657600"/>
            <a:ext cx="1295400" cy="685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>
            <a:off x="1295400" y="2667000"/>
            <a:ext cx="5334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>
            <a:off x="2743200" y="1752600"/>
            <a:ext cx="1524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 flipV="1">
            <a:off x="3810000" y="2895600"/>
            <a:ext cx="1066800" cy="609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7" name="Line 35"/>
          <p:cNvSpPr>
            <a:spLocks noChangeShapeType="1"/>
          </p:cNvSpPr>
          <p:nvPr/>
        </p:nvSpPr>
        <p:spPr bwMode="auto">
          <a:xfrm flipV="1">
            <a:off x="1905000" y="4495800"/>
            <a:ext cx="5334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8" name="Line 36"/>
          <p:cNvSpPr>
            <a:spLocks noChangeShapeType="1"/>
          </p:cNvSpPr>
          <p:nvPr/>
        </p:nvSpPr>
        <p:spPr bwMode="auto">
          <a:xfrm>
            <a:off x="3429000" y="4495800"/>
            <a:ext cx="3048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2728913" y="1079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23913" y="2374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791" name="Text Box 39"/>
          <p:cNvSpPr txBox="1">
            <a:spLocks noChangeArrowheads="1"/>
          </p:cNvSpPr>
          <p:nvPr/>
        </p:nvSpPr>
        <p:spPr bwMode="auto">
          <a:xfrm>
            <a:off x="50149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1433513" y="5118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3871913" y="49657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29575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1890713" y="3060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3643313" y="2984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424113" y="4356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34147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976313" y="787400"/>
            <a:ext cx="2452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彼得森图</a:t>
            </a: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1295400" y="2665413"/>
            <a:ext cx="20574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V="1">
            <a:off x="2590800" y="2971800"/>
            <a:ext cx="23622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295400" y="2743200"/>
            <a:ext cx="11430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 flipV="1">
            <a:off x="3429000" y="2971800"/>
            <a:ext cx="15240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2805" name="Group 53"/>
          <p:cNvGrpSpPr>
            <a:grpSpLocks/>
          </p:cNvGrpSpPr>
          <p:nvPr/>
        </p:nvGrpSpPr>
        <p:grpSpPr bwMode="auto">
          <a:xfrm>
            <a:off x="6629400" y="2057400"/>
            <a:ext cx="1447800" cy="2590800"/>
            <a:chOff x="3408" y="2352"/>
            <a:chExt cx="912" cy="1632"/>
          </a:xfrm>
        </p:grpSpPr>
        <p:sp>
          <p:nvSpPr>
            <p:cNvPr id="202806" name="Oval 54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7" name="Oval 55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8" name="Oval 56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9" name="Oval 57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0" name="Oval 5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1" name="Oval 59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7300913" y="1536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62341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81391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824" name="Text Box 72"/>
          <p:cNvSpPr txBox="1">
            <a:spLocks noChangeArrowheads="1"/>
          </p:cNvSpPr>
          <p:nvPr/>
        </p:nvSpPr>
        <p:spPr bwMode="auto">
          <a:xfrm>
            <a:off x="6386513" y="3670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8139113" y="3517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7224713" y="4584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/>
        </p:nvGraphicFramePr>
        <p:xfrm>
          <a:off x="5503863" y="795338"/>
          <a:ext cx="18637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78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795338"/>
                        <a:ext cx="18637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8" name="AutoShape 76"/>
          <p:cNvSpPr>
            <a:spLocks noChangeArrowheads="1"/>
          </p:cNvSpPr>
          <p:nvPr/>
        </p:nvSpPr>
        <p:spPr bwMode="auto">
          <a:xfrm>
            <a:off x="5105400" y="5029200"/>
            <a:ext cx="2209800" cy="990600"/>
          </a:xfrm>
          <a:prstGeom prst="wedgeRoundRectCallout">
            <a:avLst>
              <a:gd name="adj1" fmla="val -83407"/>
              <a:gd name="adj2" fmla="val -12804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2" animBg="1"/>
      <p:bldP spid="202762" grpId="3" animBg="1"/>
      <p:bldP spid="202763" grpId="2" animBg="1"/>
      <p:bldP spid="202763" grpId="3" animBg="1"/>
      <p:bldP spid="202766" grpId="2" animBg="1"/>
      <p:bldP spid="202766" grpId="3" animBg="1"/>
      <p:bldP spid="202767" grpId="2" animBg="1"/>
      <p:bldP spid="202767" grpId="3" animBg="1"/>
      <p:bldP spid="202771" grpId="0" animBg="1"/>
      <p:bldP spid="202772" grpId="0" animBg="1"/>
      <p:bldP spid="202773" grpId="0" animBg="1"/>
      <p:bldP spid="202779" grpId="0" animBg="1"/>
      <p:bldP spid="202780" grpId="0" animBg="1"/>
      <p:bldP spid="202783" grpId="0" animBg="1"/>
      <p:bldP spid="202784" grpId="0" animBg="1"/>
      <p:bldP spid="202786" grpId="0" animBg="1"/>
      <p:bldP spid="202787" grpId="0" animBg="1"/>
      <p:bldP spid="202788" grpId="0" animBg="1"/>
      <p:bldP spid="202792" grpId="0"/>
      <p:bldP spid="202793" grpId="0"/>
      <p:bldP spid="202795" grpId="0"/>
      <p:bldP spid="202796" grpId="0"/>
      <p:bldP spid="202800" grpId="0" animBg="1"/>
      <p:bldP spid="202801" grpId="0" animBg="1"/>
      <p:bldP spid="202802" grpId="0" animBg="1"/>
      <p:bldP spid="202803" grpId="0" animBg="1"/>
      <p:bldP spid="202821" grpId="0"/>
      <p:bldP spid="202822" grpId="0"/>
      <p:bldP spid="202823" grpId="0"/>
      <p:bldP spid="202824" grpId="0"/>
      <p:bldP spid="202825" grpId="0"/>
      <p:bldP spid="202826" grpId="0"/>
      <p:bldP spid="2028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524000" y="29718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§9.1  </a:t>
            </a:r>
            <a:r>
              <a:rPr lang="zh-CN" altLang="en-US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树及其基本性质</a:t>
            </a:r>
            <a:endParaRPr lang="zh-CN" altLang="en-US" sz="4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5486400" y="3505200"/>
            <a:ext cx="3505200" cy="28956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5060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树及其基本性质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5800" y="762000"/>
            <a:ext cx="7635875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ea typeface="隶书" pitchFamily="49" charset="-122"/>
              </a:rPr>
              <a:t>无向树</a:t>
            </a: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：连通而不含回路的无向图。</a:t>
            </a: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5093" name="Group 37"/>
          <p:cNvGrpSpPr>
            <a:grpSpLocks/>
          </p:cNvGrpSpPr>
          <p:nvPr/>
        </p:nvGrpSpPr>
        <p:grpSpPr bwMode="auto">
          <a:xfrm>
            <a:off x="990600" y="1905000"/>
            <a:ext cx="1778000" cy="2517775"/>
            <a:chOff x="612" y="1200"/>
            <a:chExt cx="1120" cy="1586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9" name="公式" r:id="rId4" imgW="152268" imgH="215713" progId="Equation.3">
                    <p:embed/>
                  </p:oleObj>
                </mc:Choice>
                <mc:Fallback>
                  <p:oleObj name="公式" r:id="rId4" imgW="152268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0" name="公式" r:id="rId6" imgW="164885" imgH="215619" progId="Equation.3">
                    <p:embed/>
                  </p:oleObj>
                </mc:Choice>
                <mc:Fallback>
                  <p:oleObj name="公式" r:id="rId6" imgW="164885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1" name="公式" r:id="rId8" imgW="165028" imgH="228501" progId="Equation.3">
                    <p:embed/>
                  </p:oleObj>
                </mc:Choice>
                <mc:Fallback>
                  <p:oleObj name="公式" r:id="rId8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2" name="公式" r:id="rId10" imgW="164885" imgH="215619" progId="Equation.3">
                    <p:embed/>
                  </p:oleObj>
                </mc:Choice>
                <mc:Fallback>
                  <p:oleObj name="公式" r:id="rId10" imgW="164885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3" name="公式" r:id="rId12" imgW="165028" imgH="228501" progId="Equation.3">
                    <p:embed/>
                  </p:oleObj>
                </mc:Choice>
                <mc:Fallback>
                  <p:oleObj name="公式" r:id="rId12" imgW="165028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447800" y="3124200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2819400" y="1820863"/>
            <a:ext cx="5881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树叶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：在树中，度数为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的结点。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3962400" y="2971800"/>
            <a:ext cx="18296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86000" y="3581400"/>
            <a:ext cx="2057400" cy="762000"/>
          </a:xfrm>
          <a:prstGeom prst="line">
            <a:avLst/>
          </a:prstGeom>
          <a:noFill/>
          <a:ln w="25400" cap="rnd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4329113" y="41370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CC00"/>
                </a:solidFill>
                <a:ea typeface="楷体_GB2312" pitchFamily="49" charset="-122"/>
              </a:rPr>
              <a:t>树枝</a:t>
            </a:r>
          </a:p>
        </p:txBody>
      </p:sp>
      <p:grpSp>
        <p:nvGrpSpPr>
          <p:cNvPr id="45114" name="Group 58"/>
          <p:cNvGrpSpPr>
            <a:grpSpLocks/>
          </p:cNvGrpSpPr>
          <p:nvPr/>
        </p:nvGrpSpPr>
        <p:grpSpPr bwMode="auto">
          <a:xfrm>
            <a:off x="5715000" y="3886200"/>
            <a:ext cx="2971800" cy="2209800"/>
            <a:chOff x="3600" y="2448"/>
            <a:chExt cx="1872" cy="1392"/>
          </a:xfrm>
        </p:grpSpPr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360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3600" y="302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2" name="Oval 46"/>
            <p:cNvSpPr>
              <a:spLocks noChangeArrowheads="1"/>
            </p:cNvSpPr>
            <p:nvPr/>
          </p:nvSpPr>
          <p:spPr bwMode="auto">
            <a:xfrm>
              <a:off x="3600" y="374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3" name="Oval 47"/>
            <p:cNvSpPr>
              <a:spLocks noChangeArrowheads="1"/>
            </p:cNvSpPr>
            <p:nvPr/>
          </p:nvSpPr>
          <p:spPr bwMode="auto">
            <a:xfrm>
              <a:off x="451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5" name="Oval 49"/>
            <p:cNvSpPr>
              <a:spLocks noChangeArrowheads="1"/>
            </p:cNvSpPr>
            <p:nvPr/>
          </p:nvSpPr>
          <p:spPr bwMode="auto">
            <a:xfrm>
              <a:off x="4848" y="336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6" name="Oval 50"/>
            <p:cNvSpPr>
              <a:spLocks noChangeArrowheads="1"/>
            </p:cNvSpPr>
            <p:nvPr/>
          </p:nvSpPr>
          <p:spPr bwMode="auto">
            <a:xfrm>
              <a:off x="537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7" name="Oval 51"/>
            <p:cNvSpPr>
              <a:spLocks noChangeArrowheads="1"/>
            </p:cNvSpPr>
            <p:nvPr/>
          </p:nvSpPr>
          <p:spPr bwMode="auto">
            <a:xfrm>
              <a:off x="5376" y="350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3648" y="254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3648" y="3120"/>
              <a:ext cx="0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4272" y="2832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>
              <a:off x="4608" y="2784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5424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4455" y="3552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grpSp>
        <p:nvGrpSpPr>
          <p:cNvPr id="45118" name="Group 62"/>
          <p:cNvGrpSpPr>
            <a:grpSpLocks/>
          </p:cNvGrpSpPr>
          <p:nvPr/>
        </p:nvGrpSpPr>
        <p:grpSpPr bwMode="auto">
          <a:xfrm>
            <a:off x="3276600" y="5630863"/>
            <a:ext cx="2209800" cy="579437"/>
            <a:chOff x="2208" y="3547"/>
            <a:chExt cx="1248" cy="365"/>
          </a:xfrm>
        </p:grpSpPr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flipH="1">
              <a:off x="2784" y="3792"/>
              <a:ext cx="67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7" name="Text Box 61"/>
            <p:cNvSpPr txBox="1">
              <a:spLocks noChangeArrowheads="1"/>
            </p:cNvSpPr>
            <p:nvPr/>
          </p:nvSpPr>
          <p:spPr bwMode="auto">
            <a:xfrm>
              <a:off x="2208" y="354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森林</a:t>
              </a:r>
            </a:p>
          </p:txBody>
        </p:sp>
      </p:grp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2057400" y="4572000"/>
            <a:ext cx="1143000" cy="609600"/>
          </a:xfrm>
          <a:prstGeom prst="wedgeEllipseCallout">
            <a:avLst>
              <a:gd name="adj1" fmla="val 156250"/>
              <a:gd name="adj2" fmla="val -51824"/>
            </a:avLst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595313" y="2984500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7391400" y="2590800"/>
            <a:ext cx="12192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52400" y="5334000"/>
            <a:ext cx="3060700" cy="554038"/>
          </a:xfrm>
          <a:prstGeom prst="rect">
            <a:avLst/>
          </a:prstGeom>
          <a:solidFill>
            <a:srgbClr val="99FF66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仅有一个顶点的树</a:t>
            </a:r>
          </a:p>
        </p:txBody>
      </p:sp>
      <p:sp>
        <p:nvSpPr>
          <p:cNvPr id="45123" name="AutoShape 67"/>
          <p:cNvSpPr>
            <a:spLocks noChangeArrowheads="1"/>
          </p:cNvSpPr>
          <p:nvPr/>
        </p:nvSpPr>
        <p:spPr bwMode="auto">
          <a:xfrm>
            <a:off x="1676400" y="6172200"/>
            <a:ext cx="1828800" cy="533400"/>
          </a:xfrm>
          <a:prstGeom prst="wedgeRoundRectCallout">
            <a:avLst>
              <a:gd name="adj1" fmla="val -47394"/>
              <a:gd name="adj2" fmla="val -94347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6600"/>
                </a:solidFill>
                <a:cs typeface="Times New Roman" pitchFamily="18" charset="0"/>
              </a:rPr>
              <a:t>平凡树                                             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nimBg="1"/>
      <p:bldP spid="45075" grpId="0" animBg="1"/>
      <p:bldP spid="45075" grpId="1" animBg="1"/>
      <p:bldP spid="45075" grpId="2" animBg="1"/>
      <p:bldP spid="45094" grpId="0" animBg="1"/>
      <p:bldP spid="45094" grpId="1" animBg="1"/>
      <p:bldP spid="45095" grpId="0"/>
      <p:bldP spid="45096" grpId="0"/>
      <p:bldP spid="45098" grpId="0" animBg="1"/>
      <p:bldP spid="45099" grpId="0"/>
      <p:bldP spid="45119" grpId="0" animBg="1"/>
      <p:bldP spid="45121" grpId="0" animBg="1"/>
      <p:bldP spid="45122" grpId="0" animBg="1"/>
      <p:bldP spid="45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0" y="1200150"/>
            <a:ext cx="9693275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欧拉通路：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中每条边一次且仅一次的通路。 </a:t>
            </a:r>
          </a:p>
        </p:txBody>
      </p:sp>
      <p:grpSp>
        <p:nvGrpSpPr>
          <p:cNvPr id="120839" name="Group 7"/>
          <p:cNvGrpSpPr>
            <a:grpSpLocks/>
          </p:cNvGrpSpPr>
          <p:nvPr/>
        </p:nvGrpSpPr>
        <p:grpSpPr bwMode="auto">
          <a:xfrm>
            <a:off x="1143000" y="1906588"/>
            <a:ext cx="2109788" cy="2119312"/>
            <a:chOff x="720" y="1201"/>
            <a:chExt cx="1329" cy="1335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768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1" name="Group 9"/>
            <p:cNvGrpSpPr>
              <a:grpSpLocks/>
            </p:cNvGrpSpPr>
            <p:nvPr/>
          </p:nvGrpSpPr>
          <p:grpSpPr bwMode="auto">
            <a:xfrm>
              <a:off x="720" y="1201"/>
              <a:ext cx="1329" cy="1335"/>
              <a:chOff x="720" y="1201"/>
              <a:chExt cx="1329" cy="1335"/>
            </a:xfrm>
          </p:grpSpPr>
          <p:sp>
            <p:nvSpPr>
              <p:cNvPr id="120842" name="Oval 10"/>
              <p:cNvSpPr>
                <a:spLocks noChangeArrowheads="1"/>
              </p:cNvSpPr>
              <p:nvPr/>
            </p:nvSpPr>
            <p:spPr bwMode="auto">
              <a:xfrm>
                <a:off x="1344" y="13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0843" name="Line 11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4" name="Line 12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1440" y="1392"/>
                <a:ext cx="336" cy="480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0846" name="Group 14"/>
              <p:cNvGrpSpPr>
                <a:grpSpLocks/>
              </p:cNvGrpSpPr>
              <p:nvPr/>
            </p:nvGrpSpPr>
            <p:grpSpPr bwMode="auto">
              <a:xfrm>
                <a:off x="720" y="1201"/>
                <a:ext cx="1329" cy="1335"/>
                <a:chOff x="720" y="1201"/>
                <a:chExt cx="1329" cy="1335"/>
              </a:xfrm>
            </p:grpSpPr>
            <p:sp>
              <p:nvSpPr>
                <p:cNvPr id="120847" name="Oval 15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8" name="Oval 16"/>
                <p:cNvSpPr>
                  <a:spLocks noChangeArrowheads="1"/>
                </p:cNvSpPr>
                <p:nvPr/>
              </p:nvSpPr>
              <p:spPr bwMode="auto">
                <a:xfrm>
                  <a:off x="1776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9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235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5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08" y="1392"/>
                  <a:ext cx="336" cy="480"/>
                </a:xfrm>
                <a:prstGeom prst="line">
                  <a:avLst/>
                </a:prstGeom>
                <a:noFill/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0" y="1825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208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01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1208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38" y="2305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120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63" y="1800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</p:grpSp>
      </p:grpSp>
      <p:grpSp>
        <p:nvGrpSpPr>
          <p:cNvPr id="120855" name="Group 23"/>
          <p:cNvGrpSpPr>
            <a:grpSpLocks/>
          </p:cNvGrpSpPr>
          <p:nvPr/>
        </p:nvGrpSpPr>
        <p:grpSpPr bwMode="auto">
          <a:xfrm>
            <a:off x="1304925" y="2667000"/>
            <a:ext cx="2047875" cy="635000"/>
            <a:chOff x="822" y="1680"/>
            <a:chExt cx="1290" cy="400"/>
          </a:xfrm>
        </p:grpSpPr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822" y="1761"/>
              <a:ext cx="426" cy="319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0857" name="Oval 25"/>
            <p:cNvSpPr>
              <a:spLocks noChangeArrowheads="1"/>
            </p:cNvSpPr>
            <p:nvPr/>
          </p:nvSpPr>
          <p:spPr bwMode="auto">
            <a:xfrm>
              <a:off x="1632" y="1680"/>
              <a:ext cx="480" cy="38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3886200" y="2286000"/>
            <a:ext cx="4800600" cy="1571842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8.4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含有欧拉通路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63" name="AutoShape 31"/>
          <p:cNvSpPr>
            <a:spLocks noChangeArrowheads="1"/>
          </p:cNvSpPr>
          <p:nvPr/>
        </p:nvSpPr>
        <p:spPr bwMode="auto">
          <a:xfrm>
            <a:off x="5791200" y="38862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724525" y="4562475"/>
            <a:ext cx="180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zh-CN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228600" y="4495800"/>
            <a:ext cx="2743200" cy="1371600"/>
          </a:xfrm>
          <a:prstGeom prst="wedgeRoundRectCallout">
            <a:avLst>
              <a:gd name="adj1" fmla="val -10764"/>
              <a:gd name="adj2" fmla="val -138310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deg(1)=deg(3)=3</a:t>
            </a:r>
          </a:p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deg(2)=deg(4)=2</a:t>
            </a: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114800" y="4953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G</a:t>
            </a:r>
            <a:r>
              <a:rPr lang="zh-CN" altLang="en-US" b="1">
                <a:solidFill>
                  <a:srgbClr val="0000FF"/>
                </a:solidFill>
              </a:rPr>
              <a:t>中含有两个奇度点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0" grpId="0" animBg="1"/>
      <p:bldP spid="120863" grpId="0" animBg="1"/>
      <p:bldP spid="120870" grpId="0" animBg="1"/>
      <p:bldP spid="12087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733800" y="2133600"/>
            <a:ext cx="2514600" cy="9906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219200" y="2133600"/>
            <a:ext cx="1066800" cy="8382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6084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029200" y="762000"/>
            <a:ext cx="1524000" cy="762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838200"/>
            <a:ext cx="7315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kumimoji="1" lang="en-US" altLang="zh-CN" sz="3200" b="1" dirty="0" smtClean="0">
                <a:solidFill>
                  <a:srgbClr val="800000"/>
                </a:solidFill>
                <a:latin typeface="Times New Roman" pitchFamily="18" charset="0"/>
                <a:ea typeface="隶书" pitchFamily="49" charset="-122"/>
              </a:rPr>
              <a:t>9.1</a:t>
            </a:r>
            <a:r>
              <a:rPr kumimoji="1" lang="en-US" altLang="zh-CN" sz="3200" b="1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n,m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树中必有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m=n-1</a:t>
            </a:r>
            <a:r>
              <a:rPr kumimoji="1" lang="zh-CN" altLang="en-US" sz="32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219200" y="2239963"/>
            <a:ext cx="146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连通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不包含回路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1905000" y="1219200"/>
            <a:ext cx="3124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5410200" y="15240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286000" y="2590800"/>
            <a:ext cx="1447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072313" y="1851025"/>
            <a:ext cx="1843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树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树及其基本性质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nimBg="1"/>
      <p:bldP spid="46092" grpId="0" animBg="1"/>
      <p:bldP spid="46089" grpId="0" animBg="1"/>
      <p:bldP spid="46087" grpId="0"/>
      <p:bldP spid="46088" grpId="0"/>
      <p:bldP spid="46094" grpId="0" animBg="1"/>
      <p:bldP spid="46096" grpId="0" animBg="1"/>
      <p:bldP spid="46097" grpId="0" animBg="1"/>
      <p:bldP spid="460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01000" cy="2618282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4)G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中无回路，但在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中任意两点之间增加一条新边，就得到唯一的一条基本回路；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5)G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是连通的，但删除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中任一条边后，便不连通；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6)G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中每对结点之间有唯一一条基本通路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(n≥2)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树及其基本性质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747713"/>
            <a:ext cx="7848600" cy="1571842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.25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具有两个或更多个顶点的树至少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有两片树叶。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1~4</a:t>
            </a:r>
            <a:r>
              <a:rPr kumimoji="1"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个结点的树：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124200" y="3429000"/>
            <a:ext cx="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4038600" y="3276600"/>
            <a:ext cx="990600" cy="1219200"/>
            <a:chOff x="2544" y="2064"/>
            <a:chExt cx="624" cy="768"/>
          </a:xfrm>
        </p:grpSpPr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832" y="206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54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307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2592" y="2160"/>
              <a:ext cx="24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2928" y="2160"/>
              <a:ext cx="192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5715000" y="3200400"/>
            <a:ext cx="1447800" cy="1295400"/>
            <a:chOff x="3600" y="2016"/>
            <a:chExt cx="912" cy="816"/>
          </a:xfrm>
        </p:grpSpPr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4224" y="240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441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4032" y="2112"/>
              <a:ext cx="192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320" y="2496"/>
              <a:ext cx="144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7696200" y="3048000"/>
            <a:ext cx="1295400" cy="1371600"/>
            <a:chOff x="4848" y="1920"/>
            <a:chExt cx="816" cy="864"/>
          </a:xfrm>
        </p:grpSpPr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48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232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568" y="264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4896" y="1968"/>
              <a:ext cx="240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5184" y="2016"/>
              <a:ext cx="96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5232" y="1968"/>
              <a:ext cx="384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09600" y="5029200"/>
            <a:ext cx="8015288" cy="604838"/>
          </a:xfrm>
          <a:prstGeom prst="rect">
            <a:avLst/>
          </a:prstGeom>
          <a:solidFill>
            <a:srgbClr val="99FF66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树是最小连通图，也是最大无回路图。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.1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树及其基本性质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12" grpId="0" animBg="1"/>
      <p:bldP spid="47113" grpId="0" animBg="1"/>
      <p:bldP spid="47114" grpId="0" animBg="1"/>
      <p:bldP spid="47118" grpId="0" animBg="1"/>
      <p:bldP spid="4713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2113" y="27432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§9.4  </a:t>
            </a:r>
            <a:r>
              <a:rPr lang="zh-CN" altLang="en-US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生成树</a:t>
            </a:r>
            <a:endParaRPr lang="zh-CN" altLang="en-US" sz="4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77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172200" y="990600"/>
            <a:ext cx="2971800" cy="1066800"/>
          </a:xfrm>
          <a:prstGeom prst="cloudCallout">
            <a:avLst>
              <a:gd name="adj1" fmla="val -85736"/>
              <a:gd name="adj2" fmla="val 30653"/>
            </a:avLst>
          </a:prstGeom>
          <a:solidFill>
            <a:srgbClr val="FF99CC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生成子图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33400" y="7620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5" name="公式" r:id="rId4" imgW="787058" imgH="203112" progId="Equation.3">
                  <p:embed/>
                </p:oleObj>
              </mc:Choice>
              <mc:Fallback>
                <p:oleObj name="公式" r:id="rId4" imgW="7870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2133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124200" y="685800"/>
          <a:ext cx="2895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6" name="公式" r:id="rId6" imgW="927100" imgH="228600" progId="Equation.3">
                  <p:embed/>
                </p:oleObj>
              </mc:Choice>
              <mc:Fallback>
                <p:oleObj name="公式" r:id="rId6" imgW="927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28956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762000" y="1457325"/>
          <a:ext cx="1295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7" name="公式" r:id="rId8" imgW="457002" imgH="203112" progId="Equation.3">
                  <p:embed/>
                </p:oleObj>
              </mc:Choice>
              <mc:Fallback>
                <p:oleObj name="公式" r:id="rId8" imgW="45700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57325"/>
                        <a:ext cx="1295400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209800" y="14478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8" name="公式" r:id="rId10" imgW="494870" imgH="215713" progId="Equation.3">
                  <p:embed/>
                </p:oleObj>
              </mc:Choice>
              <mc:Fallback>
                <p:oleObj name="公式" r:id="rId10" imgW="494870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295400" cy="573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19113" y="2474913"/>
            <a:ext cx="8015287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生成树：若连通图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的生成子图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是一棵树。 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576513" y="3451225"/>
            <a:ext cx="283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FF0066"/>
                </a:solidFill>
                <a:ea typeface="隶书" pitchFamily="49" charset="-122"/>
              </a:rPr>
              <a:t>无向图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95313" y="4130675"/>
            <a:ext cx="8015287" cy="12795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中不在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中的边称为相应生成树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的弦，</a:t>
            </a:r>
          </a:p>
          <a:p>
            <a:pPr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所有弦的集合称作生成树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的补。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  <p:bldP spid="71695" grpId="0" animBg="1"/>
      <p:bldP spid="71696" grpId="0"/>
      <p:bldP spid="7169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1828800" y="11430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3429000" y="2286000"/>
            <a:ext cx="152400" cy="152400"/>
          </a:xfrm>
          <a:prstGeom prst="ellipse">
            <a:avLst/>
          </a:prstGeom>
          <a:noFill/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1982788" y="1219200"/>
            <a:ext cx="1447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2057400" y="2438400"/>
            <a:ext cx="13716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2057400" y="2438400"/>
            <a:ext cx="1447800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2500313" y="32131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0" y="2590800"/>
            <a:ext cx="1905000" cy="838200"/>
          </a:xfrm>
          <a:prstGeom prst="wedgeEllipseCallout">
            <a:avLst>
              <a:gd name="adj1" fmla="val 82750"/>
              <a:gd name="adj2" fmla="val 57574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生成树</a:t>
            </a:r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6019800" y="9906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4" name="Oval 16"/>
          <p:cNvSpPr>
            <a:spLocks noChangeArrowheads="1"/>
          </p:cNvSpPr>
          <p:nvPr/>
        </p:nvSpPr>
        <p:spPr bwMode="auto">
          <a:xfrm>
            <a:off x="5029200" y="205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6" name="Oval 18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V="1">
            <a:off x="5105400" y="1143000"/>
            <a:ext cx="9144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5105400" y="2209800"/>
            <a:ext cx="914400" cy="990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V="1">
            <a:off x="5181600" y="2057400"/>
            <a:ext cx="16002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6172200" y="1143000"/>
            <a:ext cx="6858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6172200" y="2133600"/>
            <a:ext cx="685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5929313" y="3363913"/>
            <a:ext cx="61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(b)</a:t>
            </a:r>
          </a:p>
        </p:txBody>
      </p:sp>
      <p:sp>
        <p:nvSpPr>
          <p:cNvPr id="211994" name="Oval 26"/>
          <p:cNvSpPr>
            <a:spLocks noChangeArrowheads="1"/>
          </p:cNvSpPr>
          <p:nvPr/>
        </p:nvSpPr>
        <p:spPr bwMode="auto">
          <a:xfrm>
            <a:off x="5181600" y="45720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5" name="Oval 27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6" name="Oval 28"/>
          <p:cNvSpPr>
            <a:spLocks noChangeArrowheads="1"/>
          </p:cNvSpPr>
          <p:nvPr/>
        </p:nvSpPr>
        <p:spPr bwMode="auto">
          <a:xfrm>
            <a:off x="6019800" y="5867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7" name="Oval 29"/>
          <p:cNvSpPr>
            <a:spLocks noChangeArrowheads="1"/>
          </p:cNvSpPr>
          <p:nvPr/>
        </p:nvSpPr>
        <p:spPr bwMode="auto">
          <a:xfrm>
            <a:off x="5029200" y="6477000"/>
            <a:ext cx="152400" cy="2286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 flipV="1">
            <a:off x="4267200" y="4724400"/>
            <a:ext cx="914400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9" name="Line 31"/>
          <p:cNvSpPr>
            <a:spLocks noChangeShapeType="1"/>
          </p:cNvSpPr>
          <p:nvPr/>
        </p:nvSpPr>
        <p:spPr bwMode="auto">
          <a:xfrm>
            <a:off x="4343400" y="5943600"/>
            <a:ext cx="685800" cy="533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2000" name="Line 32"/>
          <p:cNvSpPr>
            <a:spLocks noChangeShapeType="1"/>
          </p:cNvSpPr>
          <p:nvPr/>
        </p:nvSpPr>
        <p:spPr bwMode="auto">
          <a:xfrm>
            <a:off x="5257800" y="4648200"/>
            <a:ext cx="8382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5700713" y="61087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/>
      <p:bldP spid="211982" grpId="0" animBg="1"/>
      <p:bldP spid="211983" grpId="0" animBg="1"/>
      <p:bldP spid="211984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2" grpId="0" animBg="1"/>
      <p:bldP spid="211993" grpId="0"/>
      <p:bldP spid="211994" grpId="0" animBg="1"/>
      <p:bldP spid="211995" grpId="0" animBg="1"/>
      <p:bldP spid="211996" grpId="0" animBg="1"/>
      <p:bldP spid="211997" grpId="0" animBg="1"/>
      <p:bldP spid="211998" grpId="0" animBg="1"/>
      <p:bldP spid="211999" grpId="0" animBg="1"/>
      <p:bldP spid="212000" grpId="0" animBg="1"/>
      <p:bldP spid="21200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破圈法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6713" y="784225"/>
            <a:ext cx="245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破圈法：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620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中寻找基本回路，找到后在此回路中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删除一条边，重复该过程，直至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中无基本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回路出现为止。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破圈法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830513" y="865188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810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3276600" y="3200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09800" y="32273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524000" y="1855788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73774" name="Oval 46"/>
          <p:cNvSpPr>
            <a:spLocks noChangeArrowheads="1"/>
          </p:cNvSpPr>
          <p:nvPr/>
        </p:nvSpPr>
        <p:spPr bwMode="auto">
          <a:xfrm>
            <a:off x="2895600" y="1295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5" name="Oval 47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3733800" y="2057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2766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2788" y="13700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22860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514600" y="32766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3429000" y="22098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>
            <a:off x="3048000" y="13716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1981200" y="22098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H="1">
            <a:off x="2438400" y="14478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971800" y="14478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 flipV="1">
            <a:off x="5030788" y="15224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5029200" y="24384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5562600" y="34290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477000" y="23622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096000" y="15240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5029200" y="23622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H="1">
            <a:off x="5486400" y="16002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019800" y="16002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3818" name="Group 90"/>
          <p:cNvGrpSpPr>
            <a:grpSpLocks/>
          </p:cNvGrpSpPr>
          <p:nvPr/>
        </p:nvGrpSpPr>
        <p:grpSpPr bwMode="auto">
          <a:xfrm>
            <a:off x="4572000" y="1017588"/>
            <a:ext cx="2667000" cy="2792412"/>
            <a:chOff x="2880" y="641"/>
            <a:chExt cx="1680" cy="1759"/>
          </a:xfrm>
        </p:grpSpPr>
        <p:sp>
          <p:nvSpPr>
            <p:cNvPr id="73787" name="Oval 59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8" name="Oval 60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9" name="Oval 61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800" name="Text Box 72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3801" name="Text Box 73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3802" name="Text Box 74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3803" name="Text Box 75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3804" name="Text Box 76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1752600" y="4213225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楷体_GB2312" pitchFamily="49" charset="-122"/>
                <a:cs typeface="Arial" charset="0"/>
              </a:rPr>
              <a:t>☺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  <a:cs typeface="Arial" charset="0"/>
              </a:rPr>
              <a:t>一个连通图可以有很多个生成树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1" grpId="0" animBg="1"/>
      <p:bldP spid="73784" grpId="0" animBg="1"/>
      <p:bldP spid="73785" grpId="0" animBg="1"/>
      <p:bldP spid="73786" grpId="0" animBg="1"/>
      <p:bldP spid="73792" grpId="0" animBg="1"/>
      <p:bldP spid="73792" grpId="1" animBg="1"/>
      <p:bldP spid="73793" grpId="0" animBg="1"/>
      <p:bldP spid="73793" grpId="1" animBg="1"/>
      <p:bldP spid="73794" grpId="0" animBg="1"/>
      <p:bldP spid="73794" grpId="1" animBg="1"/>
      <p:bldP spid="73795" grpId="0" animBg="1"/>
      <p:bldP spid="73795" grpId="1" animBg="1"/>
      <p:bldP spid="73796" grpId="0" animBg="1"/>
      <p:bldP spid="73797" grpId="0" animBg="1"/>
      <p:bldP spid="73798" grpId="0" animBg="1"/>
      <p:bldP spid="73799" grpId="0" animBg="1"/>
      <p:bldP spid="738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避圈法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144588" y="1114425"/>
            <a:ext cx="914400" cy="763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143000" y="2030413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3021013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590800" y="1954213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09800" y="1116013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143000" y="1954213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1600200" y="1192213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685800" y="609600"/>
            <a:ext cx="2667000" cy="2792413"/>
            <a:chOff x="2880" y="641"/>
            <a:chExt cx="1680" cy="1759"/>
          </a:xfrm>
        </p:grpSpPr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133600" y="1219200"/>
            <a:ext cx="381000" cy="1676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4648200" y="2998788"/>
            <a:ext cx="2667000" cy="2792412"/>
            <a:chOff x="2880" y="641"/>
            <a:chExt cx="1680" cy="1759"/>
          </a:xfrm>
        </p:grpSpPr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92" name="Text Box 40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5029200" y="3505200"/>
            <a:ext cx="9906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 flipV="1">
            <a:off x="5105400" y="4267200"/>
            <a:ext cx="17526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>
            <a:off x="5105400" y="44196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6" name="Line 44"/>
          <p:cNvSpPr>
            <a:spLocks noChangeShapeType="1"/>
          </p:cNvSpPr>
          <p:nvPr/>
        </p:nvSpPr>
        <p:spPr bwMode="auto">
          <a:xfrm>
            <a:off x="5638800" y="54102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>
            <a:off x="6172200" y="3505200"/>
            <a:ext cx="762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>
            <a:off x="3048000" y="2590800"/>
            <a:ext cx="1676400" cy="1066800"/>
          </a:xfrm>
          <a:prstGeom prst="line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6858000" y="1600200"/>
            <a:ext cx="1600200" cy="1066800"/>
          </a:xfrm>
          <a:prstGeom prst="wedgeRoundRectCallout">
            <a:avLst>
              <a:gd name="adj1" fmla="val -172319"/>
              <a:gd name="adj2" fmla="val 7083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避圈法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3" grpId="0" animBg="1"/>
      <p:bldP spid="74794" grpId="0" animBg="1"/>
      <p:bldP spid="74795" grpId="0" animBg="1"/>
      <p:bldP spid="74796" grpId="0" animBg="1"/>
      <p:bldP spid="74797" grpId="0" animBg="1"/>
      <p:bldP spid="74797" grpId="1" animBg="1"/>
      <p:bldP spid="74798" grpId="0" animBg="1"/>
      <p:bldP spid="7479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避圈法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90513" y="784225"/>
            <a:ext cx="1462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练习：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6764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9718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676400" y="2362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0" y="76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V="1">
            <a:off x="17526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1752600" y="16764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828800" y="25146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2438400" y="2438400"/>
            <a:ext cx="609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3124200" y="16002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24384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1828800" y="1676400"/>
            <a:ext cx="11430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828800" y="1676400"/>
            <a:ext cx="12192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1828800" y="2438400"/>
            <a:ext cx="1219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1828800" y="16002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5806" name="Group 30"/>
          <p:cNvGrpSpPr>
            <a:grpSpLocks/>
          </p:cNvGrpSpPr>
          <p:nvPr/>
        </p:nvGrpSpPr>
        <p:grpSpPr bwMode="auto">
          <a:xfrm>
            <a:off x="5410200" y="2514600"/>
            <a:ext cx="1524000" cy="2743200"/>
            <a:chOff x="3408" y="1584"/>
            <a:chExt cx="960" cy="1728"/>
          </a:xfrm>
        </p:grpSpPr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3408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3" name="Oval 27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5486400" y="25908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562600" y="33528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54864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67818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5486400" y="42672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276600" y="2362200"/>
            <a:ext cx="1981200" cy="914400"/>
          </a:xfrm>
          <a:prstGeom prst="line">
            <a:avLst/>
          </a:prstGeom>
          <a:noFill/>
          <a:ln w="1174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3" name="AutoShape 37"/>
          <p:cNvSpPr>
            <a:spLocks noChangeArrowheads="1"/>
          </p:cNvSpPr>
          <p:nvPr/>
        </p:nvSpPr>
        <p:spPr bwMode="auto">
          <a:xfrm>
            <a:off x="7391400" y="2895600"/>
            <a:ext cx="914400" cy="1524000"/>
          </a:xfrm>
          <a:prstGeom prst="cloudCallout">
            <a:avLst>
              <a:gd name="adj1" fmla="val -102083"/>
              <a:gd name="adj2" fmla="val 6250"/>
            </a:avLst>
          </a:prstGeom>
          <a:solidFill>
            <a:srgbClr val="FF99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 animBg="1"/>
      <p:bldP spid="75808" grpId="0" animBg="1"/>
      <p:bldP spid="75809" grpId="0" animBg="1"/>
      <p:bldP spid="75810" grpId="0" animBg="1"/>
      <p:bldP spid="75811" grpId="0" animBg="1"/>
      <p:bldP spid="75812" grpId="0" animBg="1"/>
      <p:bldP spid="758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8669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0861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480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 bwMode="auto">
          <a:xfrm>
            <a:off x="1981200" y="16764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8" idx="6"/>
            <a:endCxn id="9" idx="2"/>
          </p:cNvCxnSpPr>
          <p:nvPr/>
        </p:nvCxnSpPr>
        <p:spPr bwMode="auto">
          <a:xfrm>
            <a:off x="1943100" y="30480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4"/>
            <a:endCxn id="8" idx="0"/>
          </p:cNvCxnSpPr>
          <p:nvPr/>
        </p:nvCxnSpPr>
        <p:spPr bwMode="auto">
          <a:xfrm flipH="1">
            <a:off x="18859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7" idx="4"/>
            <a:endCxn id="9" idx="0"/>
          </p:cNvCxnSpPr>
          <p:nvPr/>
        </p:nvCxnSpPr>
        <p:spPr bwMode="auto">
          <a:xfrm flipH="1">
            <a:off x="31051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8" idx="0"/>
            <a:endCxn id="7" idx="2"/>
          </p:cNvCxnSpPr>
          <p:nvPr/>
        </p:nvCxnSpPr>
        <p:spPr bwMode="auto">
          <a:xfrm flipV="1">
            <a:off x="1885950" y="1676400"/>
            <a:ext cx="1200150" cy="12954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多边形 20"/>
          <p:cNvSpPr/>
          <p:nvPr/>
        </p:nvSpPr>
        <p:spPr bwMode="auto">
          <a:xfrm>
            <a:off x="704850" y="1676400"/>
            <a:ext cx="2306743" cy="2009775"/>
          </a:xfrm>
          <a:custGeom>
            <a:avLst/>
            <a:gdLst>
              <a:gd name="connsiteX0" fmla="*/ 1152525 w 2306743"/>
              <a:gd name="connsiteY0" fmla="*/ 0 h 2009775"/>
              <a:gd name="connsiteX1" fmla="*/ 685800 w 2306743"/>
              <a:gd name="connsiteY1" fmla="*/ 247650 h 2009775"/>
              <a:gd name="connsiteX2" fmla="*/ 619125 w 2306743"/>
              <a:gd name="connsiteY2" fmla="*/ 304800 h 2009775"/>
              <a:gd name="connsiteX3" fmla="*/ 428625 w 2306743"/>
              <a:gd name="connsiteY3" fmla="*/ 419100 h 2009775"/>
              <a:gd name="connsiteX4" fmla="*/ 200025 w 2306743"/>
              <a:gd name="connsiteY4" fmla="*/ 676275 h 2009775"/>
              <a:gd name="connsiteX5" fmla="*/ 180975 w 2306743"/>
              <a:gd name="connsiteY5" fmla="*/ 704850 h 2009775"/>
              <a:gd name="connsiteX6" fmla="*/ 76200 w 2306743"/>
              <a:gd name="connsiteY6" fmla="*/ 895350 h 2009775"/>
              <a:gd name="connsiteX7" fmla="*/ 28575 w 2306743"/>
              <a:gd name="connsiteY7" fmla="*/ 1028700 h 2009775"/>
              <a:gd name="connsiteX8" fmla="*/ 9525 w 2306743"/>
              <a:gd name="connsiteY8" fmla="*/ 1114425 h 2009775"/>
              <a:gd name="connsiteX9" fmla="*/ 0 w 2306743"/>
              <a:gd name="connsiteY9" fmla="*/ 1143000 h 2009775"/>
              <a:gd name="connsiteX10" fmla="*/ 9525 w 2306743"/>
              <a:gd name="connsiteY10" fmla="*/ 1276350 h 2009775"/>
              <a:gd name="connsiteX11" fmla="*/ 47625 w 2306743"/>
              <a:gd name="connsiteY11" fmla="*/ 1362075 h 2009775"/>
              <a:gd name="connsiteX12" fmla="*/ 85725 w 2306743"/>
              <a:gd name="connsiteY12" fmla="*/ 1447800 h 2009775"/>
              <a:gd name="connsiteX13" fmla="*/ 161925 w 2306743"/>
              <a:gd name="connsiteY13" fmla="*/ 1581150 h 2009775"/>
              <a:gd name="connsiteX14" fmla="*/ 219075 w 2306743"/>
              <a:gd name="connsiteY14" fmla="*/ 1638300 h 2009775"/>
              <a:gd name="connsiteX15" fmla="*/ 257175 w 2306743"/>
              <a:gd name="connsiteY15" fmla="*/ 1657350 h 2009775"/>
              <a:gd name="connsiteX16" fmla="*/ 304800 w 2306743"/>
              <a:gd name="connsiteY16" fmla="*/ 1704975 h 2009775"/>
              <a:gd name="connsiteX17" fmla="*/ 390525 w 2306743"/>
              <a:gd name="connsiteY17" fmla="*/ 1771650 h 2009775"/>
              <a:gd name="connsiteX18" fmla="*/ 438150 w 2306743"/>
              <a:gd name="connsiteY18" fmla="*/ 1809750 h 2009775"/>
              <a:gd name="connsiteX19" fmla="*/ 523875 w 2306743"/>
              <a:gd name="connsiteY19" fmla="*/ 1876425 h 2009775"/>
              <a:gd name="connsiteX20" fmla="*/ 571500 w 2306743"/>
              <a:gd name="connsiteY20" fmla="*/ 1895475 h 2009775"/>
              <a:gd name="connsiteX21" fmla="*/ 600075 w 2306743"/>
              <a:gd name="connsiteY21" fmla="*/ 1914525 h 2009775"/>
              <a:gd name="connsiteX22" fmla="*/ 628650 w 2306743"/>
              <a:gd name="connsiteY22" fmla="*/ 1924050 h 2009775"/>
              <a:gd name="connsiteX23" fmla="*/ 685800 w 2306743"/>
              <a:gd name="connsiteY23" fmla="*/ 1952625 h 2009775"/>
              <a:gd name="connsiteX24" fmla="*/ 771525 w 2306743"/>
              <a:gd name="connsiteY24" fmla="*/ 2000250 h 2009775"/>
              <a:gd name="connsiteX25" fmla="*/ 838200 w 2306743"/>
              <a:gd name="connsiteY25" fmla="*/ 2009775 h 2009775"/>
              <a:gd name="connsiteX26" fmla="*/ 1209675 w 2306743"/>
              <a:gd name="connsiteY26" fmla="*/ 1990725 h 2009775"/>
              <a:gd name="connsiteX27" fmla="*/ 1285875 w 2306743"/>
              <a:gd name="connsiteY27" fmla="*/ 1971675 h 2009775"/>
              <a:gd name="connsiteX28" fmla="*/ 1314450 w 2306743"/>
              <a:gd name="connsiteY28" fmla="*/ 1962150 h 2009775"/>
              <a:gd name="connsiteX29" fmla="*/ 1362075 w 2306743"/>
              <a:gd name="connsiteY29" fmla="*/ 1952625 h 2009775"/>
              <a:gd name="connsiteX30" fmla="*/ 1409700 w 2306743"/>
              <a:gd name="connsiteY30" fmla="*/ 1933575 h 2009775"/>
              <a:gd name="connsiteX31" fmla="*/ 1495425 w 2306743"/>
              <a:gd name="connsiteY31" fmla="*/ 1905000 h 2009775"/>
              <a:gd name="connsiteX32" fmla="*/ 1647825 w 2306743"/>
              <a:gd name="connsiteY32" fmla="*/ 1857375 h 2009775"/>
              <a:gd name="connsiteX33" fmla="*/ 1676400 w 2306743"/>
              <a:gd name="connsiteY33" fmla="*/ 1847850 h 2009775"/>
              <a:gd name="connsiteX34" fmla="*/ 1733550 w 2306743"/>
              <a:gd name="connsiteY34" fmla="*/ 1819275 h 2009775"/>
              <a:gd name="connsiteX35" fmla="*/ 1809750 w 2306743"/>
              <a:gd name="connsiteY35" fmla="*/ 1800225 h 2009775"/>
              <a:gd name="connsiteX36" fmla="*/ 1857375 w 2306743"/>
              <a:gd name="connsiteY36" fmla="*/ 1771650 h 2009775"/>
              <a:gd name="connsiteX37" fmla="*/ 1895475 w 2306743"/>
              <a:gd name="connsiteY37" fmla="*/ 1752600 h 2009775"/>
              <a:gd name="connsiteX38" fmla="*/ 1952625 w 2306743"/>
              <a:gd name="connsiteY38" fmla="*/ 1714500 h 2009775"/>
              <a:gd name="connsiteX39" fmla="*/ 1990725 w 2306743"/>
              <a:gd name="connsiteY39" fmla="*/ 1685925 h 2009775"/>
              <a:gd name="connsiteX40" fmla="*/ 2066925 w 2306743"/>
              <a:gd name="connsiteY40" fmla="*/ 1647825 h 2009775"/>
              <a:gd name="connsiteX41" fmla="*/ 2105025 w 2306743"/>
              <a:gd name="connsiteY41" fmla="*/ 1609725 h 2009775"/>
              <a:gd name="connsiteX42" fmla="*/ 2219325 w 2306743"/>
              <a:gd name="connsiteY42" fmla="*/ 1533525 h 2009775"/>
              <a:gd name="connsiteX43" fmla="*/ 2276475 w 2306743"/>
              <a:gd name="connsiteY43" fmla="*/ 1476375 h 2009775"/>
              <a:gd name="connsiteX44" fmla="*/ 2305050 w 2306743"/>
              <a:gd name="connsiteY44" fmla="*/ 1457325 h 2009775"/>
              <a:gd name="connsiteX45" fmla="*/ 2305050 w 2306743"/>
              <a:gd name="connsiteY45" fmla="*/ 1438275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06743" h="2009775">
                <a:moveTo>
                  <a:pt x="1152525" y="0"/>
                </a:moveTo>
                <a:cubicBezTo>
                  <a:pt x="955659" y="65622"/>
                  <a:pt x="1045863" y="31612"/>
                  <a:pt x="685800" y="247650"/>
                </a:cubicBezTo>
                <a:cubicBezTo>
                  <a:pt x="660699" y="262710"/>
                  <a:pt x="643701" y="288898"/>
                  <a:pt x="619125" y="304800"/>
                </a:cubicBezTo>
                <a:cubicBezTo>
                  <a:pt x="512030" y="374097"/>
                  <a:pt x="528042" y="327331"/>
                  <a:pt x="428625" y="419100"/>
                </a:cubicBezTo>
                <a:cubicBezTo>
                  <a:pt x="344662" y="496604"/>
                  <a:pt x="269700" y="585698"/>
                  <a:pt x="200025" y="676275"/>
                </a:cubicBezTo>
                <a:cubicBezTo>
                  <a:pt x="193045" y="685349"/>
                  <a:pt x="186975" y="695101"/>
                  <a:pt x="180975" y="704850"/>
                </a:cubicBezTo>
                <a:cubicBezTo>
                  <a:pt x="130098" y="787525"/>
                  <a:pt x="116861" y="808220"/>
                  <a:pt x="76200" y="895350"/>
                </a:cubicBezTo>
                <a:cubicBezTo>
                  <a:pt x="60073" y="929908"/>
                  <a:pt x="37701" y="999041"/>
                  <a:pt x="28575" y="1028700"/>
                </a:cubicBezTo>
                <a:cubicBezTo>
                  <a:pt x="15538" y="1071071"/>
                  <a:pt x="21105" y="1068105"/>
                  <a:pt x="9525" y="1114425"/>
                </a:cubicBezTo>
                <a:cubicBezTo>
                  <a:pt x="7090" y="1124165"/>
                  <a:pt x="3175" y="1133475"/>
                  <a:pt x="0" y="1143000"/>
                </a:cubicBezTo>
                <a:cubicBezTo>
                  <a:pt x="3175" y="1187450"/>
                  <a:pt x="4318" y="1232092"/>
                  <a:pt x="9525" y="1276350"/>
                </a:cubicBezTo>
                <a:cubicBezTo>
                  <a:pt x="12146" y="1298632"/>
                  <a:pt x="43492" y="1352156"/>
                  <a:pt x="47625" y="1362075"/>
                </a:cubicBezTo>
                <a:cubicBezTo>
                  <a:pt x="104856" y="1499430"/>
                  <a:pt x="35833" y="1362984"/>
                  <a:pt x="85725" y="1447800"/>
                </a:cubicBezTo>
                <a:cubicBezTo>
                  <a:pt x="111682" y="1491927"/>
                  <a:pt x="125724" y="1544949"/>
                  <a:pt x="161925" y="1581150"/>
                </a:cubicBezTo>
                <a:cubicBezTo>
                  <a:pt x="180975" y="1600200"/>
                  <a:pt x="198038" y="1621470"/>
                  <a:pt x="219075" y="1638300"/>
                </a:cubicBezTo>
                <a:cubicBezTo>
                  <a:pt x="230163" y="1647170"/>
                  <a:pt x="245967" y="1648633"/>
                  <a:pt x="257175" y="1657350"/>
                </a:cubicBezTo>
                <a:cubicBezTo>
                  <a:pt x="274896" y="1671133"/>
                  <a:pt x="287754" y="1690364"/>
                  <a:pt x="304800" y="1704975"/>
                </a:cubicBezTo>
                <a:cubicBezTo>
                  <a:pt x="332286" y="1728534"/>
                  <a:pt x="362060" y="1749285"/>
                  <a:pt x="390525" y="1771650"/>
                </a:cubicBezTo>
                <a:cubicBezTo>
                  <a:pt x="406511" y="1784210"/>
                  <a:pt x="422416" y="1796876"/>
                  <a:pt x="438150" y="1809750"/>
                </a:cubicBezTo>
                <a:cubicBezTo>
                  <a:pt x="451400" y="1820591"/>
                  <a:pt x="498993" y="1863984"/>
                  <a:pt x="523875" y="1876425"/>
                </a:cubicBezTo>
                <a:cubicBezTo>
                  <a:pt x="539168" y="1884071"/>
                  <a:pt x="556207" y="1887829"/>
                  <a:pt x="571500" y="1895475"/>
                </a:cubicBezTo>
                <a:cubicBezTo>
                  <a:pt x="581739" y="1900595"/>
                  <a:pt x="589836" y="1909405"/>
                  <a:pt x="600075" y="1914525"/>
                </a:cubicBezTo>
                <a:cubicBezTo>
                  <a:pt x="609055" y="1919015"/>
                  <a:pt x="619475" y="1919972"/>
                  <a:pt x="628650" y="1924050"/>
                </a:cubicBezTo>
                <a:cubicBezTo>
                  <a:pt x="648113" y="1932700"/>
                  <a:pt x="667007" y="1942602"/>
                  <a:pt x="685800" y="1952625"/>
                </a:cubicBezTo>
                <a:cubicBezTo>
                  <a:pt x="714643" y="1968008"/>
                  <a:pt x="740918" y="1988772"/>
                  <a:pt x="771525" y="2000250"/>
                </a:cubicBezTo>
                <a:cubicBezTo>
                  <a:pt x="792546" y="2008133"/>
                  <a:pt x="815975" y="2006600"/>
                  <a:pt x="838200" y="2009775"/>
                </a:cubicBezTo>
                <a:cubicBezTo>
                  <a:pt x="946292" y="2006499"/>
                  <a:pt x="1090681" y="2016224"/>
                  <a:pt x="1209675" y="1990725"/>
                </a:cubicBezTo>
                <a:cubicBezTo>
                  <a:pt x="1235276" y="1985239"/>
                  <a:pt x="1260616" y="1978564"/>
                  <a:pt x="1285875" y="1971675"/>
                </a:cubicBezTo>
                <a:cubicBezTo>
                  <a:pt x="1295561" y="1969033"/>
                  <a:pt x="1304710" y="1964585"/>
                  <a:pt x="1314450" y="1962150"/>
                </a:cubicBezTo>
                <a:cubicBezTo>
                  <a:pt x="1330156" y="1958223"/>
                  <a:pt x="1346568" y="1957277"/>
                  <a:pt x="1362075" y="1952625"/>
                </a:cubicBezTo>
                <a:cubicBezTo>
                  <a:pt x="1378452" y="1947712"/>
                  <a:pt x="1393598" y="1939326"/>
                  <a:pt x="1409700" y="1933575"/>
                </a:cubicBezTo>
                <a:cubicBezTo>
                  <a:pt x="1438066" y="1923444"/>
                  <a:pt x="1467573" y="1916468"/>
                  <a:pt x="1495425" y="1905000"/>
                </a:cubicBezTo>
                <a:cubicBezTo>
                  <a:pt x="1625011" y="1851641"/>
                  <a:pt x="1515962" y="1873858"/>
                  <a:pt x="1647825" y="1857375"/>
                </a:cubicBezTo>
                <a:cubicBezTo>
                  <a:pt x="1657350" y="1854200"/>
                  <a:pt x="1667225" y="1851928"/>
                  <a:pt x="1676400" y="1847850"/>
                </a:cubicBezTo>
                <a:cubicBezTo>
                  <a:pt x="1695863" y="1839200"/>
                  <a:pt x="1713492" y="1826438"/>
                  <a:pt x="1733550" y="1819275"/>
                </a:cubicBezTo>
                <a:cubicBezTo>
                  <a:pt x="1758206" y="1810469"/>
                  <a:pt x="1784350" y="1806575"/>
                  <a:pt x="1809750" y="1800225"/>
                </a:cubicBezTo>
                <a:cubicBezTo>
                  <a:pt x="1825625" y="1790700"/>
                  <a:pt x="1841191" y="1780641"/>
                  <a:pt x="1857375" y="1771650"/>
                </a:cubicBezTo>
                <a:cubicBezTo>
                  <a:pt x="1869787" y="1764754"/>
                  <a:pt x="1883299" y="1759905"/>
                  <a:pt x="1895475" y="1752600"/>
                </a:cubicBezTo>
                <a:cubicBezTo>
                  <a:pt x="1915108" y="1740820"/>
                  <a:pt x="1934309" y="1728237"/>
                  <a:pt x="1952625" y="1714500"/>
                </a:cubicBezTo>
                <a:cubicBezTo>
                  <a:pt x="1965325" y="1704975"/>
                  <a:pt x="1976848" y="1693635"/>
                  <a:pt x="1990725" y="1685925"/>
                </a:cubicBezTo>
                <a:cubicBezTo>
                  <a:pt x="2038651" y="1659300"/>
                  <a:pt x="2031039" y="1678585"/>
                  <a:pt x="2066925" y="1647825"/>
                </a:cubicBezTo>
                <a:cubicBezTo>
                  <a:pt x="2080562" y="1636136"/>
                  <a:pt x="2090657" y="1620501"/>
                  <a:pt x="2105025" y="1609725"/>
                </a:cubicBezTo>
                <a:cubicBezTo>
                  <a:pt x="2198863" y="1539346"/>
                  <a:pt x="2070631" y="1682219"/>
                  <a:pt x="2219325" y="1533525"/>
                </a:cubicBezTo>
                <a:cubicBezTo>
                  <a:pt x="2238375" y="1514475"/>
                  <a:pt x="2254059" y="1491319"/>
                  <a:pt x="2276475" y="1476375"/>
                </a:cubicBezTo>
                <a:cubicBezTo>
                  <a:pt x="2286000" y="1470025"/>
                  <a:pt x="2298181" y="1466483"/>
                  <a:pt x="2305050" y="1457325"/>
                </a:cubicBezTo>
                <a:cubicBezTo>
                  <a:pt x="2308860" y="1452245"/>
                  <a:pt x="2305050" y="1444625"/>
                  <a:pt x="2305050" y="1438275"/>
                </a:cubicBez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657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610100" y="2209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29300" y="22860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26" name="直接连接符 25"/>
          <p:cNvCxnSpPr>
            <a:stCxn id="23" idx="6"/>
            <a:endCxn id="24" idx="2"/>
          </p:cNvCxnSpPr>
          <p:nvPr/>
        </p:nvCxnSpPr>
        <p:spPr bwMode="auto">
          <a:xfrm>
            <a:off x="4724400" y="22860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椭圆 26"/>
          <p:cNvSpPr/>
          <p:nvPr/>
        </p:nvSpPr>
        <p:spPr bwMode="auto">
          <a:xfrm>
            <a:off x="5105400" y="3200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257800" y="1447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30" name="直接连接符 29"/>
          <p:cNvCxnSpPr>
            <a:stCxn id="23" idx="1"/>
            <a:endCxn id="28" idx="2"/>
          </p:cNvCxnSpPr>
          <p:nvPr/>
        </p:nvCxnSpPr>
        <p:spPr bwMode="auto">
          <a:xfrm flipV="1">
            <a:off x="4626839" y="15240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23" idx="4"/>
            <a:endCxn id="27" idx="0"/>
          </p:cNvCxnSpPr>
          <p:nvPr/>
        </p:nvCxnSpPr>
        <p:spPr bwMode="auto">
          <a:xfrm>
            <a:off x="4667250" y="23622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28" idx="7"/>
            <a:endCxn id="24" idx="0"/>
          </p:cNvCxnSpPr>
          <p:nvPr/>
        </p:nvCxnSpPr>
        <p:spPr bwMode="auto">
          <a:xfrm>
            <a:off x="5355361" y="14701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27" idx="0"/>
            <a:endCxn id="24" idx="3"/>
          </p:cNvCxnSpPr>
          <p:nvPr/>
        </p:nvCxnSpPr>
        <p:spPr bwMode="auto">
          <a:xfrm flipV="1">
            <a:off x="5162550" y="24160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957947" y="365760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0" name="直接连接符 39"/>
          <p:cNvCxnSpPr>
            <a:stCxn id="38" idx="6"/>
            <a:endCxn id="39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3" name="直接连接符 42"/>
          <p:cNvCxnSpPr>
            <a:stCxn id="38" idx="1"/>
            <a:endCxn id="42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38" idx="4"/>
            <a:endCxn id="41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2" idx="7"/>
            <a:endCxn id="39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41" idx="0"/>
            <a:endCxn id="39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320147" y="381000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0" name="圆角矩形标注 49"/>
          <p:cNvSpPr/>
          <p:nvPr/>
        </p:nvSpPr>
        <p:spPr bwMode="auto">
          <a:xfrm>
            <a:off x="7162800" y="4814752"/>
            <a:ext cx="1307679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51" name="圆角矩形标注 50"/>
          <p:cNvSpPr/>
          <p:nvPr/>
        </p:nvSpPr>
        <p:spPr bwMode="auto">
          <a:xfrm>
            <a:off x="4648200" y="4800600"/>
            <a:ext cx="1664994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欧拉通路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  <p:extLst>
      <p:ext uri="{BB962C8B-B14F-4D97-AF65-F5344CB8AC3E}">
        <p14:creationId xmlns:p14="http://schemas.microsoft.com/office/powerpoint/2010/main" val="1068192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" y="649288"/>
            <a:ext cx="84947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设有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个城市，它们间有输油管道连通，为了保卫</a:t>
            </a:r>
          </a:p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油管不受破坏，在每段油管间必须派一连士兵看守，</a:t>
            </a:r>
          </a:p>
          <a:p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为保证正常供应，最少需多少连士兵看守？           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5908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419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2590800" y="3429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590800" y="457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419600" y="457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743200" y="25146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667000" y="2590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2667000" y="3581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2743200" y="3505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743200" y="4648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495800" y="2590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495800" y="3581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2743200" y="2590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V="1">
            <a:off x="2743200" y="2590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2743200" y="35814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2743200" y="35814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2133600" y="20574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4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4572000" y="2133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5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1" name="Object 29"/>
          <p:cNvGraphicFramePr>
            <a:graphicFrameLocks noChangeAspect="1"/>
          </p:cNvGraphicFramePr>
          <p:nvPr/>
        </p:nvGraphicFramePr>
        <p:xfrm>
          <a:off x="2159000" y="3124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6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24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4572000" y="31337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7" name="公式" r:id="rId10" imgW="164885" imgH="215619" progId="Equation.3">
                  <p:embed/>
                </p:oleObj>
              </mc:Choice>
              <mc:Fallback>
                <p:oleObj name="公式" r:id="rId10" imgW="164885" imgH="21561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337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5" name="Object 33"/>
          <p:cNvGraphicFramePr>
            <a:graphicFrameLocks noChangeAspect="1"/>
          </p:cNvGraphicFramePr>
          <p:nvPr/>
        </p:nvGraphicFramePr>
        <p:xfrm>
          <a:off x="2212975" y="4267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8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267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7" name="Object 35"/>
          <p:cNvGraphicFramePr>
            <a:graphicFrameLocks noChangeAspect="1"/>
          </p:cNvGraphicFramePr>
          <p:nvPr/>
        </p:nvGraphicFramePr>
        <p:xfrm>
          <a:off x="4572000" y="4343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9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AutoShape 37"/>
          <p:cNvSpPr>
            <a:spLocks noChangeArrowheads="1"/>
          </p:cNvSpPr>
          <p:nvPr/>
        </p:nvSpPr>
        <p:spPr bwMode="auto">
          <a:xfrm>
            <a:off x="5715000" y="2438400"/>
            <a:ext cx="2438400" cy="990600"/>
          </a:xfrm>
          <a:prstGeom prst="wedgeRectCallout">
            <a:avLst>
              <a:gd name="adj1" fmla="val 7032"/>
              <a:gd name="adj2" fmla="val -135736"/>
            </a:avLst>
          </a:prstGeom>
          <a:solidFill>
            <a:srgbClr val="99FF66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生成树问题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9" grpId="0" animBg="1"/>
      <p:bldP spid="85010" grpId="0" animBg="1"/>
      <p:bldP spid="85013" grpId="0" animBg="1"/>
      <p:bldP spid="85014" grpId="0" animBg="1"/>
      <p:bldP spid="85015" grpId="0" animBg="1"/>
      <p:bldP spid="850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pic>
        <p:nvPicPr>
          <p:cNvPr id="212997" name="Picture 5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3825" y="685800"/>
            <a:ext cx="871537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.26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一条回路和任何一棵生成树的补，至少有一条公共边。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138113" y="2211388"/>
            <a:ext cx="87645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.27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连通图，则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的任一生成树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个顶点、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n-1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条树枝、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m-n+1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条弦。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366713" y="4460875"/>
            <a:ext cx="778668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 smtClean="0">
                <a:cs typeface="Times New Roman" pitchFamily="18" charset="0"/>
              </a:rPr>
              <a:t>定理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.28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  <a:cs typeface="Times New Roman" pitchFamily="18" charset="0"/>
              </a:rPr>
              <a:t>一个边割集和任何生成树至少有一条公共边。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/>
      <p:bldP spid="212999" grpId="0"/>
      <p:bldP spid="21300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9113" y="1492250"/>
            <a:ext cx="767715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是一连通的有权图，则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具有最小权的生成树。 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66713" y="762000"/>
            <a:ext cx="4891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ea typeface="隶书" pitchFamily="49" charset="-122"/>
                <a:cs typeface="Arial" charset="0"/>
              </a:rPr>
              <a:t>☺</a:t>
            </a:r>
            <a:r>
              <a:rPr lang="zh-CN" altLang="en-US" sz="3600">
                <a:ea typeface="隶书" pitchFamily="49" charset="-122"/>
                <a:cs typeface="Arial" charset="0"/>
              </a:rPr>
              <a:t>最小生成树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066800" y="170815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公式" r:id="rId4" imgW="787058" imgH="203112" progId="Equation.3">
                  <p:embed/>
                </p:oleObj>
              </mc:Choice>
              <mc:Fallback>
                <p:oleObj name="公式" r:id="rId4" imgW="7870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815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3505200" y="3962400"/>
            <a:ext cx="2743200" cy="685800"/>
          </a:xfrm>
          <a:prstGeom prst="wedgeRoundRectCallout">
            <a:avLst>
              <a:gd name="adj1" fmla="val -44792"/>
              <a:gd name="adj2" fmla="val -18009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现实意义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23913" y="485616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一个赋权图的最小生成树也不一定是唯一的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11" grpId="0" animBg="1"/>
      <p:bldP spid="768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81000" y="874713"/>
            <a:ext cx="2452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Kruskal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算法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295400" y="1851025"/>
            <a:ext cx="739140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要点：在与已选取的边不成圈的边中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           选取最小者。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2895600" y="4114800"/>
            <a:ext cx="2286000" cy="1143000"/>
          </a:xfrm>
          <a:prstGeom prst="cloudCallout">
            <a:avLst>
              <a:gd name="adj1" fmla="val -67917"/>
              <a:gd name="adj2" fmla="val 152500"/>
            </a:avLst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构造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 animBg="1"/>
      <p:bldP spid="7783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52400" y="514350"/>
            <a:ext cx="84947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设有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个城市，它们间有输油管道连通，为了减少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消耗，应如何铺设输油管道？           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858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858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6858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838200" y="22098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620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7620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38200" y="3200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838200" y="4343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25908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38200" y="32766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838200" y="32766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228600" y="17526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7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2667000" y="18288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8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9" name="Object 31"/>
          <p:cNvGraphicFramePr>
            <a:graphicFrameLocks noChangeAspect="1"/>
          </p:cNvGraphicFramePr>
          <p:nvPr/>
        </p:nvGraphicFramePr>
        <p:xfrm>
          <a:off x="254000" y="28194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9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8194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2681288" y="2905125"/>
          <a:ext cx="442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10" name="公式" r:id="rId10" imgW="164885" imgH="215619" progId="Equation.3">
                  <p:embed/>
                </p:oleObj>
              </mc:Choice>
              <mc:Fallback>
                <p:oleObj name="公式" r:id="rId10" imgW="164885" imgH="21561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905125"/>
                        <a:ext cx="4429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/>
          <p:cNvGraphicFramePr>
            <a:graphicFrameLocks noChangeAspect="1"/>
          </p:cNvGraphicFramePr>
          <p:nvPr/>
        </p:nvGraphicFramePr>
        <p:xfrm>
          <a:off x="307975" y="3962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11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962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/>
          <p:cNvGraphicFramePr>
            <a:graphicFrameLocks noChangeAspect="1"/>
          </p:cNvGraphicFramePr>
          <p:nvPr/>
        </p:nvGraphicFramePr>
        <p:xfrm>
          <a:off x="2667000" y="4038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12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433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57200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990600" y="2667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978025" y="26066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2576513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1509713" y="2857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519113" y="3619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1433513" y="42830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2576513" y="3543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990600" y="373538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2043113" y="3695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grpSp>
        <p:nvGrpSpPr>
          <p:cNvPr id="78910" name="Group 62"/>
          <p:cNvGrpSpPr>
            <a:grpSpLocks/>
          </p:cNvGrpSpPr>
          <p:nvPr/>
        </p:nvGrpSpPr>
        <p:grpSpPr bwMode="auto">
          <a:xfrm>
            <a:off x="4800600" y="1905000"/>
            <a:ext cx="2895600" cy="2819400"/>
            <a:chOff x="3024" y="1200"/>
            <a:chExt cx="1824" cy="1776"/>
          </a:xfrm>
        </p:grpSpPr>
        <p:sp>
          <p:nvSpPr>
            <p:cNvPr id="78897" name="Oval 49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9" name="Oval 51"/>
            <p:cNvSpPr>
              <a:spLocks noChangeArrowheads="1"/>
            </p:cNvSpPr>
            <p:nvPr/>
          </p:nvSpPr>
          <p:spPr bwMode="auto">
            <a:xfrm>
              <a:off x="331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0" name="Oval 5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1" name="Oval 53"/>
            <p:cNvSpPr>
              <a:spLocks noChangeArrowheads="1"/>
            </p:cNvSpPr>
            <p:nvPr/>
          </p:nvSpPr>
          <p:spPr bwMode="auto">
            <a:xfrm>
              <a:off x="3312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4464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78903" name="Object 55"/>
            <p:cNvGraphicFramePr>
              <a:graphicFrameLocks noChangeAspect="1"/>
            </p:cNvGraphicFramePr>
            <p:nvPr/>
          </p:nvGraphicFramePr>
          <p:xfrm>
            <a:off x="3024" y="1200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3" name="公式" r:id="rId16" imgW="152268" imgH="215713" progId="Equation.3">
                    <p:embed/>
                  </p:oleObj>
                </mc:Choice>
                <mc:Fallback>
                  <p:oleObj name="公式" r:id="rId16" imgW="152268" imgH="2157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00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4" name="Object 56"/>
            <p:cNvGraphicFramePr>
              <a:graphicFrameLocks noChangeAspect="1"/>
            </p:cNvGraphicFramePr>
            <p:nvPr/>
          </p:nvGraphicFramePr>
          <p:xfrm>
            <a:off x="4560" y="124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4" name="公式" r:id="rId17" imgW="164885" imgH="215619" progId="Equation.3">
                    <p:embed/>
                  </p:oleObj>
                </mc:Choice>
                <mc:Fallback>
                  <p:oleObj name="公式" r:id="rId17" imgW="164885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4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5" name="Object 57"/>
            <p:cNvGraphicFramePr>
              <a:graphicFrameLocks noChangeAspect="1"/>
            </p:cNvGraphicFramePr>
            <p:nvPr/>
          </p:nvGraphicFramePr>
          <p:xfrm>
            <a:off x="3040" y="187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5" name="公式" r:id="rId18" imgW="165028" imgH="228501" progId="Equation.3">
                    <p:embed/>
                  </p:oleObj>
                </mc:Choice>
                <mc:Fallback>
                  <p:oleObj name="公式" r:id="rId18" imgW="165028" imgH="228501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872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6" name="Object 58"/>
            <p:cNvGraphicFramePr>
              <a:graphicFrameLocks noChangeAspect="1"/>
            </p:cNvGraphicFramePr>
            <p:nvPr/>
          </p:nvGraphicFramePr>
          <p:xfrm>
            <a:off x="4569" y="1926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6" name="公式" r:id="rId19" imgW="164885" imgH="215619" progId="Equation.3">
                    <p:embed/>
                  </p:oleObj>
                </mc:Choice>
                <mc:Fallback>
                  <p:oleObj name="公式" r:id="rId19" imgW="164885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1926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7" name="Object 59"/>
            <p:cNvGraphicFramePr>
              <a:graphicFrameLocks noChangeAspect="1"/>
            </p:cNvGraphicFramePr>
            <p:nvPr/>
          </p:nvGraphicFramePr>
          <p:xfrm>
            <a:off x="3074" y="2592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7" name="公式" r:id="rId20" imgW="165028" imgH="228501" progId="Equation.3">
                    <p:embed/>
                  </p:oleObj>
                </mc:Choice>
                <mc:Fallback>
                  <p:oleObj name="公式" r:id="rId20" imgW="165028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592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8" name="Object 60"/>
            <p:cNvGraphicFramePr>
              <a:graphicFrameLocks noChangeAspect="1"/>
            </p:cNvGraphicFramePr>
            <p:nvPr/>
          </p:nvGraphicFramePr>
          <p:xfrm>
            <a:off x="4560" y="264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8" name="公式" r:id="rId21" imgW="165028" imgH="228501" progId="Equation.3">
                    <p:embed/>
                  </p:oleObj>
                </mc:Choice>
                <mc:Fallback>
                  <p:oleObj name="公式" r:id="rId21" imgW="165028" imgH="22850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09" name="AutoShape 61"/>
          <p:cNvSpPr>
            <a:spLocks noChangeArrowheads="1"/>
          </p:cNvSpPr>
          <p:nvPr/>
        </p:nvSpPr>
        <p:spPr bwMode="auto">
          <a:xfrm>
            <a:off x="6781800" y="1066800"/>
            <a:ext cx="2362200" cy="990600"/>
          </a:xfrm>
          <a:prstGeom prst="wedgeEllipseCallout">
            <a:avLst>
              <a:gd name="adj1" fmla="val -94273"/>
              <a:gd name="adj2" fmla="val 18111"/>
            </a:avLst>
          </a:prstGeom>
          <a:solidFill>
            <a:schemeClr val="tx1">
              <a:lumMod val="20000"/>
              <a:lumOff val="80000"/>
            </a:schemeClr>
          </a:solidFill>
          <a:ln w="3175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Kruskal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911" name="Line 63"/>
          <p:cNvSpPr>
            <a:spLocks noChangeShapeType="1"/>
          </p:cNvSpPr>
          <p:nvPr/>
        </p:nvSpPr>
        <p:spPr bwMode="auto">
          <a:xfrm>
            <a:off x="5332413" y="24399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2" name="Line 64"/>
          <p:cNvSpPr>
            <a:spLocks noChangeShapeType="1"/>
          </p:cNvSpPr>
          <p:nvPr/>
        </p:nvSpPr>
        <p:spPr bwMode="auto">
          <a:xfrm>
            <a:off x="5410200" y="3352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3" name="Line 65"/>
          <p:cNvSpPr>
            <a:spLocks noChangeShapeType="1"/>
          </p:cNvSpPr>
          <p:nvPr/>
        </p:nvSpPr>
        <p:spPr bwMode="auto">
          <a:xfrm flipV="1">
            <a:off x="7162800" y="2438400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4" name="Line 66"/>
          <p:cNvSpPr>
            <a:spLocks noChangeShapeType="1"/>
          </p:cNvSpPr>
          <p:nvPr/>
        </p:nvSpPr>
        <p:spPr bwMode="auto">
          <a:xfrm flipH="1">
            <a:off x="5410200" y="23622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5" name="Line 67"/>
          <p:cNvSpPr>
            <a:spLocks noChangeShapeType="1"/>
          </p:cNvSpPr>
          <p:nvPr/>
        </p:nvSpPr>
        <p:spPr bwMode="auto">
          <a:xfrm>
            <a:off x="5334000" y="3429000"/>
            <a:ext cx="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6" name="Line 68"/>
          <p:cNvSpPr>
            <a:spLocks noChangeShapeType="1"/>
          </p:cNvSpPr>
          <p:nvPr/>
        </p:nvSpPr>
        <p:spPr bwMode="auto">
          <a:xfrm>
            <a:off x="5410200" y="4495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7" name="AutoShape 69"/>
          <p:cNvSpPr>
            <a:spLocks noChangeArrowheads="1"/>
          </p:cNvSpPr>
          <p:nvPr/>
        </p:nvSpPr>
        <p:spPr bwMode="auto">
          <a:xfrm>
            <a:off x="3200400" y="5257800"/>
            <a:ext cx="1981200" cy="990600"/>
          </a:xfrm>
          <a:prstGeom prst="wedgeRoundRectCallout">
            <a:avLst>
              <a:gd name="adj1" fmla="val -116347"/>
              <a:gd name="adj2" fmla="val 70995"/>
              <a:gd name="adj3" fmla="val 16667"/>
            </a:avLst>
          </a:prstGeom>
          <a:solidFill>
            <a:srgbClr val="FFFF00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破圈法</a:t>
            </a:r>
          </a:p>
        </p:txBody>
      </p:sp>
      <p:sp>
        <p:nvSpPr>
          <p:cNvPr id="78918" name="AutoShape 70"/>
          <p:cNvSpPr>
            <a:spLocks noChangeArrowheads="1"/>
          </p:cNvSpPr>
          <p:nvPr/>
        </p:nvSpPr>
        <p:spPr bwMode="auto">
          <a:xfrm>
            <a:off x="7924800" y="2895600"/>
            <a:ext cx="990600" cy="1371600"/>
          </a:xfrm>
          <a:prstGeom prst="cloudCallout">
            <a:avLst>
              <a:gd name="adj1" fmla="val -112019"/>
              <a:gd name="adj2" fmla="val -43171"/>
            </a:avLst>
          </a:prstGeom>
          <a:solidFill>
            <a:srgbClr val="CCFF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nimBg="1"/>
      <p:bldP spid="78869" grpId="0" animBg="1"/>
      <p:bldP spid="78870" grpId="0" animBg="1"/>
      <p:bldP spid="78871" grpId="0" animBg="1"/>
      <p:bldP spid="78872" grpId="0" animBg="1"/>
      <p:bldP spid="78873" grpId="0" animBg="1"/>
      <p:bldP spid="78909" grpId="0" animBg="1"/>
      <p:bldP spid="78911" grpId="0" animBg="1"/>
      <p:bldP spid="78912" grpId="0" animBg="1"/>
      <p:bldP spid="78913" grpId="0" animBg="1"/>
      <p:bldP spid="78914" grpId="0" animBg="1"/>
      <p:bldP spid="78914" grpId="1" animBg="1"/>
      <p:bldP spid="78915" grpId="0" animBg="1"/>
      <p:bldP spid="78916" grpId="0" animBg="1"/>
      <p:bldP spid="78917" grpId="0" animBg="1"/>
      <p:bldP spid="789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38113" y="56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隶书" pitchFamily="49" charset="-122"/>
              </a:rPr>
              <a:t>练习：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3716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133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446213" y="1827213"/>
            <a:ext cx="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1524000" y="4114800"/>
            <a:ext cx="2057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1524000" y="1752600"/>
            <a:ext cx="1981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3581400" y="1828800"/>
            <a:ext cx="0" cy="2286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286000" y="25146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209800" y="25908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286000" y="33528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971800" y="25908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1524000" y="18288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2971800" y="1828800"/>
            <a:ext cx="5334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V="1">
            <a:off x="1524000" y="3429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971800" y="3429000"/>
            <a:ext cx="6096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424113" y="1409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052513" y="26289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12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2271713" y="4054475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3567113" y="2628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424113" y="2171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957513" y="2781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424113" y="3009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3124200" y="3390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1828800" y="27051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1585913" y="34671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1738313" y="1790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2957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257800" y="1752600"/>
            <a:ext cx="2362200" cy="2514600"/>
            <a:chOff x="3312" y="1104"/>
            <a:chExt cx="1488" cy="1584"/>
          </a:xfrm>
        </p:grpSpPr>
        <p:sp>
          <p:nvSpPr>
            <p:cNvPr id="79911" name="Oval 39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auto">
            <a:xfrm>
              <a:off x="4656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427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8" name="Oval 46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6172200" y="25908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 flipH="1" flipV="1">
            <a:off x="5410200" y="1905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934200" y="1905000"/>
            <a:ext cx="4572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8000" y="26670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7467600" y="1905000"/>
            <a:ext cx="7620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6248400" y="35052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>
            <a:off x="5334000" y="3505200"/>
            <a:ext cx="762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79888" grpId="0" animBg="1"/>
      <p:bldP spid="79889" grpId="0" animBg="1"/>
      <p:bldP spid="79892" grpId="0" animBg="1"/>
      <p:bldP spid="79898" grpId="0" animBg="1"/>
      <p:bldP spid="79920" grpId="0" animBg="1"/>
      <p:bldP spid="79921" grpId="0" animBg="1"/>
      <p:bldP spid="79922" grpId="0" animBg="1"/>
      <p:bldP spid="79923" grpId="0" animBg="1"/>
      <p:bldP spid="79924" grpId="0" animBg="1"/>
      <p:bldP spid="79925" grpId="0" animBg="1"/>
      <p:bldP spid="799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2113" y="27432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§9.2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有向</a:t>
            </a:r>
            <a:r>
              <a:rPr lang="zh-CN" altLang="en-US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endParaRPr lang="zh-CN" altLang="en-US" sz="4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13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09600"/>
            <a:ext cx="8540750" cy="160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对于有向图，如果不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考虑边的方向而构成树，则称此有向图为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有向树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6" y="2285840"/>
            <a:ext cx="579200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66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8" name="Picture 4" descr="j00885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45720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.6.4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有向树</a:t>
            </a:r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7086600" y="914400"/>
            <a:ext cx="152400" cy="1524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6553200" y="990600"/>
            <a:ext cx="533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7239000" y="990600"/>
            <a:ext cx="3810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5486400" y="2057400"/>
            <a:ext cx="914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H="1">
            <a:off x="6324600" y="2133600"/>
            <a:ext cx="762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6553200" y="2133600"/>
            <a:ext cx="3810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7696200" y="2133600"/>
            <a:ext cx="304800" cy="685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7696200" y="2819400"/>
            <a:ext cx="3048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8077200" y="2971800"/>
            <a:ext cx="381000" cy="762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7239000" y="5429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1" name="公式" r:id="rId4" imgW="152268" imgH="215713" progId="Equation.3">
                  <p:embed/>
                </p:oleObj>
              </mc:Choice>
              <mc:Fallback>
                <p:oleObj name="公式" r:id="rId4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29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6019800" y="1524000"/>
            <a:ext cx="2387600" cy="1514475"/>
            <a:chOff x="3792" y="960"/>
            <a:chExt cx="1504" cy="954"/>
          </a:xfrm>
        </p:grpSpPr>
        <p:sp>
          <p:nvSpPr>
            <p:cNvPr id="216087" name="Oval 2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9" name="Oval 25"/>
            <p:cNvSpPr>
              <a:spLocks noChangeArrowheads="1"/>
            </p:cNvSpPr>
            <p:nvPr/>
          </p:nvSpPr>
          <p:spPr bwMode="auto">
            <a:xfrm>
              <a:off x="4992" y="1776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090" name="Object 26"/>
            <p:cNvGraphicFramePr>
              <a:graphicFrameLocks noChangeAspect="1"/>
            </p:cNvGraphicFramePr>
            <p:nvPr/>
          </p:nvGraphicFramePr>
          <p:xfrm>
            <a:off x="3792" y="1008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2" name="公式" r:id="rId6" imgW="164885" imgH="215619" progId="Equation.3">
                    <p:embed/>
                  </p:oleObj>
                </mc:Choice>
                <mc:Fallback>
                  <p:oleObj name="公式" r:id="rId6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/>
          </p:nvGraphicFramePr>
          <p:xfrm>
            <a:off x="4896" y="960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3" name="公式" r:id="rId8" imgW="165028" imgH="228501" progId="Equation.3">
                    <p:embed/>
                  </p:oleObj>
                </mc:Choice>
                <mc:Fallback>
                  <p:oleObj name="公式" r:id="rId8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60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/>
          </p:nvGraphicFramePr>
          <p:xfrm>
            <a:off x="5088" y="1632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4" name="公式" r:id="rId10" imgW="164885" imgH="215619" progId="Equation.3">
                    <p:embed/>
                  </p:oleObj>
                </mc:Choice>
                <mc:Fallback>
                  <p:oleObj name="公式" r:id="rId10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32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5029200" y="21336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 </a:t>
            </a: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228600" y="609600"/>
            <a:ext cx="4960310" cy="321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外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向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树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满足下列条件的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有向树</a:t>
            </a:r>
            <a:endParaRPr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且仅有一个结点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它的入度为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（树根）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其他节点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入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度为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有一些结点的出度为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endParaRPr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16097" name="Group 33"/>
          <p:cNvGrpSpPr>
            <a:grpSpLocks/>
          </p:cNvGrpSpPr>
          <p:nvPr/>
        </p:nvGrpSpPr>
        <p:grpSpPr bwMode="auto">
          <a:xfrm>
            <a:off x="5105400" y="2819400"/>
            <a:ext cx="3751263" cy="1143000"/>
            <a:chOff x="3216" y="1776"/>
            <a:chExt cx="2363" cy="720"/>
          </a:xfrm>
        </p:grpSpPr>
        <p:sp>
          <p:nvSpPr>
            <p:cNvPr id="216098" name="Oval 34"/>
            <p:cNvSpPr>
              <a:spLocks noChangeArrowheads="1"/>
            </p:cNvSpPr>
            <p:nvPr/>
          </p:nvSpPr>
          <p:spPr bwMode="auto">
            <a:xfrm>
              <a:off x="3408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99" name="Oval 3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0" name="Oval 36"/>
            <p:cNvSpPr>
              <a:spLocks noChangeArrowheads="1"/>
            </p:cNvSpPr>
            <p:nvPr/>
          </p:nvSpPr>
          <p:spPr bwMode="auto">
            <a:xfrm>
              <a:off x="4320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101" name="Object 37"/>
            <p:cNvGraphicFramePr>
              <a:graphicFrameLocks noChangeAspect="1"/>
            </p:cNvGraphicFramePr>
            <p:nvPr/>
          </p:nvGraphicFramePr>
          <p:xfrm>
            <a:off x="3216" y="177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5" name="公式" r:id="rId12" imgW="165028" imgH="228501" progId="Equation.3">
                    <p:embed/>
                  </p:oleObj>
                </mc:Choice>
                <mc:Fallback>
                  <p:oleObj name="公式" r:id="rId12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2" name="Object 38"/>
            <p:cNvGraphicFramePr>
              <a:graphicFrameLocks noChangeAspect="1"/>
            </p:cNvGraphicFramePr>
            <p:nvPr/>
          </p:nvGraphicFramePr>
          <p:xfrm>
            <a:off x="4416" y="1824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6" name="公式" r:id="rId14" imgW="165028" imgH="228501" progId="Equation.3">
                    <p:embed/>
                  </p:oleObj>
                </mc:Choice>
                <mc:Fallback>
                  <p:oleObj name="公式" r:id="rId14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24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3" name="Object 39"/>
            <p:cNvGraphicFramePr>
              <a:graphicFrameLocks noChangeAspect="1"/>
            </p:cNvGraphicFramePr>
            <p:nvPr/>
          </p:nvGraphicFramePr>
          <p:xfrm>
            <a:off x="3888" y="201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7" name="公式" r:id="rId16" imgW="165028" imgH="228501" progId="Equation.3">
                    <p:embed/>
                  </p:oleObj>
                </mc:Choice>
                <mc:Fallback>
                  <p:oleObj name="公式" r:id="rId16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1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4" name="Object 40"/>
            <p:cNvGraphicFramePr>
              <a:graphicFrameLocks noChangeAspect="1"/>
            </p:cNvGraphicFramePr>
            <p:nvPr/>
          </p:nvGraphicFramePr>
          <p:xfrm>
            <a:off x="4597" y="2064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8" name="公式" r:id="rId18" imgW="152280" imgH="228600" progId="Equation.3">
                    <p:embed/>
                  </p:oleObj>
                </mc:Choice>
                <mc:Fallback>
                  <p:oleObj name="公式" r:id="rId18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64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5" name="Object 41"/>
            <p:cNvGraphicFramePr>
              <a:graphicFrameLocks noChangeAspect="1"/>
            </p:cNvGraphicFramePr>
            <p:nvPr/>
          </p:nvGraphicFramePr>
          <p:xfrm>
            <a:off x="5328" y="2112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9" name="公式" r:id="rId20" imgW="152280" imgH="228600" progId="Equation.3">
                    <p:embed/>
                  </p:oleObj>
                </mc:Choice>
                <mc:Fallback>
                  <p:oleObj name="公式" r:id="rId20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12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6" name="Oval 42"/>
            <p:cNvSpPr>
              <a:spLocks noChangeArrowheads="1"/>
            </p:cNvSpPr>
            <p:nvPr/>
          </p:nvSpPr>
          <p:spPr bwMode="auto">
            <a:xfrm>
              <a:off x="4800" y="240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7" name="Oval 43"/>
            <p:cNvSpPr>
              <a:spLocks noChangeArrowheads="1"/>
            </p:cNvSpPr>
            <p:nvPr/>
          </p:nvSpPr>
          <p:spPr bwMode="auto">
            <a:xfrm>
              <a:off x="5280" y="2352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216108" name="Group 44"/>
          <p:cNvGrpSpPr>
            <a:grpSpLocks/>
          </p:cNvGrpSpPr>
          <p:nvPr/>
        </p:nvGrpSpPr>
        <p:grpSpPr bwMode="auto">
          <a:xfrm>
            <a:off x="5319713" y="601663"/>
            <a:ext cx="1766887" cy="579437"/>
            <a:chOff x="3351" y="379"/>
            <a:chExt cx="1113" cy="365"/>
          </a:xfrm>
        </p:grpSpPr>
        <p:sp>
          <p:nvSpPr>
            <p:cNvPr id="216109" name="Line 45"/>
            <p:cNvSpPr>
              <a:spLocks noChangeShapeType="1"/>
            </p:cNvSpPr>
            <p:nvPr/>
          </p:nvSpPr>
          <p:spPr bwMode="auto">
            <a:xfrm>
              <a:off x="3648" y="576"/>
              <a:ext cx="816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0" name="Text Box 46"/>
            <p:cNvSpPr txBox="1">
              <a:spLocks noChangeArrowheads="1"/>
            </p:cNvSpPr>
            <p:nvPr/>
          </p:nvSpPr>
          <p:spPr bwMode="auto">
            <a:xfrm>
              <a:off x="3351" y="379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  <a:ea typeface="隶书" pitchFamily="49" charset="-122"/>
                </a:rPr>
                <a:t>根</a:t>
              </a:r>
            </a:p>
          </p:txBody>
        </p:sp>
      </p:grpSp>
      <p:grpSp>
        <p:nvGrpSpPr>
          <p:cNvPr id="216111" name="Group 47"/>
          <p:cNvGrpSpPr>
            <a:grpSpLocks/>
          </p:cNvGrpSpPr>
          <p:nvPr/>
        </p:nvGrpSpPr>
        <p:grpSpPr bwMode="auto">
          <a:xfrm>
            <a:off x="4953000" y="3200400"/>
            <a:ext cx="547688" cy="1828800"/>
            <a:chOff x="3120" y="2016"/>
            <a:chExt cx="345" cy="1152"/>
          </a:xfrm>
        </p:grpSpPr>
        <p:sp>
          <p:nvSpPr>
            <p:cNvPr id="216112" name="Text Box 48"/>
            <p:cNvSpPr txBox="1">
              <a:spLocks noChangeArrowheads="1"/>
            </p:cNvSpPr>
            <p:nvPr/>
          </p:nvSpPr>
          <p:spPr bwMode="auto">
            <a:xfrm>
              <a:off x="3120" y="2496"/>
              <a:ext cx="34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9900"/>
                  </a:solidFill>
                  <a:latin typeface="Times New Roman" pitchFamily="18" charset="0"/>
                  <a:ea typeface="隶书" pitchFamily="49" charset="-122"/>
                </a:rPr>
                <a:t>树叶</a:t>
              </a:r>
            </a:p>
          </p:txBody>
        </p:sp>
        <p:sp>
          <p:nvSpPr>
            <p:cNvPr id="216113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96" cy="62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6114" name="Group 50"/>
          <p:cNvGrpSpPr>
            <a:grpSpLocks/>
          </p:cNvGrpSpPr>
          <p:nvPr/>
        </p:nvGrpSpPr>
        <p:grpSpPr bwMode="auto">
          <a:xfrm>
            <a:off x="4267200" y="1219200"/>
            <a:ext cx="1995488" cy="685800"/>
            <a:chOff x="2688" y="768"/>
            <a:chExt cx="1257" cy="432"/>
          </a:xfrm>
        </p:grpSpPr>
        <p:sp>
          <p:nvSpPr>
            <p:cNvPr id="216115" name="Line 51"/>
            <p:cNvSpPr>
              <a:spLocks noChangeShapeType="1"/>
            </p:cNvSpPr>
            <p:nvPr/>
          </p:nvSpPr>
          <p:spPr bwMode="auto">
            <a:xfrm>
              <a:off x="3264" y="1056"/>
              <a:ext cx="576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6" name="Text Box 52"/>
            <p:cNvSpPr txBox="1">
              <a:spLocks noChangeArrowheads="1"/>
            </p:cNvSpPr>
            <p:nvPr/>
          </p:nvSpPr>
          <p:spPr bwMode="auto">
            <a:xfrm>
              <a:off x="2688" y="768"/>
              <a:ext cx="125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ea typeface="隶书" pitchFamily="49" charset="-122"/>
                </a:rPr>
                <a:t>   </a:t>
              </a:r>
              <a:r>
                <a:rPr lang="zh-CN" altLang="en-US" b="1" dirty="0" smtClean="0">
                  <a:solidFill>
                    <a:schemeClr val="tx1"/>
                  </a:solidFill>
                  <a:ea typeface="隶书" pitchFamily="49" charset="-122"/>
                </a:rPr>
                <a:t>分支结点</a:t>
              </a:r>
              <a:endParaRPr lang="zh-CN" altLang="en-US" b="1" dirty="0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sp>
        <p:nvSpPr>
          <p:cNvPr id="216117" name="AutoShape 53"/>
          <p:cNvSpPr>
            <a:spLocks noChangeArrowheads="1"/>
          </p:cNvSpPr>
          <p:nvPr/>
        </p:nvSpPr>
        <p:spPr bwMode="auto">
          <a:xfrm>
            <a:off x="5638800" y="4800600"/>
            <a:ext cx="1905000" cy="838200"/>
          </a:xfrm>
          <a:prstGeom prst="wedgeRectCallout">
            <a:avLst>
              <a:gd name="adj1" fmla="val -3750"/>
              <a:gd name="adj2" fmla="val -169699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/>
              <a:t>根树</a:t>
            </a:r>
          </a:p>
        </p:txBody>
      </p:sp>
    </p:spTree>
    <p:extLst>
      <p:ext uri="{BB962C8B-B14F-4D97-AF65-F5344CB8AC3E}">
        <p14:creationId xmlns:p14="http://schemas.microsoft.com/office/powerpoint/2010/main" val="3152808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60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60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animBg="1"/>
      <p:bldP spid="216096" grpId="0"/>
      <p:bldP spid="2161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2136775" cy="11430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494512"/>
            <a:ext cx="8540750" cy="338228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029200"/>
            <a:ext cx="878327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3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3188" y="1201738"/>
            <a:ext cx="5421975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为欧拉图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04800" y="3951288"/>
            <a:ext cx="6705600" cy="620712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</a:rPr>
              <a:t>G</a:t>
            </a:r>
            <a:r>
              <a:rPr lang="zh-CN" altLang="en-US" sz="3200" b="1">
                <a:solidFill>
                  <a:srgbClr val="000000"/>
                </a:solidFill>
              </a:rPr>
              <a:t>的每个顶点的入度等于出度</a:t>
            </a:r>
            <a:endParaRPr lang="zh-CN" altLang="en-US" sz="3200"/>
          </a:p>
        </p:txBody>
      </p:sp>
      <p:sp>
        <p:nvSpPr>
          <p:cNvPr id="7" name="椭圆 6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8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>
            <a:stCxn id="7" idx="1"/>
            <a:endCxn id="11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7" idx="4"/>
            <a:endCxn id="10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11" idx="7"/>
            <a:endCxn id="8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10" idx="0"/>
            <a:endCxn id="8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任意多边形 15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2209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7358" y="33629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1219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77958" y="237238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0000FF"/>
                </a:solidFill>
              </a:rPr>
              <a:t>外向树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" y="1905000"/>
            <a:ext cx="7556239" cy="4194175"/>
          </a:xfrm>
        </p:spPr>
      </p:pic>
    </p:spTree>
    <p:extLst>
      <p:ext uri="{BB962C8B-B14F-4D97-AF65-F5344CB8AC3E}">
        <p14:creationId xmlns:p14="http://schemas.microsoft.com/office/powerpoint/2010/main" val="768430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2113" y="27432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§9.2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二元</a:t>
            </a:r>
            <a:r>
              <a:rPr lang="zh-CN" altLang="en-US" sz="4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endParaRPr lang="zh-CN" altLang="en-US" sz="4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26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8735644" cy="172426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8802328" cy="198147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783064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27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752600" y="4038600"/>
            <a:ext cx="3200400" cy="176688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pic>
        <p:nvPicPr>
          <p:cNvPr id="70660" name="Picture 4" descr="j0088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338513" y="1143000"/>
            <a:ext cx="2300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5400">
                <a:solidFill>
                  <a:srgbClr val="FF0066"/>
                </a:solidFill>
              </a:rPr>
              <a:t>小结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19313" y="2424113"/>
            <a:ext cx="4510087" cy="34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ea typeface="隶书" pitchFamily="49" charset="-122"/>
              </a:rPr>
              <a:t>欧拉图及其应用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ea typeface="隶书" pitchFamily="49" charset="-122"/>
              </a:rPr>
              <a:t>哈密顿图及其应用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ea typeface="隶书" pitchFamily="49" charset="-122"/>
              </a:rPr>
              <a:t>二分图</a:t>
            </a:r>
          </a:p>
          <a:p>
            <a:pPr>
              <a:lnSpc>
                <a:spcPct val="1550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隶书" pitchFamily="49" charset="-122"/>
              </a:rPr>
              <a:t>平面图</a:t>
            </a:r>
            <a:endParaRPr lang="en-US" altLang="zh-CN" b="1" smtClean="0">
              <a:solidFill>
                <a:srgbClr val="000000"/>
              </a:solidFill>
              <a:ea typeface="隶书" pitchFamily="49" charset="-122"/>
            </a:endParaRPr>
          </a:p>
          <a:p>
            <a:pPr>
              <a:lnSpc>
                <a:spcPct val="155000"/>
              </a:lnSpc>
            </a:pPr>
            <a:r>
              <a:rPr lang="zh-CN" altLang="en-US" b="1" smtClean="0">
                <a:solidFill>
                  <a:srgbClr val="000000"/>
                </a:solidFill>
                <a:ea typeface="隶书" pitchFamily="49" charset="-122"/>
              </a:rPr>
              <a:t>树</a:t>
            </a:r>
            <a:r>
              <a:rPr lang="zh-CN" altLang="en-US" b="1" dirty="0">
                <a:solidFill>
                  <a:srgbClr val="000000"/>
                </a:solidFill>
                <a:ea typeface="隶书" pitchFamily="49" charset="-122"/>
              </a:rPr>
              <a:t>与生成树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1905000" y="2720975"/>
            <a:ext cx="4114800" cy="500063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319713" y="3617913"/>
            <a:ext cx="3595687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P150   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9.3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 P156   27  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3" grpId="0"/>
      <p:bldP spid="70664" grpId="0" animBg="1"/>
      <p:bldP spid="706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04800" y="1371600"/>
            <a:ext cx="7543800" cy="833178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存在一条欧拉通路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3505200" y="25146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33400" y="3810000"/>
            <a:ext cx="5943600" cy="20574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</a:rPr>
              <a:t>G</a:t>
            </a:r>
            <a:r>
              <a:rPr lang="zh-CN" altLang="en-US" b="1">
                <a:solidFill>
                  <a:srgbClr val="0000FF"/>
                </a:solidFill>
              </a:rPr>
              <a:t>中恰有两个奇数度顶点，一个入度比出度大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，另一个出度比入度大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，而其他顶点的出度等于入度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972300" y="3886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191500" y="3962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 bwMode="auto">
          <a:xfrm>
            <a:off x="7086600" y="3962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7467600" y="4876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20000" y="3124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6" name="直接连接符 15"/>
          <p:cNvCxnSpPr>
            <a:stCxn id="11" idx="1"/>
            <a:endCxn id="15" idx="2"/>
          </p:cNvCxnSpPr>
          <p:nvPr/>
        </p:nvCxnSpPr>
        <p:spPr bwMode="auto">
          <a:xfrm flipV="1">
            <a:off x="6989039" y="3200400"/>
            <a:ext cx="630961" cy="70811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11" idx="4"/>
            <a:endCxn id="14" idx="0"/>
          </p:cNvCxnSpPr>
          <p:nvPr/>
        </p:nvCxnSpPr>
        <p:spPr bwMode="auto">
          <a:xfrm>
            <a:off x="7029450" y="4038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15" idx="7"/>
            <a:endCxn id="12" idx="0"/>
          </p:cNvCxnSpPr>
          <p:nvPr/>
        </p:nvCxnSpPr>
        <p:spPr bwMode="auto">
          <a:xfrm>
            <a:off x="7717561" y="3146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14" idx="0"/>
            <a:endCxn id="12" idx="3"/>
          </p:cNvCxnSpPr>
          <p:nvPr/>
        </p:nvCxnSpPr>
        <p:spPr bwMode="auto">
          <a:xfrm flipV="1">
            <a:off x="7524750" y="4092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629400" y="3733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7358" y="48869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7958" y="389638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6525" y="403225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欧拉图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nimBg="1"/>
      <p:bldP spid="136200" grpId="0" animBg="1"/>
      <p:bldP spid="136202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3313</TotalTime>
  <Words>2563</Words>
  <Application>Microsoft Office PowerPoint</Application>
  <PresentationFormat>全屏显示(4:3)</PresentationFormat>
  <Paragraphs>597</Paragraphs>
  <Slides>83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诗情画意</vt:lpstr>
      <vt:lpstr>公式</vt:lpstr>
      <vt:lpstr>文档</vt:lpstr>
      <vt:lpstr>Visio</vt:lpstr>
      <vt:lpstr>第九章 特殊图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外向树</vt:lpstr>
      <vt:lpstr>外向树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jsj</cp:lastModifiedBy>
  <cp:revision>522</cp:revision>
  <cp:lastPrinted>1601-01-01T00:00:00Z</cp:lastPrinted>
  <dcterms:created xsi:type="dcterms:W3CDTF">1601-01-01T00:00:00Z</dcterms:created>
  <dcterms:modified xsi:type="dcterms:W3CDTF">2017-03-07T08:18:37Z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